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169.xml" ContentType="application/vnd.openxmlformats-officedocument.presentationml.tags+xml"/>
  <Override PartName="/ppt/tags/tag170.xml" ContentType="application/vnd.openxmlformats-officedocument.presentationml.tags+xml"/>
  <Override PartName="/ppt/notesSlides/notesSlide3.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8.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notesSlides/notesSlide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notesSlides/notesSlide10.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notesSlides/notesSlide11.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notesSlides/notesSlide12.xml" ContentType="application/vnd.openxmlformats-officedocument.presentationml.notesSlide+xml"/>
  <Override PartName="/ppt/charts/chart32.xml" ContentType="application/vnd.openxmlformats-officedocument.drawingml.chart+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notesSlides/notesSlide13.xml" ContentType="application/vnd.openxmlformats-officedocument.presentationml.notesSlide+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notesSlides/notesSlide14.xml" ContentType="application/vnd.openxmlformats-officedocument.presentationml.notesSlide+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notesSlides/notesSlide15.xml" ContentType="application/vnd.openxmlformats-officedocument.presentationml.notesSlide+xml"/>
  <Override PartName="/ppt/tags/tag972.xml" ContentType="application/vnd.openxmlformats-officedocument.presentationml.tags+xml"/>
  <Override PartName="/ppt/tags/tag973.xml" ContentType="application/vnd.openxmlformats-officedocument.presentationml.tags+xml"/>
  <Override PartName="/ppt/notesSlides/notesSlide16.xml" ContentType="application/vnd.openxmlformats-officedocument.presentationml.notesSlide+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notesSlides/notesSlide17.xml" ContentType="application/vnd.openxmlformats-officedocument.presentationml.notesSlide+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notesSlides/notesSlide18.xml" ContentType="application/vnd.openxmlformats-officedocument.presentationml.notesSlide+xml"/>
  <Override PartName="/ppt/tags/tag993.xml" ContentType="application/vnd.openxmlformats-officedocument.presentationml.tags+xml"/>
  <Override PartName="/ppt/tags/tag994.xml" ContentType="application/vnd.openxmlformats-officedocument.presentationml.tags+xml"/>
  <Override PartName="/ppt/notesSlides/notesSlide19.xml" ContentType="application/vnd.openxmlformats-officedocument.presentationml.notesSlide+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notesSlides/notesSlide20.xml" ContentType="application/vnd.openxmlformats-officedocument.presentationml.notesSlide+xml"/>
  <Override PartName="/ppt/tags/tag1053.xml" ContentType="application/vnd.openxmlformats-officedocument.presentationml.tags+xml"/>
  <Override PartName="/ppt/tags/tag105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3" r:id="rId1"/>
    <p:sldMasterId id="2147484682" r:id="rId2"/>
  </p:sldMasterIdLst>
  <p:notesMasterIdLst>
    <p:notesMasterId r:id="rId34"/>
  </p:notesMasterIdLst>
  <p:sldIdLst>
    <p:sldId id="2170" r:id="rId3"/>
    <p:sldId id="2169" r:id="rId4"/>
    <p:sldId id="2165" r:id="rId5"/>
    <p:sldId id="16658" r:id="rId6"/>
    <p:sldId id="904" r:id="rId7"/>
    <p:sldId id="555" r:id="rId8"/>
    <p:sldId id="606" r:id="rId9"/>
    <p:sldId id="607" r:id="rId10"/>
    <p:sldId id="608" r:id="rId11"/>
    <p:sldId id="609" r:id="rId12"/>
    <p:sldId id="610" r:id="rId13"/>
    <p:sldId id="614" r:id="rId14"/>
    <p:sldId id="615" r:id="rId15"/>
    <p:sldId id="616" r:id="rId16"/>
    <p:sldId id="958" r:id="rId17"/>
    <p:sldId id="1869" r:id="rId18"/>
    <p:sldId id="1868" r:id="rId19"/>
    <p:sldId id="971" r:id="rId20"/>
    <p:sldId id="972" r:id="rId21"/>
    <p:sldId id="2156" r:id="rId22"/>
    <p:sldId id="2167" r:id="rId23"/>
    <p:sldId id="964" r:id="rId24"/>
    <p:sldId id="2103" r:id="rId25"/>
    <p:sldId id="2131" r:id="rId26"/>
    <p:sldId id="2047" r:id="rId27"/>
    <p:sldId id="2149" r:id="rId28"/>
    <p:sldId id="2162" r:id="rId29"/>
    <p:sldId id="2150" r:id="rId30"/>
    <p:sldId id="822" r:id="rId31"/>
    <p:sldId id="2166" r:id="rId32"/>
    <p:sldId id="16656" r:id="rId33"/>
  </p:sldIdLst>
  <p:sldSz cx="9906000" cy="6858000" type="A4"/>
  <p:notesSz cx="9872663" cy="6797675"/>
  <p:custDataLst>
    <p:tags r:id="rId35"/>
  </p:custDataLst>
  <p:defaultTex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p:defaultTextStyle>
  <p:extLst>
    <p:ext uri="{EFAFB233-063F-42B5-8137-9DF3F51BA10A}">
      <p15:sldGuideLst xmlns:p15="http://schemas.microsoft.com/office/powerpoint/2012/main">
        <p15:guide id="1" orient="horz" pos="122">
          <p15:clr>
            <a:srgbClr val="A4A3A4"/>
          </p15:clr>
        </p15:guide>
        <p15:guide id="2" pos="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B0C"/>
    <a:srgbClr val="FF960C"/>
    <a:srgbClr val="DDF2FF"/>
    <a:srgbClr val="50BFFF"/>
    <a:srgbClr val="548123"/>
    <a:srgbClr val="21A0EE"/>
    <a:srgbClr val="008CE1"/>
    <a:srgbClr val="A3DCFF"/>
    <a:srgbClr val="0075B8"/>
    <a:srgbClr val="EEE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3" autoAdjust="0"/>
    <p:restoredTop sz="95909" autoAdjust="0"/>
  </p:normalViewPr>
  <p:slideViewPr>
    <p:cSldViewPr snapToGrid="0">
      <p:cViewPr varScale="1">
        <p:scale>
          <a:sx n="114" d="100"/>
          <a:sy n="114" d="100"/>
        </p:scale>
        <p:origin x="1584" y="184"/>
      </p:cViewPr>
      <p:guideLst>
        <p:guide orient="horz" pos="122"/>
        <p:guide pos="415"/>
      </p:guideLst>
    </p:cSldViewPr>
  </p:slideViewPr>
  <p:outlineViewPr>
    <p:cViewPr>
      <p:scale>
        <a:sx n="33" d="100"/>
        <a:sy n="33" d="100"/>
      </p:scale>
      <p:origin x="0" y="3996"/>
    </p:cViewPr>
  </p:outlin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binaire_Microsoft_Excel.xlsb"/></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binaire_Microsoft_Excel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binaire_Microsoft_Excel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binaire_Microsoft_Excel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binaire_Microsoft_Excel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binaire_Microsoft_Excel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binaire_Microsoft_Excel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binaire_Microsoft_Excel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binaire_Microsoft_Excel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binaire_Microsoft_Excel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binaire_Microsoft_Excel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binaire_Microsoft_Excel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binaire_Microsoft_Excel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binaire_Microsoft_Excel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binaire_Microsoft_Excel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binaire_Microsoft_Excel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binaire_Microsoft_Excel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binaire_Microsoft_Excel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binaire_Microsoft_Excel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binaire_Microsoft_Excel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binaire_Microsoft_Excel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binaire_Microsoft_Excel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binaire_Microsoft_Excel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binaire_Microsoft_Excel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binaire_Microsoft_Excel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de_calcul_binaire_Microsoft_Excel31.xlsb"/></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binaire_Microsoft_Excel3.xlsb"/></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binaire_Microsoft_Excel4.xlsb"/></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binaire_Microsoft_Excel5.xlsb"/></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binaire_Microsoft_Excel6.xlsb"/></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binaire_Microsoft_Excel7.xlsb"/></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binaire_Microsoft_Excel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379788101059496E-2"/>
          <c:y val="0.37785016286644951"/>
          <c:w val="0.91524042379788106"/>
          <c:h val="0.45276872964169379"/>
        </c:manualLayout>
      </c:layout>
      <c:barChart>
        <c:barDir val="col"/>
        <c:grouping val="stacked"/>
        <c:varyColors val="0"/>
        <c:ser>
          <c:idx val="0"/>
          <c:order val="0"/>
          <c:spPr>
            <a:solidFill>
              <a:schemeClr val="accent6"/>
            </a:solidFill>
            <a:ln w="9525" algn="ctr">
              <a:solidFill>
                <a:schemeClr val="tx1"/>
              </a:solidFill>
              <a:prstDash val="solid"/>
            </a:ln>
          </c:spPr>
          <c:invertIfNegative val="0"/>
          <c:dLbls>
            <c:dLbl>
              <c:idx val="0"/>
              <c:layout>
                <c:manualLayout>
                  <c:x val="0"/>
                  <c:y val="-0.41042345276872966"/>
                </c:manualLayout>
              </c:layout>
              <c:numFmt formatCode="#,##0&quot; %&quot;;&quot;-&quot;#,##0&quot; %&quot;" sourceLinked="0"/>
              <c:spPr>
                <a:noFill/>
                <a:ln>
                  <a:noFill/>
                </a:ln>
              </c:spPr>
              <c:txPr>
                <a:bodyPr wrap="none"/>
                <a:lstStyle/>
                <a:p>
                  <a:pPr>
                    <a:defRPr sz="900" b="1">
                      <a:solidFill>
                        <a:schemeClr val="tx1"/>
                      </a:solidFill>
                      <a:latin typeface="Arial Narrow"/>
                      <a:ea typeface="+mn-ea"/>
                      <a:cs typeface="Arial"/>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49-4C68-9728-C20AD42158B3}"/>
                </c:ext>
              </c:extLst>
            </c:dLbl>
            <c:dLbl>
              <c:idx val="1"/>
              <c:layout>
                <c:manualLayout>
                  <c:x val="0"/>
                  <c:y val="-0.41368078175895767"/>
                </c:manualLayout>
              </c:layout>
              <c:numFmt formatCode="#,##0&quot; %&quot;;&quot;-&quot;#,##0&quot; %&quot;" sourceLinked="0"/>
              <c:spPr>
                <a:noFill/>
                <a:ln>
                  <a:noFill/>
                </a:ln>
              </c:spPr>
              <c:txPr>
                <a:bodyPr wrap="none"/>
                <a:lstStyle/>
                <a:p>
                  <a:pPr>
                    <a:defRPr sz="900" b="1">
                      <a:solidFill>
                        <a:schemeClr val="tx1"/>
                      </a:solidFill>
                      <a:latin typeface="Arial Narrow"/>
                      <a:ea typeface="+mn-ea"/>
                      <a:cs typeface="Arial"/>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49-4C68-9728-C20AD42158B3}"/>
                </c:ext>
              </c:extLst>
            </c:dLbl>
            <c:dLbl>
              <c:idx val="2"/>
              <c:layout>
                <c:manualLayout>
                  <c:x val="0"/>
                  <c:y val="-0.4201954397394137"/>
                </c:manualLayout>
              </c:layout>
              <c:numFmt formatCode="#,##0&quot; %&quot;;&quot;-&quot;#,##0&quot; %&quot;" sourceLinked="0"/>
              <c:spPr>
                <a:noFill/>
                <a:ln>
                  <a:noFill/>
                </a:ln>
              </c:spPr>
              <c:txPr>
                <a:bodyPr wrap="none"/>
                <a:lstStyle/>
                <a:p>
                  <a:pPr>
                    <a:defRPr sz="900" b="1">
                      <a:solidFill>
                        <a:schemeClr val="tx1"/>
                      </a:solidFill>
                      <a:latin typeface="+mn-lt"/>
                      <a:ea typeface="+mn-ea"/>
                      <a:cs typeface="Arial"/>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49-4C68-9728-C20AD42158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88</c:v>
                </c:pt>
                <c:pt idx="1">
                  <c:v>89</c:v>
                </c:pt>
                <c:pt idx="2">
                  <c:v>91</c:v>
                </c:pt>
              </c:numCache>
            </c:numRef>
          </c:val>
          <c:extLst>
            <c:ext xmlns:c16="http://schemas.microsoft.com/office/drawing/2014/chart" uri="{C3380CC4-5D6E-409C-BE32-E72D297353CC}">
              <c16:uniqueId val="{00000003-6549-4C68-9728-C20AD42158B3}"/>
            </c:ext>
          </c:extLst>
        </c:ser>
        <c:dLbls>
          <c:showLegendKey val="0"/>
          <c:showVal val="0"/>
          <c:showCatName val="0"/>
          <c:showSerName val="0"/>
          <c:showPercent val="0"/>
          <c:showBubbleSize val="0"/>
        </c:dLbls>
        <c:gapWidth val="70"/>
        <c:overlap val="100"/>
        <c:axId val="949393696"/>
        <c:axId val="1"/>
      </c:barChart>
      <c:catAx>
        <c:axId val="9493936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1"/>
          <c:min val="0"/>
        </c:scaling>
        <c:delete val="1"/>
        <c:axPos val="l"/>
        <c:numFmt formatCode="General" sourceLinked="1"/>
        <c:majorTickMark val="out"/>
        <c:minorTickMark val="none"/>
        <c:tickLblPos val="nextTo"/>
        <c:crossAx val="949393696"/>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32911392405066"/>
          <c:y val="3.81791483113069E-2"/>
          <c:w val="0.38649789029535864"/>
          <c:h val="0.92364170337738616"/>
        </c:manualLayout>
      </c:layout>
      <c:barChart>
        <c:barDir val="col"/>
        <c:grouping val="stacked"/>
        <c:varyColors val="0"/>
        <c:ser>
          <c:idx val="0"/>
          <c:order val="0"/>
          <c:spPr>
            <a:solidFill>
              <a:schemeClr val="accent6"/>
            </a:solidFill>
            <a:ln w="9525" algn="ctr">
              <a:solidFill>
                <a:schemeClr val="tx1"/>
              </a:solidFill>
              <a:prstDash val="solid"/>
            </a:ln>
          </c:spPr>
          <c:invertIfNegative val="0"/>
          <c:val>
            <c:numRef>
              <c:f>Sheet1!$A$1</c:f>
              <c:numCache>
                <c:formatCode>General</c:formatCode>
                <c:ptCount val="1"/>
                <c:pt idx="0">
                  <c:v>0.10070093524220704</c:v>
                </c:pt>
              </c:numCache>
            </c:numRef>
          </c:val>
          <c:extLst>
            <c:ext xmlns:c16="http://schemas.microsoft.com/office/drawing/2014/chart" uri="{C3380CC4-5D6E-409C-BE32-E72D297353CC}">
              <c16:uniqueId val="{00000000-BDAF-4230-BFD2-A8A062109158}"/>
            </c:ext>
          </c:extLst>
        </c:ser>
        <c:ser>
          <c:idx val="1"/>
          <c:order val="1"/>
          <c:spPr>
            <a:solidFill>
              <a:schemeClr val="folHlink"/>
            </a:solidFill>
            <a:ln w="9525" algn="ctr">
              <a:solidFill>
                <a:schemeClr val="tx1"/>
              </a:solidFill>
              <a:prstDash val="solid"/>
            </a:ln>
          </c:spPr>
          <c:invertIfNegative val="0"/>
          <c:val>
            <c:numRef>
              <c:f>Sheet1!$A$2</c:f>
              <c:numCache>
                <c:formatCode>General</c:formatCode>
                <c:ptCount val="1"/>
                <c:pt idx="0">
                  <c:v>0.32621429726348761</c:v>
                </c:pt>
              </c:numCache>
            </c:numRef>
          </c:val>
          <c:extLst>
            <c:ext xmlns:c16="http://schemas.microsoft.com/office/drawing/2014/chart" uri="{C3380CC4-5D6E-409C-BE32-E72D297353CC}">
              <c16:uniqueId val="{00000001-BDAF-4230-BFD2-A8A062109158}"/>
            </c:ext>
          </c:extLst>
        </c:ser>
        <c:ser>
          <c:idx val="2"/>
          <c:order val="2"/>
          <c:spPr>
            <a:solidFill>
              <a:srgbClr val="FFC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DAF-4230-BFD2-A8A0621091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16.278944427266978</c:v>
                </c:pt>
              </c:numCache>
            </c:numRef>
          </c:val>
          <c:extLst>
            <c:ext xmlns:c16="http://schemas.microsoft.com/office/drawing/2014/chart" uri="{C3380CC4-5D6E-409C-BE32-E72D297353CC}">
              <c16:uniqueId val="{00000003-BDAF-4230-BFD2-A8A062109158}"/>
            </c:ext>
          </c:extLst>
        </c:ser>
        <c:ser>
          <c:idx val="3"/>
          <c:order val="3"/>
          <c:spPr>
            <a:solidFill>
              <a:schemeClr val="hlink"/>
            </a:solidFill>
            <a:ln w="9525" algn="ctr">
              <a:solidFill>
                <a:schemeClr val="tx1"/>
              </a:solidFill>
              <a:prstDash val="solid"/>
            </a:ln>
          </c:spPr>
          <c:invertIfNegative val="0"/>
          <c:val>
            <c:numRef>
              <c:f>Sheet1!$A$4</c:f>
              <c:numCache>
                <c:formatCode>General</c:formatCode>
                <c:ptCount val="1"/>
                <c:pt idx="0">
                  <c:v>9.8984257994963105</c:v>
                </c:pt>
              </c:numCache>
            </c:numRef>
          </c:val>
          <c:extLst>
            <c:ext xmlns:c16="http://schemas.microsoft.com/office/drawing/2014/chart" uri="{C3380CC4-5D6E-409C-BE32-E72D297353CC}">
              <c16:uniqueId val="{00000004-BDAF-4230-BFD2-A8A062109158}"/>
            </c:ext>
          </c:extLst>
        </c:ser>
        <c:dLbls>
          <c:showLegendKey val="0"/>
          <c:showVal val="0"/>
          <c:showCatName val="0"/>
          <c:showSerName val="0"/>
          <c:showPercent val="0"/>
          <c:showBubbleSize val="0"/>
        </c:dLbls>
        <c:gapWidth val="70"/>
        <c:overlap val="100"/>
        <c:axId val="1855574344"/>
        <c:axId val="1"/>
      </c:barChart>
      <c:catAx>
        <c:axId val="185557434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6.604285459268983"/>
          <c:min val="0"/>
        </c:scaling>
        <c:delete val="1"/>
        <c:axPos val="l"/>
        <c:numFmt formatCode="General" sourceLinked="1"/>
        <c:majorTickMark val="out"/>
        <c:minorTickMark val="none"/>
        <c:tickLblPos val="nextTo"/>
        <c:crossAx val="1855574344"/>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21518987341772"/>
          <c:y val="3.8348082595870206E-2"/>
          <c:w val="0.25569620253164554"/>
          <c:h val="0.92330383480825962"/>
        </c:manualLayout>
      </c:layout>
      <c:barChart>
        <c:barDir val="col"/>
        <c:grouping val="stacked"/>
        <c:varyColors val="0"/>
        <c:ser>
          <c:idx val="0"/>
          <c:order val="0"/>
          <c:spPr>
            <a:solidFill>
              <a:schemeClr val="accent6"/>
            </a:solidFill>
            <a:ln w="9525" algn="ctr">
              <a:solidFill>
                <a:schemeClr val="tx1"/>
              </a:solidFill>
              <a:prstDash val="solid"/>
            </a:ln>
          </c:spPr>
          <c:invertIfNegative val="0"/>
          <c:dLbls>
            <c:dLbl>
              <c:idx val="0"/>
              <c:layout>
                <c:manualLayout>
                  <c:x val="0"/>
                  <c:y val="-7.3746312684365781E-4"/>
                </c:manualLayout>
              </c:layout>
              <c:numFmt formatCode="#,##0&quot;%&quot;;&quot;-&quot;#,##0&quot;%&quot;" sourceLinked="0"/>
              <c:spPr>
                <a:noFill/>
                <a:ln>
                  <a:noFill/>
                </a:ln>
              </c:spPr>
              <c:txPr>
                <a:bodyPr wrap="none"/>
                <a:lstStyle/>
                <a:p>
                  <a:pPr>
                    <a:defRPr sz="11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352-42FB-9AB8-F737886AEB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48</c:v>
                </c:pt>
              </c:numCache>
            </c:numRef>
          </c:val>
          <c:extLst>
            <c:ext xmlns:c16="http://schemas.microsoft.com/office/drawing/2014/chart" uri="{C3380CC4-5D6E-409C-BE32-E72D297353CC}">
              <c16:uniqueId val="{00000001-6352-42FB-9AB8-F737886AEBEB}"/>
            </c:ext>
          </c:extLst>
        </c:ser>
        <c:ser>
          <c:idx val="1"/>
          <c:order val="1"/>
          <c:spPr>
            <a:solidFill>
              <a:schemeClr val="bg1"/>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52-42FB-9AB8-F737886AEB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15.000000000000002</c:v>
                </c:pt>
              </c:numCache>
            </c:numRef>
          </c:val>
          <c:extLst>
            <c:ext xmlns:c16="http://schemas.microsoft.com/office/drawing/2014/chart" uri="{C3380CC4-5D6E-409C-BE32-E72D297353CC}">
              <c16:uniqueId val="{00000003-6352-42FB-9AB8-F737886AEBEB}"/>
            </c:ext>
          </c:extLst>
        </c:ser>
        <c:ser>
          <c:idx val="2"/>
          <c:order val="2"/>
          <c:spPr>
            <a:solidFill>
              <a:schemeClr val="folHlink"/>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352-42FB-9AB8-F737886AEB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24</c:v>
                </c:pt>
              </c:numCache>
            </c:numRef>
          </c:val>
          <c:extLst>
            <c:ext xmlns:c16="http://schemas.microsoft.com/office/drawing/2014/chart" uri="{C3380CC4-5D6E-409C-BE32-E72D297353CC}">
              <c16:uniqueId val="{00000005-6352-42FB-9AB8-F737886AEBEB}"/>
            </c:ext>
          </c:extLst>
        </c:ser>
        <c:ser>
          <c:idx val="3"/>
          <c:order val="3"/>
          <c:spPr>
            <a:solidFill>
              <a:schemeClr val="hlink"/>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1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352-42FB-9AB8-F737886AEB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13</c:v>
                </c:pt>
              </c:numCache>
            </c:numRef>
          </c:val>
          <c:extLst>
            <c:ext xmlns:c16="http://schemas.microsoft.com/office/drawing/2014/chart" uri="{C3380CC4-5D6E-409C-BE32-E72D297353CC}">
              <c16:uniqueId val="{00000007-6352-42FB-9AB8-F737886AEBEB}"/>
            </c:ext>
          </c:extLst>
        </c:ser>
        <c:dLbls>
          <c:showLegendKey val="0"/>
          <c:showVal val="0"/>
          <c:showCatName val="0"/>
          <c:showSerName val="0"/>
          <c:showPercent val="0"/>
          <c:showBubbleSize val="0"/>
        </c:dLbls>
        <c:gapWidth val="70"/>
        <c:overlap val="100"/>
        <c:axId val="1855611408"/>
        <c:axId val="1"/>
      </c:barChart>
      <c:catAx>
        <c:axId val="18556114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855611408"/>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71751412429379"/>
          <c:y val="3.7874505370265689E-2"/>
          <c:w val="0.78983050847457625"/>
          <c:h val="0.84680610514414922"/>
        </c:manualLayout>
      </c:layout>
      <c:bubbleChart>
        <c:varyColors val="0"/>
        <c:ser>
          <c:idx val="0"/>
          <c:order val="0"/>
          <c:spPr>
            <a:solidFill>
              <a:srgbClr val="256885"/>
            </a:solidFill>
            <a:ln w="9525" algn="ctr">
              <a:solidFill>
                <a:schemeClr val="bg1"/>
              </a:solidFill>
              <a:prstDash val="solid"/>
            </a:ln>
          </c:spPr>
          <c:invertIfNegative val="0"/>
          <c:dPt>
            <c:idx val="0"/>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0-FB3E-4D5D-821B-755B576C0E3D}"/>
              </c:ext>
            </c:extLst>
          </c:dPt>
          <c:dPt>
            <c:idx val="1"/>
            <c:invertIfNegative val="0"/>
            <c:bubble3D val="0"/>
            <c:extLst>
              <c:ext xmlns:c16="http://schemas.microsoft.com/office/drawing/2014/chart" uri="{C3380CC4-5D6E-409C-BE32-E72D297353CC}">
                <c16:uniqueId val="{00000001-FB3E-4D5D-821B-755B576C0E3D}"/>
              </c:ext>
            </c:extLst>
          </c:dPt>
          <c:dPt>
            <c:idx val="2"/>
            <c:invertIfNegative val="0"/>
            <c:bubble3D val="0"/>
            <c:extLst>
              <c:ext xmlns:c16="http://schemas.microsoft.com/office/drawing/2014/chart" uri="{C3380CC4-5D6E-409C-BE32-E72D297353CC}">
                <c16:uniqueId val="{00000002-FB3E-4D5D-821B-755B576C0E3D}"/>
              </c:ext>
            </c:extLst>
          </c:dPt>
          <c:dPt>
            <c:idx val="3"/>
            <c:invertIfNegative val="0"/>
            <c:bubble3D val="0"/>
            <c:spPr>
              <a:solidFill>
                <a:srgbClr val="256885"/>
              </a:solidFill>
              <a:ln w="9525" algn="ctr">
                <a:solidFill>
                  <a:schemeClr val="tx1"/>
                </a:solidFill>
                <a:prstDash val="solid"/>
              </a:ln>
            </c:spPr>
            <c:extLst>
              <c:ext xmlns:c16="http://schemas.microsoft.com/office/drawing/2014/chart" uri="{C3380CC4-5D6E-409C-BE32-E72D297353CC}">
                <c16:uniqueId val="{00000003-FB3E-4D5D-821B-755B576C0E3D}"/>
              </c:ext>
            </c:extLst>
          </c:dPt>
          <c:xVal>
            <c:numRef>
              <c:f>Sheet1!$A$1:$A$5</c:f>
              <c:numCache>
                <c:formatCode>General</c:formatCode>
                <c:ptCount val="5"/>
                <c:pt idx="0">
                  <c:v>3.9666666666666668</c:v>
                </c:pt>
                <c:pt idx="1">
                  <c:v>3.1166666666666671</c:v>
                </c:pt>
                <c:pt idx="2">
                  <c:v>3.7833333333333332</c:v>
                </c:pt>
                <c:pt idx="3">
                  <c:v>4.4333333333333336</c:v>
                </c:pt>
              </c:numCache>
            </c:numRef>
          </c:xVal>
          <c:yVal>
            <c:numRef>
              <c:f>Sheet1!$B$1:$B$5</c:f>
              <c:numCache>
                <c:formatCode>General</c:formatCode>
                <c:ptCount val="5"/>
                <c:pt idx="0">
                  <c:v>28.1</c:v>
                </c:pt>
                <c:pt idx="1">
                  <c:v>228.64999999999998</c:v>
                </c:pt>
                <c:pt idx="2">
                  <c:v>70.784999999999997</c:v>
                </c:pt>
                <c:pt idx="3">
                  <c:v>23</c:v>
                </c:pt>
              </c:numCache>
            </c:numRef>
          </c:yVal>
          <c:bubbleSize>
            <c:numRef>
              <c:f>Sheet1!$C$1:$C$5</c:f>
              <c:numCache>
                <c:formatCode>General</c:formatCode>
                <c:ptCount val="5"/>
                <c:pt idx="0">
                  <c:v>3555</c:v>
                </c:pt>
                <c:pt idx="1">
                  <c:v>40</c:v>
                </c:pt>
                <c:pt idx="2">
                  <c:v>100</c:v>
                </c:pt>
                <c:pt idx="3">
                  <c:v>357.71428571428572</c:v>
                </c:pt>
              </c:numCache>
            </c:numRef>
          </c:bubbleSize>
          <c:bubble3D val="0"/>
          <c:extLst>
            <c:ext xmlns:c16="http://schemas.microsoft.com/office/drawing/2014/chart" uri="{C3380CC4-5D6E-409C-BE32-E72D297353CC}">
              <c16:uniqueId val="{00000004-FB3E-4D5D-821B-755B576C0E3D}"/>
            </c:ext>
          </c:extLst>
        </c:ser>
        <c:ser>
          <c:idx val="1"/>
          <c:order val="1"/>
          <c:spPr>
            <a:solidFill>
              <a:srgbClr val="256885"/>
            </a:solidFill>
            <a:ln w="9525" algn="ctr">
              <a:solidFill>
                <a:schemeClr val="bg1"/>
              </a:solidFill>
              <a:prstDash val="solid"/>
            </a:ln>
          </c:spPr>
          <c:invertIfNegative val="0"/>
          <c:xVal>
            <c:numRef>
              <c:f>Sheet1!$A$1:$A$5</c:f>
              <c:numCache>
                <c:formatCode>General</c:formatCode>
                <c:ptCount val="5"/>
                <c:pt idx="4">
                  <c:v>4.2833333333333332</c:v>
                </c:pt>
              </c:numCache>
            </c:numRef>
          </c:xVal>
          <c:yVal>
            <c:numRef>
              <c:f>Sheet1!$D$1:$D$5</c:f>
              <c:numCache>
                <c:formatCode>General</c:formatCode>
                <c:ptCount val="5"/>
                <c:pt idx="4">
                  <c:v>27</c:v>
                </c:pt>
              </c:numCache>
            </c:numRef>
          </c:yVal>
          <c:bubbleSize>
            <c:numRef>
              <c:f>Sheet1!$E$1:$E$5</c:f>
              <c:numCache>
                <c:formatCode>General</c:formatCode>
                <c:ptCount val="5"/>
                <c:pt idx="4">
                  <c:v>174</c:v>
                </c:pt>
              </c:numCache>
            </c:numRef>
          </c:bubbleSize>
          <c:bubble3D val="0"/>
          <c:extLst>
            <c:ext xmlns:c16="http://schemas.microsoft.com/office/drawing/2014/chart" uri="{C3380CC4-5D6E-409C-BE32-E72D297353CC}">
              <c16:uniqueId val="{00000005-FB3E-4D5D-821B-755B576C0E3D}"/>
            </c:ext>
          </c:extLst>
        </c:ser>
        <c:dLbls>
          <c:showLegendKey val="0"/>
          <c:showVal val="0"/>
          <c:showCatName val="0"/>
          <c:showSerName val="0"/>
          <c:showPercent val="0"/>
          <c:showBubbleSize val="0"/>
        </c:dLbls>
        <c:bubbleScale val="87"/>
        <c:showNegBubbles val="0"/>
        <c:axId val="2069450888"/>
        <c:axId val="1"/>
      </c:bubbleChart>
      <c:valAx>
        <c:axId val="2069450888"/>
        <c:scaling>
          <c:orientation val="minMax"/>
          <c:max val="5"/>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1"/>
      </c:val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2069450888"/>
        <c:crosses val="min"/>
        <c:crossBetween val="midCat"/>
        <c:majorUnit val="50"/>
      </c:valAx>
      <c:spPr>
        <a:noFill/>
        <a:ln w="9525" algn="ctr">
          <a:solidFill>
            <a:schemeClr val="bg1"/>
          </a:solidFill>
          <a:prstDash val="solid"/>
        </a:ln>
      </c:spPr>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45914844649023"/>
          <c:y val="3.8133181559476377E-2"/>
          <c:w val="0.80437284234752593"/>
          <c:h val="0.85258964143426297"/>
        </c:manualLayout>
      </c:layout>
      <c:bubbleChart>
        <c:varyColors val="0"/>
        <c:ser>
          <c:idx val="0"/>
          <c:order val="0"/>
          <c:spPr>
            <a:solidFill>
              <a:srgbClr val="256885"/>
            </a:solidFill>
            <a:ln w="9525" algn="ctr">
              <a:solidFill>
                <a:schemeClr val="bg1"/>
              </a:solidFill>
              <a:prstDash val="solid"/>
            </a:ln>
          </c:spPr>
          <c:invertIfNegative val="0"/>
          <c:dPt>
            <c:idx val="0"/>
            <c:invertIfNegative val="0"/>
            <c:bubble3D val="0"/>
            <c:extLst>
              <c:ext xmlns:c16="http://schemas.microsoft.com/office/drawing/2014/chart" uri="{C3380CC4-5D6E-409C-BE32-E72D297353CC}">
                <c16:uniqueId val="{00000000-07A1-4444-B6B6-545D0499DB41}"/>
              </c:ext>
            </c:extLst>
          </c:dPt>
          <c:dPt>
            <c:idx val="1"/>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1-07A1-4444-B6B6-545D0499DB41}"/>
              </c:ext>
            </c:extLst>
          </c:dPt>
          <c:dPt>
            <c:idx val="2"/>
            <c:invertIfNegative val="0"/>
            <c:bubble3D val="0"/>
            <c:extLst>
              <c:ext xmlns:c16="http://schemas.microsoft.com/office/drawing/2014/chart" uri="{C3380CC4-5D6E-409C-BE32-E72D297353CC}">
                <c16:uniqueId val="{00000002-07A1-4444-B6B6-545D0499DB41}"/>
              </c:ext>
            </c:extLst>
          </c:dPt>
          <c:dPt>
            <c:idx val="3"/>
            <c:invertIfNegative val="0"/>
            <c:bubble3D val="0"/>
            <c:extLst>
              <c:ext xmlns:c16="http://schemas.microsoft.com/office/drawing/2014/chart" uri="{C3380CC4-5D6E-409C-BE32-E72D297353CC}">
                <c16:uniqueId val="{00000003-07A1-4444-B6B6-545D0499DB41}"/>
              </c:ext>
            </c:extLst>
          </c:dPt>
          <c:dPt>
            <c:idx val="4"/>
            <c:invertIfNegative val="0"/>
            <c:bubble3D val="0"/>
            <c:spPr>
              <a:solidFill>
                <a:srgbClr val="256885"/>
              </a:solidFill>
              <a:ln w="9525" algn="ctr">
                <a:solidFill>
                  <a:schemeClr val="tx1"/>
                </a:solidFill>
                <a:prstDash val="solid"/>
              </a:ln>
            </c:spPr>
            <c:extLst>
              <c:ext xmlns:c16="http://schemas.microsoft.com/office/drawing/2014/chart" uri="{C3380CC4-5D6E-409C-BE32-E72D297353CC}">
                <c16:uniqueId val="{00000004-07A1-4444-B6B6-545D0499DB41}"/>
              </c:ext>
            </c:extLst>
          </c:dPt>
          <c:xVal>
            <c:numRef>
              <c:f>Sheet1!$A$1:$A$5</c:f>
              <c:numCache>
                <c:formatCode>General</c:formatCode>
                <c:ptCount val="5"/>
                <c:pt idx="0">
                  <c:v>4.7</c:v>
                </c:pt>
                <c:pt idx="1">
                  <c:v>4.25</c:v>
                </c:pt>
                <c:pt idx="2">
                  <c:v>3.55</c:v>
                </c:pt>
                <c:pt idx="3">
                  <c:v>3.05</c:v>
                </c:pt>
                <c:pt idx="4">
                  <c:v>4.5999999999999996</c:v>
                </c:pt>
              </c:numCache>
            </c:numRef>
          </c:xVal>
          <c:yVal>
            <c:numRef>
              <c:f>Sheet1!$B$1:$B$5</c:f>
              <c:numCache>
                <c:formatCode>General</c:formatCode>
                <c:ptCount val="5"/>
                <c:pt idx="0">
                  <c:v>50.3</c:v>
                </c:pt>
                <c:pt idx="1">
                  <c:v>25.4</c:v>
                </c:pt>
                <c:pt idx="2">
                  <c:v>22.2</c:v>
                </c:pt>
                <c:pt idx="3">
                  <c:v>50.75</c:v>
                </c:pt>
                <c:pt idx="4">
                  <c:v>23</c:v>
                </c:pt>
              </c:numCache>
            </c:numRef>
          </c:yVal>
          <c:bubbleSize>
            <c:numRef>
              <c:f>Sheet1!$C$1:$C$5</c:f>
              <c:numCache>
                <c:formatCode>General</c:formatCode>
                <c:ptCount val="5"/>
                <c:pt idx="0">
                  <c:v>160</c:v>
                </c:pt>
                <c:pt idx="1">
                  <c:v>790</c:v>
                </c:pt>
                <c:pt idx="2">
                  <c:v>152</c:v>
                </c:pt>
                <c:pt idx="3">
                  <c:v>100</c:v>
                </c:pt>
                <c:pt idx="4">
                  <c:v>357.71428571428572</c:v>
                </c:pt>
              </c:numCache>
            </c:numRef>
          </c:bubbleSize>
          <c:bubble3D val="0"/>
          <c:extLst>
            <c:ext xmlns:c16="http://schemas.microsoft.com/office/drawing/2014/chart" uri="{C3380CC4-5D6E-409C-BE32-E72D297353CC}">
              <c16:uniqueId val="{00000005-07A1-4444-B6B6-545D0499DB41}"/>
            </c:ext>
          </c:extLst>
        </c:ser>
        <c:dLbls>
          <c:showLegendKey val="0"/>
          <c:showVal val="0"/>
          <c:showCatName val="0"/>
          <c:showSerName val="0"/>
          <c:showPercent val="0"/>
          <c:showBubbleSize val="0"/>
        </c:dLbls>
        <c:bubbleScale val="89"/>
        <c:showNegBubbles val="0"/>
        <c:axId val="2069414152"/>
        <c:axId val="1"/>
      </c:bubbleChart>
      <c:valAx>
        <c:axId val="2069414152"/>
        <c:scaling>
          <c:orientation val="minMax"/>
          <c:max val="5"/>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1"/>
      </c:valAx>
      <c:valAx>
        <c:axId val="1"/>
        <c:scaling>
          <c:orientation val="minMax"/>
          <c:max val="6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2069414152"/>
        <c:crosses val="min"/>
        <c:crossBetween val="midCat"/>
        <c:majorUnit val="2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71751412429379"/>
          <c:y val="3.7874505370265689E-2"/>
          <c:w val="0.78983050847457625"/>
          <c:h val="0.84680610514414922"/>
        </c:manualLayout>
      </c:layout>
      <c:bubbleChart>
        <c:varyColors val="0"/>
        <c:ser>
          <c:idx val="0"/>
          <c:order val="0"/>
          <c:spPr>
            <a:solidFill>
              <a:srgbClr val="256885"/>
            </a:solidFill>
            <a:ln w="9525" algn="ctr">
              <a:solidFill>
                <a:schemeClr val="bg1"/>
              </a:solidFill>
              <a:prstDash val="solid"/>
            </a:ln>
          </c:spPr>
          <c:invertIfNegative val="0"/>
          <c:dPt>
            <c:idx val="0"/>
            <c:invertIfNegative val="0"/>
            <c:bubble3D val="0"/>
            <c:extLst>
              <c:ext xmlns:c16="http://schemas.microsoft.com/office/drawing/2014/chart" uri="{C3380CC4-5D6E-409C-BE32-E72D297353CC}">
                <c16:uniqueId val="{00000000-E92F-4C3C-A9B4-DD74396944AC}"/>
              </c:ext>
            </c:extLst>
          </c:dPt>
          <c:dPt>
            <c:idx val="1"/>
            <c:invertIfNegative val="0"/>
            <c:bubble3D val="0"/>
            <c:extLst>
              <c:ext xmlns:c16="http://schemas.microsoft.com/office/drawing/2014/chart" uri="{C3380CC4-5D6E-409C-BE32-E72D297353CC}">
                <c16:uniqueId val="{00000001-E92F-4C3C-A9B4-DD74396944AC}"/>
              </c:ext>
            </c:extLst>
          </c:dPt>
          <c:dPt>
            <c:idx val="2"/>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2-E92F-4C3C-A9B4-DD74396944AC}"/>
              </c:ext>
            </c:extLst>
          </c:dPt>
          <c:xVal>
            <c:numRef>
              <c:f>Sheet1!$A$1:$A$8</c:f>
              <c:numCache>
                <c:formatCode>General</c:formatCode>
                <c:ptCount val="8"/>
                <c:pt idx="0">
                  <c:v>6.3833333333333329</c:v>
                </c:pt>
                <c:pt idx="1">
                  <c:v>6.3833333333333329</c:v>
                </c:pt>
                <c:pt idx="2">
                  <c:v>8.0666666666666664</c:v>
                </c:pt>
                <c:pt idx="3">
                  <c:v>3.4833333333333334</c:v>
                </c:pt>
                <c:pt idx="4">
                  <c:v>3.55</c:v>
                </c:pt>
                <c:pt idx="5">
                  <c:v>7</c:v>
                </c:pt>
                <c:pt idx="6">
                  <c:v>6.5</c:v>
                </c:pt>
              </c:numCache>
            </c:numRef>
          </c:xVal>
          <c:yVal>
            <c:numRef>
              <c:f>Sheet1!$B$1:$B$8</c:f>
              <c:numCache>
                <c:formatCode>General</c:formatCode>
                <c:ptCount val="8"/>
                <c:pt idx="0">
                  <c:v>68</c:v>
                </c:pt>
                <c:pt idx="1">
                  <c:v>55</c:v>
                </c:pt>
                <c:pt idx="2">
                  <c:v>51.400000000000006</c:v>
                </c:pt>
                <c:pt idx="3">
                  <c:v>189.5</c:v>
                </c:pt>
                <c:pt idx="4">
                  <c:v>89.88</c:v>
                </c:pt>
                <c:pt idx="5">
                  <c:v>47.4</c:v>
                </c:pt>
                <c:pt idx="6">
                  <c:v>118.265</c:v>
                </c:pt>
              </c:numCache>
            </c:numRef>
          </c:yVal>
          <c:bubbleSize>
            <c:numRef>
              <c:f>Sheet1!$C$1:$C$8</c:f>
              <c:numCache>
                <c:formatCode>General</c:formatCode>
                <c:ptCount val="8"/>
                <c:pt idx="0">
                  <c:v>1657.090909090909</c:v>
                </c:pt>
                <c:pt idx="1">
                  <c:v>710.18181818181813</c:v>
                </c:pt>
                <c:pt idx="2">
                  <c:v>790</c:v>
                </c:pt>
                <c:pt idx="3">
                  <c:v>4612</c:v>
                </c:pt>
                <c:pt idx="4">
                  <c:v>1136</c:v>
                </c:pt>
                <c:pt idx="5">
                  <c:v>198</c:v>
                </c:pt>
                <c:pt idx="6">
                  <c:v>100</c:v>
                </c:pt>
              </c:numCache>
            </c:numRef>
          </c:bubbleSize>
          <c:bubble3D val="0"/>
          <c:extLst>
            <c:ext xmlns:c16="http://schemas.microsoft.com/office/drawing/2014/chart" uri="{C3380CC4-5D6E-409C-BE32-E72D297353CC}">
              <c16:uniqueId val="{00000003-E92F-4C3C-A9B4-DD74396944AC}"/>
            </c:ext>
          </c:extLst>
        </c:ser>
        <c:ser>
          <c:idx val="1"/>
          <c:order val="1"/>
          <c:spPr>
            <a:solidFill>
              <a:srgbClr val="256885"/>
            </a:solidFill>
            <a:ln w="9525" algn="ctr">
              <a:solidFill>
                <a:schemeClr val="bg1"/>
              </a:solidFill>
              <a:prstDash val="solid"/>
            </a:ln>
          </c:spPr>
          <c:invertIfNegative val="0"/>
          <c:xVal>
            <c:numRef>
              <c:f>Sheet1!$A$1:$A$8</c:f>
              <c:numCache>
                <c:formatCode>General</c:formatCode>
                <c:ptCount val="8"/>
                <c:pt idx="7">
                  <c:v>8.4</c:v>
                </c:pt>
              </c:numCache>
            </c:numRef>
          </c:xVal>
          <c:yVal>
            <c:numRef>
              <c:f>Sheet1!$D$1:$D$8</c:f>
              <c:numCache>
                <c:formatCode>General</c:formatCode>
                <c:ptCount val="8"/>
                <c:pt idx="7">
                  <c:v>35</c:v>
                </c:pt>
              </c:numCache>
            </c:numRef>
          </c:yVal>
          <c:bubbleSize>
            <c:numRef>
              <c:f>Sheet1!$E$1:$E$8</c:f>
              <c:numCache>
                <c:formatCode>General</c:formatCode>
                <c:ptCount val="8"/>
                <c:pt idx="7">
                  <c:v>357.71428571428572</c:v>
                </c:pt>
              </c:numCache>
            </c:numRef>
          </c:bubbleSize>
          <c:bubble3D val="0"/>
          <c:extLst>
            <c:ext xmlns:c16="http://schemas.microsoft.com/office/drawing/2014/chart" uri="{C3380CC4-5D6E-409C-BE32-E72D297353CC}">
              <c16:uniqueId val="{00000004-E92F-4C3C-A9B4-DD74396944AC}"/>
            </c:ext>
          </c:extLst>
        </c:ser>
        <c:dLbls>
          <c:showLegendKey val="0"/>
          <c:showVal val="0"/>
          <c:showCatName val="0"/>
          <c:showSerName val="0"/>
          <c:showPercent val="0"/>
          <c:showBubbleSize val="0"/>
        </c:dLbls>
        <c:bubbleScale val="87"/>
        <c:showNegBubbles val="0"/>
        <c:axId val="1266398056"/>
        <c:axId val="1"/>
      </c:bubbleChart>
      <c:valAx>
        <c:axId val="1266398056"/>
        <c:scaling>
          <c:orientation val="minMax"/>
          <c:max val="9"/>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1"/>
      </c:val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266398056"/>
        <c:crosses val="min"/>
        <c:crossBetween val="midCat"/>
        <c:majorUnit val="50"/>
      </c:valAx>
      <c:spPr>
        <a:noFill/>
        <a:ln w="9525" algn="ctr">
          <a:solidFill>
            <a:schemeClr val="bg1"/>
          </a:solidFill>
          <a:prstDash val="solid"/>
        </a:ln>
      </c:spPr>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71751412429379"/>
          <c:y val="3.8220193953223049E-2"/>
          <c:w val="0.78983050847457625"/>
          <c:h val="0.84768967484312607"/>
        </c:manualLayout>
      </c:layout>
      <c:bubbleChart>
        <c:varyColors val="0"/>
        <c:ser>
          <c:idx val="0"/>
          <c:order val="0"/>
          <c:spPr>
            <a:solidFill>
              <a:srgbClr val="256885"/>
            </a:solidFill>
            <a:ln w="9525" algn="ctr">
              <a:solidFill>
                <a:schemeClr val="tx1"/>
              </a:solidFill>
              <a:prstDash val="solid"/>
            </a:ln>
          </c:spPr>
          <c:invertIfNegative val="0"/>
          <c:dPt>
            <c:idx val="0"/>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0-C14E-408E-9898-1A2170C4E7F7}"/>
              </c:ext>
            </c:extLst>
          </c:dPt>
          <c:dPt>
            <c:idx val="1"/>
            <c:invertIfNegative val="0"/>
            <c:bubble3D val="0"/>
            <c:extLst>
              <c:ext xmlns:c16="http://schemas.microsoft.com/office/drawing/2014/chart" uri="{C3380CC4-5D6E-409C-BE32-E72D297353CC}">
                <c16:uniqueId val="{00000001-C14E-408E-9898-1A2170C4E7F7}"/>
              </c:ext>
            </c:extLst>
          </c:dPt>
          <c:dPt>
            <c:idx val="2"/>
            <c:invertIfNegative val="0"/>
            <c:bubble3D val="0"/>
            <c:spPr>
              <a:solidFill>
                <a:srgbClr val="256885"/>
              </a:solidFill>
              <a:ln w="9525" algn="ctr">
                <a:solidFill>
                  <a:schemeClr val="bg1"/>
                </a:solidFill>
                <a:prstDash val="solid"/>
              </a:ln>
            </c:spPr>
            <c:extLst>
              <c:ext xmlns:c16="http://schemas.microsoft.com/office/drawing/2014/chart" uri="{C3380CC4-5D6E-409C-BE32-E72D297353CC}">
                <c16:uniqueId val="{00000002-C14E-408E-9898-1A2170C4E7F7}"/>
              </c:ext>
            </c:extLst>
          </c:dPt>
          <c:xVal>
            <c:numRef>
              <c:f>Sheet1!$A$1:$A$5</c:f>
              <c:numCache>
                <c:formatCode>General</c:formatCode>
                <c:ptCount val="5"/>
                <c:pt idx="0">
                  <c:v>3.9666666666666668</c:v>
                </c:pt>
                <c:pt idx="1">
                  <c:v>3.1166666666666671</c:v>
                </c:pt>
                <c:pt idx="2">
                  <c:v>3.7833333333333332</c:v>
                </c:pt>
                <c:pt idx="3">
                  <c:v>4.4333333333333336</c:v>
                </c:pt>
              </c:numCache>
            </c:numRef>
          </c:xVal>
          <c:yVal>
            <c:numRef>
              <c:f>Sheet1!$B$1:$B$5</c:f>
              <c:numCache>
                <c:formatCode>General</c:formatCode>
                <c:ptCount val="5"/>
                <c:pt idx="0">
                  <c:v>56.2</c:v>
                </c:pt>
                <c:pt idx="1">
                  <c:v>433.3</c:v>
                </c:pt>
                <c:pt idx="2">
                  <c:v>70.784999999999997</c:v>
                </c:pt>
                <c:pt idx="3">
                  <c:v>46</c:v>
                </c:pt>
              </c:numCache>
            </c:numRef>
          </c:yVal>
          <c:bubbleSize>
            <c:numRef>
              <c:f>Sheet1!$C$1:$C$5</c:f>
              <c:numCache>
                <c:formatCode>General</c:formatCode>
                <c:ptCount val="5"/>
                <c:pt idx="0">
                  <c:v>3555</c:v>
                </c:pt>
                <c:pt idx="1">
                  <c:v>40</c:v>
                </c:pt>
                <c:pt idx="2">
                  <c:v>100</c:v>
                </c:pt>
                <c:pt idx="3">
                  <c:v>357.71428571428572</c:v>
                </c:pt>
              </c:numCache>
            </c:numRef>
          </c:bubbleSize>
          <c:bubble3D val="0"/>
          <c:extLst>
            <c:ext xmlns:c16="http://schemas.microsoft.com/office/drawing/2014/chart" uri="{C3380CC4-5D6E-409C-BE32-E72D297353CC}">
              <c16:uniqueId val="{00000003-C14E-408E-9898-1A2170C4E7F7}"/>
            </c:ext>
          </c:extLst>
        </c:ser>
        <c:ser>
          <c:idx val="1"/>
          <c:order val="1"/>
          <c:spPr>
            <a:solidFill>
              <a:srgbClr val="256885"/>
            </a:solidFill>
            <a:ln w="9525" algn="ctr">
              <a:solidFill>
                <a:schemeClr val="bg1"/>
              </a:solidFill>
              <a:prstDash val="solid"/>
            </a:ln>
          </c:spPr>
          <c:invertIfNegative val="0"/>
          <c:xVal>
            <c:numRef>
              <c:f>Sheet1!$A$1:$A$5</c:f>
              <c:numCache>
                <c:formatCode>General</c:formatCode>
                <c:ptCount val="5"/>
                <c:pt idx="4">
                  <c:v>4.2833333333333332</c:v>
                </c:pt>
              </c:numCache>
            </c:numRef>
          </c:xVal>
          <c:yVal>
            <c:numRef>
              <c:f>Sheet1!$D$1:$D$5</c:f>
              <c:numCache>
                <c:formatCode>General</c:formatCode>
                <c:ptCount val="5"/>
                <c:pt idx="4">
                  <c:v>54</c:v>
                </c:pt>
              </c:numCache>
            </c:numRef>
          </c:yVal>
          <c:bubbleSize>
            <c:numRef>
              <c:f>Sheet1!$E$1:$E$5</c:f>
              <c:numCache>
                <c:formatCode>General</c:formatCode>
                <c:ptCount val="5"/>
                <c:pt idx="4">
                  <c:v>174</c:v>
                </c:pt>
              </c:numCache>
            </c:numRef>
          </c:bubbleSize>
          <c:bubble3D val="0"/>
          <c:extLst>
            <c:ext xmlns:c16="http://schemas.microsoft.com/office/drawing/2014/chart" uri="{C3380CC4-5D6E-409C-BE32-E72D297353CC}">
              <c16:uniqueId val="{00000004-C14E-408E-9898-1A2170C4E7F7}"/>
            </c:ext>
          </c:extLst>
        </c:ser>
        <c:dLbls>
          <c:showLegendKey val="0"/>
          <c:showVal val="0"/>
          <c:showCatName val="0"/>
          <c:showSerName val="0"/>
          <c:showPercent val="0"/>
          <c:showBubbleSize val="0"/>
        </c:dLbls>
        <c:bubbleScale val="88"/>
        <c:showNegBubbles val="0"/>
        <c:axId val="1855633384"/>
        <c:axId val="1"/>
      </c:bubbleChart>
      <c:valAx>
        <c:axId val="1855633384"/>
        <c:scaling>
          <c:orientation val="minMax"/>
          <c:max val="5"/>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1"/>
      </c:val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855633384"/>
        <c:crosses val="min"/>
        <c:crossBetween val="midCat"/>
        <c:majorUnit val="5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71751412429379"/>
          <c:y val="3.8220193953223049E-2"/>
          <c:w val="0.78983050847457625"/>
          <c:h val="0.84768967484312607"/>
        </c:manualLayout>
      </c:layout>
      <c:bubbleChart>
        <c:varyColors val="0"/>
        <c:ser>
          <c:idx val="0"/>
          <c:order val="0"/>
          <c:spPr>
            <a:solidFill>
              <a:srgbClr val="256885"/>
            </a:solidFill>
            <a:ln w="9525" algn="ctr">
              <a:solidFill>
                <a:schemeClr val="bg1"/>
              </a:solidFill>
              <a:prstDash val="solid"/>
            </a:ln>
          </c:spPr>
          <c:invertIfNegative val="0"/>
          <c:dPt>
            <c:idx val="0"/>
            <c:invertIfNegative val="0"/>
            <c:bubble3D val="0"/>
            <c:extLst>
              <c:ext xmlns:c16="http://schemas.microsoft.com/office/drawing/2014/chart" uri="{C3380CC4-5D6E-409C-BE32-E72D297353CC}">
                <c16:uniqueId val="{00000000-32B1-4ACC-8D87-00DA09DCE3B2}"/>
              </c:ext>
            </c:extLst>
          </c:dPt>
          <c:dPt>
            <c:idx val="1"/>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1-32B1-4ACC-8D87-00DA09DCE3B2}"/>
              </c:ext>
            </c:extLst>
          </c:dPt>
          <c:dPt>
            <c:idx val="2"/>
            <c:invertIfNegative val="0"/>
            <c:bubble3D val="0"/>
            <c:extLst>
              <c:ext xmlns:c16="http://schemas.microsoft.com/office/drawing/2014/chart" uri="{C3380CC4-5D6E-409C-BE32-E72D297353CC}">
                <c16:uniqueId val="{00000002-32B1-4ACC-8D87-00DA09DCE3B2}"/>
              </c:ext>
            </c:extLst>
          </c:dPt>
          <c:dPt>
            <c:idx val="3"/>
            <c:invertIfNegative val="0"/>
            <c:bubble3D val="0"/>
            <c:extLst>
              <c:ext xmlns:c16="http://schemas.microsoft.com/office/drawing/2014/chart" uri="{C3380CC4-5D6E-409C-BE32-E72D297353CC}">
                <c16:uniqueId val="{00000003-32B1-4ACC-8D87-00DA09DCE3B2}"/>
              </c:ext>
            </c:extLst>
          </c:dPt>
          <c:dPt>
            <c:idx val="4"/>
            <c:invertIfNegative val="0"/>
            <c:bubble3D val="0"/>
            <c:spPr>
              <a:solidFill>
                <a:srgbClr val="256885"/>
              </a:solidFill>
              <a:ln w="9525" algn="ctr">
                <a:solidFill>
                  <a:schemeClr val="tx1"/>
                </a:solidFill>
                <a:prstDash val="solid"/>
              </a:ln>
            </c:spPr>
            <c:extLst>
              <c:ext xmlns:c16="http://schemas.microsoft.com/office/drawing/2014/chart" uri="{C3380CC4-5D6E-409C-BE32-E72D297353CC}">
                <c16:uniqueId val="{00000004-32B1-4ACC-8D87-00DA09DCE3B2}"/>
              </c:ext>
            </c:extLst>
          </c:dPt>
          <c:xVal>
            <c:numRef>
              <c:f>Sheet1!$A$1:$A$5</c:f>
              <c:numCache>
                <c:formatCode>General</c:formatCode>
                <c:ptCount val="5"/>
                <c:pt idx="0">
                  <c:v>4.7</c:v>
                </c:pt>
                <c:pt idx="1">
                  <c:v>4.25</c:v>
                </c:pt>
                <c:pt idx="2">
                  <c:v>3.55</c:v>
                </c:pt>
                <c:pt idx="3">
                  <c:v>3.05</c:v>
                </c:pt>
                <c:pt idx="4">
                  <c:v>4.5999999999999996</c:v>
                </c:pt>
              </c:numCache>
            </c:numRef>
          </c:xVal>
          <c:yVal>
            <c:numRef>
              <c:f>Sheet1!$B$1:$B$5</c:f>
              <c:numCache>
                <c:formatCode>General</c:formatCode>
                <c:ptCount val="5"/>
                <c:pt idx="0">
                  <c:v>100.6</c:v>
                </c:pt>
                <c:pt idx="1">
                  <c:v>50.8</c:v>
                </c:pt>
                <c:pt idx="2">
                  <c:v>44.4</c:v>
                </c:pt>
                <c:pt idx="3">
                  <c:v>50.75</c:v>
                </c:pt>
                <c:pt idx="4">
                  <c:v>46</c:v>
                </c:pt>
              </c:numCache>
            </c:numRef>
          </c:yVal>
          <c:bubbleSize>
            <c:numRef>
              <c:f>Sheet1!$C$1:$C$5</c:f>
              <c:numCache>
                <c:formatCode>General</c:formatCode>
                <c:ptCount val="5"/>
                <c:pt idx="0">
                  <c:v>160</c:v>
                </c:pt>
                <c:pt idx="1">
                  <c:v>790</c:v>
                </c:pt>
                <c:pt idx="2">
                  <c:v>152</c:v>
                </c:pt>
                <c:pt idx="3">
                  <c:v>100</c:v>
                </c:pt>
                <c:pt idx="4">
                  <c:v>357.71428571428572</c:v>
                </c:pt>
              </c:numCache>
            </c:numRef>
          </c:bubbleSize>
          <c:bubble3D val="0"/>
          <c:extLst>
            <c:ext xmlns:c16="http://schemas.microsoft.com/office/drawing/2014/chart" uri="{C3380CC4-5D6E-409C-BE32-E72D297353CC}">
              <c16:uniqueId val="{00000005-32B1-4ACC-8D87-00DA09DCE3B2}"/>
            </c:ext>
          </c:extLst>
        </c:ser>
        <c:dLbls>
          <c:showLegendKey val="0"/>
          <c:showVal val="0"/>
          <c:showCatName val="0"/>
          <c:showSerName val="0"/>
          <c:showPercent val="0"/>
          <c:showBubbleSize val="0"/>
        </c:dLbls>
        <c:bubbleScale val="88"/>
        <c:showNegBubbles val="0"/>
        <c:axId val="740466728"/>
        <c:axId val="1"/>
      </c:bubbleChart>
      <c:valAx>
        <c:axId val="740466728"/>
        <c:scaling>
          <c:orientation val="minMax"/>
          <c:max val="5"/>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1"/>
      </c:val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740466728"/>
        <c:crosses val="min"/>
        <c:crossBetween val="midCat"/>
        <c:majorUnit val="2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71751412429379"/>
          <c:y val="3.8220193953223049E-2"/>
          <c:w val="0.78983050847457625"/>
          <c:h val="0.84768967484312607"/>
        </c:manualLayout>
      </c:layout>
      <c:bubbleChart>
        <c:varyColors val="0"/>
        <c:ser>
          <c:idx val="0"/>
          <c:order val="0"/>
          <c:spPr>
            <a:solidFill>
              <a:srgbClr val="256885"/>
            </a:solidFill>
            <a:ln w="9525" algn="ctr">
              <a:solidFill>
                <a:schemeClr val="bg1"/>
              </a:solidFill>
              <a:prstDash val="solid"/>
            </a:ln>
          </c:spPr>
          <c:invertIfNegative val="0"/>
          <c:dPt>
            <c:idx val="0"/>
            <c:invertIfNegative val="0"/>
            <c:bubble3D val="0"/>
            <c:extLst>
              <c:ext xmlns:c16="http://schemas.microsoft.com/office/drawing/2014/chart" uri="{C3380CC4-5D6E-409C-BE32-E72D297353CC}">
                <c16:uniqueId val="{00000000-82D9-4047-AC91-66FE581B92C7}"/>
              </c:ext>
            </c:extLst>
          </c:dPt>
          <c:dPt>
            <c:idx val="1"/>
            <c:invertIfNegative val="0"/>
            <c:bubble3D val="0"/>
            <c:extLst>
              <c:ext xmlns:c16="http://schemas.microsoft.com/office/drawing/2014/chart" uri="{C3380CC4-5D6E-409C-BE32-E72D297353CC}">
                <c16:uniqueId val="{00000001-82D9-4047-AC91-66FE581B92C7}"/>
              </c:ext>
            </c:extLst>
          </c:dPt>
          <c:dPt>
            <c:idx val="2"/>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2-82D9-4047-AC91-66FE581B92C7}"/>
              </c:ext>
            </c:extLst>
          </c:dPt>
          <c:xVal>
            <c:numRef>
              <c:f>Sheet1!$A$1:$A$8</c:f>
              <c:numCache>
                <c:formatCode>General</c:formatCode>
                <c:ptCount val="8"/>
                <c:pt idx="0">
                  <c:v>6.3833333333333329</c:v>
                </c:pt>
                <c:pt idx="1">
                  <c:v>6.3833333333333329</c:v>
                </c:pt>
                <c:pt idx="2">
                  <c:v>8.0666666666666664</c:v>
                </c:pt>
                <c:pt idx="3">
                  <c:v>3.4833333333333334</c:v>
                </c:pt>
                <c:pt idx="4">
                  <c:v>3.55</c:v>
                </c:pt>
                <c:pt idx="5">
                  <c:v>7</c:v>
                </c:pt>
                <c:pt idx="6">
                  <c:v>6.5</c:v>
                </c:pt>
              </c:numCache>
            </c:numRef>
          </c:xVal>
          <c:yVal>
            <c:numRef>
              <c:f>Sheet1!$B$1:$B$8</c:f>
              <c:numCache>
                <c:formatCode>General</c:formatCode>
                <c:ptCount val="8"/>
                <c:pt idx="0">
                  <c:v>136</c:v>
                </c:pt>
                <c:pt idx="1">
                  <c:v>110</c:v>
                </c:pt>
                <c:pt idx="2">
                  <c:v>102.80000000000001</c:v>
                </c:pt>
                <c:pt idx="3">
                  <c:v>379</c:v>
                </c:pt>
                <c:pt idx="4">
                  <c:v>179.76</c:v>
                </c:pt>
                <c:pt idx="5">
                  <c:v>94.8</c:v>
                </c:pt>
                <c:pt idx="6">
                  <c:v>118.265</c:v>
                </c:pt>
              </c:numCache>
            </c:numRef>
          </c:yVal>
          <c:bubbleSize>
            <c:numRef>
              <c:f>Sheet1!$C$1:$C$8</c:f>
              <c:numCache>
                <c:formatCode>General</c:formatCode>
                <c:ptCount val="8"/>
                <c:pt idx="0">
                  <c:v>1657.090909090909</c:v>
                </c:pt>
                <c:pt idx="1">
                  <c:v>710.18181818181813</c:v>
                </c:pt>
                <c:pt idx="2">
                  <c:v>790</c:v>
                </c:pt>
                <c:pt idx="3">
                  <c:v>4612</c:v>
                </c:pt>
                <c:pt idx="4">
                  <c:v>1136</c:v>
                </c:pt>
                <c:pt idx="5">
                  <c:v>198</c:v>
                </c:pt>
                <c:pt idx="6">
                  <c:v>100</c:v>
                </c:pt>
              </c:numCache>
            </c:numRef>
          </c:bubbleSize>
          <c:bubble3D val="0"/>
          <c:extLst>
            <c:ext xmlns:c16="http://schemas.microsoft.com/office/drawing/2014/chart" uri="{C3380CC4-5D6E-409C-BE32-E72D297353CC}">
              <c16:uniqueId val="{00000003-82D9-4047-AC91-66FE581B92C7}"/>
            </c:ext>
          </c:extLst>
        </c:ser>
        <c:ser>
          <c:idx val="1"/>
          <c:order val="1"/>
          <c:spPr>
            <a:solidFill>
              <a:srgbClr val="256885"/>
            </a:solidFill>
            <a:ln w="9525" algn="ctr">
              <a:solidFill>
                <a:schemeClr val="bg1"/>
              </a:solidFill>
              <a:prstDash val="solid"/>
            </a:ln>
          </c:spPr>
          <c:invertIfNegative val="0"/>
          <c:xVal>
            <c:numRef>
              <c:f>Sheet1!$A$1:$A$8</c:f>
              <c:numCache>
                <c:formatCode>General</c:formatCode>
                <c:ptCount val="8"/>
                <c:pt idx="7">
                  <c:v>8.4</c:v>
                </c:pt>
              </c:numCache>
            </c:numRef>
          </c:xVal>
          <c:yVal>
            <c:numRef>
              <c:f>Sheet1!$D$1:$D$8</c:f>
              <c:numCache>
                <c:formatCode>General</c:formatCode>
                <c:ptCount val="8"/>
                <c:pt idx="7">
                  <c:v>70</c:v>
                </c:pt>
              </c:numCache>
            </c:numRef>
          </c:yVal>
          <c:bubbleSize>
            <c:numRef>
              <c:f>Sheet1!$E$1:$E$8</c:f>
              <c:numCache>
                <c:formatCode>General</c:formatCode>
                <c:ptCount val="8"/>
                <c:pt idx="7">
                  <c:v>357.71428571428572</c:v>
                </c:pt>
              </c:numCache>
            </c:numRef>
          </c:bubbleSize>
          <c:bubble3D val="0"/>
          <c:extLst>
            <c:ext xmlns:c16="http://schemas.microsoft.com/office/drawing/2014/chart" uri="{C3380CC4-5D6E-409C-BE32-E72D297353CC}">
              <c16:uniqueId val="{00000004-82D9-4047-AC91-66FE581B92C7}"/>
            </c:ext>
          </c:extLst>
        </c:ser>
        <c:dLbls>
          <c:showLegendKey val="0"/>
          <c:showVal val="0"/>
          <c:showCatName val="0"/>
          <c:showSerName val="0"/>
          <c:showPercent val="0"/>
          <c:showBubbleSize val="0"/>
        </c:dLbls>
        <c:bubbleScale val="88"/>
        <c:showNegBubbles val="0"/>
        <c:axId val="740390304"/>
        <c:axId val="1"/>
      </c:bubbleChart>
      <c:valAx>
        <c:axId val="740390304"/>
        <c:scaling>
          <c:orientation val="minMax"/>
          <c:max val="9"/>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2"/>
      </c:val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740390304"/>
        <c:crosses val="min"/>
        <c:crossBetween val="midCat"/>
        <c:majorUnit val="100"/>
      </c:valAx>
      <c:spPr>
        <a:noFill/>
        <a:ln w="9525" algn="ctr">
          <a:solidFill>
            <a:schemeClr val="bg1"/>
          </a:solidFill>
          <a:prstDash val="solid"/>
        </a:ln>
      </c:spPr>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02173913043478"/>
          <c:y val="3.8616714697406337E-2"/>
          <c:w val="0.79782608695652169"/>
          <c:h val="0.8484149855907781"/>
        </c:manualLayout>
      </c:layout>
      <c:bubbleChart>
        <c:varyColors val="0"/>
        <c:ser>
          <c:idx val="0"/>
          <c:order val="0"/>
          <c:spPr>
            <a:solidFill>
              <a:srgbClr val="256885"/>
            </a:solidFill>
            <a:ln w="9525" algn="ctr">
              <a:solidFill>
                <a:schemeClr val="tx1"/>
              </a:solidFill>
              <a:prstDash val="solid"/>
            </a:ln>
          </c:spPr>
          <c:invertIfNegative val="0"/>
          <c:dPt>
            <c:idx val="0"/>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0-578E-47FB-8369-46EF615AEE85}"/>
              </c:ext>
            </c:extLst>
          </c:dPt>
          <c:dPt>
            <c:idx val="1"/>
            <c:invertIfNegative val="0"/>
            <c:bubble3D val="0"/>
            <c:extLst>
              <c:ext xmlns:c16="http://schemas.microsoft.com/office/drawing/2014/chart" uri="{C3380CC4-5D6E-409C-BE32-E72D297353CC}">
                <c16:uniqueId val="{00000001-578E-47FB-8369-46EF615AEE85}"/>
              </c:ext>
            </c:extLst>
          </c:dPt>
          <c:dPt>
            <c:idx val="2"/>
            <c:invertIfNegative val="0"/>
            <c:bubble3D val="0"/>
            <c:spPr>
              <a:solidFill>
                <a:srgbClr val="256885"/>
              </a:solidFill>
              <a:ln w="9525" algn="ctr">
                <a:solidFill>
                  <a:schemeClr val="bg1"/>
                </a:solidFill>
                <a:prstDash val="solid"/>
              </a:ln>
            </c:spPr>
            <c:extLst>
              <c:ext xmlns:c16="http://schemas.microsoft.com/office/drawing/2014/chart" uri="{C3380CC4-5D6E-409C-BE32-E72D297353CC}">
                <c16:uniqueId val="{00000002-578E-47FB-8369-46EF615AEE85}"/>
              </c:ext>
            </c:extLst>
          </c:dPt>
          <c:xVal>
            <c:numRef>
              <c:f>Sheet1!$A$1:$A$4</c:f>
              <c:numCache>
                <c:formatCode>General</c:formatCode>
                <c:ptCount val="4"/>
                <c:pt idx="0">
                  <c:v>3.9666666666666668</c:v>
                </c:pt>
                <c:pt idx="1">
                  <c:v>3.1166666666666671</c:v>
                </c:pt>
                <c:pt idx="2">
                  <c:v>3.7833333333333332</c:v>
                </c:pt>
                <c:pt idx="3">
                  <c:v>4.4333333333333336</c:v>
                </c:pt>
              </c:numCache>
            </c:numRef>
          </c:xVal>
          <c:yVal>
            <c:numRef>
              <c:f>Sheet1!$B$1:$B$4</c:f>
              <c:numCache>
                <c:formatCode>General</c:formatCode>
                <c:ptCount val="4"/>
                <c:pt idx="0">
                  <c:v>118.6</c:v>
                </c:pt>
                <c:pt idx="1">
                  <c:v>777.60000000000014</c:v>
                </c:pt>
                <c:pt idx="2">
                  <c:v>70.784999999999997</c:v>
                </c:pt>
                <c:pt idx="3">
                  <c:v>98.5</c:v>
                </c:pt>
              </c:numCache>
            </c:numRef>
          </c:yVal>
          <c:bubbleSize>
            <c:numRef>
              <c:f>Sheet1!$C$1:$C$4</c:f>
              <c:numCache>
                <c:formatCode>General</c:formatCode>
                <c:ptCount val="4"/>
                <c:pt idx="0">
                  <c:v>3555</c:v>
                </c:pt>
                <c:pt idx="1">
                  <c:v>40</c:v>
                </c:pt>
                <c:pt idx="2">
                  <c:v>100</c:v>
                </c:pt>
                <c:pt idx="3">
                  <c:v>626</c:v>
                </c:pt>
              </c:numCache>
            </c:numRef>
          </c:bubbleSize>
          <c:bubble3D val="0"/>
          <c:extLst>
            <c:ext xmlns:c16="http://schemas.microsoft.com/office/drawing/2014/chart" uri="{C3380CC4-5D6E-409C-BE32-E72D297353CC}">
              <c16:uniqueId val="{00000003-578E-47FB-8369-46EF615AEE85}"/>
            </c:ext>
          </c:extLst>
        </c:ser>
        <c:dLbls>
          <c:showLegendKey val="0"/>
          <c:showVal val="0"/>
          <c:showCatName val="0"/>
          <c:showSerName val="0"/>
          <c:showPercent val="0"/>
          <c:showBubbleSize val="0"/>
        </c:dLbls>
        <c:bubbleScale val="95"/>
        <c:showNegBubbles val="0"/>
        <c:axId val="1266377720"/>
        <c:axId val="1"/>
      </c:bubbleChart>
      <c:valAx>
        <c:axId val="1266377720"/>
        <c:scaling>
          <c:orientation val="minMax"/>
          <c:max val="5.2"/>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1"/>
      </c:valAx>
      <c:valAx>
        <c:axId val="1"/>
        <c:scaling>
          <c:orientation val="minMax"/>
          <c:max val="9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266377720"/>
        <c:crosses val="min"/>
        <c:crossBetween val="midCat"/>
        <c:majorUnit val="450"/>
      </c:valAx>
      <c:spPr>
        <a:noFill/>
        <a:ln w="9525" algn="ctr">
          <a:solidFill>
            <a:schemeClr val="bg1"/>
          </a:solidFill>
          <a:prstDash val="solid"/>
        </a:ln>
      </c:spPr>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02173913043478"/>
          <c:y val="3.8616714697406337E-2"/>
          <c:w val="0.79782608695652169"/>
          <c:h val="0.8484149855907781"/>
        </c:manualLayout>
      </c:layout>
      <c:bubbleChart>
        <c:varyColors val="0"/>
        <c:ser>
          <c:idx val="0"/>
          <c:order val="0"/>
          <c:spPr>
            <a:solidFill>
              <a:srgbClr val="256885"/>
            </a:solidFill>
            <a:ln w="9525" algn="ctr">
              <a:solidFill>
                <a:schemeClr val="tx1"/>
              </a:solidFill>
              <a:prstDash val="solid"/>
            </a:ln>
          </c:spPr>
          <c:invertIfNegative val="0"/>
          <c:dPt>
            <c:idx val="0"/>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0-028E-44C2-9281-170730076DA3}"/>
              </c:ext>
            </c:extLst>
          </c:dPt>
          <c:dPt>
            <c:idx val="1"/>
            <c:invertIfNegative val="0"/>
            <c:bubble3D val="0"/>
            <c:spPr>
              <a:solidFill>
                <a:srgbClr val="256885"/>
              </a:solidFill>
              <a:ln w="9525" algn="ctr">
                <a:solidFill>
                  <a:schemeClr val="bg1"/>
                </a:solidFill>
                <a:prstDash val="solid"/>
              </a:ln>
            </c:spPr>
            <c:extLst>
              <c:ext xmlns:c16="http://schemas.microsoft.com/office/drawing/2014/chart" uri="{C3380CC4-5D6E-409C-BE32-E72D297353CC}">
                <c16:uniqueId val="{00000001-028E-44C2-9281-170730076DA3}"/>
              </c:ext>
            </c:extLst>
          </c:dPt>
          <c:xVal>
            <c:numRef>
              <c:f>Sheet1!$A$1:$A$4</c:f>
              <c:numCache>
                <c:formatCode>General</c:formatCode>
                <c:ptCount val="4"/>
                <c:pt idx="0">
                  <c:v>4.25</c:v>
                </c:pt>
                <c:pt idx="1">
                  <c:v>3.05</c:v>
                </c:pt>
                <c:pt idx="2">
                  <c:v>4.5999999999999996</c:v>
                </c:pt>
              </c:numCache>
            </c:numRef>
          </c:xVal>
          <c:yVal>
            <c:numRef>
              <c:f>Sheet1!$B$1:$B$4</c:f>
              <c:numCache>
                <c:formatCode>General</c:formatCode>
                <c:ptCount val="4"/>
                <c:pt idx="0">
                  <c:v>92.4</c:v>
                </c:pt>
                <c:pt idx="1">
                  <c:v>50.75</c:v>
                </c:pt>
                <c:pt idx="2">
                  <c:v>87.7</c:v>
                </c:pt>
              </c:numCache>
            </c:numRef>
          </c:yVal>
          <c:bubbleSize>
            <c:numRef>
              <c:f>Sheet1!$C$1:$C$4</c:f>
              <c:numCache>
                <c:formatCode>General</c:formatCode>
                <c:ptCount val="4"/>
                <c:pt idx="0">
                  <c:v>790</c:v>
                </c:pt>
                <c:pt idx="1">
                  <c:v>100</c:v>
                </c:pt>
                <c:pt idx="2">
                  <c:v>357.71428571428572</c:v>
                </c:pt>
              </c:numCache>
            </c:numRef>
          </c:bubbleSize>
          <c:bubble3D val="0"/>
          <c:extLst>
            <c:ext xmlns:c16="http://schemas.microsoft.com/office/drawing/2014/chart" uri="{C3380CC4-5D6E-409C-BE32-E72D297353CC}">
              <c16:uniqueId val="{00000002-028E-44C2-9281-170730076DA3}"/>
            </c:ext>
          </c:extLst>
        </c:ser>
        <c:ser>
          <c:idx val="1"/>
          <c:order val="1"/>
          <c:spPr>
            <a:solidFill>
              <a:srgbClr val="256885"/>
            </a:solidFill>
            <a:ln w="9525" algn="ctr">
              <a:solidFill>
                <a:schemeClr val="bg1"/>
              </a:solidFill>
              <a:prstDash val="solid"/>
            </a:ln>
          </c:spPr>
          <c:invertIfNegative val="0"/>
          <c:xVal>
            <c:numRef>
              <c:f>Sheet1!$A$1:$A$4</c:f>
              <c:numCache>
                <c:formatCode>General</c:formatCode>
                <c:ptCount val="4"/>
                <c:pt idx="3">
                  <c:v>4.7</c:v>
                </c:pt>
              </c:numCache>
            </c:numRef>
          </c:xVal>
          <c:yVal>
            <c:numRef>
              <c:f>Sheet1!$D$1:$D$4</c:f>
              <c:numCache>
                <c:formatCode>General</c:formatCode>
                <c:ptCount val="4"/>
                <c:pt idx="3">
                  <c:v>97</c:v>
                </c:pt>
              </c:numCache>
            </c:numRef>
          </c:yVal>
          <c:bubbleSize>
            <c:numRef>
              <c:f>Sheet1!$E$1:$E$4</c:f>
              <c:numCache>
                <c:formatCode>General</c:formatCode>
                <c:ptCount val="4"/>
                <c:pt idx="3">
                  <c:v>160</c:v>
                </c:pt>
              </c:numCache>
            </c:numRef>
          </c:bubbleSize>
          <c:bubble3D val="0"/>
          <c:extLst>
            <c:ext xmlns:c16="http://schemas.microsoft.com/office/drawing/2014/chart" uri="{C3380CC4-5D6E-409C-BE32-E72D297353CC}">
              <c16:uniqueId val="{00000003-028E-44C2-9281-170730076DA3}"/>
            </c:ext>
          </c:extLst>
        </c:ser>
        <c:dLbls>
          <c:showLegendKey val="0"/>
          <c:showVal val="0"/>
          <c:showCatName val="0"/>
          <c:showSerName val="0"/>
          <c:showPercent val="0"/>
          <c:showBubbleSize val="0"/>
        </c:dLbls>
        <c:bubbleScale val="95"/>
        <c:showNegBubbles val="0"/>
        <c:axId val="1855580576"/>
        <c:axId val="1"/>
      </c:bubbleChart>
      <c:valAx>
        <c:axId val="1855580576"/>
        <c:scaling>
          <c:orientation val="minMax"/>
          <c:max val="6"/>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1"/>
      </c:valAx>
      <c:valAx>
        <c:axId val="1"/>
        <c:scaling>
          <c:orientation val="minMax"/>
          <c:max val="1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855580576"/>
        <c:crosses val="min"/>
        <c:crossBetween val="midCat"/>
        <c:majorUnit val="50"/>
      </c:valAx>
      <c:spPr>
        <a:noFill/>
        <a:ln w="9525" algn="ctr">
          <a:solidFill>
            <a:schemeClr val="bg1"/>
          </a:solidFill>
          <a:prstDash val="solid"/>
        </a:ln>
      </c:spPr>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89304412864622E-2"/>
          <c:y val="0.40418118466898956"/>
          <c:w val="0.9222139117427075"/>
          <c:h val="0.41463414634146339"/>
        </c:manualLayout>
      </c:layout>
      <c:barChart>
        <c:barDir val="col"/>
        <c:grouping val="stacked"/>
        <c:varyColors val="0"/>
        <c:ser>
          <c:idx val="0"/>
          <c:order val="0"/>
          <c:spPr>
            <a:solidFill>
              <a:schemeClr val="folHlink"/>
            </a:solidFill>
            <a:ln w="9525" algn="ctr">
              <a:solidFill>
                <a:schemeClr val="tx1"/>
              </a:solidFill>
              <a:prstDash val="solid"/>
            </a:ln>
          </c:spPr>
          <c:invertIfNegative val="0"/>
          <c:dLbls>
            <c:dLbl>
              <c:idx val="0"/>
              <c:layout>
                <c:manualLayout>
                  <c:x val="0"/>
                  <c:y val="-0.41463414634146339"/>
                </c:manualLayout>
              </c:layout>
              <c:numFmt formatCode="#,##0&quot; %&quot;;&quot;-&quot;#,##0&quot; %&quot;" sourceLinked="0"/>
              <c:spPr>
                <a:noFill/>
                <a:ln>
                  <a:noFill/>
                </a:ln>
              </c:spPr>
              <c:txPr>
                <a:bodyPr wrap="none"/>
                <a:lstStyle/>
                <a:p>
                  <a:pPr>
                    <a:defRPr sz="900" b="1">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70B-42ED-8C6D-E42D12F2029B}"/>
                </c:ext>
              </c:extLst>
            </c:dLbl>
            <c:dLbl>
              <c:idx val="1"/>
              <c:layout>
                <c:manualLayout>
                  <c:x val="0"/>
                  <c:y val="-0.41463414634146339"/>
                </c:manualLayout>
              </c:layout>
              <c:numFmt formatCode="#,##0&quot; %&quot;;&quot;-&quot;#,##0&quot; %&quot;" sourceLinked="0"/>
              <c:spPr>
                <a:noFill/>
                <a:ln>
                  <a:noFill/>
                </a:ln>
              </c:spPr>
              <c:txPr>
                <a:bodyPr wrap="none"/>
                <a:lstStyle/>
                <a:p>
                  <a:pPr>
                    <a:defRPr sz="900" b="1">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70B-42ED-8C6D-E42D12F2029B}"/>
                </c:ext>
              </c:extLst>
            </c:dLbl>
            <c:dLbl>
              <c:idx val="2"/>
              <c:layout>
                <c:manualLayout>
                  <c:x val="0"/>
                  <c:y val="-0.40418118466898956"/>
                </c:manualLayout>
              </c:layout>
              <c:numFmt formatCode="#,##0&quot; %&quot;;&quot;-&quot;#,##0&quot; %&quot;" sourceLinked="0"/>
              <c:spPr>
                <a:noFill/>
                <a:ln>
                  <a:noFill/>
                </a:ln>
              </c:spPr>
              <c:txPr>
                <a:bodyPr wrap="none"/>
                <a:lstStyle/>
                <a:p>
                  <a:pPr>
                    <a:defRPr sz="900" b="1">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70B-42ED-8C6D-E42D12F2029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58.041925150039056</c:v>
                </c:pt>
                <c:pt idx="1">
                  <c:v>58.017438718481387</c:v>
                </c:pt>
                <c:pt idx="2">
                  <c:v>54.890341599757996</c:v>
                </c:pt>
              </c:numCache>
            </c:numRef>
          </c:val>
          <c:extLst>
            <c:ext xmlns:c16="http://schemas.microsoft.com/office/drawing/2014/chart" uri="{C3380CC4-5D6E-409C-BE32-E72D297353CC}">
              <c16:uniqueId val="{00000003-270B-42ED-8C6D-E42D12F2029B}"/>
            </c:ext>
          </c:extLst>
        </c:ser>
        <c:dLbls>
          <c:showLegendKey val="0"/>
          <c:showVal val="0"/>
          <c:showCatName val="0"/>
          <c:showSerName val="0"/>
          <c:showPercent val="0"/>
          <c:showBubbleSize val="0"/>
        </c:dLbls>
        <c:gapWidth val="70"/>
        <c:overlap val="100"/>
        <c:axId val="1266446928"/>
        <c:axId val="1"/>
      </c:barChart>
      <c:catAx>
        <c:axId val="126644692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8.041925150039056"/>
          <c:min val="0"/>
        </c:scaling>
        <c:delete val="1"/>
        <c:axPos val="l"/>
        <c:numFmt formatCode="General" sourceLinked="1"/>
        <c:majorTickMark val="out"/>
        <c:minorTickMark val="none"/>
        <c:tickLblPos val="nextTo"/>
        <c:crossAx val="1266446928"/>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02173913043478"/>
          <c:y val="3.8616714697406337E-2"/>
          <c:w val="0.79782608695652169"/>
          <c:h val="0.8484149855907781"/>
        </c:manualLayout>
      </c:layout>
      <c:bubbleChart>
        <c:varyColors val="0"/>
        <c:ser>
          <c:idx val="0"/>
          <c:order val="0"/>
          <c:spPr>
            <a:solidFill>
              <a:srgbClr val="256885"/>
            </a:solidFill>
            <a:ln w="9525" algn="ctr">
              <a:solidFill>
                <a:schemeClr val="bg1"/>
              </a:solidFill>
              <a:prstDash val="solid"/>
            </a:ln>
          </c:spPr>
          <c:invertIfNegative val="0"/>
          <c:dPt>
            <c:idx val="0"/>
            <c:invertIfNegative val="0"/>
            <c:bubble3D val="0"/>
            <c:extLst>
              <c:ext xmlns:c16="http://schemas.microsoft.com/office/drawing/2014/chart" uri="{C3380CC4-5D6E-409C-BE32-E72D297353CC}">
                <c16:uniqueId val="{00000000-A86F-4764-AC13-5DBB2C95B52A}"/>
              </c:ext>
            </c:extLst>
          </c:dPt>
          <c:dPt>
            <c:idx val="1"/>
            <c:invertIfNegative val="0"/>
            <c:bubble3D val="0"/>
            <c:extLst>
              <c:ext xmlns:c16="http://schemas.microsoft.com/office/drawing/2014/chart" uri="{C3380CC4-5D6E-409C-BE32-E72D297353CC}">
                <c16:uniqueId val="{00000001-A86F-4764-AC13-5DBB2C95B52A}"/>
              </c:ext>
            </c:extLst>
          </c:dPt>
          <c:dPt>
            <c:idx val="2"/>
            <c:invertIfNegative val="0"/>
            <c:bubble3D val="0"/>
            <c:spPr>
              <a:solidFill>
                <a:schemeClr val="accent6"/>
              </a:solidFill>
              <a:ln w="9525" algn="ctr">
                <a:solidFill>
                  <a:schemeClr val="bg1"/>
                </a:solidFill>
                <a:prstDash val="solid"/>
              </a:ln>
            </c:spPr>
            <c:extLst>
              <c:ext xmlns:c16="http://schemas.microsoft.com/office/drawing/2014/chart" uri="{C3380CC4-5D6E-409C-BE32-E72D297353CC}">
                <c16:uniqueId val="{00000002-A86F-4764-AC13-5DBB2C95B52A}"/>
              </c:ext>
            </c:extLst>
          </c:dPt>
          <c:xVal>
            <c:numRef>
              <c:f>Sheet1!$A$1:$A$7</c:f>
              <c:numCache>
                <c:formatCode>General</c:formatCode>
                <c:ptCount val="7"/>
                <c:pt idx="0">
                  <c:v>6.3833333333333329</c:v>
                </c:pt>
                <c:pt idx="1">
                  <c:v>6.3833333333333329</c:v>
                </c:pt>
                <c:pt idx="2">
                  <c:v>8.0666666666666664</c:v>
                </c:pt>
                <c:pt idx="3">
                  <c:v>3.4833333333333334</c:v>
                </c:pt>
                <c:pt idx="4">
                  <c:v>3.55</c:v>
                </c:pt>
                <c:pt idx="5">
                  <c:v>6.5</c:v>
                </c:pt>
              </c:numCache>
            </c:numRef>
          </c:xVal>
          <c:yVal>
            <c:numRef>
              <c:f>Sheet1!$B$1:$B$7</c:f>
              <c:numCache>
                <c:formatCode>General</c:formatCode>
                <c:ptCount val="7"/>
                <c:pt idx="0">
                  <c:v>159</c:v>
                </c:pt>
                <c:pt idx="1">
                  <c:v>199.6</c:v>
                </c:pt>
                <c:pt idx="2">
                  <c:v>169.89999999999998</c:v>
                </c:pt>
                <c:pt idx="3">
                  <c:v>339.5</c:v>
                </c:pt>
                <c:pt idx="4">
                  <c:v>250.40999999999997</c:v>
                </c:pt>
                <c:pt idx="5">
                  <c:v>118.265</c:v>
                </c:pt>
              </c:numCache>
            </c:numRef>
          </c:yVal>
          <c:bubbleSize>
            <c:numRef>
              <c:f>Sheet1!$C$1:$C$7</c:f>
              <c:numCache>
                <c:formatCode>General</c:formatCode>
                <c:ptCount val="7"/>
                <c:pt idx="0">
                  <c:v>1657.090909090909</c:v>
                </c:pt>
                <c:pt idx="1">
                  <c:v>710.18181818181813</c:v>
                </c:pt>
                <c:pt idx="2">
                  <c:v>790</c:v>
                </c:pt>
                <c:pt idx="3">
                  <c:v>4612</c:v>
                </c:pt>
                <c:pt idx="4">
                  <c:v>1136</c:v>
                </c:pt>
                <c:pt idx="5">
                  <c:v>100</c:v>
                </c:pt>
              </c:numCache>
            </c:numRef>
          </c:bubbleSize>
          <c:bubble3D val="0"/>
          <c:extLst>
            <c:ext xmlns:c16="http://schemas.microsoft.com/office/drawing/2014/chart" uri="{C3380CC4-5D6E-409C-BE32-E72D297353CC}">
              <c16:uniqueId val="{00000003-A86F-4764-AC13-5DBB2C95B52A}"/>
            </c:ext>
          </c:extLst>
        </c:ser>
        <c:ser>
          <c:idx val="1"/>
          <c:order val="1"/>
          <c:spPr>
            <a:solidFill>
              <a:srgbClr val="256885"/>
            </a:solidFill>
            <a:ln w="9525" algn="ctr">
              <a:solidFill>
                <a:schemeClr val="bg1"/>
              </a:solidFill>
              <a:prstDash val="solid"/>
            </a:ln>
          </c:spPr>
          <c:invertIfNegative val="0"/>
          <c:xVal>
            <c:numRef>
              <c:f>Sheet1!$A$1:$A$7</c:f>
              <c:numCache>
                <c:formatCode>General</c:formatCode>
                <c:ptCount val="7"/>
                <c:pt idx="6">
                  <c:v>8.4</c:v>
                </c:pt>
              </c:numCache>
            </c:numRef>
          </c:xVal>
          <c:yVal>
            <c:numRef>
              <c:f>Sheet1!$D$1:$D$7</c:f>
              <c:numCache>
                <c:formatCode>General</c:formatCode>
                <c:ptCount val="7"/>
                <c:pt idx="6">
                  <c:v>150</c:v>
                </c:pt>
              </c:numCache>
            </c:numRef>
          </c:yVal>
          <c:bubbleSize>
            <c:numRef>
              <c:f>Sheet1!$E$1:$E$7</c:f>
              <c:numCache>
                <c:formatCode>General</c:formatCode>
                <c:ptCount val="7"/>
                <c:pt idx="6">
                  <c:v>357.71428571428572</c:v>
                </c:pt>
              </c:numCache>
            </c:numRef>
          </c:bubbleSize>
          <c:bubble3D val="0"/>
          <c:extLst>
            <c:ext xmlns:c16="http://schemas.microsoft.com/office/drawing/2014/chart" uri="{C3380CC4-5D6E-409C-BE32-E72D297353CC}">
              <c16:uniqueId val="{00000004-A86F-4764-AC13-5DBB2C95B52A}"/>
            </c:ext>
          </c:extLst>
        </c:ser>
        <c:dLbls>
          <c:showLegendKey val="0"/>
          <c:showVal val="0"/>
          <c:showCatName val="0"/>
          <c:showSerName val="0"/>
          <c:showPercent val="0"/>
          <c:showBubbleSize val="0"/>
        </c:dLbls>
        <c:bubbleScale val="95"/>
        <c:showNegBubbles val="0"/>
        <c:axId val="1266373784"/>
        <c:axId val="1"/>
      </c:bubbleChart>
      <c:valAx>
        <c:axId val="1266373784"/>
        <c:scaling>
          <c:orientation val="minMax"/>
          <c:max val="9"/>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
        <c:crosses val="min"/>
        <c:crossBetween val="midCat"/>
        <c:majorUnit val="2"/>
      </c:val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1266373784"/>
        <c:crosses val="min"/>
        <c:crossBetween val="midCat"/>
        <c:majorUnit val="100"/>
      </c:valAx>
      <c:spPr>
        <a:noFill/>
        <a:ln w="9525" algn="ctr">
          <a:solidFill>
            <a:schemeClr val="bg1"/>
          </a:solidFill>
          <a:prstDash val="solid"/>
        </a:ln>
      </c:spPr>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13852813852814E-2"/>
          <c:y val="2.8985507246376812E-2"/>
          <c:w val="0.94372294372294374"/>
          <c:h val="0.94202898550724634"/>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0-C2B2-4657-84DE-80D0FF0E76C6}"/>
              </c:ext>
            </c:extLst>
          </c:dPt>
          <c:dLbls>
            <c:dLbl>
              <c:idx val="3"/>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B2-4657-84DE-80D0FF0E76C6}"/>
                </c:ext>
              </c:extLst>
            </c:dLbl>
            <c:dLbl>
              <c:idx val="5"/>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B2-4657-84DE-80D0FF0E76C6}"/>
                </c:ext>
              </c:extLst>
            </c:dLbl>
            <c:dLbl>
              <c:idx val="6"/>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2B2-4657-84DE-80D0FF0E76C6}"/>
                </c:ext>
              </c:extLst>
            </c:dLbl>
            <c:dLbl>
              <c:idx val="7"/>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B2-4657-84DE-80D0FF0E76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81.090846524432209</c:v>
                </c:pt>
                <c:pt idx="3">
                  <c:v>18.100000000000001</c:v>
                </c:pt>
                <c:pt idx="5">
                  <c:v>15</c:v>
                </c:pt>
                <c:pt idx="6">
                  <c:v>21.6</c:v>
                </c:pt>
                <c:pt idx="7">
                  <c:v>66.569999999999993</c:v>
                </c:pt>
              </c:numCache>
            </c:numRef>
          </c:val>
          <c:extLst>
            <c:ext xmlns:c16="http://schemas.microsoft.com/office/drawing/2014/chart" uri="{C3380CC4-5D6E-409C-BE32-E72D297353CC}">
              <c16:uniqueId val="{00000004-C2B2-4657-84DE-80D0FF0E76C6}"/>
            </c:ext>
          </c:extLst>
        </c:ser>
        <c:ser>
          <c:idx val="1"/>
          <c:order val="1"/>
          <c:spPr>
            <a:noFill/>
            <a:ln>
              <a:noFill/>
            </a:ln>
          </c:spPr>
          <c:invertIfNegative val="0"/>
          <c:val>
            <c:numRef>
              <c:f>Sheet1!$A$2:$H$2</c:f>
              <c:numCache>
                <c:formatCode>General</c:formatCode>
                <c:ptCount val="8"/>
                <c:pt idx="0">
                  <c:v>6.1424638678596182</c:v>
                </c:pt>
                <c:pt idx="3">
                  <c:v>19.899999999999999</c:v>
                </c:pt>
                <c:pt idx="5">
                  <c:v>16</c:v>
                </c:pt>
                <c:pt idx="6">
                  <c:v>10.799999999999997</c:v>
                </c:pt>
                <c:pt idx="7">
                  <c:v>8.4300000000000068</c:v>
                </c:pt>
              </c:numCache>
            </c:numRef>
          </c:val>
          <c:extLst>
            <c:ext xmlns:c16="http://schemas.microsoft.com/office/drawing/2014/chart" uri="{C3380CC4-5D6E-409C-BE32-E72D297353CC}">
              <c16:uniqueId val="{00000005-C2B2-4657-84DE-80D0FF0E76C6}"/>
            </c:ext>
          </c:extLst>
        </c:ser>
        <c:dLbls>
          <c:showLegendKey val="0"/>
          <c:showVal val="0"/>
          <c:showCatName val="0"/>
          <c:showSerName val="0"/>
          <c:showPercent val="0"/>
          <c:showBubbleSize val="0"/>
        </c:dLbls>
        <c:gapWidth val="70"/>
        <c:overlap val="100"/>
        <c:axId val="2069493200"/>
        <c:axId val="1"/>
      </c:barChart>
      <c:catAx>
        <c:axId val="20694932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7.233310392291827"/>
          <c:min val="0"/>
        </c:scaling>
        <c:delete val="1"/>
        <c:axPos val="l"/>
        <c:numFmt formatCode="General" sourceLinked="1"/>
        <c:majorTickMark val="out"/>
        <c:minorTickMark val="none"/>
        <c:tickLblPos val="nextTo"/>
        <c:crossAx val="2069493200"/>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634361233480177E-2"/>
          <c:y val="2.8985507246376812E-2"/>
          <c:w val="0.94273127753303965"/>
          <c:h val="0.94202898550724634"/>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0-9F39-40CF-94A9-9CC2B6FEE526}"/>
              </c:ext>
            </c:extLst>
          </c:dPt>
          <c:dLbls>
            <c:dLbl>
              <c:idx val="3"/>
              <c:layout>
                <c:manualLayout>
                  <c:x val="0"/>
                  <c:y val="0"/>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39-40CF-94A9-9CC2B6FEE526}"/>
                </c:ext>
              </c:extLst>
            </c:dLbl>
            <c:dLbl>
              <c:idx val="5"/>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39-40CF-94A9-9CC2B6FEE526}"/>
                </c:ext>
              </c:extLst>
            </c:dLbl>
            <c:dLbl>
              <c:idx val="6"/>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39-40CF-94A9-9CC2B6FEE526}"/>
                </c:ext>
              </c:extLst>
            </c:dLbl>
            <c:dLbl>
              <c:idx val="7"/>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39-40CF-94A9-9CC2B6FEE52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82.388300068823071</c:v>
                </c:pt>
                <c:pt idx="3">
                  <c:v>36.200000000000003</c:v>
                </c:pt>
                <c:pt idx="5">
                  <c:v>30</c:v>
                </c:pt>
                <c:pt idx="6">
                  <c:v>43.2</c:v>
                </c:pt>
                <c:pt idx="7">
                  <c:v>66.569999999999993</c:v>
                </c:pt>
              </c:numCache>
            </c:numRef>
          </c:val>
          <c:extLst>
            <c:ext xmlns:c16="http://schemas.microsoft.com/office/drawing/2014/chart" uri="{C3380CC4-5D6E-409C-BE32-E72D297353CC}">
              <c16:uniqueId val="{00000004-9F39-40CF-94A9-9CC2B6FEE526}"/>
            </c:ext>
          </c:extLst>
        </c:ser>
        <c:ser>
          <c:idx val="1"/>
          <c:order val="1"/>
          <c:spPr>
            <a:noFill/>
            <a:ln>
              <a:noFill/>
            </a:ln>
          </c:spPr>
          <c:invertIfNegative val="0"/>
          <c:val>
            <c:numRef>
              <c:f>Sheet1!$A$2:$H$2</c:f>
              <c:numCache>
                <c:formatCode>General</c:formatCode>
                <c:ptCount val="8"/>
                <c:pt idx="0">
                  <c:v>6.2407432897452964</c:v>
                </c:pt>
                <c:pt idx="3">
                  <c:v>40</c:v>
                </c:pt>
                <c:pt idx="5">
                  <c:v>32</c:v>
                </c:pt>
                <c:pt idx="6">
                  <c:v>21.599999999999994</c:v>
                </c:pt>
                <c:pt idx="7">
                  <c:v>8.4300000000000068</c:v>
                </c:pt>
              </c:numCache>
            </c:numRef>
          </c:val>
          <c:extLst>
            <c:ext xmlns:c16="http://schemas.microsoft.com/office/drawing/2014/chart" uri="{C3380CC4-5D6E-409C-BE32-E72D297353CC}">
              <c16:uniqueId val="{00000005-9F39-40CF-94A9-9CC2B6FEE526}"/>
            </c:ext>
          </c:extLst>
        </c:ser>
        <c:dLbls>
          <c:showLegendKey val="0"/>
          <c:showVal val="0"/>
          <c:showCatName val="0"/>
          <c:showSerName val="0"/>
          <c:showPercent val="0"/>
          <c:showBubbleSize val="0"/>
        </c:dLbls>
        <c:gapWidth val="70"/>
        <c:overlap val="100"/>
        <c:axId val="1855513336"/>
        <c:axId val="1"/>
      </c:barChart>
      <c:catAx>
        <c:axId val="18555133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8.629043358568367"/>
          <c:min val="0"/>
        </c:scaling>
        <c:delete val="1"/>
        <c:axPos val="l"/>
        <c:numFmt formatCode="General" sourceLinked="1"/>
        <c:majorTickMark val="out"/>
        <c:minorTickMark val="none"/>
        <c:tickLblPos val="nextTo"/>
        <c:crossAx val="1855513336"/>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446389496717725E-2"/>
          <c:y val="2.8985507246376812E-2"/>
          <c:w val="0.94310722100656452"/>
          <c:h val="0.94202898550724634"/>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0-46A1-497F-A94E-B5B719769107}"/>
              </c:ext>
            </c:extLst>
          </c:dPt>
          <c:dLbls>
            <c:dLbl>
              <c:idx val="3"/>
              <c:layout>
                <c:manualLayout>
                  <c:x val="0"/>
                  <c:y val="0"/>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A1-497F-A94E-B5B719769107}"/>
                </c:ext>
              </c:extLst>
            </c:dLbl>
            <c:dLbl>
              <c:idx val="5"/>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A1-497F-A94E-B5B719769107}"/>
                </c:ext>
              </c:extLst>
            </c:dLbl>
            <c:dLbl>
              <c:idx val="7"/>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6A1-497F-A94E-B5B71976910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180.12980041293883</c:v>
                </c:pt>
                <c:pt idx="3">
                  <c:v>70.599999999999994</c:v>
                </c:pt>
                <c:pt idx="5">
                  <c:v>81</c:v>
                </c:pt>
                <c:pt idx="7">
                  <c:v>66.569999999999993</c:v>
                </c:pt>
              </c:numCache>
            </c:numRef>
          </c:val>
          <c:extLst>
            <c:ext xmlns:c16="http://schemas.microsoft.com/office/drawing/2014/chart" uri="{C3380CC4-5D6E-409C-BE32-E72D297353CC}">
              <c16:uniqueId val="{00000003-46A1-497F-A94E-B5B719769107}"/>
            </c:ext>
          </c:extLst>
        </c:ser>
        <c:ser>
          <c:idx val="1"/>
          <c:order val="1"/>
          <c:spPr>
            <a:noFill/>
            <a:ln>
              <a:noFill/>
            </a:ln>
          </c:spPr>
          <c:invertIfNegative val="0"/>
          <c:val>
            <c:numRef>
              <c:f>Sheet1!$A$2:$H$2</c:f>
              <c:numCache>
                <c:formatCode>General</c:formatCode>
                <c:ptCount val="8"/>
                <c:pt idx="0">
                  <c:v>13.644459738472051</c:v>
                </c:pt>
                <c:pt idx="3">
                  <c:v>96</c:v>
                </c:pt>
                <c:pt idx="5">
                  <c:v>35</c:v>
                </c:pt>
                <c:pt idx="7">
                  <c:v>8.4300000000000068</c:v>
                </c:pt>
              </c:numCache>
            </c:numRef>
          </c:val>
          <c:extLst>
            <c:ext xmlns:c16="http://schemas.microsoft.com/office/drawing/2014/chart" uri="{C3380CC4-5D6E-409C-BE32-E72D297353CC}">
              <c16:uniqueId val="{00000004-46A1-497F-A94E-B5B719769107}"/>
            </c:ext>
          </c:extLst>
        </c:ser>
        <c:dLbls>
          <c:showLegendKey val="0"/>
          <c:showVal val="0"/>
          <c:showCatName val="0"/>
          <c:showSerName val="0"/>
          <c:showPercent val="0"/>
          <c:showBubbleSize val="0"/>
        </c:dLbls>
        <c:gapWidth val="70"/>
        <c:overlap val="100"/>
        <c:axId val="2069410872"/>
        <c:axId val="1"/>
      </c:barChart>
      <c:catAx>
        <c:axId val="20694108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93.77426015141089"/>
          <c:min val="0"/>
        </c:scaling>
        <c:delete val="1"/>
        <c:axPos val="l"/>
        <c:numFmt formatCode="General" sourceLinked="1"/>
        <c:majorTickMark val="out"/>
        <c:minorTickMark val="none"/>
        <c:tickLblPos val="nextTo"/>
        <c:crossAx val="2069410872"/>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446389496717725E-2"/>
          <c:y val="3.2358431860609833E-2"/>
          <c:w val="0.94310722100656452"/>
          <c:h val="0.93528313627878035"/>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0-2881-4EDD-B554-9BAD3D34C2B4}"/>
              </c:ext>
            </c:extLst>
          </c:dPt>
          <c:dLbls>
            <c:dLbl>
              <c:idx val="3"/>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881-4EDD-B554-9BAD3D34C2B4}"/>
                </c:ext>
              </c:extLst>
            </c:dLbl>
            <c:dLbl>
              <c:idx val="4"/>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881-4EDD-B554-9BAD3D34C2B4}"/>
                </c:ext>
              </c:extLst>
            </c:dLbl>
            <c:dLbl>
              <c:idx val="5"/>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881-4EDD-B554-9BAD3D34C2B4}"/>
                </c:ext>
              </c:extLst>
            </c:dLbl>
            <c:dLbl>
              <c:idx val="6"/>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881-4EDD-B554-9BAD3D34C2B4}"/>
                </c:ext>
              </c:extLst>
            </c:dLbl>
            <c:dLbl>
              <c:idx val="7"/>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881-4EDD-B554-9BAD3D34C2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3">
                  <c:v>17.899999999999999</c:v>
                </c:pt>
                <c:pt idx="4">
                  <c:v>48.8</c:v>
                </c:pt>
                <c:pt idx="5">
                  <c:v>15</c:v>
                </c:pt>
                <c:pt idx="6">
                  <c:v>18</c:v>
                </c:pt>
                <c:pt idx="7">
                  <c:v>46.5</c:v>
                </c:pt>
              </c:numCache>
            </c:numRef>
          </c:val>
          <c:extLst>
            <c:ext xmlns:c16="http://schemas.microsoft.com/office/drawing/2014/chart" uri="{C3380CC4-5D6E-409C-BE32-E72D297353CC}">
              <c16:uniqueId val="{00000005-2881-4EDD-B554-9BAD3D34C2B4}"/>
            </c:ext>
          </c:extLst>
        </c:ser>
        <c:ser>
          <c:idx val="1"/>
          <c:order val="1"/>
          <c:spPr>
            <a:noFill/>
            <a:ln>
              <a:noFill/>
            </a:ln>
          </c:spPr>
          <c:invertIfNegative val="0"/>
          <c:val>
            <c:numRef>
              <c:f>Sheet1!$A$2:$H$2</c:f>
              <c:numCache>
                <c:formatCode>General</c:formatCode>
                <c:ptCount val="8"/>
                <c:pt idx="3">
                  <c:v>15</c:v>
                </c:pt>
                <c:pt idx="4">
                  <c:v>3</c:v>
                </c:pt>
                <c:pt idx="5">
                  <c:v>16</c:v>
                </c:pt>
                <c:pt idx="6">
                  <c:v>8.3999999999999986</c:v>
                </c:pt>
                <c:pt idx="7">
                  <c:v>8.5</c:v>
                </c:pt>
              </c:numCache>
            </c:numRef>
          </c:val>
          <c:extLst>
            <c:ext xmlns:c16="http://schemas.microsoft.com/office/drawing/2014/chart" uri="{C3380CC4-5D6E-409C-BE32-E72D297353CC}">
              <c16:uniqueId val="{00000006-2881-4EDD-B554-9BAD3D34C2B4}"/>
            </c:ext>
          </c:extLst>
        </c:ser>
        <c:dLbls>
          <c:showLegendKey val="0"/>
          <c:showVal val="0"/>
          <c:showCatName val="0"/>
          <c:showSerName val="0"/>
          <c:showPercent val="0"/>
          <c:showBubbleSize val="0"/>
        </c:dLbls>
        <c:gapWidth val="70"/>
        <c:overlap val="100"/>
        <c:axId val="949439616"/>
        <c:axId val="1"/>
      </c:barChart>
      <c:catAx>
        <c:axId val="9494396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5"/>
          <c:min val="0"/>
        </c:scaling>
        <c:delete val="1"/>
        <c:axPos val="l"/>
        <c:numFmt formatCode="General" sourceLinked="1"/>
        <c:majorTickMark val="out"/>
        <c:minorTickMark val="none"/>
        <c:tickLblPos val="nextTo"/>
        <c:crossAx val="949439616"/>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84279475982533E-2"/>
          <c:y val="3.2358431860609833E-2"/>
          <c:w val="0.94323144104803491"/>
          <c:h val="0.93528313627878035"/>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0-C160-444A-A63E-9304598A70B8}"/>
              </c:ext>
            </c:extLst>
          </c:dPt>
          <c:dLbls>
            <c:dLbl>
              <c:idx val="3"/>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60-444A-A63E-9304598A70B8}"/>
                </c:ext>
              </c:extLst>
            </c:dLbl>
            <c:dLbl>
              <c:idx val="4"/>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60-444A-A63E-9304598A70B8}"/>
                </c:ext>
              </c:extLst>
            </c:dLbl>
            <c:dLbl>
              <c:idx val="5"/>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60-444A-A63E-9304598A70B8}"/>
                </c:ext>
              </c:extLst>
            </c:dLbl>
            <c:dLbl>
              <c:idx val="6"/>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60-444A-A63E-9304598A70B8}"/>
                </c:ext>
              </c:extLst>
            </c:dLbl>
            <c:dLbl>
              <c:idx val="7"/>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60-444A-A63E-9304598A70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3">
                  <c:v>35.799999999999997</c:v>
                </c:pt>
                <c:pt idx="4">
                  <c:v>97.6</c:v>
                </c:pt>
                <c:pt idx="5">
                  <c:v>30</c:v>
                </c:pt>
                <c:pt idx="6">
                  <c:v>36</c:v>
                </c:pt>
                <c:pt idx="7">
                  <c:v>46.5</c:v>
                </c:pt>
              </c:numCache>
            </c:numRef>
          </c:val>
          <c:extLst>
            <c:ext xmlns:c16="http://schemas.microsoft.com/office/drawing/2014/chart" uri="{C3380CC4-5D6E-409C-BE32-E72D297353CC}">
              <c16:uniqueId val="{00000005-C160-444A-A63E-9304598A70B8}"/>
            </c:ext>
          </c:extLst>
        </c:ser>
        <c:ser>
          <c:idx val="1"/>
          <c:order val="1"/>
          <c:spPr>
            <a:noFill/>
            <a:ln>
              <a:noFill/>
            </a:ln>
          </c:spPr>
          <c:invertIfNegative val="0"/>
          <c:val>
            <c:numRef>
              <c:f>Sheet1!$A$2:$H$2</c:f>
              <c:numCache>
                <c:formatCode>General</c:formatCode>
                <c:ptCount val="8"/>
                <c:pt idx="3">
                  <c:v>30</c:v>
                </c:pt>
                <c:pt idx="4">
                  <c:v>6</c:v>
                </c:pt>
                <c:pt idx="5">
                  <c:v>32</c:v>
                </c:pt>
                <c:pt idx="6">
                  <c:v>16.799999999999997</c:v>
                </c:pt>
                <c:pt idx="7">
                  <c:v>8.5</c:v>
                </c:pt>
              </c:numCache>
            </c:numRef>
          </c:val>
          <c:extLst>
            <c:ext xmlns:c16="http://schemas.microsoft.com/office/drawing/2014/chart" uri="{C3380CC4-5D6E-409C-BE32-E72D297353CC}">
              <c16:uniqueId val="{00000006-C160-444A-A63E-9304598A70B8}"/>
            </c:ext>
          </c:extLst>
        </c:ser>
        <c:dLbls>
          <c:showLegendKey val="0"/>
          <c:showVal val="0"/>
          <c:showCatName val="0"/>
          <c:showSerName val="0"/>
          <c:showPercent val="0"/>
          <c:showBubbleSize val="0"/>
        </c:dLbls>
        <c:gapWidth val="70"/>
        <c:overlap val="100"/>
        <c:axId val="949442568"/>
        <c:axId val="1"/>
      </c:barChart>
      <c:catAx>
        <c:axId val="94944256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5"/>
          <c:min val="0"/>
        </c:scaling>
        <c:delete val="1"/>
        <c:axPos val="l"/>
        <c:numFmt formatCode="General" sourceLinked="1"/>
        <c:majorTickMark val="out"/>
        <c:minorTickMark val="none"/>
        <c:tickLblPos val="nextTo"/>
        <c:crossAx val="949442568"/>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446389496717725E-2"/>
          <c:y val="3.2358431860609833E-2"/>
          <c:w val="0.94310722100656452"/>
          <c:h val="0.93528313627878035"/>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1"/>
            <c:invertIfNegative val="0"/>
            <c:bubble3D val="0"/>
            <c:spPr>
              <a:noFill/>
              <a:ln>
                <a:noFill/>
              </a:ln>
            </c:spPr>
            <c:extLst>
              <c:ext xmlns:c16="http://schemas.microsoft.com/office/drawing/2014/chart" uri="{C3380CC4-5D6E-409C-BE32-E72D297353CC}">
                <c16:uniqueId val="{00000000-5E8E-415E-858F-A7B37ABC0C3B}"/>
              </c:ext>
            </c:extLst>
          </c:dPt>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1-5E8E-415E-858F-A7B37ABC0C3B}"/>
              </c:ext>
            </c:extLst>
          </c:dPt>
          <c:dLbls>
            <c:dLbl>
              <c:idx val="3"/>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8E-415E-858F-A7B37ABC0C3B}"/>
                </c:ext>
              </c:extLst>
            </c:dLbl>
            <c:dLbl>
              <c:idx val="4"/>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E8E-415E-858F-A7B37ABC0C3B}"/>
                </c:ext>
              </c:extLst>
            </c:dLbl>
            <c:dLbl>
              <c:idx val="5"/>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8E-415E-858F-A7B37ABC0C3B}"/>
                </c:ext>
              </c:extLst>
            </c:dLbl>
            <c:dLbl>
              <c:idx val="7"/>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E8E-415E-858F-A7B37ABC0C3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1">
                  <c:v>0</c:v>
                </c:pt>
                <c:pt idx="3">
                  <c:v>84.100000000000009</c:v>
                </c:pt>
                <c:pt idx="4">
                  <c:v>79.7</c:v>
                </c:pt>
                <c:pt idx="5">
                  <c:v>73.400000000000006</c:v>
                </c:pt>
                <c:pt idx="7">
                  <c:v>46.5</c:v>
                </c:pt>
              </c:numCache>
            </c:numRef>
          </c:val>
          <c:extLst>
            <c:ext xmlns:c16="http://schemas.microsoft.com/office/drawing/2014/chart" uri="{C3380CC4-5D6E-409C-BE32-E72D297353CC}">
              <c16:uniqueId val="{00000005-5E8E-415E-858F-A7B37ABC0C3B}"/>
            </c:ext>
          </c:extLst>
        </c:ser>
        <c:ser>
          <c:idx val="1"/>
          <c:order val="1"/>
          <c:spPr>
            <a:noFill/>
            <a:ln>
              <a:noFill/>
            </a:ln>
          </c:spPr>
          <c:invertIfNegative val="0"/>
          <c:val>
            <c:numRef>
              <c:f>Sheet1!$A$2:$H$2</c:f>
              <c:numCache>
                <c:formatCode>General</c:formatCode>
                <c:ptCount val="8"/>
                <c:pt idx="3">
                  <c:v>16.599999999999994</c:v>
                </c:pt>
                <c:pt idx="4">
                  <c:v>34.599999999999994</c:v>
                </c:pt>
                <c:pt idx="5">
                  <c:v>28.599999999999994</c:v>
                </c:pt>
                <c:pt idx="7">
                  <c:v>8.5</c:v>
                </c:pt>
              </c:numCache>
            </c:numRef>
          </c:val>
          <c:extLst>
            <c:ext xmlns:c16="http://schemas.microsoft.com/office/drawing/2014/chart" uri="{C3380CC4-5D6E-409C-BE32-E72D297353CC}">
              <c16:uniqueId val="{00000006-5E8E-415E-858F-A7B37ABC0C3B}"/>
            </c:ext>
          </c:extLst>
        </c:ser>
        <c:dLbls>
          <c:showLegendKey val="0"/>
          <c:showVal val="0"/>
          <c:showCatName val="0"/>
          <c:showSerName val="0"/>
          <c:showPercent val="0"/>
          <c:showBubbleSize val="0"/>
        </c:dLbls>
        <c:gapWidth val="70"/>
        <c:overlap val="100"/>
        <c:axId val="2069498120"/>
        <c:axId val="1"/>
      </c:barChart>
      <c:catAx>
        <c:axId val="2069498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20"/>
          <c:min val="0"/>
        </c:scaling>
        <c:delete val="1"/>
        <c:axPos val="l"/>
        <c:numFmt formatCode="General" sourceLinked="1"/>
        <c:majorTickMark val="out"/>
        <c:minorTickMark val="none"/>
        <c:tickLblPos val="nextTo"/>
        <c:crossAx val="2069498120"/>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62601187263895E-2"/>
          <c:y val="2.8985507246376812E-2"/>
          <c:w val="0.94387479762547222"/>
          <c:h val="0.94202898550724634"/>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0-6F3B-4E7C-AB47-24365809BEE9}"/>
              </c:ext>
            </c:extLst>
          </c:dPt>
          <c:dLbls>
            <c:dLbl>
              <c:idx val="0"/>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3B-4E7C-AB47-24365809BEE9}"/>
                </c:ext>
              </c:extLst>
            </c:dLbl>
            <c:dLbl>
              <c:idx val="1"/>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3B-4E7C-AB47-24365809BEE9}"/>
                </c:ext>
              </c:extLst>
            </c:dLbl>
            <c:dLbl>
              <c:idx val="2"/>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3B-4E7C-AB47-24365809BEE9}"/>
                </c:ext>
              </c:extLst>
            </c:dLbl>
            <c:dLbl>
              <c:idx val="3"/>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3B-4E7C-AB47-24365809BEE9}"/>
                </c:ext>
              </c:extLst>
            </c:dLbl>
            <c:dLbl>
              <c:idx val="4"/>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F3B-4E7C-AB47-24365809BEE9}"/>
                </c:ext>
              </c:extLst>
            </c:dLbl>
            <c:dLbl>
              <c:idx val="5"/>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F3B-4E7C-AB47-24365809BEE9}"/>
                </c:ext>
              </c:extLst>
            </c:dLbl>
            <c:dLbl>
              <c:idx val="6"/>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F3B-4E7C-AB47-24365809BEE9}"/>
                </c:ext>
              </c:extLst>
            </c:dLbl>
            <c:dLbl>
              <c:idx val="7"/>
              <c:layout>
                <c:manualLayout>
                  <c:x val="0"/>
                  <c:y val="0"/>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F3B-4E7C-AB47-24365809BE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60.5</c:v>
                </c:pt>
                <c:pt idx="1">
                  <c:v>66.929999999999993</c:v>
                </c:pt>
                <c:pt idx="2">
                  <c:v>39.4</c:v>
                </c:pt>
                <c:pt idx="3">
                  <c:v>18.399999999999999</c:v>
                </c:pt>
                <c:pt idx="4">
                  <c:v>40</c:v>
                </c:pt>
                <c:pt idx="5">
                  <c:v>35</c:v>
                </c:pt>
                <c:pt idx="6">
                  <c:v>34.799999999999997</c:v>
                </c:pt>
                <c:pt idx="7">
                  <c:v>106.53</c:v>
                </c:pt>
              </c:numCache>
            </c:numRef>
          </c:val>
          <c:extLst>
            <c:ext xmlns:c16="http://schemas.microsoft.com/office/drawing/2014/chart" uri="{C3380CC4-5D6E-409C-BE32-E72D297353CC}">
              <c16:uniqueId val="{00000008-6F3B-4E7C-AB47-24365809BEE9}"/>
            </c:ext>
          </c:extLst>
        </c:ser>
        <c:ser>
          <c:idx val="1"/>
          <c:order val="1"/>
          <c:spPr>
            <a:noFill/>
            <a:ln>
              <a:noFill/>
            </a:ln>
          </c:spPr>
          <c:invertIfNegative val="0"/>
          <c:val>
            <c:numRef>
              <c:f>Sheet1!$A$2:$H$2</c:f>
              <c:numCache>
                <c:formatCode>General</c:formatCode>
                <c:ptCount val="8"/>
                <c:pt idx="0">
                  <c:v>79.347231063017176</c:v>
                </c:pt>
                <c:pt idx="1">
                  <c:v>45.900000000000006</c:v>
                </c:pt>
                <c:pt idx="2">
                  <c:v>13.899999999999999</c:v>
                </c:pt>
                <c:pt idx="3">
                  <c:v>66</c:v>
                </c:pt>
                <c:pt idx="4">
                  <c:v>55</c:v>
                </c:pt>
                <c:pt idx="5">
                  <c:v>0</c:v>
                </c:pt>
                <c:pt idx="6">
                  <c:v>25.200000000000003</c:v>
                </c:pt>
                <c:pt idx="7">
                  <c:v>23.47</c:v>
                </c:pt>
              </c:numCache>
            </c:numRef>
          </c:val>
          <c:extLst>
            <c:ext xmlns:c16="http://schemas.microsoft.com/office/drawing/2014/chart" uri="{C3380CC4-5D6E-409C-BE32-E72D297353CC}">
              <c16:uniqueId val="{00000009-6F3B-4E7C-AB47-24365809BEE9}"/>
            </c:ext>
          </c:extLst>
        </c:ser>
        <c:dLbls>
          <c:showLegendKey val="0"/>
          <c:showVal val="0"/>
          <c:showCatName val="0"/>
          <c:showSerName val="0"/>
          <c:showPercent val="0"/>
          <c:showBubbleSize val="0"/>
        </c:dLbls>
        <c:gapWidth val="70"/>
        <c:overlap val="100"/>
        <c:axId val="641498752"/>
        <c:axId val="1"/>
      </c:barChart>
      <c:catAx>
        <c:axId val="6414987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9.84723106301718"/>
          <c:min val="0"/>
        </c:scaling>
        <c:delete val="1"/>
        <c:axPos val="l"/>
        <c:numFmt formatCode="General" sourceLinked="1"/>
        <c:majorTickMark val="out"/>
        <c:minorTickMark val="none"/>
        <c:tickLblPos val="nextTo"/>
        <c:crossAx val="641498752"/>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62601187263895E-2"/>
          <c:y val="2.8985507246376812E-2"/>
          <c:w val="0.94387479762547222"/>
          <c:h val="0.94202898550724634"/>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0-EFE8-48A7-8B42-73FBC9EF1816}"/>
              </c:ext>
            </c:extLst>
          </c:dPt>
          <c:dLbls>
            <c:dLbl>
              <c:idx val="0"/>
              <c:layout>
                <c:manualLayout>
                  <c:x val="0"/>
                  <c:y val="0"/>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FE8-48A7-8B42-73FBC9EF1816}"/>
                </c:ext>
              </c:extLst>
            </c:dLbl>
            <c:dLbl>
              <c:idx val="1"/>
              <c:layout>
                <c:manualLayout>
                  <c:x val="0"/>
                  <c:y val="0"/>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FE8-48A7-8B42-73FBC9EF1816}"/>
                </c:ext>
              </c:extLst>
            </c:dLbl>
            <c:dLbl>
              <c:idx val="2"/>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FE8-48A7-8B42-73FBC9EF1816}"/>
                </c:ext>
              </c:extLst>
            </c:dLbl>
            <c:dLbl>
              <c:idx val="3"/>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FE8-48A7-8B42-73FBC9EF1816}"/>
                </c:ext>
              </c:extLst>
            </c:dLbl>
            <c:dLbl>
              <c:idx val="4"/>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FE8-48A7-8B42-73FBC9EF1816}"/>
                </c:ext>
              </c:extLst>
            </c:dLbl>
            <c:dLbl>
              <c:idx val="5"/>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FE8-48A7-8B42-73FBC9EF1816}"/>
                </c:ext>
              </c:extLst>
            </c:dLbl>
            <c:dLbl>
              <c:idx val="6"/>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FE8-48A7-8B42-73FBC9EF1816}"/>
                </c:ext>
              </c:extLst>
            </c:dLbl>
            <c:dLbl>
              <c:idx val="7"/>
              <c:layout>
                <c:manualLayout>
                  <c:x val="0"/>
                  <c:y val="0"/>
                </c:manualLayout>
              </c:layout>
              <c:numFmt formatCode="#,##0;&quot;-&quot;#,##0" sourceLinked="0"/>
              <c:spPr>
                <a:noFill/>
                <a:ln>
                  <a:noFill/>
                </a:ln>
              </c:spPr>
              <c:txPr>
                <a:bodyPr wrap="none"/>
                <a:lstStyle/>
                <a:p>
                  <a:pPr>
                    <a:defRPr sz="1100">
                      <a:solidFill>
                        <a:schemeClr val="bg1"/>
                      </a:solidFill>
                      <a:latin typeface="Arial Narrow"/>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FE8-48A7-8B42-73FBC9EF18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121</c:v>
                </c:pt>
                <c:pt idx="1">
                  <c:v>133.85999999999999</c:v>
                </c:pt>
                <c:pt idx="2">
                  <c:v>78.8</c:v>
                </c:pt>
                <c:pt idx="3">
                  <c:v>36.799999999999997</c:v>
                </c:pt>
                <c:pt idx="4">
                  <c:v>80</c:v>
                </c:pt>
                <c:pt idx="5">
                  <c:v>70</c:v>
                </c:pt>
                <c:pt idx="6">
                  <c:v>69.599999999999994</c:v>
                </c:pt>
                <c:pt idx="7">
                  <c:v>106.53</c:v>
                </c:pt>
              </c:numCache>
            </c:numRef>
          </c:val>
          <c:extLst>
            <c:ext xmlns:c16="http://schemas.microsoft.com/office/drawing/2014/chart" uri="{C3380CC4-5D6E-409C-BE32-E72D297353CC}">
              <c16:uniqueId val="{00000008-EFE8-48A7-8B42-73FBC9EF1816}"/>
            </c:ext>
          </c:extLst>
        </c:ser>
        <c:ser>
          <c:idx val="1"/>
          <c:order val="1"/>
          <c:spPr>
            <a:noFill/>
            <a:ln>
              <a:noFill/>
            </a:ln>
          </c:spPr>
          <c:invertIfNegative val="0"/>
          <c:val>
            <c:numRef>
              <c:f>Sheet1!$A$2:$H$2</c:f>
              <c:numCache>
                <c:formatCode>General</c:formatCode>
                <c:ptCount val="8"/>
                <c:pt idx="0">
                  <c:v>121.7532781667727</c:v>
                </c:pt>
                <c:pt idx="1">
                  <c:v>91.800000000000011</c:v>
                </c:pt>
                <c:pt idx="2">
                  <c:v>27.799999999999997</c:v>
                </c:pt>
                <c:pt idx="3">
                  <c:v>132</c:v>
                </c:pt>
                <c:pt idx="4">
                  <c:v>55</c:v>
                </c:pt>
                <c:pt idx="5">
                  <c:v>0</c:v>
                </c:pt>
                <c:pt idx="6">
                  <c:v>50.400000000000006</c:v>
                </c:pt>
                <c:pt idx="7">
                  <c:v>23.47</c:v>
                </c:pt>
              </c:numCache>
            </c:numRef>
          </c:val>
          <c:extLst>
            <c:ext xmlns:c16="http://schemas.microsoft.com/office/drawing/2014/chart" uri="{C3380CC4-5D6E-409C-BE32-E72D297353CC}">
              <c16:uniqueId val="{00000009-EFE8-48A7-8B42-73FBC9EF1816}"/>
            </c:ext>
          </c:extLst>
        </c:ser>
        <c:dLbls>
          <c:showLegendKey val="0"/>
          <c:showVal val="0"/>
          <c:showCatName val="0"/>
          <c:showSerName val="0"/>
          <c:showPercent val="0"/>
          <c:showBubbleSize val="0"/>
        </c:dLbls>
        <c:gapWidth val="70"/>
        <c:overlap val="100"/>
        <c:axId val="2069426288"/>
        <c:axId val="1"/>
      </c:barChart>
      <c:catAx>
        <c:axId val="20694262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42.7532781667727"/>
          <c:min val="0"/>
        </c:scaling>
        <c:delete val="1"/>
        <c:axPos val="l"/>
        <c:numFmt formatCode="General" sourceLinked="1"/>
        <c:majorTickMark val="out"/>
        <c:minorTickMark val="none"/>
        <c:tickLblPos val="nextTo"/>
        <c:crossAx val="2069426288"/>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62601187263895E-2"/>
          <c:y val="2.8985507246376812E-2"/>
          <c:w val="0.94387479762547222"/>
          <c:h val="0.94202898550724634"/>
        </c:manualLayout>
      </c:layout>
      <c:barChart>
        <c:barDir val="col"/>
        <c:grouping val="stacked"/>
        <c:varyColors val="0"/>
        <c:ser>
          <c:idx val="0"/>
          <c:order val="0"/>
          <c:spPr>
            <a:solidFill>
              <a:srgbClr val="256885"/>
            </a:solidFill>
            <a:ln w="9525" algn="ctr">
              <a:solidFill>
                <a:schemeClr val="tx1"/>
              </a:solidFill>
              <a:prstDash val="solid"/>
            </a:ln>
          </c:spPr>
          <c:invertIfNegative val="0"/>
          <c:dPt>
            <c:idx val="3"/>
            <c:invertIfNegative val="0"/>
            <c:bubble3D val="0"/>
            <c:spPr>
              <a:solidFill>
                <a:schemeClr val="accent6"/>
              </a:solidFill>
              <a:ln w="9525" algn="ctr">
                <a:solidFill>
                  <a:schemeClr val="tx1"/>
                </a:solidFill>
                <a:prstDash val="solid"/>
              </a:ln>
            </c:spPr>
            <c:extLst>
              <c:ext xmlns:c16="http://schemas.microsoft.com/office/drawing/2014/chart" uri="{C3380CC4-5D6E-409C-BE32-E72D297353CC}">
                <c16:uniqueId val="{00000000-167D-4179-A247-7C05C2178997}"/>
              </c:ext>
            </c:extLst>
          </c:dPt>
          <c:dLbls>
            <c:dLbl>
              <c:idx val="0"/>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7D-4179-A247-7C05C2178997}"/>
                </c:ext>
              </c:extLst>
            </c:dLbl>
            <c:dLbl>
              <c:idx val="1"/>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7D-4179-A247-7C05C2178997}"/>
                </c:ext>
              </c:extLst>
            </c:dLbl>
            <c:dLbl>
              <c:idx val="2"/>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67D-4179-A247-7C05C2178997}"/>
                </c:ext>
              </c:extLst>
            </c:dLbl>
            <c:dLbl>
              <c:idx val="3"/>
              <c:layout>
                <c:manualLayout>
                  <c:x val="0"/>
                  <c:y val="0"/>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7D-4179-A247-7C05C2178997}"/>
                </c:ext>
              </c:extLst>
            </c:dLbl>
            <c:dLbl>
              <c:idx val="4"/>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7D-4179-A247-7C05C2178997}"/>
                </c:ext>
              </c:extLst>
            </c:dLbl>
            <c:dLbl>
              <c:idx val="5"/>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67D-4179-A247-7C05C2178997}"/>
                </c:ext>
              </c:extLst>
            </c:dLbl>
            <c:dLbl>
              <c:idx val="7"/>
              <c:layout>
                <c:manualLayout>
                  <c:x val="0"/>
                  <c:y val="-5.5741360089186175E-4"/>
                </c:manualLayout>
              </c:layout>
              <c:numFmt formatCode="#,##0;&quot;-&quot;#,##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67D-4179-A247-7C05C217899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229.2</c:v>
                </c:pt>
                <c:pt idx="1">
                  <c:v>211.65</c:v>
                </c:pt>
                <c:pt idx="2">
                  <c:v>142.9</c:v>
                </c:pt>
                <c:pt idx="3">
                  <c:v>70.900000000000006</c:v>
                </c:pt>
                <c:pt idx="4">
                  <c:v>200</c:v>
                </c:pt>
                <c:pt idx="5">
                  <c:v>150</c:v>
                </c:pt>
                <c:pt idx="7">
                  <c:v>106.53</c:v>
                </c:pt>
              </c:numCache>
            </c:numRef>
          </c:val>
          <c:extLst>
            <c:ext xmlns:c16="http://schemas.microsoft.com/office/drawing/2014/chart" uri="{C3380CC4-5D6E-409C-BE32-E72D297353CC}">
              <c16:uniqueId val="{00000007-167D-4179-A247-7C05C2178997}"/>
            </c:ext>
          </c:extLst>
        </c:ser>
        <c:ser>
          <c:idx val="1"/>
          <c:order val="1"/>
          <c:spPr>
            <a:noFill/>
            <a:ln>
              <a:noFill/>
            </a:ln>
          </c:spPr>
          <c:invertIfNegative val="0"/>
          <c:val>
            <c:numRef>
              <c:f>Sheet1!$A$2:$H$2</c:f>
              <c:numCache>
                <c:formatCode>General</c:formatCode>
                <c:ptCount val="8"/>
                <c:pt idx="0">
                  <c:v>81.874029280712932</c:v>
                </c:pt>
                <c:pt idx="1">
                  <c:v>77.519999999999953</c:v>
                </c:pt>
                <c:pt idx="2">
                  <c:v>67.599999999999994</c:v>
                </c:pt>
                <c:pt idx="3">
                  <c:v>197.99999999999997</c:v>
                </c:pt>
                <c:pt idx="4">
                  <c:v>0</c:v>
                </c:pt>
                <c:pt idx="5">
                  <c:v>0</c:v>
                </c:pt>
                <c:pt idx="7">
                  <c:v>23.47</c:v>
                </c:pt>
              </c:numCache>
            </c:numRef>
          </c:val>
          <c:extLst>
            <c:ext xmlns:c16="http://schemas.microsoft.com/office/drawing/2014/chart" uri="{C3380CC4-5D6E-409C-BE32-E72D297353CC}">
              <c16:uniqueId val="{00000008-167D-4179-A247-7C05C2178997}"/>
            </c:ext>
          </c:extLst>
        </c:ser>
        <c:dLbls>
          <c:showLegendKey val="0"/>
          <c:showVal val="0"/>
          <c:showCatName val="0"/>
          <c:showSerName val="0"/>
          <c:showPercent val="0"/>
          <c:showBubbleSize val="0"/>
        </c:dLbls>
        <c:gapWidth val="70"/>
        <c:overlap val="100"/>
        <c:axId val="716241696"/>
        <c:axId val="1"/>
      </c:barChart>
      <c:catAx>
        <c:axId val="7162416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11.07402928071292"/>
          <c:min val="0"/>
        </c:scaling>
        <c:delete val="1"/>
        <c:axPos val="l"/>
        <c:numFmt formatCode="General" sourceLinked="1"/>
        <c:majorTickMark val="out"/>
        <c:minorTickMark val="none"/>
        <c:tickLblPos val="nextTo"/>
        <c:crossAx val="71624169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89304412864622E-2"/>
          <c:y val="0.37785016286644951"/>
          <c:w val="0.9222139117427075"/>
          <c:h val="0.45276872964169379"/>
        </c:manualLayout>
      </c:layout>
      <c:barChart>
        <c:barDir val="col"/>
        <c:grouping val="stacked"/>
        <c:varyColors val="0"/>
        <c:ser>
          <c:idx val="0"/>
          <c:order val="0"/>
          <c:spPr>
            <a:solidFill>
              <a:srgbClr val="D3F1FF"/>
            </a:solidFill>
            <a:ln w="9525" algn="ctr">
              <a:solidFill>
                <a:schemeClr val="tx1"/>
              </a:solidFill>
              <a:prstDash val="solid"/>
            </a:ln>
          </c:spPr>
          <c:invertIfNegative val="0"/>
          <c:dLbls>
            <c:dLbl>
              <c:idx val="0"/>
              <c:layout>
                <c:manualLayout>
                  <c:x val="0"/>
                  <c:y val="-0.39413680781758959"/>
                </c:manualLayout>
              </c:layout>
              <c:numFmt formatCode="#,##0&quot; %&quot;;&quot;-&quot;#,##0&quot; %&quot;" sourceLinked="0"/>
              <c:spPr>
                <a:noFill/>
                <a:ln>
                  <a:noFill/>
                </a:ln>
              </c:spPr>
              <c:txPr>
                <a:bodyPr wrap="none"/>
                <a:lstStyle/>
                <a:p>
                  <a:pPr>
                    <a:defRPr sz="900" b="1">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670-4662-A0F9-CB7ED06C310D}"/>
                </c:ext>
              </c:extLst>
            </c:dLbl>
            <c:dLbl>
              <c:idx val="1"/>
              <c:layout>
                <c:manualLayout>
                  <c:x val="0"/>
                  <c:y val="-0.41693811074918569"/>
                </c:manualLayout>
              </c:layout>
              <c:numFmt formatCode="#,##0&quot; %&quot;;&quot;-&quot;#,##0&quot; %&quot;" sourceLinked="0"/>
              <c:spPr>
                <a:noFill/>
                <a:ln>
                  <a:noFill/>
                </a:ln>
              </c:spPr>
              <c:txPr>
                <a:bodyPr wrap="none"/>
                <a:lstStyle/>
                <a:p>
                  <a:pPr>
                    <a:defRPr sz="900" b="1">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670-4662-A0F9-CB7ED06C310D}"/>
                </c:ext>
              </c:extLst>
            </c:dLbl>
            <c:dLbl>
              <c:idx val="2"/>
              <c:layout>
                <c:manualLayout>
                  <c:x val="0"/>
                  <c:y val="-0.4201954397394137"/>
                </c:manualLayout>
              </c:layout>
              <c:numFmt formatCode="#,##0&quot; %&quot;;&quot;-&quot;#,##0&quot; %&quot;" sourceLinked="0"/>
              <c:spPr>
                <a:noFill/>
                <a:ln>
                  <a:noFill/>
                </a:ln>
              </c:spPr>
              <c:txPr>
                <a:bodyPr wrap="none"/>
                <a:lstStyle/>
                <a:p>
                  <a:pPr>
                    <a:defRPr sz="900" b="1">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670-4662-A0F9-CB7ED06C31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76.580421445718855</c:v>
                </c:pt>
                <c:pt idx="1">
                  <c:v>84.850803366488137</c:v>
                </c:pt>
                <c:pt idx="2">
                  <c:v>86.168002374591865</c:v>
                </c:pt>
              </c:numCache>
            </c:numRef>
          </c:val>
          <c:extLst>
            <c:ext xmlns:c16="http://schemas.microsoft.com/office/drawing/2014/chart" uri="{C3380CC4-5D6E-409C-BE32-E72D297353CC}">
              <c16:uniqueId val="{00000003-0670-4662-A0F9-CB7ED06C310D}"/>
            </c:ext>
          </c:extLst>
        </c:ser>
        <c:dLbls>
          <c:showLegendKey val="0"/>
          <c:showVal val="0"/>
          <c:showCatName val="0"/>
          <c:showSerName val="0"/>
          <c:showPercent val="0"/>
          <c:showBubbleSize val="0"/>
        </c:dLbls>
        <c:gapWidth val="70"/>
        <c:overlap val="100"/>
        <c:axId val="679942496"/>
        <c:axId val="1"/>
      </c:barChart>
      <c:catAx>
        <c:axId val="6799424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6.168002374591865"/>
          <c:min val="0"/>
        </c:scaling>
        <c:delete val="1"/>
        <c:axPos val="l"/>
        <c:numFmt formatCode="General" sourceLinked="1"/>
        <c:majorTickMark val="out"/>
        <c:minorTickMark val="none"/>
        <c:tickLblPos val="nextTo"/>
        <c:crossAx val="679942496"/>
        <c:crosses val="min"/>
        <c:crossBetween val="between"/>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07939600584512"/>
          <c:y val="5.731394354148845E-2"/>
          <c:w val="0.74963468095470043"/>
          <c:h val="0.88537211291702311"/>
        </c:manualLayout>
      </c:layout>
      <c:barChart>
        <c:barDir val="col"/>
        <c:grouping val="stacked"/>
        <c:varyColors val="0"/>
        <c:ser>
          <c:idx val="0"/>
          <c:order val="0"/>
          <c:spPr>
            <a:solidFill>
              <a:srgbClr val="FF960C"/>
            </a:solidFill>
            <a:ln w="9525" algn="ctr">
              <a:solidFill>
                <a:schemeClr val="tx1"/>
              </a:solidFill>
              <a:prstDash val="solid"/>
            </a:ln>
          </c:spPr>
          <c:invertIfNegative val="0"/>
          <c:dLbls>
            <c:dLbl>
              <c:idx val="0"/>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498-4C37-B530-999D2021E595}"/>
                </c:ext>
              </c:extLst>
            </c:dLbl>
            <c:dLbl>
              <c:idx val="1"/>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498-4C37-B530-999D2021E595}"/>
                </c:ext>
              </c:extLst>
            </c:dLbl>
            <c:dLbl>
              <c:idx val="2"/>
              <c:layout>
                <c:manualLayout>
                  <c:x val="0"/>
                  <c:y val="-8.5543199315654401E-4"/>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498-4C37-B530-999D2021E595}"/>
                </c:ext>
              </c:extLst>
            </c:dLbl>
            <c:dLbl>
              <c:idx val="3"/>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498-4C37-B530-999D2021E5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96.24</c:v>
                </c:pt>
                <c:pt idx="1">
                  <c:v>93.95</c:v>
                </c:pt>
                <c:pt idx="2">
                  <c:v>91.94</c:v>
                </c:pt>
                <c:pt idx="3">
                  <c:v>85.84</c:v>
                </c:pt>
              </c:numCache>
            </c:numRef>
          </c:val>
          <c:extLst>
            <c:ext xmlns:c16="http://schemas.microsoft.com/office/drawing/2014/chart" uri="{C3380CC4-5D6E-409C-BE32-E72D297353CC}">
              <c16:uniqueId val="{00000004-C498-4C37-B530-999D2021E595}"/>
            </c:ext>
          </c:extLst>
        </c:ser>
        <c:ser>
          <c:idx val="1"/>
          <c:order val="1"/>
          <c:spPr>
            <a:solidFill>
              <a:schemeClr val="accent6"/>
            </a:solidFill>
            <a:ln w="9525" algn="ctr">
              <a:solidFill>
                <a:schemeClr val="tx1"/>
              </a:solidFill>
              <a:prstDash val="solid"/>
            </a:ln>
          </c:spPr>
          <c:invertIfNegative val="0"/>
          <c:val>
            <c:numRef>
              <c:f>Sheet1!$A$2:$D$2</c:f>
              <c:numCache>
                <c:formatCode>General</c:formatCode>
                <c:ptCount val="4"/>
                <c:pt idx="0">
                  <c:v>5.0799999999999983</c:v>
                </c:pt>
                <c:pt idx="1">
                  <c:v>4.6599999999999966</c:v>
                </c:pt>
                <c:pt idx="2">
                  <c:v>4.2099999999999937</c:v>
                </c:pt>
                <c:pt idx="3">
                  <c:v>2.730000000000004</c:v>
                </c:pt>
              </c:numCache>
            </c:numRef>
          </c:val>
          <c:extLst>
            <c:ext xmlns:c16="http://schemas.microsoft.com/office/drawing/2014/chart" uri="{C3380CC4-5D6E-409C-BE32-E72D297353CC}">
              <c16:uniqueId val="{00000005-C498-4C37-B530-999D2021E595}"/>
            </c:ext>
          </c:extLst>
        </c:ser>
        <c:ser>
          <c:idx val="2"/>
          <c:order val="2"/>
          <c:spPr>
            <a:solidFill>
              <a:schemeClr val="bg1"/>
            </a:solidFill>
            <a:ln w="9525" algn="ctr">
              <a:solidFill>
                <a:schemeClr val="tx1"/>
              </a:solidFill>
              <a:prstDash val="solid"/>
            </a:ln>
          </c:spPr>
          <c:invertIfNegative val="0"/>
          <c:val>
            <c:numRef>
              <c:f>Sheet1!$A$3:$D$3</c:f>
              <c:numCache>
                <c:formatCode>General</c:formatCode>
                <c:ptCount val="4"/>
                <c:pt idx="0">
                  <c:v>0</c:v>
                </c:pt>
                <c:pt idx="1">
                  <c:v>0.37000000000000455</c:v>
                </c:pt>
                <c:pt idx="2">
                  <c:v>0.32999999999999829</c:v>
                </c:pt>
                <c:pt idx="3">
                  <c:v>0.60999999999999943</c:v>
                </c:pt>
              </c:numCache>
            </c:numRef>
          </c:val>
          <c:extLst>
            <c:ext xmlns:c16="http://schemas.microsoft.com/office/drawing/2014/chart" uri="{C3380CC4-5D6E-409C-BE32-E72D297353CC}">
              <c16:uniqueId val="{00000006-C498-4C37-B530-999D2021E595}"/>
            </c:ext>
          </c:extLst>
        </c:ser>
        <c:dLbls>
          <c:showLegendKey val="0"/>
          <c:showVal val="0"/>
          <c:showCatName val="0"/>
          <c:showSerName val="0"/>
          <c:showPercent val="0"/>
          <c:showBubbleSize val="0"/>
        </c:dLbls>
        <c:gapWidth val="70"/>
        <c:overlap val="100"/>
        <c:axId val="2069499432"/>
        <c:axId val="1"/>
      </c:barChart>
      <c:lineChart>
        <c:grouping val="standard"/>
        <c:varyColors val="0"/>
        <c:ser>
          <c:idx val="3"/>
          <c:order val="3"/>
          <c:spPr>
            <a:ln w="28575" algn="ctr">
              <a:solidFill>
                <a:schemeClr val="tx2"/>
              </a:solidFill>
              <a:prstDash val="solid"/>
            </a:ln>
          </c:spPr>
          <c:marker>
            <c:symbol val="none"/>
          </c:marker>
          <c:dLbls>
            <c:dLbl>
              <c:idx val="0"/>
              <c:layout>
                <c:manualLayout>
                  <c:x val="7.4037993180711151E-2"/>
                  <c:y val="0"/>
                </c:manualLayout>
              </c:layout>
              <c:numFmt formatCode="#,##0.0&quot; %&quot;;&quot;-&quot;#,##0.0&quot; %&quot;"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498-4C37-B530-999D2021E5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-2.17</c:v>
                </c:pt>
                <c:pt idx="1">
                  <c:v>-17.18</c:v>
                </c:pt>
                <c:pt idx="2">
                  <c:v>-26.200000000000003</c:v>
                </c:pt>
                <c:pt idx="3">
                  <c:v>-34.300000000000004</c:v>
                </c:pt>
              </c:numCache>
            </c:numRef>
          </c:val>
          <c:smooth val="0"/>
          <c:extLst>
            <c:ext xmlns:c16="http://schemas.microsoft.com/office/drawing/2014/chart" uri="{C3380CC4-5D6E-409C-BE32-E72D297353CC}">
              <c16:uniqueId val="{00000008-C498-4C37-B530-999D2021E595}"/>
            </c:ext>
          </c:extLst>
        </c:ser>
        <c:dLbls>
          <c:showLegendKey val="0"/>
          <c:showVal val="0"/>
          <c:showCatName val="0"/>
          <c:showSerName val="0"/>
          <c:showPercent val="0"/>
          <c:showBubbleSize val="0"/>
        </c:dLbls>
        <c:marker val="1"/>
        <c:smooth val="0"/>
        <c:axId val="3"/>
        <c:axId val="2"/>
      </c:lineChart>
      <c:catAx>
        <c:axId val="20694994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2069499432"/>
        <c:crosses val="min"/>
        <c:crossBetween val="between"/>
        <c:majorUnit val="20"/>
      </c:valAx>
      <c:valAx>
        <c:axId val="2"/>
        <c:scaling>
          <c:orientation val="minMax"/>
          <c:max val="0"/>
          <c:min val="-35"/>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100">
                <a:solidFill>
                  <a:schemeClr val="tx1"/>
                </a:solidFill>
                <a:latin typeface="Arial Narrow"/>
                <a:ea typeface="+mn-ea"/>
                <a:cs typeface="+mn-cs"/>
                <a:sym typeface="Arial Narrow"/>
              </a:defRPr>
            </a:pPr>
            <a:endParaRPr lang="fr-FR"/>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649421789409618E-2"/>
          <c:y val="4.8643592142188961E-2"/>
          <c:w val="0.93670115642118079"/>
          <c:h val="0.90271281571562212"/>
        </c:manualLayout>
      </c:layout>
      <c:barChart>
        <c:barDir val="col"/>
        <c:grouping val="stacked"/>
        <c:varyColors val="0"/>
        <c:ser>
          <c:idx val="0"/>
          <c:order val="0"/>
          <c:spPr>
            <a:solidFill>
              <a:srgbClr val="2BC6FF"/>
            </a:solidFill>
            <a:ln w="9525" algn="ctr">
              <a:solidFill>
                <a:schemeClr val="tx1"/>
              </a:solidFill>
              <a:prstDash val="solid"/>
            </a:ln>
          </c:spPr>
          <c:invertIfNegative val="0"/>
          <c:dLbls>
            <c:dLbl>
              <c:idx val="0"/>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3AB-4E56-A565-B527F846C30B}"/>
                </c:ext>
              </c:extLst>
            </c:dLbl>
            <c:dLbl>
              <c:idx val="1"/>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AB-4E56-A565-B527F846C30B}"/>
                </c:ext>
              </c:extLst>
            </c:dLbl>
            <c:dLbl>
              <c:idx val="2"/>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AB-4E56-A565-B527F846C30B}"/>
                </c:ext>
              </c:extLst>
            </c:dLbl>
            <c:dLbl>
              <c:idx val="3"/>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AB-4E56-A565-B527F846C3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26.691706931118073</c:v>
                </c:pt>
                <c:pt idx="1">
                  <c:v>27.273094250000003</c:v>
                </c:pt>
                <c:pt idx="2">
                  <c:v>26.257712834201598</c:v>
                </c:pt>
                <c:pt idx="3">
                  <c:v>25.534784263090557</c:v>
                </c:pt>
              </c:numCache>
            </c:numRef>
          </c:val>
          <c:extLst>
            <c:ext xmlns:c16="http://schemas.microsoft.com/office/drawing/2014/chart" uri="{C3380CC4-5D6E-409C-BE32-E72D297353CC}">
              <c16:uniqueId val="{00000004-F3AB-4E56-A565-B527F846C30B}"/>
            </c:ext>
          </c:extLst>
        </c:ser>
        <c:ser>
          <c:idx val="1"/>
          <c:order val="1"/>
          <c:spPr>
            <a:solidFill>
              <a:schemeClr val="accent6"/>
            </a:solidFill>
            <a:ln w="9525" algn="ctr">
              <a:solidFill>
                <a:schemeClr val="tx1"/>
              </a:solidFill>
              <a:prstDash val="solid"/>
            </a:ln>
          </c:spPr>
          <c:invertIfNegative val="0"/>
          <c:dLbls>
            <c:dLbl>
              <c:idx val="0"/>
              <c:layout>
                <c:manualLayout>
                  <c:x val="0"/>
                  <c:y val="0"/>
                </c:manualLayout>
              </c:layout>
              <c:numFmt formatCode="#,##0.0;&quot;-&quot;#,##0.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3AB-4E56-A565-B527F846C30B}"/>
                </c:ext>
              </c:extLst>
            </c:dLbl>
            <c:dLbl>
              <c:idx val="1"/>
              <c:layout>
                <c:manualLayout>
                  <c:x val="0"/>
                  <c:y val="-9.3545369504209543E-4"/>
                </c:manualLayout>
              </c:layout>
              <c:numFmt formatCode="#,##0.0;&quot;-&quot;#,##0.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3AB-4E56-A565-B527F846C30B}"/>
                </c:ext>
              </c:extLst>
            </c:dLbl>
            <c:dLbl>
              <c:idx val="2"/>
              <c:layout>
                <c:manualLayout>
                  <c:x val="0"/>
                  <c:y val="-9.3545369504209543E-4"/>
                </c:manualLayout>
              </c:layout>
              <c:numFmt formatCode="#,##0.0;&quot;-&quot;#,##0.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3AB-4E56-A565-B527F846C30B}"/>
                </c:ext>
              </c:extLst>
            </c:dLbl>
            <c:dLbl>
              <c:idx val="3"/>
              <c:layout>
                <c:manualLayout>
                  <c:x val="0"/>
                  <c:y val="0"/>
                </c:manualLayout>
              </c:layout>
              <c:numFmt formatCode="#,##0.0;&quot;-&quot;#,##0.0" sourceLinked="0"/>
              <c:spPr>
                <a:noFill/>
                <a:ln>
                  <a:noFill/>
                </a:ln>
              </c:spPr>
              <c:txPr>
                <a:bodyPr wrap="none"/>
                <a:lstStyle/>
                <a:p>
                  <a:pPr>
                    <a:defRPr sz="1100">
                      <a:solidFill>
                        <a:schemeClr val="bg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3AB-4E56-A565-B527F846C3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17.475734613834941</c:v>
                </c:pt>
                <c:pt idx="1">
                  <c:v>19.25487652</c:v>
                </c:pt>
                <c:pt idx="2">
                  <c:v>25.303234076111053</c:v>
                </c:pt>
                <c:pt idx="3">
                  <c:v>24.280522440080738</c:v>
                </c:pt>
              </c:numCache>
            </c:numRef>
          </c:val>
          <c:extLst>
            <c:ext xmlns:c16="http://schemas.microsoft.com/office/drawing/2014/chart" uri="{C3380CC4-5D6E-409C-BE32-E72D297353CC}">
              <c16:uniqueId val="{00000009-F3AB-4E56-A565-B527F846C30B}"/>
            </c:ext>
          </c:extLst>
        </c:ser>
        <c:ser>
          <c:idx val="2"/>
          <c:order val="2"/>
          <c:spPr>
            <a:solidFill>
              <a:schemeClr val="folHlink"/>
            </a:solidFill>
            <a:ln w="9525" algn="ctr">
              <a:solidFill>
                <a:schemeClr val="tx1"/>
              </a:solidFill>
              <a:prstDash val="solid"/>
            </a:ln>
          </c:spPr>
          <c:invertIfNegative val="0"/>
          <c:dLbls>
            <c:dLbl>
              <c:idx val="2"/>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3AB-4E56-A565-B527F846C30B}"/>
                </c:ext>
              </c:extLst>
            </c:dLbl>
            <c:dLbl>
              <c:idx val="3"/>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3AB-4E56-A565-B527F846C3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10.990000000000002</c:v>
                </c:pt>
                <c:pt idx="1">
                  <c:v>9.7199999999999989</c:v>
                </c:pt>
                <c:pt idx="2">
                  <c:v>11.950000000000003</c:v>
                </c:pt>
                <c:pt idx="3">
                  <c:v>11.660000000000004</c:v>
                </c:pt>
              </c:numCache>
            </c:numRef>
          </c:val>
          <c:extLst>
            <c:ext xmlns:c16="http://schemas.microsoft.com/office/drawing/2014/chart" uri="{C3380CC4-5D6E-409C-BE32-E72D297353CC}">
              <c16:uniqueId val="{0000000C-F3AB-4E56-A565-B527F846C30B}"/>
            </c:ext>
          </c:extLst>
        </c:ser>
        <c:ser>
          <c:idx val="3"/>
          <c:order val="3"/>
          <c:spPr>
            <a:solidFill>
              <a:srgbClr val="FFC000"/>
            </a:solidFill>
            <a:ln w="9525" algn="ctr">
              <a:solidFill>
                <a:schemeClr val="tx1"/>
              </a:solidFill>
              <a:prstDash val="solid"/>
            </a:ln>
          </c:spPr>
          <c:invertIfNegative val="0"/>
          <c:dLbls>
            <c:dLbl>
              <c:idx val="1"/>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3AB-4E56-A565-B527F846C30B}"/>
                </c:ext>
              </c:extLst>
            </c:dLbl>
            <c:dLbl>
              <c:idx val="2"/>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3AB-4E56-A565-B527F846C30B}"/>
                </c:ext>
              </c:extLst>
            </c:dLbl>
            <c:dLbl>
              <c:idx val="3"/>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3AB-4E56-A565-B527F846C3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12.349999999999994</c:v>
                </c:pt>
                <c:pt idx="1">
                  <c:v>15.610000000000007</c:v>
                </c:pt>
                <c:pt idx="2">
                  <c:v>18.350000000000009</c:v>
                </c:pt>
                <c:pt idx="3">
                  <c:v>18.189999999999998</c:v>
                </c:pt>
              </c:numCache>
            </c:numRef>
          </c:val>
          <c:extLst>
            <c:ext xmlns:c16="http://schemas.microsoft.com/office/drawing/2014/chart" uri="{C3380CC4-5D6E-409C-BE32-E72D297353CC}">
              <c16:uniqueId val="{00000010-F3AB-4E56-A565-B527F846C30B}"/>
            </c:ext>
          </c:extLst>
        </c:ser>
        <c:ser>
          <c:idx val="4"/>
          <c:order val="4"/>
          <c:spPr>
            <a:noFill/>
            <a:ln w="9525" algn="ctr">
              <a:solidFill>
                <a:schemeClr val="tx1"/>
              </a:solidFill>
              <a:prstDash val="solid"/>
            </a:ln>
          </c:spPr>
          <c:invertIfNegative val="0"/>
          <c:dLbls>
            <c:dLbl>
              <c:idx val="0"/>
              <c:layout>
                <c:manualLayout>
                  <c:x val="0"/>
                  <c:y val="-9.3545369504209543E-4"/>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3AB-4E56-A565-B527F846C30B}"/>
                </c:ext>
              </c:extLst>
            </c:dLbl>
            <c:dLbl>
              <c:idx val="2"/>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3AB-4E56-A565-B527F846C30B}"/>
                </c:ext>
              </c:extLst>
            </c:dLbl>
            <c:dLbl>
              <c:idx val="3"/>
              <c:layout>
                <c:manualLayout>
                  <c:x val="0"/>
                  <c:y val="0"/>
                </c:manualLayout>
              </c:layout>
              <c:numFmt formatCode="#,##0.0;&quot;-&quot;#,##0.0" sourceLinked="0"/>
              <c:spPr>
                <a:noFill/>
                <a:ln>
                  <a:noFill/>
                </a:ln>
              </c:spPr>
              <c:txPr>
                <a:bodyPr wrap="none"/>
                <a:lstStyle/>
                <a:p>
                  <a:pPr>
                    <a:defRPr sz="1100">
                      <a:solidFill>
                        <a:schemeClr val="tx1"/>
                      </a:solidFill>
                      <a:latin typeface="Arial Narrow"/>
                      <a:ea typeface="+mn-ea"/>
                      <a:cs typeface="+mn-cs"/>
                      <a:sym typeface="Arial Narrow"/>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3AB-4E56-A565-B527F846C3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17.980000000000004</c:v>
                </c:pt>
                <c:pt idx="1">
                  <c:v>33.009999999999991</c:v>
                </c:pt>
                <c:pt idx="2">
                  <c:v>18.439999999999998</c:v>
                </c:pt>
                <c:pt idx="3">
                  <c:v>18.340000000000003</c:v>
                </c:pt>
              </c:numCache>
            </c:numRef>
          </c:val>
          <c:extLst>
            <c:ext xmlns:c16="http://schemas.microsoft.com/office/drawing/2014/chart" uri="{C3380CC4-5D6E-409C-BE32-E72D297353CC}">
              <c16:uniqueId val="{00000014-F3AB-4E56-A565-B527F846C30B}"/>
            </c:ext>
          </c:extLst>
        </c:ser>
        <c:ser>
          <c:idx val="5"/>
          <c:order val="5"/>
          <c:spPr>
            <a:solidFill>
              <a:srgbClr val="D3F1FF"/>
            </a:solidFill>
            <a:ln w="9525" algn="ctr">
              <a:solidFill>
                <a:schemeClr val="tx1"/>
              </a:solidFill>
              <a:prstDash val="solid"/>
            </a:ln>
          </c:spPr>
          <c:invertIfNegative val="0"/>
          <c:val>
            <c:numRef>
              <c:f>Sheet1!$A$6:$D$6</c:f>
              <c:numCache>
                <c:formatCode>General</c:formatCode>
                <c:ptCount val="4"/>
                <c:pt idx="0">
                  <c:v>7.3100000000000023</c:v>
                </c:pt>
                <c:pt idx="1">
                  <c:v>11.11</c:v>
                </c:pt>
                <c:pt idx="2">
                  <c:v>14.39</c:v>
                </c:pt>
                <c:pt idx="3">
                  <c:v>13.260000000000005</c:v>
                </c:pt>
              </c:numCache>
            </c:numRef>
          </c:val>
          <c:extLst>
            <c:ext xmlns:c16="http://schemas.microsoft.com/office/drawing/2014/chart" uri="{C3380CC4-5D6E-409C-BE32-E72D297353CC}">
              <c16:uniqueId val="{00000015-F3AB-4E56-A565-B527F846C30B}"/>
            </c:ext>
          </c:extLst>
        </c:ser>
        <c:ser>
          <c:idx val="6"/>
          <c:order val="6"/>
          <c:spPr>
            <a:solidFill>
              <a:schemeClr val="accent2"/>
            </a:solidFill>
            <a:ln w="9525" algn="ctr">
              <a:solidFill>
                <a:schemeClr val="tx1"/>
              </a:solidFill>
              <a:prstDash val="solid"/>
            </a:ln>
          </c:spPr>
          <c:invertIfNegative val="0"/>
          <c:val>
            <c:numRef>
              <c:f>Sheet1!$A$7:$D$7</c:f>
              <c:numCache>
                <c:formatCode>General</c:formatCode>
                <c:ptCount val="4"/>
                <c:pt idx="0">
                  <c:v>10.719999999999999</c:v>
                </c:pt>
                <c:pt idx="2">
                  <c:v>7.0600000000000023</c:v>
                </c:pt>
                <c:pt idx="3">
                  <c:v>8.4699999999999989</c:v>
                </c:pt>
              </c:numCache>
            </c:numRef>
          </c:val>
          <c:extLst>
            <c:ext xmlns:c16="http://schemas.microsoft.com/office/drawing/2014/chart" uri="{C3380CC4-5D6E-409C-BE32-E72D297353CC}">
              <c16:uniqueId val="{00000016-F3AB-4E56-A565-B527F846C30B}"/>
            </c:ext>
          </c:extLst>
        </c:ser>
        <c:dLbls>
          <c:showLegendKey val="0"/>
          <c:showVal val="0"/>
          <c:showCatName val="0"/>
          <c:showSerName val="0"/>
          <c:showPercent val="0"/>
          <c:showBubbleSize val="0"/>
        </c:dLbls>
        <c:gapWidth val="70"/>
        <c:overlap val="100"/>
        <c:axId val="1303834152"/>
        <c:axId val="1"/>
      </c:barChart>
      <c:catAx>
        <c:axId val="13038341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21.75094691031266"/>
          <c:min val="0"/>
        </c:scaling>
        <c:delete val="1"/>
        <c:axPos val="l"/>
        <c:numFmt formatCode="General" sourceLinked="1"/>
        <c:majorTickMark val="out"/>
        <c:minorTickMark val="none"/>
        <c:tickLblPos val="nextTo"/>
        <c:crossAx val="1303834152"/>
        <c:crosses val="min"/>
        <c:crossBetween val="between"/>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08620689655173E-2"/>
          <c:y val="2.4163568773234202E-2"/>
          <c:w val="0.97198275862068961"/>
          <c:h val="0.95167286245353155"/>
        </c:manualLayout>
      </c:layout>
      <c:scatterChart>
        <c:scatterStyle val="lineMarker"/>
        <c:varyColors val="0"/>
        <c:ser>
          <c:idx val="0"/>
          <c:order val="0"/>
          <c:spPr>
            <a:ln>
              <a:noFill/>
            </a:ln>
          </c:spPr>
          <c:marker>
            <c:symbol val="circle"/>
            <c:size val="5"/>
            <c:spPr>
              <a:solidFill>
                <a:schemeClr val="accent1"/>
              </a:solidFill>
              <a:ln w="9525" algn="ctr">
                <a:solidFill>
                  <a:schemeClr val="accent1"/>
                </a:solidFill>
                <a:prstDash val="solid"/>
              </a:ln>
            </c:spPr>
          </c:marker>
          <c:dPt>
            <c:idx val="2"/>
            <c:marker>
              <c:spPr>
                <a:solidFill>
                  <a:srgbClr val="FF960C"/>
                </a:solidFill>
                <a:ln w="9525" algn="ctr">
                  <a:solidFill>
                    <a:srgbClr val="FF960C"/>
                  </a:solidFill>
                  <a:prstDash val="solid"/>
                </a:ln>
              </c:spPr>
            </c:marker>
            <c:bubble3D val="0"/>
            <c:extLst>
              <c:ext xmlns:c16="http://schemas.microsoft.com/office/drawing/2014/chart" uri="{C3380CC4-5D6E-409C-BE32-E72D297353CC}">
                <c16:uniqueId val="{00000000-C267-46BD-BD87-FA84A17F7BDE}"/>
              </c:ext>
            </c:extLst>
          </c:dPt>
          <c:dPt>
            <c:idx val="3"/>
            <c:marker>
              <c:spPr>
                <a:solidFill>
                  <a:srgbClr val="FF960C"/>
                </a:solidFill>
                <a:ln w="9525" algn="ctr">
                  <a:solidFill>
                    <a:srgbClr val="FF960C"/>
                  </a:solidFill>
                  <a:prstDash val="solid"/>
                </a:ln>
              </c:spPr>
            </c:marker>
            <c:bubble3D val="0"/>
            <c:extLst>
              <c:ext xmlns:c16="http://schemas.microsoft.com/office/drawing/2014/chart" uri="{C3380CC4-5D6E-409C-BE32-E72D297353CC}">
                <c16:uniqueId val="{00000001-C267-46BD-BD87-FA84A17F7BDE}"/>
              </c:ext>
            </c:extLst>
          </c:dPt>
          <c:dPt>
            <c:idx val="5"/>
            <c:marker>
              <c:spPr>
                <a:solidFill>
                  <a:srgbClr val="FF960C"/>
                </a:solidFill>
                <a:ln w="9525" algn="ctr">
                  <a:solidFill>
                    <a:srgbClr val="FF960C"/>
                  </a:solidFill>
                  <a:prstDash val="solid"/>
                </a:ln>
              </c:spPr>
            </c:marker>
            <c:bubble3D val="0"/>
            <c:extLst>
              <c:ext xmlns:c16="http://schemas.microsoft.com/office/drawing/2014/chart" uri="{C3380CC4-5D6E-409C-BE32-E72D297353CC}">
                <c16:uniqueId val="{00000002-C267-46BD-BD87-FA84A17F7BDE}"/>
              </c:ext>
            </c:extLst>
          </c:dPt>
          <c:dPt>
            <c:idx val="6"/>
            <c:marker>
              <c:spPr>
                <a:solidFill>
                  <a:srgbClr val="FF960C"/>
                </a:solidFill>
                <a:ln w="9525" algn="ctr">
                  <a:solidFill>
                    <a:srgbClr val="FF960C"/>
                  </a:solidFill>
                  <a:prstDash val="solid"/>
                </a:ln>
              </c:spPr>
            </c:marker>
            <c:bubble3D val="0"/>
            <c:extLst>
              <c:ext xmlns:c16="http://schemas.microsoft.com/office/drawing/2014/chart" uri="{C3380CC4-5D6E-409C-BE32-E72D297353CC}">
                <c16:uniqueId val="{00000003-C267-46BD-BD87-FA84A17F7BDE}"/>
              </c:ext>
            </c:extLst>
          </c:dPt>
          <c:dPt>
            <c:idx val="7"/>
            <c:marker>
              <c:spPr>
                <a:solidFill>
                  <a:srgbClr val="FF960C"/>
                </a:solidFill>
                <a:ln w="9525" algn="ctr">
                  <a:solidFill>
                    <a:srgbClr val="FF960C"/>
                  </a:solidFill>
                  <a:prstDash val="solid"/>
                </a:ln>
              </c:spPr>
            </c:marker>
            <c:bubble3D val="0"/>
            <c:extLst>
              <c:ext xmlns:c16="http://schemas.microsoft.com/office/drawing/2014/chart" uri="{C3380CC4-5D6E-409C-BE32-E72D297353CC}">
                <c16:uniqueId val="{00000004-C267-46BD-BD87-FA84A17F7BDE}"/>
              </c:ext>
            </c:extLst>
          </c:dPt>
          <c:dPt>
            <c:idx val="13"/>
            <c:marker>
              <c:spPr>
                <a:solidFill>
                  <a:schemeClr val="bg1"/>
                </a:solidFill>
                <a:ln w="9525" algn="ctr">
                  <a:solidFill>
                    <a:schemeClr val="bg1"/>
                  </a:solidFill>
                  <a:prstDash val="solid"/>
                </a:ln>
              </c:spPr>
            </c:marker>
            <c:bubble3D val="0"/>
            <c:extLst>
              <c:ext xmlns:c16="http://schemas.microsoft.com/office/drawing/2014/chart" uri="{C3380CC4-5D6E-409C-BE32-E72D297353CC}">
                <c16:uniqueId val="{00000005-C267-46BD-BD87-FA84A17F7BDE}"/>
              </c:ext>
            </c:extLst>
          </c:dPt>
          <c:xVal>
            <c:numRef>
              <c:f>Sheet1!$A$1:$A$16</c:f>
              <c:numCache>
                <c:formatCode>General</c:formatCode>
                <c:ptCount val="16"/>
                <c:pt idx="0">
                  <c:v>9.5242234616568169</c:v>
                </c:pt>
                <c:pt idx="1">
                  <c:v>23.149558863968672</c:v>
                </c:pt>
                <c:pt idx="2">
                  <c:v>51.452240799758236</c:v>
                </c:pt>
                <c:pt idx="3">
                  <c:v>78.939311963427798</c:v>
                </c:pt>
                <c:pt idx="4">
                  <c:v>13.306218607161277</c:v>
                </c:pt>
                <c:pt idx="5">
                  <c:v>51.568890886415524</c:v>
                </c:pt>
                <c:pt idx="6">
                  <c:v>136.99371228012043</c:v>
                </c:pt>
                <c:pt idx="7">
                  <c:v>100.96025483633051</c:v>
                </c:pt>
                <c:pt idx="8">
                  <c:v>27.933248446777817</c:v>
                </c:pt>
                <c:pt idx="9">
                  <c:v>47.246420066859962</c:v>
                </c:pt>
                <c:pt idx="10">
                  <c:v>164.96312143966807</c:v>
                </c:pt>
                <c:pt idx="11">
                  <c:v>33.941898411554241</c:v>
                </c:pt>
                <c:pt idx="12">
                  <c:v>46.084054869616487</c:v>
                </c:pt>
                <c:pt idx="13">
                  <c:v>113.83073860694111</c:v>
                </c:pt>
                <c:pt idx="14">
                  <c:v>34.016606637456583</c:v>
                </c:pt>
                <c:pt idx="15">
                  <c:v>46.084054869616487</c:v>
                </c:pt>
              </c:numCache>
            </c:numRef>
          </c:xVal>
          <c:yVal>
            <c:numRef>
              <c:f>Sheet1!$B$1:$B$16</c:f>
              <c:numCache>
                <c:formatCode>General</c:formatCode>
                <c:ptCount val="16"/>
                <c:pt idx="0">
                  <c:v>146.0159626790155</c:v>
                </c:pt>
                <c:pt idx="1">
                  <c:v>123.85973807990747</c:v>
                </c:pt>
                <c:pt idx="2">
                  <c:v>88.745128357392119</c:v>
                </c:pt>
                <c:pt idx="3">
                  <c:v>78.901059881494305</c:v>
                </c:pt>
                <c:pt idx="4">
                  <c:v>76.930059380287432</c:v>
                </c:pt>
                <c:pt idx="5">
                  <c:v>56.009042122626781</c:v>
                </c:pt>
                <c:pt idx="6">
                  <c:v>53.65406039483635</c:v>
                </c:pt>
                <c:pt idx="7">
                  <c:v>52.802665414288057</c:v>
                </c:pt>
                <c:pt idx="8">
                  <c:v>48.959231121992005</c:v>
                </c:pt>
                <c:pt idx="9">
                  <c:v>38.928707384176363</c:v>
                </c:pt>
                <c:pt idx="10">
                  <c:v>36.859212694143892</c:v>
                </c:pt>
                <c:pt idx="11">
                  <c:v>33.572100964097231</c:v>
                </c:pt>
                <c:pt idx="12">
                  <c:v>28.461811021390673</c:v>
                </c:pt>
                <c:pt idx="13">
                  <c:v>28.271720832199932</c:v>
                </c:pt>
                <c:pt idx="14">
                  <c:v>15.987951502260927</c:v>
                </c:pt>
                <c:pt idx="15">
                  <c:v>110.6859141329888</c:v>
                </c:pt>
              </c:numCache>
            </c:numRef>
          </c:yVal>
          <c:smooth val="0"/>
          <c:extLst>
            <c:ext xmlns:c16="http://schemas.microsoft.com/office/drawing/2014/chart" uri="{C3380CC4-5D6E-409C-BE32-E72D297353CC}">
              <c16:uniqueId val="{00000006-C267-46BD-BD87-FA84A17F7BDE}"/>
            </c:ext>
          </c:extLst>
        </c:ser>
        <c:dLbls>
          <c:showLegendKey val="0"/>
          <c:showVal val="0"/>
          <c:showCatName val="0"/>
          <c:showSerName val="0"/>
          <c:showPercent val="0"/>
          <c:showBubbleSize val="0"/>
        </c:dLbls>
        <c:axId val="740487720"/>
        <c:axId val="1"/>
      </c:scatterChart>
      <c:valAx>
        <c:axId val="740487720"/>
        <c:scaling>
          <c:orientation val="minMax"/>
          <c:max val="166.81261286241653"/>
          <c:min val="0"/>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 val="min"/>
        <c:crossBetween val="midCat"/>
        <c:majorUnit val="20"/>
      </c:valAx>
      <c:valAx>
        <c:axId val="1"/>
        <c:scaling>
          <c:orientation val="minMax"/>
          <c:max val="158.94817804189518"/>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740487720"/>
        <c:crosses val="min"/>
        <c:crossBetween val="midCat"/>
        <c:majorUnit val="20"/>
      </c:valAx>
      <c:spPr>
        <a:noFill/>
        <a:ln w="9525" algn="ctr">
          <a:solidFill>
            <a:schemeClr val="bg1"/>
          </a:solidFill>
          <a:prstDash val="solid"/>
        </a:ln>
      </c:spPr>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55507559395246E-2"/>
          <c:y val="4.663677130044843E-2"/>
          <c:w val="0.88768898488120951"/>
          <c:h val="0.90672645739910318"/>
        </c:manualLayout>
      </c:layout>
      <c:barChart>
        <c:barDir val="col"/>
        <c:grouping val="stacked"/>
        <c:varyColors val="0"/>
        <c:ser>
          <c:idx val="0"/>
          <c:order val="0"/>
          <c:spPr>
            <a:solidFill>
              <a:schemeClr val="folHlink"/>
            </a:solidFill>
            <a:ln w="9525" algn="ctr">
              <a:solidFill>
                <a:schemeClr val="tx1"/>
              </a:solidFill>
              <a:prstDash val="solid"/>
            </a:ln>
          </c:spPr>
          <c:invertIfNegative val="0"/>
          <c:dPt>
            <c:idx val="3"/>
            <c:invertIfNegative val="0"/>
            <c:bubble3D val="0"/>
            <c:spPr>
              <a:solidFill>
                <a:schemeClr val="hlink"/>
              </a:solidFill>
              <a:ln w="9525" algn="ctr">
                <a:solidFill>
                  <a:schemeClr val="tx1"/>
                </a:solidFill>
                <a:prstDash val="solid"/>
              </a:ln>
            </c:spPr>
            <c:extLst>
              <c:ext xmlns:c16="http://schemas.microsoft.com/office/drawing/2014/chart" uri="{C3380CC4-5D6E-409C-BE32-E72D297353CC}">
                <c16:uniqueId val="{00000000-4807-48F3-8230-91C62A5E2586}"/>
              </c:ext>
            </c:extLst>
          </c:dPt>
          <c:val>
            <c:numRef>
              <c:f>Sheet1!$A$1:$D$1</c:f>
              <c:numCache>
                <c:formatCode>General</c:formatCode>
                <c:ptCount val="4"/>
                <c:pt idx="0">
                  <c:v>1168285258.6771107</c:v>
                </c:pt>
                <c:pt idx="1">
                  <c:v>1047371418.522234</c:v>
                </c:pt>
                <c:pt idx="2">
                  <c:v>999968578.6803323</c:v>
                </c:pt>
                <c:pt idx="3">
                  <c:v>922851798.57034838</c:v>
                </c:pt>
              </c:numCache>
            </c:numRef>
          </c:val>
          <c:extLst>
            <c:ext xmlns:c16="http://schemas.microsoft.com/office/drawing/2014/chart" uri="{C3380CC4-5D6E-409C-BE32-E72D297353CC}">
              <c16:uniqueId val="{00000001-4807-48F3-8230-91C62A5E2586}"/>
            </c:ext>
          </c:extLst>
        </c:ser>
        <c:dLbls>
          <c:showLegendKey val="0"/>
          <c:showVal val="0"/>
          <c:showCatName val="0"/>
          <c:showSerName val="0"/>
          <c:showPercent val="0"/>
          <c:showBubbleSize val="0"/>
        </c:dLbls>
        <c:gapWidth val="70"/>
        <c:overlap val="100"/>
        <c:axId val="2070312984"/>
        <c:axId val="1"/>
      </c:barChart>
      <c:catAx>
        <c:axId val="20703129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68285258.6771107"/>
          <c:min val="0"/>
        </c:scaling>
        <c:delete val="1"/>
        <c:axPos val="l"/>
        <c:numFmt formatCode="General" sourceLinked="1"/>
        <c:majorTickMark val="out"/>
        <c:minorTickMark val="none"/>
        <c:tickLblPos val="nextTo"/>
        <c:crossAx val="207031298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57062146892657E-2"/>
          <c:y val="4.663677130044843E-2"/>
          <c:w val="0.88248587570621473"/>
          <c:h val="0.90672645739910318"/>
        </c:manualLayout>
      </c:layout>
      <c:barChart>
        <c:barDir val="col"/>
        <c:grouping val="stacked"/>
        <c:varyColors val="0"/>
        <c:ser>
          <c:idx val="0"/>
          <c:order val="0"/>
          <c:spPr>
            <a:solidFill>
              <a:schemeClr val="folHlink"/>
            </a:solidFill>
            <a:ln w="9525" algn="ctr">
              <a:solidFill>
                <a:schemeClr val="tx1"/>
              </a:solidFill>
              <a:prstDash val="solid"/>
            </a:ln>
          </c:spPr>
          <c:invertIfNegative val="0"/>
          <c:dPt>
            <c:idx val="3"/>
            <c:invertIfNegative val="0"/>
            <c:bubble3D val="0"/>
            <c:spPr>
              <a:solidFill>
                <a:schemeClr val="hlink"/>
              </a:solidFill>
              <a:ln w="9525" algn="ctr">
                <a:solidFill>
                  <a:schemeClr val="tx1"/>
                </a:solidFill>
                <a:prstDash val="solid"/>
              </a:ln>
            </c:spPr>
            <c:extLst>
              <c:ext xmlns:c16="http://schemas.microsoft.com/office/drawing/2014/chart" uri="{C3380CC4-5D6E-409C-BE32-E72D297353CC}">
                <c16:uniqueId val="{00000000-D2A7-44EE-8222-A28296E53857}"/>
              </c:ext>
            </c:extLst>
          </c:dPt>
          <c:val>
            <c:numRef>
              <c:f>Sheet1!$A$1:$D$1</c:f>
              <c:numCache>
                <c:formatCode>General</c:formatCode>
                <c:ptCount val="4"/>
                <c:pt idx="0">
                  <c:v>4685803.5249953335</c:v>
                </c:pt>
                <c:pt idx="1">
                  <c:v>4820543.7806963455</c:v>
                </c:pt>
                <c:pt idx="2">
                  <c:v>4548429.8730995869</c:v>
                </c:pt>
                <c:pt idx="3">
                  <c:v>4374596.6852658531</c:v>
                </c:pt>
              </c:numCache>
            </c:numRef>
          </c:val>
          <c:extLst>
            <c:ext xmlns:c16="http://schemas.microsoft.com/office/drawing/2014/chart" uri="{C3380CC4-5D6E-409C-BE32-E72D297353CC}">
              <c16:uniqueId val="{00000001-D2A7-44EE-8222-A28296E53857}"/>
            </c:ext>
          </c:extLst>
        </c:ser>
        <c:dLbls>
          <c:showLegendKey val="0"/>
          <c:showVal val="0"/>
          <c:showCatName val="0"/>
          <c:showSerName val="0"/>
          <c:showPercent val="0"/>
          <c:showBubbleSize val="0"/>
        </c:dLbls>
        <c:gapWidth val="70"/>
        <c:overlap val="100"/>
        <c:axId val="2070287400"/>
        <c:axId val="1"/>
      </c:barChart>
      <c:catAx>
        <c:axId val="20702874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820543.7806963455"/>
          <c:min val="0"/>
        </c:scaling>
        <c:delete val="1"/>
        <c:axPos val="r"/>
        <c:numFmt formatCode="General" sourceLinked="1"/>
        <c:majorTickMark val="out"/>
        <c:minorTickMark val="none"/>
        <c:tickLblPos val="nextTo"/>
        <c:crossAx val="2070287400"/>
        <c:crosses val="max"/>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92688413948259E-2"/>
          <c:y val="5.8492688413948259E-2"/>
          <c:w val="0.88301462317210344"/>
          <c:h val="0.88301462317210344"/>
        </c:manualLayout>
      </c:layout>
      <c:pieChart>
        <c:varyColors val="0"/>
        <c:ser>
          <c:idx val="0"/>
          <c:order val="0"/>
          <c:dPt>
            <c:idx val="0"/>
            <c:bubble3D val="0"/>
            <c:spPr>
              <a:solidFill>
                <a:schemeClr val="folHlink"/>
              </a:solidFill>
              <a:ln w="9525" algn="ctr">
                <a:solidFill>
                  <a:schemeClr val="tx1"/>
                </a:solidFill>
                <a:prstDash val="solid"/>
              </a:ln>
            </c:spPr>
            <c:extLst>
              <c:ext xmlns:c16="http://schemas.microsoft.com/office/drawing/2014/chart" uri="{C3380CC4-5D6E-409C-BE32-E72D297353CC}">
                <c16:uniqueId val="{00000000-21D1-4C30-917A-6F3F1C479CFE}"/>
              </c:ext>
            </c:extLst>
          </c:dPt>
          <c:dPt>
            <c:idx val="1"/>
            <c:bubble3D val="0"/>
            <c:spPr>
              <a:solidFill>
                <a:schemeClr val="accent2"/>
              </a:solidFill>
              <a:ln w="9525" algn="ctr">
                <a:solidFill>
                  <a:schemeClr val="tx1"/>
                </a:solidFill>
                <a:prstDash val="solid"/>
              </a:ln>
            </c:spPr>
            <c:extLst>
              <c:ext xmlns:c16="http://schemas.microsoft.com/office/drawing/2014/chart" uri="{C3380CC4-5D6E-409C-BE32-E72D297353CC}">
                <c16:uniqueId val="{00000001-21D1-4C30-917A-6F3F1C479CFE}"/>
              </c:ext>
            </c:extLst>
          </c:dPt>
          <c:dPt>
            <c:idx val="2"/>
            <c:bubble3D val="0"/>
            <c:spPr>
              <a:solidFill>
                <a:schemeClr val="accent6"/>
              </a:solidFill>
              <a:ln w="9525" algn="ctr">
                <a:solidFill>
                  <a:schemeClr val="tx1"/>
                </a:solidFill>
                <a:prstDash val="solid"/>
              </a:ln>
            </c:spPr>
            <c:extLst>
              <c:ext xmlns:c16="http://schemas.microsoft.com/office/drawing/2014/chart" uri="{C3380CC4-5D6E-409C-BE32-E72D297353CC}">
                <c16:uniqueId val="{00000002-21D1-4C30-917A-6F3F1C479CFE}"/>
              </c:ext>
            </c:extLst>
          </c:dPt>
          <c:dPt>
            <c:idx val="3"/>
            <c:bubble3D val="0"/>
            <c:spPr>
              <a:noFill/>
              <a:ln w="9525" algn="ctr">
                <a:solidFill>
                  <a:schemeClr val="tx1"/>
                </a:solidFill>
                <a:prstDash val="solid"/>
              </a:ln>
            </c:spPr>
            <c:extLst>
              <c:ext xmlns:c16="http://schemas.microsoft.com/office/drawing/2014/chart" uri="{C3380CC4-5D6E-409C-BE32-E72D297353CC}">
                <c16:uniqueId val="{00000003-21D1-4C30-917A-6F3F1C479CFE}"/>
              </c:ext>
            </c:extLst>
          </c:dPt>
          <c:val>
            <c:numRef>
              <c:f>Sheet1!$A$1:$A$4</c:f>
              <c:numCache>
                <c:formatCode>General</c:formatCode>
                <c:ptCount val="4"/>
                <c:pt idx="0">
                  <c:v>0.70000000000000007</c:v>
                </c:pt>
                <c:pt idx="1">
                  <c:v>15.9</c:v>
                </c:pt>
                <c:pt idx="2">
                  <c:v>72.7</c:v>
                </c:pt>
                <c:pt idx="3">
                  <c:v>10.7</c:v>
                </c:pt>
              </c:numCache>
            </c:numRef>
          </c:val>
          <c:extLst>
            <c:ext xmlns:c16="http://schemas.microsoft.com/office/drawing/2014/chart" uri="{C3380CC4-5D6E-409C-BE32-E72D297353CC}">
              <c16:uniqueId val="{00000004-21D1-4C30-917A-6F3F1C479CFE}"/>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32911392405066"/>
          <c:y val="3.81791483113069E-2"/>
          <c:w val="0.38649789029535864"/>
          <c:h val="0.92364170337738616"/>
        </c:manualLayout>
      </c:layout>
      <c:barChart>
        <c:barDir val="col"/>
        <c:grouping val="stacked"/>
        <c:varyColors val="0"/>
        <c:ser>
          <c:idx val="0"/>
          <c:order val="0"/>
          <c:spPr>
            <a:solidFill>
              <a:schemeClr val="accent6"/>
            </a:solidFill>
            <a:ln w="9525" algn="ctr">
              <a:solidFill>
                <a:schemeClr val="tx1"/>
              </a:solidFill>
              <a:prstDash val="solid"/>
            </a:ln>
          </c:spPr>
          <c:invertIfNegative val="0"/>
          <c:val>
            <c:numRef>
              <c:f>Sheet1!$A$1</c:f>
              <c:numCache>
                <c:formatCode>General</c:formatCode>
                <c:ptCount val="1"/>
                <c:pt idx="0">
                  <c:v>1.5655327641039194</c:v>
                </c:pt>
              </c:numCache>
            </c:numRef>
          </c:val>
          <c:extLst>
            <c:ext xmlns:c16="http://schemas.microsoft.com/office/drawing/2014/chart" uri="{C3380CC4-5D6E-409C-BE32-E72D297353CC}">
              <c16:uniqueId val="{00000000-4E79-4927-A25A-D928AD46F9BA}"/>
            </c:ext>
          </c:extLst>
        </c:ser>
        <c:ser>
          <c:idx val="1"/>
          <c:order val="1"/>
          <c:spPr>
            <a:solidFill>
              <a:schemeClr val="folHlink"/>
            </a:solidFill>
            <a:ln w="9525" algn="ctr">
              <a:solidFill>
                <a:schemeClr val="tx1"/>
              </a:solidFill>
              <a:prstDash val="solid"/>
            </a:ln>
          </c:spPr>
          <c:invertIfNegative val="0"/>
          <c:val>
            <c:numRef>
              <c:f>Sheet1!$A$2</c:f>
              <c:numCache>
                <c:formatCode>General</c:formatCode>
                <c:ptCount val="1"/>
                <c:pt idx="0">
                  <c:v>1.0124021542022434</c:v>
                </c:pt>
              </c:numCache>
            </c:numRef>
          </c:val>
          <c:extLst>
            <c:ext xmlns:c16="http://schemas.microsoft.com/office/drawing/2014/chart" uri="{C3380CC4-5D6E-409C-BE32-E72D297353CC}">
              <c16:uniqueId val="{00000001-4E79-4927-A25A-D928AD46F9BA}"/>
            </c:ext>
          </c:extLst>
        </c:ser>
        <c:ser>
          <c:idx val="2"/>
          <c:order val="2"/>
          <c:spPr>
            <a:solidFill>
              <a:srgbClr val="FFC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E79-4927-A25A-D928AD46F9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11.960196466160616</c:v>
                </c:pt>
              </c:numCache>
            </c:numRef>
          </c:val>
          <c:extLst>
            <c:ext xmlns:c16="http://schemas.microsoft.com/office/drawing/2014/chart" uri="{C3380CC4-5D6E-409C-BE32-E72D297353CC}">
              <c16:uniqueId val="{00000003-4E79-4927-A25A-D928AD46F9BA}"/>
            </c:ext>
          </c:extLst>
        </c:ser>
        <c:ser>
          <c:idx val="3"/>
          <c:order val="3"/>
          <c:spPr>
            <a:solidFill>
              <a:schemeClr val="hlink"/>
            </a:solidFill>
            <a:ln w="9525" algn="ctr">
              <a:solidFill>
                <a:schemeClr val="tx1"/>
              </a:solidFill>
              <a:prstDash val="solid"/>
            </a:ln>
          </c:spPr>
          <c:invertIfNegative val="0"/>
          <c:val>
            <c:numRef>
              <c:f>Sheet1!$A$4</c:f>
              <c:numCache>
                <c:formatCode>General</c:formatCode>
                <c:ptCount val="1"/>
                <c:pt idx="0">
                  <c:v>8.7318644054313879</c:v>
                </c:pt>
              </c:numCache>
            </c:numRef>
          </c:val>
          <c:extLst>
            <c:ext xmlns:c16="http://schemas.microsoft.com/office/drawing/2014/chart" uri="{C3380CC4-5D6E-409C-BE32-E72D297353CC}">
              <c16:uniqueId val="{00000004-4E79-4927-A25A-D928AD46F9BA}"/>
            </c:ext>
          </c:extLst>
        </c:ser>
        <c:dLbls>
          <c:showLegendKey val="0"/>
          <c:showVal val="0"/>
          <c:showCatName val="0"/>
          <c:showSerName val="0"/>
          <c:showPercent val="0"/>
          <c:showBubbleSize val="0"/>
        </c:dLbls>
        <c:gapWidth val="70"/>
        <c:overlap val="100"/>
        <c:axId val="2070249680"/>
        <c:axId val="1"/>
      </c:barChart>
      <c:catAx>
        <c:axId val="20702496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3.269995789898168"/>
          <c:min val="0"/>
        </c:scaling>
        <c:delete val="1"/>
        <c:axPos val="l"/>
        <c:numFmt formatCode="General" sourceLinked="1"/>
        <c:majorTickMark val="out"/>
        <c:minorTickMark val="none"/>
        <c:tickLblPos val="nextTo"/>
        <c:crossAx val="2070249680"/>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32911392405066"/>
          <c:y val="3.81791483113069E-2"/>
          <c:w val="0.38649789029535864"/>
          <c:h val="0.92364170337738616"/>
        </c:manualLayout>
      </c:layout>
      <c:barChart>
        <c:barDir val="col"/>
        <c:grouping val="stacked"/>
        <c:varyColors val="0"/>
        <c:ser>
          <c:idx val="0"/>
          <c:order val="0"/>
          <c:spPr>
            <a:solidFill>
              <a:schemeClr val="accent6"/>
            </a:solidFill>
            <a:ln w="9525" algn="ctr">
              <a:solidFill>
                <a:schemeClr val="tx1"/>
              </a:solidFill>
              <a:prstDash val="solid"/>
            </a:ln>
          </c:spPr>
          <c:invertIfNegative val="0"/>
          <c:val>
            <c:numRef>
              <c:f>Sheet1!$A$1</c:f>
              <c:numCache>
                <c:formatCode>General</c:formatCode>
                <c:ptCount val="1"/>
                <c:pt idx="0">
                  <c:v>0.10070093524220704</c:v>
                </c:pt>
              </c:numCache>
            </c:numRef>
          </c:val>
          <c:extLst>
            <c:ext xmlns:c16="http://schemas.microsoft.com/office/drawing/2014/chart" uri="{C3380CC4-5D6E-409C-BE32-E72D297353CC}">
              <c16:uniqueId val="{00000000-625C-47B5-8B3C-2D72B5A02054}"/>
            </c:ext>
          </c:extLst>
        </c:ser>
        <c:ser>
          <c:idx val="1"/>
          <c:order val="1"/>
          <c:spPr>
            <a:solidFill>
              <a:schemeClr val="folHlink"/>
            </a:solidFill>
            <a:ln w="9525" algn="ctr">
              <a:solidFill>
                <a:schemeClr val="tx1"/>
              </a:solidFill>
              <a:prstDash val="solid"/>
            </a:ln>
          </c:spPr>
          <c:invertIfNegative val="0"/>
          <c:val>
            <c:numRef>
              <c:f>Sheet1!$A$2</c:f>
              <c:numCache>
                <c:formatCode>General</c:formatCode>
                <c:ptCount val="1"/>
                <c:pt idx="0">
                  <c:v>0.32621429726348761</c:v>
                </c:pt>
              </c:numCache>
            </c:numRef>
          </c:val>
          <c:extLst>
            <c:ext xmlns:c16="http://schemas.microsoft.com/office/drawing/2014/chart" uri="{C3380CC4-5D6E-409C-BE32-E72D297353CC}">
              <c16:uniqueId val="{00000001-625C-47B5-8B3C-2D72B5A02054}"/>
            </c:ext>
          </c:extLst>
        </c:ser>
        <c:ser>
          <c:idx val="2"/>
          <c:order val="2"/>
          <c:spPr>
            <a:solidFill>
              <a:srgbClr val="FFC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25C-47B5-8B3C-2D72B5A020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16.278944427266978</c:v>
                </c:pt>
              </c:numCache>
            </c:numRef>
          </c:val>
          <c:extLst>
            <c:ext xmlns:c16="http://schemas.microsoft.com/office/drawing/2014/chart" uri="{C3380CC4-5D6E-409C-BE32-E72D297353CC}">
              <c16:uniqueId val="{00000003-625C-47B5-8B3C-2D72B5A02054}"/>
            </c:ext>
          </c:extLst>
        </c:ser>
        <c:ser>
          <c:idx val="3"/>
          <c:order val="3"/>
          <c:spPr>
            <a:solidFill>
              <a:schemeClr val="hlink"/>
            </a:solidFill>
            <a:ln w="9525" algn="ctr">
              <a:solidFill>
                <a:schemeClr val="tx1"/>
              </a:solidFill>
              <a:prstDash val="solid"/>
            </a:ln>
          </c:spPr>
          <c:invertIfNegative val="0"/>
          <c:val>
            <c:numRef>
              <c:f>Sheet1!$A$4</c:f>
              <c:numCache>
                <c:formatCode>General</c:formatCode>
                <c:ptCount val="1"/>
                <c:pt idx="0">
                  <c:v>9.8984257994963105</c:v>
                </c:pt>
              </c:numCache>
            </c:numRef>
          </c:val>
          <c:extLst>
            <c:ext xmlns:c16="http://schemas.microsoft.com/office/drawing/2014/chart" uri="{C3380CC4-5D6E-409C-BE32-E72D297353CC}">
              <c16:uniqueId val="{00000004-625C-47B5-8B3C-2D72B5A02054}"/>
            </c:ext>
          </c:extLst>
        </c:ser>
        <c:dLbls>
          <c:showLegendKey val="0"/>
          <c:showVal val="0"/>
          <c:showCatName val="0"/>
          <c:showSerName val="0"/>
          <c:showPercent val="0"/>
          <c:showBubbleSize val="0"/>
        </c:dLbls>
        <c:gapWidth val="70"/>
        <c:overlap val="100"/>
        <c:axId val="1855599600"/>
        <c:axId val="1"/>
      </c:barChart>
      <c:catAx>
        <c:axId val="1855599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6.604285459268983"/>
          <c:min val="0"/>
        </c:scaling>
        <c:delete val="1"/>
        <c:axPos val="l"/>
        <c:numFmt formatCode="General" sourceLinked="1"/>
        <c:majorTickMark val="out"/>
        <c:minorTickMark val="none"/>
        <c:tickLblPos val="nextTo"/>
        <c:crossAx val="1855599600"/>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32911392405066"/>
          <c:y val="3.81791483113069E-2"/>
          <c:w val="0.38649789029535864"/>
          <c:h val="0.92364170337738616"/>
        </c:manualLayout>
      </c:layout>
      <c:barChart>
        <c:barDir val="col"/>
        <c:grouping val="stacked"/>
        <c:varyColors val="0"/>
        <c:ser>
          <c:idx val="0"/>
          <c:order val="0"/>
          <c:spPr>
            <a:solidFill>
              <a:schemeClr val="accent6"/>
            </a:solidFill>
            <a:ln w="9525" algn="ctr">
              <a:solidFill>
                <a:schemeClr val="tx1"/>
              </a:solidFill>
              <a:prstDash val="solid"/>
            </a:ln>
          </c:spPr>
          <c:invertIfNegative val="0"/>
          <c:dLbls>
            <c:dLbl>
              <c:idx val="0"/>
              <c:layout>
                <c:manualLayout>
                  <c:x val="-5.6540084388185655E-2"/>
                  <c:y val="0"/>
                </c:manualLayout>
              </c:layout>
              <c:numFmt formatCode="#,##0&quot;%&quot;;&quot;-&quot;#,##0&quot;%&quot;" sourceLinked="0"/>
              <c:spPr>
                <a:noFill/>
                <a:ln>
                  <a:noFill/>
                </a:ln>
              </c:spPr>
              <c:txPr>
                <a:bodyPr wrap="none"/>
                <a:lstStyle/>
                <a:p>
                  <a:pPr>
                    <a:defRPr sz="11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B5-412D-A715-EE36B4D4CE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1.858364666095139</c:v>
                </c:pt>
              </c:numCache>
            </c:numRef>
          </c:val>
          <c:extLst>
            <c:ext xmlns:c16="http://schemas.microsoft.com/office/drawing/2014/chart" uri="{C3380CC4-5D6E-409C-BE32-E72D297353CC}">
              <c16:uniqueId val="{00000001-83B5-412D-A715-EE36B4D4CE6F}"/>
            </c:ext>
          </c:extLst>
        </c:ser>
        <c:ser>
          <c:idx val="1"/>
          <c:order val="1"/>
          <c:spPr>
            <a:solidFill>
              <a:schemeClr val="folHlink"/>
            </a:solidFill>
            <a:ln w="9525" algn="ctr">
              <a:solidFill>
                <a:schemeClr val="tx1"/>
              </a:solidFill>
              <a:prstDash val="solid"/>
            </a:ln>
          </c:spPr>
          <c:invertIfNegative val="0"/>
          <c:val>
            <c:numRef>
              <c:f>Sheet1!$A$2</c:f>
              <c:numCache>
                <c:formatCode>General</c:formatCode>
                <c:ptCount val="1"/>
                <c:pt idx="0">
                  <c:v>0.3719429462471564</c:v>
                </c:pt>
              </c:numCache>
            </c:numRef>
          </c:val>
          <c:extLst>
            <c:ext xmlns:c16="http://schemas.microsoft.com/office/drawing/2014/chart" uri="{C3380CC4-5D6E-409C-BE32-E72D297353CC}">
              <c16:uniqueId val="{00000002-83B5-412D-A715-EE36B4D4CE6F}"/>
            </c:ext>
          </c:extLst>
        </c:ser>
        <c:ser>
          <c:idx val="2"/>
          <c:order val="2"/>
          <c:spPr>
            <a:solidFill>
              <a:srgbClr val="FFC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1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B5-412D-A715-EE36B4D4CE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14.081348175049444</c:v>
                </c:pt>
              </c:numCache>
            </c:numRef>
          </c:val>
          <c:extLst>
            <c:ext xmlns:c16="http://schemas.microsoft.com/office/drawing/2014/chart" uri="{C3380CC4-5D6E-409C-BE32-E72D297353CC}">
              <c16:uniqueId val="{00000004-83B5-412D-A715-EE36B4D4CE6F}"/>
            </c:ext>
          </c:extLst>
        </c:ser>
        <c:ser>
          <c:idx val="3"/>
          <c:order val="3"/>
          <c:spPr>
            <a:solidFill>
              <a:schemeClr val="hlink"/>
            </a:solidFill>
            <a:ln w="9525" algn="ctr">
              <a:solidFill>
                <a:schemeClr val="tx1"/>
              </a:solidFill>
              <a:prstDash val="solid"/>
            </a:ln>
          </c:spPr>
          <c:invertIfNegative val="0"/>
          <c:val>
            <c:numRef>
              <c:f>Sheet1!$A$4</c:f>
              <c:numCache>
                <c:formatCode>General</c:formatCode>
                <c:ptCount val="1"/>
                <c:pt idx="0">
                  <c:v>9.6648551925294139</c:v>
                </c:pt>
              </c:numCache>
            </c:numRef>
          </c:val>
          <c:extLst>
            <c:ext xmlns:c16="http://schemas.microsoft.com/office/drawing/2014/chart" uri="{C3380CC4-5D6E-409C-BE32-E72D297353CC}">
              <c16:uniqueId val="{00000005-83B5-412D-A715-EE36B4D4CE6F}"/>
            </c:ext>
          </c:extLst>
        </c:ser>
        <c:dLbls>
          <c:showLegendKey val="0"/>
          <c:showVal val="0"/>
          <c:showCatName val="0"/>
          <c:showSerName val="0"/>
          <c:showPercent val="0"/>
          <c:showBubbleSize val="0"/>
        </c:dLbls>
        <c:gapWidth val="70"/>
        <c:overlap val="100"/>
        <c:axId val="2070256896"/>
        <c:axId val="1"/>
      </c:barChart>
      <c:catAx>
        <c:axId val="20702568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5.976510979921152"/>
          <c:min val="0"/>
        </c:scaling>
        <c:delete val="1"/>
        <c:axPos val="l"/>
        <c:numFmt formatCode="General" sourceLinked="1"/>
        <c:majorTickMark val="out"/>
        <c:minorTickMark val="none"/>
        <c:tickLblPos val="nextTo"/>
        <c:crossAx val="2070256896"/>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21.emf"/><Relationship Id="rId4" Type="http://schemas.openxmlformats.org/officeDocument/2006/relationships/image" Target="../media/image3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3"/>
            <a:ext cx="4278481" cy="339293"/>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5592559" y="13"/>
            <a:ext cx="4278481" cy="339293"/>
          </a:xfrm>
          <a:prstGeom prst="rect">
            <a:avLst/>
          </a:prstGeom>
        </p:spPr>
        <p:txBody>
          <a:bodyPr vert="horz" lIns="91440" tIns="45720" rIns="91440" bIns="45720" rtlCol="0"/>
          <a:lstStyle>
            <a:lvl1pPr algn="r">
              <a:defRPr sz="1200"/>
            </a:lvl1pPr>
          </a:lstStyle>
          <a:p>
            <a:fld id="{E38F0D00-680D-4C57-84ED-22975952A8C4}" type="datetimeFigureOut">
              <a:rPr lang="fr-FR" smtClean="0"/>
              <a:pPr/>
              <a:t>10/03/2021</a:t>
            </a:fld>
            <a:endParaRPr lang="fr-FR" dirty="0"/>
          </a:p>
        </p:txBody>
      </p:sp>
      <p:sp>
        <p:nvSpPr>
          <p:cNvPr id="4" name="Slide Image Placeholder 3"/>
          <p:cNvSpPr>
            <a:spLocks noGrp="1" noRot="1" noChangeAspect="1"/>
          </p:cNvSpPr>
          <p:nvPr>
            <p:ph type="sldImg" idx="2"/>
          </p:nvPr>
        </p:nvSpPr>
        <p:spPr>
          <a:xfrm>
            <a:off x="3097213" y="509588"/>
            <a:ext cx="3678237" cy="254793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987602" y="3229202"/>
            <a:ext cx="7897479" cy="3058067"/>
          </a:xfrm>
          <a:prstGeom prst="rect">
            <a:avLst/>
          </a:prstGeom>
        </p:spPr>
        <p:txBody>
          <a:bodyPr vert="horz" lIns="91440" tIns="45720" rIns="91440" bIns="45720" rtlCol="0"/>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6" name="Footer Placeholder 5"/>
          <p:cNvSpPr>
            <a:spLocks noGrp="1"/>
          </p:cNvSpPr>
          <p:nvPr>
            <p:ph type="ftr" sz="quarter" idx="4"/>
          </p:nvPr>
        </p:nvSpPr>
        <p:spPr>
          <a:xfrm>
            <a:off x="0" y="6456918"/>
            <a:ext cx="4278481" cy="339293"/>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5592559" y="6456918"/>
            <a:ext cx="4278481" cy="339293"/>
          </a:xfrm>
          <a:prstGeom prst="rect">
            <a:avLst/>
          </a:prstGeom>
        </p:spPr>
        <p:txBody>
          <a:bodyPr vert="horz" lIns="91440" tIns="45720" rIns="91440" bIns="45720" rtlCol="0" anchor="b"/>
          <a:lstStyle>
            <a:lvl1pPr algn="r">
              <a:defRPr sz="1200"/>
            </a:lvl1pPr>
          </a:lstStyle>
          <a:p>
            <a:fld id="{C7C33B41-46F2-4862-AD37-789E1FD0178F}" type="slidenum">
              <a:rPr lang="fr-FR" smtClean="0"/>
              <a:pPr/>
              <a:t>‹N°›</a:t>
            </a:fld>
            <a:endParaRPr lang="fr-FR" dirty="0"/>
          </a:p>
        </p:txBody>
      </p:sp>
    </p:spTree>
    <p:extLst>
      <p:ext uri="{BB962C8B-B14F-4D97-AF65-F5344CB8AC3E}">
        <p14:creationId xmlns:p14="http://schemas.microsoft.com/office/powerpoint/2010/main" val="369885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CD6277-7D4C-425B-ABDE-14B38583F7C0}" type="slidenum">
              <a:rPr lang="fr-FR" smtClean="0">
                <a:latin typeface="Arial Narrow" pitchFamily="34" charset="0"/>
              </a:rPr>
              <a:pPr>
                <a:defRPr/>
              </a:pPr>
              <a:t>5</a:t>
            </a:fld>
            <a:endParaRPr lang="fr-FR">
              <a:latin typeface="Arial Narrow"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solidFill>
                  <a:prstClr val="black"/>
                </a:solidFill>
              </a:rPr>
              <a:pPr/>
              <a:t>14</a:t>
            </a:fld>
            <a:endParaRPr lang="fr-FR" dirty="0">
              <a:solidFill>
                <a:prstClr val="black"/>
              </a:solidFill>
            </a:endParaRPr>
          </a:p>
        </p:txBody>
      </p:sp>
    </p:spTree>
    <p:extLst>
      <p:ext uri="{BB962C8B-B14F-4D97-AF65-F5344CB8AC3E}">
        <p14:creationId xmlns:p14="http://schemas.microsoft.com/office/powerpoint/2010/main" val="216029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C7C33B41-46F2-4862-AD37-789E1FD0178F}"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16</a:t>
            </a:fld>
            <a:endParaRPr lang="fr-FR" dirty="0"/>
          </a:p>
        </p:txBody>
      </p:sp>
    </p:spTree>
    <p:extLst>
      <p:ext uri="{BB962C8B-B14F-4D97-AF65-F5344CB8AC3E}">
        <p14:creationId xmlns:p14="http://schemas.microsoft.com/office/powerpoint/2010/main" val="300615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17</a:t>
            </a:fld>
            <a:endParaRPr lang="fr-FR" dirty="0"/>
          </a:p>
        </p:txBody>
      </p:sp>
    </p:spTree>
    <p:extLst>
      <p:ext uri="{BB962C8B-B14F-4D97-AF65-F5344CB8AC3E}">
        <p14:creationId xmlns:p14="http://schemas.microsoft.com/office/powerpoint/2010/main" val="410026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20</a:t>
            </a:fld>
            <a:endParaRPr lang="fr-FR" dirty="0"/>
          </a:p>
        </p:txBody>
      </p:sp>
    </p:spTree>
    <p:extLst>
      <p:ext uri="{BB962C8B-B14F-4D97-AF65-F5344CB8AC3E}">
        <p14:creationId xmlns:p14="http://schemas.microsoft.com/office/powerpoint/2010/main" val="253430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22</a:t>
            </a:fld>
            <a:endParaRPr lang="fr-FR" dirty="0"/>
          </a:p>
        </p:txBody>
      </p:sp>
    </p:spTree>
    <p:extLst>
      <p:ext uri="{BB962C8B-B14F-4D97-AF65-F5344CB8AC3E}">
        <p14:creationId xmlns:p14="http://schemas.microsoft.com/office/powerpoint/2010/main" val="2558039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23</a:t>
            </a:fld>
            <a:endParaRPr lang="fr-FR" dirty="0"/>
          </a:p>
        </p:txBody>
      </p:sp>
    </p:spTree>
    <p:extLst>
      <p:ext uri="{BB962C8B-B14F-4D97-AF65-F5344CB8AC3E}">
        <p14:creationId xmlns:p14="http://schemas.microsoft.com/office/powerpoint/2010/main" val="337599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25</a:t>
            </a:fld>
            <a:endParaRPr lang="fr-FR" dirty="0"/>
          </a:p>
        </p:txBody>
      </p:sp>
    </p:spTree>
    <p:extLst>
      <p:ext uri="{BB962C8B-B14F-4D97-AF65-F5344CB8AC3E}">
        <p14:creationId xmlns:p14="http://schemas.microsoft.com/office/powerpoint/2010/main" val="253430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26</a:t>
            </a:fld>
            <a:endParaRPr lang="fr-FR" dirty="0"/>
          </a:p>
        </p:txBody>
      </p:sp>
    </p:spTree>
    <p:extLst>
      <p:ext uri="{BB962C8B-B14F-4D97-AF65-F5344CB8AC3E}">
        <p14:creationId xmlns:p14="http://schemas.microsoft.com/office/powerpoint/2010/main" val="338736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27</a:t>
            </a:fld>
            <a:endParaRPr lang="fr-FR" dirty="0"/>
          </a:p>
        </p:txBody>
      </p:sp>
    </p:spTree>
    <p:extLst>
      <p:ext uri="{BB962C8B-B14F-4D97-AF65-F5344CB8AC3E}">
        <p14:creationId xmlns:p14="http://schemas.microsoft.com/office/powerpoint/2010/main" val="259569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C7C33B41-46F2-4862-AD37-789E1FD0178F}" type="slidenum">
              <a:rPr lang="fr-FR" smtClean="0"/>
              <a:pPr/>
              <a:t>6</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28</a:t>
            </a:fld>
            <a:endParaRPr lang="fr-FR" dirty="0"/>
          </a:p>
        </p:txBody>
      </p:sp>
    </p:spTree>
    <p:extLst>
      <p:ext uri="{BB962C8B-B14F-4D97-AF65-F5344CB8AC3E}">
        <p14:creationId xmlns:p14="http://schemas.microsoft.com/office/powerpoint/2010/main" val="1030362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C48721-01AA-46A2-9144-1ABCECBA5EB2}" type="slidenum">
              <a:rPr kumimoji="0" lang="en-US" sz="1200" b="1" i="0" u="none" strike="noStrike" kern="1200" cap="none" spc="0" normalizeH="0" baseline="0" noProof="0" smtClean="0">
                <a:ln>
                  <a:noFill/>
                </a:ln>
                <a:solidFill>
                  <a:prstClr val="black"/>
                </a:solidFill>
                <a:effectLst/>
                <a:uLnTx/>
                <a:uFillTx/>
                <a:latin typeface="Arial Narrow"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dirty="0">
              <a:ln>
                <a:noFill/>
              </a:ln>
              <a:solidFill>
                <a:prstClr val="black"/>
              </a:solidFill>
              <a:effectLst/>
              <a:uLnTx/>
              <a:uFillTx/>
              <a:latin typeface="Arial Narrow" charset="0"/>
              <a:ea typeface="+mn-ea"/>
              <a:cs typeface="+mn-cs"/>
            </a:endParaRPr>
          </a:p>
        </p:txBody>
      </p:sp>
    </p:spTree>
    <p:extLst>
      <p:ext uri="{BB962C8B-B14F-4D97-AF65-F5344CB8AC3E}">
        <p14:creationId xmlns:p14="http://schemas.microsoft.com/office/powerpoint/2010/main" val="33451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solidFill>
                  <a:prstClr val="black"/>
                </a:solidFill>
              </a:rPr>
              <a:pPr/>
              <a:t>7</a:t>
            </a:fld>
            <a:endParaRPr lang="fr-FR" dirty="0">
              <a:solidFill>
                <a:prstClr val="black"/>
              </a:solidFill>
            </a:endParaRPr>
          </a:p>
        </p:txBody>
      </p:sp>
    </p:spTree>
    <p:extLst>
      <p:ext uri="{BB962C8B-B14F-4D97-AF65-F5344CB8AC3E}">
        <p14:creationId xmlns:p14="http://schemas.microsoft.com/office/powerpoint/2010/main" val="187732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solidFill>
                  <a:prstClr val="black"/>
                </a:solidFill>
              </a:rPr>
              <a:pPr/>
              <a:t>8</a:t>
            </a:fld>
            <a:endParaRPr lang="fr-FR" dirty="0">
              <a:solidFill>
                <a:prstClr val="black"/>
              </a:solidFill>
            </a:endParaRPr>
          </a:p>
        </p:txBody>
      </p:sp>
    </p:spTree>
    <p:extLst>
      <p:ext uri="{BB962C8B-B14F-4D97-AF65-F5344CB8AC3E}">
        <p14:creationId xmlns:p14="http://schemas.microsoft.com/office/powerpoint/2010/main" val="26047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9</a:t>
            </a:fld>
            <a:endParaRPr lang="fr-FR" dirty="0"/>
          </a:p>
        </p:txBody>
      </p:sp>
    </p:spTree>
    <p:extLst>
      <p:ext uri="{BB962C8B-B14F-4D97-AF65-F5344CB8AC3E}">
        <p14:creationId xmlns:p14="http://schemas.microsoft.com/office/powerpoint/2010/main" val="127665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10</a:t>
            </a:fld>
            <a:endParaRPr lang="fr-FR" dirty="0"/>
          </a:p>
        </p:txBody>
      </p:sp>
    </p:spTree>
    <p:extLst>
      <p:ext uri="{BB962C8B-B14F-4D97-AF65-F5344CB8AC3E}">
        <p14:creationId xmlns:p14="http://schemas.microsoft.com/office/powerpoint/2010/main" val="298388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pPr/>
              <a:t>11</a:t>
            </a:fld>
            <a:endParaRPr lang="fr-FR" dirty="0"/>
          </a:p>
        </p:txBody>
      </p:sp>
    </p:spTree>
    <p:extLst>
      <p:ext uri="{BB962C8B-B14F-4D97-AF65-F5344CB8AC3E}">
        <p14:creationId xmlns:p14="http://schemas.microsoft.com/office/powerpoint/2010/main" val="262794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solidFill>
                  <a:prstClr val="black"/>
                </a:solidFill>
              </a:rPr>
              <a:pPr/>
              <a:t>12</a:t>
            </a:fld>
            <a:endParaRPr lang="fr-FR" dirty="0">
              <a:solidFill>
                <a:prstClr val="black"/>
              </a:solidFill>
            </a:endParaRPr>
          </a:p>
        </p:txBody>
      </p:sp>
    </p:spTree>
    <p:extLst>
      <p:ext uri="{BB962C8B-B14F-4D97-AF65-F5344CB8AC3E}">
        <p14:creationId xmlns:p14="http://schemas.microsoft.com/office/powerpoint/2010/main" val="216029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7C33B41-46F2-4862-AD37-789E1FD0178F}" type="slidenum">
              <a:rPr lang="fr-FR" smtClean="0">
                <a:solidFill>
                  <a:prstClr val="black"/>
                </a:solidFill>
              </a:rPr>
              <a:pPr/>
              <a:t>13</a:t>
            </a:fld>
            <a:endParaRPr lang="fr-FR" dirty="0">
              <a:solidFill>
                <a:prstClr val="black"/>
              </a:solidFill>
            </a:endParaRPr>
          </a:p>
        </p:txBody>
      </p:sp>
    </p:spTree>
    <p:extLst>
      <p:ext uri="{BB962C8B-B14F-4D97-AF65-F5344CB8AC3E}">
        <p14:creationId xmlns:p14="http://schemas.microsoft.com/office/powerpoint/2010/main" val="2160290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oleObject" Target="../embeddings/oleObject6.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3.xml"/><Relationship Id="rId7"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6.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2.xml"/><Relationship Id="rId5" Type="http://schemas.openxmlformats.org/officeDocument/2006/relationships/tags" Target="../tags/tag51.xml"/><Relationship Id="rId4" Type="http://schemas.openxmlformats.org/officeDocument/2006/relationships/tags" Target="../tags/tag50.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3.xml"/><Relationship Id="rId7" Type="http://schemas.openxmlformats.org/officeDocument/2006/relationships/image" Target="../media/image3.emf"/><Relationship Id="rId2" Type="http://schemas.openxmlformats.org/officeDocument/2006/relationships/tags" Target="../tags/tag3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3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FR" smtClean="0">
                <a:latin typeface="+mn-lt"/>
              </a:rPr>
              <a:pPr/>
              <a:t>‹N°›</a:t>
            </a:fld>
            <a:endParaRPr lang="fr-FR"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FR" dirty="0">
              <a:latin typeface="+mn-lt"/>
            </a:endParaRPr>
          </a:p>
        </p:txBody>
      </p:sp>
      <p:sp>
        <p:nvSpPr>
          <p:cNvPr id="2" name="Title 1"/>
          <p:cNvSpPr>
            <a:spLocks noGrp="1"/>
          </p:cNvSpPr>
          <p:nvPr>
            <p:ph type="title"/>
          </p:nvPr>
        </p:nvSpPr>
        <p:spPr>
          <a:xfrm>
            <a:off x="738000" y="720000"/>
            <a:ext cx="8535988" cy="747897"/>
          </a:xfrm>
        </p:spPr>
        <p:txBody>
          <a:bodyPr/>
          <a:lstStyle>
            <a:lvl1pPr>
              <a:tabLst>
                <a:tab pos="1252538" algn="l"/>
              </a:tabLst>
              <a:defRPr>
                <a:latin typeface="+mj-lt"/>
                <a:sym typeface="+mn-lt"/>
              </a:defRPr>
            </a:lvl1pPr>
          </a:lstStyle>
          <a:p>
            <a:r>
              <a:rPr lang="fr-FR" dirty="0"/>
              <a:t>Click to </a:t>
            </a:r>
            <a:r>
              <a:rPr lang="fr-FR" dirty="0" err="1"/>
              <a:t>edit</a:t>
            </a:r>
            <a:r>
              <a:rPr lang="fr-FR" dirty="0"/>
              <a:t> Master </a:t>
            </a:r>
            <a:r>
              <a:rPr lang="fr-FR" dirty="0" err="1"/>
              <a:t>title</a:t>
            </a:r>
            <a:r>
              <a:rPr lang="fr-FR" dirty="0"/>
              <a:t> style</a:t>
            </a:r>
          </a:p>
        </p:txBody>
      </p:sp>
      <p:pic>
        <p:nvPicPr>
          <p:cNvPr id="7" name="Bild 2">
            <a:extLst>
              <a:ext uri="{FF2B5EF4-FFF2-40B4-BE49-F238E27FC236}">
                <a16:creationId xmlns:a16="http://schemas.microsoft.com/office/drawing/2014/main" id="{357DF867-1F88-44DA-A795-02E3AB8771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extLst>
      <p:ext uri="{BB962C8B-B14F-4D97-AF65-F5344CB8AC3E}">
        <p14:creationId xmlns:p14="http://schemas.microsoft.com/office/powerpoint/2010/main" val="78042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sp>
        <p:nvSpPr>
          <p:cNvPr id="4" name="Text Placeholder 3"/>
          <p:cNvSpPr>
            <a:spLocks noGrp="1"/>
          </p:cNvSpPr>
          <p:nvPr>
            <p:ph type="body" sz="quarter" idx="12" hasCustomPrompt="1"/>
          </p:nvPr>
        </p:nvSpPr>
        <p:spPr>
          <a:xfrm>
            <a:off x="738000" y="1710000"/>
            <a:ext cx="8535988" cy="1394228"/>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1"/>
          <p:cNvSpPr>
            <a:spLocks noGrp="1"/>
          </p:cNvSpPr>
          <p:nvPr>
            <p:ph type="title"/>
          </p:nvPr>
        </p:nvSpPr>
        <p:spPr>
          <a:xfrm>
            <a:off x="738000" y="720000"/>
            <a:ext cx="8535988" cy="747897"/>
          </a:xfrm>
        </p:spPr>
        <p:txBody>
          <a:bodyPr/>
          <a:lstStyle>
            <a:lvl1pPr>
              <a:defRPr>
                <a:latin typeface="+mj-lt"/>
                <a:sym typeface="+mn-lt"/>
              </a:defRPr>
            </a:lvl1pPr>
          </a:lstStyle>
          <a:p>
            <a:r>
              <a:rPr lang="en-US" dirty="0"/>
              <a:t>Click to edit Master title style</a:t>
            </a:r>
          </a:p>
        </p:txBody>
      </p:sp>
      <p:pic>
        <p:nvPicPr>
          <p:cNvPr id="6"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extLst>
      <p:ext uri="{BB962C8B-B14F-4D97-AF65-F5344CB8AC3E}">
        <p14:creationId xmlns:p14="http://schemas.microsoft.com/office/powerpoint/2010/main" val="278284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274023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4" name="think-cell Slide" r:id="rId4" imgW="216" imgH="216" progId="TCLayout.ActiveDocument.1">
                  <p:embed/>
                </p:oleObj>
              </mc:Choice>
              <mc:Fallback>
                <p:oleObj name="think-cell Slide" r:id="rId4" imgW="216" imgH="216"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Slide Number Placeholder" hidden="1"/>
          <p:cNvSpPr>
            <a:spLocks noGrp="1"/>
          </p:cNvSpPr>
          <p:nvPr>
            <p:ph type="sldNum" sz="quarter" idx="11"/>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a:t>
            </a:fld>
            <a:endParaRPr lang="en-US" dirty="0">
              <a:latin typeface="+mn-lt"/>
            </a:endParaRPr>
          </a:p>
        </p:txBody>
      </p:sp>
      <p:sp>
        <p:nvSpPr>
          <p:cNvPr id="13" name="Footer Placeholder" hidden="1"/>
          <p:cNvSpPr>
            <a:spLocks noGrp="1"/>
          </p:cNvSpPr>
          <p:nvPr>
            <p:ph type="ftr" sz="quarter" idx="10"/>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sp>
        <p:nvSpPr>
          <p:cNvPr id="16" name="Client name"/>
          <p:cNvSpPr>
            <a:spLocks noGrp="1"/>
          </p:cNvSpPr>
          <p:nvPr>
            <p:ph type="body" sz="quarter" idx="19" hasCustomPrompt="1"/>
          </p:nvPr>
        </p:nvSpPr>
        <p:spPr>
          <a:xfrm>
            <a:off x="883919" y="4815673"/>
            <a:ext cx="3006781" cy="469253"/>
          </a:xfrm>
        </p:spPr>
        <p:txBody>
          <a:bodyPr anchor="b" anchorCtr="0">
            <a:noAutofit/>
          </a:bodyPr>
          <a:lstStyle>
            <a:lvl1pPr>
              <a:lnSpc>
                <a:spcPct val="100000"/>
              </a:lnSpc>
              <a:defRPr baseline="0">
                <a:latin typeface="+mn-lt"/>
                <a:sym typeface="+mn-lt"/>
              </a:defRPr>
            </a:lvl1pPr>
          </a:lstStyle>
          <a:p>
            <a:pPr lvl="0"/>
            <a:r>
              <a:rPr lang="en-US" dirty="0"/>
              <a:t>Client logo/name</a:t>
            </a:r>
          </a:p>
        </p:txBody>
      </p:sp>
      <p:sp>
        <p:nvSpPr>
          <p:cNvPr id="14" name="Title"/>
          <p:cNvSpPr>
            <a:spLocks noGrp="1"/>
          </p:cNvSpPr>
          <p:nvPr>
            <p:ph type="title" hasCustomPrompt="1"/>
          </p:nvPr>
        </p:nvSpPr>
        <p:spPr>
          <a:xfrm>
            <a:off x="0" y="4133088"/>
            <a:ext cx="3886200" cy="373949"/>
          </a:xfrm>
        </p:spPr>
        <p:txBody>
          <a:bodyPr wrap="square" lIns="360000" tIns="0" rIns="0" bIns="0" anchor="b" anchorCtr="0">
            <a:spAutoFit/>
          </a:bodyPr>
          <a:lstStyle>
            <a:lvl1pPr marL="528638" indent="-528638" algn="l">
              <a:tabLst>
                <a:tab pos="530352" algn="l"/>
                <a:tab pos="813816" algn="l"/>
              </a:tabLst>
              <a:defRPr>
                <a:latin typeface="+mj-lt"/>
                <a:sym typeface="+mn-lt"/>
              </a:defRPr>
            </a:lvl1pPr>
          </a:lstStyle>
          <a:p>
            <a:r>
              <a:rPr lang="en-US" dirty="0"/>
              <a:t>A.   Click to edit text</a:t>
            </a:r>
          </a:p>
        </p:txBody>
      </p:sp>
      <p:graphicFrame>
        <p:nvGraphicFramePr>
          <p:cNvPr id="8" name="Object 7" hidden="1"/>
          <p:cNvGraphicFramePr>
            <a:graphicFrameLocks noChangeAspect="1"/>
          </p:cNvGraphicFramePr>
          <p:nvPr>
            <p:extLst>
              <p:ext uri="{D42A27DB-BD31-4B8C-83A1-F6EECF244321}">
                <p14:modId xmlns:p14="http://schemas.microsoft.com/office/powerpoint/2010/main" val="1286692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5" name="think-cell Slide" r:id="rId6" imgW="216" imgH="216" progId="TCLayout.ActiveDocument.1">
                  <p:embed/>
                </p:oleObj>
              </mc:Choice>
              <mc:Fallback>
                <p:oleObj name="think-cell Slide" r:id="rId6" imgW="216" imgH="216" progId="TCLayout.ActiveDocument.1">
                  <p:embed/>
                  <p:pic>
                    <p:nvPicPr>
                      <p:cNvPr id="8" name="Object 7"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9" name="Object 8" hidden="1"/>
          <p:cNvGraphicFramePr>
            <a:graphicFrameLocks noChangeAspect="1"/>
          </p:cNvGraphicFramePr>
          <p:nvPr userDrawn="1">
            <p:extLst>
              <p:ext uri="{D42A27DB-BD31-4B8C-83A1-F6EECF244321}">
                <p14:modId xmlns:p14="http://schemas.microsoft.com/office/powerpoint/2010/main" val="30517319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6" name="think-cell Slide" r:id="rId7" imgW="216" imgH="216" progId="TCLayout.ActiveDocument.1">
                  <p:embed/>
                </p:oleObj>
              </mc:Choice>
              <mc:Fallback>
                <p:oleObj name="think-cell Slide" r:id="rId7" imgW="216" imgH="216" progId="TCLayout.ActiveDocument.1">
                  <p:embed/>
                  <p:pic>
                    <p:nvPicPr>
                      <p:cNvPr id="9" name="Objec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10072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 Page">
    <p:bg>
      <p:bgPr>
        <a:solidFill>
          <a:schemeClr val="accent4"/>
        </a:solidFill>
        <a:effectLst/>
      </p:bgPr>
    </p:bg>
    <p:spTree>
      <p:nvGrpSpPr>
        <p:cNvPr id="1" name=""/>
        <p:cNvGrpSpPr/>
        <p:nvPr/>
      </p:nvGrpSpPr>
      <p:grpSpPr>
        <a:xfrm>
          <a:off x="0" y="0"/>
          <a:ext cx="0" cy="0"/>
          <a:chOff x="0" y="0"/>
          <a:chExt cx="0" cy="0"/>
        </a:xfrm>
      </p:grpSpPr>
      <p:sp>
        <p:nvSpPr>
          <p:cNvPr id="14"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a:t>
            </a:fld>
            <a:endParaRPr lang="en-US" dirty="0">
              <a:latin typeface="+mn-lt"/>
            </a:endParaRPr>
          </a:p>
        </p:txBody>
      </p:sp>
      <p:sp>
        <p:nvSpPr>
          <p:cNvPr id="15"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sp>
        <p:nvSpPr>
          <p:cNvPr id="10" name="Type of document"/>
          <p:cNvSpPr>
            <a:spLocks noGrp="1"/>
          </p:cNvSpPr>
          <p:nvPr>
            <p:ph type="body" sz="quarter" idx="18" hasCustomPrompt="1"/>
          </p:nvPr>
        </p:nvSpPr>
        <p:spPr>
          <a:xfrm>
            <a:off x="0" y="4567619"/>
            <a:ext cx="3611301" cy="581698"/>
          </a:xfrm>
        </p:spPr>
        <p:txBody>
          <a:bodyPr wrap="square" lIns="360000" tIns="0" rIns="0" anchor="t" anchorCtr="0">
            <a:noAutofit/>
          </a:bodyPr>
          <a:lstStyle>
            <a:lvl1pPr>
              <a:lnSpc>
                <a:spcPct val="90000"/>
              </a:lnSpc>
              <a:spcBef>
                <a:spcPts val="0"/>
              </a:spcBef>
              <a:defRPr sz="21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a:t>Type of document</a:t>
            </a:r>
            <a:br>
              <a:rPr lang="en-US" dirty="0"/>
            </a:br>
            <a:r>
              <a:rPr lang="en-US" dirty="0"/>
              <a:t>(max. two lines)</a:t>
            </a:r>
          </a:p>
        </p:txBody>
      </p:sp>
      <p:sp>
        <p:nvSpPr>
          <p:cNvPr id="3" name="Location, date"/>
          <p:cNvSpPr>
            <a:spLocks noGrp="1"/>
          </p:cNvSpPr>
          <p:nvPr>
            <p:ph type="body" sz="quarter" idx="16" hasCustomPrompt="1"/>
          </p:nvPr>
        </p:nvSpPr>
        <p:spPr>
          <a:xfrm>
            <a:off x="0" y="6436576"/>
            <a:ext cx="3611301" cy="180049"/>
          </a:xfrm>
        </p:spPr>
        <p:txBody>
          <a:bodyPr wrap="square" lIns="360000" tIns="0" rIns="252000" anchor="b" anchorCtr="0">
            <a:spAutoFit/>
          </a:bodyPr>
          <a:lstStyle>
            <a:lvl1pPr marL="0" marR="0" indent="0" algn="l" defTabSz="914400" rtl="0" eaLnBrk="1" fontAlgn="auto" latinLnBrk="0" hangingPunct="1">
              <a:lnSpc>
                <a:spcPct val="90000"/>
              </a:lnSpc>
              <a:spcBef>
                <a:spcPts val="0"/>
              </a:spcBef>
              <a:spcAft>
                <a:spcPts val="0"/>
              </a:spcAft>
              <a:buClrTx/>
              <a:buSzTx/>
              <a:buFont typeface="Arial Narrow" pitchFamily="34" charset="0"/>
              <a:buNone/>
              <a:tabLst/>
              <a:defRPr sz="1300" baseline="0">
                <a:latin typeface="+mn-lt"/>
                <a:sym typeface="+mn-lt"/>
              </a:defRPr>
            </a:lvl1pPr>
          </a:lstStyle>
          <a:p>
            <a:pPr marL="0" marR="0" lvl="0" indent="0" algn="l" defTabSz="914400" rtl="0" eaLnBrk="1" fontAlgn="auto" latinLnBrk="0" hangingPunct="1">
              <a:lnSpc>
                <a:spcPct val="90000"/>
              </a:lnSpc>
              <a:spcBef>
                <a:spcPts val="0"/>
              </a:spcBef>
              <a:spcAft>
                <a:spcPts val="0"/>
              </a:spcAft>
              <a:buClrTx/>
              <a:buSzTx/>
              <a:buFont typeface="Arial Narrow" pitchFamily="34" charset="0"/>
              <a:buNone/>
              <a:tabLst/>
              <a:defRPr/>
            </a:pPr>
            <a:r>
              <a:rPr lang="en-US" dirty="0"/>
              <a:t>Location, date of presentation (month, day, year)</a:t>
            </a:r>
          </a:p>
        </p:txBody>
      </p:sp>
      <p:sp>
        <p:nvSpPr>
          <p:cNvPr id="4" name="Project name"/>
          <p:cNvSpPr>
            <a:spLocks noGrp="1"/>
          </p:cNvSpPr>
          <p:nvPr>
            <p:ph type="title" hasCustomPrompt="1"/>
          </p:nvPr>
        </p:nvSpPr>
        <p:spPr>
          <a:xfrm>
            <a:off x="0" y="3320814"/>
            <a:ext cx="3611301" cy="1061248"/>
          </a:xfrm>
        </p:spPr>
        <p:txBody>
          <a:bodyPr wrap="square" lIns="360000" rIns="0" bIns="0" anchor="b" anchorCtr="0">
            <a:spAutoFit/>
          </a:bodyPr>
          <a:lstStyle>
            <a:lvl1pPr>
              <a:defRPr sz="3700" baseline="0">
                <a:latin typeface="+mj-lt"/>
                <a:sym typeface="+mn-lt"/>
              </a:defRPr>
            </a:lvl1pPr>
          </a:lstStyle>
          <a:p>
            <a:r>
              <a:rPr lang="en-US" dirty="0"/>
              <a:t>Project name or document title</a:t>
            </a:r>
          </a:p>
        </p:txBody>
      </p:sp>
      <p:sp>
        <p:nvSpPr>
          <p:cNvPr id="19" name="Position Lines"/>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pPr eaLnBrk="1"/>
            <a:endParaRPr lang="en-US" noProof="0" dirty="0">
              <a:latin typeface="+mn-lt"/>
              <a:sym typeface="+mn-lt"/>
            </a:endParaRPr>
          </a:p>
        </p:txBody>
      </p:sp>
      <p:sp>
        <p:nvSpPr>
          <p:cNvPr id="11" name="Client name"/>
          <p:cNvSpPr>
            <a:spLocks noGrp="1"/>
          </p:cNvSpPr>
          <p:nvPr>
            <p:ph type="body" sz="quarter" idx="19" hasCustomPrompt="1"/>
          </p:nvPr>
        </p:nvSpPr>
        <p:spPr>
          <a:xfrm>
            <a:off x="359998" y="5336011"/>
            <a:ext cx="3251303" cy="473604"/>
          </a:xfrm>
        </p:spPr>
        <p:txBody>
          <a:bodyPr anchor="b" anchorCtr="0">
            <a:noAutofit/>
          </a:bodyPr>
          <a:lstStyle>
            <a:lvl1pPr>
              <a:lnSpc>
                <a:spcPct val="100000"/>
              </a:lnSpc>
              <a:defRPr baseline="0">
                <a:latin typeface="+mn-lt"/>
                <a:sym typeface="+mn-lt"/>
              </a:defRPr>
            </a:lvl1pPr>
          </a:lstStyle>
          <a:p>
            <a:pPr lvl="0"/>
            <a:r>
              <a:rPr lang="en-US" dirty="0"/>
              <a:t>Client logo/name</a:t>
            </a:r>
          </a:p>
        </p:txBody>
      </p:sp>
    </p:spTree>
    <p:extLst>
      <p:ext uri="{BB962C8B-B14F-4D97-AF65-F5344CB8AC3E}">
        <p14:creationId xmlns:p14="http://schemas.microsoft.com/office/powerpoint/2010/main" val="1370146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a:t>
            </a:fld>
            <a:endParaRPr lang="en-US" dirty="0">
              <a:latin typeface="+mn-lt"/>
            </a:endParaRPr>
          </a:p>
        </p:txBody>
      </p:sp>
      <p:sp>
        <p:nvSpPr>
          <p:cNvPr id="1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sp>
        <p:nvSpPr>
          <p:cNvPr id="5" name="Contents Text"/>
          <p:cNvSpPr>
            <a:spLocks noGrp="1"/>
          </p:cNvSpPr>
          <p:nvPr>
            <p:ph type="body" sz="quarter" idx="10" hasCustomPrompt="1"/>
            <p:custDataLst>
              <p:tags r:id="rId3"/>
            </p:custDataLst>
          </p:nvPr>
        </p:nvSpPr>
        <p:spPr>
          <a:xfrm>
            <a:off x="738000" y="1710000"/>
            <a:ext cx="8535600" cy="3448573"/>
          </a:xfrm>
        </p:spPr>
        <p:txBody>
          <a:bodyPr>
            <a:spAutoFit/>
          </a:bodyPr>
          <a:lstStyle>
            <a:lvl1pPr marL="360000" indent="-360000">
              <a:spcBef>
                <a:spcPts val="2000"/>
              </a:spcBef>
              <a:tabLst>
                <a:tab pos="8537575" algn="r"/>
              </a:tabLst>
              <a:defRPr>
                <a:solidFill>
                  <a:schemeClr val="tx1"/>
                </a:solidFill>
                <a:latin typeface="+mn-lt"/>
                <a:cs typeface="+mn-cs"/>
                <a:sym typeface="+mn-lt"/>
              </a:defRPr>
            </a:lvl1pPr>
            <a:lvl2pPr marL="720000" indent="-360000">
              <a:spcBef>
                <a:spcPts val="600"/>
              </a:spcBef>
              <a:buNone/>
              <a:tabLst>
                <a:tab pos="8537575" algn="r"/>
              </a:tabLst>
              <a:defRPr b="0">
                <a:solidFill>
                  <a:schemeClr val="tx1"/>
                </a:solidFill>
                <a:latin typeface="+mn-lt"/>
                <a:sym typeface="+mn-lt"/>
              </a:defRPr>
            </a:lvl2pPr>
            <a:lvl3pPr marL="1260000" indent="-540000">
              <a:spcBef>
                <a:spcPts val="0"/>
              </a:spcBef>
              <a:buNone/>
              <a:tabLst>
                <a:tab pos="8537575" algn="r"/>
              </a:tabLst>
              <a:defRPr>
                <a:solidFill>
                  <a:schemeClr val="tx1"/>
                </a:solidFill>
                <a:latin typeface="+mn-lt"/>
                <a:sym typeface="+mn-lt"/>
              </a:defRPr>
            </a:lvl3pPr>
            <a:lvl4pPr marL="1255713" indent="-534988">
              <a:buNone/>
              <a:tabLst>
                <a:tab pos="8521700" algn="r"/>
              </a:tabLst>
              <a:defRPr/>
            </a:lvl4pPr>
            <a:lvl5pPr>
              <a:buNone/>
              <a:defRPr/>
            </a:lvl5pPr>
          </a:lstStyle>
          <a:p>
            <a:pPr lvl="0"/>
            <a:r>
              <a:rPr lang="en-US" dirty="0"/>
              <a:t>A.	xxx	xx</a:t>
            </a:r>
          </a:p>
          <a:p>
            <a:pPr lvl="0"/>
            <a:r>
              <a:rPr lang="en-US" dirty="0"/>
              <a:t>B.	xxx	xx</a:t>
            </a:r>
          </a:p>
          <a:p>
            <a:pPr lvl="1"/>
            <a:r>
              <a:rPr lang="en-US" dirty="0"/>
              <a:t>1.	xxx	xx</a:t>
            </a:r>
          </a:p>
          <a:p>
            <a:pPr lvl="1"/>
            <a:r>
              <a:rPr lang="en-US" dirty="0"/>
              <a:t>2.	xxx	xx</a:t>
            </a:r>
          </a:p>
          <a:p>
            <a:pPr lvl="2"/>
            <a:r>
              <a:rPr lang="en-US" dirty="0"/>
              <a:t>2.1	xxx	xx</a:t>
            </a:r>
          </a:p>
          <a:p>
            <a:pPr lvl="2"/>
            <a:r>
              <a:rPr lang="en-US" dirty="0"/>
              <a:t>2.2	xxx	xx</a:t>
            </a:r>
          </a:p>
          <a:p>
            <a:pPr lvl="0"/>
            <a:r>
              <a:rPr lang="en-US" dirty="0"/>
              <a:t>C.	xxx	xx</a:t>
            </a:r>
          </a:p>
          <a:p>
            <a:pPr lvl="1"/>
            <a:r>
              <a:rPr lang="en-US" dirty="0"/>
              <a:t>1.	xxx	xx</a:t>
            </a:r>
          </a:p>
          <a:p>
            <a:pPr lvl="2"/>
            <a:r>
              <a:rPr lang="en-US" dirty="0"/>
              <a:t>1.1	xxx	xx</a:t>
            </a:r>
          </a:p>
        </p:txBody>
      </p:sp>
      <p:sp>
        <p:nvSpPr>
          <p:cNvPr id="10" name="Contents Title"/>
          <p:cNvSpPr txBox="1">
            <a:spLocks/>
          </p:cNvSpPr>
          <p:nvPr>
            <p:custDataLst>
              <p:tags r:id="rId4"/>
            </p:custDataLst>
          </p:nvPr>
        </p:nvSpPr>
        <p:spPr>
          <a:xfrm>
            <a:off x="738000" y="1040400"/>
            <a:ext cx="8535600" cy="3043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32813" algn="r"/>
              </a:tabLst>
              <a:defRPr/>
            </a:pPr>
            <a:r>
              <a:rPr kumimoji="0" lang="en-US" altLang="de-DE" sz="2100" b="0" i="0" u="none" strike="noStrike" kern="1200" cap="none" spc="0" normalizeH="0" baseline="0" noProof="1">
                <a:ln>
                  <a:noFill/>
                </a:ln>
                <a:solidFill>
                  <a:schemeClr val="tx2"/>
                </a:solidFill>
                <a:effectLst/>
                <a:uLnTx/>
                <a:uFillTx/>
                <a:latin typeface="+mj-lt"/>
                <a:ea typeface="+mj-ea"/>
                <a:cs typeface="+mn-cs"/>
                <a:sym typeface="+mn-lt"/>
              </a:rPr>
              <a:t>Contents	Page</a:t>
            </a:r>
          </a:p>
        </p:txBody>
      </p:sp>
      <p:sp>
        <p:nvSpPr>
          <p:cNvPr id="14" name="Title"/>
          <p:cNvSpPr>
            <a:spLocks noGrp="1"/>
          </p:cNvSpPr>
          <p:nvPr>
            <p:ph type="title" hasCustomPrompt="1"/>
            <p:custDataLst>
              <p:tags r:id="rId5"/>
            </p:custDataLst>
          </p:nvPr>
        </p:nvSpPr>
        <p:spPr>
          <a:xfrm>
            <a:off x="1314902" y="1040400"/>
            <a:ext cx="792000" cy="300531"/>
          </a:xfrm>
        </p:spPr>
        <p:txBody>
          <a:bodyPr vert="horz" lIns="0" tIns="0" rIns="0" bIns="0" rtlCol="0" anchor="t" anchorCtr="0">
            <a:noAutofit/>
          </a:bodyPr>
          <a:lstStyle>
            <a:lvl1pPr marL="0" indent="0" algn="r" defTabSz="914400" rtl="0" eaLnBrk="1" latinLnBrk="0" hangingPunct="1">
              <a:lnSpc>
                <a:spcPct val="93000"/>
              </a:lnSpc>
              <a:spcBef>
                <a:spcPct val="0"/>
              </a:spcBef>
              <a:buNone/>
              <a:tabLst/>
              <a:defRPr lang="en-US" sz="2100" b="0" kern="1200" dirty="0">
                <a:solidFill>
                  <a:schemeClr val="tx2"/>
                </a:solidFill>
                <a:latin typeface="+mj-lt"/>
                <a:ea typeface="+mj-ea"/>
                <a:cs typeface="+mj-cs"/>
                <a:sym typeface="+mn-lt"/>
              </a:defRPr>
            </a:lvl1pPr>
          </a:lstStyle>
          <a:p>
            <a:r>
              <a:rPr lang="en-US" noProof="1"/>
              <a:t>  </a:t>
            </a:r>
          </a:p>
        </p:txBody>
      </p:sp>
      <p:sp>
        <p:nvSpPr>
          <p:cNvPr id="9" name="Note: Exclusive dealing"/>
          <p:cNvSpPr txBox="1">
            <a:spLocks noChangeArrowheads="1"/>
          </p:cNvSpPr>
          <p:nvPr>
            <p:custDataLst>
              <p:tags r:id="rId6"/>
            </p:custDataLst>
          </p:nvPr>
        </p:nvSpPr>
        <p:spPr bwMode="auto">
          <a:xfrm>
            <a:off x="738000" y="6280190"/>
            <a:ext cx="8535600" cy="553998"/>
          </a:xfrm>
          <a:prstGeom prst="rect">
            <a:avLst/>
          </a:prstGeom>
          <a:noFill/>
          <a:ln w="9525">
            <a:noFill/>
            <a:miter lim="800000"/>
            <a:headEnd/>
            <a:tailEnd/>
          </a:ln>
        </p:spPr>
        <p:txBody>
          <a:bodyPr lIns="0" tIns="0" rIns="0" bIns="0" anchor="b" anchorCtr="0">
            <a:spAutoFit/>
          </a:bodyPr>
          <a:lstStyle/>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This document shall be treated as confidential. It has been compiled for the exclusive, internal use by our client and is not complete without the underlying detail analyses and the oral presentation. </a:t>
            </a:r>
          </a:p>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It may not be passed on and/or may not be made available to third parties without prior written consent from	.</a:t>
            </a:r>
          </a:p>
          <a:p>
            <a:pPr algn="l" rtl="0" eaLnBrk="0" fontAlgn="base" hangingPunct="0">
              <a:spcBef>
                <a:spcPct val="0"/>
              </a:spcBef>
              <a:spcAft>
                <a:spcPct val="0"/>
              </a:spcAft>
              <a:tabLst>
                <a:tab pos="4857750" algn="l"/>
              </a:tabLst>
            </a:pPr>
            <a:endParaRPr kumimoji="1" lang="en-US" altLang="de-DE" sz="900" b="0" kern="1200" noProof="0" dirty="0">
              <a:solidFill>
                <a:schemeClr val="tx1"/>
              </a:solidFill>
              <a:latin typeface="+mn-lt"/>
              <a:ea typeface="+mn-ea"/>
              <a:cs typeface="+mn-cs"/>
              <a:sym typeface="+mn-lt"/>
            </a:endParaRPr>
          </a:p>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  Roland Berger</a:t>
            </a:r>
          </a:p>
        </p:txBody>
      </p:sp>
      <p:pic>
        <p:nvPicPr>
          <p:cNvPr id="11" name="Bild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5469" y="6412481"/>
            <a:ext cx="355078" cy="176268"/>
          </a:xfrm>
          <a:prstGeom prst="rect">
            <a:avLst/>
          </a:prstGeom>
        </p:spPr>
      </p:pic>
      <p:pic>
        <p:nvPicPr>
          <p:cNvPr id="12" name="Bild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extLst>
      <p:ext uri="{BB962C8B-B14F-4D97-AF65-F5344CB8AC3E}">
        <p14:creationId xmlns:p14="http://schemas.microsoft.com/office/powerpoint/2010/main" val="1040339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LastSlide">
    <p:spTree>
      <p:nvGrpSpPr>
        <p:cNvPr id="1" name=""/>
        <p:cNvGrpSpPr/>
        <p:nvPr/>
      </p:nvGrpSpPr>
      <p:grpSpPr>
        <a:xfrm>
          <a:off x="0" y="0"/>
          <a:ext cx="0" cy="0"/>
          <a:chOff x="0" y="0"/>
          <a:chExt cx="0" cy="0"/>
        </a:xfrm>
      </p:grpSpPr>
      <p:sp>
        <p:nvSpPr>
          <p:cNvPr id="10"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a:t>
            </a:fld>
            <a:endParaRPr lang="en-US" dirty="0">
              <a:latin typeface="+mn-lt"/>
            </a:endParaRPr>
          </a:p>
        </p:txBody>
      </p:sp>
      <p:sp>
        <p:nvSpPr>
          <p:cNvPr id="11"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sp>
        <p:nvSpPr>
          <p:cNvPr id="5" name="Position Lines"/>
          <p:cNvSpPr>
            <a:spLocks noChangeShapeType="1"/>
          </p:cNvSpPr>
          <p:nvPr>
            <p:custDataLst>
              <p:tags r:id="rId3"/>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dirty="0">
              <a:latin typeface="+mn-lt"/>
              <a:sym typeface="+mn-lt"/>
            </a:endParaRPr>
          </a:p>
        </p:txBody>
      </p:sp>
      <p:pic>
        <p:nvPicPr>
          <p:cNvPr id="6" name="Bild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58911" y="2204333"/>
            <a:ext cx="4788177" cy="2388375"/>
          </a:xfrm>
          <a:prstGeom prst="rect">
            <a:avLst/>
          </a:prstGeom>
        </p:spPr>
      </p:pic>
      <p:sp>
        <p:nvSpPr>
          <p:cNvPr id="8" name="Position Lines"/>
          <p:cNvSpPr>
            <a:spLocks noChangeShapeType="1"/>
          </p:cNvSpPr>
          <p:nvPr>
            <p:custDataLst>
              <p:tags r:id="rId4"/>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dirty="0">
              <a:latin typeface="+mn-lt"/>
              <a:sym typeface="+mn-lt"/>
            </a:endParaRPr>
          </a:p>
        </p:txBody>
      </p:sp>
      <p:sp>
        <p:nvSpPr>
          <p:cNvPr id="7" name="Position Lines"/>
          <p:cNvSpPr>
            <a:spLocks noChangeShapeType="1"/>
          </p:cNvSpPr>
          <p:nvPr userDrawn="1">
            <p:custDataLst>
              <p:tags r:id="rId5"/>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dirty="0">
              <a:latin typeface="+mn-lt"/>
              <a:sym typeface="+mn-lt"/>
            </a:endParaRPr>
          </a:p>
        </p:txBody>
      </p:sp>
    </p:spTree>
    <p:extLst>
      <p:ext uri="{BB962C8B-B14F-4D97-AF65-F5344CB8AC3E}">
        <p14:creationId xmlns:p14="http://schemas.microsoft.com/office/powerpoint/2010/main" val="245525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pic>
        <p:nvPicPr>
          <p:cNvPr id="5" name="Bild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66" y="738001"/>
            <a:ext cx="1921844" cy="954042"/>
          </a:xfrm>
          <a:prstGeom prst="rect">
            <a:avLst/>
          </a:prstGeom>
        </p:spPr>
      </p:pic>
    </p:spTree>
    <p:extLst>
      <p:ext uri="{BB962C8B-B14F-4D97-AF65-F5344CB8AC3E}">
        <p14:creationId xmlns:p14="http://schemas.microsoft.com/office/powerpoint/2010/main" val="10820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a:t>
            </a:fld>
            <a:endParaRPr lang="en-US"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pic>
        <p:nvPicPr>
          <p:cNvPr id="6"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extLst>
      <p:ext uri="{BB962C8B-B14F-4D97-AF65-F5344CB8AC3E}">
        <p14:creationId xmlns:p14="http://schemas.microsoft.com/office/powerpoint/2010/main" val="109931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a:effectLst/>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a:effectLst/>
        </p:spPr>
        <p:txBody>
          <a:bodyPr vert="horz" wrap="none" lIns="0" tIns="0" rIns="0" bIns="0" rtlCol="0" anchor="ctr">
            <a:spAutoFit/>
          </a:bodyPr>
          <a:lstStyle>
            <a:lvl1pPr algn="l">
              <a:defRPr sz="200" b="0">
                <a:solidFill>
                  <a:schemeClr val="bg1">
                    <a:lumMod val="75000"/>
                  </a:schemeClr>
                </a:solidFill>
                <a:effectLst/>
                <a:latin typeface="+mn-lt"/>
                <a:cs typeface="+mn-cs"/>
                <a:sym typeface="+mn-lt"/>
              </a:defRPr>
            </a:lvl1pPr>
          </a:lstStyle>
          <a:p>
            <a:fld id="{01940DDA-0656-452C-A408-68789653BD9B}" type="slidenum">
              <a:rPr lang="en-US" smtClean="0">
                <a:effectLst/>
                <a:latin typeface="+mn-lt"/>
              </a:rPr>
              <a:t>‹N°›</a:t>
            </a:fld>
            <a:endParaRPr lang="en-US" dirty="0">
              <a:effectLst/>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a:effectLst/>
        </p:spPr>
        <p:txBody>
          <a:bodyPr vert="horz" wrap="none" lIns="0" tIns="0" rIns="0" bIns="0" rtlCol="0" anchor="t" anchorCtr="0">
            <a:spAutoFit/>
          </a:bodyPr>
          <a:lstStyle>
            <a:lvl1pPr algn="l" rtl="0" fontAlgn="base">
              <a:lnSpc>
                <a:spcPct val="100000"/>
              </a:lnSpc>
              <a:spcBef>
                <a:spcPct val="0"/>
              </a:spcBef>
              <a:spcAft>
                <a:spcPct val="0"/>
              </a:spcAft>
              <a:defRPr lang="en-US" sz="200" b="0" kern="1200" smtClean="0">
                <a:solidFill>
                  <a:schemeClr val="bg1">
                    <a:lumMod val="75000"/>
                  </a:schemeClr>
                </a:solidFill>
                <a:effectLst/>
                <a:latin typeface="+mn-lt"/>
                <a:ea typeface="+mn-ea"/>
                <a:cs typeface="+mn-cs"/>
                <a:sym typeface="+mn-lt"/>
              </a:defRPr>
            </a:lvl1pPr>
          </a:lstStyle>
          <a:p>
            <a:endParaRPr lang="en-US" dirty="0"/>
          </a:p>
        </p:txBody>
      </p:sp>
      <p:sp>
        <p:nvSpPr>
          <p:cNvPr id="2" name="Title 1"/>
          <p:cNvSpPr>
            <a:spLocks noGrp="1"/>
          </p:cNvSpPr>
          <p:nvPr>
            <p:ph type="title"/>
          </p:nvPr>
        </p:nvSpPr>
        <p:spPr>
          <a:xfrm>
            <a:off x="738000" y="720000"/>
            <a:ext cx="8535988" cy="747897"/>
          </a:xfrm>
          <a:effectLst/>
        </p:spPr>
        <p:txBody>
          <a:bodyPr/>
          <a:lstStyle>
            <a:lvl1pPr>
              <a:tabLst>
                <a:tab pos="1252538" algn="l"/>
              </a:tabLst>
              <a:defRPr>
                <a:effectLst/>
                <a:latin typeface="+mj-lt"/>
                <a:sym typeface="+mn-lt"/>
              </a:defRPr>
            </a:lvl1pPr>
          </a:lstStyle>
          <a:p>
            <a:r>
              <a:rPr lang="en-US" dirty="0" err="1">
                <a:effectLst/>
              </a:rPr>
              <a:t>Titelmasterformat</a:t>
            </a:r>
            <a:r>
              <a:rPr lang="en-US" dirty="0">
                <a:effectLst/>
              </a:rPr>
              <a:t> </a:t>
            </a:r>
            <a:r>
              <a:rPr lang="en-US" dirty="0" err="1">
                <a:effectLst/>
              </a:rPr>
              <a:t>durch</a:t>
            </a:r>
            <a:r>
              <a:rPr lang="en-US" dirty="0">
                <a:effectLst/>
              </a:rPr>
              <a:t> </a:t>
            </a:r>
            <a:r>
              <a:rPr lang="en-US" dirty="0" err="1">
                <a:effectLst/>
              </a:rPr>
              <a:t>Klicken</a:t>
            </a:r>
            <a:r>
              <a:rPr lang="en-US" dirty="0">
                <a:effectLst/>
              </a:rPr>
              <a:t> </a:t>
            </a:r>
            <a:r>
              <a:rPr lang="en-US" dirty="0" err="1">
                <a:effectLst/>
              </a:rPr>
              <a:t>bearbeiten</a:t>
            </a:r>
            <a:endParaRPr lang="en-US" dirty="0">
              <a:effectLst/>
            </a:endParaRPr>
          </a:p>
        </p:txBody>
      </p:sp>
      <p:pic>
        <p:nvPicPr>
          <p:cNvPr id="5" name="Bild 2" descr="RolandBerger_Logo_p_RGB_1245px.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31876" y="210859"/>
            <a:ext cx="946367" cy="469226"/>
          </a:xfrm>
          <a:prstGeom prst="rect">
            <a:avLst/>
          </a:prstGeom>
          <a:effectLst/>
        </p:spPr>
      </p:pic>
    </p:spTree>
    <p:extLst>
      <p:ext uri="{BB962C8B-B14F-4D97-AF65-F5344CB8AC3E}">
        <p14:creationId xmlns:p14="http://schemas.microsoft.com/office/powerpoint/2010/main" val="7747175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Structur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Inhaltsplatzhalter 2"/>
          <p:cNvSpPr>
            <a:spLocks noGrp="1"/>
          </p:cNvSpPr>
          <p:nvPr>
            <p:ph idx="1" hasCustomPrompt="1"/>
          </p:nvPr>
        </p:nvSpPr>
        <p:spPr>
          <a:xfrm>
            <a:off x="738000" y="1710000"/>
            <a:ext cx="8535988" cy="2617640"/>
          </a:xfrm>
        </p:spPr>
        <p:txBody>
          <a:bodyPr/>
          <a:lstStyle>
            <a:lvl1pPr marL="360000" indent="-360000">
              <a:buFont typeface="+mj-lt"/>
              <a:buAutoNum type="arabicPeriod"/>
              <a:defRPr/>
            </a:lvl1pPr>
          </a:lstStyle>
          <a:p>
            <a:pPr lvl="0"/>
            <a:r>
              <a:rPr lang="en-US" noProof="0" dirty="0"/>
              <a:t>Automatically numbered list – full stop after number</a:t>
            </a:r>
          </a:p>
          <a:p>
            <a:pPr lvl="0"/>
            <a:r>
              <a:rPr lang="en-US" noProof="0" dirty="0"/>
              <a:t>20 </a:t>
            </a:r>
            <a:r>
              <a:rPr lang="en-US" noProof="0" dirty="0" err="1"/>
              <a:t>pt</a:t>
            </a:r>
            <a:r>
              <a:rPr lang="en-US" noProof="0" dirty="0"/>
              <a:t> body text, line spacing 1.5</a:t>
            </a:r>
          </a:p>
          <a:p>
            <a:pPr lvl="0"/>
            <a:r>
              <a:rPr lang="en-US" noProof="0" dirty="0"/>
              <a:t>Maximum of 9 lines on an outline slide </a:t>
            </a:r>
          </a:p>
          <a:p>
            <a:pPr lvl="0"/>
            <a:r>
              <a:rPr lang="en-US" noProof="0" dirty="0"/>
              <a:t>Here, the key content groups of chapters</a:t>
            </a:r>
          </a:p>
          <a:p>
            <a:pPr lvl="0"/>
            <a:r>
              <a:rPr lang="en-US" noProof="0" dirty="0"/>
              <a:t>of the presentation are listed in numerical order</a:t>
            </a:r>
          </a:p>
          <a:p>
            <a:pPr lvl="0"/>
            <a:r>
              <a:rPr lang="en-US" noProof="0" dirty="0"/>
              <a:t>Sixth topic</a:t>
            </a:r>
          </a:p>
          <a:p>
            <a:pPr lvl="0"/>
            <a:r>
              <a:rPr lang="en-US" noProof="0" dirty="0"/>
              <a:t>Seventh topic </a:t>
            </a:r>
          </a:p>
          <a:p>
            <a:pPr lvl="0"/>
            <a:r>
              <a:rPr lang="en-US" noProof="0" dirty="0"/>
              <a:t>Eighth topic </a:t>
            </a:r>
          </a:p>
          <a:p>
            <a:pPr lvl="0"/>
            <a:r>
              <a:rPr lang="en-US" noProof="0" dirty="0"/>
              <a:t>Ninth topic </a:t>
            </a:r>
          </a:p>
        </p:txBody>
      </p:sp>
      <p:sp>
        <p:nvSpPr>
          <p:cNvPr id="5" name="Fußzeilenplatzhalter 4"/>
          <p:cNvSpPr>
            <a:spLocks noGrp="1"/>
          </p:cNvSpPr>
          <p:nvPr>
            <p:ph type="ftr" sz="quarter" idx="11"/>
          </p:nvPr>
        </p:nvSpPr>
        <p:spPr>
          <a:xfrm>
            <a:off x="483600" y="6530400"/>
            <a:ext cx="7753200" cy="180000"/>
          </a:xfrm>
          <a:prstGeom prst="rect">
            <a:avLst/>
          </a:prstGeom>
        </p:spPr>
        <p:txBody>
          <a:bodyPr/>
          <a:lstStyle/>
          <a:p>
            <a:r>
              <a:rPr lang="en-US" noProof="0" dirty="0"/>
              <a:t>Presentation name  |  place or presenter  |  </a:t>
            </a:r>
            <a:r>
              <a:rPr lang="en-US" noProof="0" dirty="0" err="1"/>
              <a:t>YYYY</a:t>
            </a:r>
            <a:r>
              <a:rPr lang="en-US" noProof="0" dirty="0"/>
              <a:t>-MM-DD  |  safety classes 0-3</a:t>
            </a:r>
          </a:p>
        </p:txBody>
      </p:sp>
      <p:sp>
        <p:nvSpPr>
          <p:cNvPr id="6" name="Foliennummernplatzhalter 5"/>
          <p:cNvSpPr>
            <a:spLocks noGrp="1"/>
          </p:cNvSpPr>
          <p:nvPr>
            <p:ph type="sldNum" sz="quarter" idx="12"/>
          </p:nvPr>
        </p:nvSpPr>
        <p:spPr>
          <a:xfrm>
            <a:off x="8673600" y="6530400"/>
            <a:ext cx="780000" cy="180000"/>
          </a:xfrm>
          <a:prstGeom prst="rect">
            <a:avLst/>
          </a:prstGeom>
        </p:spPr>
        <p:txBody>
          <a:bodyPr/>
          <a:lstStyle/>
          <a:p>
            <a:fld id="{08D23EDE-C003-4E9D-A56A-61B3BF8C8EF3}" type="slidenum">
              <a:rPr lang="en-US" noProof="0" smtClean="0"/>
              <a:t>‹N°›</a:t>
            </a:fld>
            <a:endParaRPr lang="en-US" noProof="0" dirty="0"/>
          </a:p>
        </p:txBody>
      </p:sp>
    </p:spTree>
    <p:extLst>
      <p:ext uri="{BB962C8B-B14F-4D97-AF65-F5344CB8AC3E}">
        <p14:creationId xmlns:p14="http://schemas.microsoft.com/office/powerpoint/2010/main" val="4012037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pic>
        <p:nvPicPr>
          <p:cNvPr id="57" name="Google Shape;57;p6"/>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58" name="Google Shape;58;p6"/>
          <p:cNvSpPr txBox="1">
            <a:spLocks noGrp="1"/>
          </p:cNvSpPr>
          <p:nvPr>
            <p:ph type="body" idx="1"/>
          </p:nvPr>
        </p:nvSpPr>
        <p:spPr>
          <a:xfrm>
            <a:off x="738000" y="1710000"/>
            <a:ext cx="8535988" cy="139422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2100"/>
              <a:buNone/>
              <a:defRPr>
                <a:latin typeface="Arial Narrow"/>
                <a:ea typeface="Arial Narrow"/>
                <a:cs typeface="Arial Narrow"/>
                <a:sym typeface="Arial Narrow"/>
              </a:defRPr>
            </a:lvl1pPr>
            <a:lvl2pPr marL="914400" lvl="1" indent="-361950" algn="l">
              <a:lnSpc>
                <a:spcPct val="90000"/>
              </a:lnSpc>
              <a:spcBef>
                <a:spcPts val="1200"/>
              </a:spcBef>
              <a:spcAft>
                <a:spcPts val="0"/>
              </a:spcAft>
              <a:buClr>
                <a:schemeClr val="dk1"/>
              </a:buClr>
              <a:buSzPts val="2100"/>
              <a:buChar char="&gt;"/>
              <a:defRPr>
                <a:latin typeface="Arial Narrow"/>
                <a:ea typeface="Arial Narrow"/>
                <a:cs typeface="Arial Narrow"/>
                <a:sym typeface="Arial Narrow"/>
              </a:defRPr>
            </a:lvl2pPr>
            <a:lvl3pPr marL="1371600" lvl="2" indent="-361950" algn="l">
              <a:lnSpc>
                <a:spcPct val="90000"/>
              </a:lnSpc>
              <a:spcBef>
                <a:spcPts val="400"/>
              </a:spcBef>
              <a:spcAft>
                <a:spcPts val="0"/>
              </a:spcAft>
              <a:buClr>
                <a:schemeClr val="dk1"/>
              </a:buClr>
              <a:buSzPts val="2100"/>
              <a:buChar char="–"/>
              <a:defRPr>
                <a:latin typeface="Arial Narrow"/>
                <a:ea typeface="Arial Narrow"/>
                <a:cs typeface="Arial Narrow"/>
                <a:sym typeface="Arial Narrow"/>
              </a:defRPr>
            </a:lvl3pPr>
            <a:lvl4pPr marL="1828800" lvl="3" indent="-361950" algn="l">
              <a:lnSpc>
                <a:spcPct val="90000"/>
              </a:lnSpc>
              <a:spcBef>
                <a:spcPts val="200"/>
              </a:spcBef>
              <a:spcAft>
                <a:spcPts val="0"/>
              </a:spcAft>
              <a:buClr>
                <a:schemeClr val="dk1"/>
              </a:buClr>
              <a:buSzPts val="2100"/>
              <a:buChar char="-"/>
              <a:defRPr>
                <a:latin typeface="Arial Narrow"/>
                <a:ea typeface="Arial Narrow"/>
                <a:cs typeface="Arial Narrow"/>
                <a:sym typeface="Arial Narrow"/>
              </a:defRPr>
            </a:lvl4pPr>
            <a:lvl5pPr marL="2286000" lvl="4" indent="-228600" algn="l">
              <a:lnSpc>
                <a:spcPct val="93000"/>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6"/>
          <p:cNvSpPr txBox="1">
            <a:spLocks noGrp="1"/>
          </p:cNvSpPr>
          <p:nvPr>
            <p:ph type="title"/>
          </p:nvPr>
        </p:nvSpPr>
        <p:spPr>
          <a:xfrm>
            <a:off x="738000" y="720000"/>
            <a:ext cx="8535988" cy="74789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Arial Narrow"/>
              <a:buNone/>
              <a:defRPr>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0" name="Google Shape;60;p6"/>
          <p:cNvPicPr preferRelativeResize="0"/>
          <p:nvPr/>
        </p:nvPicPr>
        <p:blipFill rotWithShape="1">
          <a:blip r:embed="rId3">
            <a:alphaModFix/>
          </a:blip>
          <a:srcRect/>
          <a:stretch/>
        </p:blipFill>
        <p:spPr>
          <a:xfrm>
            <a:off x="8732450" y="210859"/>
            <a:ext cx="945219" cy="469226"/>
          </a:xfrm>
          <a:prstGeom prst="rect">
            <a:avLst/>
          </a:prstGeom>
          <a:noFill/>
          <a:ln>
            <a:noFill/>
          </a:ln>
        </p:spPr>
      </p:pic>
      <p:pic>
        <p:nvPicPr>
          <p:cNvPr id="6" name="Grafik 89">
            <a:extLst>
              <a:ext uri="{FF2B5EF4-FFF2-40B4-BE49-F238E27FC236}">
                <a16:creationId xmlns:a16="http://schemas.microsoft.com/office/drawing/2014/main" id="{F0AA783F-EDE0-4604-8654-AAA84139A3C7}"/>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7257256" y="288452"/>
            <a:ext cx="1341082" cy="330378"/>
          </a:xfrm>
          <a:prstGeom prst="rect">
            <a:avLst/>
          </a:prstGeom>
        </p:spPr>
      </p:pic>
    </p:spTree>
    <p:extLst>
      <p:ext uri="{BB962C8B-B14F-4D97-AF65-F5344CB8AC3E}">
        <p14:creationId xmlns:p14="http://schemas.microsoft.com/office/powerpoint/2010/main" val="417475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FR" smtClean="0">
                <a:latin typeface="+mn-lt"/>
              </a:rPr>
              <a:pPr/>
              <a:t>‹N°›</a:t>
            </a:fld>
            <a:endParaRPr lang="fr-FR"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FR" dirty="0">
              <a:latin typeface="+mn-lt"/>
            </a:endParaRPr>
          </a:p>
        </p:txBody>
      </p:sp>
      <p:sp>
        <p:nvSpPr>
          <p:cNvPr id="4" name="Text Placeholder 3"/>
          <p:cNvSpPr>
            <a:spLocks noGrp="1"/>
          </p:cNvSpPr>
          <p:nvPr>
            <p:ph type="body" sz="quarter" idx="12" hasCustomPrompt="1"/>
          </p:nvPr>
        </p:nvSpPr>
        <p:spPr>
          <a:xfrm>
            <a:off x="738000" y="1710000"/>
            <a:ext cx="8535988" cy="1394228"/>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fr-FR" dirty="0"/>
              <a:t>Click to </a:t>
            </a:r>
            <a:r>
              <a:rPr lang="fr-FR" dirty="0" err="1"/>
              <a:t>edit</a:t>
            </a:r>
            <a:r>
              <a:rPr lang="fr-FR" dirty="0"/>
              <a:t> Master </a:t>
            </a:r>
            <a:r>
              <a:rPr lang="fr-FR" dirty="0" err="1"/>
              <a:t>text</a:t>
            </a:r>
            <a:r>
              <a:rPr lang="fr-FR" dirty="0"/>
              <a:t> styles – </a:t>
            </a:r>
            <a:r>
              <a:rPr lang="fr-FR" dirty="0" err="1"/>
              <a:t>Level</a:t>
            </a:r>
            <a:r>
              <a:rPr lang="fr-FR" dirty="0"/>
              <a:t> 0</a:t>
            </a:r>
          </a:p>
          <a:p>
            <a:pPr lvl="1"/>
            <a:r>
              <a:rPr lang="fr-FR" dirty="0" err="1"/>
              <a:t>Level</a:t>
            </a:r>
            <a:r>
              <a:rPr lang="fr-FR" dirty="0"/>
              <a:t> 1</a:t>
            </a:r>
          </a:p>
          <a:p>
            <a:pPr lvl="2"/>
            <a:r>
              <a:rPr lang="fr-FR" dirty="0" err="1"/>
              <a:t>Level</a:t>
            </a:r>
            <a:r>
              <a:rPr lang="fr-FR" dirty="0"/>
              <a:t> 2</a:t>
            </a:r>
          </a:p>
          <a:p>
            <a:pPr lvl="3"/>
            <a:r>
              <a:rPr lang="fr-FR" dirty="0" err="1"/>
              <a:t>Level</a:t>
            </a:r>
            <a:r>
              <a:rPr lang="fr-FR" dirty="0"/>
              <a:t> 3</a:t>
            </a:r>
          </a:p>
        </p:txBody>
      </p:sp>
      <p:sp>
        <p:nvSpPr>
          <p:cNvPr id="2" name="Title 1"/>
          <p:cNvSpPr>
            <a:spLocks noGrp="1"/>
          </p:cNvSpPr>
          <p:nvPr>
            <p:ph type="title"/>
          </p:nvPr>
        </p:nvSpPr>
        <p:spPr>
          <a:xfrm>
            <a:off x="738000" y="720000"/>
            <a:ext cx="8535988" cy="747897"/>
          </a:xfrm>
        </p:spPr>
        <p:txBody>
          <a:bodyPr/>
          <a:lstStyle>
            <a:lvl1pPr>
              <a:defRPr>
                <a:latin typeface="+mj-lt"/>
                <a:sym typeface="+mn-lt"/>
              </a:defRPr>
            </a:lvl1pPr>
          </a:lstStyle>
          <a:p>
            <a:r>
              <a:rPr lang="fr-FR" dirty="0"/>
              <a:t>Click to </a:t>
            </a:r>
            <a:r>
              <a:rPr lang="fr-FR" dirty="0" err="1"/>
              <a:t>edit</a:t>
            </a:r>
            <a:r>
              <a:rPr lang="fr-FR" dirty="0"/>
              <a:t> Master </a:t>
            </a:r>
            <a:r>
              <a:rPr lang="fr-FR" dirty="0" err="1"/>
              <a:t>title</a:t>
            </a:r>
            <a:r>
              <a:rPr lang="fr-FR" dirty="0"/>
              <a:t> style</a:t>
            </a:r>
          </a:p>
        </p:txBody>
      </p:sp>
      <p:pic>
        <p:nvPicPr>
          <p:cNvPr id="7" name="Bild 2">
            <a:extLst>
              <a:ext uri="{FF2B5EF4-FFF2-40B4-BE49-F238E27FC236}">
                <a16:creationId xmlns:a16="http://schemas.microsoft.com/office/drawing/2014/main" id="{B028501D-5611-402A-BCD2-A7C1D03339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ur Headlin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321175" y="368300"/>
            <a:ext cx="9267527" cy="1008360"/>
          </a:xfrm>
        </p:spPr>
        <p:txBody>
          <a:bodyPr/>
          <a:lstStyle/>
          <a:p>
            <a:r>
              <a:rPr lang="en-US" noProof="0" dirty="0"/>
              <a:t>Headline </a:t>
            </a:r>
            <a:r>
              <a:rPr lang="en-US" noProof="0" dirty="0" err="1"/>
              <a:t>zweizeilig</a:t>
            </a:r>
            <a:r>
              <a:rPr lang="en-US" noProof="0" dirty="0"/>
              <a:t> in </a:t>
            </a:r>
            <a:r>
              <a:rPr lang="en-US" noProof="0" dirty="0" err="1"/>
              <a:t>CorpoA</a:t>
            </a:r>
            <a:r>
              <a:rPr lang="en-US" noProof="0" dirty="0"/>
              <a:t> (</a:t>
            </a:r>
            <a:r>
              <a:rPr lang="en-US" noProof="0" dirty="0" err="1"/>
              <a:t>Überschriften</a:t>
            </a:r>
            <a:r>
              <a:rPr lang="en-US" noProof="0" dirty="0"/>
              <a:t>) 30 pt. </a:t>
            </a:r>
            <a:br>
              <a:rPr lang="en-US" noProof="0" dirty="0"/>
            </a:br>
            <a:r>
              <a:rPr lang="en-US" noProof="0" dirty="0"/>
              <a:t>Lorem ipsum dolor sit </a:t>
            </a:r>
            <a:r>
              <a:rPr lang="en-US" noProof="0" dirty="0" err="1"/>
              <a:t>amet</a:t>
            </a:r>
            <a:r>
              <a:rPr lang="en-US" noProof="0" dirty="0"/>
              <a:t>.</a:t>
            </a:r>
          </a:p>
        </p:txBody>
      </p:sp>
      <p:sp>
        <p:nvSpPr>
          <p:cNvPr id="12" name="Textplatzhalter 7"/>
          <p:cNvSpPr>
            <a:spLocks noGrp="1"/>
          </p:cNvSpPr>
          <p:nvPr>
            <p:ph type="body" sz="quarter" idx="13" hasCustomPrompt="1"/>
          </p:nvPr>
        </p:nvSpPr>
        <p:spPr>
          <a:xfrm>
            <a:off x="321174" y="151205"/>
            <a:ext cx="4475250" cy="150041"/>
          </a:xfrm>
        </p:spPr>
        <p:txBody>
          <a:bodyPr/>
          <a:lstStyle>
            <a:lvl1pPr marL="0" indent="0">
              <a:lnSpc>
                <a:spcPct val="100000"/>
              </a:lnSpc>
              <a:spcAft>
                <a:spcPts val="0"/>
              </a:spcAft>
              <a:buFont typeface="Arial" panose="020B0604020202020204" pitchFamily="34" charset="0"/>
              <a:buNone/>
              <a:defRPr sz="975"/>
            </a:lvl1pPr>
            <a:lvl2pPr marL="0" indent="0">
              <a:lnSpc>
                <a:spcPct val="100000"/>
              </a:lnSpc>
              <a:spcAft>
                <a:spcPts val="0"/>
              </a:spcAft>
              <a:buNone/>
              <a:defRPr sz="975"/>
            </a:lvl2pPr>
            <a:lvl3pPr marL="0" indent="0">
              <a:lnSpc>
                <a:spcPct val="100000"/>
              </a:lnSpc>
              <a:spcAft>
                <a:spcPts val="0"/>
              </a:spcAft>
              <a:buNone/>
              <a:defRPr sz="975"/>
            </a:lvl3pPr>
            <a:lvl4pPr marL="0" indent="0">
              <a:lnSpc>
                <a:spcPct val="100000"/>
              </a:lnSpc>
              <a:spcAft>
                <a:spcPts val="0"/>
              </a:spcAft>
              <a:buNone/>
              <a:defRPr sz="975"/>
            </a:lvl4pPr>
            <a:lvl5pPr marL="0" indent="0">
              <a:lnSpc>
                <a:spcPct val="100000"/>
              </a:lnSpc>
              <a:spcAft>
                <a:spcPts val="0"/>
              </a:spcAft>
              <a:buNone/>
              <a:defRPr sz="975"/>
            </a:lvl5pPr>
            <a:lvl6pPr marL="0" indent="0">
              <a:lnSpc>
                <a:spcPct val="100000"/>
              </a:lnSpc>
              <a:spcAft>
                <a:spcPts val="0"/>
              </a:spcAft>
              <a:buNone/>
              <a:defRPr sz="975"/>
            </a:lvl6pPr>
            <a:lvl7pPr marL="0" indent="0">
              <a:lnSpc>
                <a:spcPct val="100000"/>
              </a:lnSpc>
              <a:spcAft>
                <a:spcPts val="0"/>
              </a:spcAft>
              <a:buNone/>
              <a:defRPr sz="975"/>
            </a:lvl7pPr>
            <a:lvl8pPr marL="0" indent="0">
              <a:lnSpc>
                <a:spcPct val="100000"/>
              </a:lnSpc>
              <a:spcAft>
                <a:spcPts val="0"/>
              </a:spcAft>
              <a:buNone/>
              <a:defRPr sz="975"/>
            </a:lvl8pPr>
            <a:lvl9pPr marL="0" indent="0">
              <a:lnSpc>
                <a:spcPct val="100000"/>
              </a:lnSpc>
              <a:spcAft>
                <a:spcPts val="0"/>
              </a:spcAft>
              <a:buNone/>
              <a:defRPr sz="975"/>
            </a:lvl9pPr>
          </a:lstStyle>
          <a:p>
            <a:pPr lvl="0"/>
            <a:r>
              <a:rPr lang="en-US" noProof="0" dirty="0" err="1"/>
              <a:t>Optionale</a:t>
            </a:r>
            <a:r>
              <a:rPr lang="en-US" noProof="0" dirty="0"/>
              <a:t> </a:t>
            </a:r>
            <a:r>
              <a:rPr lang="en-US" noProof="0" dirty="0" err="1"/>
              <a:t>Kapitelüberschrift</a:t>
            </a:r>
            <a:endParaRPr lang="en-US" noProof="0" dirty="0"/>
          </a:p>
        </p:txBody>
      </p:sp>
      <p:sp>
        <p:nvSpPr>
          <p:cNvPr id="15" name="Textplatzhalter 3"/>
          <p:cNvSpPr>
            <a:spLocks noGrp="1"/>
          </p:cNvSpPr>
          <p:nvPr>
            <p:ph type="body" sz="quarter" idx="17" hasCustomPrompt="1"/>
          </p:nvPr>
        </p:nvSpPr>
        <p:spPr>
          <a:xfrm>
            <a:off x="5665725" y="0"/>
            <a:ext cx="760500" cy="75085"/>
          </a:xfrm>
        </p:spPr>
        <p:txBody>
          <a:bodyPr/>
          <a:lstStyle>
            <a:lvl1pPr marL="0" indent="0">
              <a:lnSpc>
                <a:spcPct val="100000"/>
              </a:lnSpc>
              <a:spcAft>
                <a:spcPts val="0"/>
              </a:spcAft>
              <a:buFont typeface="Arial" panose="020B0604020202020204" pitchFamily="34" charset="0"/>
              <a:buNone/>
              <a:defRPr sz="488" baseline="0">
                <a:solidFill>
                  <a:schemeClr val="bg1"/>
                </a:solidFill>
              </a:defRPr>
            </a:lvl1pPr>
            <a:lvl2pPr marL="0" indent="0">
              <a:lnSpc>
                <a:spcPct val="100000"/>
              </a:lnSpc>
              <a:spcAft>
                <a:spcPts val="0"/>
              </a:spcAft>
              <a:buNone/>
              <a:defRPr sz="488">
                <a:solidFill>
                  <a:schemeClr val="bg1"/>
                </a:solidFill>
              </a:defRPr>
            </a:lvl2pPr>
            <a:lvl3pPr marL="0" indent="0">
              <a:lnSpc>
                <a:spcPct val="100000"/>
              </a:lnSpc>
              <a:spcAft>
                <a:spcPts val="0"/>
              </a:spcAft>
              <a:buNone/>
              <a:defRPr sz="488">
                <a:solidFill>
                  <a:schemeClr val="bg1"/>
                </a:solidFill>
              </a:defRPr>
            </a:lvl3pPr>
            <a:lvl4pPr marL="0" indent="0">
              <a:lnSpc>
                <a:spcPct val="100000"/>
              </a:lnSpc>
              <a:spcAft>
                <a:spcPts val="0"/>
              </a:spcAft>
              <a:buNone/>
              <a:defRPr sz="488">
                <a:solidFill>
                  <a:schemeClr val="bg1"/>
                </a:solidFill>
              </a:defRPr>
            </a:lvl4pPr>
            <a:lvl5pPr marL="0" indent="0">
              <a:lnSpc>
                <a:spcPct val="100000"/>
              </a:lnSpc>
              <a:spcAft>
                <a:spcPts val="0"/>
              </a:spcAft>
              <a:buNone/>
              <a:defRPr sz="488">
                <a:solidFill>
                  <a:schemeClr val="bg1"/>
                </a:solidFill>
              </a:defRPr>
            </a:lvl5pPr>
            <a:lvl6pPr marL="0" indent="0">
              <a:lnSpc>
                <a:spcPct val="100000"/>
              </a:lnSpc>
              <a:spcAft>
                <a:spcPts val="0"/>
              </a:spcAft>
              <a:buNone/>
              <a:defRPr sz="488">
                <a:solidFill>
                  <a:schemeClr val="bg1"/>
                </a:solidFill>
              </a:defRPr>
            </a:lvl6pPr>
            <a:lvl7pPr marL="0" indent="0">
              <a:lnSpc>
                <a:spcPct val="100000"/>
              </a:lnSpc>
              <a:spcAft>
                <a:spcPts val="0"/>
              </a:spcAft>
              <a:buNone/>
              <a:defRPr sz="488">
                <a:solidFill>
                  <a:schemeClr val="bg1"/>
                </a:solidFill>
              </a:defRPr>
            </a:lvl7pPr>
            <a:lvl8pPr marL="0" indent="0">
              <a:lnSpc>
                <a:spcPct val="100000"/>
              </a:lnSpc>
              <a:spcAft>
                <a:spcPts val="0"/>
              </a:spcAft>
              <a:buNone/>
              <a:defRPr sz="488">
                <a:solidFill>
                  <a:schemeClr val="bg1"/>
                </a:solidFill>
              </a:defRPr>
            </a:lvl8pPr>
            <a:lvl9pPr marL="0" indent="0">
              <a:lnSpc>
                <a:spcPct val="100000"/>
              </a:lnSpc>
              <a:spcAft>
                <a:spcPts val="0"/>
              </a:spcAft>
              <a:buNone/>
              <a:defRPr sz="488">
                <a:solidFill>
                  <a:schemeClr val="bg1"/>
                </a:solidFill>
              </a:defRPr>
            </a:lvl9pPr>
          </a:lstStyle>
          <a:p>
            <a:pPr lvl="0"/>
            <a:r>
              <a:rPr lang="en-US" noProof="0" dirty="0"/>
              <a:t>                                             </a:t>
            </a:r>
          </a:p>
        </p:txBody>
      </p:sp>
      <p:sp>
        <p:nvSpPr>
          <p:cNvPr id="16" name="Textplatzhalter 3"/>
          <p:cNvSpPr>
            <a:spLocks noGrp="1"/>
          </p:cNvSpPr>
          <p:nvPr>
            <p:ph type="body" sz="quarter" idx="18" hasCustomPrompt="1"/>
          </p:nvPr>
        </p:nvSpPr>
        <p:spPr>
          <a:xfrm>
            <a:off x="6487652" y="0"/>
            <a:ext cx="1521001" cy="75085"/>
          </a:xfrm>
        </p:spPr>
        <p:txBody>
          <a:bodyPr/>
          <a:lstStyle>
            <a:lvl1pPr marL="0" indent="0">
              <a:lnSpc>
                <a:spcPct val="100000"/>
              </a:lnSpc>
              <a:spcAft>
                <a:spcPts val="0"/>
              </a:spcAft>
              <a:buFont typeface="Arial" panose="020B0604020202020204" pitchFamily="34" charset="0"/>
              <a:buNone/>
              <a:defRPr sz="488" baseline="0">
                <a:solidFill>
                  <a:schemeClr val="bg1"/>
                </a:solidFill>
              </a:defRPr>
            </a:lvl1pPr>
            <a:lvl2pPr marL="0" indent="0">
              <a:lnSpc>
                <a:spcPct val="100000"/>
              </a:lnSpc>
              <a:spcAft>
                <a:spcPts val="0"/>
              </a:spcAft>
              <a:buNone/>
              <a:defRPr sz="488">
                <a:solidFill>
                  <a:schemeClr val="bg1"/>
                </a:solidFill>
              </a:defRPr>
            </a:lvl2pPr>
            <a:lvl3pPr marL="0" indent="0">
              <a:lnSpc>
                <a:spcPct val="100000"/>
              </a:lnSpc>
              <a:spcAft>
                <a:spcPts val="0"/>
              </a:spcAft>
              <a:buNone/>
              <a:defRPr sz="488">
                <a:solidFill>
                  <a:schemeClr val="bg1"/>
                </a:solidFill>
              </a:defRPr>
            </a:lvl3pPr>
            <a:lvl4pPr marL="0" indent="0">
              <a:lnSpc>
                <a:spcPct val="100000"/>
              </a:lnSpc>
              <a:spcAft>
                <a:spcPts val="0"/>
              </a:spcAft>
              <a:buNone/>
              <a:defRPr sz="488">
                <a:solidFill>
                  <a:schemeClr val="bg1"/>
                </a:solidFill>
              </a:defRPr>
            </a:lvl4pPr>
            <a:lvl5pPr marL="0" indent="0">
              <a:lnSpc>
                <a:spcPct val="100000"/>
              </a:lnSpc>
              <a:spcAft>
                <a:spcPts val="0"/>
              </a:spcAft>
              <a:buNone/>
              <a:defRPr sz="488">
                <a:solidFill>
                  <a:schemeClr val="bg1"/>
                </a:solidFill>
              </a:defRPr>
            </a:lvl5pPr>
            <a:lvl6pPr marL="0" indent="0">
              <a:lnSpc>
                <a:spcPct val="100000"/>
              </a:lnSpc>
              <a:spcAft>
                <a:spcPts val="0"/>
              </a:spcAft>
              <a:buNone/>
              <a:defRPr sz="488">
                <a:solidFill>
                  <a:schemeClr val="bg1"/>
                </a:solidFill>
              </a:defRPr>
            </a:lvl6pPr>
            <a:lvl7pPr marL="0" indent="0">
              <a:lnSpc>
                <a:spcPct val="100000"/>
              </a:lnSpc>
              <a:spcAft>
                <a:spcPts val="0"/>
              </a:spcAft>
              <a:buNone/>
              <a:defRPr sz="488">
                <a:solidFill>
                  <a:schemeClr val="bg1"/>
                </a:solidFill>
              </a:defRPr>
            </a:lvl7pPr>
            <a:lvl8pPr marL="0" indent="0">
              <a:lnSpc>
                <a:spcPct val="100000"/>
              </a:lnSpc>
              <a:spcAft>
                <a:spcPts val="0"/>
              </a:spcAft>
              <a:buNone/>
              <a:defRPr sz="488">
                <a:solidFill>
                  <a:schemeClr val="bg1"/>
                </a:solidFill>
              </a:defRPr>
            </a:lvl8pPr>
            <a:lvl9pPr marL="0" indent="0">
              <a:lnSpc>
                <a:spcPct val="100000"/>
              </a:lnSpc>
              <a:spcAft>
                <a:spcPts val="0"/>
              </a:spcAft>
              <a:buNone/>
              <a:defRPr sz="488">
                <a:solidFill>
                  <a:schemeClr val="bg1"/>
                </a:solidFill>
              </a:defRPr>
            </a:lvl9pPr>
          </a:lstStyle>
          <a:p>
            <a:pPr lvl="0"/>
            <a:r>
              <a:rPr lang="en-US" noProof="0" dirty="0"/>
              <a:t>                                             </a:t>
            </a:r>
          </a:p>
        </p:txBody>
      </p:sp>
      <p:sp>
        <p:nvSpPr>
          <p:cNvPr id="17" name="Textplatzhalter 3"/>
          <p:cNvSpPr>
            <a:spLocks noGrp="1"/>
          </p:cNvSpPr>
          <p:nvPr>
            <p:ph type="body" sz="quarter" idx="19" hasCustomPrompt="1"/>
          </p:nvPr>
        </p:nvSpPr>
        <p:spPr>
          <a:xfrm>
            <a:off x="8067152" y="0"/>
            <a:ext cx="1521001" cy="75085"/>
          </a:xfrm>
        </p:spPr>
        <p:txBody>
          <a:bodyPr/>
          <a:lstStyle>
            <a:lvl1pPr marL="0" indent="0">
              <a:lnSpc>
                <a:spcPct val="100000"/>
              </a:lnSpc>
              <a:spcAft>
                <a:spcPts val="0"/>
              </a:spcAft>
              <a:buFont typeface="Arial" panose="020B0604020202020204" pitchFamily="34" charset="0"/>
              <a:buNone/>
              <a:defRPr sz="488" baseline="0">
                <a:solidFill>
                  <a:schemeClr val="bg1"/>
                </a:solidFill>
              </a:defRPr>
            </a:lvl1pPr>
            <a:lvl2pPr marL="0" indent="0">
              <a:lnSpc>
                <a:spcPct val="100000"/>
              </a:lnSpc>
              <a:spcAft>
                <a:spcPts val="0"/>
              </a:spcAft>
              <a:buNone/>
              <a:defRPr sz="488">
                <a:solidFill>
                  <a:schemeClr val="bg1"/>
                </a:solidFill>
              </a:defRPr>
            </a:lvl2pPr>
            <a:lvl3pPr marL="0" indent="0">
              <a:lnSpc>
                <a:spcPct val="100000"/>
              </a:lnSpc>
              <a:spcAft>
                <a:spcPts val="0"/>
              </a:spcAft>
              <a:buNone/>
              <a:defRPr sz="488">
                <a:solidFill>
                  <a:schemeClr val="bg1"/>
                </a:solidFill>
              </a:defRPr>
            </a:lvl3pPr>
            <a:lvl4pPr marL="0" indent="0">
              <a:lnSpc>
                <a:spcPct val="100000"/>
              </a:lnSpc>
              <a:spcAft>
                <a:spcPts val="0"/>
              </a:spcAft>
              <a:buNone/>
              <a:defRPr sz="488">
                <a:solidFill>
                  <a:schemeClr val="bg1"/>
                </a:solidFill>
              </a:defRPr>
            </a:lvl4pPr>
            <a:lvl5pPr marL="0" indent="0">
              <a:lnSpc>
                <a:spcPct val="100000"/>
              </a:lnSpc>
              <a:spcAft>
                <a:spcPts val="0"/>
              </a:spcAft>
              <a:buNone/>
              <a:defRPr sz="488">
                <a:solidFill>
                  <a:schemeClr val="bg1"/>
                </a:solidFill>
              </a:defRPr>
            </a:lvl5pPr>
            <a:lvl6pPr marL="0" indent="0">
              <a:lnSpc>
                <a:spcPct val="100000"/>
              </a:lnSpc>
              <a:spcAft>
                <a:spcPts val="0"/>
              </a:spcAft>
              <a:buNone/>
              <a:defRPr sz="488">
                <a:solidFill>
                  <a:schemeClr val="bg1"/>
                </a:solidFill>
              </a:defRPr>
            </a:lvl6pPr>
            <a:lvl7pPr marL="0" indent="0">
              <a:lnSpc>
                <a:spcPct val="100000"/>
              </a:lnSpc>
              <a:spcAft>
                <a:spcPts val="0"/>
              </a:spcAft>
              <a:buNone/>
              <a:defRPr sz="488">
                <a:solidFill>
                  <a:schemeClr val="bg1"/>
                </a:solidFill>
              </a:defRPr>
            </a:lvl7pPr>
            <a:lvl8pPr marL="0" indent="0">
              <a:lnSpc>
                <a:spcPct val="100000"/>
              </a:lnSpc>
              <a:spcAft>
                <a:spcPts val="0"/>
              </a:spcAft>
              <a:buNone/>
              <a:defRPr sz="488">
                <a:solidFill>
                  <a:schemeClr val="bg1"/>
                </a:solidFill>
              </a:defRPr>
            </a:lvl8pPr>
            <a:lvl9pPr marL="0" indent="0">
              <a:lnSpc>
                <a:spcPct val="100000"/>
              </a:lnSpc>
              <a:spcAft>
                <a:spcPts val="0"/>
              </a:spcAft>
              <a:buNone/>
              <a:defRPr sz="488">
                <a:solidFill>
                  <a:schemeClr val="bg1"/>
                </a:solidFill>
              </a:defRPr>
            </a:lvl9pPr>
          </a:lstStyle>
          <a:p>
            <a:pPr lvl="0"/>
            <a:r>
              <a:rPr lang="en-US" noProof="0" dirty="0"/>
              <a:t>                                             </a:t>
            </a:r>
          </a:p>
        </p:txBody>
      </p:sp>
      <p:sp>
        <p:nvSpPr>
          <p:cNvPr id="9" name="Fußzeilenplatzhalter 4"/>
          <p:cNvSpPr>
            <a:spLocks noGrp="1"/>
          </p:cNvSpPr>
          <p:nvPr>
            <p:ph type="ftr" sz="quarter" idx="3"/>
          </p:nvPr>
        </p:nvSpPr>
        <p:spPr>
          <a:xfrm>
            <a:off x="2556452" y="6552000"/>
            <a:ext cx="6376500" cy="306000"/>
          </a:xfrm>
          <a:prstGeom prst="rect">
            <a:avLst/>
          </a:prstGeom>
        </p:spPr>
        <p:txBody>
          <a:bodyPr vert="horz" lIns="0" tIns="0" rIns="0" bIns="0" rtlCol="0" anchor="ctr" anchorCtr="0">
            <a:noAutofit/>
          </a:bodyPr>
          <a:lstStyle>
            <a:lvl1pPr marL="0" indent="0" algn="r">
              <a:spcBef>
                <a:spcPts val="0"/>
              </a:spcBef>
              <a:buFont typeface="+mj-lt"/>
              <a:buNone/>
              <a:defRPr sz="813" b="0" i="0">
                <a:solidFill>
                  <a:schemeClr val="tx1"/>
                </a:solidFill>
                <a:latin typeface="+mn-lt"/>
              </a:defRPr>
            </a:lvl1pPr>
            <a:lvl2pPr marL="0" indent="0" algn="r">
              <a:spcBef>
                <a:spcPts val="0"/>
              </a:spcBef>
              <a:defRPr sz="813"/>
            </a:lvl2pPr>
            <a:lvl3pPr marL="0" indent="0" algn="r">
              <a:spcBef>
                <a:spcPts val="0"/>
              </a:spcBef>
              <a:defRPr sz="813"/>
            </a:lvl3pPr>
            <a:lvl4pPr marL="0" indent="0" algn="r">
              <a:spcBef>
                <a:spcPts val="0"/>
              </a:spcBef>
              <a:defRPr sz="813"/>
            </a:lvl4pPr>
            <a:lvl5pPr marL="0" indent="0" algn="r">
              <a:spcBef>
                <a:spcPts val="0"/>
              </a:spcBef>
              <a:defRPr sz="813"/>
            </a:lvl5pPr>
            <a:lvl6pPr marL="0" indent="0" algn="r">
              <a:spcBef>
                <a:spcPts val="0"/>
              </a:spcBef>
              <a:defRPr sz="813"/>
            </a:lvl6pPr>
            <a:lvl7pPr marL="0" indent="0" algn="r">
              <a:spcBef>
                <a:spcPts val="0"/>
              </a:spcBef>
              <a:defRPr sz="813"/>
            </a:lvl7pPr>
            <a:lvl8pPr marL="0" indent="0" algn="r">
              <a:spcBef>
                <a:spcPts val="0"/>
              </a:spcBef>
              <a:defRPr sz="813"/>
            </a:lvl8pPr>
            <a:lvl9pPr marL="0" indent="0" algn="r">
              <a:spcBef>
                <a:spcPts val="0"/>
              </a:spcBef>
              <a:defRPr sz="813"/>
            </a:lvl9pPr>
          </a:lstStyle>
          <a:p>
            <a:r>
              <a:rPr lang="en-US" dirty="0" err="1">
                <a:solidFill>
                  <a:srgbClr val="000000"/>
                </a:solidFill>
              </a:rPr>
              <a:t>Titel</a:t>
            </a:r>
            <a:r>
              <a:rPr lang="en-US" dirty="0">
                <a:solidFill>
                  <a:srgbClr val="000000"/>
                </a:solidFill>
              </a:rPr>
              <a:t> der </a:t>
            </a:r>
            <a:r>
              <a:rPr lang="en-US" dirty="0" err="1">
                <a:solidFill>
                  <a:srgbClr val="000000"/>
                </a:solidFill>
              </a:rPr>
              <a:t>Präsentation</a:t>
            </a:r>
            <a:r>
              <a:rPr lang="en-US" dirty="0">
                <a:solidFill>
                  <a:srgbClr val="000000"/>
                </a:solidFill>
              </a:rPr>
              <a:t> in </a:t>
            </a:r>
            <a:r>
              <a:rPr lang="en-US" dirty="0" err="1">
                <a:solidFill>
                  <a:srgbClr val="000000"/>
                </a:solidFill>
              </a:rPr>
              <a:t>CorpoS</a:t>
            </a:r>
            <a:r>
              <a:rPr lang="en-US" dirty="0">
                <a:solidFill>
                  <a:srgbClr val="000000"/>
                </a:solidFill>
              </a:rPr>
              <a:t> (</a:t>
            </a:r>
            <a:r>
              <a:rPr lang="en-US" dirty="0" err="1">
                <a:solidFill>
                  <a:srgbClr val="000000"/>
                </a:solidFill>
              </a:rPr>
              <a:t>Textkörper</a:t>
            </a:r>
            <a:r>
              <a:rPr lang="en-US" dirty="0">
                <a:solidFill>
                  <a:srgbClr val="000000"/>
                </a:solidFill>
              </a:rPr>
              <a:t>) </a:t>
            </a:r>
            <a:r>
              <a:rPr lang="en-US" dirty="0" err="1">
                <a:solidFill>
                  <a:srgbClr val="000000"/>
                </a:solidFill>
              </a:rPr>
              <a:t>10pt</a:t>
            </a:r>
            <a:r>
              <a:rPr lang="en-US" dirty="0">
                <a:solidFill>
                  <a:srgbClr val="000000"/>
                </a:solidFill>
              </a:rPr>
              <a:t> | </a:t>
            </a:r>
            <a:r>
              <a:rPr lang="en-US" dirty="0" err="1">
                <a:solidFill>
                  <a:srgbClr val="000000"/>
                </a:solidFill>
              </a:rPr>
              <a:t>Abteilung</a:t>
            </a:r>
            <a:r>
              <a:rPr lang="en-US" dirty="0">
                <a:solidFill>
                  <a:srgbClr val="000000"/>
                </a:solidFill>
              </a:rPr>
              <a:t> | Datum</a:t>
            </a:r>
          </a:p>
        </p:txBody>
      </p:sp>
      <p:sp>
        <p:nvSpPr>
          <p:cNvPr id="10" name="Foliennummernplatzhalter 5"/>
          <p:cNvSpPr>
            <a:spLocks noGrp="1"/>
          </p:cNvSpPr>
          <p:nvPr>
            <p:ph type="sldNum" sz="quarter" idx="4"/>
          </p:nvPr>
        </p:nvSpPr>
        <p:spPr>
          <a:xfrm>
            <a:off x="9330752" y="6552000"/>
            <a:ext cx="263249" cy="306000"/>
          </a:xfrm>
          <a:prstGeom prst="rect">
            <a:avLst/>
          </a:prstGeom>
        </p:spPr>
        <p:txBody>
          <a:bodyPr vert="horz" lIns="0" tIns="0" rIns="0" bIns="0" rtlCol="0" anchor="ctr" anchorCtr="0">
            <a:noAutofit/>
          </a:bodyPr>
          <a:lstStyle>
            <a:lvl1pPr marL="0" indent="0" algn="r">
              <a:spcBef>
                <a:spcPts val="0"/>
              </a:spcBef>
              <a:buFont typeface="+mj-lt"/>
              <a:buNone/>
              <a:defRPr sz="813" b="0" i="0">
                <a:solidFill>
                  <a:schemeClr val="tx1"/>
                </a:solidFill>
                <a:latin typeface="+mn-lt"/>
              </a:defRPr>
            </a:lvl1pPr>
            <a:lvl2pPr marL="0" indent="0" algn="l">
              <a:spcBef>
                <a:spcPts val="0"/>
              </a:spcBef>
              <a:defRPr sz="813"/>
            </a:lvl2pPr>
            <a:lvl3pPr marL="0" indent="0" algn="l">
              <a:spcBef>
                <a:spcPts val="0"/>
              </a:spcBef>
              <a:defRPr sz="813"/>
            </a:lvl3pPr>
            <a:lvl4pPr marL="0" indent="0" algn="l">
              <a:spcBef>
                <a:spcPts val="0"/>
              </a:spcBef>
              <a:defRPr sz="813"/>
            </a:lvl4pPr>
            <a:lvl5pPr marL="0" indent="0" algn="l">
              <a:spcBef>
                <a:spcPts val="0"/>
              </a:spcBef>
              <a:defRPr sz="813"/>
            </a:lvl5pPr>
            <a:lvl6pPr marL="0" indent="0" algn="l">
              <a:spcBef>
                <a:spcPts val="0"/>
              </a:spcBef>
              <a:defRPr sz="813"/>
            </a:lvl6pPr>
            <a:lvl7pPr marL="0" indent="0" algn="l">
              <a:spcBef>
                <a:spcPts val="0"/>
              </a:spcBef>
              <a:defRPr sz="813"/>
            </a:lvl7pPr>
            <a:lvl8pPr marL="0" indent="0" algn="l">
              <a:spcBef>
                <a:spcPts val="0"/>
              </a:spcBef>
              <a:defRPr sz="813"/>
            </a:lvl8pPr>
            <a:lvl9pPr marL="0" indent="0" algn="l">
              <a:spcBef>
                <a:spcPts val="0"/>
              </a:spcBef>
              <a:defRPr sz="813"/>
            </a:lvl9pPr>
          </a:lstStyle>
          <a:p>
            <a:fld id="{AD1D1349-391B-44DC-865F-5996B3E40F26}"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07097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FR" smtClean="0">
                <a:latin typeface="+mn-lt"/>
              </a:rPr>
              <a:pPr/>
              <a:t>‹N°›</a:t>
            </a:fld>
            <a:endParaRPr lang="fr-FR" dirty="0">
              <a:latin typeface="+mn-lt"/>
            </a:endParaRPr>
          </a:p>
        </p:txBody>
      </p:sp>
      <p:sp>
        <p:nvSpPr>
          <p:cNvPr id="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FR" dirty="0">
              <a:latin typeface="+mn-lt"/>
            </a:endParaRPr>
          </a:p>
        </p:txBody>
      </p:sp>
      <p:grpSp>
        <p:nvGrpSpPr>
          <p:cNvPr id="30" name="Position Lines"/>
          <p:cNvGrpSpPr/>
          <p:nvPr userDrawn="1"/>
        </p:nvGrpSpPr>
        <p:grpSpPr>
          <a:xfrm>
            <a:off x="360000" y="6886575"/>
            <a:ext cx="3423600" cy="72000"/>
            <a:chOff x="360000" y="6886575"/>
            <a:chExt cx="3423600" cy="72000"/>
          </a:xfrm>
        </p:grpSpPr>
        <p:sp>
          <p:nvSpPr>
            <p:cNvPr id="21" name="Line"/>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fr-FR" noProof="0" dirty="0">
                <a:latin typeface="+mn-lt"/>
                <a:sym typeface="+mn-lt"/>
              </a:endParaRPr>
            </a:p>
          </p:txBody>
        </p:sp>
        <p:sp>
          <p:nvSpPr>
            <p:cNvPr id="22" name="Line"/>
            <p:cNvSpPr>
              <a:spLocks noChangeShapeType="1"/>
            </p:cNvSpPr>
            <p:nvPr>
              <p:custDataLst>
                <p:tags r:id="rId4"/>
              </p:custDataLst>
            </p:nvPr>
          </p:nvSpPr>
          <p:spPr bwMode="auto">
            <a:xfrm>
              <a:off x="890814" y="6886575"/>
              <a:ext cx="0" cy="72000"/>
            </a:xfrm>
            <a:prstGeom prst="line">
              <a:avLst/>
            </a:prstGeom>
            <a:noFill/>
            <a:ln w="3175" cmpd="sng">
              <a:solidFill>
                <a:schemeClr val="accent1"/>
              </a:solidFill>
              <a:round/>
              <a:headEnd/>
              <a:tailEnd/>
            </a:ln>
            <a:effectLst/>
          </p:spPr>
          <p:txBody>
            <a:bodyPr/>
            <a:lstStyle/>
            <a:p>
              <a:endParaRPr lang="fr-FR" noProof="0" dirty="0">
                <a:latin typeface="+mn-lt"/>
                <a:sym typeface="+mn-lt"/>
              </a:endParaRPr>
            </a:p>
          </p:txBody>
        </p:sp>
        <p:sp>
          <p:nvSpPr>
            <p:cNvPr id="23" name="Line"/>
            <p:cNvSpPr>
              <a:spLocks noChangeShapeType="1"/>
            </p:cNvSpPr>
            <p:nvPr userDrawn="1">
              <p:custDataLst>
                <p:tags r:id="rId5"/>
              </p:custDataLst>
            </p:nvPr>
          </p:nvSpPr>
          <p:spPr bwMode="auto">
            <a:xfrm>
              <a:off x="1174135" y="6886575"/>
              <a:ext cx="0" cy="72000"/>
            </a:xfrm>
            <a:prstGeom prst="line">
              <a:avLst/>
            </a:prstGeom>
            <a:noFill/>
            <a:ln w="3175" cmpd="sng">
              <a:solidFill>
                <a:schemeClr val="accent1"/>
              </a:solidFill>
              <a:round/>
              <a:headEnd/>
              <a:tailEnd/>
            </a:ln>
            <a:effectLst/>
          </p:spPr>
          <p:txBody>
            <a:bodyPr/>
            <a:lstStyle/>
            <a:p>
              <a:endParaRPr lang="fr-FR" noProof="0" dirty="0">
                <a:latin typeface="+mn-lt"/>
                <a:sym typeface="+mn-lt"/>
              </a:endParaRPr>
            </a:p>
          </p:txBody>
        </p:sp>
        <p:sp>
          <p:nvSpPr>
            <p:cNvPr id="36" name="Line"/>
            <p:cNvSpPr>
              <a:spLocks noChangeShapeType="1"/>
            </p:cNvSpPr>
            <p:nvPr userDrawn="1">
              <p:custDataLst>
                <p:tags r:id="rId6"/>
              </p:custDataLst>
            </p:nvPr>
          </p:nvSpPr>
          <p:spPr bwMode="auto">
            <a:xfrm>
              <a:off x="3504355" y="6886575"/>
              <a:ext cx="0" cy="72000"/>
            </a:xfrm>
            <a:prstGeom prst="line">
              <a:avLst/>
            </a:prstGeom>
            <a:noFill/>
            <a:ln w="3175" cmpd="sng">
              <a:solidFill>
                <a:schemeClr val="accent1"/>
              </a:solidFill>
              <a:round/>
              <a:headEnd/>
              <a:tailEnd/>
            </a:ln>
            <a:effectLst/>
          </p:spPr>
          <p:txBody>
            <a:bodyPr/>
            <a:lstStyle/>
            <a:p>
              <a:endParaRPr lang="fr-FR" noProof="0" dirty="0">
                <a:latin typeface="+mn-lt"/>
                <a:sym typeface="+mn-lt"/>
              </a:endParaRPr>
            </a:p>
          </p:txBody>
        </p:sp>
        <p:sp>
          <p:nvSpPr>
            <p:cNvPr id="37" name="Line"/>
            <p:cNvSpPr>
              <a:spLocks noChangeShapeType="1"/>
            </p:cNvSpPr>
            <p:nvPr userDrawn="1">
              <p:custDataLst>
                <p:tags r:id="rId7"/>
              </p:custDataLst>
            </p:nvPr>
          </p:nvSpPr>
          <p:spPr bwMode="auto">
            <a:xfrm>
              <a:off x="3783600" y="6886575"/>
              <a:ext cx="0" cy="72000"/>
            </a:xfrm>
            <a:prstGeom prst="line">
              <a:avLst/>
            </a:prstGeom>
            <a:noFill/>
            <a:ln w="3175" cmpd="sng">
              <a:solidFill>
                <a:schemeClr val="accent1"/>
              </a:solidFill>
              <a:round/>
              <a:headEnd/>
              <a:tailEnd/>
            </a:ln>
            <a:effectLst/>
          </p:spPr>
          <p:txBody>
            <a:bodyPr/>
            <a:lstStyle/>
            <a:p>
              <a:endParaRPr lang="fr-FR" noProof="0" dirty="0">
                <a:latin typeface="+mn-lt"/>
                <a:sym typeface="+mn-lt"/>
              </a:endParaRPr>
            </a:p>
          </p:txBody>
        </p:sp>
      </p:grpSp>
      <p:sp>
        <p:nvSpPr>
          <p:cNvPr id="2" name="Title"/>
          <p:cNvSpPr>
            <a:spLocks noGrp="1"/>
          </p:cNvSpPr>
          <p:nvPr>
            <p:ph type="title" hasCustomPrompt="1"/>
          </p:nvPr>
        </p:nvSpPr>
        <p:spPr>
          <a:xfrm>
            <a:off x="0" y="5014984"/>
            <a:ext cx="3783600" cy="1100980"/>
          </a:xfrm>
        </p:spPr>
        <p:txBody>
          <a:bodyPr wrap="square" lIns="360000" tIns="0" rIns="252000" bIns="720000" anchor="b" anchorCtr="0">
            <a:spAutoFit/>
          </a:bodyPr>
          <a:lstStyle>
            <a:lvl1pPr marL="528638" indent="-528638" algn="l">
              <a:tabLst>
                <a:tab pos="812800" algn="l"/>
              </a:tabLst>
              <a:defRPr>
                <a:latin typeface="+mj-lt"/>
                <a:sym typeface="+mn-lt"/>
              </a:defRPr>
            </a:lvl1pPr>
          </a:lstStyle>
          <a:p>
            <a:r>
              <a:rPr lang="fr-FR" dirty="0"/>
              <a:t>A.   Click to </a:t>
            </a:r>
            <a:r>
              <a:rPr lang="fr-FR" dirty="0" err="1"/>
              <a:t>edit</a:t>
            </a:r>
            <a:r>
              <a:rPr lang="fr-FR" dirty="0"/>
              <a:t> </a:t>
            </a:r>
            <a:r>
              <a:rPr lang="fr-FR" dirty="0" err="1"/>
              <a:t>text</a:t>
            </a:r>
            <a:endParaRPr lang="fr-FR" dirty="0"/>
          </a:p>
        </p:txBody>
      </p:sp>
      <p:sp>
        <p:nvSpPr>
          <p:cNvPr id="4" name="Client name"/>
          <p:cNvSpPr>
            <a:spLocks noGrp="1"/>
          </p:cNvSpPr>
          <p:nvPr>
            <p:ph type="body" sz="quarter" idx="13" hasCustomPrompt="1"/>
          </p:nvPr>
        </p:nvSpPr>
        <p:spPr>
          <a:xfrm>
            <a:off x="890814" y="540000"/>
            <a:ext cx="2892786" cy="646331"/>
          </a:xfrm>
        </p:spPr>
        <p:txBody>
          <a:bodyPr>
            <a:noAutofit/>
          </a:bodyPr>
          <a:lstStyle>
            <a:lvl1pPr>
              <a:lnSpc>
                <a:spcPct val="100000"/>
              </a:lnSpc>
              <a:defRPr>
                <a:latin typeface="+mn-lt"/>
                <a:sym typeface="+mn-lt"/>
              </a:defRPr>
            </a:lvl1pPr>
          </a:lstStyle>
          <a:p>
            <a:pPr lvl="0"/>
            <a:r>
              <a:rPr lang="fr-FR" dirty="0"/>
              <a:t>Client logo/</a:t>
            </a:r>
            <a:r>
              <a:rPr lang="fr-FR" dirty="0" err="1"/>
              <a:t>name</a:t>
            </a:r>
            <a:endParaRPr lang="fr-FR" dirty="0"/>
          </a:p>
        </p:txBody>
      </p:sp>
    </p:spTree>
    <p:extLst>
      <p:ext uri="{BB962C8B-B14F-4D97-AF65-F5344CB8AC3E}">
        <p14:creationId xmlns:p14="http://schemas.microsoft.com/office/powerpoint/2010/main" val="152532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accent2"/>
        </a:solidFill>
        <a:effectLst/>
      </p:bgPr>
    </p:bg>
    <p:spTree>
      <p:nvGrpSpPr>
        <p:cNvPr id="1" name=""/>
        <p:cNvGrpSpPr/>
        <p:nvPr/>
      </p:nvGrpSpPr>
      <p:grpSpPr>
        <a:xfrm>
          <a:off x="0" y="0"/>
          <a:ext cx="0" cy="0"/>
          <a:chOff x="0" y="0"/>
          <a:chExt cx="0" cy="0"/>
        </a:xfrm>
      </p:grpSpPr>
      <p:sp>
        <p:nvSpPr>
          <p:cNvPr id="14"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FR" smtClean="0">
                <a:latin typeface="+mn-lt"/>
              </a:rPr>
              <a:pPr/>
              <a:t>‹N°›</a:t>
            </a:fld>
            <a:endParaRPr lang="fr-FR" dirty="0">
              <a:latin typeface="+mn-lt"/>
            </a:endParaRPr>
          </a:p>
        </p:txBody>
      </p:sp>
      <p:sp>
        <p:nvSpPr>
          <p:cNvPr id="15"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FR" dirty="0">
              <a:latin typeface="+mn-lt"/>
            </a:endParaRPr>
          </a:p>
        </p:txBody>
      </p:sp>
      <p:sp>
        <p:nvSpPr>
          <p:cNvPr id="10" name="Type of document"/>
          <p:cNvSpPr>
            <a:spLocks noGrp="1"/>
          </p:cNvSpPr>
          <p:nvPr>
            <p:ph type="body" sz="quarter" idx="18" hasCustomPrompt="1"/>
          </p:nvPr>
        </p:nvSpPr>
        <p:spPr>
          <a:xfrm>
            <a:off x="0" y="4486848"/>
            <a:ext cx="4549966" cy="654401"/>
          </a:xfrm>
        </p:spPr>
        <p:txBody>
          <a:bodyPr wrap="square" lIns="360000" tIns="72000" rIns="252000" anchor="t" anchorCtr="0">
            <a:normAutofit/>
          </a:bodyPr>
          <a:lstStyle>
            <a:lvl1pPr>
              <a:lnSpc>
                <a:spcPct val="90000"/>
              </a:lnSpc>
              <a:spcBef>
                <a:spcPts val="0"/>
              </a:spcBef>
              <a:defRPr sz="21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fr-FR" dirty="0"/>
              <a:t>Type of document</a:t>
            </a:r>
            <a:br>
              <a:rPr lang="fr-FR" dirty="0"/>
            </a:br>
            <a:r>
              <a:rPr lang="fr-FR" dirty="0"/>
              <a:t>(max. </a:t>
            </a:r>
            <a:r>
              <a:rPr lang="fr-FR" dirty="0" err="1"/>
              <a:t>two</a:t>
            </a:r>
            <a:r>
              <a:rPr lang="fr-FR" dirty="0"/>
              <a:t> </a:t>
            </a:r>
            <a:r>
              <a:rPr lang="fr-FR" dirty="0" err="1"/>
              <a:t>lines</a:t>
            </a:r>
            <a:r>
              <a:rPr lang="fr-FR" dirty="0"/>
              <a:t>)</a:t>
            </a:r>
          </a:p>
        </p:txBody>
      </p:sp>
      <p:sp>
        <p:nvSpPr>
          <p:cNvPr id="3" name="Location, date"/>
          <p:cNvSpPr>
            <a:spLocks noGrp="1"/>
          </p:cNvSpPr>
          <p:nvPr>
            <p:ph type="body" sz="quarter" idx="16" hasCustomPrompt="1"/>
          </p:nvPr>
        </p:nvSpPr>
        <p:spPr>
          <a:xfrm>
            <a:off x="0" y="5596247"/>
            <a:ext cx="4549966" cy="720197"/>
          </a:xfrm>
        </p:spPr>
        <p:txBody>
          <a:bodyPr lIns="360000" tIns="0" rIns="25200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Narrow" pitchFamily="34" charset="0"/>
              <a:buNone/>
              <a:tabLst/>
              <a:defRPr sz="1300" baseline="0">
                <a:latin typeface="+mn-lt"/>
                <a:sym typeface="+mn-lt"/>
              </a:defRPr>
            </a:lvl1pPr>
          </a:lstStyle>
          <a:p>
            <a:pPr marL="0" marR="0" lvl="0" indent="0" algn="l" defTabSz="914400" rtl="0" eaLnBrk="1" fontAlgn="auto" latinLnBrk="0" hangingPunct="1">
              <a:lnSpc>
                <a:spcPct val="90000"/>
              </a:lnSpc>
              <a:spcBef>
                <a:spcPts val="0"/>
              </a:spcBef>
              <a:spcAft>
                <a:spcPts val="0"/>
              </a:spcAft>
              <a:buClrTx/>
              <a:buSzTx/>
              <a:buFont typeface="Arial Narrow" pitchFamily="34" charset="0"/>
              <a:buNone/>
              <a:tabLst/>
              <a:defRPr/>
            </a:pPr>
            <a:r>
              <a:rPr lang="fr-FR" dirty="0"/>
              <a:t>Location, date of </a:t>
            </a:r>
            <a:r>
              <a:rPr lang="fr-FR" dirty="0" err="1"/>
              <a:t>presentation</a:t>
            </a:r>
            <a:r>
              <a:rPr lang="fr-FR" dirty="0"/>
              <a:t> (</a:t>
            </a:r>
            <a:r>
              <a:rPr lang="fr-FR" dirty="0" err="1"/>
              <a:t>month</a:t>
            </a:r>
            <a:r>
              <a:rPr lang="fr-FR" dirty="0"/>
              <a:t>, </a:t>
            </a:r>
            <a:r>
              <a:rPr lang="fr-FR" dirty="0" err="1"/>
              <a:t>day</a:t>
            </a:r>
            <a:r>
              <a:rPr lang="fr-FR" dirty="0"/>
              <a:t>, </a:t>
            </a:r>
            <a:r>
              <a:rPr lang="fr-FR" dirty="0" err="1"/>
              <a:t>year</a:t>
            </a:r>
            <a:r>
              <a:rPr lang="fr-FR" dirty="0"/>
              <a:t>)</a:t>
            </a:r>
          </a:p>
        </p:txBody>
      </p:sp>
      <p:sp>
        <p:nvSpPr>
          <p:cNvPr id="4" name="Project name"/>
          <p:cNvSpPr>
            <a:spLocks noGrp="1"/>
          </p:cNvSpPr>
          <p:nvPr>
            <p:ph type="title" hasCustomPrompt="1"/>
          </p:nvPr>
        </p:nvSpPr>
        <p:spPr>
          <a:xfrm>
            <a:off x="0" y="3352897"/>
            <a:ext cx="4549966" cy="1133951"/>
          </a:xfrm>
        </p:spPr>
        <p:txBody>
          <a:bodyPr wrap="square" lIns="360000" rIns="252000" bIns="108000" anchor="b" anchorCtr="0">
            <a:spAutoFit/>
          </a:bodyPr>
          <a:lstStyle>
            <a:lvl1pPr>
              <a:defRPr sz="3700" baseline="0">
                <a:latin typeface="+mj-lt"/>
                <a:sym typeface="+mn-lt"/>
              </a:defRPr>
            </a:lvl1pPr>
          </a:lstStyle>
          <a:p>
            <a:r>
              <a:rPr lang="fr-FR" dirty="0"/>
              <a:t>Project </a:t>
            </a:r>
            <a:r>
              <a:rPr lang="fr-FR" dirty="0" err="1"/>
              <a:t>name</a:t>
            </a:r>
            <a:r>
              <a:rPr lang="fr-FR" dirty="0"/>
              <a:t> or document </a:t>
            </a:r>
            <a:r>
              <a:rPr lang="fr-FR" dirty="0" err="1"/>
              <a:t>title</a:t>
            </a:r>
            <a:endParaRPr lang="fr-FR" dirty="0"/>
          </a:p>
        </p:txBody>
      </p:sp>
      <p:sp>
        <p:nvSpPr>
          <p:cNvPr id="19" name="Position Lines"/>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fr-FR" noProof="0" dirty="0">
              <a:latin typeface="+mn-lt"/>
              <a:sym typeface="+mn-lt"/>
            </a:endParaRPr>
          </a:p>
        </p:txBody>
      </p:sp>
      <p:sp>
        <p:nvSpPr>
          <p:cNvPr id="5" name="Client name"/>
          <p:cNvSpPr>
            <a:spLocks noGrp="1"/>
          </p:cNvSpPr>
          <p:nvPr>
            <p:ph type="body" sz="quarter" idx="19" hasCustomPrompt="1"/>
          </p:nvPr>
        </p:nvSpPr>
        <p:spPr>
          <a:xfrm>
            <a:off x="360000" y="540000"/>
            <a:ext cx="4189966" cy="646331"/>
          </a:xfrm>
        </p:spPr>
        <p:txBody>
          <a:bodyPr>
            <a:noAutofit/>
          </a:bodyPr>
          <a:lstStyle>
            <a:lvl1pPr>
              <a:lnSpc>
                <a:spcPct val="100000"/>
              </a:lnSpc>
              <a:defRPr baseline="0">
                <a:latin typeface="+mn-lt"/>
                <a:sym typeface="+mn-lt"/>
              </a:defRPr>
            </a:lvl1pPr>
          </a:lstStyle>
          <a:p>
            <a:pPr lvl="0"/>
            <a:r>
              <a:rPr lang="fr-FR" dirty="0"/>
              <a:t>Client logo/</a:t>
            </a:r>
            <a:r>
              <a:rPr lang="fr-FR" dirty="0" err="1"/>
              <a:t>name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FR" smtClean="0">
                <a:latin typeface="+mn-lt"/>
              </a:rPr>
              <a:pPr/>
              <a:t>‹N°›</a:t>
            </a:fld>
            <a:endParaRPr lang="fr-FR" dirty="0">
              <a:latin typeface="+mn-lt"/>
            </a:endParaRPr>
          </a:p>
        </p:txBody>
      </p:sp>
      <p:sp>
        <p:nvSpPr>
          <p:cNvPr id="1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FR" dirty="0">
              <a:latin typeface="+mn-lt"/>
            </a:endParaRPr>
          </a:p>
        </p:txBody>
      </p:sp>
      <p:sp>
        <p:nvSpPr>
          <p:cNvPr id="5" name="Contents Text"/>
          <p:cNvSpPr>
            <a:spLocks noGrp="1"/>
          </p:cNvSpPr>
          <p:nvPr>
            <p:ph type="body" sz="quarter" idx="10" hasCustomPrompt="1"/>
            <p:custDataLst>
              <p:tags r:id="rId3"/>
            </p:custDataLst>
          </p:nvPr>
        </p:nvSpPr>
        <p:spPr>
          <a:xfrm>
            <a:off x="738000" y="1710000"/>
            <a:ext cx="8535600" cy="3448573"/>
          </a:xfrm>
        </p:spPr>
        <p:txBody>
          <a:bodyPr>
            <a:spAutoFit/>
          </a:bodyPr>
          <a:lstStyle>
            <a:lvl1pPr marL="360000" indent="-360000">
              <a:spcBef>
                <a:spcPts val="2000"/>
              </a:spcBef>
              <a:tabLst>
                <a:tab pos="8537575" algn="r"/>
              </a:tabLst>
              <a:defRPr>
                <a:solidFill>
                  <a:schemeClr val="tx1"/>
                </a:solidFill>
                <a:latin typeface="+mn-lt"/>
                <a:cs typeface="+mn-cs"/>
                <a:sym typeface="+mn-lt"/>
              </a:defRPr>
            </a:lvl1pPr>
            <a:lvl2pPr marL="720000" indent="-360000">
              <a:spcBef>
                <a:spcPts val="600"/>
              </a:spcBef>
              <a:buNone/>
              <a:tabLst>
                <a:tab pos="8537575" algn="r"/>
              </a:tabLst>
              <a:defRPr b="0">
                <a:solidFill>
                  <a:schemeClr val="tx1"/>
                </a:solidFill>
                <a:latin typeface="+mn-lt"/>
                <a:sym typeface="+mn-lt"/>
              </a:defRPr>
            </a:lvl2pPr>
            <a:lvl3pPr marL="1260000" indent="-540000">
              <a:spcBef>
                <a:spcPts val="0"/>
              </a:spcBef>
              <a:buNone/>
              <a:tabLst>
                <a:tab pos="8537575" algn="r"/>
              </a:tabLst>
              <a:defRPr>
                <a:solidFill>
                  <a:schemeClr val="tx1"/>
                </a:solidFill>
                <a:latin typeface="+mn-lt"/>
                <a:sym typeface="+mn-lt"/>
              </a:defRPr>
            </a:lvl3pPr>
            <a:lvl4pPr marL="1255713" indent="-534988">
              <a:buNone/>
              <a:tabLst>
                <a:tab pos="8521700" algn="r"/>
              </a:tabLst>
              <a:defRPr/>
            </a:lvl4pPr>
            <a:lvl5pPr>
              <a:buNone/>
              <a:defRPr/>
            </a:lvl5pPr>
          </a:lstStyle>
          <a:p>
            <a:pPr lvl="0"/>
            <a:r>
              <a:rPr lang="fr-FR" dirty="0"/>
              <a:t>A.	xxx	xx</a:t>
            </a:r>
          </a:p>
          <a:p>
            <a:pPr lvl="0"/>
            <a:r>
              <a:rPr lang="fr-FR" dirty="0"/>
              <a:t>B.	xxx	xx</a:t>
            </a:r>
          </a:p>
          <a:p>
            <a:pPr lvl="1"/>
            <a:r>
              <a:rPr lang="fr-FR" dirty="0"/>
              <a:t>1.	xxx	xx</a:t>
            </a:r>
          </a:p>
          <a:p>
            <a:pPr lvl="1"/>
            <a:r>
              <a:rPr lang="fr-FR" dirty="0"/>
              <a:t>2.	xxx	xx</a:t>
            </a:r>
          </a:p>
          <a:p>
            <a:pPr lvl="2"/>
            <a:r>
              <a:rPr lang="fr-FR" dirty="0"/>
              <a:t>2.1	xxx	xx</a:t>
            </a:r>
          </a:p>
          <a:p>
            <a:pPr lvl="2"/>
            <a:r>
              <a:rPr lang="fr-FR" dirty="0"/>
              <a:t>2.2	xxx	xx</a:t>
            </a:r>
          </a:p>
          <a:p>
            <a:pPr lvl="0"/>
            <a:r>
              <a:rPr lang="fr-FR" dirty="0"/>
              <a:t>C.	xxx	xx</a:t>
            </a:r>
          </a:p>
          <a:p>
            <a:pPr lvl="1"/>
            <a:r>
              <a:rPr lang="fr-FR" dirty="0"/>
              <a:t>1.	xxx	xx</a:t>
            </a:r>
          </a:p>
          <a:p>
            <a:pPr lvl="2"/>
            <a:r>
              <a:rPr lang="fr-FR" dirty="0"/>
              <a:t>1.1	xxx	xx</a:t>
            </a:r>
          </a:p>
        </p:txBody>
      </p:sp>
      <p:sp>
        <p:nvSpPr>
          <p:cNvPr id="10" name="Contents Title"/>
          <p:cNvSpPr txBox="1">
            <a:spLocks/>
          </p:cNvSpPr>
          <p:nvPr>
            <p:custDataLst>
              <p:tags r:id="rId4"/>
            </p:custDataLst>
          </p:nvPr>
        </p:nvSpPr>
        <p:spPr>
          <a:xfrm>
            <a:off x="738000" y="1040400"/>
            <a:ext cx="8535600" cy="3005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32813" algn="r"/>
              </a:tabLst>
              <a:defRPr/>
            </a:pPr>
            <a:r>
              <a:rPr kumimoji="0" lang="fr-FR" altLang="de-DE" sz="2100" b="0" i="0" u="none" strike="noStrike" kern="1200" cap="none" spc="0" normalizeH="0" baseline="0" noProof="1">
                <a:ln>
                  <a:noFill/>
                </a:ln>
                <a:solidFill>
                  <a:schemeClr val="tx2"/>
                </a:solidFill>
                <a:effectLst/>
                <a:uLnTx/>
                <a:uFillTx/>
                <a:latin typeface="+mj-lt"/>
                <a:ea typeface="+mj-ea"/>
                <a:cs typeface="+mn-cs"/>
                <a:sym typeface="+mn-lt"/>
              </a:rPr>
              <a:t>Contenu</a:t>
            </a:r>
          </a:p>
        </p:txBody>
      </p:sp>
      <p:sp>
        <p:nvSpPr>
          <p:cNvPr id="14" name="Title"/>
          <p:cNvSpPr>
            <a:spLocks noGrp="1"/>
          </p:cNvSpPr>
          <p:nvPr>
            <p:ph type="title" hasCustomPrompt="1"/>
            <p:custDataLst>
              <p:tags r:id="rId5"/>
            </p:custDataLst>
          </p:nvPr>
        </p:nvSpPr>
        <p:spPr>
          <a:xfrm>
            <a:off x="1314902" y="1040400"/>
            <a:ext cx="792000" cy="300531"/>
          </a:xfrm>
        </p:spPr>
        <p:txBody>
          <a:bodyPr vert="horz" lIns="0" tIns="0" rIns="0" bIns="0" rtlCol="0" anchor="t" anchorCtr="0">
            <a:noAutofit/>
          </a:bodyPr>
          <a:lstStyle>
            <a:lvl1pPr marL="0" indent="0" algn="r" defTabSz="914400" rtl="0" eaLnBrk="1" latinLnBrk="0" hangingPunct="1">
              <a:lnSpc>
                <a:spcPct val="93000"/>
              </a:lnSpc>
              <a:spcBef>
                <a:spcPct val="0"/>
              </a:spcBef>
              <a:buNone/>
              <a:tabLst/>
              <a:defRPr lang="en-US" sz="2100" b="0" kern="1200" dirty="0">
                <a:solidFill>
                  <a:schemeClr val="tx2"/>
                </a:solidFill>
                <a:latin typeface="+mj-lt"/>
                <a:ea typeface="+mj-ea"/>
                <a:cs typeface="+mj-cs"/>
                <a:sym typeface="+mn-lt"/>
              </a:defRPr>
            </a:lvl1pPr>
          </a:lstStyle>
          <a:p>
            <a:r>
              <a:rPr lang="fr-FR" noProof="1"/>
              <a:t>  </a:t>
            </a:r>
          </a:p>
        </p:txBody>
      </p:sp>
      <p:pic>
        <p:nvPicPr>
          <p:cNvPr id="8" name="Bild 2">
            <a:extLst>
              <a:ext uri="{FF2B5EF4-FFF2-40B4-BE49-F238E27FC236}">
                <a16:creationId xmlns:a16="http://schemas.microsoft.com/office/drawing/2014/main" id="{0F33D30E-4243-4EA5-9A78-ED868EECCE1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Slide">
    <p:bg>
      <p:bgPr>
        <a:solidFill>
          <a:schemeClr val="accent2"/>
        </a:solidFill>
        <a:effectLst/>
      </p:bgPr>
    </p:bg>
    <p:spTree>
      <p:nvGrpSpPr>
        <p:cNvPr id="1" name=""/>
        <p:cNvGrpSpPr/>
        <p:nvPr/>
      </p:nvGrpSpPr>
      <p:grpSpPr>
        <a:xfrm>
          <a:off x="0" y="0"/>
          <a:ext cx="0" cy="0"/>
          <a:chOff x="0" y="0"/>
          <a:chExt cx="0" cy="0"/>
        </a:xfrm>
      </p:grpSpPr>
      <p:sp>
        <p:nvSpPr>
          <p:cNvPr id="10"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FR" smtClean="0">
                <a:latin typeface="+mn-lt"/>
              </a:rPr>
              <a:pPr/>
              <a:t>‹N°›</a:t>
            </a:fld>
            <a:endParaRPr lang="fr-FR" dirty="0">
              <a:latin typeface="+mn-lt"/>
            </a:endParaRPr>
          </a:p>
        </p:txBody>
      </p:sp>
      <p:sp>
        <p:nvSpPr>
          <p:cNvPr id="11"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FR" dirty="0">
              <a:latin typeface="+mn-lt"/>
            </a:endParaRPr>
          </a:p>
        </p:txBody>
      </p:sp>
      <p:sp>
        <p:nvSpPr>
          <p:cNvPr id="5" name="Position Lines"/>
          <p:cNvSpPr>
            <a:spLocks noChangeShapeType="1"/>
          </p:cNvSpPr>
          <p:nvPr userDrawn="1">
            <p:custDataLst>
              <p:tags r:id="rId3"/>
            </p:custDataLst>
          </p:nvPr>
        </p:nvSpPr>
        <p:spPr bwMode="auto">
          <a:xfrm>
            <a:off x="5356034" y="6886575"/>
            <a:ext cx="0" cy="72000"/>
          </a:xfrm>
          <a:prstGeom prst="line">
            <a:avLst/>
          </a:prstGeom>
          <a:noFill/>
          <a:ln w="3175" cmpd="sng">
            <a:solidFill>
              <a:schemeClr val="accent1"/>
            </a:solidFill>
            <a:round/>
            <a:headEnd/>
            <a:tailEnd/>
          </a:ln>
          <a:effectLst/>
        </p:spPr>
        <p:txBody>
          <a:bodyPr/>
          <a:lstStyle/>
          <a:p>
            <a:endParaRPr lang="fr-FR" noProof="0" dirty="0">
              <a:latin typeface="+mn-lt"/>
              <a:sym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FR" smtClean="0">
                <a:latin typeface="+mn-lt"/>
              </a:rPr>
              <a:pPr/>
              <a:t>‹N°›</a:t>
            </a:fld>
            <a:endParaRPr lang="fr-FR"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FR" dirty="0">
              <a:latin typeface="+mn-lt"/>
            </a:endParaRPr>
          </a:p>
        </p:txBody>
      </p:sp>
      <p:sp>
        <p:nvSpPr>
          <p:cNvPr id="16" name="RB Logo"/>
          <p:cNvSpPr>
            <a:spLocks noChangeAspect="1" noEditPoints="1"/>
          </p:cNvSpPr>
          <p:nvPr>
            <p:custDataLst>
              <p:tags r:id="rId3"/>
            </p:custDataLst>
          </p:nvPr>
        </p:nvSpPr>
        <p:spPr bwMode="auto">
          <a:xfrm>
            <a:off x="738000" y="540944"/>
            <a:ext cx="2155301" cy="603006"/>
          </a:xfrm>
          <a:custGeom>
            <a:avLst/>
            <a:gdLst/>
            <a:ahLst/>
            <a:cxnLst>
              <a:cxn ang="0">
                <a:pos x="4020" y="1266"/>
              </a:cxn>
              <a:cxn ang="0">
                <a:pos x="1187" y="1205"/>
              </a:cxn>
              <a:cxn ang="0">
                <a:pos x="2614" y="1329"/>
              </a:cxn>
              <a:cxn ang="0">
                <a:pos x="1550" y="1201"/>
              </a:cxn>
              <a:cxn ang="0">
                <a:pos x="1702" y="1118"/>
              </a:cxn>
              <a:cxn ang="0">
                <a:pos x="1825" y="1102"/>
              </a:cxn>
              <a:cxn ang="0">
                <a:pos x="4764" y="1271"/>
              </a:cxn>
              <a:cxn ang="0">
                <a:pos x="4815" y="1074"/>
              </a:cxn>
              <a:cxn ang="0">
                <a:pos x="4919" y="1282"/>
              </a:cxn>
              <a:cxn ang="0">
                <a:pos x="4078" y="1190"/>
              </a:cxn>
              <a:cxn ang="0">
                <a:pos x="4189" y="1345"/>
              </a:cxn>
              <a:cxn ang="0">
                <a:pos x="3412" y="1332"/>
              </a:cxn>
              <a:cxn ang="0">
                <a:pos x="3198" y="1130"/>
              </a:cxn>
              <a:cxn ang="0">
                <a:pos x="3080" y="1274"/>
              </a:cxn>
              <a:cxn ang="0">
                <a:pos x="3154" y="1073"/>
              </a:cxn>
              <a:cxn ang="0">
                <a:pos x="2485" y="1291"/>
              </a:cxn>
              <a:cxn ang="0">
                <a:pos x="1464" y="1315"/>
              </a:cxn>
              <a:cxn ang="0">
                <a:pos x="1405" y="1365"/>
              </a:cxn>
              <a:cxn ang="0">
                <a:pos x="1177" y="1256"/>
              </a:cxn>
              <a:cxn ang="0">
                <a:pos x="1153" y="1311"/>
              </a:cxn>
              <a:cxn ang="0">
                <a:pos x="810" y="1357"/>
              </a:cxn>
              <a:cxn ang="0">
                <a:pos x="718" y="1110"/>
              </a:cxn>
              <a:cxn ang="0">
                <a:pos x="2871" y="1360"/>
              </a:cxn>
              <a:cxn ang="0">
                <a:pos x="2976" y="1112"/>
              </a:cxn>
              <a:cxn ang="0">
                <a:pos x="601" y="1361"/>
              </a:cxn>
              <a:cxn ang="0">
                <a:pos x="4423" y="1081"/>
              </a:cxn>
              <a:cxn ang="0">
                <a:pos x="4325" y="1334"/>
              </a:cxn>
              <a:cxn ang="0">
                <a:pos x="4695" y="1345"/>
              </a:cxn>
              <a:cxn ang="0">
                <a:pos x="3907" y="1357"/>
              </a:cxn>
              <a:cxn ang="0">
                <a:pos x="1073" y="1362"/>
              </a:cxn>
              <a:cxn ang="0">
                <a:pos x="353" y="1366"/>
              </a:cxn>
              <a:cxn ang="0">
                <a:pos x="3644" y="1326"/>
              </a:cxn>
              <a:cxn ang="0">
                <a:pos x="2189" y="989"/>
              </a:cxn>
              <a:cxn ang="0">
                <a:pos x="2190" y="1041"/>
              </a:cxn>
              <a:cxn ang="0">
                <a:pos x="2382" y="1245"/>
              </a:cxn>
              <a:cxn ang="0">
                <a:pos x="77" y="1002"/>
              </a:cxn>
              <a:cxn ang="0">
                <a:pos x="190" y="1343"/>
              </a:cxn>
              <a:cxn ang="0">
                <a:pos x="155" y="1206"/>
              </a:cxn>
              <a:cxn ang="0">
                <a:pos x="1459" y="483"/>
              </a:cxn>
              <a:cxn ang="0">
                <a:pos x="4349" y="545"/>
              </a:cxn>
              <a:cxn ang="0">
                <a:pos x="2491" y="584"/>
              </a:cxn>
              <a:cxn ang="0">
                <a:pos x="5067" y="774"/>
              </a:cxn>
              <a:cxn ang="0">
                <a:pos x="4696" y="216"/>
              </a:cxn>
              <a:cxn ang="0">
                <a:pos x="4606" y="664"/>
              </a:cxn>
              <a:cxn ang="0">
                <a:pos x="4228" y="754"/>
              </a:cxn>
              <a:cxn ang="0">
                <a:pos x="4153" y="320"/>
              </a:cxn>
              <a:cxn ang="0">
                <a:pos x="3635" y="640"/>
              </a:cxn>
              <a:cxn ang="0">
                <a:pos x="3329" y="487"/>
              </a:cxn>
              <a:cxn ang="0">
                <a:pos x="3708" y="186"/>
              </a:cxn>
              <a:cxn ang="0">
                <a:pos x="2096" y="133"/>
              </a:cxn>
              <a:cxn ang="0">
                <a:pos x="1258" y="698"/>
              </a:cxn>
              <a:cxn ang="0">
                <a:pos x="1366" y="292"/>
              </a:cxn>
              <a:cxn ang="0">
                <a:pos x="844" y="144"/>
              </a:cxn>
              <a:cxn ang="0">
                <a:pos x="885" y="772"/>
              </a:cxn>
              <a:cxn ang="0">
                <a:pos x="532" y="282"/>
              </a:cxn>
              <a:cxn ang="0">
                <a:pos x="3064" y="133"/>
              </a:cxn>
              <a:cxn ang="0">
                <a:pos x="5329" y="195"/>
              </a:cxn>
              <a:cxn ang="0">
                <a:pos x="3147" y="6"/>
              </a:cxn>
              <a:cxn ang="0">
                <a:pos x="3257" y="419"/>
              </a:cxn>
              <a:cxn ang="0">
                <a:pos x="2475" y="770"/>
              </a:cxn>
              <a:cxn ang="0">
                <a:pos x="2248" y="226"/>
              </a:cxn>
              <a:cxn ang="0">
                <a:pos x="409" y="27"/>
              </a:cxn>
              <a:cxn ang="0">
                <a:pos x="452" y="545"/>
              </a:cxn>
            </a:cxnLst>
            <a:rect l="0" t="0" r="r" b="b"/>
            <a:pathLst>
              <a:path w="5445" h="1483">
                <a:moveTo>
                  <a:pt x="1515" y="1355"/>
                </a:moveTo>
                <a:lnTo>
                  <a:pt x="1512" y="1355"/>
                </a:lnTo>
                <a:lnTo>
                  <a:pt x="1510" y="1355"/>
                </a:lnTo>
                <a:lnTo>
                  <a:pt x="1505" y="1355"/>
                </a:lnTo>
                <a:lnTo>
                  <a:pt x="1488" y="1356"/>
                </a:lnTo>
                <a:lnTo>
                  <a:pt x="1483" y="1357"/>
                </a:lnTo>
                <a:lnTo>
                  <a:pt x="1481" y="1357"/>
                </a:lnTo>
                <a:lnTo>
                  <a:pt x="1477" y="1359"/>
                </a:lnTo>
                <a:lnTo>
                  <a:pt x="1476" y="1359"/>
                </a:lnTo>
                <a:lnTo>
                  <a:pt x="1473" y="1360"/>
                </a:lnTo>
                <a:lnTo>
                  <a:pt x="1471" y="1360"/>
                </a:lnTo>
                <a:lnTo>
                  <a:pt x="1470" y="1361"/>
                </a:lnTo>
                <a:lnTo>
                  <a:pt x="1467" y="1361"/>
                </a:lnTo>
                <a:lnTo>
                  <a:pt x="1466" y="1362"/>
                </a:lnTo>
                <a:lnTo>
                  <a:pt x="1463" y="1363"/>
                </a:lnTo>
                <a:lnTo>
                  <a:pt x="1460" y="1365"/>
                </a:lnTo>
                <a:lnTo>
                  <a:pt x="1458" y="1366"/>
                </a:lnTo>
                <a:lnTo>
                  <a:pt x="1456" y="1367"/>
                </a:lnTo>
                <a:lnTo>
                  <a:pt x="1454" y="1368"/>
                </a:lnTo>
                <a:lnTo>
                  <a:pt x="1450" y="1372"/>
                </a:lnTo>
                <a:lnTo>
                  <a:pt x="1448" y="1374"/>
                </a:lnTo>
                <a:lnTo>
                  <a:pt x="1447" y="1377"/>
                </a:lnTo>
                <a:lnTo>
                  <a:pt x="1446" y="1379"/>
                </a:lnTo>
                <a:lnTo>
                  <a:pt x="1444" y="1383"/>
                </a:lnTo>
                <a:lnTo>
                  <a:pt x="1443" y="1387"/>
                </a:lnTo>
                <a:lnTo>
                  <a:pt x="1442" y="1389"/>
                </a:lnTo>
                <a:lnTo>
                  <a:pt x="1441" y="1396"/>
                </a:lnTo>
                <a:lnTo>
                  <a:pt x="1441" y="1402"/>
                </a:lnTo>
                <a:lnTo>
                  <a:pt x="1442" y="1410"/>
                </a:lnTo>
                <a:lnTo>
                  <a:pt x="1444" y="1415"/>
                </a:lnTo>
                <a:lnTo>
                  <a:pt x="1444" y="1417"/>
                </a:lnTo>
                <a:lnTo>
                  <a:pt x="1446" y="1420"/>
                </a:lnTo>
                <a:lnTo>
                  <a:pt x="1446" y="1421"/>
                </a:lnTo>
                <a:lnTo>
                  <a:pt x="1447" y="1424"/>
                </a:lnTo>
                <a:lnTo>
                  <a:pt x="1448" y="1426"/>
                </a:lnTo>
                <a:lnTo>
                  <a:pt x="1449" y="1427"/>
                </a:lnTo>
                <a:lnTo>
                  <a:pt x="1452" y="1429"/>
                </a:lnTo>
                <a:lnTo>
                  <a:pt x="1455" y="1433"/>
                </a:lnTo>
                <a:lnTo>
                  <a:pt x="1456" y="1434"/>
                </a:lnTo>
                <a:lnTo>
                  <a:pt x="1459" y="1437"/>
                </a:lnTo>
                <a:lnTo>
                  <a:pt x="1461" y="1438"/>
                </a:lnTo>
                <a:lnTo>
                  <a:pt x="1463" y="1439"/>
                </a:lnTo>
                <a:lnTo>
                  <a:pt x="1465" y="1439"/>
                </a:lnTo>
                <a:lnTo>
                  <a:pt x="1467" y="1442"/>
                </a:lnTo>
                <a:lnTo>
                  <a:pt x="1472" y="1444"/>
                </a:lnTo>
                <a:lnTo>
                  <a:pt x="1475" y="1444"/>
                </a:lnTo>
                <a:lnTo>
                  <a:pt x="1477" y="1445"/>
                </a:lnTo>
                <a:lnTo>
                  <a:pt x="1478" y="1446"/>
                </a:lnTo>
                <a:lnTo>
                  <a:pt x="1481" y="1446"/>
                </a:lnTo>
                <a:lnTo>
                  <a:pt x="1482" y="1448"/>
                </a:lnTo>
                <a:lnTo>
                  <a:pt x="1484" y="1448"/>
                </a:lnTo>
                <a:lnTo>
                  <a:pt x="1487" y="1449"/>
                </a:lnTo>
                <a:lnTo>
                  <a:pt x="1489" y="1449"/>
                </a:lnTo>
                <a:lnTo>
                  <a:pt x="1492" y="1450"/>
                </a:lnTo>
                <a:lnTo>
                  <a:pt x="1495" y="1450"/>
                </a:lnTo>
                <a:lnTo>
                  <a:pt x="1506" y="1452"/>
                </a:lnTo>
                <a:lnTo>
                  <a:pt x="1512" y="1452"/>
                </a:lnTo>
                <a:lnTo>
                  <a:pt x="1516" y="1452"/>
                </a:lnTo>
                <a:lnTo>
                  <a:pt x="1519" y="1452"/>
                </a:lnTo>
                <a:lnTo>
                  <a:pt x="1527" y="1452"/>
                </a:lnTo>
                <a:lnTo>
                  <a:pt x="1535" y="1452"/>
                </a:lnTo>
                <a:lnTo>
                  <a:pt x="1545" y="1451"/>
                </a:lnTo>
                <a:lnTo>
                  <a:pt x="1547" y="1450"/>
                </a:lnTo>
                <a:lnTo>
                  <a:pt x="1550" y="1450"/>
                </a:lnTo>
                <a:lnTo>
                  <a:pt x="1553" y="1449"/>
                </a:lnTo>
                <a:lnTo>
                  <a:pt x="1556" y="1449"/>
                </a:lnTo>
                <a:lnTo>
                  <a:pt x="1558" y="1448"/>
                </a:lnTo>
                <a:lnTo>
                  <a:pt x="1559" y="1448"/>
                </a:lnTo>
                <a:lnTo>
                  <a:pt x="1562" y="1446"/>
                </a:lnTo>
                <a:lnTo>
                  <a:pt x="1563" y="1446"/>
                </a:lnTo>
                <a:lnTo>
                  <a:pt x="1564" y="1445"/>
                </a:lnTo>
                <a:lnTo>
                  <a:pt x="1566" y="1445"/>
                </a:lnTo>
                <a:lnTo>
                  <a:pt x="1569" y="1444"/>
                </a:lnTo>
                <a:lnTo>
                  <a:pt x="1573" y="1442"/>
                </a:lnTo>
                <a:lnTo>
                  <a:pt x="1576" y="1440"/>
                </a:lnTo>
                <a:lnTo>
                  <a:pt x="1579" y="1439"/>
                </a:lnTo>
                <a:lnTo>
                  <a:pt x="1581" y="1438"/>
                </a:lnTo>
                <a:lnTo>
                  <a:pt x="1582" y="1437"/>
                </a:lnTo>
                <a:lnTo>
                  <a:pt x="1583" y="1434"/>
                </a:lnTo>
                <a:lnTo>
                  <a:pt x="1587" y="1432"/>
                </a:lnTo>
                <a:lnTo>
                  <a:pt x="1592" y="1427"/>
                </a:lnTo>
                <a:lnTo>
                  <a:pt x="1594" y="1424"/>
                </a:lnTo>
                <a:lnTo>
                  <a:pt x="1595" y="1423"/>
                </a:lnTo>
                <a:lnTo>
                  <a:pt x="1595" y="1421"/>
                </a:lnTo>
                <a:lnTo>
                  <a:pt x="1598" y="1418"/>
                </a:lnTo>
                <a:lnTo>
                  <a:pt x="1598" y="1417"/>
                </a:lnTo>
                <a:lnTo>
                  <a:pt x="1599" y="1415"/>
                </a:lnTo>
                <a:lnTo>
                  <a:pt x="1600" y="1411"/>
                </a:lnTo>
                <a:lnTo>
                  <a:pt x="1600" y="1409"/>
                </a:lnTo>
                <a:lnTo>
                  <a:pt x="1602" y="1406"/>
                </a:lnTo>
                <a:lnTo>
                  <a:pt x="1602" y="1400"/>
                </a:lnTo>
                <a:lnTo>
                  <a:pt x="1603" y="1398"/>
                </a:lnTo>
                <a:lnTo>
                  <a:pt x="1603" y="1394"/>
                </a:lnTo>
                <a:lnTo>
                  <a:pt x="1602" y="1389"/>
                </a:lnTo>
                <a:lnTo>
                  <a:pt x="1602" y="1387"/>
                </a:lnTo>
                <a:lnTo>
                  <a:pt x="1597" y="1377"/>
                </a:lnTo>
                <a:lnTo>
                  <a:pt x="1592" y="1372"/>
                </a:lnTo>
                <a:lnTo>
                  <a:pt x="1589" y="1370"/>
                </a:lnTo>
                <a:lnTo>
                  <a:pt x="1582" y="1366"/>
                </a:lnTo>
                <a:lnTo>
                  <a:pt x="1575" y="1362"/>
                </a:lnTo>
                <a:lnTo>
                  <a:pt x="1565" y="1360"/>
                </a:lnTo>
                <a:lnTo>
                  <a:pt x="1562" y="1359"/>
                </a:lnTo>
                <a:lnTo>
                  <a:pt x="1557" y="1357"/>
                </a:lnTo>
                <a:lnTo>
                  <a:pt x="1546" y="1356"/>
                </a:lnTo>
                <a:lnTo>
                  <a:pt x="1536" y="1355"/>
                </a:lnTo>
                <a:lnTo>
                  <a:pt x="1515" y="1355"/>
                </a:lnTo>
                <a:close/>
                <a:moveTo>
                  <a:pt x="4110" y="1217"/>
                </a:moveTo>
                <a:lnTo>
                  <a:pt x="4104" y="1217"/>
                </a:lnTo>
                <a:lnTo>
                  <a:pt x="4098" y="1219"/>
                </a:lnTo>
                <a:lnTo>
                  <a:pt x="4094" y="1219"/>
                </a:lnTo>
                <a:lnTo>
                  <a:pt x="4090" y="1219"/>
                </a:lnTo>
                <a:lnTo>
                  <a:pt x="4088" y="1219"/>
                </a:lnTo>
                <a:lnTo>
                  <a:pt x="4085" y="1221"/>
                </a:lnTo>
                <a:lnTo>
                  <a:pt x="4083" y="1221"/>
                </a:lnTo>
                <a:lnTo>
                  <a:pt x="4062" y="1227"/>
                </a:lnTo>
                <a:lnTo>
                  <a:pt x="4059" y="1228"/>
                </a:lnTo>
                <a:lnTo>
                  <a:pt x="4056" y="1229"/>
                </a:lnTo>
                <a:lnTo>
                  <a:pt x="4054" y="1230"/>
                </a:lnTo>
                <a:lnTo>
                  <a:pt x="4049" y="1233"/>
                </a:lnTo>
                <a:lnTo>
                  <a:pt x="4044" y="1235"/>
                </a:lnTo>
                <a:lnTo>
                  <a:pt x="4043" y="1236"/>
                </a:lnTo>
                <a:lnTo>
                  <a:pt x="4042" y="1238"/>
                </a:lnTo>
                <a:lnTo>
                  <a:pt x="4039" y="1239"/>
                </a:lnTo>
                <a:lnTo>
                  <a:pt x="4038" y="1240"/>
                </a:lnTo>
                <a:lnTo>
                  <a:pt x="4035" y="1244"/>
                </a:lnTo>
                <a:lnTo>
                  <a:pt x="4029" y="1249"/>
                </a:lnTo>
                <a:lnTo>
                  <a:pt x="4027" y="1251"/>
                </a:lnTo>
                <a:lnTo>
                  <a:pt x="4026" y="1254"/>
                </a:lnTo>
                <a:lnTo>
                  <a:pt x="4025" y="1256"/>
                </a:lnTo>
                <a:lnTo>
                  <a:pt x="4024" y="1257"/>
                </a:lnTo>
                <a:lnTo>
                  <a:pt x="4023" y="1260"/>
                </a:lnTo>
                <a:lnTo>
                  <a:pt x="4021" y="1262"/>
                </a:lnTo>
                <a:lnTo>
                  <a:pt x="4021" y="1263"/>
                </a:lnTo>
                <a:lnTo>
                  <a:pt x="4020" y="1266"/>
                </a:lnTo>
                <a:lnTo>
                  <a:pt x="4019" y="1272"/>
                </a:lnTo>
                <a:lnTo>
                  <a:pt x="4018" y="1274"/>
                </a:lnTo>
                <a:lnTo>
                  <a:pt x="4018" y="1278"/>
                </a:lnTo>
                <a:lnTo>
                  <a:pt x="4017" y="1283"/>
                </a:lnTo>
                <a:lnTo>
                  <a:pt x="4017" y="1289"/>
                </a:lnTo>
                <a:lnTo>
                  <a:pt x="4017" y="1293"/>
                </a:lnTo>
                <a:lnTo>
                  <a:pt x="4017" y="1295"/>
                </a:lnTo>
                <a:lnTo>
                  <a:pt x="4017" y="1299"/>
                </a:lnTo>
                <a:lnTo>
                  <a:pt x="4020" y="1308"/>
                </a:lnTo>
                <a:lnTo>
                  <a:pt x="4021" y="1311"/>
                </a:lnTo>
                <a:lnTo>
                  <a:pt x="4023" y="1313"/>
                </a:lnTo>
                <a:lnTo>
                  <a:pt x="4025" y="1316"/>
                </a:lnTo>
                <a:lnTo>
                  <a:pt x="4027" y="1317"/>
                </a:lnTo>
                <a:lnTo>
                  <a:pt x="4029" y="1321"/>
                </a:lnTo>
                <a:lnTo>
                  <a:pt x="4032" y="1323"/>
                </a:lnTo>
                <a:lnTo>
                  <a:pt x="4033" y="1324"/>
                </a:lnTo>
                <a:lnTo>
                  <a:pt x="4036" y="1324"/>
                </a:lnTo>
                <a:lnTo>
                  <a:pt x="4038" y="1326"/>
                </a:lnTo>
                <a:lnTo>
                  <a:pt x="4041" y="1327"/>
                </a:lnTo>
                <a:lnTo>
                  <a:pt x="4050" y="1330"/>
                </a:lnTo>
                <a:lnTo>
                  <a:pt x="4056" y="1330"/>
                </a:lnTo>
                <a:lnTo>
                  <a:pt x="4062" y="1330"/>
                </a:lnTo>
                <a:lnTo>
                  <a:pt x="4068" y="1329"/>
                </a:lnTo>
                <a:lnTo>
                  <a:pt x="4073" y="1328"/>
                </a:lnTo>
                <a:lnTo>
                  <a:pt x="4076" y="1328"/>
                </a:lnTo>
                <a:lnTo>
                  <a:pt x="4078" y="1327"/>
                </a:lnTo>
                <a:lnTo>
                  <a:pt x="4082" y="1324"/>
                </a:lnTo>
                <a:lnTo>
                  <a:pt x="4085" y="1323"/>
                </a:lnTo>
                <a:lnTo>
                  <a:pt x="4087" y="1322"/>
                </a:lnTo>
                <a:lnTo>
                  <a:pt x="4089" y="1321"/>
                </a:lnTo>
                <a:lnTo>
                  <a:pt x="4090" y="1319"/>
                </a:lnTo>
                <a:lnTo>
                  <a:pt x="4096" y="1313"/>
                </a:lnTo>
                <a:lnTo>
                  <a:pt x="4099" y="1312"/>
                </a:lnTo>
                <a:lnTo>
                  <a:pt x="4100" y="1310"/>
                </a:lnTo>
                <a:lnTo>
                  <a:pt x="4101" y="1307"/>
                </a:lnTo>
                <a:lnTo>
                  <a:pt x="4102" y="1306"/>
                </a:lnTo>
                <a:lnTo>
                  <a:pt x="4102" y="1304"/>
                </a:lnTo>
                <a:lnTo>
                  <a:pt x="4105" y="1300"/>
                </a:lnTo>
                <a:lnTo>
                  <a:pt x="4105" y="1299"/>
                </a:lnTo>
                <a:lnTo>
                  <a:pt x="4107" y="1294"/>
                </a:lnTo>
                <a:lnTo>
                  <a:pt x="4107" y="1291"/>
                </a:lnTo>
                <a:lnTo>
                  <a:pt x="4110" y="1283"/>
                </a:lnTo>
                <a:lnTo>
                  <a:pt x="4110" y="1278"/>
                </a:lnTo>
                <a:lnTo>
                  <a:pt x="4110" y="1273"/>
                </a:lnTo>
                <a:lnTo>
                  <a:pt x="4110" y="1267"/>
                </a:lnTo>
                <a:lnTo>
                  <a:pt x="4110" y="1257"/>
                </a:lnTo>
                <a:lnTo>
                  <a:pt x="4110" y="1217"/>
                </a:lnTo>
                <a:close/>
                <a:moveTo>
                  <a:pt x="835" y="1217"/>
                </a:moveTo>
                <a:lnTo>
                  <a:pt x="829" y="1217"/>
                </a:lnTo>
                <a:lnTo>
                  <a:pt x="823" y="1219"/>
                </a:lnTo>
                <a:lnTo>
                  <a:pt x="817" y="1219"/>
                </a:lnTo>
                <a:lnTo>
                  <a:pt x="815" y="1219"/>
                </a:lnTo>
                <a:lnTo>
                  <a:pt x="811" y="1221"/>
                </a:lnTo>
                <a:lnTo>
                  <a:pt x="809" y="1221"/>
                </a:lnTo>
                <a:lnTo>
                  <a:pt x="806" y="1222"/>
                </a:lnTo>
                <a:lnTo>
                  <a:pt x="804" y="1222"/>
                </a:lnTo>
                <a:lnTo>
                  <a:pt x="799" y="1223"/>
                </a:lnTo>
                <a:lnTo>
                  <a:pt x="794" y="1224"/>
                </a:lnTo>
                <a:lnTo>
                  <a:pt x="793" y="1225"/>
                </a:lnTo>
                <a:lnTo>
                  <a:pt x="786" y="1228"/>
                </a:lnTo>
                <a:lnTo>
                  <a:pt x="781" y="1229"/>
                </a:lnTo>
                <a:lnTo>
                  <a:pt x="778" y="1230"/>
                </a:lnTo>
                <a:lnTo>
                  <a:pt x="777" y="1232"/>
                </a:lnTo>
                <a:lnTo>
                  <a:pt x="774" y="1233"/>
                </a:lnTo>
                <a:lnTo>
                  <a:pt x="771" y="1234"/>
                </a:lnTo>
                <a:lnTo>
                  <a:pt x="766" y="1236"/>
                </a:lnTo>
                <a:lnTo>
                  <a:pt x="765" y="1238"/>
                </a:lnTo>
                <a:lnTo>
                  <a:pt x="764" y="1239"/>
                </a:lnTo>
                <a:lnTo>
                  <a:pt x="763" y="1240"/>
                </a:lnTo>
                <a:lnTo>
                  <a:pt x="758" y="1244"/>
                </a:lnTo>
                <a:lnTo>
                  <a:pt x="755" y="1246"/>
                </a:lnTo>
                <a:lnTo>
                  <a:pt x="752" y="1250"/>
                </a:lnTo>
                <a:lnTo>
                  <a:pt x="751" y="1251"/>
                </a:lnTo>
                <a:lnTo>
                  <a:pt x="749" y="1254"/>
                </a:lnTo>
                <a:lnTo>
                  <a:pt x="748" y="1255"/>
                </a:lnTo>
                <a:lnTo>
                  <a:pt x="748" y="1257"/>
                </a:lnTo>
                <a:lnTo>
                  <a:pt x="746" y="1262"/>
                </a:lnTo>
                <a:lnTo>
                  <a:pt x="745" y="1263"/>
                </a:lnTo>
                <a:lnTo>
                  <a:pt x="743" y="1267"/>
                </a:lnTo>
                <a:lnTo>
                  <a:pt x="743" y="1269"/>
                </a:lnTo>
                <a:lnTo>
                  <a:pt x="742" y="1272"/>
                </a:lnTo>
                <a:lnTo>
                  <a:pt x="742" y="1274"/>
                </a:lnTo>
                <a:lnTo>
                  <a:pt x="741" y="1278"/>
                </a:lnTo>
                <a:lnTo>
                  <a:pt x="741" y="1283"/>
                </a:lnTo>
                <a:lnTo>
                  <a:pt x="740" y="1289"/>
                </a:lnTo>
                <a:lnTo>
                  <a:pt x="740" y="1293"/>
                </a:lnTo>
                <a:lnTo>
                  <a:pt x="740" y="1296"/>
                </a:lnTo>
                <a:lnTo>
                  <a:pt x="741" y="1300"/>
                </a:lnTo>
                <a:lnTo>
                  <a:pt x="741" y="1302"/>
                </a:lnTo>
                <a:lnTo>
                  <a:pt x="743" y="1307"/>
                </a:lnTo>
                <a:lnTo>
                  <a:pt x="745" y="1311"/>
                </a:lnTo>
                <a:lnTo>
                  <a:pt x="747" y="1315"/>
                </a:lnTo>
                <a:lnTo>
                  <a:pt x="748" y="1316"/>
                </a:lnTo>
                <a:lnTo>
                  <a:pt x="749" y="1317"/>
                </a:lnTo>
                <a:lnTo>
                  <a:pt x="752" y="1321"/>
                </a:lnTo>
                <a:lnTo>
                  <a:pt x="753" y="1322"/>
                </a:lnTo>
                <a:lnTo>
                  <a:pt x="755" y="1323"/>
                </a:lnTo>
                <a:lnTo>
                  <a:pt x="757" y="1324"/>
                </a:lnTo>
                <a:lnTo>
                  <a:pt x="759" y="1326"/>
                </a:lnTo>
                <a:lnTo>
                  <a:pt x="761" y="1327"/>
                </a:lnTo>
                <a:lnTo>
                  <a:pt x="764" y="1328"/>
                </a:lnTo>
                <a:lnTo>
                  <a:pt x="766" y="1329"/>
                </a:lnTo>
                <a:lnTo>
                  <a:pt x="770" y="1330"/>
                </a:lnTo>
                <a:lnTo>
                  <a:pt x="774" y="1330"/>
                </a:lnTo>
                <a:lnTo>
                  <a:pt x="778" y="1332"/>
                </a:lnTo>
                <a:lnTo>
                  <a:pt x="781" y="1332"/>
                </a:lnTo>
                <a:lnTo>
                  <a:pt x="786" y="1332"/>
                </a:lnTo>
                <a:lnTo>
                  <a:pt x="792" y="1330"/>
                </a:lnTo>
                <a:lnTo>
                  <a:pt x="794" y="1330"/>
                </a:lnTo>
                <a:lnTo>
                  <a:pt x="797" y="1330"/>
                </a:lnTo>
                <a:lnTo>
                  <a:pt x="799" y="1329"/>
                </a:lnTo>
                <a:lnTo>
                  <a:pt x="801" y="1328"/>
                </a:lnTo>
                <a:lnTo>
                  <a:pt x="805" y="1327"/>
                </a:lnTo>
                <a:lnTo>
                  <a:pt x="807" y="1326"/>
                </a:lnTo>
                <a:lnTo>
                  <a:pt x="811" y="1323"/>
                </a:lnTo>
                <a:lnTo>
                  <a:pt x="812" y="1322"/>
                </a:lnTo>
                <a:lnTo>
                  <a:pt x="813" y="1321"/>
                </a:lnTo>
                <a:lnTo>
                  <a:pt x="817" y="1318"/>
                </a:lnTo>
                <a:lnTo>
                  <a:pt x="821" y="1315"/>
                </a:lnTo>
                <a:lnTo>
                  <a:pt x="822" y="1313"/>
                </a:lnTo>
                <a:lnTo>
                  <a:pt x="824" y="1311"/>
                </a:lnTo>
                <a:lnTo>
                  <a:pt x="826" y="1310"/>
                </a:lnTo>
                <a:lnTo>
                  <a:pt x="827" y="1307"/>
                </a:lnTo>
                <a:lnTo>
                  <a:pt x="827" y="1306"/>
                </a:lnTo>
                <a:lnTo>
                  <a:pt x="830" y="1300"/>
                </a:lnTo>
                <a:lnTo>
                  <a:pt x="833" y="1293"/>
                </a:lnTo>
                <a:lnTo>
                  <a:pt x="834" y="1287"/>
                </a:lnTo>
                <a:lnTo>
                  <a:pt x="834" y="1280"/>
                </a:lnTo>
                <a:lnTo>
                  <a:pt x="835" y="1266"/>
                </a:lnTo>
                <a:lnTo>
                  <a:pt x="835" y="1217"/>
                </a:lnTo>
                <a:close/>
                <a:moveTo>
                  <a:pt x="1172" y="1208"/>
                </a:moveTo>
                <a:lnTo>
                  <a:pt x="1177" y="1208"/>
                </a:lnTo>
                <a:lnTo>
                  <a:pt x="1181" y="1207"/>
                </a:lnTo>
                <a:lnTo>
                  <a:pt x="1187" y="1205"/>
                </a:lnTo>
                <a:lnTo>
                  <a:pt x="1192" y="1205"/>
                </a:lnTo>
                <a:lnTo>
                  <a:pt x="1201" y="1202"/>
                </a:lnTo>
                <a:lnTo>
                  <a:pt x="1206" y="1201"/>
                </a:lnTo>
                <a:lnTo>
                  <a:pt x="1211" y="1200"/>
                </a:lnTo>
                <a:lnTo>
                  <a:pt x="1214" y="1200"/>
                </a:lnTo>
                <a:lnTo>
                  <a:pt x="1216" y="1199"/>
                </a:lnTo>
                <a:lnTo>
                  <a:pt x="1218" y="1199"/>
                </a:lnTo>
                <a:lnTo>
                  <a:pt x="1221" y="1197"/>
                </a:lnTo>
                <a:lnTo>
                  <a:pt x="1227" y="1196"/>
                </a:lnTo>
                <a:lnTo>
                  <a:pt x="1234" y="1194"/>
                </a:lnTo>
                <a:lnTo>
                  <a:pt x="1249" y="1190"/>
                </a:lnTo>
                <a:lnTo>
                  <a:pt x="1256" y="1189"/>
                </a:lnTo>
                <a:lnTo>
                  <a:pt x="1274" y="1184"/>
                </a:lnTo>
                <a:lnTo>
                  <a:pt x="1281" y="1183"/>
                </a:lnTo>
                <a:lnTo>
                  <a:pt x="1296" y="1178"/>
                </a:lnTo>
                <a:lnTo>
                  <a:pt x="1297" y="1177"/>
                </a:lnTo>
                <a:lnTo>
                  <a:pt x="1298" y="1167"/>
                </a:lnTo>
                <a:lnTo>
                  <a:pt x="1298" y="1161"/>
                </a:lnTo>
                <a:lnTo>
                  <a:pt x="1295" y="1149"/>
                </a:lnTo>
                <a:lnTo>
                  <a:pt x="1293" y="1146"/>
                </a:lnTo>
                <a:lnTo>
                  <a:pt x="1292" y="1144"/>
                </a:lnTo>
                <a:lnTo>
                  <a:pt x="1292" y="1143"/>
                </a:lnTo>
                <a:lnTo>
                  <a:pt x="1291" y="1140"/>
                </a:lnTo>
                <a:lnTo>
                  <a:pt x="1288" y="1138"/>
                </a:lnTo>
                <a:lnTo>
                  <a:pt x="1288" y="1135"/>
                </a:lnTo>
                <a:lnTo>
                  <a:pt x="1287" y="1134"/>
                </a:lnTo>
                <a:lnTo>
                  <a:pt x="1286" y="1132"/>
                </a:lnTo>
                <a:lnTo>
                  <a:pt x="1285" y="1130"/>
                </a:lnTo>
                <a:lnTo>
                  <a:pt x="1284" y="1129"/>
                </a:lnTo>
                <a:lnTo>
                  <a:pt x="1280" y="1125"/>
                </a:lnTo>
                <a:lnTo>
                  <a:pt x="1274" y="1119"/>
                </a:lnTo>
                <a:lnTo>
                  <a:pt x="1273" y="1117"/>
                </a:lnTo>
                <a:lnTo>
                  <a:pt x="1270" y="1117"/>
                </a:lnTo>
                <a:lnTo>
                  <a:pt x="1269" y="1116"/>
                </a:lnTo>
                <a:lnTo>
                  <a:pt x="1267" y="1114"/>
                </a:lnTo>
                <a:lnTo>
                  <a:pt x="1262" y="1112"/>
                </a:lnTo>
                <a:lnTo>
                  <a:pt x="1259" y="1112"/>
                </a:lnTo>
                <a:lnTo>
                  <a:pt x="1258" y="1111"/>
                </a:lnTo>
                <a:lnTo>
                  <a:pt x="1257" y="1111"/>
                </a:lnTo>
                <a:lnTo>
                  <a:pt x="1255" y="1110"/>
                </a:lnTo>
                <a:lnTo>
                  <a:pt x="1251" y="1110"/>
                </a:lnTo>
                <a:lnTo>
                  <a:pt x="1246" y="1108"/>
                </a:lnTo>
                <a:lnTo>
                  <a:pt x="1238" y="1108"/>
                </a:lnTo>
                <a:lnTo>
                  <a:pt x="1233" y="1110"/>
                </a:lnTo>
                <a:lnTo>
                  <a:pt x="1230" y="1110"/>
                </a:lnTo>
                <a:lnTo>
                  <a:pt x="1229" y="1111"/>
                </a:lnTo>
                <a:lnTo>
                  <a:pt x="1224" y="1112"/>
                </a:lnTo>
                <a:lnTo>
                  <a:pt x="1222" y="1113"/>
                </a:lnTo>
                <a:lnTo>
                  <a:pt x="1218" y="1114"/>
                </a:lnTo>
                <a:lnTo>
                  <a:pt x="1215" y="1117"/>
                </a:lnTo>
                <a:lnTo>
                  <a:pt x="1212" y="1118"/>
                </a:lnTo>
                <a:lnTo>
                  <a:pt x="1210" y="1119"/>
                </a:lnTo>
                <a:lnTo>
                  <a:pt x="1209" y="1121"/>
                </a:lnTo>
                <a:lnTo>
                  <a:pt x="1206" y="1123"/>
                </a:lnTo>
                <a:lnTo>
                  <a:pt x="1203" y="1127"/>
                </a:lnTo>
                <a:lnTo>
                  <a:pt x="1198" y="1132"/>
                </a:lnTo>
                <a:lnTo>
                  <a:pt x="1195" y="1134"/>
                </a:lnTo>
                <a:lnTo>
                  <a:pt x="1193" y="1136"/>
                </a:lnTo>
                <a:lnTo>
                  <a:pt x="1192" y="1139"/>
                </a:lnTo>
                <a:lnTo>
                  <a:pt x="1191" y="1140"/>
                </a:lnTo>
                <a:lnTo>
                  <a:pt x="1189" y="1143"/>
                </a:lnTo>
                <a:lnTo>
                  <a:pt x="1186" y="1150"/>
                </a:lnTo>
                <a:lnTo>
                  <a:pt x="1182" y="1156"/>
                </a:lnTo>
                <a:lnTo>
                  <a:pt x="1180" y="1163"/>
                </a:lnTo>
                <a:lnTo>
                  <a:pt x="1177" y="1172"/>
                </a:lnTo>
                <a:lnTo>
                  <a:pt x="1176" y="1180"/>
                </a:lnTo>
                <a:lnTo>
                  <a:pt x="1174" y="1189"/>
                </a:lnTo>
                <a:lnTo>
                  <a:pt x="1174" y="1199"/>
                </a:lnTo>
                <a:lnTo>
                  <a:pt x="1172" y="1208"/>
                </a:lnTo>
                <a:close/>
                <a:moveTo>
                  <a:pt x="2587" y="1105"/>
                </a:moveTo>
                <a:lnTo>
                  <a:pt x="2585" y="1105"/>
                </a:lnTo>
                <a:lnTo>
                  <a:pt x="2583" y="1106"/>
                </a:lnTo>
                <a:lnTo>
                  <a:pt x="2578" y="1106"/>
                </a:lnTo>
                <a:lnTo>
                  <a:pt x="2566" y="1111"/>
                </a:lnTo>
                <a:lnTo>
                  <a:pt x="2562" y="1113"/>
                </a:lnTo>
                <a:lnTo>
                  <a:pt x="2560" y="1114"/>
                </a:lnTo>
                <a:lnTo>
                  <a:pt x="2559" y="1116"/>
                </a:lnTo>
                <a:lnTo>
                  <a:pt x="2556" y="1117"/>
                </a:lnTo>
                <a:lnTo>
                  <a:pt x="2553" y="1121"/>
                </a:lnTo>
                <a:lnTo>
                  <a:pt x="2548" y="1125"/>
                </a:lnTo>
                <a:lnTo>
                  <a:pt x="2544" y="1129"/>
                </a:lnTo>
                <a:lnTo>
                  <a:pt x="2541" y="1134"/>
                </a:lnTo>
                <a:lnTo>
                  <a:pt x="2535" y="1145"/>
                </a:lnTo>
                <a:lnTo>
                  <a:pt x="2530" y="1156"/>
                </a:lnTo>
                <a:lnTo>
                  <a:pt x="2530" y="1160"/>
                </a:lnTo>
                <a:lnTo>
                  <a:pt x="2529" y="1161"/>
                </a:lnTo>
                <a:lnTo>
                  <a:pt x="2529" y="1162"/>
                </a:lnTo>
                <a:lnTo>
                  <a:pt x="2527" y="1164"/>
                </a:lnTo>
                <a:lnTo>
                  <a:pt x="2527" y="1166"/>
                </a:lnTo>
                <a:lnTo>
                  <a:pt x="2526" y="1171"/>
                </a:lnTo>
                <a:lnTo>
                  <a:pt x="2525" y="1173"/>
                </a:lnTo>
                <a:lnTo>
                  <a:pt x="2525" y="1175"/>
                </a:lnTo>
                <a:lnTo>
                  <a:pt x="2524" y="1178"/>
                </a:lnTo>
                <a:lnTo>
                  <a:pt x="2524" y="1180"/>
                </a:lnTo>
                <a:lnTo>
                  <a:pt x="2523" y="1184"/>
                </a:lnTo>
                <a:lnTo>
                  <a:pt x="2523" y="1188"/>
                </a:lnTo>
                <a:lnTo>
                  <a:pt x="2521" y="1190"/>
                </a:lnTo>
                <a:lnTo>
                  <a:pt x="2521" y="1195"/>
                </a:lnTo>
                <a:lnTo>
                  <a:pt x="2520" y="1211"/>
                </a:lnTo>
                <a:lnTo>
                  <a:pt x="2520" y="1217"/>
                </a:lnTo>
                <a:lnTo>
                  <a:pt x="2519" y="1236"/>
                </a:lnTo>
                <a:lnTo>
                  <a:pt x="2520" y="1245"/>
                </a:lnTo>
                <a:lnTo>
                  <a:pt x="2520" y="1250"/>
                </a:lnTo>
                <a:lnTo>
                  <a:pt x="2525" y="1273"/>
                </a:lnTo>
                <a:lnTo>
                  <a:pt x="2526" y="1278"/>
                </a:lnTo>
                <a:lnTo>
                  <a:pt x="2526" y="1279"/>
                </a:lnTo>
                <a:lnTo>
                  <a:pt x="2527" y="1280"/>
                </a:lnTo>
                <a:lnTo>
                  <a:pt x="2527" y="1283"/>
                </a:lnTo>
                <a:lnTo>
                  <a:pt x="2529" y="1285"/>
                </a:lnTo>
                <a:lnTo>
                  <a:pt x="2530" y="1289"/>
                </a:lnTo>
                <a:lnTo>
                  <a:pt x="2531" y="1291"/>
                </a:lnTo>
                <a:lnTo>
                  <a:pt x="2533" y="1295"/>
                </a:lnTo>
                <a:lnTo>
                  <a:pt x="2535" y="1300"/>
                </a:lnTo>
                <a:lnTo>
                  <a:pt x="2537" y="1304"/>
                </a:lnTo>
                <a:lnTo>
                  <a:pt x="2538" y="1306"/>
                </a:lnTo>
                <a:lnTo>
                  <a:pt x="2539" y="1307"/>
                </a:lnTo>
                <a:lnTo>
                  <a:pt x="2541" y="1308"/>
                </a:lnTo>
                <a:lnTo>
                  <a:pt x="2543" y="1311"/>
                </a:lnTo>
                <a:lnTo>
                  <a:pt x="2546" y="1313"/>
                </a:lnTo>
                <a:lnTo>
                  <a:pt x="2549" y="1317"/>
                </a:lnTo>
                <a:lnTo>
                  <a:pt x="2553" y="1322"/>
                </a:lnTo>
                <a:lnTo>
                  <a:pt x="2561" y="1327"/>
                </a:lnTo>
                <a:lnTo>
                  <a:pt x="2565" y="1329"/>
                </a:lnTo>
                <a:lnTo>
                  <a:pt x="2570" y="1332"/>
                </a:lnTo>
                <a:lnTo>
                  <a:pt x="2578" y="1334"/>
                </a:lnTo>
                <a:lnTo>
                  <a:pt x="2581" y="1334"/>
                </a:lnTo>
                <a:lnTo>
                  <a:pt x="2588" y="1335"/>
                </a:lnTo>
                <a:lnTo>
                  <a:pt x="2591" y="1335"/>
                </a:lnTo>
                <a:lnTo>
                  <a:pt x="2601" y="1334"/>
                </a:lnTo>
                <a:lnTo>
                  <a:pt x="2604" y="1334"/>
                </a:lnTo>
                <a:lnTo>
                  <a:pt x="2605" y="1333"/>
                </a:lnTo>
                <a:lnTo>
                  <a:pt x="2607" y="1333"/>
                </a:lnTo>
                <a:lnTo>
                  <a:pt x="2608" y="1332"/>
                </a:lnTo>
                <a:lnTo>
                  <a:pt x="2614" y="1329"/>
                </a:lnTo>
                <a:lnTo>
                  <a:pt x="2618" y="1327"/>
                </a:lnTo>
                <a:lnTo>
                  <a:pt x="2619" y="1326"/>
                </a:lnTo>
                <a:lnTo>
                  <a:pt x="2622" y="1324"/>
                </a:lnTo>
                <a:lnTo>
                  <a:pt x="2623" y="1323"/>
                </a:lnTo>
                <a:lnTo>
                  <a:pt x="2625" y="1321"/>
                </a:lnTo>
                <a:lnTo>
                  <a:pt x="2630" y="1316"/>
                </a:lnTo>
                <a:lnTo>
                  <a:pt x="2633" y="1315"/>
                </a:lnTo>
                <a:lnTo>
                  <a:pt x="2635" y="1311"/>
                </a:lnTo>
                <a:lnTo>
                  <a:pt x="2636" y="1310"/>
                </a:lnTo>
                <a:lnTo>
                  <a:pt x="2636" y="1307"/>
                </a:lnTo>
                <a:lnTo>
                  <a:pt x="2637" y="1306"/>
                </a:lnTo>
                <a:lnTo>
                  <a:pt x="2640" y="1304"/>
                </a:lnTo>
                <a:lnTo>
                  <a:pt x="2641" y="1301"/>
                </a:lnTo>
                <a:lnTo>
                  <a:pt x="2642" y="1300"/>
                </a:lnTo>
                <a:lnTo>
                  <a:pt x="2643" y="1298"/>
                </a:lnTo>
                <a:lnTo>
                  <a:pt x="2645" y="1295"/>
                </a:lnTo>
                <a:lnTo>
                  <a:pt x="2646" y="1293"/>
                </a:lnTo>
                <a:lnTo>
                  <a:pt x="2647" y="1289"/>
                </a:lnTo>
                <a:lnTo>
                  <a:pt x="2648" y="1288"/>
                </a:lnTo>
                <a:lnTo>
                  <a:pt x="2649" y="1283"/>
                </a:lnTo>
                <a:lnTo>
                  <a:pt x="2656" y="1262"/>
                </a:lnTo>
                <a:lnTo>
                  <a:pt x="2657" y="1250"/>
                </a:lnTo>
                <a:lnTo>
                  <a:pt x="2658" y="1246"/>
                </a:lnTo>
                <a:lnTo>
                  <a:pt x="2658" y="1239"/>
                </a:lnTo>
                <a:lnTo>
                  <a:pt x="2659" y="1228"/>
                </a:lnTo>
                <a:lnTo>
                  <a:pt x="2659" y="1225"/>
                </a:lnTo>
                <a:lnTo>
                  <a:pt x="2659" y="1221"/>
                </a:lnTo>
                <a:lnTo>
                  <a:pt x="2659" y="1213"/>
                </a:lnTo>
                <a:lnTo>
                  <a:pt x="2659" y="1207"/>
                </a:lnTo>
                <a:lnTo>
                  <a:pt x="2659" y="1202"/>
                </a:lnTo>
                <a:lnTo>
                  <a:pt x="2658" y="1196"/>
                </a:lnTo>
                <a:lnTo>
                  <a:pt x="2657" y="1188"/>
                </a:lnTo>
                <a:lnTo>
                  <a:pt x="2653" y="1168"/>
                </a:lnTo>
                <a:lnTo>
                  <a:pt x="2652" y="1163"/>
                </a:lnTo>
                <a:lnTo>
                  <a:pt x="2651" y="1162"/>
                </a:lnTo>
                <a:lnTo>
                  <a:pt x="2651" y="1161"/>
                </a:lnTo>
                <a:lnTo>
                  <a:pt x="2651" y="1158"/>
                </a:lnTo>
                <a:lnTo>
                  <a:pt x="2649" y="1157"/>
                </a:lnTo>
                <a:lnTo>
                  <a:pt x="2648" y="1152"/>
                </a:lnTo>
                <a:lnTo>
                  <a:pt x="2647" y="1150"/>
                </a:lnTo>
                <a:lnTo>
                  <a:pt x="2646" y="1147"/>
                </a:lnTo>
                <a:lnTo>
                  <a:pt x="2645" y="1145"/>
                </a:lnTo>
                <a:lnTo>
                  <a:pt x="2643" y="1143"/>
                </a:lnTo>
                <a:lnTo>
                  <a:pt x="2641" y="1139"/>
                </a:lnTo>
                <a:lnTo>
                  <a:pt x="2640" y="1135"/>
                </a:lnTo>
                <a:lnTo>
                  <a:pt x="2639" y="1134"/>
                </a:lnTo>
                <a:lnTo>
                  <a:pt x="2637" y="1132"/>
                </a:lnTo>
                <a:lnTo>
                  <a:pt x="2636" y="1130"/>
                </a:lnTo>
                <a:lnTo>
                  <a:pt x="2635" y="1129"/>
                </a:lnTo>
                <a:lnTo>
                  <a:pt x="2630" y="1124"/>
                </a:lnTo>
                <a:lnTo>
                  <a:pt x="2627" y="1119"/>
                </a:lnTo>
                <a:lnTo>
                  <a:pt x="2622" y="1116"/>
                </a:lnTo>
                <a:lnTo>
                  <a:pt x="2616" y="1112"/>
                </a:lnTo>
                <a:lnTo>
                  <a:pt x="2610" y="1108"/>
                </a:lnTo>
                <a:lnTo>
                  <a:pt x="2604" y="1106"/>
                </a:lnTo>
                <a:lnTo>
                  <a:pt x="2595" y="1105"/>
                </a:lnTo>
                <a:lnTo>
                  <a:pt x="2591" y="1105"/>
                </a:lnTo>
                <a:lnTo>
                  <a:pt x="2587" y="1105"/>
                </a:lnTo>
                <a:close/>
                <a:moveTo>
                  <a:pt x="1495" y="1105"/>
                </a:moveTo>
                <a:lnTo>
                  <a:pt x="1490" y="1105"/>
                </a:lnTo>
                <a:lnTo>
                  <a:pt x="1479" y="1110"/>
                </a:lnTo>
                <a:lnTo>
                  <a:pt x="1477" y="1111"/>
                </a:lnTo>
                <a:lnTo>
                  <a:pt x="1476" y="1113"/>
                </a:lnTo>
                <a:lnTo>
                  <a:pt x="1473" y="1116"/>
                </a:lnTo>
                <a:lnTo>
                  <a:pt x="1470" y="1118"/>
                </a:lnTo>
                <a:lnTo>
                  <a:pt x="1469" y="1119"/>
                </a:lnTo>
                <a:lnTo>
                  <a:pt x="1466" y="1122"/>
                </a:lnTo>
                <a:lnTo>
                  <a:pt x="1464" y="1124"/>
                </a:lnTo>
                <a:lnTo>
                  <a:pt x="1463" y="1125"/>
                </a:lnTo>
                <a:lnTo>
                  <a:pt x="1461" y="1129"/>
                </a:lnTo>
                <a:lnTo>
                  <a:pt x="1460" y="1134"/>
                </a:lnTo>
                <a:lnTo>
                  <a:pt x="1459" y="1135"/>
                </a:lnTo>
                <a:lnTo>
                  <a:pt x="1456" y="1143"/>
                </a:lnTo>
                <a:lnTo>
                  <a:pt x="1455" y="1147"/>
                </a:lnTo>
                <a:lnTo>
                  <a:pt x="1455" y="1152"/>
                </a:lnTo>
                <a:lnTo>
                  <a:pt x="1454" y="1163"/>
                </a:lnTo>
                <a:lnTo>
                  <a:pt x="1454" y="1169"/>
                </a:lnTo>
                <a:lnTo>
                  <a:pt x="1454" y="1173"/>
                </a:lnTo>
                <a:lnTo>
                  <a:pt x="1454" y="1175"/>
                </a:lnTo>
                <a:lnTo>
                  <a:pt x="1454" y="1180"/>
                </a:lnTo>
                <a:lnTo>
                  <a:pt x="1455" y="1185"/>
                </a:lnTo>
                <a:lnTo>
                  <a:pt x="1455" y="1188"/>
                </a:lnTo>
                <a:lnTo>
                  <a:pt x="1456" y="1191"/>
                </a:lnTo>
                <a:lnTo>
                  <a:pt x="1458" y="1196"/>
                </a:lnTo>
                <a:lnTo>
                  <a:pt x="1459" y="1201"/>
                </a:lnTo>
                <a:lnTo>
                  <a:pt x="1459" y="1202"/>
                </a:lnTo>
                <a:lnTo>
                  <a:pt x="1460" y="1205"/>
                </a:lnTo>
                <a:lnTo>
                  <a:pt x="1460" y="1206"/>
                </a:lnTo>
                <a:lnTo>
                  <a:pt x="1461" y="1210"/>
                </a:lnTo>
                <a:lnTo>
                  <a:pt x="1463" y="1212"/>
                </a:lnTo>
                <a:lnTo>
                  <a:pt x="1464" y="1215"/>
                </a:lnTo>
                <a:lnTo>
                  <a:pt x="1464" y="1217"/>
                </a:lnTo>
                <a:lnTo>
                  <a:pt x="1465" y="1219"/>
                </a:lnTo>
                <a:lnTo>
                  <a:pt x="1466" y="1221"/>
                </a:lnTo>
                <a:lnTo>
                  <a:pt x="1469" y="1225"/>
                </a:lnTo>
                <a:lnTo>
                  <a:pt x="1470" y="1227"/>
                </a:lnTo>
                <a:lnTo>
                  <a:pt x="1471" y="1229"/>
                </a:lnTo>
                <a:lnTo>
                  <a:pt x="1472" y="1230"/>
                </a:lnTo>
                <a:lnTo>
                  <a:pt x="1475" y="1232"/>
                </a:lnTo>
                <a:lnTo>
                  <a:pt x="1477" y="1235"/>
                </a:lnTo>
                <a:lnTo>
                  <a:pt x="1478" y="1236"/>
                </a:lnTo>
                <a:lnTo>
                  <a:pt x="1479" y="1239"/>
                </a:lnTo>
                <a:lnTo>
                  <a:pt x="1483" y="1243"/>
                </a:lnTo>
                <a:lnTo>
                  <a:pt x="1485" y="1244"/>
                </a:lnTo>
                <a:lnTo>
                  <a:pt x="1487" y="1245"/>
                </a:lnTo>
                <a:lnTo>
                  <a:pt x="1489" y="1246"/>
                </a:lnTo>
                <a:lnTo>
                  <a:pt x="1490" y="1246"/>
                </a:lnTo>
                <a:lnTo>
                  <a:pt x="1493" y="1247"/>
                </a:lnTo>
                <a:lnTo>
                  <a:pt x="1495" y="1249"/>
                </a:lnTo>
                <a:lnTo>
                  <a:pt x="1498" y="1249"/>
                </a:lnTo>
                <a:lnTo>
                  <a:pt x="1500" y="1249"/>
                </a:lnTo>
                <a:lnTo>
                  <a:pt x="1505" y="1250"/>
                </a:lnTo>
                <a:lnTo>
                  <a:pt x="1507" y="1250"/>
                </a:lnTo>
                <a:lnTo>
                  <a:pt x="1510" y="1250"/>
                </a:lnTo>
                <a:lnTo>
                  <a:pt x="1517" y="1249"/>
                </a:lnTo>
                <a:lnTo>
                  <a:pt x="1519" y="1249"/>
                </a:lnTo>
                <a:lnTo>
                  <a:pt x="1521" y="1249"/>
                </a:lnTo>
                <a:lnTo>
                  <a:pt x="1522" y="1247"/>
                </a:lnTo>
                <a:lnTo>
                  <a:pt x="1524" y="1246"/>
                </a:lnTo>
                <a:lnTo>
                  <a:pt x="1527" y="1245"/>
                </a:lnTo>
                <a:lnTo>
                  <a:pt x="1528" y="1244"/>
                </a:lnTo>
                <a:lnTo>
                  <a:pt x="1530" y="1241"/>
                </a:lnTo>
                <a:lnTo>
                  <a:pt x="1534" y="1239"/>
                </a:lnTo>
                <a:lnTo>
                  <a:pt x="1537" y="1235"/>
                </a:lnTo>
                <a:lnTo>
                  <a:pt x="1539" y="1234"/>
                </a:lnTo>
                <a:lnTo>
                  <a:pt x="1540" y="1232"/>
                </a:lnTo>
                <a:lnTo>
                  <a:pt x="1541" y="1230"/>
                </a:lnTo>
                <a:lnTo>
                  <a:pt x="1542" y="1227"/>
                </a:lnTo>
                <a:lnTo>
                  <a:pt x="1545" y="1222"/>
                </a:lnTo>
                <a:lnTo>
                  <a:pt x="1546" y="1219"/>
                </a:lnTo>
                <a:lnTo>
                  <a:pt x="1547" y="1215"/>
                </a:lnTo>
                <a:lnTo>
                  <a:pt x="1548" y="1213"/>
                </a:lnTo>
                <a:lnTo>
                  <a:pt x="1548" y="1207"/>
                </a:lnTo>
                <a:lnTo>
                  <a:pt x="1550" y="1201"/>
                </a:lnTo>
                <a:lnTo>
                  <a:pt x="1551" y="1194"/>
                </a:lnTo>
                <a:lnTo>
                  <a:pt x="1551" y="1185"/>
                </a:lnTo>
                <a:lnTo>
                  <a:pt x="1551" y="1182"/>
                </a:lnTo>
                <a:lnTo>
                  <a:pt x="1550" y="1178"/>
                </a:lnTo>
                <a:lnTo>
                  <a:pt x="1550" y="1172"/>
                </a:lnTo>
                <a:lnTo>
                  <a:pt x="1550" y="1167"/>
                </a:lnTo>
                <a:lnTo>
                  <a:pt x="1548" y="1163"/>
                </a:lnTo>
                <a:lnTo>
                  <a:pt x="1548" y="1161"/>
                </a:lnTo>
                <a:lnTo>
                  <a:pt x="1547" y="1155"/>
                </a:lnTo>
                <a:lnTo>
                  <a:pt x="1547" y="1152"/>
                </a:lnTo>
                <a:lnTo>
                  <a:pt x="1546" y="1151"/>
                </a:lnTo>
                <a:lnTo>
                  <a:pt x="1546" y="1149"/>
                </a:lnTo>
                <a:lnTo>
                  <a:pt x="1545" y="1147"/>
                </a:lnTo>
                <a:lnTo>
                  <a:pt x="1545" y="1146"/>
                </a:lnTo>
                <a:lnTo>
                  <a:pt x="1544" y="1143"/>
                </a:lnTo>
                <a:lnTo>
                  <a:pt x="1542" y="1140"/>
                </a:lnTo>
                <a:lnTo>
                  <a:pt x="1541" y="1138"/>
                </a:lnTo>
                <a:lnTo>
                  <a:pt x="1540" y="1135"/>
                </a:lnTo>
                <a:lnTo>
                  <a:pt x="1539" y="1134"/>
                </a:lnTo>
                <a:lnTo>
                  <a:pt x="1537" y="1130"/>
                </a:lnTo>
                <a:lnTo>
                  <a:pt x="1536" y="1129"/>
                </a:lnTo>
                <a:lnTo>
                  <a:pt x="1535" y="1127"/>
                </a:lnTo>
                <a:lnTo>
                  <a:pt x="1534" y="1125"/>
                </a:lnTo>
                <a:lnTo>
                  <a:pt x="1533" y="1124"/>
                </a:lnTo>
                <a:lnTo>
                  <a:pt x="1529" y="1121"/>
                </a:lnTo>
                <a:lnTo>
                  <a:pt x="1525" y="1117"/>
                </a:lnTo>
                <a:lnTo>
                  <a:pt x="1522" y="1113"/>
                </a:lnTo>
                <a:lnTo>
                  <a:pt x="1517" y="1111"/>
                </a:lnTo>
                <a:lnTo>
                  <a:pt x="1512" y="1108"/>
                </a:lnTo>
                <a:lnTo>
                  <a:pt x="1507" y="1106"/>
                </a:lnTo>
                <a:lnTo>
                  <a:pt x="1501" y="1105"/>
                </a:lnTo>
                <a:lnTo>
                  <a:pt x="1495" y="1105"/>
                </a:lnTo>
                <a:close/>
                <a:moveTo>
                  <a:pt x="1773" y="1477"/>
                </a:moveTo>
                <a:lnTo>
                  <a:pt x="1724" y="1477"/>
                </a:lnTo>
                <a:lnTo>
                  <a:pt x="1719" y="1477"/>
                </a:lnTo>
                <a:lnTo>
                  <a:pt x="1713" y="1477"/>
                </a:lnTo>
                <a:lnTo>
                  <a:pt x="1710" y="1476"/>
                </a:lnTo>
                <a:lnTo>
                  <a:pt x="1709" y="1474"/>
                </a:lnTo>
                <a:lnTo>
                  <a:pt x="1707" y="1473"/>
                </a:lnTo>
                <a:lnTo>
                  <a:pt x="1707" y="1471"/>
                </a:lnTo>
                <a:lnTo>
                  <a:pt x="1705" y="1467"/>
                </a:lnTo>
                <a:lnTo>
                  <a:pt x="1705" y="1463"/>
                </a:lnTo>
                <a:lnTo>
                  <a:pt x="1707" y="1459"/>
                </a:lnTo>
                <a:lnTo>
                  <a:pt x="1709" y="1456"/>
                </a:lnTo>
                <a:lnTo>
                  <a:pt x="1713" y="1455"/>
                </a:lnTo>
                <a:lnTo>
                  <a:pt x="1715" y="1454"/>
                </a:lnTo>
                <a:lnTo>
                  <a:pt x="1732" y="1450"/>
                </a:lnTo>
                <a:lnTo>
                  <a:pt x="1737" y="1449"/>
                </a:lnTo>
                <a:lnTo>
                  <a:pt x="1741" y="1446"/>
                </a:lnTo>
                <a:lnTo>
                  <a:pt x="1743" y="1444"/>
                </a:lnTo>
                <a:lnTo>
                  <a:pt x="1745" y="1443"/>
                </a:lnTo>
                <a:lnTo>
                  <a:pt x="1747" y="1440"/>
                </a:lnTo>
                <a:lnTo>
                  <a:pt x="1748" y="1439"/>
                </a:lnTo>
                <a:lnTo>
                  <a:pt x="1749" y="1437"/>
                </a:lnTo>
                <a:lnTo>
                  <a:pt x="1750" y="1433"/>
                </a:lnTo>
                <a:lnTo>
                  <a:pt x="1750" y="1431"/>
                </a:lnTo>
                <a:lnTo>
                  <a:pt x="1751" y="1429"/>
                </a:lnTo>
                <a:lnTo>
                  <a:pt x="1751" y="1427"/>
                </a:lnTo>
                <a:lnTo>
                  <a:pt x="1751" y="1426"/>
                </a:lnTo>
                <a:lnTo>
                  <a:pt x="1753" y="1424"/>
                </a:lnTo>
                <a:lnTo>
                  <a:pt x="1754" y="1421"/>
                </a:lnTo>
                <a:lnTo>
                  <a:pt x="1766" y="1388"/>
                </a:lnTo>
                <a:lnTo>
                  <a:pt x="1766" y="1384"/>
                </a:lnTo>
                <a:lnTo>
                  <a:pt x="1766" y="1383"/>
                </a:lnTo>
                <a:lnTo>
                  <a:pt x="1767" y="1380"/>
                </a:lnTo>
                <a:lnTo>
                  <a:pt x="1767" y="1379"/>
                </a:lnTo>
                <a:lnTo>
                  <a:pt x="1768" y="1378"/>
                </a:lnTo>
                <a:lnTo>
                  <a:pt x="1768" y="1376"/>
                </a:lnTo>
                <a:lnTo>
                  <a:pt x="1770" y="1374"/>
                </a:lnTo>
                <a:lnTo>
                  <a:pt x="1771" y="1370"/>
                </a:lnTo>
                <a:lnTo>
                  <a:pt x="1772" y="1367"/>
                </a:lnTo>
                <a:lnTo>
                  <a:pt x="1772" y="1366"/>
                </a:lnTo>
                <a:lnTo>
                  <a:pt x="1773" y="1365"/>
                </a:lnTo>
                <a:lnTo>
                  <a:pt x="1773" y="1362"/>
                </a:lnTo>
                <a:lnTo>
                  <a:pt x="1774" y="1361"/>
                </a:lnTo>
                <a:lnTo>
                  <a:pt x="1776" y="1357"/>
                </a:lnTo>
                <a:lnTo>
                  <a:pt x="1776" y="1355"/>
                </a:lnTo>
                <a:lnTo>
                  <a:pt x="1777" y="1354"/>
                </a:lnTo>
                <a:lnTo>
                  <a:pt x="1777" y="1351"/>
                </a:lnTo>
                <a:lnTo>
                  <a:pt x="1778" y="1350"/>
                </a:lnTo>
                <a:lnTo>
                  <a:pt x="1777" y="1344"/>
                </a:lnTo>
                <a:lnTo>
                  <a:pt x="1776" y="1343"/>
                </a:lnTo>
                <a:lnTo>
                  <a:pt x="1774" y="1339"/>
                </a:lnTo>
                <a:lnTo>
                  <a:pt x="1773" y="1335"/>
                </a:lnTo>
                <a:lnTo>
                  <a:pt x="1772" y="1332"/>
                </a:lnTo>
                <a:lnTo>
                  <a:pt x="1772" y="1330"/>
                </a:lnTo>
                <a:lnTo>
                  <a:pt x="1771" y="1328"/>
                </a:lnTo>
                <a:lnTo>
                  <a:pt x="1771" y="1327"/>
                </a:lnTo>
                <a:lnTo>
                  <a:pt x="1770" y="1324"/>
                </a:lnTo>
                <a:lnTo>
                  <a:pt x="1770" y="1323"/>
                </a:lnTo>
                <a:lnTo>
                  <a:pt x="1768" y="1319"/>
                </a:lnTo>
                <a:lnTo>
                  <a:pt x="1767" y="1318"/>
                </a:lnTo>
                <a:lnTo>
                  <a:pt x="1767" y="1316"/>
                </a:lnTo>
                <a:lnTo>
                  <a:pt x="1766" y="1315"/>
                </a:lnTo>
                <a:lnTo>
                  <a:pt x="1766" y="1312"/>
                </a:lnTo>
                <a:lnTo>
                  <a:pt x="1766" y="1311"/>
                </a:lnTo>
                <a:lnTo>
                  <a:pt x="1765" y="1308"/>
                </a:lnTo>
                <a:lnTo>
                  <a:pt x="1765" y="1307"/>
                </a:lnTo>
                <a:lnTo>
                  <a:pt x="1763" y="1305"/>
                </a:lnTo>
                <a:lnTo>
                  <a:pt x="1763" y="1304"/>
                </a:lnTo>
                <a:lnTo>
                  <a:pt x="1762" y="1301"/>
                </a:lnTo>
                <a:lnTo>
                  <a:pt x="1756" y="1285"/>
                </a:lnTo>
                <a:lnTo>
                  <a:pt x="1751" y="1268"/>
                </a:lnTo>
                <a:lnTo>
                  <a:pt x="1750" y="1263"/>
                </a:lnTo>
                <a:lnTo>
                  <a:pt x="1749" y="1261"/>
                </a:lnTo>
                <a:lnTo>
                  <a:pt x="1749" y="1260"/>
                </a:lnTo>
                <a:lnTo>
                  <a:pt x="1748" y="1257"/>
                </a:lnTo>
                <a:lnTo>
                  <a:pt x="1748" y="1256"/>
                </a:lnTo>
                <a:lnTo>
                  <a:pt x="1747" y="1254"/>
                </a:lnTo>
                <a:lnTo>
                  <a:pt x="1745" y="1250"/>
                </a:lnTo>
                <a:lnTo>
                  <a:pt x="1744" y="1247"/>
                </a:lnTo>
                <a:lnTo>
                  <a:pt x="1743" y="1244"/>
                </a:lnTo>
                <a:lnTo>
                  <a:pt x="1737" y="1225"/>
                </a:lnTo>
                <a:lnTo>
                  <a:pt x="1736" y="1221"/>
                </a:lnTo>
                <a:lnTo>
                  <a:pt x="1731" y="1207"/>
                </a:lnTo>
                <a:lnTo>
                  <a:pt x="1727" y="1194"/>
                </a:lnTo>
                <a:lnTo>
                  <a:pt x="1722" y="1180"/>
                </a:lnTo>
                <a:lnTo>
                  <a:pt x="1718" y="1168"/>
                </a:lnTo>
                <a:lnTo>
                  <a:pt x="1718" y="1166"/>
                </a:lnTo>
                <a:lnTo>
                  <a:pt x="1718" y="1164"/>
                </a:lnTo>
                <a:lnTo>
                  <a:pt x="1716" y="1162"/>
                </a:lnTo>
                <a:lnTo>
                  <a:pt x="1716" y="1161"/>
                </a:lnTo>
                <a:lnTo>
                  <a:pt x="1715" y="1160"/>
                </a:lnTo>
                <a:lnTo>
                  <a:pt x="1715" y="1157"/>
                </a:lnTo>
                <a:lnTo>
                  <a:pt x="1714" y="1153"/>
                </a:lnTo>
                <a:lnTo>
                  <a:pt x="1713" y="1152"/>
                </a:lnTo>
                <a:lnTo>
                  <a:pt x="1713" y="1150"/>
                </a:lnTo>
                <a:lnTo>
                  <a:pt x="1712" y="1149"/>
                </a:lnTo>
                <a:lnTo>
                  <a:pt x="1712" y="1146"/>
                </a:lnTo>
                <a:lnTo>
                  <a:pt x="1704" y="1125"/>
                </a:lnTo>
                <a:lnTo>
                  <a:pt x="1704" y="1124"/>
                </a:lnTo>
                <a:lnTo>
                  <a:pt x="1703" y="1122"/>
                </a:lnTo>
                <a:lnTo>
                  <a:pt x="1703" y="1121"/>
                </a:lnTo>
                <a:lnTo>
                  <a:pt x="1702" y="1118"/>
                </a:lnTo>
                <a:lnTo>
                  <a:pt x="1701" y="1116"/>
                </a:lnTo>
                <a:lnTo>
                  <a:pt x="1698" y="1113"/>
                </a:lnTo>
                <a:lnTo>
                  <a:pt x="1697" y="1111"/>
                </a:lnTo>
                <a:lnTo>
                  <a:pt x="1695" y="1110"/>
                </a:lnTo>
                <a:lnTo>
                  <a:pt x="1687" y="1107"/>
                </a:lnTo>
                <a:lnTo>
                  <a:pt x="1684" y="1106"/>
                </a:lnTo>
                <a:lnTo>
                  <a:pt x="1676" y="1103"/>
                </a:lnTo>
                <a:lnTo>
                  <a:pt x="1670" y="1101"/>
                </a:lnTo>
                <a:lnTo>
                  <a:pt x="1667" y="1099"/>
                </a:lnTo>
                <a:lnTo>
                  <a:pt x="1664" y="1097"/>
                </a:lnTo>
                <a:lnTo>
                  <a:pt x="1662" y="1095"/>
                </a:lnTo>
                <a:lnTo>
                  <a:pt x="1661" y="1092"/>
                </a:lnTo>
                <a:lnTo>
                  <a:pt x="1660" y="1089"/>
                </a:lnTo>
                <a:lnTo>
                  <a:pt x="1660" y="1084"/>
                </a:lnTo>
                <a:lnTo>
                  <a:pt x="1661" y="1083"/>
                </a:lnTo>
                <a:lnTo>
                  <a:pt x="1661" y="1081"/>
                </a:lnTo>
                <a:lnTo>
                  <a:pt x="1664" y="1079"/>
                </a:lnTo>
                <a:lnTo>
                  <a:pt x="1667" y="1078"/>
                </a:lnTo>
                <a:lnTo>
                  <a:pt x="1672" y="1077"/>
                </a:lnTo>
                <a:lnTo>
                  <a:pt x="1702" y="1075"/>
                </a:lnTo>
                <a:lnTo>
                  <a:pt x="1767" y="1075"/>
                </a:lnTo>
                <a:lnTo>
                  <a:pt x="1771" y="1077"/>
                </a:lnTo>
                <a:lnTo>
                  <a:pt x="1773" y="1078"/>
                </a:lnTo>
                <a:lnTo>
                  <a:pt x="1776" y="1078"/>
                </a:lnTo>
                <a:lnTo>
                  <a:pt x="1778" y="1081"/>
                </a:lnTo>
                <a:lnTo>
                  <a:pt x="1779" y="1083"/>
                </a:lnTo>
                <a:lnTo>
                  <a:pt x="1780" y="1090"/>
                </a:lnTo>
                <a:lnTo>
                  <a:pt x="1779" y="1091"/>
                </a:lnTo>
                <a:lnTo>
                  <a:pt x="1779" y="1092"/>
                </a:lnTo>
                <a:lnTo>
                  <a:pt x="1774" y="1097"/>
                </a:lnTo>
                <a:lnTo>
                  <a:pt x="1772" y="1097"/>
                </a:lnTo>
                <a:lnTo>
                  <a:pt x="1766" y="1101"/>
                </a:lnTo>
                <a:lnTo>
                  <a:pt x="1765" y="1102"/>
                </a:lnTo>
                <a:lnTo>
                  <a:pt x="1762" y="1102"/>
                </a:lnTo>
                <a:lnTo>
                  <a:pt x="1759" y="1103"/>
                </a:lnTo>
                <a:lnTo>
                  <a:pt x="1756" y="1105"/>
                </a:lnTo>
                <a:lnTo>
                  <a:pt x="1754" y="1106"/>
                </a:lnTo>
                <a:lnTo>
                  <a:pt x="1751" y="1107"/>
                </a:lnTo>
                <a:lnTo>
                  <a:pt x="1743" y="1111"/>
                </a:lnTo>
                <a:lnTo>
                  <a:pt x="1743" y="1113"/>
                </a:lnTo>
                <a:lnTo>
                  <a:pt x="1745" y="1119"/>
                </a:lnTo>
                <a:lnTo>
                  <a:pt x="1745" y="1121"/>
                </a:lnTo>
                <a:lnTo>
                  <a:pt x="1747" y="1123"/>
                </a:lnTo>
                <a:lnTo>
                  <a:pt x="1747" y="1125"/>
                </a:lnTo>
                <a:lnTo>
                  <a:pt x="1748" y="1128"/>
                </a:lnTo>
                <a:lnTo>
                  <a:pt x="1749" y="1132"/>
                </a:lnTo>
                <a:lnTo>
                  <a:pt x="1749" y="1133"/>
                </a:lnTo>
                <a:lnTo>
                  <a:pt x="1750" y="1134"/>
                </a:lnTo>
                <a:lnTo>
                  <a:pt x="1750" y="1136"/>
                </a:lnTo>
                <a:lnTo>
                  <a:pt x="1751" y="1138"/>
                </a:lnTo>
                <a:lnTo>
                  <a:pt x="1751" y="1140"/>
                </a:lnTo>
                <a:lnTo>
                  <a:pt x="1754" y="1147"/>
                </a:lnTo>
                <a:lnTo>
                  <a:pt x="1755" y="1151"/>
                </a:lnTo>
                <a:lnTo>
                  <a:pt x="1756" y="1155"/>
                </a:lnTo>
                <a:lnTo>
                  <a:pt x="1767" y="1189"/>
                </a:lnTo>
                <a:lnTo>
                  <a:pt x="1772" y="1206"/>
                </a:lnTo>
                <a:lnTo>
                  <a:pt x="1778" y="1222"/>
                </a:lnTo>
                <a:lnTo>
                  <a:pt x="1779" y="1227"/>
                </a:lnTo>
                <a:lnTo>
                  <a:pt x="1782" y="1234"/>
                </a:lnTo>
                <a:lnTo>
                  <a:pt x="1784" y="1243"/>
                </a:lnTo>
                <a:lnTo>
                  <a:pt x="1786" y="1251"/>
                </a:lnTo>
                <a:lnTo>
                  <a:pt x="1790" y="1260"/>
                </a:lnTo>
                <a:lnTo>
                  <a:pt x="1791" y="1265"/>
                </a:lnTo>
                <a:lnTo>
                  <a:pt x="1791" y="1267"/>
                </a:lnTo>
                <a:lnTo>
                  <a:pt x="1793" y="1268"/>
                </a:lnTo>
                <a:lnTo>
                  <a:pt x="1793" y="1271"/>
                </a:lnTo>
                <a:lnTo>
                  <a:pt x="1794" y="1272"/>
                </a:lnTo>
                <a:lnTo>
                  <a:pt x="1794" y="1274"/>
                </a:lnTo>
                <a:lnTo>
                  <a:pt x="1795" y="1278"/>
                </a:lnTo>
                <a:lnTo>
                  <a:pt x="1796" y="1285"/>
                </a:lnTo>
                <a:lnTo>
                  <a:pt x="1797" y="1288"/>
                </a:lnTo>
                <a:lnTo>
                  <a:pt x="1799" y="1296"/>
                </a:lnTo>
                <a:lnTo>
                  <a:pt x="1801" y="1289"/>
                </a:lnTo>
                <a:lnTo>
                  <a:pt x="1802" y="1283"/>
                </a:lnTo>
                <a:lnTo>
                  <a:pt x="1803" y="1278"/>
                </a:lnTo>
                <a:lnTo>
                  <a:pt x="1803" y="1277"/>
                </a:lnTo>
                <a:lnTo>
                  <a:pt x="1805" y="1274"/>
                </a:lnTo>
                <a:lnTo>
                  <a:pt x="1805" y="1273"/>
                </a:lnTo>
                <a:lnTo>
                  <a:pt x="1806" y="1271"/>
                </a:lnTo>
                <a:lnTo>
                  <a:pt x="1806" y="1269"/>
                </a:lnTo>
                <a:lnTo>
                  <a:pt x="1807" y="1267"/>
                </a:lnTo>
                <a:lnTo>
                  <a:pt x="1807" y="1265"/>
                </a:lnTo>
                <a:lnTo>
                  <a:pt x="1808" y="1263"/>
                </a:lnTo>
                <a:lnTo>
                  <a:pt x="1808" y="1262"/>
                </a:lnTo>
                <a:lnTo>
                  <a:pt x="1809" y="1260"/>
                </a:lnTo>
                <a:lnTo>
                  <a:pt x="1809" y="1258"/>
                </a:lnTo>
                <a:lnTo>
                  <a:pt x="1809" y="1256"/>
                </a:lnTo>
                <a:lnTo>
                  <a:pt x="1811" y="1254"/>
                </a:lnTo>
                <a:lnTo>
                  <a:pt x="1811" y="1252"/>
                </a:lnTo>
                <a:lnTo>
                  <a:pt x="1812" y="1250"/>
                </a:lnTo>
                <a:lnTo>
                  <a:pt x="1812" y="1249"/>
                </a:lnTo>
                <a:lnTo>
                  <a:pt x="1813" y="1246"/>
                </a:lnTo>
                <a:lnTo>
                  <a:pt x="1813" y="1245"/>
                </a:lnTo>
                <a:lnTo>
                  <a:pt x="1814" y="1243"/>
                </a:lnTo>
                <a:lnTo>
                  <a:pt x="1814" y="1241"/>
                </a:lnTo>
                <a:lnTo>
                  <a:pt x="1815" y="1239"/>
                </a:lnTo>
                <a:lnTo>
                  <a:pt x="1815" y="1238"/>
                </a:lnTo>
                <a:lnTo>
                  <a:pt x="1817" y="1235"/>
                </a:lnTo>
                <a:lnTo>
                  <a:pt x="1822" y="1221"/>
                </a:lnTo>
                <a:lnTo>
                  <a:pt x="1826" y="1205"/>
                </a:lnTo>
                <a:lnTo>
                  <a:pt x="1831" y="1189"/>
                </a:lnTo>
                <a:lnTo>
                  <a:pt x="1836" y="1174"/>
                </a:lnTo>
                <a:lnTo>
                  <a:pt x="1836" y="1172"/>
                </a:lnTo>
                <a:lnTo>
                  <a:pt x="1837" y="1171"/>
                </a:lnTo>
                <a:lnTo>
                  <a:pt x="1837" y="1168"/>
                </a:lnTo>
                <a:lnTo>
                  <a:pt x="1838" y="1167"/>
                </a:lnTo>
                <a:lnTo>
                  <a:pt x="1838" y="1164"/>
                </a:lnTo>
                <a:lnTo>
                  <a:pt x="1838" y="1163"/>
                </a:lnTo>
                <a:lnTo>
                  <a:pt x="1840" y="1161"/>
                </a:lnTo>
                <a:lnTo>
                  <a:pt x="1840" y="1160"/>
                </a:lnTo>
                <a:lnTo>
                  <a:pt x="1841" y="1157"/>
                </a:lnTo>
                <a:lnTo>
                  <a:pt x="1841" y="1156"/>
                </a:lnTo>
                <a:lnTo>
                  <a:pt x="1842" y="1153"/>
                </a:lnTo>
                <a:lnTo>
                  <a:pt x="1842" y="1151"/>
                </a:lnTo>
                <a:lnTo>
                  <a:pt x="1843" y="1150"/>
                </a:lnTo>
                <a:lnTo>
                  <a:pt x="1843" y="1147"/>
                </a:lnTo>
                <a:lnTo>
                  <a:pt x="1844" y="1146"/>
                </a:lnTo>
                <a:lnTo>
                  <a:pt x="1844" y="1145"/>
                </a:lnTo>
                <a:lnTo>
                  <a:pt x="1846" y="1143"/>
                </a:lnTo>
                <a:lnTo>
                  <a:pt x="1848" y="1135"/>
                </a:lnTo>
                <a:lnTo>
                  <a:pt x="1848" y="1133"/>
                </a:lnTo>
                <a:lnTo>
                  <a:pt x="1849" y="1132"/>
                </a:lnTo>
                <a:lnTo>
                  <a:pt x="1849" y="1130"/>
                </a:lnTo>
                <a:lnTo>
                  <a:pt x="1851" y="1125"/>
                </a:lnTo>
                <a:lnTo>
                  <a:pt x="1852" y="1121"/>
                </a:lnTo>
                <a:lnTo>
                  <a:pt x="1853" y="1117"/>
                </a:lnTo>
                <a:lnTo>
                  <a:pt x="1853" y="1113"/>
                </a:lnTo>
                <a:lnTo>
                  <a:pt x="1851" y="1111"/>
                </a:lnTo>
                <a:lnTo>
                  <a:pt x="1844" y="1110"/>
                </a:lnTo>
                <a:lnTo>
                  <a:pt x="1838" y="1107"/>
                </a:lnTo>
                <a:lnTo>
                  <a:pt x="1834" y="1106"/>
                </a:lnTo>
                <a:lnTo>
                  <a:pt x="1832" y="1105"/>
                </a:lnTo>
                <a:lnTo>
                  <a:pt x="1829" y="1103"/>
                </a:lnTo>
                <a:lnTo>
                  <a:pt x="1825" y="1102"/>
                </a:lnTo>
                <a:lnTo>
                  <a:pt x="1824" y="1102"/>
                </a:lnTo>
                <a:lnTo>
                  <a:pt x="1822" y="1101"/>
                </a:lnTo>
                <a:lnTo>
                  <a:pt x="1818" y="1100"/>
                </a:lnTo>
                <a:lnTo>
                  <a:pt x="1815" y="1096"/>
                </a:lnTo>
                <a:lnTo>
                  <a:pt x="1814" y="1095"/>
                </a:lnTo>
                <a:lnTo>
                  <a:pt x="1813" y="1091"/>
                </a:lnTo>
                <a:lnTo>
                  <a:pt x="1812" y="1090"/>
                </a:lnTo>
                <a:lnTo>
                  <a:pt x="1812" y="1089"/>
                </a:lnTo>
                <a:lnTo>
                  <a:pt x="1813" y="1086"/>
                </a:lnTo>
                <a:lnTo>
                  <a:pt x="1814" y="1081"/>
                </a:lnTo>
                <a:lnTo>
                  <a:pt x="1817" y="1080"/>
                </a:lnTo>
                <a:lnTo>
                  <a:pt x="1818" y="1078"/>
                </a:lnTo>
                <a:lnTo>
                  <a:pt x="1820" y="1078"/>
                </a:lnTo>
                <a:lnTo>
                  <a:pt x="1823" y="1077"/>
                </a:lnTo>
                <a:lnTo>
                  <a:pt x="1825" y="1077"/>
                </a:lnTo>
                <a:lnTo>
                  <a:pt x="1831" y="1075"/>
                </a:lnTo>
                <a:lnTo>
                  <a:pt x="1836" y="1075"/>
                </a:lnTo>
                <a:lnTo>
                  <a:pt x="1848" y="1075"/>
                </a:lnTo>
                <a:lnTo>
                  <a:pt x="1902" y="1075"/>
                </a:lnTo>
                <a:lnTo>
                  <a:pt x="1911" y="1075"/>
                </a:lnTo>
                <a:lnTo>
                  <a:pt x="1921" y="1075"/>
                </a:lnTo>
                <a:lnTo>
                  <a:pt x="1924" y="1077"/>
                </a:lnTo>
                <a:lnTo>
                  <a:pt x="1928" y="1078"/>
                </a:lnTo>
                <a:lnTo>
                  <a:pt x="1929" y="1078"/>
                </a:lnTo>
                <a:lnTo>
                  <a:pt x="1930" y="1079"/>
                </a:lnTo>
                <a:lnTo>
                  <a:pt x="1932" y="1081"/>
                </a:lnTo>
                <a:lnTo>
                  <a:pt x="1933" y="1083"/>
                </a:lnTo>
                <a:lnTo>
                  <a:pt x="1933" y="1085"/>
                </a:lnTo>
                <a:lnTo>
                  <a:pt x="1934" y="1088"/>
                </a:lnTo>
                <a:lnTo>
                  <a:pt x="1934" y="1090"/>
                </a:lnTo>
                <a:lnTo>
                  <a:pt x="1933" y="1095"/>
                </a:lnTo>
                <a:lnTo>
                  <a:pt x="1932" y="1096"/>
                </a:lnTo>
                <a:lnTo>
                  <a:pt x="1932" y="1097"/>
                </a:lnTo>
                <a:lnTo>
                  <a:pt x="1929" y="1099"/>
                </a:lnTo>
                <a:lnTo>
                  <a:pt x="1927" y="1100"/>
                </a:lnTo>
                <a:lnTo>
                  <a:pt x="1924" y="1102"/>
                </a:lnTo>
                <a:lnTo>
                  <a:pt x="1923" y="1102"/>
                </a:lnTo>
                <a:lnTo>
                  <a:pt x="1918" y="1103"/>
                </a:lnTo>
                <a:lnTo>
                  <a:pt x="1913" y="1106"/>
                </a:lnTo>
                <a:lnTo>
                  <a:pt x="1911" y="1107"/>
                </a:lnTo>
                <a:lnTo>
                  <a:pt x="1906" y="1108"/>
                </a:lnTo>
                <a:lnTo>
                  <a:pt x="1902" y="1110"/>
                </a:lnTo>
                <a:lnTo>
                  <a:pt x="1899" y="1112"/>
                </a:lnTo>
                <a:lnTo>
                  <a:pt x="1898" y="1113"/>
                </a:lnTo>
                <a:lnTo>
                  <a:pt x="1894" y="1117"/>
                </a:lnTo>
                <a:lnTo>
                  <a:pt x="1893" y="1119"/>
                </a:lnTo>
                <a:lnTo>
                  <a:pt x="1892" y="1122"/>
                </a:lnTo>
                <a:lnTo>
                  <a:pt x="1890" y="1123"/>
                </a:lnTo>
                <a:lnTo>
                  <a:pt x="1890" y="1125"/>
                </a:lnTo>
                <a:lnTo>
                  <a:pt x="1889" y="1127"/>
                </a:lnTo>
                <a:lnTo>
                  <a:pt x="1889" y="1129"/>
                </a:lnTo>
                <a:lnTo>
                  <a:pt x="1888" y="1130"/>
                </a:lnTo>
                <a:lnTo>
                  <a:pt x="1887" y="1134"/>
                </a:lnTo>
                <a:lnTo>
                  <a:pt x="1882" y="1151"/>
                </a:lnTo>
                <a:lnTo>
                  <a:pt x="1876" y="1167"/>
                </a:lnTo>
                <a:lnTo>
                  <a:pt x="1872" y="1179"/>
                </a:lnTo>
                <a:lnTo>
                  <a:pt x="1869" y="1189"/>
                </a:lnTo>
                <a:lnTo>
                  <a:pt x="1865" y="1200"/>
                </a:lnTo>
                <a:lnTo>
                  <a:pt x="1861" y="1210"/>
                </a:lnTo>
                <a:lnTo>
                  <a:pt x="1858" y="1219"/>
                </a:lnTo>
                <a:lnTo>
                  <a:pt x="1858" y="1221"/>
                </a:lnTo>
                <a:lnTo>
                  <a:pt x="1858" y="1223"/>
                </a:lnTo>
                <a:lnTo>
                  <a:pt x="1857" y="1224"/>
                </a:lnTo>
                <a:lnTo>
                  <a:pt x="1857" y="1227"/>
                </a:lnTo>
                <a:lnTo>
                  <a:pt x="1855" y="1228"/>
                </a:lnTo>
                <a:lnTo>
                  <a:pt x="1855" y="1230"/>
                </a:lnTo>
                <a:lnTo>
                  <a:pt x="1854" y="1232"/>
                </a:lnTo>
                <a:lnTo>
                  <a:pt x="1854" y="1234"/>
                </a:lnTo>
                <a:lnTo>
                  <a:pt x="1853" y="1235"/>
                </a:lnTo>
                <a:lnTo>
                  <a:pt x="1853" y="1236"/>
                </a:lnTo>
                <a:lnTo>
                  <a:pt x="1852" y="1240"/>
                </a:lnTo>
                <a:lnTo>
                  <a:pt x="1851" y="1244"/>
                </a:lnTo>
                <a:lnTo>
                  <a:pt x="1849" y="1249"/>
                </a:lnTo>
                <a:lnTo>
                  <a:pt x="1847" y="1256"/>
                </a:lnTo>
                <a:lnTo>
                  <a:pt x="1846" y="1257"/>
                </a:lnTo>
                <a:lnTo>
                  <a:pt x="1846" y="1260"/>
                </a:lnTo>
                <a:lnTo>
                  <a:pt x="1844" y="1261"/>
                </a:lnTo>
                <a:lnTo>
                  <a:pt x="1844" y="1263"/>
                </a:lnTo>
                <a:lnTo>
                  <a:pt x="1843" y="1265"/>
                </a:lnTo>
                <a:lnTo>
                  <a:pt x="1843" y="1266"/>
                </a:lnTo>
                <a:lnTo>
                  <a:pt x="1842" y="1269"/>
                </a:lnTo>
                <a:lnTo>
                  <a:pt x="1840" y="1276"/>
                </a:lnTo>
                <a:lnTo>
                  <a:pt x="1831" y="1300"/>
                </a:lnTo>
                <a:lnTo>
                  <a:pt x="1824" y="1323"/>
                </a:lnTo>
                <a:lnTo>
                  <a:pt x="1823" y="1327"/>
                </a:lnTo>
                <a:lnTo>
                  <a:pt x="1823" y="1329"/>
                </a:lnTo>
                <a:lnTo>
                  <a:pt x="1822" y="1330"/>
                </a:lnTo>
                <a:lnTo>
                  <a:pt x="1822" y="1333"/>
                </a:lnTo>
                <a:lnTo>
                  <a:pt x="1820" y="1334"/>
                </a:lnTo>
                <a:lnTo>
                  <a:pt x="1820" y="1337"/>
                </a:lnTo>
                <a:lnTo>
                  <a:pt x="1819" y="1338"/>
                </a:lnTo>
                <a:lnTo>
                  <a:pt x="1818" y="1343"/>
                </a:lnTo>
                <a:lnTo>
                  <a:pt x="1809" y="1365"/>
                </a:lnTo>
                <a:lnTo>
                  <a:pt x="1809" y="1370"/>
                </a:lnTo>
                <a:lnTo>
                  <a:pt x="1801" y="1391"/>
                </a:lnTo>
                <a:lnTo>
                  <a:pt x="1794" y="1412"/>
                </a:lnTo>
                <a:lnTo>
                  <a:pt x="1790" y="1424"/>
                </a:lnTo>
                <a:lnTo>
                  <a:pt x="1789" y="1428"/>
                </a:lnTo>
                <a:lnTo>
                  <a:pt x="1789" y="1431"/>
                </a:lnTo>
                <a:lnTo>
                  <a:pt x="1788" y="1432"/>
                </a:lnTo>
                <a:lnTo>
                  <a:pt x="1788" y="1434"/>
                </a:lnTo>
                <a:lnTo>
                  <a:pt x="1786" y="1435"/>
                </a:lnTo>
                <a:lnTo>
                  <a:pt x="1786" y="1438"/>
                </a:lnTo>
                <a:lnTo>
                  <a:pt x="1785" y="1439"/>
                </a:lnTo>
                <a:lnTo>
                  <a:pt x="1785" y="1440"/>
                </a:lnTo>
                <a:lnTo>
                  <a:pt x="1784" y="1443"/>
                </a:lnTo>
                <a:lnTo>
                  <a:pt x="1784" y="1444"/>
                </a:lnTo>
                <a:lnTo>
                  <a:pt x="1783" y="1446"/>
                </a:lnTo>
                <a:lnTo>
                  <a:pt x="1783" y="1448"/>
                </a:lnTo>
                <a:lnTo>
                  <a:pt x="1782" y="1450"/>
                </a:lnTo>
                <a:lnTo>
                  <a:pt x="1780" y="1454"/>
                </a:lnTo>
                <a:lnTo>
                  <a:pt x="1780" y="1456"/>
                </a:lnTo>
                <a:lnTo>
                  <a:pt x="1779" y="1460"/>
                </a:lnTo>
                <a:lnTo>
                  <a:pt x="1778" y="1461"/>
                </a:lnTo>
                <a:lnTo>
                  <a:pt x="1778" y="1463"/>
                </a:lnTo>
                <a:lnTo>
                  <a:pt x="1777" y="1465"/>
                </a:lnTo>
                <a:lnTo>
                  <a:pt x="1773" y="1477"/>
                </a:lnTo>
                <a:close/>
                <a:moveTo>
                  <a:pt x="4754" y="1354"/>
                </a:moveTo>
                <a:lnTo>
                  <a:pt x="4754" y="1350"/>
                </a:lnTo>
                <a:lnTo>
                  <a:pt x="4753" y="1344"/>
                </a:lnTo>
                <a:lnTo>
                  <a:pt x="4751" y="1335"/>
                </a:lnTo>
                <a:lnTo>
                  <a:pt x="4751" y="1328"/>
                </a:lnTo>
                <a:lnTo>
                  <a:pt x="4751" y="1322"/>
                </a:lnTo>
                <a:lnTo>
                  <a:pt x="4750" y="1316"/>
                </a:lnTo>
                <a:lnTo>
                  <a:pt x="4749" y="1304"/>
                </a:lnTo>
                <a:lnTo>
                  <a:pt x="4749" y="1299"/>
                </a:lnTo>
                <a:lnTo>
                  <a:pt x="4748" y="1293"/>
                </a:lnTo>
                <a:lnTo>
                  <a:pt x="4748" y="1290"/>
                </a:lnTo>
                <a:lnTo>
                  <a:pt x="4748" y="1287"/>
                </a:lnTo>
                <a:lnTo>
                  <a:pt x="4749" y="1282"/>
                </a:lnTo>
                <a:lnTo>
                  <a:pt x="4750" y="1277"/>
                </a:lnTo>
                <a:lnTo>
                  <a:pt x="4754" y="1273"/>
                </a:lnTo>
                <a:lnTo>
                  <a:pt x="4760" y="1272"/>
                </a:lnTo>
                <a:lnTo>
                  <a:pt x="4764" y="1271"/>
                </a:lnTo>
                <a:lnTo>
                  <a:pt x="4767" y="1271"/>
                </a:lnTo>
                <a:lnTo>
                  <a:pt x="4770" y="1272"/>
                </a:lnTo>
                <a:lnTo>
                  <a:pt x="4772" y="1273"/>
                </a:lnTo>
                <a:lnTo>
                  <a:pt x="4774" y="1276"/>
                </a:lnTo>
                <a:lnTo>
                  <a:pt x="4777" y="1278"/>
                </a:lnTo>
                <a:lnTo>
                  <a:pt x="4778" y="1280"/>
                </a:lnTo>
                <a:lnTo>
                  <a:pt x="4779" y="1284"/>
                </a:lnTo>
                <a:lnTo>
                  <a:pt x="4780" y="1287"/>
                </a:lnTo>
                <a:lnTo>
                  <a:pt x="4782" y="1289"/>
                </a:lnTo>
                <a:lnTo>
                  <a:pt x="4782" y="1290"/>
                </a:lnTo>
                <a:lnTo>
                  <a:pt x="4783" y="1294"/>
                </a:lnTo>
                <a:lnTo>
                  <a:pt x="4784" y="1296"/>
                </a:lnTo>
                <a:lnTo>
                  <a:pt x="4785" y="1301"/>
                </a:lnTo>
                <a:lnTo>
                  <a:pt x="4786" y="1304"/>
                </a:lnTo>
                <a:lnTo>
                  <a:pt x="4788" y="1307"/>
                </a:lnTo>
                <a:lnTo>
                  <a:pt x="4789" y="1310"/>
                </a:lnTo>
                <a:lnTo>
                  <a:pt x="4790" y="1312"/>
                </a:lnTo>
                <a:lnTo>
                  <a:pt x="4791" y="1316"/>
                </a:lnTo>
                <a:lnTo>
                  <a:pt x="4793" y="1318"/>
                </a:lnTo>
                <a:lnTo>
                  <a:pt x="4794" y="1322"/>
                </a:lnTo>
                <a:lnTo>
                  <a:pt x="4795" y="1324"/>
                </a:lnTo>
                <a:lnTo>
                  <a:pt x="4797" y="1328"/>
                </a:lnTo>
                <a:lnTo>
                  <a:pt x="4800" y="1332"/>
                </a:lnTo>
                <a:lnTo>
                  <a:pt x="4801" y="1333"/>
                </a:lnTo>
                <a:lnTo>
                  <a:pt x="4803" y="1334"/>
                </a:lnTo>
                <a:lnTo>
                  <a:pt x="4806" y="1334"/>
                </a:lnTo>
                <a:lnTo>
                  <a:pt x="4809" y="1337"/>
                </a:lnTo>
                <a:lnTo>
                  <a:pt x="4814" y="1338"/>
                </a:lnTo>
                <a:lnTo>
                  <a:pt x="4817" y="1338"/>
                </a:lnTo>
                <a:lnTo>
                  <a:pt x="4820" y="1339"/>
                </a:lnTo>
                <a:lnTo>
                  <a:pt x="4825" y="1339"/>
                </a:lnTo>
                <a:lnTo>
                  <a:pt x="4829" y="1339"/>
                </a:lnTo>
                <a:lnTo>
                  <a:pt x="4834" y="1338"/>
                </a:lnTo>
                <a:lnTo>
                  <a:pt x="4837" y="1338"/>
                </a:lnTo>
                <a:lnTo>
                  <a:pt x="4840" y="1338"/>
                </a:lnTo>
                <a:lnTo>
                  <a:pt x="4841" y="1337"/>
                </a:lnTo>
                <a:lnTo>
                  <a:pt x="4843" y="1337"/>
                </a:lnTo>
                <a:lnTo>
                  <a:pt x="4847" y="1335"/>
                </a:lnTo>
                <a:lnTo>
                  <a:pt x="4849" y="1334"/>
                </a:lnTo>
                <a:lnTo>
                  <a:pt x="4852" y="1333"/>
                </a:lnTo>
                <a:lnTo>
                  <a:pt x="4855" y="1332"/>
                </a:lnTo>
                <a:lnTo>
                  <a:pt x="4857" y="1330"/>
                </a:lnTo>
                <a:lnTo>
                  <a:pt x="4858" y="1329"/>
                </a:lnTo>
                <a:lnTo>
                  <a:pt x="4860" y="1326"/>
                </a:lnTo>
                <a:lnTo>
                  <a:pt x="4864" y="1323"/>
                </a:lnTo>
                <a:lnTo>
                  <a:pt x="4867" y="1321"/>
                </a:lnTo>
                <a:lnTo>
                  <a:pt x="4869" y="1318"/>
                </a:lnTo>
                <a:lnTo>
                  <a:pt x="4869" y="1317"/>
                </a:lnTo>
                <a:lnTo>
                  <a:pt x="4870" y="1315"/>
                </a:lnTo>
                <a:lnTo>
                  <a:pt x="4871" y="1312"/>
                </a:lnTo>
                <a:lnTo>
                  <a:pt x="4872" y="1310"/>
                </a:lnTo>
                <a:lnTo>
                  <a:pt x="4872" y="1308"/>
                </a:lnTo>
                <a:lnTo>
                  <a:pt x="4875" y="1304"/>
                </a:lnTo>
                <a:lnTo>
                  <a:pt x="4876" y="1298"/>
                </a:lnTo>
                <a:lnTo>
                  <a:pt x="4877" y="1291"/>
                </a:lnTo>
                <a:lnTo>
                  <a:pt x="4877" y="1288"/>
                </a:lnTo>
                <a:lnTo>
                  <a:pt x="4877" y="1284"/>
                </a:lnTo>
                <a:lnTo>
                  <a:pt x="4876" y="1280"/>
                </a:lnTo>
                <a:lnTo>
                  <a:pt x="4873" y="1272"/>
                </a:lnTo>
                <a:lnTo>
                  <a:pt x="4871" y="1268"/>
                </a:lnTo>
                <a:lnTo>
                  <a:pt x="4869" y="1265"/>
                </a:lnTo>
                <a:lnTo>
                  <a:pt x="4866" y="1262"/>
                </a:lnTo>
                <a:lnTo>
                  <a:pt x="4863" y="1258"/>
                </a:lnTo>
                <a:lnTo>
                  <a:pt x="4857" y="1254"/>
                </a:lnTo>
                <a:lnTo>
                  <a:pt x="4855" y="1251"/>
                </a:lnTo>
                <a:lnTo>
                  <a:pt x="4853" y="1250"/>
                </a:lnTo>
                <a:lnTo>
                  <a:pt x="4852" y="1249"/>
                </a:lnTo>
                <a:lnTo>
                  <a:pt x="4849" y="1247"/>
                </a:lnTo>
                <a:lnTo>
                  <a:pt x="4847" y="1246"/>
                </a:lnTo>
                <a:lnTo>
                  <a:pt x="4846" y="1245"/>
                </a:lnTo>
                <a:lnTo>
                  <a:pt x="4843" y="1244"/>
                </a:lnTo>
                <a:lnTo>
                  <a:pt x="4841" y="1243"/>
                </a:lnTo>
                <a:lnTo>
                  <a:pt x="4837" y="1240"/>
                </a:lnTo>
                <a:lnTo>
                  <a:pt x="4834" y="1238"/>
                </a:lnTo>
                <a:lnTo>
                  <a:pt x="4831" y="1236"/>
                </a:lnTo>
                <a:lnTo>
                  <a:pt x="4829" y="1235"/>
                </a:lnTo>
                <a:lnTo>
                  <a:pt x="4828" y="1234"/>
                </a:lnTo>
                <a:lnTo>
                  <a:pt x="4825" y="1234"/>
                </a:lnTo>
                <a:lnTo>
                  <a:pt x="4823" y="1233"/>
                </a:lnTo>
                <a:lnTo>
                  <a:pt x="4822" y="1230"/>
                </a:lnTo>
                <a:lnTo>
                  <a:pt x="4819" y="1230"/>
                </a:lnTo>
                <a:lnTo>
                  <a:pt x="4817" y="1229"/>
                </a:lnTo>
                <a:lnTo>
                  <a:pt x="4814" y="1227"/>
                </a:lnTo>
                <a:lnTo>
                  <a:pt x="4812" y="1225"/>
                </a:lnTo>
                <a:lnTo>
                  <a:pt x="4807" y="1223"/>
                </a:lnTo>
                <a:lnTo>
                  <a:pt x="4806" y="1222"/>
                </a:lnTo>
                <a:lnTo>
                  <a:pt x="4803" y="1221"/>
                </a:lnTo>
                <a:lnTo>
                  <a:pt x="4801" y="1219"/>
                </a:lnTo>
                <a:lnTo>
                  <a:pt x="4799" y="1218"/>
                </a:lnTo>
                <a:lnTo>
                  <a:pt x="4797" y="1217"/>
                </a:lnTo>
                <a:lnTo>
                  <a:pt x="4795" y="1216"/>
                </a:lnTo>
                <a:lnTo>
                  <a:pt x="4794" y="1215"/>
                </a:lnTo>
                <a:lnTo>
                  <a:pt x="4791" y="1212"/>
                </a:lnTo>
                <a:lnTo>
                  <a:pt x="4789" y="1211"/>
                </a:lnTo>
                <a:lnTo>
                  <a:pt x="4786" y="1210"/>
                </a:lnTo>
                <a:lnTo>
                  <a:pt x="4784" y="1207"/>
                </a:lnTo>
                <a:lnTo>
                  <a:pt x="4782" y="1205"/>
                </a:lnTo>
                <a:lnTo>
                  <a:pt x="4778" y="1202"/>
                </a:lnTo>
                <a:lnTo>
                  <a:pt x="4777" y="1202"/>
                </a:lnTo>
                <a:lnTo>
                  <a:pt x="4772" y="1197"/>
                </a:lnTo>
                <a:lnTo>
                  <a:pt x="4770" y="1195"/>
                </a:lnTo>
                <a:lnTo>
                  <a:pt x="4767" y="1191"/>
                </a:lnTo>
                <a:lnTo>
                  <a:pt x="4765" y="1189"/>
                </a:lnTo>
                <a:lnTo>
                  <a:pt x="4764" y="1186"/>
                </a:lnTo>
                <a:lnTo>
                  <a:pt x="4762" y="1185"/>
                </a:lnTo>
                <a:lnTo>
                  <a:pt x="4761" y="1183"/>
                </a:lnTo>
                <a:lnTo>
                  <a:pt x="4760" y="1179"/>
                </a:lnTo>
                <a:lnTo>
                  <a:pt x="4757" y="1175"/>
                </a:lnTo>
                <a:lnTo>
                  <a:pt x="4756" y="1173"/>
                </a:lnTo>
                <a:lnTo>
                  <a:pt x="4754" y="1167"/>
                </a:lnTo>
                <a:lnTo>
                  <a:pt x="4754" y="1164"/>
                </a:lnTo>
                <a:lnTo>
                  <a:pt x="4754" y="1162"/>
                </a:lnTo>
                <a:lnTo>
                  <a:pt x="4753" y="1158"/>
                </a:lnTo>
                <a:lnTo>
                  <a:pt x="4753" y="1155"/>
                </a:lnTo>
                <a:lnTo>
                  <a:pt x="4751" y="1151"/>
                </a:lnTo>
                <a:lnTo>
                  <a:pt x="4751" y="1146"/>
                </a:lnTo>
                <a:lnTo>
                  <a:pt x="4753" y="1138"/>
                </a:lnTo>
                <a:lnTo>
                  <a:pt x="4753" y="1133"/>
                </a:lnTo>
                <a:lnTo>
                  <a:pt x="4753" y="1130"/>
                </a:lnTo>
                <a:lnTo>
                  <a:pt x="4754" y="1128"/>
                </a:lnTo>
                <a:lnTo>
                  <a:pt x="4754" y="1125"/>
                </a:lnTo>
                <a:lnTo>
                  <a:pt x="4757" y="1116"/>
                </a:lnTo>
                <a:lnTo>
                  <a:pt x="4762" y="1107"/>
                </a:lnTo>
                <a:lnTo>
                  <a:pt x="4765" y="1103"/>
                </a:lnTo>
                <a:lnTo>
                  <a:pt x="4767" y="1100"/>
                </a:lnTo>
                <a:lnTo>
                  <a:pt x="4774" y="1094"/>
                </a:lnTo>
                <a:lnTo>
                  <a:pt x="4780" y="1089"/>
                </a:lnTo>
                <a:lnTo>
                  <a:pt x="4789" y="1084"/>
                </a:lnTo>
                <a:lnTo>
                  <a:pt x="4797" y="1080"/>
                </a:lnTo>
                <a:lnTo>
                  <a:pt x="4807" y="1077"/>
                </a:lnTo>
                <a:lnTo>
                  <a:pt x="4809" y="1077"/>
                </a:lnTo>
                <a:lnTo>
                  <a:pt x="4812" y="1075"/>
                </a:lnTo>
                <a:lnTo>
                  <a:pt x="4813" y="1075"/>
                </a:lnTo>
                <a:lnTo>
                  <a:pt x="4815" y="1074"/>
                </a:lnTo>
                <a:lnTo>
                  <a:pt x="4819" y="1074"/>
                </a:lnTo>
                <a:lnTo>
                  <a:pt x="4823" y="1073"/>
                </a:lnTo>
                <a:lnTo>
                  <a:pt x="4826" y="1073"/>
                </a:lnTo>
                <a:lnTo>
                  <a:pt x="4831" y="1073"/>
                </a:lnTo>
                <a:lnTo>
                  <a:pt x="4847" y="1072"/>
                </a:lnTo>
                <a:lnTo>
                  <a:pt x="4854" y="1072"/>
                </a:lnTo>
                <a:lnTo>
                  <a:pt x="4861" y="1073"/>
                </a:lnTo>
                <a:lnTo>
                  <a:pt x="4867" y="1074"/>
                </a:lnTo>
                <a:lnTo>
                  <a:pt x="4873" y="1075"/>
                </a:lnTo>
                <a:lnTo>
                  <a:pt x="4876" y="1075"/>
                </a:lnTo>
                <a:lnTo>
                  <a:pt x="4878" y="1077"/>
                </a:lnTo>
                <a:lnTo>
                  <a:pt x="4881" y="1077"/>
                </a:lnTo>
                <a:lnTo>
                  <a:pt x="4883" y="1078"/>
                </a:lnTo>
                <a:lnTo>
                  <a:pt x="4887" y="1079"/>
                </a:lnTo>
                <a:lnTo>
                  <a:pt x="4889" y="1079"/>
                </a:lnTo>
                <a:lnTo>
                  <a:pt x="4893" y="1080"/>
                </a:lnTo>
                <a:lnTo>
                  <a:pt x="4898" y="1083"/>
                </a:lnTo>
                <a:lnTo>
                  <a:pt x="4900" y="1084"/>
                </a:lnTo>
                <a:lnTo>
                  <a:pt x="4901" y="1085"/>
                </a:lnTo>
                <a:lnTo>
                  <a:pt x="4901" y="1092"/>
                </a:lnTo>
                <a:lnTo>
                  <a:pt x="4903" y="1094"/>
                </a:lnTo>
                <a:lnTo>
                  <a:pt x="4903" y="1096"/>
                </a:lnTo>
                <a:lnTo>
                  <a:pt x="4903" y="1100"/>
                </a:lnTo>
                <a:lnTo>
                  <a:pt x="4903" y="1107"/>
                </a:lnTo>
                <a:lnTo>
                  <a:pt x="4904" y="1116"/>
                </a:lnTo>
                <a:lnTo>
                  <a:pt x="4904" y="1122"/>
                </a:lnTo>
                <a:lnTo>
                  <a:pt x="4905" y="1128"/>
                </a:lnTo>
                <a:lnTo>
                  <a:pt x="4905" y="1133"/>
                </a:lnTo>
                <a:lnTo>
                  <a:pt x="4906" y="1141"/>
                </a:lnTo>
                <a:lnTo>
                  <a:pt x="4905" y="1144"/>
                </a:lnTo>
                <a:lnTo>
                  <a:pt x="4904" y="1146"/>
                </a:lnTo>
                <a:lnTo>
                  <a:pt x="4900" y="1149"/>
                </a:lnTo>
                <a:lnTo>
                  <a:pt x="4898" y="1150"/>
                </a:lnTo>
                <a:lnTo>
                  <a:pt x="4893" y="1152"/>
                </a:lnTo>
                <a:lnTo>
                  <a:pt x="4889" y="1152"/>
                </a:lnTo>
                <a:lnTo>
                  <a:pt x="4887" y="1152"/>
                </a:lnTo>
                <a:lnTo>
                  <a:pt x="4884" y="1151"/>
                </a:lnTo>
                <a:lnTo>
                  <a:pt x="4883" y="1150"/>
                </a:lnTo>
                <a:lnTo>
                  <a:pt x="4882" y="1149"/>
                </a:lnTo>
                <a:lnTo>
                  <a:pt x="4880" y="1146"/>
                </a:lnTo>
                <a:lnTo>
                  <a:pt x="4876" y="1144"/>
                </a:lnTo>
                <a:lnTo>
                  <a:pt x="4875" y="1143"/>
                </a:lnTo>
                <a:lnTo>
                  <a:pt x="4873" y="1139"/>
                </a:lnTo>
                <a:lnTo>
                  <a:pt x="4873" y="1136"/>
                </a:lnTo>
                <a:lnTo>
                  <a:pt x="4871" y="1132"/>
                </a:lnTo>
                <a:lnTo>
                  <a:pt x="4870" y="1129"/>
                </a:lnTo>
                <a:lnTo>
                  <a:pt x="4870" y="1127"/>
                </a:lnTo>
                <a:lnTo>
                  <a:pt x="4869" y="1123"/>
                </a:lnTo>
                <a:lnTo>
                  <a:pt x="4867" y="1121"/>
                </a:lnTo>
                <a:lnTo>
                  <a:pt x="4866" y="1117"/>
                </a:lnTo>
                <a:lnTo>
                  <a:pt x="4865" y="1114"/>
                </a:lnTo>
                <a:lnTo>
                  <a:pt x="4864" y="1112"/>
                </a:lnTo>
                <a:lnTo>
                  <a:pt x="4863" y="1110"/>
                </a:lnTo>
                <a:lnTo>
                  <a:pt x="4861" y="1108"/>
                </a:lnTo>
                <a:lnTo>
                  <a:pt x="4859" y="1107"/>
                </a:lnTo>
                <a:lnTo>
                  <a:pt x="4857" y="1105"/>
                </a:lnTo>
                <a:lnTo>
                  <a:pt x="4853" y="1102"/>
                </a:lnTo>
                <a:lnTo>
                  <a:pt x="4848" y="1101"/>
                </a:lnTo>
                <a:lnTo>
                  <a:pt x="4843" y="1101"/>
                </a:lnTo>
                <a:lnTo>
                  <a:pt x="4838" y="1101"/>
                </a:lnTo>
                <a:lnTo>
                  <a:pt x="4831" y="1101"/>
                </a:lnTo>
                <a:lnTo>
                  <a:pt x="4828" y="1101"/>
                </a:lnTo>
                <a:lnTo>
                  <a:pt x="4819" y="1103"/>
                </a:lnTo>
                <a:lnTo>
                  <a:pt x="4817" y="1106"/>
                </a:lnTo>
                <a:lnTo>
                  <a:pt x="4813" y="1107"/>
                </a:lnTo>
                <a:lnTo>
                  <a:pt x="4809" y="1110"/>
                </a:lnTo>
                <a:lnTo>
                  <a:pt x="4807" y="1112"/>
                </a:lnTo>
                <a:lnTo>
                  <a:pt x="4802" y="1118"/>
                </a:lnTo>
                <a:lnTo>
                  <a:pt x="4800" y="1119"/>
                </a:lnTo>
                <a:lnTo>
                  <a:pt x="4800" y="1122"/>
                </a:lnTo>
                <a:lnTo>
                  <a:pt x="4799" y="1123"/>
                </a:lnTo>
                <a:lnTo>
                  <a:pt x="4797" y="1125"/>
                </a:lnTo>
                <a:lnTo>
                  <a:pt x="4797" y="1128"/>
                </a:lnTo>
                <a:lnTo>
                  <a:pt x="4796" y="1130"/>
                </a:lnTo>
                <a:lnTo>
                  <a:pt x="4795" y="1133"/>
                </a:lnTo>
                <a:lnTo>
                  <a:pt x="4795" y="1136"/>
                </a:lnTo>
                <a:lnTo>
                  <a:pt x="4794" y="1140"/>
                </a:lnTo>
                <a:lnTo>
                  <a:pt x="4794" y="1145"/>
                </a:lnTo>
                <a:lnTo>
                  <a:pt x="4795" y="1152"/>
                </a:lnTo>
                <a:lnTo>
                  <a:pt x="4795" y="1155"/>
                </a:lnTo>
                <a:lnTo>
                  <a:pt x="4796" y="1156"/>
                </a:lnTo>
                <a:lnTo>
                  <a:pt x="4797" y="1160"/>
                </a:lnTo>
                <a:lnTo>
                  <a:pt x="4799" y="1163"/>
                </a:lnTo>
                <a:lnTo>
                  <a:pt x="4801" y="1164"/>
                </a:lnTo>
                <a:lnTo>
                  <a:pt x="4802" y="1167"/>
                </a:lnTo>
                <a:lnTo>
                  <a:pt x="4805" y="1169"/>
                </a:lnTo>
                <a:lnTo>
                  <a:pt x="4808" y="1173"/>
                </a:lnTo>
                <a:lnTo>
                  <a:pt x="4811" y="1175"/>
                </a:lnTo>
                <a:lnTo>
                  <a:pt x="4813" y="1177"/>
                </a:lnTo>
                <a:lnTo>
                  <a:pt x="4815" y="1179"/>
                </a:lnTo>
                <a:lnTo>
                  <a:pt x="4817" y="1180"/>
                </a:lnTo>
                <a:lnTo>
                  <a:pt x="4819" y="1182"/>
                </a:lnTo>
                <a:lnTo>
                  <a:pt x="4820" y="1182"/>
                </a:lnTo>
                <a:lnTo>
                  <a:pt x="4823" y="1183"/>
                </a:lnTo>
                <a:lnTo>
                  <a:pt x="4825" y="1184"/>
                </a:lnTo>
                <a:lnTo>
                  <a:pt x="4826" y="1185"/>
                </a:lnTo>
                <a:lnTo>
                  <a:pt x="4828" y="1188"/>
                </a:lnTo>
                <a:lnTo>
                  <a:pt x="4831" y="1189"/>
                </a:lnTo>
                <a:lnTo>
                  <a:pt x="4836" y="1190"/>
                </a:lnTo>
                <a:lnTo>
                  <a:pt x="4840" y="1193"/>
                </a:lnTo>
                <a:lnTo>
                  <a:pt x="4841" y="1194"/>
                </a:lnTo>
                <a:lnTo>
                  <a:pt x="4843" y="1195"/>
                </a:lnTo>
                <a:lnTo>
                  <a:pt x="4846" y="1196"/>
                </a:lnTo>
                <a:lnTo>
                  <a:pt x="4848" y="1197"/>
                </a:lnTo>
                <a:lnTo>
                  <a:pt x="4851" y="1199"/>
                </a:lnTo>
                <a:lnTo>
                  <a:pt x="4852" y="1201"/>
                </a:lnTo>
                <a:lnTo>
                  <a:pt x="4854" y="1201"/>
                </a:lnTo>
                <a:lnTo>
                  <a:pt x="4857" y="1202"/>
                </a:lnTo>
                <a:lnTo>
                  <a:pt x="4860" y="1205"/>
                </a:lnTo>
                <a:lnTo>
                  <a:pt x="4865" y="1207"/>
                </a:lnTo>
                <a:lnTo>
                  <a:pt x="4867" y="1208"/>
                </a:lnTo>
                <a:lnTo>
                  <a:pt x="4870" y="1210"/>
                </a:lnTo>
                <a:lnTo>
                  <a:pt x="4872" y="1212"/>
                </a:lnTo>
                <a:lnTo>
                  <a:pt x="4875" y="1213"/>
                </a:lnTo>
                <a:lnTo>
                  <a:pt x="4877" y="1215"/>
                </a:lnTo>
                <a:lnTo>
                  <a:pt x="4878" y="1216"/>
                </a:lnTo>
                <a:lnTo>
                  <a:pt x="4880" y="1218"/>
                </a:lnTo>
                <a:lnTo>
                  <a:pt x="4882" y="1219"/>
                </a:lnTo>
                <a:lnTo>
                  <a:pt x="4884" y="1221"/>
                </a:lnTo>
                <a:lnTo>
                  <a:pt x="4886" y="1222"/>
                </a:lnTo>
                <a:lnTo>
                  <a:pt x="4889" y="1224"/>
                </a:lnTo>
                <a:lnTo>
                  <a:pt x="4898" y="1232"/>
                </a:lnTo>
                <a:lnTo>
                  <a:pt x="4903" y="1236"/>
                </a:lnTo>
                <a:lnTo>
                  <a:pt x="4906" y="1241"/>
                </a:lnTo>
                <a:lnTo>
                  <a:pt x="4909" y="1246"/>
                </a:lnTo>
                <a:lnTo>
                  <a:pt x="4912" y="1251"/>
                </a:lnTo>
                <a:lnTo>
                  <a:pt x="4915" y="1257"/>
                </a:lnTo>
                <a:lnTo>
                  <a:pt x="4917" y="1263"/>
                </a:lnTo>
                <a:lnTo>
                  <a:pt x="4917" y="1265"/>
                </a:lnTo>
                <a:lnTo>
                  <a:pt x="4917" y="1267"/>
                </a:lnTo>
                <a:lnTo>
                  <a:pt x="4918" y="1271"/>
                </a:lnTo>
                <a:lnTo>
                  <a:pt x="4918" y="1273"/>
                </a:lnTo>
                <a:lnTo>
                  <a:pt x="4919" y="1276"/>
                </a:lnTo>
                <a:lnTo>
                  <a:pt x="4919" y="1282"/>
                </a:lnTo>
                <a:lnTo>
                  <a:pt x="4918" y="1293"/>
                </a:lnTo>
                <a:lnTo>
                  <a:pt x="4916" y="1304"/>
                </a:lnTo>
                <a:lnTo>
                  <a:pt x="4913" y="1312"/>
                </a:lnTo>
                <a:lnTo>
                  <a:pt x="4913" y="1313"/>
                </a:lnTo>
                <a:lnTo>
                  <a:pt x="4912" y="1316"/>
                </a:lnTo>
                <a:lnTo>
                  <a:pt x="4911" y="1318"/>
                </a:lnTo>
                <a:lnTo>
                  <a:pt x="4910" y="1321"/>
                </a:lnTo>
                <a:lnTo>
                  <a:pt x="4907" y="1324"/>
                </a:lnTo>
                <a:lnTo>
                  <a:pt x="4906" y="1327"/>
                </a:lnTo>
                <a:lnTo>
                  <a:pt x="4905" y="1329"/>
                </a:lnTo>
                <a:lnTo>
                  <a:pt x="4903" y="1330"/>
                </a:lnTo>
                <a:lnTo>
                  <a:pt x="4901" y="1332"/>
                </a:lnTo>
                <a:lnTo>
                  <a:pt x="4899" y="1335"/>
                </a:lnTo>
                <a:lnTo>
                  <a:pt x="4893" y="1341"/>
                </a:lnTo>
                <a:lnTo>
                  <a:pt x="4888" y="1348"/>
                </a:lnTo>
                <a:lnTo>
                  <a:pt x="4886" y="1350"/>
                </a:lnTo>
                <a:lnTo>
                  <a:pt x="4883" y="1351"/>
                </a:lnTo>
                <a:lnTo>
                  <a:pt x="4881" y="1352"/>
                </a:lnTo>
                <a:lnTo>
                  <a:pt x="4878" y="1354"/>
                </a:lnTo>
                <a:lnTo>
                  <a:pt x="4876" y="1355"/>
                </a:lnTo>
                <a:lnTo>
                  <a:pt x="4873" y="1356"/>
                </a:lnTo>
                <a:lnTo>
                  <a:pt x="4871" y="1357"/>
                </a:lnTo>
                <a:lnTo>
                  <a:pt x="4867" y="1360"/>
                </a:lnTo>
                <a:lnTo>
                  <a:pt x="4865" y="1361"/>
                </a:lnTo>
                <a:lnTo>
                  <a:pt x="4849" y="1366"/>
                </a:lnTo>
                <a:lnTo>
                  <a:pt x="4846" y="1366"/>
                </a:lnTo>
                <a:lnTo>
                  <a:pt x="4838" y="1368"/>
                </a:lnTo>
                <a:lnTo>
                  <a:pt x="4830" y="1368"/>
                </a:lnTo>
                <a:lnTo>
                  <a:pt x="4813" y="1368"/>
                </a:lnTo>
                <a:lnTo>
                  <a:pt x="4795" y="1367"/>
                </a:lnTo>
                <a:lnTo>
                  <a:pt x="4786" y="1366"/>
                </a:lnTo>
                <a:lnTo>
                  <a:pt x="4766" y="1360"/>
                </a:lnTo>
                <a:lnTo>
                  <a:pt x="4754" y="1354"/>
                </a:lnTo>
                <a:close/>
                <a:moveTo>
                  <a:pt x="4110" y="1365"/>
                </a:moveTo>
                <a:lnTo>
                  <a:pt x="4110" y="1330"/>
                </a:lnTo>
                <a:lnTo>
                  <a:pt x="4107" y="1334"/>
                </a:lnTo>
                <a:lnTo>
                  <a:pt x="4106" y="1337"/>
                </a:lnTo>
                <a:lnTo>
                  <a:pt x="4105" y="1338"/>
                </a:lnTo>
                <a:lnTo>
                  <a:pt x="4104" y="1339"/>
                </a:lnTo>
                <a:lnTo>
                  <a:pt x="4100" y="1344"/>
                </a:lnTo>
                <a:lnTo>
                  <a:pt x="4099" y="1346"/>
                </a:lnTo>
                <a:lnTo>
                  <a:pt x="4093" y="1351"/>
                </a:lnTo>
                <a:lnTo>
                  <a:pt x="4090" y="1354"/>
                </a:lnTo>
                <a:lnTo>
                  <a:pt x="4088" y="1355"/>
                </a:lnTo>
                <a:lnTo>
                  <a:pt x="4087" y="1356"/>
                </a:lnTo>
                <a:lnTo>
                  <a:pt x="4084" y="1357"/>
                </a:lnTo>
                <a:lnTo>
                  <a:pt x="4081" y="1359"/>
                </a:lnTo>
                <a:lnTo>
                  <a:pt x="4078" y="1361"/>
                </a:lnTo>
                <a:lnTo>
                  <a:pt x="4076" y="1362"/>
                </a:lnTo>
                <a:lnTo>
                  <a:pt x="4073" y="1362"/>
                </a:lnTo>
                <a:lnTo>
                  <a:pt x="4060" y="1367"/>
                </a:lnTo>
                <a:lnTo>
                  <a:pt x="4058" y="1367"/>
                </a:lnTo>
                <a:lnTo>
                  <a:pt x="4053" y="1368"/>
                </a:lnTo>
                <a:lnTo>
                  <a:pt x="4049" y="1368"/>
                </a:lnTo>
                <a:lnTo>
                  <a:pt x="4041" y="1368"/>
                </a:lnTo>
                <a:lnTo>
                  <a:pt x="4032" y="1367"/>
                </a:lnTo>
                <a:lnTo>
                  <a:pt x="4025" y="1366"/>
                </a:lnTo>
                <a:lnTo>
                  <a:pt x="4023" y="1366"/>
                </a:lnTo>
                <a:lnTo>
                  <a:pt x="4019" y="1365"/>
                </a:lnTo>
                <a:lnTo>
                  <a:pt x="4015" y="1363"/>
                </a:lnTo>
                <a:lnTo>
                  <a:pt x="4013" y="1362"/>
                </a:lnTo>
                <a:lnTo>
                  <a:pt x="4010" y="1361"/>
                </a:lnTo>
                <a:lnTo>
                  <a:pt x="4008" y="1360"/>
                </a:lnTo>
                <a:lnTo>
                  <a:pt x="4006" y="1359"/>
                </a:lnTo>
                <a:lnTo>
                  <a:pt x="4003" y="1357"/>
                </a:lnTo>
                <a:lnTo>
                  <a:pt x="4002" y="1356"/>
                </a:lnTo>
                <a:lnTo>
                  <a:pt x="4000" y="1355"/>
                </a:lnTo>
                <a:lnTo>
                  <a:pt x="3998" y="1352"/>
                </a:lnTo>
                <a:lnTo>
                  <a:pt x="3992" y="1348"/>
                </a:lnTo>
                <a:lnTo>
                  <a:pt x="3989" y="1344"/>
                </a:lnTo>
                <a:lnTo>
                  <a:pt x="3986" y="1341"/>
                </a:lnTo>
                <a:lnTo>
                  <a:pt x="3985" y="1339"/>
                </a:lnTo>
                <a:lnTo>
                  <a:pt x="3985" y="1338"/>
                </a:lnTo>
                <a:lnTo>
                  <a:pt x="3984" y="1337"/>
                </a:lnTo>
                <a:lnTo>
                  <a:pt x="3983" y="1334"/>
                </a:lnTo>
                <a:lnTo>
                  <a:pt x="3981" y="1330"/>
                </a:lnTo>
                <a:lnTo>
                  <a:pt x="3980" y="1328"/>
                </a:lnTo>
                <a:lnTo>
                  <a:pt x="3979" y="1327"/>
                </a:lnTo>
                <a:lnTo>
                  <a:pt x="3978" y="1324"/>
                </a:lnTo>
                <a:lnTo>
                  <a:pt x="3977" y="1321"/>
                </a:lnTo>
                <a:lnTo>
                  <a:pt x="3977" y="1319"/>
                </a:lnTo>
                <a:lnTo>
                  <a:pt x="3975" y="1317"/>
                </a:lnTo>
                <a:lnTo>
                  <a:pt x="3975" y="1316"/>
                </a:lnTo>
                <a:lnTo>
                  <a:pt x="3974" y="1313"/>
                </a:lnTo>
                <a:lnTo>
                  <a:pt x="3974" y="1311"/>
                </a:lnTo>
                <a:lnTo>
                  <a:pt x="3973" y="1307"/>
                </a:lnTo>
                <a:lnTo>
                  <a:pt x="3973" y="1305"/>
                </a:lnTo>
                <a:lnTo>
                  <a:pt x="3972" y="1300"/>
                </a:lnTo>
                <a:lnTo>
                  <a:pt x="3972" y="1293"/>
                </a:lnTo>
                <a:lnTo>
                  <a:pt x="3971" y="1284"/>
                </a:lnTo>
                <a:lnTo>
                  <a:pt x="3972" y="1276"/>
                </a:lnTo>
                <a:lnTo>
                  <a:pt x="3972" y="1272"/>
                </a:lnTo>
                <a:lnTo>
                  <a:pt x="3973" y="1268"/>
                </a:lnTo>
                <a:lnTo>
                  <a:pt x="3973" y="1266"/>
                </a:lnTo>
                <a:lnTo>
                  <a:pt x="3974" y="1263"/>
                </a:lnTo>
                <a:lnTo>
                  <a:pt x="3974" y="1261"/>
                </a:lnTo>
                <a:lnTo>
                  <a:pt x="3975" y="1260"/>
                </a:lnTo>
                <a:lnTo>
                  <a:pt x="3975" y="1257"/>
                </a:lnTo>
                <a:lnTo>
                  <a:pt x="3977" y="1256"/>
                </a:lnTo>
                <a:lnTo>
                  <a:pt x="3977" y="1254"/>
                </a:lnTo>
                <a:lnTo>
                  <a:pt x="3978" y="1251"/>
                </a:lnTo>
                <a:lnTo>
                  <a:pt x="3980" y="1247"/>
                </a:lnTo>
                <a:lnTo>
                  <a:pt x="3981" y="1245"/>
                </a:lnTo>
                <a:lnTo>
                  <a:pt x="3983" y="1241"/>
                </a:lnTo>
                <a:lnTo>
                  <a:pt x="3984" y="1240"/>
                </a:lnTo>
                <a:lnTo>
                  <a:pt x="3985" y="1238"/>
                </a:lnTo>
                <a:lnTo>
                  <a:pt x="3986" y="1236"/>
                </a:lnTo>
                <a:lnTo>
                  <a:pt x="3988" y="1234"/>
                </a:lnTo>
                <a:lnTo>
                  <a:pt x="3989" y="1233"/>
                </a:lnTo>
                <a:lnTo>
                  <a:pt x="3992" y="1230"/>
                </a:lnTo>
                <a:lnTo>
                  <a:pt x="3995" y="1227"/>
                </a:lnTo>
                <a:lnTo>
                  <a:pt x="4000" y="1221"/>
                </a:lnTo>
                <a:lnTo>
                  <a:pt x="4003" y="1218"/>
                </a:lnTo>
                <a:lnTo>
                  <a:pt x="4004" y="1217"/>
                </a:lnTo>
                <a:lnTo>
                  <a:pt x="4007" y="1216"/>
                </a:lnTo>
                <a:lnTo>
                  <a:pt x="4009" y="1215"/>
                </a:lnTo>
                <a:lnTo>
                  <a:pt x="4010" y="1213"/>
                </a:lnTo>
                <a:lnTo>
                  <a:pt x="4013" y="1212"/>
                </a:lnTo>
                <a:lnTo>
                  <a:pt x="4014" y="1211"/>
                </a:lnTo>
                <a:lnTo>
                  <a:pt x="4017" y="1210"/>
                </a:lnTo>
                <a:lnTo>
                  <a:pt x="4019" y="1208"/>
                </a:lnTo>
                <a:lnTo>
                  <a:pt x="4021" y="1207"/>
                </a:lnTo>
                <a:lnTo>
                  <a:pt x="4024" y="1206"/>
                </a:lnTo>
                <a:lnTo>
                  <a:pt x="4029" y="1204"/>
                </a:lnTo>
                <a:lnTo>
                  <a:pt x="4030" y="1204"/>
                </a:lnTo>
                <a:lnTo>
                  <a:pt x="4032" y="1202"/>
                </a:lnTo>
                <a:lnTo>
                  <a:pt x="4036" y="1201"/>
                </a:lnTo>
                <a:lnTo>
                  <a:pt x="4038" y="1200"/>
                </a:lnTo>
                <a:lnTo>
                  <a:pt x="4041" y="1199"/>
                </a:lnTo>
                <a:lnTo>
                  <a:pt x="4042" y="1199"/>
                </a:lnTo>
                <a:lnTo>
                  <a:pt x="4043" y="1197"/>
                </a:lnTo>
                <a:lnTo>
                  <a:pt x="4048" y="1196"/>
                </a:lnTo>
                <a:lnTo>
                  <a:pt x="4071" y="1191"/>
                </a:lnTo>
                <a:lnTo>
                  <a:pt x="4078" y="1190"/>
                </a:lnTo>
                <a:lnTo>
                  <a:pt x="4081" y="1190"/>
                </a:lnTo>
                <a:lnTo>
                  <a:pt x="4084" y="1190"/>
                </a:lnTo>
                <a:lnTo>
                  <a:pt x="4088" y="1189"/>
                </a:lnTo>
                <a:lnTo>
                  <a:pt x="4091" y="1189"/>
                </a:lnTo>
                <a:lnTo>
                  <a:pt x="4095" y="1188"/>
                </a:lnTo>
                <a:lnTo>
                  <a:pt x="4102" y="1186"/>
                </a:lnTo>
                <a:lnTo>
                  <a:pt x="4110" y="1185"/>
                </a:lnTo>
                <a:lnTo>
                  <a:pt x="4110" y="1174"/>
                </a:lnTo>
                <a:lnTo>
                  <a:pt x="4110" y="1163"/>
                </a:lnTo>
                <a:lnTo>
                  <a:pt x="4108" y="1155"/>
                </a:lnTo>
                <a:lnTo>
                  <a:pt x="4107" y="1150"/>
                </a:lnTo>
                <a:lnTo>
                  <a:pt x="4107" y="1145"/>
                </a:lnTo>
                <a:lnTo>
                  <a:pt x="4105" y="1138"/>
                </a:lnTo>
                <a:lnTo>
                  <a:pt x="4101" y="1130"/>
                </a:lnTo>
                <a:lnTo>
                  <a:pt x="4099" y="1127"/>
                </a:lnTo>
                <a:lnTo>
                  <a:pt x="4096" y="1124"/>
                </a:lnTo>
                <a:lnTo>
                  <a:pt x="4090" y="1118"/>
                </a:lnTo>
                <a:lnTo>
                  <a:pt x="4089" y="1117"/>
                </a:lnTo>
                <a:lnTo>
                  <a:pt x="4087" y="1116"/>
                </a:lnTo>
                <a:lnTo>
                  <a:pt x="4085" y="1114"/>
                </a:lnTo>
                <a:lnTo>
                  <a:pt x="4079" y="1112"/>
                </a:lnTo>
                <a:lnTo>
                  <a:pt x="4076" y="1111"/>
                </a:lnTo>
                <a:lnTo>
                  <a:pt x="4073" y="1110"/>
                </a:lnTo>
                <a:lnTo>
                  <a:pt x="4072" y="1110"/>
                </a:lnTo>
                <a:lnTo>
                  <a:pt x="4065" y="1108"/>
                </a:lnTo>
                <a:lnTo>
                  <a:pt x="4062" y="1107"/>
                </a:lnTo>
                <a:lnTo>
                  <a:pt x="4058" y="1107"/>
                </a:lnTo>
                <a:lnTo>
                  <a:pt x="4049" y="1107"/>
                </a:lnTo>
                <a:lnTo>
                  <a:pt x="4042" y="1110"/>
                </a:lnTo>
                <a:lnTo>
                  <a:pt x="4036" y="1111"/>
                </a:lnTo>
                <a:lnTo>
                  <a:pt x="4035" y="1112"/>
                </a:lnTo>
                <a:lnTo>
                  <a:pt x="4032" y="1113"/>
                </a:lnTo>
                <a:lnTo>
                  <a:pt x="4030" y="1117"/>
                </a:lnTo>
                <a:lnTo>
                  <a:pt x="4029" y="1118"/>
                </a:lnTo>
                <a:lnTo>
                  <a:pt x="4027" y="1119"/>
                </a:lnTo>
                <a:lnTo>
                  <a:pt x="4027" y="1122"/>
                </a:lnTo>
                <a:lnTo>
                  <a:pt x="4026" y="1124"/>
                </a:lnTo>
                <a:lnTo>
                  <a:pt x="4025" y="1127"/>
                </a:lnTo>
                <a:lnTo>
                  <a:pt x="4023" y="1130"/>
                </a:lnTo>
                <a:lnTo>
                  <a:pt x="4023" y="1132"/>
                </a:lnTo>
                <a:lnTo>
                  <a:pt x="4020" y="1135"/>
                </a:lnTo>
                <a:lnTo>
                  <a:pt x="4020" y="1138"/>
                </a:lnTo>
                <a:lnTo>
                  <a:pt x="4018" y="1141"/>
                </a:lnTo>
                <a:lnTo>
                  <a:pt x="4018" y="1143"/>
                </a:lnTo>
                <a:lnTo>
                  <a:pt x="4017" y="1145"/>
                </a:lnTo>
                <a:lnTo>
                  <a:pt x="4015" y="1147"/>
                </a:lnTo>
                <a:lnTo>
                  <a:pt x="4014" y="1150"/>
                </a:lnTo>
                <a:lnTo>
                  <a:pt x="4013" y="1153"/>
                </a:lnTo>
                <a:lnTo>
                  <a:pt x="4012" y="1156"/>
                </a:lnTo>
                <a:lnTo>
                  <a:pt x="4010" y="1158"/>
                </a:lnTo>
                <a:lnTo>
                  <a:pt x="4006" y="1162"/>
                </a:lnTo>
                <a:lnTo>
                  <a:pt x="4003" y="1162"/>
                </a:lnTo>
                <a:lnTo>
                  <a:pt x="4000" y="1163"/>
                </a:lnTo>
                <a:lnTo>
                  <a:pt x="3997" y="1164"/>
                </a:lnTo>
                <a:lnTo>
                  <a:pt x="3994" y="1164"/>
                </a:lnTo>
                <a:lnTo>
                  <a:pt x="3991" y="1163"/>
                </a:lnTo>
                <a:lnTo>
                  <a:pt x="3989" y="1161"/>
                </a:lnTo>
                <a:lnTo>
                  <a:pt x="3988" y="1160"/>
                </a:lnTo>
                <a:lnTo>
                  <a:pt x="3986" y="1157"/>
                </a:lnTo>
                <a:lnTo>
                  <a:pt x="3985" y="1153"/>
                </a:lnTo>
                <a:lnTo>
                  <a:pt x="3985" y="1151"/>
                </a:lnTo>
                <a:lnTo>
                  <a:pt x="3985" y="1144"/>
                </a:lnTo>
                <a:lnTo>
                  <a:pt x="3985" y="1140"/>
                </a:lnTo>
                <a:lnTo>
                  <a:pt x="3989" y="1127"/>
                </a:lnTo>
                <a:lnTo>
                  <a:pt x="3990" y="1119"/>
                </a:lnTo>
                <a:lnTo>
                  <a:pt x="3992" y="1113"/>
                </a:lnTo>
                <a:lnTo>
                  <a:pt x="3992" y="1107"/>
                </a:lnTo>
                <a:lnTo>
                  <a:pt x="3994" y="1102"/>
                </a:lnTo>
                <a:lnTo>
                  <a:pt x="3995" y="1100"/>
                </a:lnTo>
                <a:lnTo>
                  <a:pt x="3995" y="1097"/>
                </a:lnTo>
                <a:lnTo>
                  <a:pt x="3996" y="1094"/>
                </a:lnTo>
                <a:lnTo>
                  <a:pt x="3998" y="1084"/>
                </a:lnTo>
                <a:lnTo>
                  <a:pt x="4009" y="1080"/>
                </a:lnTo>
                <a:lnTo>
                  <a:pt x="4012" y="1080"/>
                </a:lnTo>
                <a:lnTo>
                  <a:pt x="4013" y="1079"/>
                </a:lnTo>
                <a:lnTo>
                  <a:pt x="4014" y="1079"/>
                </a:lnTo>
                <a:lnTo>
                  <a:pt x="4017" y="1078"/>
                </a:lnTo>
                <a:lnTo>
                  <a:pt x="4019" y="1078"/>
                </a:lnTo>
                <a:lnTo>
                  <a:pt x="4021" y="1077"/>
                </a:lnTo>
                <a:lnTo>
                  <a:pt x="4024" y="1077"/>
                </a:lnTo>
                <a:lnTo>
                  <a:pt x="4026" y="1075"/>
                </a:lnTo>
                <a:lnTo>
                  <a:pt x="4043" y="1073"/>
                </a:lnTo>
                <a:lnTo>
                  <a:pt x="4052" y="1073"/>
                </a:lnTo>
                <a:lnTo>
                  <a:pt x="4068" y="1073"/>
                </a:lnTo>
                <a:lnTo>
                  <a:pt x="4079" y="1074"/>
                </a:lnTo>
                <a:lnTo>
                  <a:pt x="4096" y="1079"/>
                </a:lnTo>
                <a:lnTo>
                  <a:pt x="4099" y="1080"/>
                </a:lnTo>
                <a:lnTo>
                  <a:pt x="4100" y="1081"/>
                </a:lnTo>
                <a:lnTo>
                  <a:pt x="4104" y="1083"/>
                </a:lnTo>
                <a:lnTo>
                  <a:pt x="4106" y="1084"/>
                </a:lnTo>
                <a:lnTo>
                  <a:pt x="4108" y="1086"/>
                </a:lnTo>
                <a:lnTo>
                  <a:pt x="4111" y="1088"/>
                </a:lnTo>
                <a:lnTo>
                  <a:pt x="4112" y="1088"/>
                </a:lnTo>
                <a:lnTo>
                  <a:pt x="4114" y="1089"/>
                </a:lnTo>
                <a:lnTo>
                  <a:pt x="4116" y="1090"/>
                </a:lnTo>
                <a:lnTo>
                  <a:pt x="4117" y="1092"/>
                </a:lnTo>
                <a:lnTo>
                  <a:pt x="4120" y="1095"/>
                </a:lnTo>
                <a:lnTo>
                  <a:pt x="4123" y="1097"/>
                </a:lnTo>
                <a:lnTo>
                  <a:pt x="4128" y="1102"/>
                </a:lnTo>
                <a:lnTo>
                  <a:pt x="4131" y="1106"/>
                </a:lnTo>
                <a:lnTo>
                  <a:pt x="4133" y="1108"/>
                </a:lnTo>
                <a:lnTo>
                  <a:pt x="4134" y="1110"/>
                </a:lnTo>
                <a:lnTo>
                  <a:pt x="4135" y="1112"/>
                </a:lnTo>
                <a:lnTo>
                  <a:pt x="4136" y="1113"/>
                </a:lnTo>
                <a:lnTo>
                  <a:pt x="4137" y="1116"/>
                </a:lnTo>
                <a:lnTo>
                  <a:pt x="4140" y="1119"/>
                </a:lnTo>
                <a:lnTo>
                  <a:pt x="4141" y="1123"/>
                </a:lnTo>
                <a:lnTo>
                  <a:pt x="4142" y="1125"/>
                </a:lnTo>
                <a:lnTo>
                  <a:pt x="4143" y="1128"/>
                </a:lnTo>
                <a:lnTo>
                  <a:pt x="4145" y="1133"/>
                </a:lnTo>
                <a:lnTo>
                  <a:pt x="4145" y="1135"/>
                </a:lnTo>
                <a:lnTo>
                  <a:pt x="4146" y="1136"/>
                </a:lnTo>
                <a:lnTo>
                  <a:pt x="4146" y="1139"/>
                </a:lnTo>
                <a:lnTo>
                  <a:pt x="4147" y="1141"/>
                </a:lnTo>
                <a:lnTo>
                  <a:pt x="4148" y="1152"/>
                </a:lnTo>
                <a:lnTo>
                  <a:pt x="4149" y="1161"/>
                </a:lnTo>
                <a:lnTo>
                  <a:pt x="4149" y="1191"/>
                </a:lnTo>
                <a:lnTo>
                  <a:pt x="4149" y="1279"/>
                </a:lnTo>
                <a:lnTo>
                  <a:pt x="4149" y="1304"/>
                </a:lnTo>
                <a:lnTo>
                  <a:pt x="4149" y="1316"/>
                </a:lnTo>
                <a:lnTo>
                  <a:pt x="4151" y="1327"/>
                </a:lnTo>
                <a:lnTo>
                  <a:pt x="4153" y="1329"/>
                </a:lnTo>
                <a:lnTo>
                  <a:pt x="4157" y="1332"/>
                </a:lnTo>
                <a:lnTo>
                  <a:pt x="4164" y="1333"/>
                </a:lnTo>
                <a:lnTo>
                  <a:pt x="4165" y="1334"/>
                </a:lnTo>
                <a:lnTo>
                  <a:pt x="4168" y="1334"/>
                </a:lnTo>
                <a:lnTo>
                  <a:pt x="4169" y="1335"/>
                </a:lnTo>
                <a:lnTo>
                  <a:pt x="4171" y="1335"/>
                </a:lnTo>
                <a:lnTo>
                  <a:pt x="4172" y="1337"/>
                </a:lnTo>
                <a:lnTo>
                  <a:pt x="4178" y="1338"/>
                </a:lnTo>
                <a:lnTo>
                  <a:pt x="4185" y="1340"/>
                </a:lnTo>
                <a:lnTo>
                  <a:pt x="4187" y="1341"/>
                </a:lnTo>
                <a:lnTo>
                  <a:pt x="4188" y="1343"/>
                </a:lnTo>
                <a:lnTo>
                  <a:pt x="4189" y="1345"/>
                </a:lnTo>
                <a:lnTo>
                  <a:pt x="4191" y="1346"/>
                </a:lnTo>
                <a:lnTo>
                  <a:pt x="4191" y="1349"/>
                </a:lnTo>
                <a:lnTo>
                  <a:pt x="4191" y="1354"/>
                </a:lnTo>
                <a:lnTo>
                  <a:pt x="4189" y="1359"/>
                </a:lnTo>
                <a:lnTo>
                  <a:pt x="4188" y="1360"/>
                </a:lnTo>
                <a:lnTo>
                  <a:pt x="4188" y="1361"/>
                </a:lnTo>
                <a:lnTo>
                  <a:pt x="4186" y="1362"/>
                </a:lnTo>
                <a:lnTo>
                  <a:pt x="4185" y="1362"/>
                </a:lnTo>
                <a:lnTo>
                  <a:pt x="4183" y="1363"/>
                </a:lnTo>
                <a:lnTo>
                  <a:pt x="4165" y="1365"/>
                </a:lnTo>
                <a:lnTo>
                  <a:pt x="4147" y="1365"/>
                </a:lnTo>
                <a:lnTo>
                  <a:pt x="4110" y="1365"/>
                </a:lnTo>
                <a:close/>
                <a:moveTo>
                  <a:pt x="3486" y="1365"/>
                </a:moveTo>
                <a:lnTo>
                  <a:pt x="3486" y="1333"/>
                </a:lnTo>
                <a:lnTo>
                  <a:pt x="3481" y="1338"/>
                </a:lnTo>
                <a:lnTo>
                  <a:pt x="3479" y="1340"/>
                </a:lnTo>
                <a:lnTo>
                  <a:pt x="3474" y="1346"/>
                </a:lnTo>
                <a:lnTo>
                  <a:pt x="3473" y="1349"/>
                </a:lnTo>
                <a:lnTo>
                  <a:pt x="3469" y="1351"/>
                </a:lnTo>
                <a:lnTo>
                  <a:pt x="3467" y="1352"/>
                </a:lnTo>
                <a:lnTo>
                  <a:pt x="3464" y="1355"/>
                </a:lnTo>
                <a:lnTo>
                  <a:pt x="3463" y="1356"/>
                </a:lnTo>
                <a:lnTo>
                  <a:pt x="3461" y="1356"/>
                </a:lnTo>
                <a:lnTo>
                  <a:pt x="3457" y="1359"/>
                </a:lnTo>
                <a:lnTo>
                  <a:pt x="3452" y="1361"/>
                </a:lnTo>
                <a:lnTo>
                  <a:pt x="3451" y="1361"/>
                </a:lnTo>
                <a:lnTo>
                  <a:pt x="3448" y="1362"/>
                </a:lnTo>
                <a:lnTo>
                  <a:pt x="3442" y="1365"/>
                </a:lnTo>
                <a:lnTo>
                  <a:pt x="3441" y="1365"/>
                </a:lnTo>
                <a:lnTo>
                  <a:pt x="3439" y="1366"/>
                </a:lnTo>
                <a:lnTo>
                  <a:pt x="3436" y="1366"/>
                </a:lnTo>
                <a:lnTo>
                  <a:pt x="3433" y="1366"/>
                </a:lnTo>
                <a:lnTo>
                  <a:pt x="3429" y="1367"/>
                </a:lnTo>
                <a:lnTo>
                  <a:pt x="3424" y="1367"/>
                </a:lnTo>
                <a:lnTo>
                  <a:pt x="3421" y="1368"/>
                </a:lnTo>
                <a:lnTo>
                  <a:pt x="3417" y="1368"/>
                </a:lnTo>
                <a:lnTo>
                  <a:pt x="3409" y="1368"/>
                </a:lnTo>
                <a:lnTo>
                  <a:pt x="3400" y="1367"/>
                </a:lnTo>
                <a:lnTo>
                  <a:pt x="3393" y="1366"/>
                </a:lnTo>
                <a:lnTo>
                  <a:pt x="3386" y="1365"/>
                </a:lnTo>
                <a:lnTo>
                  <a:pt x="3381" y="1362"/>
                </a:lnTo>
                <a:lnTo>
                  <a:pt x="3377" y="1361"/>
                </a:lnTo>
                <a:lnTo>
                  <a:pt x="3375" y="1360"/>
                </a:lnTo>
                <a:lnTo>
                  <a:pt x="3371" y="1357"/>
                </a:lnTo>
                <a:lnTo>
                  <a:pt x="3370" y="1356"/>
                </a:lnTo>
                <a:lnTo>
                  <a:pt x="3367" y="1355"/>
                </a:lnTo>
                <a:lnTo>
                  <a:pt x="3366" y="1354"/>
                </a:lnTo>
                <a:lnTo>
                  <a:pt x="3364" y="1352"/>
                </a:lnTo>
                <a:lnTo>
                  <a:pt x="3361" y="1350"/>
                </a:lnTo>
                <a:lnTo>
                  <a:pt x="3358" y="1346"/>
                </a:lnTo>
                <a:lnTo>
                  <a:pt x="3354" y="1343"/>
                </a:lnTo>
                <a:lnTo>
                  <a:pt x="3347" y="1334"/>
                </a:lnTo>
                <a:lnTo>
                  <a:pt x="3342" y="1326"/>
                </a:lnTo>
                <a:lnTo>
                  <a:pt x="3337" y="1315"/>
                </a:lnTo>
                <a:lnTo>
                  <a:pt x="3336" y="1311"/>
                </a:lnTo>
                <a:lnTo>
                  <a:pt x="3335" y="1306"/>
                </a:lnTo>
                <a:lnTo>
                  <a:pt x="3334" y="1299"/>
                </a:lnTo>
                <a:lnTo>
                  <a:pt x="3332" y="1293"/>
                </a:lnTo>
                <a:lnTo>
                  <a:pt x="3331" y="1285"/>
                </a:lnTo>
                <a:lnTo>
                  <a:pt x="3331" y="1271"/>
                </a:lnTo>
                <a:lnTo>
                  <a:pt x="3331" y="1256"/>
                </a:lnTo>
                <a:lnTo>
                  <a:pt x="3331" y="1167"/>
                </a:lnTo>
                <a:lnTo>
                  <a:pt x="3331" y="1139"/>
                </a:lnTo>
                <a:lnTo>
                  <a:pt x="3331" y="1130"/>
                </a:lnTo>
                <a:lnTo>
                  <a:pt x="3331" y="1122"/>
                </a:lnTo>
                <a:lnTo>
                  <a:pt x="3326" y="1122"/>
                </a:lnTo>
                <a:lnTo>
                  <a:pt x="3322" y="1122"/>
                </a:lnTo>
                <a:lnTo>
                  <a:pt x="3312" y="1122"/>
                </a:lnTo>
                <a:lnTo>
                  <a:pt x="3302" y="1122"/>
                </a:lnTo>
                <a:lnTo>
                  <a:pt x="3294" y="1121"/>
                </a:lnTo>
                <a:lnTo>
                  <a:pt x="3291" y="1118"/>
                </a:lnTo>
                <a:lnTo>
                  <a:pt x="3291" y="1117"/>
                </a:lnTo>
                <a:lnTo>
                  <a:pt x="3290" y="1116"/>
                </a:lnTo>
                <a:lnTo>
                  <a:pt x="3290" y="1112"/>
                </a:lnTo>
                <a:lnTo>
                  <a:pt x="3290" y="1108"/>
                </a:lnTo>
                <a:lnTo>
                  <a:pt x="3290" y="1106"/>
                </a:lnTo>
                <a:lnTo>
                  <a:pt x="3291" y="1106"/>
                </a:lnTo>
                <a:lnTo>
                  <a:pt x="3293" y="1103"/>
                </a:lnTo>
                <a:lnTo>
                  <a:pt x="3295" y="1102"/>
                </a:lnTo>
                <a:lnTo>
                  <a:pt x="3297" y="1102"/>
                </a:lnTo>
                <a:lnTo>
                  <a:pt x="3300" y="1100"/>
                </a:lnTo>
                <a:lnTo>
                  <a:pt x="3302" y="1099"/>
                </a:lnTo>
                <a:lnTo>
                  <a:pt x="3305" y="1097"/>
                </a:lnTo>
                <a:lnTo>
                  <a:pt x="3307" y="1096"/>
                </a:lnTo>
                <a:lnTo>
                  <a:pt x="3309" y="1095"/>
                </a:lnTo>
                <a:lnTo>
                  <a:pt x="3312" y="1094"/>
                </a:lnTo>
                <a:lnTo>
                  <a:pt x="3314" y="1092"/>
                </a:lnTo>
                <a:lnTo>
                  <a:pt x="3317" y="1091"/>
                </a:lnTo>
                <a:lnTo>
                  <a:pt x="3319" y="1090"/>
                </a:lnTo>
                <a:lnTo>
                  <a:pt x="3323" y="1088"/>
                </a:lnTo>
                <a:lnTo>
                  <a:pt x="3325" y="1088"/>
                </a:lnTo>
                <a:lnTo>
                  <a:pt x="3328" y="1086"/>
                </a:lnTo>
                <a:lnTo>
                  <a:pt x="3330" y="1085"/>
                </a:lnTo>
                <a:lnTo>
                  <a:pt x="3332" y="1084"/>
                </a:lnTo>
                <a:lnTo>
                  <a:pt x="3335" y="1083"/>
                </a:lnTo>
                <a:lnTo>
                  <a:pt x="3337" y="1081"/>
                </a:lnTo>
                <a:lnTo>
                  <a:pt x="3340" y="1080"/>
                </a:lnTo>
                <a:lnTo>
                  <a:pt x="3342" y="1079"/>
                </a:lnTo>
                <a:lnTo>
                  <a:pt x="3343" y="1078"/>
                </a:lnTo>
                <a:lnTo>
                  <a:pt x="3346" y="1077"/>
                </a:lnTo>
                <a:lnTo>
                  <a:pt x="3348" y="1075"/>
                </a:lnTo>
                <a:lnTo>
                  <a:pt x="3351" y="1074"/>
                </a:lnTo>
                <a:lnTo>
                  <a:pt x="3355" y="1073"/>
                </a:lnTo>
                <a:lnTo>
                  <a:pt x="3365" y="1072"/>
                </a:lnTo>
                <a:lnTo>
                  <a:pt x="3367" y="1073"/>
                </a:lnTo>
                <a:lnTo>
                  <a:pt x="3371" y="1078"/>
                </a:lnTo>
                <a:lnTo>
                  <a:pt x="3371" y="1081"/>
                </a:lnTo>
                <a:lnTo>
                  <a:pt x="3371" y="1086"/>
                </a:lnTo>
                <a:lnTo>
                  <a:pt x="3371" y="1095"/>
                </a:lnTo>
                <a:lnTo>
                  <a:pt x="3371" y="1133"/>
                </a:lnTo>
                <a:lnTo>
                  <a:pt x="3371" y="1239"/>
                </a:lnTo>
                <a:lnTo>
                  <a:pt x="3371" y="1274"/>
                </a:lnTo>
                <a:lnTo>
                  <a:pt x="3372" y="1291"/>
                </a:lnTo>
                <a:lnTo>
                  <a:pt x="3372" y="1294"/>
                </a:lnTo>
                <a:lnTo>
                  <a:pt x="3373" y="1296"/>
                </a:lnTo>
                <a:lnTo>
                  <a:pt x="3373" y="1298"/>
                </a:lnTo>
                <a:lnTo>
                  <a:pt x="3375" y="1300"/>
                </a:lnTo>
                <a:lnTo>
                  <a:pt x="3375" y="1301"/>
                </a:lnTo>
                <a:lnTo>
                  <a:pt x="3376" y="1305"/>
                </a:lnTo>
                <a:lnTo>
                  <a:pt x="3377" y="1307"/>
                </a:lnTo>
                <a:lnTo>
                  <a:pt x="3378" y="1308"/>
                </a:lnTo>
                <a:lnTo>
                  <a:pt x="3380" y="1311"/>
                </a:lnTo>
                <a:lnTo>
                  <a:pt x="3381" y="1312"/>
                </a:lnTo>
                <a:lnTo>
                  <a:pt x="3383" y="1315"/>
                </a:lnTo>
                <a:lnTo>
                  <a:pt x="3388" y="1319"/>
                </a:lnTo>
                <a:lnTo>
                  <a:pt x="3389" y="1321"/>
                </a:lnTo>
                <a:lnTo>
                  <a:pt x="3390" y="1322"/>
                </a:lnTo>
                <a:lnTo>
                  <a:pt x="3393" y="1323"/>
                </a:lnTo>
                <a:lnTo>
                  <a:pt x="3394" y="1324"/>
                </a:lnTo>
                <a:lnTo>
                  <a:pt x="3396" y="1326"/>
                </a:lnTo>
                <a:lnTo>
                  <a:pt x="3399" y="1327"/>
                </a:lnTo>
                <a:lnTo>
                  <a:pt x="3401" y="1328"/>
                </a:lnTo>
                <a:lnTo>
                  <a:pt x="3409" y="1330"/>
                </a:lnTo>
                <a:lnTo>
                  <a:pt x="3412" y="1332"/>
                </a:lnTo>
                <a:lnTo>
                  <a:pt x="3417" y="1332"/>
                </a:lnTo>
                <a:lnTo>
                  <a:pt x="3422" y="1332"/>
                </a:lnTo>
                <a:lnTo>
                  <a:pt x="3427" y="1332"/>
                </a:lnTo>
                <a:lnTo>
                  <a:pt x="3435" y="1330"/>
                </a:lnTo>
                <a:lnTo>
                  <a:pt x="3442" y="1328"/>
                </a:lnTo>
                <a:lnTo>
                  <a:pt x="3446" y="1327"/>
                </a:lnTo>
                <a:lnTo>
                  <a:pt x="3450" y="1326"/>
                </a:lnTo>
                <a:lnTo>
                  <a:pt x="3452" y="1324"/>
                </a:lnTo>
                <a:lnTo>
                  <a:pt x="3454" y="1323"/>
                </a:lnTo>
                <a:lnTo>
                  <a:pt x="3456" y="1322"/>
                </a:lnTo>
                <a:lnTo>
                  <a:pt x="3459" y="1321"/>
                </a:lnTo>
                <a:lnTo>
                  <a:pt x="3461" y="1319"/>
                </a:lnTo>
                <a:lnTo>
                  <a:pt x="3462" y="1317"/>
                </a:lnTo>
                <a:lnTo>
                  <a:pt x="3467" y="1313"/>
                </a:lnTo>
                <a:lnTo>
                  <a:pt x="3468" y="1312"/>
                </a:lnTo>
                <a:lnTo>
                  <a:pt x="3473" y="1307"/>
                </a:lnTo>
                <a:lnTo>
                  <a:pt x="3475" y="1305"/>
                </a:lnTo>
                <a:lnTo>
                  <a:pt x="3476" y="1304"/>
                </a:lnTo>
                <a:lnTo>
                  <a:pt x="3476" y="1301"/>
                </a:lnTo>
                <a:lnTo>
                  <a:pt x="3477" y="1298"/>
                </a:lnTo>
                <a:lnTo>
                  <a:pt x="3479" y="1296"/>
                </a:lnTo>
                <a:lnTo>
                  <a:pt x="3480" y="1293"/>
                </a:lnTo>
                <a:lnTo>
                  <a:pt x="3481" y="1291"/>
                </a:lnTo>
                <a:lnTo>
                  <a:pt x="3482" y="1289"/>
                </a:lnTo>
                <a:lnTo>
                  <a:pt x="3482" y="1288"/>
                </a:lnTo>
                <a:lnTo>
                  <a:pt x="3483" y="1285"/>
                </a:lnTo>
                <a:lnTo>
                  <a:pt x="3483" y="1283"/>
                </a:lnTo>
                <a:lnTo>
                  <a:pt x="3486" y="1277"/>
                </a:lnTo>
                <a:lnTo>
                  <a:pt x="3486" y="1269"/>
                </a:lnTo>
                <a:lnTo>
                  <a:pt x="3486" y="1252"/>
                </a:lnTo>
                <a:lnTo>
                  <a:pt x="3486" y="1196"/>
                </a:lnTo>
                <a:lnTo>
                  <a:pt x="3486" y="1146"/>
                </a:lnTo>
                <a:lnTo>
                  <a:pt x="3486" y="1134"/>
                </a:lnTo>
                <a:lnTo>
                  <a:pt x="3486" y="1127"/>
                </a:lnTo>
                <a:lnTo>
                  <a:pt x="3485" y="1122"/>
                </a:lnTo>
                <a:lnTo>
                  <a:pt x="3482" y="1122"/>
                </a:lnTo>
                <a:lnTo>
                  <a:pt x="3480" y="1122"/>
                </a:lnTo>
                <a:lnTo>
                  <a:pt x="3474" y="1122"/>
                </a:lnTo>
                <a:lnTo>
                  <a:pt x="3451" y="1122"/>
                </a:lnTo>
                <a:lnTo>
                  <a:pt x="3448" y="1121"/>
                </a:lnTo>
                <a:lnTo>
                  <a:pt x="3447" y="1118"/>
                </a:lnTo>
                <a:lnTo>
                  <a:pt x="3446" y="1116"/>
                </a:lnTo>
                <a:lnTo>
                  <a:pt x="3445" y="1113"/>
                </a:lnTo>
                <a:lnTo>
                  <a:pt x="3445" y="1110"/>
                </a:lnTo>
                <a:lnTo>
                  <a:pt x="3445" y="1107"/>
                </a:lnTo>
                <a:lnTo>
                  <a:pt x="3446" y="1106"/>
                </a:lnTo>
                <a:lnTo>
                  <a:pt x="3447" y="1105"/>
                </a:lnTo>
                <a:lnTo>
                  <a:pt x="3451" y="1102"/>
                </a:lnTo>
                <a:lnTo>
                  <a:pt x="3452" y="1101"/>
                </a:lnTo>
                <a:lnTo>
                  <a:pt x="3454" y="1100"/>
                </a:lnTo>
                <a:lnTo>
                  <a:pt x="3457" y="1099"/>
                </a:lnTo>
                <a:lnTo>
                  <a:pt x="3459" y="1097"/>
                </a:lnTo>
                <a:lnTo>
                  <a:pt x="3464" y="1095"/>
                </a:lnTo>
                <a:lnTo>
                  <a:pt x="3468" y="1094"/>
                </a:lnTo>
                <a:lnTo>
                  <a:pt x="3470" y="1092"/>
                </a:lnTo>
                <a:lnTo>
                  <a:pt x="3473" y="1091"/>
                </a:lnTo>
                <a:lnTo>
                  <a:pt x="3475" y="1090"/>
                </a:lnTo>
                <a:lnTo>
                  <a:pt x="3477" y="1089"/>
                </a:lnTo>
                <a:lnTo>
                  <a:pt x="3479" y="1088"/>
                </a:lnTo>
                <a:lnTo>
                  <a:pt x="3481" y="1086"/>
                </a:lnTo>
                <a:lnTo>
                  <a:pt x="3483" y="1085"/>
                </a:lnTo>
                <a:lnTo>
                  <a:pt x="3486" y="1084"/>
                </a:lnTo>
                <a:lnTo>
                  <a:pt x="3488" y="1083"/>
                </a:lnTo>
                <a:lnTo>
                  <a:pt x="3491" y="1081"/>
                </a:lnTo>
                <a:lnTo>
                  <a:pt x="3492" y="1080"/>
                </a:lnTo>
                <a:lnTo>
                  <a:pt x="3496" y="1079"/>
                </a:lnTo>
                <a:lnTo>
                  <a:pt x="3498" y="1078"/>
                </a:lnTo>
                <a:lnTo>
                  <a:pt x="3500" y="1077"/>
                </a:lnTo>
                <a:lnTo>
                  <a:pt x="3504" y="1074"/>
                </a:lnTo>
                <a:lnTo>
                  <a:pt x="3506" y="1073"/>
                </a:lnTo>
                <a:lnTo>
                  <a:pt x="3510" y="1073"/>
                </a:lnTo>
                <a:lnTo>
                  <a:pt x="3515" y="1072"/>
                </a:lnTo>
                <a:lnTo>
                  <a:pt x="3517" y="1072"/>
                </a:lnTo>
                <a:lnTo>
                  <a:pt x="3520" y="1072"/>
                </a:lnTo>
                <a:lnTo>
                  <a:pt x="3523" y="1074"/>
                </a:lnTo>
                <a:lnTo>
                  <a:pt x="3525" y="1075"/>
                </a:lnTo>
                <a:lnTo>
                  <a:pt x="3525" y="1077"/>
                </a:lnTo>
                <a:lnTo>
                  <a:pt x="3526" y="1080"/>
                </a:lnTo>
                <a:lnTo>
                  <a:pt x="3527" y="1086"/>
                </a:lnTo>
                <a:lnTo>
                  <a:pt x="3526" y="1097"/>
                </a:lnTo>
                <a:lnTo>
                  <a:pt x="3526" y="1144"/>
                </a:lnTo>
                <a:lnTo>
                  <a:pt x="3526" y="1263"/>
                </a:lnTo>
                <a:lnTo>
                  <a:pt x="3526" y="1301"/>
                </a:lnTo>
                <a:lnTo>
                  <a:pt x="3526" y="1323"/>
                </a:lnTo>
                <a:lnTo>
                  <a:pt x="3527" y="1327"/>
                </a:lnTo>
                <a:lnTo>
                  <a:pt x="3531" y="1329"/>
                </a:lnTo>
                <a:lnTo>
                  <a:pt x="3533" y="1330"/>
                </a:lnTo>
                <a:lnTo>
                  <a:pt x="3538" y="1332"/>
                </a:lnTo>
                <a:lnTo>
                  <a:pt x="3545" y="1334"/>
                </a:lnTo>
                <a:lnTo>
                  <a:pt x="3548" y="1335"/>
                </a:lnTo>
                <a:lnTo>
                  <a:pt x="3549" y="1335"/>
                </a:lnTo>
                <a:lnTo>
                  <a:pt x="3550" y="1337"/>
                </a:lnTo>
                <a:lnTo>
                  <a:pt x="3552" y="1337"/>
                </a:lnTo>
                <a:lnTo>
                  <a:pt x="3554" y="1337"/>
                </a:lnTo>
                <a:lnTo>
                  <a:pt x="3556" y="1338"/>
                </a:lnTo>
                <a:lnTo>
                  <a:pt x="3557" y="1338"/>
                </a:lnTo>
                <a:lnTo>
                  <a:pt x="3562" y="1340"/>
                </a:lnTo>
                <a:lnTo>
                  <a:pt x="3564" y="1343"/>
                </a:lnTo>
                <a:lnTo>
                  <a:pt x="3566" y="1344"/>
                </a:lnTo>
                <a:lnTo>
                  <a:pt x="3567" y="1349"/>
                </a:lnTo>
                <a:lnTo>
                  <a:pt x="3568" y="1352"/>
                </a:lnTo>
                <a:lnTo>
                  <a:pt x="3567" y="1355"/>
                </a:lnTo>
                <a:lnTo>
                  <a:pt x="3567" y="1356"/>
                </a:lnTo>
                <a:lnTo>
                  <a:pt x="3566" y="1359"/>
                </a:lnTo>
                <a:lnTo>
                  <a:pt x="3563" y="1361"/>
                </a:lnTo>
                <a:lnTo>
                  <a:pt x="3562" y="1362"/>
                </a:lnTo>
                <a:lnTo>
                  <a:pt x="3560" y="1362"/>
                </a:lnTo>
                <a:lnTo>
                  <a:pt x="3558" y="1363"/>
                </a:lnTo>
                <a:lnTo>
                  <a:pt x="3554" y="1365"/>
                </a:lnTo>
                <a:lnTo>
                  <a:pt x="3548" y="1365"/>
                </a:lnTo>
                <a:lnTo>
                  <a:pt x="3535" y="1365"/>
                </a:lnTo>
                <a:lnTo>
                  <a:pt x="3486" y="1365"/>
                </a:lnTo>
                <a:close/>
                <a:moveTo>
                  <a:pt x="3228" y="1084"/>
                </a:moveTo>
                <a:lnTo>
                  <a:pt x="3231" y="1118"/>
                </a:lnTo>
                <a:lnTo>
                  <a:pt x="3231" y="1124"/>
                </a:lnTo>
                <a:lnTo>
                  <a:pt x="3232" y="1130"/>
                </a:lnTo>
                <a:lnTo>
                  <a:pt x="3233" y="1140"/>
                </a:lnTo>
                <a:lnTo>
                  <a:pt x="3232" y="1143"/>
                </a:lnTo>
                <a:lnTo>
                  <a:pt x="3232" y="1144"/>
                </a:lnTo>
                <a:lnTo>
                  <a:pt x="3231" y="1146"/>
                </a:lnTo>
                <a:lnTo>
                  <a:pt x="3228" y="1149"/>
                </a:lnTo>
                <a:lnTo>
                  <a:pt x="3226" y="1150"/>
                </a:lnTo>
                <a:lnTo>
                  <a:pt x="3221" y="1151"/>
                </a:lnTo>
                <a:lnTo>
                  <a:pt x="3220" y="1152"/>
                </a:lnTo>
                <a:lnTo>
                  <a:pt x="3218" y="1152"/>
                </a:lnTo>
                <a:lnTo>
                  <a:pt x="3214" y="1151"/>
                </a:lnTo>
                <a:lnTo>
                  <a:pt x="3210" y="1150"/>
                </a:lnTo>
                <a:lnTo>
                  <a:pt x="3208" y="1149"/>
                </a:lnTo>
                <a:lnTo>
                  <a:pt x="3207" y="1147"/>
                </a:lnTo>
                <a:lnTo>
                  <a:pt x="3204" y="1145"/>
                </a:lnTo>
                <a:lnTo>
                  <a:pt x="3203" y="1144"/>
                </a:lnTo>
                <a:lnTo>
                  <a:pt x="3202" y="1141"/>
                </a:lnTo>
                <a:lnTo>
                  <a:pt x="3199" y="1134"/>
                </a:lnTo>
                <a:lnTo>
                  <a:pt x="3198" y="1130"/>
                </a:lnTo>
                <a:lnTo>
                  <a:pt x="3197" y="1129"/>
                </a:lnTo>
                <a:lnTo>
                  <a:pt x="3196" y="1124"/>
                </a:lnTo>
                <a:lnTo>
                  <a:pt x="3195" y="1121"/>
                </a:lnTo>
                <a:lnTo>
                  <a:pt x="3193" y="1118"/>
                </a:lnTo>
                <a:lnTo>
                  <a:pt x="3192" y="1116"/>
                </a:lnTo>
                <a:lnTo>
                  <a:pt x="3190" y="1111"/>
                </a:lnTo>
                <a:lnTo>
                  <a:pt x="3189" y="1110"/>
                </a:lnTo>
                <a:lnTo>
                  <a:pt x="3186" y="1107"/>
                </a:lnTo>
                <a:lnTo>
                  <a:pt x="3184" y="1105"/>
                </a:lnTo>
                <a:lnTo>
                  <a:pt x="3179" y="1102"/>
                </a:lnTo>
                <a:lnTo>
                  <a:pt x="3174" y="1101"/>
                </a:lnTo>
                <a:lnTo>
                  <a:pt x="3169" y="1101"/>
                </a:lnTo>
                <a:lnTo>
                  <a:pt x="3164" y="1100"/>
                </a:lnTo>
                <a:lnTo>
                  <a:pt x="3160" y="1101"/>
                </a:lnTo>
                <a:lnTo>
                  <a:pt x="3155" y="1102"/>
                </a:lnTo>
                <a:lnTo>
                  <a:pt x="3152" y="1102"/>
                </a:lnTo>
                <a:lnTo>
                  <a:pt x="3149" y="1102"/>
                </a:lnTo>
                <a:lnTo>
                  <a:pt x="3143" y="1106"/>
                </a:lnTo>
                <a:lnTo>
                  <a:pt x="3139" y="1107"/>
                </a:lnTo>
                <a:lnTo>
                  <a:pt x="3138" y="1108"/>
                </a:lnTo>
                <a:lnTo>
                  <a:pt x="3135" y="1111"/>
                </a:lnTo>
                <a:lnTo>
                  <a:pt x="3131" y="1116"/>
                </a:lnTo>
                <a:lnTo>
                  <a:pt x="3129" y="1117"/>
                </a:lnTo>
                <a:lnTo>
                  <a:pt x="3128" y="1118"/>
                </a:lnTo>
                <a:lnTo>
                  <a:pt x="3127" y="1119"/>
                </a:lnTo>
                <a:lnTo>
                  <a:pt x="3126" y="1122"/>
                </a:lnTo>
                <a:lnTo>
                  <a:pt x="3124" y="1125"/>
                </a:lnTo>
                <a:lnTo>
                  <a:pt x="3124" y="1127"/>
                </a:lnTo>
                <a:lnTo>
                  <a:pt x="3121" y="1139"/>
                </a:lnTo>
                <a:lnTo>
                  <a:pt x="3121" y="1143"/>
                </a:lnTo>
                <a:lnTo>
                  <a:pt x="3121" y="1149"/>
                </a:lnTo>
                <a:lnTo>
                  <a:pt x="3123" y="1157"/>
                </a:lnTo>
                <a:lnTo>
                  <a:pt x="3124" y="1160"/>
                </a:lnTo>
                <a:lnTo>
                  <a:pt x="3126" y="1161"/>
                </a:lnTo>
                <a:lnTo>
                  <a:pt x="3127" y="1163"/>
                </a:lnTo>
                <a:lnTo>
                  <a:pt x="3129" y="1166"/>
                </a:lnTo>
                <a:lnTo>
                  <a:pt x="3132" y="1169"/>
                </a:lnTo>
                <a:lnTo>
                  <a:pt x="3137" y="1174"/>
                </a:lnTo>
                <a:lnTo>
                  <a:pt x="3139" y="1177"/>
                </a:lnTo>
                <a:lnTo>
                  <a:pt x="3141" y="1178"/>
                </a:lnTo>
                <a:lnTo>
                  <a:pt x="3144" y="1179"/>
                </a:lnTo>
                <a:lnTo>
                  <a:pt x="3145" y="1180"/>
                </a:lnTo>
                <a:lnTo>
                  <a:pt x="3146" y="1182"/>
                </a:lnTo>
                <a:lnTo>
                  <a:pt x="3149" y="1183"/>
                </a:lnTo>
                <a:lnTo>
                  <a:pt x="3151" y="1184"/>
                </a:lnTo>
                <a:lnTo>
                  <a:pt x="3154" y="1185"/>
                </a:lnTo>
                <a:lnTo>
                  <a:pt x="3157" y="1188"/>
                </a:lnTo>
                <a:lnTo>
                  <a:pt x="3161" y="1190"/>
                </a:lnTo>
                <a:lnTo>
                  <a:pt x="3164" y="1191"/>
                </a:lnTo>
                <a:lnTo>
                  <a:pt x="3167" y="1193"/>
                </a:lnTo>
                <a:lnTo>
                  <a:pt x="3169" y="1194"/>
                </a:lnTo>
                <a:lnTo>
                  <a:pt x="3170" y="1196"/>
                </a:lnTo>
                <a:lnTo>
                  <a:pt x="3173" y="1196"/>
                </a:lnTo>
                <a:lnTo>
                  <a:pt x="3175" y="1197"/>
                </a:lnTo>
                <a:lnTo>
                  <a:pt x="3176" y="1200"/>
                </a:lnTo>
                <a:lnTo>
                  <a:pt x="3179" y="1200"/>
                </a:lnTo>
                <a:lnTo>
                  <a:pt x="3181" y="1201"/>
                </a:lnTo>
                <a:lnTo>
                  <a:pt x="3184" y="1202"/>
                </a:lnTo>
                <a:lnTo>
                  <a:pt x="3186" y="1204"/>
                </a:lnTo>
                <a:lnTo>
                  <a:pt x="3187" y="1205"/>
                </a:lnTo>
                <a:lnTo>
                  <a:pt x="3190" y="1206"/>
                </a:lnTo>
                <a:lnTo>
                  <a:pt x="3193" y="1208"/>
                </a:lnTo>
                <a:lnTo>
                  <a:pt x="3196" y="1210"/>
                </a:lnTo>
                <a:lnTo>
                  <a:pt x="3198" y="1211"/>
                </a:lnTo>
                <a:lnTo>
                  <a:pt x="3202" y="1213"/>
                </a:lnTo>
                <a:lnTo>
                  <a:pt x="3203" y="1215"/>
                </a:lnTo>
                <a:lnTo>
                  <a:pt x="3204" y="1216"/>
                </a:lnTo>
                <a:lnTo>
                  <a:pt x="3207" y="1217"/>
                </a:lnTo>
                <a:lnTo>
                  <a:pt x="3208" y="1218"/>
                </a:lnTo>
                <a:lnTo>
                  <a:pt x="3209" y="1219"/>
                </a:lnTo>
                <a:lnTo>
                  <a:pt x="3212" y="1221"/>
                </a:lnTo>
                <a:lnTo>
                  <a:pt x="3213" y="1221"/>
                </a:lnTo>
                <a:lnTo>
                  <a:pt x="3214" y="1223"/>
                </a:lnTo>
                <a:lnTo>
                  <a:pt x="3218" y="1225"/>
                </a:lnTo>
                <a:lnTo>
                  <a:pt x="3227" y="1235"/>
                </a:lnTo>
                <a:lnTo>
                  <a:pt x="3231" y="1238"/>
                </a:lnTo>
                <a:lnTo>
                  <a:pt x="3232" y="1240"/>
                </a:lnTo>
                <a:lnTo>
                  <a:pt x="3234" y="1243"/>
                </a:lnTo>
                <a:lnTo>
                  <a:pt x="3236" y="1245"/>
                </a:lnTo>
                <a:lnTo>
                  <a:pt x="3237" y="1246"/>
                </a:lnTo>
                <a:lnTo>
                  <a:pt x="3237" y="1249"/>
                </a:lnTo>
                <a:lnTo>
                  <a:pt x="3239" y="1251"/>
                </a:lnTo>
                <a:lnTo>
                  <a:pt x="3241" y="1254"/>
                </a:lnTo>
                <a:lnTo>
                  <a:pt x="3241" y="1256"/>
                </a:lnTo>
                <a:lnTo>
                  <a:pt x="3243" y="1260"/>
                </a:lnTo>
                <a:lnTo>
                  <a:pt x="3243" y="1262"/>
                </a:lnTo>
                <a:lnTo>
                  <a:pt x="3244" y="1263"/>
                </a:lnTo>
                <a:lnTo>
                  <a:pt x="3244" y="1266"/>
                </a:lnTo>
                <a:lnTo>
                  <a:pt x="3245" y="1274"/>
                </a:lnTo>
                <a:lnTo>
                  <a:pt x="3247" y="1283"/>
                </a:lnTo>
                <a:lnTo>
                  <a:pt x="3245" y="1288"/>
                </a:lnTo>
                <a:lnTo>
                  <a:pt x="3245" y="1293"/>
                </a:lnTo>
                <a:lnTo>
                  <a:pt x="3244" y="1296"/>
                </a:lnTo>
                <a:lnTo>
                  <a:pt x="3244" y="1300"/>
                </a:lnTo>
                <a:lnTo>
                  <a:pt x="3243" y="1305"/>
                </a:lnTo>
                <a:lnTo>
                  <a:pt x="3239" y="1315"/>
                </a:lnTo>
                <a:lnTo>
                  <a:pt x="3234" y="1323"/>
                </a:lnTo>
                <a:lnTo>
                  <a:pt x="3230" y="1332"/>
                </a:lnTo>
                <a:lnTo>
                  <a:pt x="3226" y="1335"/>
                </a:lnTo>
                <a:lnTo>
                  <a:pt x="3224" y="1339"/>
                </a:lnTo>
                <a:lnTo>
                  <a:pt x="3216" y="1346"/>
                </a:lnTo>
                <a:lnTo>
                  <a:pt x="3209" y="1352"/>
                </a:lnTo>
                <a:lnTo>
                  <a:pt x="3201" y="1357"/>
                </a:lnTo>
                <a:lnTo>
                  <a:pt x="3191" y="1362"/>
                </a:lnTo>
                <a:lnTo>
                  <a:pt x="3173" y="1367"/>
                </a:lnTo>
                <a:lnTo>
                  <a:pt x="3164" y="1367"/>
                </a:lnTo>
                <a:lnTo>
                  <a:pt x="3145" y="1368"/>
                </a:lnTo>
                <a:lnTo>
                  <a:pt x="3132" y="1368"/>
                </a:lnTo>
                <a:lnTo>
                  <a:pt x="3118" y="1366"/>
                </a:lnTo>
                <a:lnTo>
                  <a:pt x="3108" y="1365"/>
                </a:lnTo>
                <a:lnTo>
                  <a:pt x="3097" y="1361"/>
                </a:lnTo>
                <a:lnTo>
                  <a:pt x="3094" y="1361"/>
                </a:lnTo>
                <a:lnTo>
                  <a:pt x="3092" y="1360"/>
                </a:lnTo>
                <a:lnTo>
                  <a:pt x="3088" y="1359"/>
                </a:lnTo>
                <a:lnTo>
                  <a:pt x="3086" y="1356"/>
                </a:lnTo>
                <a:lnTo>
                  <a:pt x="3083" y="1355"/>
                </a:lnTo>
                <a:lnTo>
                  <a:pt x="3081" y="1354"/>
                </a:lnTo>
                <a:lnTo>
                  <a:pt x="3081" y="1350"/>
                </a:lnTo>
                <a:lnTo>
                  <a:pt x="3080" y="1349"/>
                </a:lnTo>
                <a:lnTo>
                  <a:pt x="3080" y="1348"/>
                </a:lnTo>
                <a:lnTo>
                  <a:pt x="3080" y="1344"/>
                </a:lnTo>
                <a:lnTo>
                  <a:pt x="3080" y="1338"/>
                </a:lnTo>
                <a:lnTo>
                  <a:pt x="3079" y="1332"/>
                </a:lnTo>
                <a:lnTo>
                  <a:pt x="3079" y="1326"/>
                </a:lnTo>
                <a:lnTo>
                  <a:pt x="3077" y="1319"/>
                </a:lnTo>
                <a:lnTo>
                  <a:pt x="3077" y="1312"/>
                </a:lnTo>
                <a:lnTo>
                  <a:pt x="3076" y="1307"/>
                </a:lnTo>
                <a:lnTo>
                  <a:pt x="3076" y="1301"/>
                </a:lnTo>
                <a:lnTo>
                  <a:pt x="3075" y="1283"/>
                </a:lnTo>
                <a:lnTo>
                  <a:pt x="3075" y="1282"/>
                </a:lnTo>
                <a:lnTo>
                  <a:pt x="3076" y="1279"/>
                </a:lnTo>
                <a:lnTo>
                  <a:pt x="3077" y="1278"/>
                </a:lnTo>
                <a:lnTo>
                  <a:pt x="3079" y="1276"/>
                </a:lnTo>
                <a:lnTo>
                  <a:pt x="3080" y="1274"/>
                </a:lnTo>
                <a:lnTo>
                  <a:pt x="3082" y="1273"/>
                </a:lnTo>
                <a:lnTo>
                  <a:pt x="3086" y="1272"/>
                </a:lnTo>
                <a:lnTo>
                  <a:pt x="3091" y="1271"/>
                </a:lnTo>
                <a:lnTo>
                  <a:pt x="3094" y="1271"/>
                </a:lnTo>
                <a:lnTo>
                  <a:pt x="3097" y="1272"/>
                </a:lnTo>
                <a:lnTo>
                  <a:pt x="3099" y="1273"/>
                </a:lnTo>
                <a:lnTo>
                  <a:pt x="3102" y="1277"/>
                </a:lnTo>
                <a:lnTo>
                  <a:pt x="3104" y="1278"/>
                </a:lnTo>
                <a:lnTo>
                  <a:pt x="3104" y="1280"/>
                </a:lnTo>
                <a:lnTo>
                  <a:pt x="3105" y="1283"/>
                </a:lnTo>
                <a:lnTo>
                  <a:pt x="3108" y="1287"/>
                </a:lnTo>
                <a:lnTo>
                  <a:pt x="3108" y="1288"/>
                </a:lnTo>
                <a:lnTo>
                  <a:pt x="3109" y="1291"/>
                </a:lnTo>
                <a:lnTo>
                  <a:pt x="3111" y="1295"/>
                </a:lnTo>
                <a:lnTo>
                  <a:pt x="3112" y="1299"/>
                </a:lnTo>
                <a:lnTo>
                  <a:pt x="3114" y="1301"/>
                </a:lnTo>
                <a:lnTo>
                  <a:pt x="3115" y="1305"/>
                </a:lnTo>
                <a:lnTo>
                  <a:pt x="3115" y="1307"/>
                </a:lnTo>
                <a:lnTo>
                  <a:pt x="3116" y="1310"/>
                </a:lnTo>
                <a:lnTo>
                  <a:pt x="3117" y="1313"/>
                </a:lnTo>
                <a:lnTo>
                  <a:pt x="3120" y="1317"/>
                </a:lnTo>
                <a:lnTo>
                  <a:pt x="3120" y="1319"/>
                </a:lnTo>
                <a:lnTo>
                  <a:pt x="3121" y="1322"/>
                </a:lnTo>
                <a:lnTo>
                  <a:pt x="3122" y="1324"/>
                </a:lnTo>
                <a:lnTo>
                  <a:pt x="3123" y="1328"/>
                </a:lnTo>
                <a:lnTo>
                  <a:pt x="3128" y="1332"/>
                </a:lnTo>
                <a:lnTo>
                  <a:pt x="3129" y="1333"/>
                </a:lnTo>
                <a:lnTo>
                  <a:pt x="3132" y="1334"/>
                </a:lnTo>
                <a:lnTo>
                  <a:pt x="3133" y="1335"/>
                </a:lnTo>
                <a:lnTo>
                  <a:pt x="3144" y="1339"/>
                </a:lnTo>
                <a:lnTo>
                  <a:pt x="3147" y="1339"/>
                </a:lnTo>
                <a:lnTo>
                  <a:pt x="3151" y="1339"/>
                </a:lnTo>
                <a:lnTo>
                  <a:pt x="3156" y="1339"/>
                </a:lnTo>
                <a:lnTo>
                  <a:pt x="3164" y="1338"/>
                </a:lnTo>
                <a:lnTo>
                  <a:pt x="3174" y="1335"/>
                </a:lnTo>
                <a:lnTo>
                  <a:pt x="3178" y="1334"/>
                </a:lnTo>
                <a:lnTo>
                  <a:pt x="3181" y="1332"/>
                </a:lnTo>
                <a:lnTo>
                  <a:pt x="3183" y="1330"/>
                </a:lnTo>
                <a:lnTo>
                  <a:pt x="3185" y="1329"/>
                </a:lnTo>
                <a:lnTo>
                  <a:pt x="3186" y="1328"/>
                </a:lnTo>
                <a:lnTo>
                  <a:pt x="3191" y="1323"/>
                </a:lnTo>
                <a:lnTo>
                  <a:pt x="3193" y="1322"/>
                </a:lnTo>
                <a:lnTo>
                  <a:pt x="3195" y="1319"/>
                </a:lnTo>
                <a:lnTo>
                  <a:pt x="3196" y="1317"/>
                </a:lnTo>
                <a:lnTo>
                  <a:pt x="3197" y="1315"/>
                </a:lnTo>
                <a:lnTo>
                  <a:pt x="3198" y="1313"/>
                </a:lnTo>
                <a:lnTo>
                  <a:pt x="3199" y="1311"/>
                </a:lnTo>
                <a:lnTo>
                  <a:pt x="3199" y="1308"/>
                </a:lnTo>
                <a:lnTo>
                  <a:pt x="3202" y="1304"/>
                </a:lnTo>
                <a:lnTo>
                  <a:pt x="3203" y="1296"/>
                </a:lnTo>
                <a:lnTo>
                  <a:pt x="3204" y="1288"/>
                </a:lnTo>
                <a:lnTo>
                  <a:pt x="3203" y="1285"/>
                </a:lnTo>
                <a:lnTo>
                  <a:pt x="3203" y="1282"/>
                </a:lnTo>
                <a:lnTo>
                  <a:pt x="3203" y="1279"/>
                </a:lnTo>
                <a:lnTo>
                  <a:pt x="3201" y="1272"/>
                </a:lnTo>
                <a:lnTo>
                  <a:pt x="3196" y="1266"/>
                </a:lnTo>
                <a:lnTo>
                  <a:pt x="3192" y="1261"/>
                </a:lnTo>
                <a:lnTo>
                  <a:pt x="3186" y="1255"/>
                </a:lnTo>
                <a:lnTo>
                  <a:pt x="3175" y="1246"/>
                </a:lnTo>
                <a:lnTo>
                  <a:pt x="3163" y="1239"/>
                </a:lnTo>
                <a:lnTo>
                  <a:pt x="3161" y="1238"/>
                </a:lnTo>
                <a:lnTo>
                  <a:pt x="3158" y="1236"/>
                </a:lnTo>
                <a:lnTo>
                  <a:pt x="3157" y="1235"/>
                </a:lnTo>
                <a:lnTo>
                  <a:pt x="3155" y="1234"/>
                </a:lnTo>
                <a:lnTo>
                  <a:pt x="3152" y="1234"/>
                </a:lnTo>
                <a:lnTo>
                  <a:pt x="3150" y="1233"/>
                </a:lnTo>
                <a:lnTo>
                  <a:pt x="3147" y="1232"/>
                </a:lnTo>
                <a:lnTo>
                  <a:pt x="3145" y="1230"/>
                </a:lnTo>
                <a:lnTo>
                  <a:pt x="3144" y="1229"/>
                </a:lnTo>
                <a:lnTo>
                  <a:pt x="3141" y="1228"/>
                </a:lnTo>
                <a:lnTo>
                  <a:pt x="3140" y="1225"/>
                </a:lnTo>
                <a:lnTo>
                  <a:pt x="3137" y="1224"/>
                </a:lnTo>
                <a:lnTo>
                  <a:pt x="3132" y="1222"/>
                </a:lnTo>
                <a:lnTo>
                  <a:pt x="3129" y="1221"/>
                </a:lnTo>
                <a:lnTo>
                  <a:pt x="3127" y="1219"/>
                </a:lnTo>
                <a:lnTo>
                  <a:pt x="3124" y="1218"/>
                </a:lnTo>
                <a:lnTo>
                  <a:pt x="3123" y="1217"/>
                </a:lnTo>
                <a:lnTo>
                  <a:pt x="3121" y="1216"/>
                </a:lnTo>
                <a:lnTo>
                  <a:pt x="3120" y="1215"/>
                </a:lnTo>
                <a:lnTo>
                  <a:pt x="3117" y="1213"/>
                </a:lnTo>
                <a:lnTo>
                  <a:pt x="3116" y="1212"/>
                </a:lnTo>
                <a:lnTo>
                  <a:pt x="3115" y="1211"/>
                </a:lnTo>
                <a:lnTo>
                  <a:pt x="3112" y="1208"/>
                </a:lnTo>
                <a:lnTo>
                  <a:pt x="3110" y="1206"/>
                </a:lnTo>
                <a:lnTo>
                  <a:pt x="3102" y="1200"/>
                </a:lnTo>
                <a:lnTo>
                  <a:pt x="3098" y="1196"/>
                </a:lnTo>
                <a:lnTo>
                  <a:pt x="3094" y="1191"/>
                </a:lnTo>
                <a:lnTo>
                  <a:pt x="3091" y="1188"/>
                </a:lnTo>
                <a:lnTo>
                  <a:pt x="3088" y="1183"/>
                </a:lnTo>
                <a:lnTo>
                  <a:pt x="3083" y="1173"/>
                </a:lnTo>
                <a:lnTo>
                  <a:pt x="3083" y="1171"/>
                </a:lnTo>
                <a:lnTo>
                  <a:pt x="3082" y="1169"/>
                </a:lnTo>
                <a:lnTo>
                  <a:pt x="3082" y="1167"/>
                </a:lnTo>
                <a:lnTo>
                  <a:pt x="3081" y="1166"/>
                </a:lnTo>
                <a:lnTo>
                  <a:pt x="3081" y="1162"/>
                </a:lnTo>
                <a:lnTo>
                  <a:pt x="3080" y="1161"/>
                </a:lnTo>
                <a:lnTo>
                  <a:pt x="3080" y="1156"/>
                </a:lnTo>
                <a:lnTo>
                  <a:pt x="3079" y="1150"/>
                </a:lnTo>
                <a:lnTo>
                  <a:pt x="3079" y="1143"/>
                </a:lnTo>
                <a:lnTo>
                  <a:pt x="3079" y="1135"/>
                </a:lnTo>
                <a:lnTo>
                  <a:pt x="3080" y="1132"/>
                </a:lnTo>
                <a:lnTo>
                  <a:pt x="3080" y="1129"/>
                </a:lnTo>
                <a:lnTo>
                  <a:pt x="3081" y="1127"/>
                </a:lnTo>
                <a:lnTo>
                  <a:pt x="3081" y="1124"/>
                </a:lnTo>
                <a:lnTo>
                  <a:pt x="3082" y="1123"/>
                </a:lnTo>
                <a:lnTo>
                  <a:pt x="3083" y="1119"/>
                </a:lnTo>
                <a:lnTo>
                  <a:pt x="3085" y="1117"/>
                </a:lnTo>
                <a:lnTo>
                  <a:pt x="3086" y="1114"/>
                </a:lnTo>
                <a:lnTo>
                  <a:pt x="3086" y="1112"/>
                </a:lnTo>
                <a:lnTo>
                  <a:pt x="3088" y="1108"/>
                </a:lnTo>
                <a:lnTo>
                  <a:pt x="3089" y="1107"/>
                </a:lnTo>
                <a:lnTo>
                  <a:pt x="3091" y="1105"/>
                </a:lnTo>
                <a:lnTo>
                  <a:pt x="3092" y="1103"/>
                </a:lnTo>
                <a:lnTo>
                  <a:pt x="3097" y="1100"/>
                </a:lnTo>
                <a:lnTo>
                  <a:pt x="3098" y="1096"/>
                </a:lnTo>
                <a:lnTo>
                  <a:pt x="3103" y="1092"/>
                </a:lnTo>
                <a:lnTo>
                  <a:pt x="3105" y="1090"/>
                </a:lnTo>
                <a:lnTo>
                  <a:pt x="3108" y="1089"/>
                </a:lnTo>
                <a:lnTo>
                  <a:pt x="3109" y="1088"/>
                </a:lnTo>
                <a:lnTo>
                  <a:pt x="3111" y="1088"/>
                </a:lnTo>
                <a:lnTo>
                  <a:pt x="3114" y="1086"/>
                </a:lnTo>
                <a:lnTo>
                  <a:pt x="3115" y="1085"/>
                </a:lnTo>
                <a:lnTo>
                  <a:pt x="3117" y="1084"/>
                </a:lnTo>
                <a:lnTo>
                  <a:pt x="3122" y="1081"/>
                </a:lnTo>
                <a:lnTo>
                  <a:pt x="3124" y="1080"/>
                </a:lnTo>
                <a:lnTo>
                  <a:pt x="3129" y="1079"/>
                </a:lnTo>
                <a:lnTo>
                  <a:pt x="3131" y="1078"/>
                </a:lnTo>
                <a:lnTo>
                  <a:pt x="3132" y="1078"/>
                </a:lnTo>
                <a:lnTo>
                  <a:pt x="3134" y="1077"/>
                </a:lnTo>
                <a:lnTo>
                  <a:pt x="3135" y="1077"/>
                </a:lnTo>
                <a:lnTo>
                  <a:pt x="3138" y="1075"/>
                </a:lnTo>
                <a:lnTo>
                  <a:pt x="3145" y="1074"/>
                </a:lnTo>
                <a:lnTo>
                  <a:pt x="3150" y="1073"/>
                </a:lnTo>
                <a:lnTo>
                  <a:pt x="3154" y="1073"/>
                </a:lnTo>
                <a:lnTo>
                  <a:pt x="3158" y="1073"/>
                </a:lnTo>
                <a:lnTo>
                  <a:pt x="3164" y="1072"/>
                </a:lnTo>
                <a:lnTo>
                  <a:pt x="3173" y="1072"/>
                </a:lnTo>
                <a:lnTo>
                  <a:pt x="3180" y="1073"/>
                </a:lnTo>
                <a:lnTo>
                  <a:pt x="3185" y="1073"/>
                </a:lnTo>
                <a:lnTo>
                  <a:pt x="3208" y="1077"/>
                </a:lnTo>
                <a:lnTo>
                  <a:pt x="3228" y="1084"/>
                </a:lnTo>
                <a:close/>
                <a:moveTo>
                  <a:pt x="2581" y="1072"/>
                </a:moveTo>
                <a:lnTo>
                  <a:pt x="2601" y="1072"/>
                </a:lnTo>
                <a:lnTo>
                  <a:pt x="2610" y="1073"/>
                </a:lnTo>
                <a:lnTo>
                  <a:pt x="2618" y="1075"/>
                </a:lnTo>
                <a:lnTo>
                  <a:pt x="2620" y="1075"/>
                </a:lnTo>
                <a:lnTo>
                  <a:pt x="2622" y="1077"/>
                </a:lnTo>
                <a:lnTo>
                  <a:pt x="2627" y="1078"/>
                </a:lnTo>
                <a:lnTo>
                  <a:pt x="2629" y="1079"/>
                </a:lnTo>
                <a:lnTo>
                  <a:pt x="2631" y="1080"/>
                </a:lnTo>
                <a:lnTo>
                  <a:pt x="2635" y="1081"/>
                </a:lnTo>
                <a:lnTo>
                  <a:pt x="2637" y="1084"/>
                </a:lnTo>
                <a:lnTo>
                  <a:pt x="2642" y="1086"/>
                </a:lnTo>
                <a:lnTo>
                  <a:pt x="2643" y="1088"/>
                </a:lnTo>
                <a:lnTo>
                  <a:pt x="2646" y="1088"/>
                </a:lnTo>
                <a:lnTo>
                  <a:pt x="2647" y="1089"/>
                </a:lnTo>
                <a:lnTo>
                  <a:pt x="2649" y="1090"/>
                </a:lnTo>
                <a:lnTo>
                  <a:pt x="2651" y="1092"/>
                </a:lnTo>
                <a:lnTo>
                  <a:pt x="2653" y="1095"/>
                </a:lnTo>
                <a:lnTo>
                  <a:pt x="2660" y="1100"/>
                </a:lnTo>
                <a:lnTo>
                  <a:pt x="2666" y="1106"/>
                </a:lnTo>
                <a:lnTo>
                  <a:pt x="2672" y="1113"/>
                </a:lnTo>
                <a:lnTo>
                  <a:pt x="2677" y="1121"/>
                </a:lnTo>
                <a:lnTo>
                  <a:pt x="2682" y="1128"/>
                </a:lnTo>
                <a:lnTo>
                  <a:pt x="2687" y="1136"/>
                </a:lnTo>
                <a:lnTo>
                  <a:pt x="2691" y="1145"/>
                </a:lnTo>
                <a:lnTo>
                  <a:pt x="2694" y="1153"/>
                </a:lnTo>
                <a:lnTo>
                  <a:pt x="2695" y="1158"/>
                </a:lnTo>
                <a:lnTo>
                  <a:pt x="2697" y="1161"/>
                </a:lnTo>
                <a:lnTo>
                  <a:pt x="2697" y="1162"/>
                </a:lnTo>
                <a:lnTo>
                  <a:pt x="2698" y="1163"/>
                </a:lnTo>
                <a:lnTo>
                  <a:pt x="2698" y="1166"/>
                </a:lnTo>
                <a:lnTo>
                  <a:pt x="2700" y="1172"/>
                </a:lnTo>
                <a:lnTo>
                  <a:pt x="2700" y="1174"/>
                </a:lnTo>
                <a:lnTo>
                  <a:pt x="2703" y="1183"/>
                </a:lnTo>
                <a:lnTo>
                  <a:pt x="2704" y="1190"/>
                </a:lnTo>
                <a:lnTo>
                  <a:pt x="2705" y="1199"/>
                </a:lnTo>
                <a:lnTo>
                  <a:pt x="2705" y="1208"/>
                </a:lnTo>
                <a:lnTo>
                  <a:pt x="2706" y="1217"/>
                </a:lnTo>
                <a:lnTo>
                  <a:pt x="2706" y="1225"/>
                </a:lnTo>
                <a:lnTo>
                  <a:pt x="2706" y="1229"/>
                </a:lnTo>
                <a:lnTo>
                  <a:pt x="2705" y="1233"/>
                </a:lnTo>
                <a:lnTo>
                  <a:pt x="2705" y="1246"/>
                </a:lnTo>
                <a:lnTo>
                  <a:pt x="2704" y="1250"/>
                </a:lnTo>
                <a:lnTo>
                  <a:pt x="2704" y="1255"/>
                </a:lnTo>
                <a:lnTo>
                  <a:pt x="2703" y="1258"/>
                </a:lnTo>
                <a:lnTo>
                  <a:pt x="2701" y="1267"/>
                </a:lnTo>
                <a:lnTo>
                  <a:pt x="2700" y="1272"/>
                </a:lnTo>
                <a:lnTo>
                  <a:pt x="2699" y="1276"/>
                </a:lnTo>
                <a:lnTo>
                  <a:pt x="2698" y="1278"/>
                </a:lnTo>
                <a:lnTo>
                  <a:pt x="2698" y="1279"/>
                </a:lnTo>
                <a:lnTo>
                  <a:pt x="2697" y="1282"/>
                </a:lnTo>
                <a:lnTo>
                  <a:pt x="2697" y="1283"/>
                </a:lnTo>
                <a:lnTo>
                  <a:pt x="2695" y="1285"/>
                </a:lnTo>
                <a:lnTo>
                  <a:pt x="2695" y="1287"/>
                </a:lnTo>
                <a:lnTo>
                  <a:pt x="2694" y="1290"/>
                </a:lnTo>
                <a:lnTo>
                  <a:pt x="2693" y="1293"/>
                </a:lnTo>
                <a:lnTo>
                  <a:pt x="2692" y="1295"/>
                </a:lnTo>
                <a:lnTo>
                  <a:pt x="2691" y="1299"/>
                </a:lnTo>
                <a:lnTo>
                  <a:pt x="2688" y="1304"/>
                </a:lnTo>
                <a:lnTo>
                  <a:pt x="2687" y="1305"/>
                </a:lnTo>
                <a:lnTo>
                  <a:pt x="2686" y="1307"/>
                </a:lnTo>
                <a:lnTo>
                  <a:pt x="2685" y="1310"/>
                </a:lnTo>
                <a:lnTo>
                  <a:pt x="2683" y="1312"/>
                </a:lnTo>
                <a:lnTo>
                  <a:pt x="2681" y="1316"/>
                </a:lnTo>
                <a:lnTo>
                  <a:pt x="2680" y="1317"/>
                </a:lnTo>
                <a:lnTo>
                  <a:pt x="2680" y="1319"/>
                </a:lnTo>
                <a:lnTo>
                  <a:pt x="2677" y="1321"/>
                </a:lnTo>
                <a:lnTo>
                  <a:pt x="2676" y="1322"/>
                </a:lnTo>
                <a:lnTo>
                  <a:pt x="2674" y="1324"/>
                </a:lnTo>
                <a:lnTo>
                  <a:pt x="2671" y="1328"/>
                </a:lnTo>
                <a:lnTo>
                  <a:pt x="2665" y="1334"/>
                </a:lnTo>
                <a:lnTo>
                  <a:pt x="2664" y="1337"/>
                </a:lnTo>
                <a:lnTo>
                  <a:pt x="2658" y="1343"/>
                </a:lnTo>
                <a:lnTo>
                  <a:pt x="2654" y="1345"/>
                </a:lnTo>
                <a:lnTo>
                  <a:pt x="2652" y="1348"/>
                </a:lnTo>
                <a:lnTo>
                  <a:pt x="2651" y="1349"/>
                </a:lnTo>
                <a:lnTo>
                  <a:pt x="2648" y="1350"/>
                </a:lnTo>
                <a:lnTo>
                  <a:pt x="2647" y="1351"/>
                </a:lnTo>
                <a:lnTo>
                  <a:pt x="2631" y="1360"/>
                </a:lnTo>
                <a:lnTo>
                  <a:pt x="2629" y="1360"/>
                </a:lnTo>
                <a:lnTo>
                  <a:pt x="2625" y="1362"/>
                </a:lnTo>
                <a:lnTo>
                  <a:pt x="2623" y="1362"/>
                </a:lnTo>
                <a:lnTo>
                  <a:pt x="2622" y="1363"/>
                </a:lnTo>
                <a:lnTo>
                  <a:pt x="2620" y="1363"/>
                </a:lnTo>
                <a:lnTo>
                  <a:pt x="2618" y="1365"/>
                </a:lnTo>
                <a:lnTo>
                  <a:pt x="2616" y="1365"/>
                </a:lnTo>
                <a:lnTo>
                  <a:pt x="2611" y="1366"/>
                </a:lnTo>
                <a:lnTo>
                  <a:pt x="2608" y="1366"/>
                </a:lnTo>
                <a:lnTo>
                  <a:pt x="2606" y="1367"/>
                </a:lnTo>
                <a:lnTo>
                  <a:pt x="2601" y="1367"/>
                </a:lnTo>
                <a:lnTo>
                  <a:pt x="2581" y="1368"/>
                </a:lnTo>
                <a:lnTo>
                  <a:pt x="2568" y="1366"/>
                </a:lnTo>
                <a:lnTo>
                  <a:pt x="2564" y="1366"/>
                </a:lnTo>
                <a:lnTo>
                  <a:pt x="2561" y="1365"/>
                </a:lnTo>
                <a:lnTo>
                  <a:pt x="2559" y="1365"/>
                </a:lnTo>
                <a:lnTo>
                  <a:pt x="2558" y="1363"/>
                </a:lnTo>
                <a:lnTo>
                  <a:pt x="2553" y="1362"/>
                </a:lnTo>
                <a:lnTo>
                  <a:pt x="2549" y="1361"/>
                </a:lnTo>
                <a:lnTo>
                  <a:pt x="2544" y="1359"/>
                </a:lnTo>
                <a:lnTo>
                  <a:pt x="2541" y="1357"/>
                </a:lnTo>
                <a:lnTo>
                  <a:pt x="2537" y="1355"/>
                </a:lnTo>
                <a:lnTo>
                  <a:pt x="2533" y="1352"/>
                </a:lnTo>
                <a:lnTo>
                  <a:pt x="2532" y="1351"/>
                </a:lnTo>
                <a:lnTo>
                  <a:pt x="2530" y="1351"/>
                </a:lnTo>
                <a:lnTo>
                  <a:pt x="2529" y="1350"/>
                </a:lnTo>
                <a:lnTo>
                  <a:pt x="2526" y="1349"/>
                </a:lnTo>
                <a:lnTo>
                  <a:pt x="2525" y="1346"/>
                </a:lnTo>
                <a:lnTo>
                  <a:pt x="2523" y="1344"/>
                </a:lnTo>
                <a:lnTo>
                  <a:pt x="2519" y="1340"/>
                </a:lnTo>
                <a:lnTo>
                  <a:pt x="2517" y="1339"/>
                </a:lnTo>
                <a:lnTo>
                  <a:pt x="2512" y="1335"/>
                </a:lnTo>
                <a:lnTo>
                  <a:pt x="2507" y="1329"/>
                </a:lnTo>
                <a:lnTo>
                  <a:pt x="2504" y="1327"/>
                </a:lnTo>
                <a:lnTo>
                  <a:pt x="2503" y="1324"/>
                </a:lnTo>
                <a:lnTo>
                  <a:pt x="2501" y="1322"/>
                </a:lnTo>
                <a:lnTo>
                  <a:pt x="2500" y="1321"/>
                </a:lnTo>
                <a:lnTo>
                  <a:pt x="2500" y="1318"/>
                </a:lnTo>
                <a:lnTo>
                  <a:pt x="2497" y="1317"/>
                </a:lnTo>
                <a:lnTo>
                  <a:pt x="2497" y="1315"/>
                </a:lnTo>
                <a:lnTo>
                  <a:pt x="2495" y="1311"/>
                </a:lnTo>
                <a:lnTo>
                  <a:pt x="2494" y="1310"/>
                </a:lnTo>
                <a:lnTo>
                  <a:pt x="2492" y="1307"/>
                </a:lnTo>
                <a:lnTo>
                  <a:pt x="2491" y="1305"/>
                </a:lnTo>
                <a:lnTo>
                  <a:pt x="2490" y="1301"/>
                </a:lnTo>
                <a:lnTo>
                  <a:pt x="2488" y="1296"/>
                </a:lnTo>
                <a:lnTo>
                  <a:pt x="2488" y="1295"/>
                </a:lnTo>
                <a:lnTo>
                  <a:pt x="2485" y="1291"/>
                </a:lnTo>
                <a:lnTo>
                  <a:pt x="2485" y="1289"/>
                </a:lnTo>
                <a:lnTo>
                  <a:pt x="2483" y="1283"/>
                </a:lnTo>
                <a:lnTo>
                  <a:pt x="2481" y="1280"/>
                </a:lnTo>
                <a:lnTo>
                  <a:pt x="2481" y="1279"/>
                </a:lnTo>
                <a:lnTo>
                  <a:pt x="2480" y="1276"/>
                </a:lnTo>
                <a:lnTo>
                  <a:pt x="2479" y="1271"/>
                </a:lnTo>
                <a:lnTo>
                  <a:pt x="2478" y="1268"/>
                </a:lnTo>
                <a:lnTo>
                  <a:pt x="2477" y="1263"/>
                </a:lnTo>
                <a:lnTo>
                  <a:pt x="2477" y="1257"/>
                </a:lnTo>
                <a:lnTo>
                  <a:pt x="2475" y="1250"/>
                </a:lnTo>
                <a:lnTo>
                  <a:pt x="2473" y="1243"/>
                </a:lnTo>
                <a:lnTo>
                  <a:pt x="2473" y="1235"/>
                </a:lnTo>
                <a:lnTo>
                  <a:pt x="2473" y="1219"/>
                </a:lnTo>
                <a:lnTo>
                  <a:pt x="2473" y="1211"/>
                </a:lnTo>
                <a:lnTo>
                  <a:pt x="2473" y="1204"/>
                </a:lnTo>
                <a:lnTo>
                  <a:pt x="2474" y="1193"/>
                </a:lnTo>
                <a:lnTo>
                  <a:pt x="2474" y="1189"/>
                </a:lnTo>
                <a:lnTo>
                  <a:pt x="2477" y="1179"/>
                </a:lnTo>
                <a:lnTo>
                  <a:pt x="2477" y="1175"/>
                </a:lnTo>
                <a:lnTo>
                  <a:pt x="2478" y="1172"/>
                </a:lnTo>
                <a:lnTo>
                  <a:pt x="2479" y="1167"/>
                </a:lnTo>
                <a:lnTo>
                  <a:pt x="2480" y="1163"/>
                </a:lnTo>
                <a:lnTo>
                  <a:pt x="2480" y="1161"/>
                </a:lnTo>
                <a:lnTo>
                  <a:pt x="2481" y="1160"/>
                </a:lnTo>
                <a:lnTo>
                  <a:pt x="2483" y="1156"/>
                </a:lnTo>
                <a:lnTo>
                  <a:pt x="2484" y="1153"/>
                </a:lnTo>
                <a:lnTo>
                  <a:pt x="2485" y="1150"/>
                </a:lnTo>
                <a:lnTo>
                  <a:pt x="2486" y="1147"/>
                </a:lnTo>
                <a:lnTo>
                  <a:pt x="2488" y="1144"/>
                </a:lnTo>
                <a:lnTo>
                  <a:pt x="2489" y="1141"/>
                </a:lnTo>
                <a:lnTo>
                  <a:pt x="2490" y="1139"/>
                </a:lnTo>
                <a:lnTo>
                  <a:pt x="2491" y="1136"/>
                </a:lnTo>
                <a:lnTo>
                  <a:pt x="2492" y="1134"/>
                </a:lnTo>
                <a:lnTo>
                  <a:pt x="2494" y="1132"/>
                </a:lnTo>
                <a:lnTo>
                  <a:pt x="2495" y="1129"/>
                </a:lnTo>
                <a:lnTo>
                  <a:pt x="2496" y="1128"/>
                </a:lnTo>
                <a:lnTo>
                  <a:pt x="2497" y="1125"/>
                </a:lnTo>
                <a:lnTo>
                  <a:pt x="2498" y="1124"/>
                </a:lnTo>
                <a:lnTo>
                  <a:pt x="2500" y="1122"/>
                </a:lnTo>
                <a:lnTo>
                  <a:pt x="2501" y="1121"/>
                </a:lnTo>
                <a:lnTo>
                  <a:pt x="2503" y="1119"/>
                </a:lnTo>
                <a:lnTo>
                  <a:pt x="2504" y="1117"/>
                </a:lnTo>
                <a:lnTo>
                  <a:pt x="2507" y="1114"/>
                </a:lnTo>
                <a:lnTo>
                  <a:pt x="2510" y="1110"/>
                </a:lnTo>
                <a:lnTo>
                  <a:pt x="2514" y="1106"/>
                </a:lnTo>
                <a:lnTo>
                  <a:pt x="2519" y="1101"/>
                </a:lnTo>
                <a:lnTo>
                  <a:pt x="2523" y="1097"/>
                </a:lnTo>
                <a:lnTo>
                  <a:pt x="2525" y="1095"/>
                </a:lnTo>
                <a:lnTo>
                  <a:pt x="2527" y="1092"/>
                </a:lnTo>
                <a:lnTo>
                  <a:pt x="2530" y="1091"/>
                </a:lnTo>
                <a:lnTo>
                  <a:pt x="2532" y="1090"/>
                </a:lnTo>
                <a:lnTo>
                  <a:pt x="2533" y="1089"/>
                </a:lnTo>
                <a:lnTo>
                  <a:pt x="2535" y="1088"/>
                </a:lnTo>
                <a:lnTo>
                  <a:pt x="2537" y="1088"/>
                </a:lnTo>
                <a:lnTo>
                  <a:pt x="2539" y="1086"/>
                </a:lnTo>
                <a:lnTo>
                  <a:pt x="2542" y="1085"/>
                </a:lnTo>
                <a:lnTo>
                  <a:pt x="2543" y="1083"/>
                </a:lnTo>
                <a:lnTo>
                  <a:pt x="2547" y="1083"/>
                </a:lnTo>
                <a:lnTo>
                  <a:pt x="2549" y="1080"/>
                </a:lnTo>
                <a:lnTo>
                  <a:pt x="2567" y="1074"/>
                </a:lnTo>
                <a:lnTo>
                  <a:pt x="2570" y="1074"/>
                </a:lnTo>
                <a:lnTo>
                  <a:pt x="2573" y="1073"/>
                </a:lnTo>
                <a:lnTo>
                  <a:pt x="2577" y="1073"/>
                </a:lnTo>
                <a:lnTo>
                  <a:pt x="2581" y="1073"/>
                </a:lnTo>
                <a:lnTo>
                  <a:pt x="2581" y="1072"/>
                </a:lnTo>
                <a:close/>
                <a:moveTo>
                  <a:pt x="1629" y="1089"/>
                </a:moveTo>
                <a:lnTo>
                  <a:pt x="1629" y="1122"/>
                </a:lnTo>
                <a:lnTo>
                  <a:pt x="1580" y="1122"/>
                </a:lnTo>
                <a:lnTo>
                  <a:pt x="1581" y="1125"/>
                </a:lnTo>
                <a:lnTo>
                  <a:pt x="1583" y="1128"/>
                </a:lnTo>
                <a:lnTo>
                  <a:pt x="1583" y="1130"/>
                </a:lnTo>
                <a:lnTo>
                  <a:pt x="1585" y="1132"/>
                </a:lnTo>
                <a:lnTo>
                  <a:pt x="1586" y="1134"/>
                </a:lnTo>
                <a:lnTo>
                  <a:pt x="1587" y="1136"/>
                </a:lnTo>
                <a:lnTo>
                  <a:pt x="1588" y="1140"/>
                </a:lnTo>
                <a:lnTo>
                  <a:pt x="1588" y="1141"/>
                </a:lnTo>
                <a:lnTo>
                  <a:pt x="1589" y="1144"/>
                </a:lnTo>
                <a:lnTo>
                  <a:pt x="1589" y="1146"/>
                </a:lnTo>
                <a:lnTo>
                  <a:pt x="1591" y="1147"/>
                </a:lnTo>
                <a:lnTo>
                  <a:pt x="1591" y="1150"/>
                </a:lnTo>
                <a:lnTo>
                  <a:pt x="1592" y="1152"/>
                </a:lnTo>
                <a:lnTo>
                  <a:pt x="1592" y="1160"/>
                </a:lnTo>
                <a:lnTo>
                  <a:pt x="1593" y="1172"/>
                </a:lnTo>
                <a:lnTo>
                  <a:pt x="1594" y="1180"/>
                </a:lnTo>
                <a:lnTo>
                  <a:pt x="1594" y="1190"/>
                </a:lnTo>
                <a:lnTo>
                  <a:pt x="1593" y="1195"/>
                </a:lnTo>
                <a:lnTo>
                  <a:pt x="1592" y="1200"/>
                </a:lnTo>
                <a:lnTo>
                  <a:pt x="1592" y="1204"/>
                </a:lnTo>
                <a:lnTo>
                  <a:pt x="1587" y="1223"/>
                </a:lnTo>
                <a:lnTo>
                  <a:pt x="1586" y="1228"/>
                </a:lnTo>
                <a:lnTo>
                  <a:pt x="1585" y="1230"/>
                </a:lnTo>
                <a:lnTo>
                  <a:pt x="1581" y="1236"/>
                </a:lnTo>
                <a:lnTo>
                  <a:pt x="1579" y="1241"/>
                </a:lnTo>
                <a:lnTo>
                  <a:pt x="1577" y="1244"/>
                </a:lnTo>
                <a:lnTo>
                  <a:pt x="1576" y="1246"/>
                </a:lnTo>
                <a:lnTo>
                  <a:pt x="1575" y="1247"/>
                </a:lnTo>
                <a:lnTo>
                  <a:pt x="1574" y="1250"/>
                </a:lnTo>
                <a:lnTo>
                  <a:pt x="1571" y="1251"/>
                </a:lnTo>
                <a:lnTo>
                  <a:pt x="1565" y="1258"/>
                </a:lnTo>
                <a:lnTo>
                  <a:pt x="1562" y="1263"/>
                </a:lnTo>
                <a:lnTo>
                  <a:pt x="1559" y="1265"/>
                </a:lnTo>
                <a:lnTo>
                  <a:pt x="1557" y="1266"/>
                </a:lnTo>
                <a:lnTo>
                  <a:pt x="1554" y="1267"/>
                </a:lnTo>
                <a:lnTo>
                  <a:pt x="1553" y="1268"/>
                </a:lnTo>
                <a:lnTo>
                  <a:pt x="1551" y="1269"/>
                </a:lnTo>
                <a:lnTo>
                  <a:pt x="1548" y="1271"/>
                </a:lnTo>
                <a:lnTo>
                  <a:pt x="1545" y="1273"/>
                </a:lnTo>
                <a:lnTo>
                  <a:pt x="1542" y="1273"/>
                </a:lnTo>
                <a:lnTo>
                  <a:pt x="1540" y="1274"/>
                </a:lnTo>
                <a:lnTo>
                  <a:pt x="1536" y="1276"/>
                </a:lnTo>
                <a:lnTo>
                  <a:pt x="1535" y="1277"/>
                </a:lnTo>
                <a:lnTo>
                  <a:pt x="1529" y="1278"/>
                </a:lnTo>
                <a:lnTo>
                  <a:pt x="1523" y="1279"/>
                </a:lnTo>
                <a:lnTo>
                  <a:pt x="1508" y="1280"/>
                </a:lnTo>
                <a:lnTo>
                  <a:pt x="1505" y="1280"/>
                </a:lnTo>
                <a:lnTo>
                  <a:pt x="1500" y="1280"/>
                </a:lnTo>
                <a:lnTo>
                  <a:pt x="1492" y="1279"/>
                </a:lnTo>
                <a:lnTo>
                  <a:pt x="1488" y="1279"/>
                </a:lnTo>
                <a:lnTo>
                  <a:pt x="1484" y="1279"/>
                </a:lnTo>
                <a:lnTo>
                  <a:pt x="1482" y="1280"/>
                </a:lnTo>
                <a:lnTo>
                  <a:pt x="1481" y="1282"/>
                </a:lnTo>
                <a:lnTo>
                  <a:pt x="1478" y="1283"/>
                </a:lnTo>
                <a:lnTo>
                  <a:pt x="1476" y="1287"/>
                </a:lnTo>
                <a:lnTo>
                  <a:pt x="1473" y="1289"/>
                </a:lnTo>
                <a:lnTo>
                  <a:pt x="1470" y="1293"/>
                </a:lnTo>
                <a:lnTo>
                  <a:pt x="1469" y="1294"/>
                </a:lnTo>
                <a:lnTo>
                  <a:pt x="1467" y="1296"/>
                </a:lnTo>
                <a:lnTo>
                  <a:pt x="1466" y="1298"/>
                </a:lnTo>
                <a:lnTo>
                  <a:pt x="1465" y="1301"/>
                </a:lnTo>
                <a:lnTo>
                  <a:pt x="1464" y="1304"/>
                </a:lnTo>
                <a:lnTo>
                  <a:pt x="1463" y="1307"/>
                </a:lnTo>
                <a:lnTo>
                  <a:pt x="1463" y="1310"/>
                </a:lnTo>
                <a:lnTo>
                  <a:pt x="1463" y="1312"/>
                </a:lnTo>
                <a:lnTo>
                  <a:pt x="1464" y="1315"/>
                </a:lnTo>
                <a:lnTo>
                  <a:pt x="1466" y="1316"/>
                </a:lnTo>
                <a:lnTo>
                  <a:pt x="1469" y="1317"/>
                </a:lnTo>
                <a:lnTo>
                  <a:pt x="1471" y="1317"/>
                </a:lnTo>
                <a:lnTo>
                  <a:pt x="1477" y="1318"/>
                </a:lnTo>
                <a:lnTo>
                  <a:pt x="1489" y="1317"/>
                </a:lnTo>
                <a:lnTo>
                  <a:pt x="1505" y="1317"/>
                </a:lnTo>
                <a:lnTo>
                  <a:pt x="1519" y="1316"/>
                </a:lnTo>
                <a:lnTo>
                  <a:pt x="1525" y="1316"/>
                </a:lnTo>
                <a:lnTo>
                  <a:pt x="1534" y="1316"/>
                </a:lnTo>
                <a:lnTo>
                  <a:pt x="1540" y="1316"/>
                </a:lnTo>
                <a:lnTo>
                  <a:pt x="1550" y="1316"/>
                </a:lnTo>
                <a:lnTo>
                  <a:pt x="1556" y="1317"/>
                </a:lnTo>
                <a:lnTo>
                  <a:pt x="1560" y="1317"/>
                </a:lnTo>
                <a:lnTo>
                  <a:pt x="1564" y="1318"/>
                </a:lnTo>
                <a:lnTo>
                  <a:pt x="1568" y="1318"/>
                </a:lnTo>
                <a:lnTo>
                  <a:pt x="1574" y="1319"/>
                </a:lnTo>
                <a:lnTo>
                  <a:pt x="1576" y="1321"/>
                </a:lnTo>
                <a:lnTo>
                  <a:pt x="1579" y="1321"/>
                </a:lnTo>
                <a:lnTo>
                  <a:pt x="1581" y="1322"/>
                </a:lnTo>
                <a:lnTo>
                  <a:pt x="1582" y="1322"/>
                </a:lnTo>
                <a:lnTo>
                  <a:pt x="1585" y="1322"/>
                </a:lnTo>
                <a:lnTo>
                  <a:pt x="1591" y="1324"/>
                </a:lnTo>
                <a:lnTo>
                  <a:pt x="1593" y="1326"/>
                </a:lnTo>
                <a:lnTo>
                  <a:pt x="1595" y="1327"/>
                </a:lnTo>
                <a:lnTo>
                  <a:pt x="1599" y="1328"/>
                </a:lnTo>
                <a:lnTo>
                  <a:pt x="1602" y="1329"/>
                </a:lnTo>
                <a:lnTo>
                  <a:pt x="1605" y="1332"/>
                </a:lnTo>
                <a:lnTo>
                  <a:pt x="1608" y="1333"/>
                </a:lnTo>
                <a:lnTo>
                  <a:pt x="1610" y="1334"/>
                </a:lnTo>
                <a:lnTo>
                  <a:pt x="1611" y="1335"/>
                </a:lnTo>
                <a:lnTo>
                  <a:pt x="1614" y="1337"/>
                </a:lnTo>
                <a:lnTo>
                  <a:pt x="1616" y="1340"/>
                </a:lnTo>
                <a:lnTo>
                  <a:pt x="1621" y="1345"/>
                </a:lnTo>
                <a:lnTo>
                  <a:pt x="1623" y="1346"/>
                </a:lnTo>
                <a:lnTo>
                  <a:pt x="1626" y="1349"/>
                </a:lnTo>
                <a:lnTo>
                  <a:pt x="1627" y="1351"/>
                </a:lnTo>
                <a:lnTo>
                  <a:pt x="1628" y="1352"/>
                </a:lnTo>
                <a:lnTo>
                  <a:pt x="1629" y="1355"/>
                </a:lnTo>
                <a:lnTo>
                  <a:pt x="1631" y="1357"/>
                </a:lnTo>
                <a:lnTo>
                  <a:pt x="1632" y="1359"/>
                </a:lnTo>
                <a:lnTo>
                  <a:pt x="1633" y="1362"/>
                </a:lnTo>
                <a:lnTo>
                  <a:pt x="1634" y="1365"/>
                </a:lnTo>
                <a:lnTo>
                  <a:pt x="1634" y="1366"/>
                </a:lnTo>
                <a:lnTo>
                  <a:pt x="1635" y="1367"/>
                </a:lnTo>
                <a:lnTo>
                  <a:pt x="1635" y="1370"/>
                </a:lnTo>
                <a:lnTo>
                  <a:pt x="1635" y="1371"/>
                </a:lnTo>
                <a:lnTo>
                  <a:pt x="1637" y="1373"/>
                </a:lnTo>
                <a:lnTo>
                  <a:pt x="1638" y="1379"/>
                </a:lnTo>
                <a:lnTo>
                  <a:pt x="1639" y="1385"/>
                </a:lnTo>
                <a:lnTo>
                  <a:pt x="1639" y="1393"/>
                </a:lnTo>
                <a:lnTo>
                  <a:pt x="1639" y="1396"/>
                </a:lnTo>
                <a:lnTo>
                  <a:pt x="1638" y="1399"/>
                </a:lnTo>
                <a:lnTo>
                  <a:pt x="1638" y="1404"/>
                </a:lnTo>
                <a:lnTo>
                  <a:pt x="1638" y="1406"/>
                </a:lnTo>
                <a:lnTo>
                  <a:pt x="1637" y="1410"/>
                </a:lnTo>
                <a:lnTo>
                  <a:pt x="1637" y="1411"/>
                </a:lnTo>
                <a:lnTo>
                  <a:pt x="1635" y="1413"/>
                </a:lnTo>
                <a:lnTo>
                  <a:pt x="1635" y="1417"/>
                </a:lnTo>
                <a:lnTo>
                  <a:pt x="1634" y="1421"/>
                </a:lnTo>
                <a:lnTo>
                  <a:pt x="1633" y="1423"/>
                </a:lnTo>
                <a:lnTo>
                  <a:pt x="1631" y="1427"/>
                </a:lnTo>
                <a:lnTo>
                  <a:pt x="1628" y="1432"/>
                </a:lnTo>
                <a:lnTo>
                  <a:pt x="1627" y="1434"/>
                </a:lnTo>
                <a:lnTo>
                  <a:pt x="1626" y="1437"/>
                </a:lnTo>
                <a:lnTo>
                  <a:pt x="1623" y="1438"/>
                </a:lnTo>
                <a:lnTo>
                  <a:pt x="1622" y="1439"/>
                </a:lnTo>
                <a:lnTo>
                  <a:pt x="1621" y="1442"/>
                </a:lnTo>
                <a:lnTo>
                  <a:pt x="1616" y="1446"/>
                </a:lnTo>
                <a:lnTo>
                  <a:pt x="1609" y="1454"/>
                </a:lnTo>
                <a:lnTo>
                  <a:pt x="1606" y="1456"/>
                </a:lnTo>
                <a:lnTo>
                  <a:pt x="1604" y="1459"/>
                </a:lnTo>
                <a:lnTo>
                  <a:pt x="1602" y="1460"/>
                </a:lnTo>
                <a:lnTo>
                  <a:pt x="1600" y="1461"/>
                </a:lnTo>
                <a:lnTo>
                  <a:pt x="1598" y="1462"/>
                </a:lnTo>
                <a:lnTo>
                  <a:pt x="1595" y="1463"/>
                </a:lnTo>
                <a:lnTo>
                  <a:pt x="1594" y="1465"/>
                </a:lnTo>
                <a:lnTo>
                  <a:pt x="1592" y="1466"/>
                </a:lnTo>
                <a:lnTo>
                  <a:pt x="1589" y="1467"/>
                </a:lnTo>
                <a:lnTo>
                  <a:pt x="1587" y="1468"/>
                </a:lnTo>
                <a:lnTo>
                  <a:pt x="1582" y="1470"/>
                </a:lnTo>
                <a:lnTo>
                  <a:pt x="1581" y="1471"/>
                </a:lnTo>
                <a:lnTo>
                  <a:pt x="1577" y="1472"/>
                </a:lnTo>
                <a:lnTo>
                  <a:pt x="1557" y="1479"/>
                </a:lnTo>
                <a:lnTo>
                  <a:pt x="1553" y="1479"/>
                </a:lnTo>
                <a:lnTo>
                  <a:pt x="1551" y="1479"/>
                </a:lnTo>
                <a:lnTo>
                  <a:pt x="1547" y="1481"/>
                </a:lnTo>
                <a:lnTo>
                  <a:pt x="1544" y="1481"/>
                </a:lnTo>
                <a:lnTo>
                  <a:pt x="1539" y="1482"/>
                </a:lnTo>
                <a:lnTo>
                  <a:pt x="1533" y="1482"/>
                </a:lnTo>
                <a:lnTo>
                  <a:pt x="1522" y="1483"/>
                </a:lnTo>
                <a:lnTo>
                  <a:pt x="1519" y="1483"/>
                </a:lnTo>
                <a:lnTo>
                  <a:pt x="1513" y="1483"/>
                </a:lnTo>
                <a:lnTo>
                  <a:pt x="1506" y="1483"/>
                </a:lnTo>
                <a:lnTo>
                  <a:pt x="1496" y="1483"/>
                </a:lnTo>
                <a:lnTo>
                  <a:pt x="1490" y="1482"/>
                </a:lnTo>
                <a:lnTo>
                  <a:pt x="1471" y="1478"/>
                </a:lnTo>
                <a:lnTo>
                  <a:pt x="1453" y="1472"/>
                </a:lnTo>
                <a:lnTo>
                  <a:pt x="1450" y="1471"/>
                </a:lnTo>
                <a:lnTo>
                  <a:pt x="1449" y="1471"/>
                </a:lnTo>
                <a:lnTo>
                  <a:pt x="1446" y="1468"/>
                </a:lnTo>
                <a:lnTo>
                  <a:pt x="1442" y="1467"/>
                </a:lnTo>
                <a:lnTo>
                  <a:pt x="1440" y="1466"/>
                </a:lnTo>
                <a:lnTo>
                  <a:pt x="1436" y="1463"/>
                </a:lnTo>
                <a:lnTo>
                  <a:pt x="1435" y="1462"/>
                </a:lnTo>
                <a:lnTo>
                  <a:pt x="1432" y="1461"/>
                </a:lnTo>
                <a:lnTo>
                  <a:pt x="1432" y="1460"/>
                </a:lnTo>
                <a:lnTo>
                  <a:pt x="1430" y="1459"/>
                </a:lnTo>
                <a:lnTo>
                  <a:pt x="1429" y="1457"/>
                </a:lnTo>
                <a:lnTo>
                  <a:pt x="1426" y="1455"/>
                </a:lnTo>
                <a:lnTo>
                  <a:pt x="1421" y="1451"/>
                </a:lnTo>
                <a:lnTo>
                  <a:pt x="1418" y="1448"/>
                </a:lnTo>
                <a:lnTo>
                  <a:pt x="1414" y="1444"/>
                </a:lnTo>
                <a:lnTo>
                  <a:pt x="1413" y="1442"/>
                </a:lnTo>
                <a:lnTo>
                  <a:pt x="1412" y="1439"/>
                </a:lnTo>
                <a:lnTo>
                  <a:pt x="1411" y="1438"/>
                </a:lnTo>
                <a:lnTo>
                  <a:pt x="1409" y="1437"/>
                </a:lnTo>
                <a:lnTo>
                  <a:pt x="1408" y="1434"/>
                </a:lnTo>
                <a:lnTo>
                  <a:pt x="1407" y="1432"/>
                </a:lnTo>
                <a:lnTo>
                  <a:pt x="1406" y="1429"/>
                </a:lnTo>
                <a:lnTo>
                  <a:pt x="1405" y="1427"/>
                </a:lnTo>
                <a:lnTo>
                  <a:pt x="1403" y="1424"/>
                </a:lnTo>
                <a:lnTo>
                  <a:pt x="1403" y="1422"/>
                </a:lnTo>
                <a:lnTo>
                  <a:pt x="1401" y="1417"/>
                </a:lnTo>
                <a:lnTo>
                  <a:pt x="1400" y="1410"/>
                </a:lnTo>
                <a:lnTo>
                  <a:pt x="1398" y="1406"/>
                </a:lnTo>
                <a:lnTo>
                  <a:pt x="1397" y="1399"/>
                </a:lnTo>
                <a:lnTo>
                  <a:pt x="1397" y="1395"/>
                </a:lnTo>
                <a:lnTo>
                  <a:pt x="1397" y="1391"/>
                </a:lnTo>
                <a:lnTo>
                  <a:pt x="1398" y="1387"/>
                </a:lnTo>
                <a:lnTo>
                  <a:pt x="1400" y="1380"/>
                </a:lnTo>
                <a:lnTo>
                  <a:pt x="1400" y="1378"/>
                </a:lnTo>
                <a:lnTo>
                  <a:pt x="1401" y="1374"/>
                </a:lnTo>
                <a:lnTo>
                  <a:pt x="1402" y="1371"/>
                </a:lnTo>
                <a:lnTo>
                  <a:pt x="1405" y="1365"/>
                </a:lnTo>
                <a:lnTo>
                  <a:pt x="1407" y="1362"/>
                </a:lnTo>
                <a:lnTo>
                  <a:pt x="1408" y="1360"/>
                </a:lnTo>
                <a:lnTo>
                  <a:pt x="1409" y="1359"/>
                </a:lnTo>
                <a:lnTo>
                  <a:pt x="1411" y="1356"/>
                </a:lnTo>
                <a:lnTo>
                  <a:pt x="1413" y="1355"/>
                </a:lnTo>
                <a:lnTo>
                  <a:pt x="1418" y="1350"/>
                </a:lnTo>
                <a:lnTo>
                  <a:pt x="1420" y="1345"/>
                </a:lnTo>
                <a:lnTo>
                  <a:pt x="1424" y="1343"/>
                </a:lnTo>
                <a:lnTo>
                  <a:pt x="1426" y="1341"/>
                </a:lnTo>
                <a:lnTo>
                  <a:pt x="1427" y="1340"/>
                </a:lnTo>
                <a:lnTo>
                  <a:pt x="1430" y="1339"/>
                </a:lnTo>
                <a:lnTo>
                  <a:pt x="1432" y="1338"/>
                </a:lnTo>
                <a:lnTo>
                  <a:pt x="1434" y="1337"/>
                </a:lnTo>
                <a:lnTo>
                  <a:pt x="1431" y="1335"/>
                </a:lnTo>
                <a:lnTo>
                  <a:pt x="1430" y="1334"/>
                </a:lnTo>
                <a:lnTo>
                  <a:pt x="1427" y="1332"/>
                </a:lnTo>
                <a:lnTo>
                  <a:pt x="1424" y="1328"/>
                </a:lnTo>
                <a:lnTo>
                  <a:pt x="1423" y="1327"/>
                </a:lnTo>
                <a:lnTo>
                  <a:pt x="1421" y="1324"/>
                </a:lnTo>
                <a:lnTo>
                  <a:pt x="1421" y="1323"/>
                </a:lnTo>
                <a:lnTo>
                  <a:pt x="1420" y="1321"/>
                </a:lnTo>
                <a:lnTo>
                  <a:pt x="1419" y="1317"/>
                </a:lnTo>
                <a:lnTo>
                  <a:pt x="1419" y="1313"/>
                </a:lnTo>
                <a:lnTo>
                  <a:pt x="1419" y="1310"/>
                </a:lnTo>
                <a:lnTo>
                  <a:pt x="1420" y="1307"/>
                </a:lnTo>
                <a:lnTo>
                  <a:pt x="1420" y="1306"/>
                </a:lnTo>
                <a:lnTo>
                  <a:pt x="1421" y="1304"/>
                </a:lnTo>
                <a:lnTo>
                  <a:pt x="1423" y="1301"/>
                </a:lnTo>
                <a:lnTo>
                  <a:pt x="1424" y="1299"/>
                </a:lnTo>
                <a:lnTo>
                  <a:pt x="1425" y="1298"/>
                </a:lnTo>
                <a:lnTo>
                  <a:pt x="1426" y="1294"/>
                </a:lnTo>
                <a:lnTo>
                  <a:pt x="1427" y="1293"/>
                </a:lnTo>
                <a:lnTo>
                  <a:pt x="1430" y="1291"/>
                </a:lnTo>
                <a:lnTo>
                  <a:pt x="1432" y="1288"/>
                </a:lnTo>
                <a:lnTo>
                  <a:pt x="1438" y="1282"/>
                </a:lnTo>
                <a:lnTo>
                  <a:pt x="1444" y="1276"/>
                </a:lnTo>
                <a:lnTo>
                  <a:pt x="1447" y="1272"/>
                </a:lnTo>
                <a:lnTo>
                  <a:pt x="1456" y="1265"/>
                </a:lnTo>
                <a:lnTo>
                  <a:pt x="1453" y="1263"/>
                </a:lnTo>
                <a:lnTo>
                  <a:pt x="1452" y="1261"/>
                </a:lnTo>
                <a:lnTo>
                  <a:pt x="1449" y="1260"/>
                </a:lnTo>
                <a:lnTo>
                  <a:pt x="1446" y="1256"/>
                </a:lnTo>
                <a:lnTo>
                  <a:pt x="1437" y="1249"/>
                </a:lnTo>
                <a:lnTo>
                  <a:pt x="1435" y="1245"/>
                </a:lnTo>
                <a:lnTo>
                  <a:pt x="1432" y="1243"/>
                </a:lnTo>
                <a:lnTo>
                  <a:pt x="1431" y="1240"/>
                </a:lnTo>
                <a:lnTo>
                  <a:pt x="1430" y="1238"/>
                </a:lnTo>
                <a:lnTo>
                  <a:pt x="1430" y="1236"/>
                </a:lnTo>
                <a:lnTo>
                  <a:pt x="1427" y="1234"/>
                </a:lnTo>
                <a:lnTo>
                  <a:pt x="1427" y="1233"/>
                </a:lnTo>
                <a:lnTo>
                  <a:pt x="1426" y="1230"/>
                </a:lnTo>
                <a:lnTo>
                  <a:pt x="1425" y="1228"/>
                </a:lnTo>
                <a:lnTo>
                  <a:pt x="1424" y="1225"/>
                </a:lnTo>
                <a:lnTo>
                  <a:pt x="1423" y="1223"/>
                </a:lnTo>
                <a:lnTo>
                  <a:pt x="1420" y="1219"/>
                </a:lnTo>
                <a:lnTo>
                  <a:pt x="1419" y="1217"/>
                </a:lnTo>
                <a:lnTo>
                  <a:pt x="1418" y="1212"/>
                </a:lnTo>
                <a:lnTo>
                  <a:pt x="1418" y="1211"/>
                </a:lnTo>
                <a:lnTo>
                  <a:pt x="1417" y="1208"/>
                </a:lnTo>
                <a:lnTo>
                  <a:pt x="1417" y="1207"/>
                </a:lnTo>
                <a:lnTo>
                  <a:pt x="1415" y="1205"/>
                </a:lnTo>
                <a:lnTo>
                  <a:pt x="1414" y="1201"/>
                </a:lnTo>
                <a:lnTo>
                  <a:pt x="1414" y="1199"/>
                </a:lnTo>
                <a:lnTo>
                  <a:pt x="1413" y="1196"/>
                </a:lnTo>
                <a:lnTo>
                  <a:pt x="1413" y="1193"/>
                </a:lnTo>
                <a:lnTo>
                  <a:pt x="1412" y="1185"/>
                </a:lnTo>
                <a:lnTo>
                  <a:pt x="1411" y="1178"/>
                </a:lnTo>
                <a:lnTo>
                  <a:pt x="1411" y="1171"/>
                </a:lnTo>
                <a:lnTo>
                  <a:pt x="1411" y="1166"/>
                </a:lnTo>
                <a:lnTo>
                  <a:pt x="1411" y="1163"/>
                </a:lnTo>
                <a:lnTo>
                  <a:pt x="1411" y="1157"/>
                </a:lnTo>
                <a:lnTo>
                  <a:pt x="1412" y="1152"/>
                </a:lnTo>
                <a:lnTo>
                  <a:pt x="1412" y="1149"/>
                </a:lnTo>
                <a:lnTo>
                  <a:pt x="1415" y="1139"/>
                </a:lnTo>
                <a:lnTo>
                  <a:pt x="1415" y="1136"/>
                </a:lnTo>
                <a:lnTo>
                  <a:pt x="1415" y="1134"/>
                </a:lnTo>
                <a:lnTo>
                  <a:pt x="1417" y="1133"/>
                </a:lnTo>
                <a:lnTo>
                  <a:pt x="1417" y="1132"/>
                </a:lnTo>
                <a:lnTo>
                  <a:pt x="1418" y="1129"/>
                </a:lnTo>
                <a:lnTo>
                  <a:pt x="1418" y="1127"/>
                </a:lnTo>
                <a:lnTo>
                  <a:pt x="1419" y="1124"/>
                </a:lnTo>
                <a:lnTo>
                  <a:pt x="1420" y="1122"/>
                </a:lnTo>
                <a:lnTo>
                  <a:pt x="1421" y="1118"/>
                </a:lnTo>
                <a:lnTo>
                  <a:pt x="1423" y="1117"/>
                </a:lnTo>
                <a:lnTo>
                  <a:pt x="1425" y="1112"/>
                </a:lnTo>
                <a:lnTo>
                  <a:pt x="1426" y="1111"/>
                </a:lnTo>
                <a:lnTo>
                  <a:pt x="1427" y="1108"/>
                </a:lnTo>
                <a:lnTo>
                  <a:pt x="1429" y="1107"/>
                </a:lnTo>
                <a:lnTo>
                  <a:pt x="1431" y="1106"/>
                </a:lnTo>
                <a:lnTo>
                  <a:pt x="1432" y="1103"/>
                </a:lnTo>
                <a:lnTo>
                  <a:pt x="1436" y="1099"/>
                </a:lnTo>
                <a:lnTo>
                  <a:pt x="1440" y="1095"/>
                </a:lnTo>
                <a:lnTo>
                  <a:pt x="1441" y="1094"/>
                </a:lnTo>
                <a:lnTo>
                  <a:pt x="1444" y="1090"/>
                </a:lnTo>
                <a:lnTo>
                  <a:pt x="1447" y="1088"/>
                </a:lnTo>
                <a:lnTo>
                  <a:pt x="1448" y="1088"/>
                </a:lnTo>
                <a:lnTo>
                  <a:pt x="1450" y="1086"/>
                </a:lnTo>
                <a:lnTo>
                  <a:pt x="1453" y="1085"/>
                </a:lnTo>
                <a:lnTo>
                  <a:pt x="1458" y="1083"/>
                </a:lnTo>
                <a:lnTo>
                  <a:pt x="1459" y="1081"/>
                </a:lnTo>
                <a:lnTo>
                  <a:pt x="1461" y="1080"/>
                </a:lnTo>
                <a:lnTo>
                  <a:pt x="1464" y="1079"/>
                </a:lnTo>
                <a:lnTo>
                  <a:pt x="1466" y="1078"/>
                </a:lnTo>
                <a:lnTo>
                  <a:pt x="1469" y="1077"/>
                </a:lnTo>
                <a:lnTo>
                  <a:pt x="1471" y="1077"/>
                </a:lnTo>
                <a:lnTo>
                  <a:pt x="1472" y="1075"/>
                </a:lnTo>
                <a:lnTo>
                  <a:pt x="1475" y="1075"/>
                </a:lnTo>
                <a:lnTo>
                  <a:pt x="1477" y="1074"/>
                </a:lnTo>
                <a:lnTo>
                  <a:pt x="1479" y="1074"/>
                </a:lnTo>
                <a:lnTo>
                  <a:pt x="1482" y="1073"/>
                </a:lnTo>
                <a:lnTo>
                  <a:pt x="1485" y="1073"/>
                </a:lnTo>
                <a:lnTo>
                  <a:pt x="1490" y="1073"/>
                </a:lnTo>
                <a:lnTo>
                  <a:pt x="1510" y="1072"/>
                </a:lnTo>
                <a:lnTo>
                  <a:pt x="1515" y="1073"/>
                </a:lnTo>
                <a:lnTo>
                  <a:pt x="1517" y="1073"/>
                </a:lnTo>
                <a:lnTo>
                  <a:pt x="1519" y="1073"/>
                </a:lnTo>
                <a:lnTo>
                  <a:pt x="1522" y="1074"/>
                </a:lnTo>
                <a:lnTo>
                  <a:pt x="1524" y="1074"/>
                </a:lnTo>
                <a:lnTo>
                  <a:pt x="1525" y="1075"/>
                </a:lnTo>
                <a:lnTo>
                  <a:pt x="1528" y="1075"/>
                </a:lnTo>
                <a:lnTo>
                  <a:pt x="1531" y="1077"/>
                </a:lnTo>
                <a:lnTo>
                  <a:pt x="1534" y="1078"/>
                </a:lnTo>
                <a:lnTo>
                  <a:pt x="1537" y="1080"/>
                </a:lnTo>
                <a:lnTo>
                  <a:pt x="1542" y="1083"/>
                </a:lnTo>
                <a:lnTo>
                  <a:pt x="1544" y="1084"/>
                </a:lnTo>
                <a:lnTo>
                  <a:pt x="1547" y="1085"/>
                </a:lnTo>
                <a:lnTo>
                  <a:pt x="1548" y="1088"/>
                </a:lnTo>
                <a:lnTo>
                  <a:pt x="1550" y="1088"/>
                </a:lnTo>
                <a:lnTo>
                  <a:pt x="1629" y="1089"/>
                </a:lnTo>
                <a:close/>
                <a:moveTo>
                  <a:pt x="1345" y="1204"/>
                </a:moveTo>
                <a:lnTo>
                  <a:pt x="1175" y="1244"/>
                </a:lnTo>
                <a:lnTo>
                  <a:pt x="1176" y="1249"/>
                </a:lnTo>
                <a:lnTo>
                  <a:pt x="1177" y="1254"/>
                </a:lnTo>
                <a:lnTo>
                  <a:pt x="1177" y="1256"/>
                </a:lnTo>
                <a:lnTo>
                  <a:pt x="1178" y="1261"/>
                </a:lnTo>
                <a:lnTo>
                  <a:pt x="1180" y="1266"/>
                </a:lnTo>
                <a:lnTo>
                  <a:pt x="1180" y="1267"/>
                </a:lnTo>
                <a:lnTo>
                  <a:pt x="1181" y="1269"/>
                </a:lnTo>
                <a:lnTo>
                  <a:pt x="1181" y="1271"/>
                </a:lnTo>
                <a:lnTo>
                  <a:pt x="1183" y="1277"/>
                </a:lnTo>
                <a:lnTo>
                  <a:pt x="1185" y="1279"/>
                </a:lnTo>
                <a:lnTo>
                  <a:pt x="1186" y="1283"/>
                </a:lnTo>
                <a:lnTo>
                  <a:pt x="1187" y="1287"/>
                </a:lnTo>
                <a:lnTo>
                  <a:pt x="1189" y="1291"/>
                </a:lnTo>
                <a:lnTo>
                  <a:pt x="1192" y="1294"/>
                </a:lnTo>
                <a:lnTo>
                  <a:pt x="1193" y="1296"/>
                </a:lnTo>
                <a:lnTo>
                  <a:pt x="1194" y="1298"/>
                </a:lnTo>
                <a:lnTo>
                  <a:pt x="1195" y="1300"/>
                </a:lnTo>
                <a:lnTo>
                  <a:pt x="1197" y="1301"/>
                </a:lnTo>
                <a:lnTo>
                  <a:pt x="1199" y="1304"/>
                </a:lnTo>
                <a:lnTo>
                  <a:pt x="1201" y="1307"/>
                </a:lnTo>
                <a:lnTo>
                  <a:pt x="1203" y="1308"/>
                </a:lnTo>
                <a:lnTo>
                  <a:pt x="1205" y="1311"/>
                </a:lnTo>
                <a:lnTo>
                  <a:pt x="1209" y="1315"/>
                </a:lnTo>
                <a:lnTo>
                  <a:pt x="1211" y="1317"/>
                </a:lnTo>
                <a:lnTo>
                  <a:pt x="1214" y="1318"/>
                </a:lnTo>
                <a:lnTo>
                  <a:pt x="1215" y="1319"/>
                </a:lnTo>
                <a:lnTo>
                  <a:pt x="1217" y="1319"/>
                </a:lnTo>
                <a:lnTo>
                  <a:pt x="1220" y="1322"/>
                </a:lnTo>
                <a:lnTo>
                  <a:pt x="1223" y="1323"/>
                </a:lnTo>
                <a:lnTo>
                  <a:pt x="1226" y="1323"/>
                </a:lnTo>
                <a:lnTo>
                  <a:pt x="1229" y="1326"/>
                </a:lnTo>
                <a:lnTo>
                  <a:pt x="1232" y="1326"/>
                </a:lnTo>
                <a:lnTo>
                  <a:pt x="1237" y="1327"/>
                </a:lnTo>
                <a:lnTo>
                  <a:pt x="1241" y="1328"/>
                </a:lnTo>
                <a:lnTo>
                  <a:pt x="1247" y="1329"/>
                </a:lnTo>
                <a:lnTo>
                  <a:pt x="1252" y="1329"/>
                </a:lnTo>
                <a:lnTo>
                  <a:pt x="1259" y="1329"/>
                </a:lnTo>
                <a:lnTo>
                  <a:pt x="1272" y="1328"/>
                </a:lnTo>
                <a:lnTo>
                  <a:pt x="1274" y="1327"/>
                </a:lnTo>
                <a:lnTo>
                  <a:pt x="1276" y="1327"/>
                </a:lnTo>
                <a:lnTo>
                  <a:pt x="1280" y="1326"/>
                </a:lnTo>
                <a:lnTo>
                  <a:pt x="1281" y="1326"/>
                </a:lnTo>
                <a:lnTo>
                  <a:pt x="1284" y="1324"/>
                </a:lnTo>
                <a:lnTo>
                  <a:pt x="1285" y="1324"/>
                </a:lnTo>
                <a:lnTo>
                  <a:pt x="1288" y="1323"/>
                </a:lnTo>
                <a:lnTo>
                  <a:pt x="1291" y="1322"/>
                </a:lnTo>
                <a:lnTo>
                  <a:pt x="1296" y="1319"/>
                </a:lnTo>
                <a:lnTo>
                  <a:pt x="1299" y="1318"/>
                </a:lnTo>
                <a:lnTo>
                  <a:pt x="1302" y="1316"/>
                </a:lnTo>
                <a:lnTo>
                  <a:pt x="1303" y="1315"/>
                </a:lnTo>
                <a:lnTo>
                  <a:pt x="1305" y="1313"/>
                </a:lnTo>
                <a:lnTo>
                  <a:pt x="1307" y="1311"/>
                </a:lnTo>
                <a:lnTo>
                  <a:pt x="1311" y="1307"/>
                </a:lnTo>
                <a:lnTo>
                  <a:pt x="1316" y="1304"/>
                </a:lnTo>
                <a:lnTo>
                  <a:pt x="1317" y="1302"/>
                </a:lnTo>
                <a:lnTo>
                  <a:pt x="1321" y="1298"/>
                </a:lnTo>
                <a:lnTo>
                  <a:pt x="1322" y="1296"/>
                </a:lnTo>
                <a:lnTo>
                  <a:pt x="1326" y="1293"/>
                </a:lnTo>
                <a:lnTo>
                  <a:pt x="1328" y="1291"/>
                </a:lnTo>
                <a:lnTo>
                  <a:pt x="1330" y="1290"/>
                </a:lnTo>
                <a:lnTo>
                  <a:pt x="1333" y="1288"/>
                </a:lnTo>
                <a:lnTo>
                  <a:pt x="1337" y="1288"/>
                </a:lnTo>
                <a:lnTo>
                  <a:pt x="1339" y="1288"/>
                </a:lnTo>
                <a:lnTo>
                  <a:pt x="1342" y="1290"/>
                </a:lnTo>
                <a:lnTo>
                  <a:pt x="1343" y="1290"/>
                </a:lnTo>
                <a:lnTo>
                  <a:pt x="1344" y="1293"/>
                </a:lnTo>
                <a:lnTo>
                  <a:pt x="1344" y="1294"/>
                </a:lnTo>
                <a:lnTo>
                  <a:pt x="1345" y="1296"/>
                </a:lnTo>
                <a:lnTo>
                  <a:pt x="1345" y="1299"/>
                </a:lnTo>
                <a:lnTo>
                  <a:pt x="1344" y="1304"/>
                </a:lnTo>
                <a:lnTo>
                  <a:pt x="1343" y="1308"/>
                </a:lnTo>
                <a:lnTo>
                  <a:pt x="1342" y="1311"/>
                </a:lnTo>
                <a:lnTo>
                  <a:pt x="1340" y="1313"/>
                </a:lnTo>
                <a:lnTo>
                  <a:pt x="1339" y="1316"/>
                </a:lnTo>
                <a:lnTo>
                  <a:pt x="1338" y="1318"/>
                </a:lnTo>
                <a:lnTo>
                  <a:pt x="1336" y="1322"/>
                </a:lnTo>
                <a:lnTo>
                  <a:pt x="1334" y="1322"/>
                </a:lnTo>
                <a:lnTo>
                  <a:pt x="1333" y="1324"/>
                </a:lnTo>
                <a:lnTo>
                  <a:pt x="1331" y="1327"/>
                </a:lnTo>
                <a:lnTo>
                  <a:pt x="1328" y="1330"/>
                </a:lnTo>
                <a:lnTo>
                  <a:pt x="1322" y="1337"/>
                </a:lnTo>
                <a:lnTo>
                  <a:pt x="1319" y="1340"/>
                </a:lnTo>
                <a:lnTo>
                  <a:pt x="1316" y="1344"/>
                </a:lnTo>
                <a:lnTo>
                  <a:pt x="1313" y="1346"/>
                </a:lnTo>
                <a:lnTo>
                  <a:pt x="1310" y="1348"/>
                </a:lnTo>
                <a:lnTo>
                  <a:pt x="1309" y="1349"/>
                </a:lnTo>
                <a:lnTo>
                  <a:pt x="1307" y="1351"/>
                </a:lnTo>
                <a:lnTo>
                  <a:pt x="1304" y="1351"/>
                </a:lnTo>
                <a:lnTo>
                  <a:pt x="1302" y="1352"/>
                </a:lnTo>
                <a:lnTo>
                  <a:pt x="1298" y="1355"/>
                </a:lnTo>
                <a:lnTo>
                  <a:pt x="1296" y="1356"/>
                </a:lnTo>
                <a:lnTo>
                  <a:pt x="1291" y="1359"/>
                </a:lnTo>
                <a:lnTo>
                  <a:pt x="1288" y="1360"/>
                </a:lnTo>
                <a:lnTo>
                  <a:pt x="1287" y="1361"/>
                </a:lnTo>
                <a:lnTo>
                  <a:pt x="1284" y="1362"/>
                </a:lnTo>
                <a:lnTo>
                  <a:pt x="1280" y="1363"/>
                </a:lnTo>
                <a:lnTo>
                  <a:pt x="1279" y="1363"/>
                </a:lnTo>
                <a:lnTo>
                  <a:pt x="1276" y="1365"/>
                </a:lnTo>
                <a:lnTo>
                  <a:pt x="1275" y="1365"/>
                </a:lnTo>
                <a:lnTo>
                  <a:pt x="1270" y="1366"/>
                </a:lnTo>
                <a:lnTo>
                  <a:pt x="1264" y="1367"/>
                </a:lnTo>
                <a:lnTo>
                  <a:pt x="1258" y="1368"/>
                </a:lnTo>
                <a:lnTo>
                  <a:pt x="1250" y="1370"/>
                </a:lnTo>
                <a:lnTo>
                  <a:pt x="1240" y="1368"/>
                </a:lnTo>
                <a:lnTo>
                  <a:pt x="1233" y="1367"/>
                </a:lnTo>
                <a:lnTo>
                  <a:pt x="1226" y="1367"/>
                </a:lnTo>
                <a:lnTo>
                  <a:pt x="1223" y="1366"/>
                </a:lnTo>
                <a:lnTo>
                  <a:pt x="1221" y="1366"/>
                </a:lnTo>
                <a:lnTo>
                  <a:pt x="1218" y="1366"/>
                </a:lnTo>
                <a:lnTo>
                  <a:pt x="1216" y="1365"/>
                </a:lnTo>
                <a:lnTo>
                  <a:pt x="1215" y="1365"/>
                </a:lnTo>
                <a:lnTo>
                  <a:pt x="1212" y="1363"/>
                </a:lnTo>
                <a:lnTo>
                  <a:pt x="1211" y="1363"/>
                </a:lnTo>
                <a:lnTo>
                  <a:pt x="1209" y="1362"/>
                </a:lnTo>
                <a:lnTo>
                  <a:pt x="1206" y="1361"/>
                </a:lnTo>
                <a:lnTo>
                  <a:pt x="1203" y="1360"/>
                </a:lnTo>
                <a:lnTo>
                  <a:pt x="1200" y="1359"/>
                </a:lnTo>
                <a:lnTo>
                  <a:pt x="1197" y="1356"/>
                </a:lnTo>
                <a:lnTo>
                  <a:pt x="1192" y="1354"/>
                </a:lnTo>
                <a:lnTo>
                  <a:pt x="1191" y="1352"/>
                </a:lnTo>
                <a:lnTo>
                  <a:pt x="1188" y="1351"/>
                </a:lnTo>
                <a:lnTo>
                  <a:pt x="1187" y="1351"/>
                </a:lnTo>
                <a:lnTo>
                  <a:pt x="1186" y="1349"/>
                </a:lnTo>
                <a:lnTo>
                  <a:pt x="1183" y="1348"/>
                </a:lnTo>
                <a:lnTo>
                  <a:pt x="1181" y="1345"/>
                </a:lnTo>
                <a:lnTo>
                  <a:pt x="1174" y="1339"/>
                </a:lnTo>
                <a:lnTo>
                  <a:pt x="1168" y="1333"/>
                </a:lnTo>
                <a:lnTo>
                  <a:pt x="1165" y="1329"/>
                </a:lnTo>
                <a:lnTo>
                  <a:pt x="1163" y="1327"/>
                </a:lnTo>
                <a:lnTo>
                  <a:pt x="1162" y="1324"/>
                </a:lnTo>
                <a:lnTo>
                  <a:pt x="1160" y="1323"/>
                </a:lnTo>
                <a:lnTo>
                  <a:pt x="1159" y="1322"/>
                </a:lnTo>
                <a:lnTo>
                  <a:pt x="1158" y="1319"/>
                </a:lnTo>
                <a:lnTo>
                  <a:pt x="1157" y="1318"/>
                </a:lnTo>
                <a:lnTo>
                  <a:pt x="1156" y="1316"/>
                </a:lnTo>
                <a:lnTo>
                  <a:pt x="1154" y="1312"/>
                </a:lnTo>
                <a:lnTo>
                  <a:pt x="1153" y="1311"/>
                </a:lnTo>
                <a:lnTo>
                  <a:pt x="1152" y="1308"/>
                </a:lnTo>
                <a:lnTo>
                  <a:pt x="1151" y="1306"/>
                </a:lnTo>
                <a:lnTo>
                  <a:pt x="1149" y="1304"/>
                </a:lnTo>
                <a:lnTo>
                  <a:pt x="1147" y="1299"/>
                </a:lnTo>
                <a:lnTo>
                  <a:pt x="1147" y="1298"/>
                </a:lnTo>
                <a:lnTo>
                  <a:pt x="1146" y="1295"/>
                </a:lnTo>
                <a:lnTo>
                  <a:pt x="1145" y="1293"/>
                </a:lnTo>
                <a:lnTo>
                  <a:pt x="1142" y="1287"/>
                </a:lnTo>
                <a:lnTo>
                  <a:pt x="1135" y="1262"/>
                </a:lnTo>
                <a:lnTo>
                  <a:pt x="1135" y="1256"/>
                </a:lnTo>
                <a:lnTo>
                  <a:pt x="1134" y="1252"/>
                </a:lnTo>
                <a:lnTo>
                  <a:pt x="1134" y="1249"/>
                </a:lnTo>
                <a:lnTo>
                  <a:pt x="1133" y="1244"/>
                </a:lnTo>
                <a:lnTo>
                  <a:pt x="1133" y="1239"/>
                </a:lnTo>
                <a:lnTo>
                  <a:pt x="1131" y="1232"/>
                </a:lnTo>
                <a:lnTo>
                  <a:pt x="1131" y="1227"/>
                </a:lnTo>
                <a:lnTo>
                  <a:pt x="1131" y="1219"/>
                </a:lnTo>
                <a:lnTo>
                  <a:pt x="1131" y="1213"/>
                </a:lnTo>
                <a:lnTo>
                  <a:pt x="1131" y="1208"/>
                </a:lnTo>
                <a:lnTo>
                  <a:pt x="1133" y="1195"/>
                </a:lnTo>
                <a:lnTo>
                  <a:pt x="1133" y="1191"/>
                </a:lnTo>
                <a:lnTo>
                  <a:pt x="1134" y="1188"/>
                </a:lnTo>
                <a:lnTo>
                  <a:pt x="1134" y="1184"/>
                </a:lnTo>
                <a:lnTo>
                  <a:pt x="1135" y="1182"/>
                </a:lnTo>
                <a:lnTo>
                  <a:pt x="1135" y="1178"/>
                </a:lnTo>
                <a:lnTo>
                  <a:pt x="1136" y="1175"/>
                </a:lnTo>
                <a:lnTo>
                  <a:pt x="1136" y="1173"/>
                </a:lnTo>
                <a:lnTo>
                  <a:pt x="1137" y="1171"/>
                </a:lnTo>
                <a:lnTo>
                  <a:pt x="1139" y="1167"/>
                </a:lnTo>
                <a:lnTo>
                  <a:pt x="1139" y="1164"/>
                </a:lnTo>
                <a:lnTo>
                  <a:pt x="1140" y="1163"/>
                </a:lnTo>
                <a:lnTo>
                  <a:pt x="1140" y="1161"/>
                </a:lnTo>
                <a:lnTo>
                  <a:pt x="1141" y="1160"/>
                </a:lnTo>
                <a:lnTo>
                  <a:pt x="1142" y="1155"/>
                </a:lnTo>
                <a:lnTo>
                  <a:pt x="1143" y="1151"/>
                </a:lnTo>
                <a:lnTo>
                  <a:pt x="1145" y="1149"/>
                </a:lnTo>
                <a:lnTo>
                  <a:pt x="1146" y="1145"/>
                </a:lnTo>
                <a:lnTo>
                  <a:pt x="1148" y="1141"/>
                </a:lnTo>
                <a:lnTo>
                  <a:pt x="1149" y="1139"/>
                </a:lnTo>
                <a:lnTo>
                  <a:pt x="1151" y="1135"/>
                </a:lnTo>
                <a:lnTo>
                  <a:pt x="1153" y="1132"/>
                </a:lnTo>
                <a:lnTo>
                  <a:pt x="1156" y="1128"/>
                </a:lnTo>
                <a:lnTo>
                  <a:pt x="1157" y="1127"/>
                </a:lnTo>
                <a:lnTo>
                  <a:pt x="1157" y="1124"/>
                </a:lnTo>
                <a:lnTo>
                  <a:pt x="1158" y="1123"/>
                </a:lnTo>
                <a:lnTo>
                  <a:pt x="1159" y="1121"/>
                </a:lnTo>
                <a:lnTo>
                  <a:pt x="1160" y="1119"/>
                </a:lnTo>
                <a:lnTo>
                  <a:pt x="1163" y="1118"/>
                </a:lnTo>
                <a:lnTo>
                  <a:pt x="1164" y="1116"/>
                </a:lnTo>
                <a:lnTo>
                  <a:pt x="1168" y="1112"/>
                </a:lnTo>
                <a:lnTo>
                  <a:pt x="1168" y="1111"/>
                </a:lnTo>
                <a:lnTo>
                  <a:pt x="1172" y="1106"/>
                </a:lnTo>
                <a:lnTo>
                  <a:pt x="1175" y="1102"/>
                </a:lnTo>
                <a:lnTo>
                  <a:pt x="1177" y="1102"/>
                </a:lnTo>
                <a:lnTo>
                  <a:pt x="1182" y="1096"/>
                </a:lnTo>
                <a:lnTo>
                  <a:pt x="1185" y="1094"/>
                </a:lnTo>
                <a:lnTo>
                  <a:pt x="1187" y="1092"/>
                </a:lnTo>
                <a:lnTo>
                  <a:pt x="1189" y="1090"/>
                </a:lnTo>
                <a:lnTo>
                  <a:pt x="1191" y="1089"/>
                </a:lnTo>
                <a:lnTo>
                  <a:pt x="1193" y="1089"/>
                </a:lnTo>
                <a:lnTo>
                  <a:pt x="1194" y="1088"/>
                </a:lnTo>
                <a:lnTo>
                  <a:pt x="1197" y="1086"/>
                </a:lnTo>
                <a:lnTo>
                  <a:pt x="1200" y="1085"/>
                </a:lnTo>
                <a:lnTo>
                  <a:pt x="1204" y="1083"/>
                </a:lnTo>
                <a:lnTo>
                  <a:pt x="1207" y="1080"/>
                </a:lnTo>
                <a:lnTo>
                  <a:pt x="1209" y="1080"/>
                </a:lnTo>
                <a:lnTo>
                  <a:pt x="1212" y="1079"/>
                </a:lnTo>
                <a:lnTo>
                  <a:pt x="1215" y="1078"/>
                </a:lnTo>
                <a:lnTo>
                  <a:pt x="1216" y="1077"/>
                </a:lnTo>
                <a:lnTo>
                  <a:pt x="1218" y="1077"/>
                </a:lnTo>
                <a:lnTo>
                  <a:pt x="1220" y="1075"/>
                </a:lnTo>
                <a:lnTo>
                  <a:pt x="1227" y="1074"/>
                </a:lnTo>
                <a:lnTo>
                  <a:pt x="1234" y="1073"/>
                </a:lnTo>
                <a:lnTo>
                  <a:pt x="1249" y="1072"/>
                </a:lnTo>
                <a:lnTo>
                  <a:pt x="1261" y="1073"/>
                </a:lnTo>
                <a:lnTo>
                  <a:pt x="1267" y="1074"/>
                </a:lnTo>
                <a:lnTo>
                  <a:pt x="1272" y="1075"/>
                </a:lnTo>
                <a:lnTo>
                  <a:pt x="1273" y="1075"/>
                </a:lnTo>
                <a:lnTo>
                  <a:pt x="1274" y="1077"/>
                </a:lnTo>
                <a:lnTo>
                  <a:pt x="1276" y="1077"/>
                </a:lnTo>
                <a:lnTo>
                  <a:pt x="1280" y="1078"/>
                </a:lnTo>
                <a:lnTo>
                  <a:pt x="1282" y="1079"/>
                </a:lnTo>
                <a:lnTo>
                  <a:pt x="1284" y="1080"/>
                </a:lnTo>
                <a:lnTo>
                  <a:pt x="1286" y="1081"/>
                </a:lnTo>
                <a:lnTo>
                  <a:pt x="1287" y="1083"/>
                </a:lnTo>
                <a:lnTo>
                  <a:pt x="1291" y="1084"/>
                </a:lnTo>
                <a:lnTo>
                  <a:pt x="1293" y="1085"/>
                </a:lnTo>
                <a:lnTo>
                  <a:pt x="1295" y="1086"/>
                </a:lnTo>
                <a:lnTo>
                  <a:pt x="1297" y="1088"/>
                </a:lnTo>
                <a:lnTo>
                  <a:pt x="1298" y="1089"/>
                </a:lnTo>
                <a:lnTo>
                  <a:pt x="1301" y="1091"/>
                </a:lnTo>
                <a:lnTo>
                  <a:pt x="1307" y="1097"/>
                </a:lnTo>
                <a:lnTo>
                  <a:pt x="1311" y="1102"/>
                </a:lnTo>
                <a:lnTo>
                  <a:pt x="1314" y="1105"/>
                </a:lnTo>
                <a:lnTo>
                  <a:pt x="1316" y="1107"/>
                </a:lnTo>
                <a:lnTo>
                  <a:pt x="1317" y="1110"/>
                </a:lnTo>
                <a:lnTo>
                  <a:pt x="1319" y="1111"/>
                </a:lnTo>
                <a:lnTo>
                  <a:pt x="1320" y="1113"/>
                </a:lnTo>
                <a:lnTo>
                  <a:pt x="1320" y="1116"/>
                </a:lnTo>
                <a:lnTo>
                  <a:pt x="1322" y="1118"/>
                </a:lnTo>
                <a:lnTo>
                  <a:pt x="1324" y="1119"/>
                </a:lnTo>
                <a:lnTo>
                  <a:pt x="1325" y="1122"/>
                </a:lnTo>
                <a:lnTo>
                  <a:pt x="1326" y="1124"/>
                </a:lnTo>
                <a:lnTo>
                  <a:pt x="1327" y="1127"/>
                </a:lnTo>
                <a:lnTo>
                  <a:pt x="1328" y="1130"/>
                </a:lnTo>
                <a:lnTo>
                  <a:pt x="1330" y="1132"/>
                </a:lnTo>
                <a:lnTo>
                  <a:pt x="1331" y="1136"/>
                </a:lnTo>
                <a:lnTo>
                  <a:pt x="1331" y="1138"/>
                </a:lnTo>
                <a:lnTo>
                  <a:pt x="1333" y="1143"/>
                </a:lnTo>
                <a:lnTo>
                  <a:pt x="1333" y="1145"/>
                </a:lnTo>
                <a:lnTo>
                  <a:pt x="1334" y="1146"/>
                </a:lnTo>
                <a:lnTo>
                  <a:pt x="1334" y="1147"/>
                </a:lnTo>
                <a:lnTo>
                  <a:pt x="1336" y="1150"/>
                </a:lnTo>
                <a:lnTo>
                  <a:pt x="1337" y="1153"/>
                </a:lnTo>
                <a:lnTo>
                  <a:pt x="1338" y="1158"/>
                </a:lnTo>
                <a:lnTo>
                  <a:pt x="1338" y="1161"/>
                </a:lnTo>
                <a:lnTo>
                  <a:pt x="1339" y="1163"/>
                </a:lnTo>
                <a:lnTo>
                  <a:pt x="1339" y="1166"/>
                </a:lnTo>
                <a:lnTo>
                  <a:pt x="1340" y="1169"/>
                </a:lnTo>
                <a:lnTo>
                  <a:pt x="1340" y="1172"/>
                </a:lnTo>
                <a:lnTo>
                  <a:pt x="1342" y="1175"/>
                </a:lnTo>
                <a:lnTo>
                  <a:pt x="1343" y="1183"/>
                </a:lnTo>
                <a:lnTo>
                  <a:pt x="1343" y="1186"/>
                </a:lnTo>
                <a:lnTo>
                  <a:pt x="1344" y="1193"/>
                </a:lnTo>
                <a:lnTo>
                  <a:pt x="1345" y="1204"/>
                </a:lnTo>
                <a:close/>
                <a:moveTo>
                  <a:pt x="835" y="1365"/>
                </a:moveTo>
                <a:lnTo>
                  <a:pt x="835" y="1332"/>
                </a:lnTo>
                <a:lnTo>
                  <a:pt x="832" y="1335"/>
                </a:lnTo>
                <a:lnTo>
                  <a:pt x="829" y="1339"/>
                </a:lnTo>
                <a:lnTo>
                  <a:pt x="820" y="1351"/>
                </a:lnTo>
                <a:lnTo>
                  <a:pt x="816" y="1352"/>
                </a:lnTo>
                <a:lnTo>
                  <a:pt x="813" y="1355"/>
                </a:lnTo>
                <a:lnTo>
                  <a:pt x="812" y="1356"/>
                </a:lnTo>
                <a:lnTo>
                  <a:pt x="810" y="1357"/>
                </a:lnTo>
                <a:lnTo>
                  <a:pt x="809" y="1357"/>
                </a:lnTo>
                <a:lnTo>
                  <a:pt x="804" y="1360"/>
                </a:lnTo>
                <a:lnTo>
                  <a:pt x="801" y="1361"/>
                </a:lnTo>
                <a:lnTo>
                  <a:pt x="798" y="1363"/>
                </a:lnTo>
                <a:lnTo>
                  <a:pt x="794" y="1365"/>
                </a:lnTo>
                <a:lnTo>
                  <a:pt x="789" y="1366"/>
                </a:lnTo>
                <a:lnTo>
                  <a:pt x="788" y="1366"/>
                </a:lnTo>
                <a:lnTo>
                  <a:pt x="784" y="1367"/>
                </a:lnTo>
                <a:lnTo>
                  <a:pt x="777" y="1368"/>
                </a:lnTo>
                <a:lnTo>
                  <a:pt x="769" y="1368"/>
                </a:lnTo>
                <a:lnTo>
                  <a:pt x="760" y="1368"/>
                </a:lnTo>
                <a:lnTo>
                  <a:pt x="753" y="1366"/>
                </a:lnTo>
                <a:lnTo>
                  <a:pt x="751" y="1366"/>
                </a:lnTo>
                <a:lnTo>
                  <a:pt x="748" y="1366"/>
                </a:lnTo>
                <a:lnTo>
                  <a:pt x="745" y="1365"/>
                </a:lnTo>
                <a:lnTo>
                  <a:pt x="740" y="1363"/>
                </a:lnTo>
                <a:lnTo>
                  <a:pt x="736" y="1361"/>
                </a:lnTo>
                <a:lnTo>
                  <a:pt x="731" y="1359"/>
                </a:lnTo>
                <a:lnTo>
                  <a:pt x="730" y="1357"/>
                </a:lnTo>
                <a:lnTo>
                  <a:pt x="728" y="1356"/>
                </a:lnTo>
                <a:lnTo>
                  <a:pt x="726" y="1355"/>
                </a:lnTo>
                <a:lnTo>
                  <a:pt x="725" y="1354"/>
                </a:lnTo>
                <a:lnTo>
                  <a:pt x="722" y="1350"/>
                </a:lnTo>
                <a:lnTo>
                  <a:pt x="719" y="1349"/>
                </a:lnTo>
                <a:lnTo>
                  <a:pt x="717" y="1348"/>
                </a:lnTo>
                <a:lnTo>
                  <a:pt x="713" y="1343"/>
                </a:lnTo>
                <a:lnTo>
                  <a:pt x="712" y="1340"/>
                </a:lnTo>
                <a:lnTo>
                  <a:pt x="711" y="1339"/>
                </a:lnTo>
                <a:lnTo>
                  <a:pt x="710" y="1337"/>
                </a:lnTo>
                <a:lnTo>
                  <a:pt x="708" y="1335"/>
                </a:lnTo>
                <a:lnTo>
                  <a:pt x="707" y="1332"/>
                </a:lnTo>
                <a:lnTo>
                  <a:pt x="706" y="1330"/>
                </a:lnTo>
                <a:lnTo>
                  <a:pt x="705" y="1327"/>
                </a:lnTo>
                <a:lnTo>
                  <a:pt x="703" y="1324"/>
                </a:lnTo>
                <a:lnTo>
                  <a:pt x="702" y="1322"/>
                </a:lnTo>
                <a:lnTo>
                  <a:pt x="702" y="1319"/>
                </a:lnTo>
                <a:lnTo>
                  <a:pt x="701" y="1318"/>
                </a:lnTo>
                <a:lnTo>
                  <a:pt x="701" y="1316"/>
                </a:lnTo>
                <a:lnTo>
                  <a:pt x="700" y="1313"/>
                </a:lnTo>
                <a:lnTo>
                  <a:pt x="699" y="1308"/>
                </a:lnTo>
                <a:lnTo>
                  <a:pt x="697" y="1302"/>
                </a:lnTo>
                <a:lnTo>
                  <a:pt x="697" y="1296"/>
                </a:lnTo>
                <a:lnTo>
                  <a:pt x="696" y="1289"/>
                </a:lnTo>
                <a:lnTo>
                  <a:pt x="696" y="1279"/>
                </a:lnTo>
                <a:lnTo>
                  <a:pt x="697" y="1274"/>
                </a:lnTo>
                <a:lnTo>
                  <a:pt x="697" y="1271"/>
                </a:lnTo>
                <a:lnTo>
                  <a:pt x="699" y="1267"/>
                </a:lnTo>
                <a:lnTo>
                  <a:pt x="699" y="1265"/>
                </a:lnTo>
                <a:lnTo>
                  <a:pt x="700" y="1263"/>
                </a:lnTo>
                <a:lnTo>
                  <a:pt x="700" y="1261"/>
                </a:lnTo>
                <a:lnTo>
                  <a:pt x="701" y="1257"/>
                </a:lnTo>
                <a:lnTo>
                  <a:pt x="702" y="1254"/>
                </a:lnTo>
                <a:lnTo>
                  <a:pt x="703" y="1251"/>
                </a:lnTo>
                <a:lnTo>
                  <a:pt x="706" y="1247"/>
                </a:lnTo>
                <a:lnTo>
                  <a:pt x="707" y="1243"/>
                </a:lnTo>
                <a:lnTo>
                  <a:pt x="712" y="1236"/>
                </a:lnTo>
                <a:lnTo>
                  <a:pt x="718" y="1230"/>
                </a:lnTo>
                <a:lnTo>
                  <a:pt x="723" y="1224"/>
                </a:lnTo>
                <a:lnTo>
                  <a:pt x="729" y="1219"/>
                </a:lnTo>
                <a:lnTo>
                  <a:pt x="742" y="1210"/>
                </a:lnTo>
                <a:lnTo>
                  <a:pt x="749" y="1206"/>
                </a:lnTo>
                <a:lnTo>
                  <a:pt x="757" y="1202"/>
                </a:lnTo>
                <a:lnTo>
                  <a:pt x="778" y="1195"/>
                </a:lnTo>
                <a:lnTo>
                  <a:pt x="781" y="1195"/>
                </a:lnTo>
                <a:lnTo>
                  <a:pt x="792" y="1193"/>
                </a:lnTo>
                <a:lnTo>
                  <a:pt x="798" y="1191"/>
                </a:lnTo>
                <a:lnTo>
                  <a:pt x="803" y="1190"/>
                </a:lnTo>
                <a:lnTo>
                  <a:pt x="810" y="1190"/>
                </a:lnTo>
                <a:lnTo>
                  <a:pt x="823" y="1186"/>
                </a:lnTo>
                <a:lnTo>
                  <a:pt x="827" y="1186"/>
                </a:lnTo>
                <a:lnTo>
                  <a:pt x="835" y="1185"/>
                </a:lnTo>
                <a:lnTo>
                  <a:pt x="835" y="1173"/>
                </a:lnTo>
                <a:lnTo>
                  <a:pt x="834" y="1163"/>
                </a:lnTo>
                <a:lnTo>
                  <a:pt x="834" y="1152"/>
                </a:lnTo>
                <a:lnTo>
                  <a:pt x="832" y="1144"/>
                </a:lnTo>
                <a:lnTo>
                  <a:pt x="830" y="1140"/>
                </a:lnTo>
                <a:lnTo>
                  <a:pt x="824" y="1127"/>
                </a:lnTo>
                <a:lnTo>
                  <a:pt x="823" y="1124"/>
                </a:lnTo>
                <a:lnTo>
                  <a:pt x="820" y="1122"/>
                </a:lnTo>
                <a:lnTo>
                  <a:pt x="818" y="1121"/>
                </a:lnTo>
                <a:lnTo>
                  <a:pt x="815" y="1117"/>
                </a:lnTo>
                <a:lnTo>
                  <a:pt x="813" y="1116"/>
                </a:lnTo>
                <a:lnTo>
                  <a:pt x="811" y="1116"/>
                </a:lnTo>
                <a:lnTo>
                  <a:pt x="809" y="1114"/>
                </a:lnTo>
                <a:lnTo>
                  <a:pt x="805" y="1112"/>
                </a:lnTo>
                <a:lnTo>
                  <a:pt x="799" y="1110"/>
                </a:lnTo>
                <a:lnTo>
                  <a:pt x="797" y="1110"/>
                </a:lnTo>
                <a:lnTo>
                  <a:pt x="793" y="1108"/>
                </a:lnTo>
                <a:lnTo>
                  <a:pt x="788" y="1107"/>
                </a:lnTo>
                <a:lnTo>
                  <a:pt x="778" y="1107"/>
                </a:lnTo>
                <a:lnTo>
                  <a:pt x="768" y="1108"/>
                </a:lnTo>
                <a:lnTo>
                  <a:pt x="764" y="1110"/>
                </a:lnTo>
                <a:lnTo>
                  <a:pt x="760" y="1112"/>
                </a:lnTo>
                <a:lnTo>
                  <a:pt x="759" y="1113"/>
                </a:lnTo>
                <a:lnTo>
                  <a:pt x="758" y="1114"/>
                </a:lnTo>
                <a:lnTo>
                  <a:pt x="754" y="1117"/>
                </a:lnTo>
                <a:lnTo>
                  <a:pt x="753" y="1118"/>
                </a:lnTo>
                <a:lnTo>
                  <a:pt x="752" y="1121"/>
                </a:lnTo>
                <a:lnTo>
                  <a:pt x="752" y="1123"/>
                </a:lnTo>
                <a:lnTo>
                  <a:pt x="751" y="1125"/>
                </a:lnTo>
                <a:lnTo>
                  <a:pt x="749" y="1129"/>
                </a:lnTo>
                <a:lnTo>
                  <a:pt x="748" y="1130"/>
                </a:lnTo>
                <a:lnTo>
                  <a:pt x="747" y="1134"/>
                </a:lnTo>
                <a:lnTo>
                  <a:pt x="746" y="1135"/>
                </a:lnTo>
                <a:lnTo>
                  <a:pt x="745" y="1138"/>
                </a:lnTo>
                <a:lnTo>
                  <a:pt x="743" y="1141"/>
                </a:lnTo>
                <a:lnTo>
                  <a:pt x="742" y="1145"/>
                </a:lnTo>
                <a:lnTo>
                  <a:pt x="741" y="1146"/>
                </a:lnTo>
                <a:lnTo>
                  <a:pt x="740" y="1149"/>
                </a:lnTo>
                <a:lnTo>
                  <a:pt x="737" y="1155"/>
                </a:lnTo>
                <a:lnTo>
                  <a:pt x="736" y="1157"/>
                </a:lnTo>
                <a:lnTo>
                  <a:pt x="735" y="1158"/>
                </a:lnTo>
                <a:lnTo>
                  <a:pt x="732" y="1161"/>
                </a:lnTo>
                <a:lnTo>
                  <a:pt x="730" y="1162"/>
                </a:lnTo>
                <a:lnTo>
                  <a:pt x="725" y="1164"/>
                </a:lnTo>
                <a:lnTo>
                  <a:pt x="722" y="1164"/>
                </a:lnTo>
                <a:lnTo>
                  <a:pt x="719" y="1164"/>
                </a:lnTo>
                <a:lnTo>
                  <a:pt x="718" y="1163"/>
                </a:lnTo>
                <a:lnTo>
                  <a:pt x="716" y="1162"/>
                </a:lnTo>
                <a:lnTo>
                  <a:pt x="713" y="1160"/>
                </a:lnTo>
                <a:lnTo>
                  <a:pt x="711" y="1155"/>
                </a:lnTo>
                <a:lnTo>
                  <a:pt x="710" y="1151"/>
                </a:lnTo>
                <a:lnTo>
                  <a:pt x="711" y="1146"/>
                </a:lnTo>
                <a:lnTo>
                  <a:pt x="712" y="1140"/>
                </a:lnTo>
                <a:lnTo>
                  <a:pt x="712" y="1134"/>
                </a:lnTo>
                <a:lnTo>
                  <a:pt x="713" y="1132"/>
                </a:lnTo>
                <a:lnTo>
                  <a:pt x="713" y="1129"/>
                </a:lnTo>
                <a:lnTo>
                  <a:pt x="714" y="1125"/>
                </a:lnTo>
                <a:lnTo>
                  <a:pt x="714" y="1123"/>
                </a:lnTo>
                <a:lnTo>
                  <a:pt x="716" y="1121"/>
                </a:lnTo>
                <a:lnTo>
                  <a:pt x="716" y="1117"/>
                </a:lnTo>
                <a:lnTo>
                  <a:pt x="717" y="1116"/>
                </a:lnTo>
                <a:lnTo>
                  <a:pt x="717" y="1112"/>
                </a:lnTo>
                <a:lnTo>
                  <a:pt x="718" y="1110"/>
                </a:lnTo>
                <a:lnTo>
                  <a:pt x="718" y="1107"/>
                </a:lnTo>
                <a:lnTo>
                  <a:pt x="719" y="1103"/>
                </a:lnTo>
                <a:lnTo>
                  <a:pt x="720" y="1096"/>
                </a:lnTo>
                <a:lnTo>
                  <a:pt x="723" y="1084"/>
                </a:lnTo>
                <a:lnTo>
                  <a:pt x="746" y="1077"/>
                </a:lnTo>
                <a:lnTo>
                  <a:pt x="769" y="1073"/>
                </a:lnTo>
                <a:lnTo>
                  <a:pt x="777" y="1073"/>
                </a:lnTo>
                <a:lnTo>
                  <a:pt x="794" y="1073"/>
                </a:lnTo>
                <a:lnTo>
                  <a:pt x="807" y="1074"/>
                </a:lnTo>
                <a:lnTo>
                  <a:pt x="811" y="1075"/>
                </a:lnTo>
                <a:lnTo>
                  <a:pt x="812" y="1077"/>
                </a:lnTo>
                <a:lnTo>
                  <a:pt x="815" y="1077"/>
                </a:lnTo>
                <a:lnTo>
                  <a:pt x="816" y="1078"/>
                </a:lnTo>
                <a:lnTo>
                  <a:pt x="820" y="1079"/>
                </a:lnTo>
                <a:lnTo>
                  <a:pt x="823" y="1080"/>
                </a:lnTo>
                <a:lnTo>
                  <a:pt x="826" y="1081"/>
                </a:lnTo>
                <a:lnTo>
                  <a:pt x="828" y="1083"/>
                </a:lnTo>
                <a:lnTo>
                  <a:pt x="830" y="1084"/>
                </a:lnTo>
                <a:lnTo>
                  <a:pt x="833" y="1085"/>
                </a:lnTo>
                <a:lnTo>
                  <a:pt x="836" y="1088"/>
                </a:lnTo>
                <a:lnTo>
                  <a:pt x="838" y="1088"/>
                </a:lnTo>
                <a:lnTo>
                  <a:pt x="839" y="1089"/>
                </a:lnTo>
                <a:lnTo>
                  <a:pt x="841" y="1091"/>
                </a:lnTo>
                <a:lnTo>
                  <a:pt x="844" y="1094"/>
                </a:lnTo>
                <a:lnTo>
                  <a:pt x="849" y="1097"/>
                </a:lnTo>
                <a:lnTo>
                  <a:pt x="852" y="1101"/>
                </a:lnTo>
                <a:lnTo>
                  <a:pt x="856" y="1106"/>
                </a:lnTo>
                <a:lnTo>
                  <a:pt x="859" y="1111"/>
                </a:lnTo>
                <a:lnTo>
                  <a:pt x="865" y="1122"/>
                </a:lnTo>
                <a:lnTo>
                  <a:pt x="870" y="1133"/>
                </a:lnTo>
                <a:lnTo>
                  <a:pt x="870" y="1135"/>
                </a:lnTo>
                <a:lnTo>
                  <a:pt x="873" y="1140"/>
                </a:lnTo>
                <a:lnTo>
                  <a:pt x="873" y="1145"/>
                </a:lnTo>
                <a:lnTo>
                  <a:pt x="874" y="1156"/>
                </a:lnTo>
                <a:lnTo>
                  <a:pt x="875" y="1167"/>
                </a:lnTo>
                <a:lnTo>
                  <a:pt x="875" y="1179"/>
                </a:lnTo>
                <a:lnTo>
                  <a:pt x="875" y="1249"/>
                </a:lnTo>
                <a:lnTo>
                  <a:pt x="875" y="1304"/>
                </a:lnTo>
                <a:lnTo>
                  <a:pt x="874" y="1316"/>
                </a:lnTo>
                <a:lnTo>
                  <a:pt x="875" y="1322"/>
                </a:lnTo>
                <a:lnTo>
                  <a:pt x="876" y="1327"/>
                </a:lnTo>
                <a:lnTo>
                  <a:pt x="878" y="1328"/>
                </a:lnTo>
                <a:lnTo>
                  <a:pt x="881" y="1332"/>
                </a:lnTo>
                <a:lnTo>
                  <a:pt x="884" y="1332"/>
                </a:lnTo>
                <a:lnTo>
                  <a:pt x="885" y="1332"/>
                </a:lnTo>
                <a:lnTo>
                  <a:pt x="887" y="1333"/>
                </a:lnTo>
                <a:lnTo>
                  <a:pt x="888" y="1333"/>
                </a:lnTo>
                <a:lnTo>
                  <a:pt x="891" y="1334"/>
                </a:lnTo>
                <a:lnTo>
                  <a:pt x="893" y="1334"/>
                </a:lnTo>
                <a:lnTo>
                  <a:pt x="894" y="1335"/>
                </a:lnTo>
                <a:lnTo>
                  <a:pt x="896" y="1335"/>
                </a:lnTo>
                <a:lnTo>
                  <a:pt x="898" y="1337"/>
                </a:lnTo>
                <a:lnTo>
                  <a:pt x="899" y="1337"/>
                </a:lnTo>
                <a:lnTo>
                  <a:pt x="902" y="1337"/>
                </a:lnTo>
                <a:lnTo>
                  <a:pt x="904" y="1338"/>
                </a:lnTo>
                <a:lnTo>
                  <a:pt x="908" y="1339"/>
                </a:lnTo>
                <a:lnTo>
                  <a:pt x="910" y="1340"/>
                </a:lnTo>
                <a:lnTo>
                  <a:pt x="915" y="1344"/>
                </a:lnTo>
                <a:lnTo>
                  <a:pt x="915" y="1345"/>
                </a:lnTo>
                <a:lnTo>
                  <a:pt x="916" y="1346"/>
                </a:lnTo>
                <a:lnTo>
                  <a:pt x="916" y="1350"/>
                </a:lnTo>
                <a:lnTo>
                  <a:pt x="916" y="1354"/>
                </a:lnTo>
                <a:lnTo>
                  <a:pt x="916" y="1356"/>
                </a:lnTo>
                <a:lnTo>
                  <a:pt x="915" y="1359"/>
                </a:lnTo>
                <a:lnTo>
                  <a:pt x="913" y="1361"/>
                </a:lnTo>
                <a:lnTo>
                  <a:pt x="911" y="1362"/>
                </a:lnTo>
                <a:lnTo>
                  <a:pt x="907" y="1363"/>
                </a:lnTo>
                <a:lnTo>
                  <a:pt x="900" y="1365"/>
                </a:lnTo>
                <a:lnTo>
                  <a:pt x="888" y="1365"/>
                </a:lnTo>
                <a:lnTo>
                  <a:pt x="835" y="1365"/>
                </a:lnTo>
                <a:close/>
                <a:moveTo>
                  <a:pt x="2943" y="1329"/>
                </a:moveTo>
                <a:lnTo>
                  <a:pt x="2944" y="1327"/>
                </a:lnTo>
                <a:lnTo>
                  <a:pt x="2944" y="1324"/>
                </a:lnTo>
                <a:lnTo>
                  <a:pt x="2944" y="1278"/>
                </a:lnTo>
                <a:lnTo>
                  <a:pt x="2944" y="1190"/>
                </a:lnTo>
                <a:lnTo>
                  <a:pt x="2946" y="1174"/>
                </a:lnTo>
                <a:lnTo>
                  <a:pt x="2944" y="1158"/>
                </a:lnTo>
                <a:lnTo>
                  <a:pt x="2944" y="1151"/>
                </a:lnTo>
                <a:lnTo>
                  <a:pt x="2943" y="1145"/>
                </a:lnTo>
                <a:lnTo>
                  <a:pt x="2942" y="1141"/>
                </a:lnTo>
                <a:lnTo>
                  <a:pt x="2942" y="1139"/>
                </a:lnTo>
                <a:lnTo>
                  <a:pt x="2940" y="1133"/>
                </a:lnTo>
                <a:lnTo>
                  <a:pt x="2938" y="1132"/>
                </a:lnTo>
                <a:lnTo>
                  <a:pt x="2937" y="1130"/>
                </a:lnTo>
                <a:lnTo>
                  <a:pt x="2934" y="1127"/>
                </a:lnTo>
                <a:lnTo>
                  <a:pt x="2929" y="1122"/>
                </a:lnTo>
                <a:lnTo>
                  <a:pt x="2926" y="1121"/>
                </a:lnTo>
                <a:lnTo>
                  <a:pt x="2925" y="1119"/>
                </a:lnTo>
                <a:lnTo>
                  <a:pt x="2921" y="1118"/>
                </a:lnTo>
                <a:lnTo>
                  <a:pt x="2918" y="1117"/>
                </a:lnTo>
                <a:lnTo>
                  <a:pt x="2906" y="1112"/>
                </a:lnTo>
                <a:lnTo>
                  <a:pt x="2896" y="1112"/>
                </a:lnTo>
                <a:lnTo>
                  <a:pt x="2889" y="1112"/>
                </a:lnTo>
                <a:lnTo>
                  <a:pt x="2883" y="1113"/>
                </a:lnTo>
                <a:lnTo>
                  <a:pt x="2877" y="1116"/>
                </a:lnTo>
                <a:lnTo>
                  <a:pt x="2872" y="1117"/>
                </a:lnTo>
                <a:lnTo>
                  <a:pt x="2869" y="1117"/>
                </a:lnTo>
                <a:lnTo>
                  <a:pt x="2867" y="1119"/>
                </a:lnTo>
                <a:lnTo>
                  <a:pt x="2862" y="1122"/>
                </a:lnTo>
                <a:lnTo>
                  <a:pt x="2860" y="1123"/>
                </a:lnTo>
                <a:lnTo>
                  <a:pt x="2859" y="1124"/>
                </a:lnTo>
                <a:lnTo>
                  <a:pt x="2856" y="1125"/>
                </a:lnTo>
                <a:lnTo>
                  <a:pt x="2855" y="1127"/>
                </a:lnTo>
                <a:lnTo>
                  <a:pt x="2851" y="1132"/>
                </a:lnTo>
                <a:lnTo>
                  <a:pt x="2845" y="1135"/>
                </a:lnTo>
                <a:lnTo>
                  <a:pt x="2839" y="1147"/>
                </a:lnTo>
                <a:lnTo>
                  <a:pt x="2836" y="1153"/>
                </a:lnTo>
                <a:lnTo>
                  <a:pt x="2833" y="1160"/>
                </a:lnTo>
                <a:lnTo>
                  <a:pt x="2831" y="1175"/>
                </a:lnTo>
                <a:lnTo>
                  <a:pt x="2831" y="1183"/>
                </a:lnTo>
                <a:lnTo>
                  <a:pt x="2830" y="1189"/>
                </a:lnTo>
                <a:lnTo>
                  <a:pt x="2830" y="1194"/>
                </a:lnTo>
                <a:lnTo>
                  <a:pt x="2830" y="1206"/>
                </a:lnTo>
                <a:lnTo>
                  <a:pt x="2830" y="1254"/>
                </a:lnTo>
                <a:lnTo>
                  <a:pt x="2830" y="1304"/>
                </a:lnTo>
                <a:lnTo>
                  <a:pt x="2830" y="1317"/>
                </a:lnTo>
                <a:lnTo>
                  <a:pt x="2831" y="1323"/>
                </a:lnTo>
                <a:lnTo>
                  <a:pt x="2832" y="1328"/>
                </a:lnTo>
                <a:lnTo>
                  <a:pt x="2837" y="1332"/>
                </a:lnTo>
                <a:lnTo>
                  <a:pt x="2838" y="1332"/>
                </a:lnTo>
                <a:lnTo>
                  <a:pt x="2843" y="1333"/>
                </a:lnTo>
                <a:lnTo>
                  <a:pt x="2846" y="1334"/>
                </a:lnTo>
                <a:lnTo>
                  <a:pt x="2853" y="1337"/>
                </a:lnTo>
                <a:lnTo>
                  <a:pt x="2859" y="1339"/>
                </a:lnTo>
                <a:lnTo>
                  <a:pt x="2862" y="1340"/>
                </a:lnTo>
                <a:lnTo>
                  <a:pt x="2865" y="1341"/>
                </a:lnTo>
                <a:lnTo>
                  <a:pt x="2868" y="1343"/>
                </a:lnTo>
                <a:lnTo>
                  <a:pt x="2871" y="1345"/>
                </a:lnTo>
                <a:lnTo>
                  <a:pt x="2872" y="1346"/>
                </a:lnTo>
                <a:lnTo>
                  <a:pt x="2872" y="1349"/>
                </a:lnTo>
                <a:lnTo>
                  <a:pt x="2873" y="1351"/>
                </a:lnTo>
                <a:lnTo>
                  <a:pt x="2873" y="1355"/>
                </a:lnTo>
                <a:lnTo>
                  <a:pt x="2872" y="1357"/>
                </a:lnTo>
                <a:lnTo>
                  <a:pt x="2871" y="1360"/>
                </a:lnTo>
                <a:lnTo>
                  <a:pt x="2869" y="1361"/>
                </a:lnTo>
                <a:lnTo>
                  <a:pt x="2868" y="1362"/>
                </a:lnTo>
                <a:lnTo>
                  <a:pt x="2865" y="1363"/>
                </a:lnTo>
                <a:lnTo>
                  <a:pt x="2862" y="1363"/>
                </a:lnTo>
                <a:lnTo>
                  <a:pt x="2775" y="1365"/>
                </a:lnTo>
                <a:lnTo>
                  <a:pt x="2767" y="1365"/>
                </a:lnTo>
                <a:lnTo>
                  <a:pt x="2759" y="1363"/>
                </a:lnTo>
                <a:lnTo>
                  <a:pt x="2756" y="1363"/>
                </a:lnTo>
                <a:lnTo>
                  <a:pt x="2752" y="1362"/>
                </a:lnTo>
                <a:lnTo>
                  <a:pt x="2750" y="1360"/>
                </a:lnTo>
                <a:lnTo>
                  <a:pt x="2750" y="1359"/>
                </a:lnTo>
                <a:lnTo>
                  <a:pt x="2749" y="1357"/>
                </a:lnTo>
                <a:lnTo>
                  <a:pt x="2747" y="1354"/>
                </a:lnTo>
                <a:lnTo>
                  <a:pt x="2747" y="1350"/>
                </a:lnTo>
                <a:lnTo>
                  <a:pt x="2750" y="1345"/>
                </a:lnTo>
                <a:lnTo>
                  <a:pt x="2752" y="1344"/>
                </a:lnTo>
                <a:lnTo>
                  <a:pt x="2753" y="1341"/>
                </a:lnTo>
                <a:lnTo>
                  <a:pt x="2755" y="1341"/>
                </a:lnTo>
                <a:lnTo>
                  <a:pt x="2757" y="1341"/>
                </a:lnTo>
                <a:lnTo>
                  <a:pt x="2759" y="1340"/>
                </a:lnTo>
                <a:lnTo>
                  <a:pt x="2763" y="1339"/>
                </a:lnTo>
                <a:lnTo>
                  <a:pt x="2768" y="1337"/>
                </a:lnTo>
                <a:lnTo>
                  <a:pt x="2772" y="1337"/>
                </a:lnTo>
                <a:lnTo>
                  <a:pt x="2778" y="1334"/>
                </a:lnTo>
                <a:lnTo>
                  <a:pt x="2781" y="1333"/>
                </a:lnTo>
                <a:lnTo>
                  <a:pt x="2782" y="1332"/>
                </a:lnTo>
                <a:lnTo>
                  <a:pt x="2786" y="1330"/>
                </a:lnTo>
                <a:lnTo>
                  <a:pt x="2787" y="1329"/>
                </a:lnTo>
                <a:lnTo>
                  <a:pt x="2788" y="1327"/>
                </a:lnTo>
                <a:lnTo>
                  <a:pt x="2790" y="1324"/>
                </a:lnTo>
                <a:lnTo>
                  <a:pt x="2790" y="1321"/>
                </a:lnTo>
                <a:lnTo>
                  <a:pt x="2790" y="1313"/>
                </a:lnTo>
                <a:lnTo>
                  <a:pt x="2790" y="1276"/>
                </a:lnTo>
                <a:lnTo>
                  <a:pt x="2790" y="1169"/>
                </a:lnTo>
                <a:lnTo>
                  <a:pt x="2790" y="1135"/>
                </a:lnTo>
                <a:lnTo>
                  <a:pt x="2790" y="1125"/>
                </a:lnTo>
                <a:lnTo>
                  <a:pt x="2790" y="1116"/>
                </a:lnTo>
                <a:lnTo>
                  <a:pt x="2780" y="1114"/>
                </a:lnTo>
                <a:lnTo>
                  <a:pt x="2770" y="1114"/>
                </a:lnTo>
                <a:lnTo>
                  <a:pt x="2762" y="1114"/>
                </a:lnTo>
                <a:lnTo>
                  <a:pt x="2757" y="1114"/>
                </a:lnTo>
                <a:lnTo>
                  <a:pt x="2752" y="1114"/>
                </a:lnTo>
                <a:lnTo>
                  <a:pt x="2751" y="1112"/>
                </a:lnTo>
                <a:lnTo>
                  <a:pt x="2750" y="1110"/>
                </a:lnTo>
                <a:lnTo>
                  <a:pt x="2749" y="1107"/>
                </a:lnTo>
                <a:lnTo>
                  <a:pt x="2749" y="1105"/>
                </a:lnTo>
                <a:lnTo>
                  <a:pt x="2750" y="1100"/>
                </a:lnTo>
                <a:lnTo>
                  <a:pt x="2751" y="1099"/>
                </a:lnTo>
                <a:lnTo>
                  <a:pt x="2752" y="1097"/>
                </a:lnTo>
                <a:lnTo>
                  <a:pt x="2755" y="1096"/>
                </a:lnTo>
                <a:lnTo>
                  <a:pt x="2756" y="1095"/>
                </a:lnTo>
                <a:lnTo>
                  <a:pt x="2758" y="1094"/>
                </a:lnTo>
                <a:lnTo>
                  <a:pt x="2761" y="1092"/>
                </a:lnTo>
                <a:lnTo>
                  <a:pt x="2763" y="1091"/>
                </a:lnTo>
                <a:lnTo>
                  <a:pt x="2764" y="1090"/>
                </a:lnTo>
                <a:lnTo>
                  <a:pt x="2767" y="1089"/>
                </a:lnTo>
                <a:lnTo>
                  <a:pt x="2769" y="1088"/>
                </a:lnTo>
                <a:lnTo>
                  <a:pt x="2770" y="1086"/>
                </a:lnTo>
                <a:lnTo>
                  <a:pt x="2773" y="1086"/>
                </a:lnTo>
                <a:lnTo>
                  <a:pt x="2775" y="1085"/>
                </a:lnTo>
                <a:lnTo>
                  <a:pt x="2778" y="1083"/>
                </a:lnTo>
                <a:lnTo>
                  <a:pt x="2780" y="1083"/>
                </a:lnTo>
                <a:lnTo>
                  <a:pt x="2781" y="1081"/>
                </a:lnTo>
                <a:lnTo>
                  <a:pt x="2784" y="1079"/>
                </a:lnTo>
                <a:lnTo>
                  <a:pt x="2786" y="1079"/>
                </a:lnTo>
                <a:lnTo>
                  <a:pt x="2788" y="1078"/>
                </a:lnTo>
                <a:lnTo>
                  <a:pt x="2790" y="1075"/>
                </a:lnTo>
                <a:lnTo>
                  <a:pt x="2792" y="1075"/>
                </a:lnTo>
                <a:lnTo>
                  <a:pt x="2795" y="1074"/>
                </a:lnTo>
                <a:lnTo>
                  <a:pt x="2796" y="1073"/>
                </a:lnTo>
                <a:lnTo>
                  <a:pt x="2798" y="1072"/>
                </a:lnTo>
                <a:lnTo>
                  <a:pt x="2801" y="1071"/>
                </a:lnTo>
                <a:lnTo>
                  <a:pt x="2803" y="1069"/>
                </a:lnTo>
                <a:lnTo>
                  <a:pt x="2807" y="1068"/>
                </a:lnTo>
                <a:lnTo>
                  <a:pt x="2809" y="1067"/>
                </a:lnTo>
                <a:lnTo>
                  <a:pt x="2817" y="1062"/>
                </a:lnTo>
                <a:lnTo>
                  <a:pt x="2820" y="1062"/>
                </a:lnTo>
                <a:lnTo>
                  <a:pt x="2822" y="1062"/>
                </a:lnTo>
                <a:lnTo>
                  <a:pt x="2826" y="1063"/>
                </a:lnTo>
                <a:lnTo>
                  <a:pt x="2827" y="1066"/>
                </a:lnTo>
                <a:lnTo>
                  <a:pt x="2828" y="1068"/>
                </a:lnTo>
                <a:lnTo>
                  <a:pt x="2830" y="1071"/>
                </a:lnTo>
                <a:lnTo>
                  <a:pt x="2830" y="1117"/>
                </a:lnTo>
                <a:lnTo>
                  <a:pt x="2831" y="1113"/>
                </a:lnTo>
                <a:lnTo>
                  <a:pt x="2832" y="1112"/>
                </a:lnTo>
                <a:lnTo>
                  <a:pt x="2834" y="1108"/>
                </a:lnTo>
                <a:lnTo>
                  <a:pt x="2836" y="1106"/>
                </a:lnTo>
                <a:lnTo>
                  <a:pt x="2837" y="1105"/>
                </a:lnTo>
                <a:lnTo>
                  <a:pt x="2838" y="1103"/>
                </a:lnTo>
                <a:lnTo>
                  <a:pt x="2840" y="1101"/>
                </a:lnTo>
                <a:lnTo>
                  <a:pt x="2844" y="1096"/>
                </a:lnTo>
                <a:lnTo>
                  <a:pt x="2848" y="1091"/>
                </a:lnTo>
                <a:lnTo>
                  <a:pt x="2851" y="1089"/>
                </a:lnTo>
                <a:lnTo>
                  <a:pt x="2854" y="1088"/>
                </a:lnTo>
                <a:lnTo>
                  <a:pt x="2855" y="1086"/>
                </a:lnTo>
                <a:lnTo>
                  <a:pt x="2857" y="1085"/>
                </a:lnTo>
                <a:lnTo>
                  <a:pt x="2859" y="1084"/>
                </a:lnTo>
                <a:lnTo>
                  <a:pt x="2861" y="1083"/>
                </a:lnTo>
                <a:lnTo>
                  <a:pt x="2863" y="1081"/>
                </a:lnTo>
                <a:lnTo>
                  <a:pt x="2866" y="1080"/>
                </a:lnTo>
                <a:lnTo>
                  <a:pt x="2867" y="1080"/>
                </a:lnTo>
                <a:lnTo>
                  <a:pt x="2869" y="1079"/>
                </a:lnTo>
                <a:lnTo>
                  <a:pt x="2871" y="1078"/>
                </a:lnTo>
                <a:lnTo>
                  <a:pt x="2874" y="1077"/>
                </a:lnTo>
                <a:lnTo>
                  <a:pt x="2876" y="1077"/>
                </a:lnTo>
                <a:lnTo>
                  <a:pt x="2878" y="1075"/>
                </a:lnTo>
                <a:lnTo>
                  <a:pt x="2882" y="1074"/>
                </a:lnTo>
                <a:lnTo>
                  <a:pt x="2884" y="1074"/>
                </a:lnTo>
                <a:lnTo>
                  <a:pt x="2888" y="1073"/>
                </a:lnTo>
                <a:lnTo>
                  <a:pt x="2891" y="1073"/>
                </a:lnTo>
                <a:lnTo>
                  <a:pt x="2906" y="1072"/>
                </a:lnTo>
                <a:lnTo>
                  <a:pt x="2913" y="1073"/>
                </a:lnTo>
                <a:lnTo>
                  <a:pt x="2929" y="1075"/>
                </a:lnTo>
                <a:lnTo>
                  <a:pt x="2930" y="1075"/>
                </a:lnTo>
                <a:lnTo>
                  <a:pt x="2932" y="1077"/>
                </a:lnTo>
                <a:lnTo>
                  <a:pt x="2934" y="1077"/>
                </a:lnTo>
                <a:lnTo>
                  <a:pt x="2937" y="1078"/>
                </a:lnTo>
                <a:lnTo>
                  <a:pt x="2941" y="1079"/>
                </a:lnTo>
                <a:lnTo>
                  <a:pt x="2942" y="1080"/>
                </a:lnTo>
                <a:lnTo>
                  <a:pt x="2946" y="1081"/>
                </a:lnTo>
                <a:lnTo>
                  <a:pt x="2949" y="1084"/>
                </a:lnTo>
                <a:lnTo>
                  <a:pt x="2953" y="1086"/>
                </a:lnTo>
                <a:lnTo>
                  <a:pt x="2954" y="1088"/>
                </a:lnTo>
                <a:lnTo>
                  <a:pt x="2955" y="1088"/>
                </a:lnTo>
                <a:lnTo>
                  <a:pt x="2958" y="1090"/>
                </a:lnTo>
                <a:lnTo>
                  <a:pt x="2961" y="1094"/>
                </a:lnTo>
                <a:lnTo>
                  <a:pt x="2966" y="1097"/>
                </a:lnTo>
                <a:lnTo>
                  <a:pt x="2967" y="1100"/>
                </a:lnTo>
                <a:lnTo>
                  <a:pt x="2970" y="1102"/>
                </a:lnTo>
                <a:lnTo>
                  <a:pt x="2971" y="1103"/>
                </a:lnTo>
                <a:lnTo>
                  <a:pt x="2972" y="1106"/>
                </a:lnTo>
                <a:lnTo>
                  <a:pt x="2973" y="1107"/>
                </a:lnTo>
                <a:lnTo>
                  <a:pt x="2975" y="1110"/>
                </a:lnTo>
                <a:lnTo>
                  <a:pt x="2976" y="1112"/>
                </a:lnTo>
                <a:lnTo>
                  <a:pt x="2977" y="1114"/>
                </a:lnTo>
                <a:lnTo>
                  <a:pt x="2978" y="1117"/>
                </a:lnTo>
                <a:lnTo>
                  <a:pt x="2979" y="1119"/>
                </a:lnTo>
                <a:lnTo>
                  <a:pt x="2981" y="1122"/>
                </a:lnTo>
                <a:lnTo>
                  <a:pt x="2981" y="1124"/>
                </a:lnTo>
                <a:lnTo>
                  <a:pt x="2982" y="1128"/>
                </a:lnTo>
                <a:lnTo>
                  <a:pt x="2983" y="1130"/>
                </a:lnTo>
                <a:lnTo>
                  <a:pt x="2983" y="1133"/>
                </a:lnTo>
                <a:lnTo>
                  <a:pt x="2984" y="1136"/>
                </a:lnTo>
                <a:lnTo>
                  <a:pt x="2984" y="1143"/>
                </a:lnTo>
                <a:lnTo>
                  <a:pt x="2985" y="1149"/>
                </a:lnTo>
                <a:lnTo>
                  <a:pt x="2984" y="1155"/>
                </a:lnTo>
                <a:lnTo>
                  <a:pt x="2984" y="1179"/>
                </a:lnTo>
                <a:lnTo>
                  <a:pt x="2984" y="1276"/>
                </a:lnTo>
                <a:lnTo>
                  <a:pt x="2984" y="1324"/>
                </a:lnTo>
                <a:lnTo>
                  <a:pt x="2985" y="1328"/>
                </a:lnTo>
                <a:lnTo>
                  <a:pt x="2989" y="1330"/>
                </a:lnTo>
                <a:lnTo>
                  <a:pt x="2992" y="1330"/>
                </a:lnTo>
                <a:lnTo>
                  <a:pt x="2996" y="1333"/>
                </a:lnTo>
                <a:lnTo>
                  <a:pt x="2999" y="1334"/>
                </a:lnTo>
                <a:lnTo>
                  <a:pt x="3004" y="1335"/>
                </a:lnTo>
                <a:lnTo>
                  <a:pt x="3006" y="1337"/>
                </a:lnTo>
                <a:lnTo>
                  <a:pt x="3008" y="1337"/>
                </a:lnTo>
                <a:lnTo>
                  <a:pt x="3013" y="1339"/>
                </a:lnTo>
                <a:lnTo>
                  <a:pt x="3017" y="1340"/>
                </a:lnTo>
                <a:lnTo>
                  <a:pt x="3019" y="1341"/>
                </a:lnTo>
                <a:lnTo>
                  <a:pt x="3023" y="1343"/>
                </a:lnTo>
                <a:lnTo>
                  <a:pt x="3024" y="1345"/>
                </a:lnTo>
                <a:lnTo>
                  <a:pt x="3027" y="1348"/>
                </a:lnTo>
                <a:lnTo>
                  <a:pt x="3027" y="1349"/>
                </a:lnTo>
                <a:lnTo>
                  <a:pt x="3028" y="1352"/>
                </a:lnTo>
                <a:lnTo>
                  <a:pt x="3027" y="1359"/>
                </a:lnTo>
                <a:lnTo>
                  <a:pt x="3023" y="1361"/>
                </a:lnTo>
                <a:lnTo>
                  <a:pt x="3019" y="1363"/>
                </a:lnTo>
                <a:lnTo>
                  <a:pt x="3017" y="1363"/>
                </a:lnTo>
                <a:lnTo>
                  <a:pt x="3012" y="1365"/>
                </a:lnTo>
                <a:lnTo>
                  <a:pt x="3006" y="1365"/>
                </a:lnTo>
                <a:lnTo>
                  <a:pt x="2994" y="1365"/>
                </a:lnTo>
                <a:lnTo>
                  <a:pt x="2934" y="1365"/>
                </a:lnTo>
                <a:lnTo>
                  <a:pt x="2925" y="1365"/>
                </a:lnTo>
                <a:lnTo>
                  <a:pt x="2915" y="1363"/>
                </a:lnTo>
                <a:lnTo>
                  <a:pt x="2912" y="1363"/>
                </a:lnTo>
                <a:lnTo>
                  <a:pt x="2908" y="1362"/>
                </a:lnTo>
                <a:lnTo>
                  <a:pt x="2906" y="1360"/>
                </a:lnTo>
                <a:lnTo>
                  <a:pt x="2903" y="1357"/>
                </a:lnTo>
                <a:lnTo>
                  <a:pt x="2902" y="1355"/>
                </a:lnTo>
                <a:lnTo>
                  <a:pt x="2902" y="1352"/>
                </a:lnTo>
                <a:lnTo>
                  <a:pt x="2903" y="1346"/>
                </a:lnTo>
                <a:lnTo>
                  <a:pt x="2907" y="1343"/>
                </a:lnTo>
                <a:lnTo>
                  <a:pt x="2911" y="1341"/>
                </a:lnTo>
                <a:lnTo>
                  <a:pt x="2914" y="1340"/>
                </a:lnTo>
                <a:lnTo>
                  <a:pt x="2917" y="1339"/>
                </a:lnTo>
                <a:lnTo>
                  <a:pt x="2919" y="1338"/>
                </a:lnTo>
                <a:lnTo>
                  <a:pt x="2925" y="1337"/>
                </a:lnTo>
                <a:lnTo>
                  <a:pt x="2931" y="1334"/>
                </a:lnTo>
                <a:lnTo>
                  <a:pt x="2937" y="1332"/>
                </a:lnTo>
                <a:lnTo>
                  <a:pt x="2941" y="1330"/>
                </a:lnTo>
                <a:lnTo>
                  <a:pt x="2943" y="1329"/>
                </a:lnTo>
                <a:close/>
                <a:moveTo>
                  <a:pt x="649" y="1073"/>
                </a:moveTo>
                <a:lnTo>
                  <a:pt x="649" y="1090"/>
                </a:lnTo>
                <a:lnTo>
                  <a:pt x="650" y="1101"/>
                </a:lnTo>
                <a:lnTo>
                  <a:pt x="650" y="1107"/>
                </a:lnTo>
                <a:lnTo>
                  <a:pt x="651" y="1121"/>
                </a:lnTo>
                <a:lnTo>
                  <a:pt x="651" y="1128"/>
                </a:lnTo>
                <a:lnTo>
                  <a:pt x="653" y="1140"/>
                </a:lnTo>
                <a:lnTo>
                  <a:pt x="653" y="1149"/>
                </a:lnTo>
                <a:lnTo>
                  <a:pt x="653" y="1151"/>
                </a:lnTo>
                <a:lnTo>
                  <a:pt x="653" y="1153"/>
                </a:lnTo>
                <a:lnTo>
                  <a:pt x="651" y="1157"/>
                </a:lnTo>
                <a:lnTo>
                  <a:pt x="650" y="1160"/>
                </a:lnTo>
                <a:lnTo>
                  <a:pt x="649" y="1161"/>
                </a:lnTo>
                <a:lnTo>
                  <a:pt x="647" y="1164"/>
                </a:lnTo>
                <a:lnTo>
                  <a:pt x="645" y="1166"/>
                </a:lnTo>
                <a:lnTo>
                  <a:pt x="643" y="1166"/>
                </a:lnTo>
                <a:lnTo>
                  <a:pt x="642" y="1166"/>
                </a:lnTo>
                <a:lnTo>
                  <a:pt x="641" y="1167"/>
                </a:lnTo>
                <a:lnTo>
                  <a:pt x="637" y="1167"/>
                </a:lnTo>
                <a:lnTo>
                  <a:pt x="635" y="1166"/>
                </a:lnTo>
                <a:lnTo>
                  <a:pt x="632" y="1164"/>
                </a:lnTo>
                <a:lnTo>
                  <a:pt x="629" y="1161"/>
                </a:lnTo>
                <a:lnTo>
                  <a:pt x="626" y="1160"/>
                </a:lnTo>
                <a:lnTo>
                  <a:pt x="625" y="1157"/>
                </a:lnTo>
                <a:lnTo>
                  <a:pt x="625" y="1155"/>
                </a:lnTo>
                <a:lnTo>
                  <a:pt x="624" y="1152"/>
                </a:lnTo>
                <a:lnTo>
                  <a:pt x="621" y="1145"/>
                </a:lnTo>
                <a:lnTo>
                  <a:pt x="620" y="1141"/>
                </a:lnTo>
                <a:lnTo>
                  <a:pt x="620" y="1139"/>
                </a:lnTo>
                <a:lnTo>
                  <a:pt x="619" y="1138"/>
                </a:lnTo>
                <a:lnTo>
                  <a:pt x="619" y="1135"/>
                </a:lnTo>
                <a:lnTo>
                  <a:pt x="618" y="1133"/>
                </a:lnTo>
                <a:lnTo>
                  <a:pt x="618" y="1132"/>
                </a:lnTo>
                <a:lnTo>
                  <a:pt x="613" y="1116"/>
                </a:lnTo>
                <a:lnTo>
                  <a:pt x="602" y="1118"/>
                </a:lnTo>
                <a:lnTo>
                  <a:pt x="598" y="1119"/>
                </a:lnTo>
                <a:lnTo>
                  <a:pt x="596" y="1121"/>
                </a:lnTo>
                <a:lnTo>
                  <a:pt x="593" y="1122"/>
                </a:lnTo>
                <a:lnTo>
                  <a:pt x="592" y="1124"/>
                </a:lnTo>
                <a:lnTo>
                  <a:pt x="591" y="1125"/>
                </a:lnTo>
                <a:lnTo>
                  <a:pt x="587" y="1127"/>
                </a:lnTo>
                <a:lnTo>
                  <a:pt x="586" y="1128"/>
                </a:lnTo>
                <a:lnTo>
                  <a:pt x="584" y="1130"/>
                </a:lnTo>
                <a:lnTo>
                  <a:pt x="577" y="1136"/>
                </a:lnTo>
                <a:lnTo>
                  <a:pt x="574" y="1140"/>
                </a:lnTo>
                <a:lnTo>
                  <a:pt x="572" y="1144"/>
                </a:lnTo>
                <a:lnTo>
                  <a:pt x="567" y="1152"/>
                </a:lnTo>
                <a:lnTo>
                  <a:pt x="564" y="1156"/>
                </a:lnTo>
                <a:lnTo>
                  <a:pt x="562" y="1161"/>
                </a:lnTo>
                <a:lnTo>
                  <a:pt x="562" y="1164"/>
                </a:lnTo>
                <a:lnTo>
                  <a:pt x="562" y="1167"/>
                </a:lnTo>
                <a:lnTo>
                  <a:pt x="562" y="1171"/>
                </a:lnTo>
                <a:lnTo>
                  <a:pt x="561" y="1177"/>
                </a:lnTo>
                <a:lnTo>
                  <a:pt x="562" y="1190"/>
                </a:lnTo>
                <a:lnTo>
                  <a:pt x="562" y="1247"/>
                </a:lnTo>
                <a:lnTo>
                  <a:pt x="562" y="1295"/>
                </a:lnTo>
                <a:lnTo>
                  <a:pt x="562" y="1322"/>
                </a:lnTo>
                <a:lnTo>
                  <a:pt x="562" y="1326"/>
                </a:lnTo>
                <a:lnTo>
                  <a:pt x="563" y="1328"/>
                </a:lnTo>
                <a:lnTo>
                  <a:pt x="567" y="1330"/>
                </a:lnTo>
                <a:lnTo>
                  <a:pt x="568" y="1330"/>
                </a:lnTo>
                <a:lnTo>
                  <a:pt x="575" y="1333"/>
                </a:lnTo>
                <a:lnTo>
                  <a:pt x="581" y="1335"/>
                </a:lnTo>
                <a:lnTo>
                  <a:pt x="586" y="1337"/>
                </a:lnTo>
                <a:lnTo>
                  <a:pt x="590" y="1338"/>
                </a:lnTo>
                <a:lnTo>
                  <a:pt x="592" y="1339"/>
                </a:lnTo>
                <a:lnTo>
                  <a:pt x="593" y="1340"/>
                </a:lnTo>
                <a:lnTo>
                  <a:pt x="600" y="1343"/>
                </a:lnTo>
                <a:lnTo>
                  <a:pt x="602" y="1345"/>
                </a:lnTo>
                <a:lnTo>
                  <a:pt x="603" y="1349"/>
                </a:lnTo>
                <a:lnTo>
                  <a:pt x="604" y="1349"/>
                </a:lnTo>
                <a:lnTo>
                  <a:pt x="604" y="1351"/>
                </a:lnTo>
                <a:lnTo>
                  <a:pt x="604" y="1355"/>
                </a:lnTo>
                <a:lnTo>
                  <a:pt x="604" y="1357"/>
                </a:lnTo>
                <a:lnTo>
                  <a:pt x="602" y="1360"/>
                </a:lnTo>
                <a:lnTo>
                  <a:pt x="601" y="1361"/>
                </a:lnTo>
                <a:lnTo>
                  <a:pt x="595" y="1363"/>
                </a:lnTo>
                <a:lnTo>
                  <a:pt x="586" y="1365"/>
                </a:lnTo>
                <a:lnTo>
                  <a:pt x="579" y="1365"/>
                </a:lnTo>
                <a:lnTo>
                  <a:pt x="509" y="1365"/>
                </a:lnTo>
                <a:lnTo>
                  <a:pt x="500" y="1365"/>
                </a:lnTo>
                <a:lnTo>
                  <a:pt x="492" y="1363"/>
                </a:lnTo>
                <a:lnTo>
                  <a:pt x="485" y="1362"/>
                </a:lnTo>
                <a:lnTo>
                  <a:pt x="482" y="1361"/>
                </a:lnTo>
                <a:lnTo>
                  <a:pt x="481" y="1359"/>
                </a:lnTo>
                <a:lnTo>
                  <a:pt x="480" y="1357"/>
                </a:lnTo>
                <a:lnTo>
                  <a:pt x="479" y="1355"/>
                </a:lnTo>
                <a:lnTo>
                  <a:pt x="479" y="1352"/>
                </a:lnTo>
                <a:lnTo>
                  <a:pt x="479" y="1350"/>
                </a:lnTo>
                <a:lnTo>
                  <a:pt x="480" y="1348"/>
                </a:lnTo>
                <a:lnTo>
                  <a:pt x="481" y="1345"/>
                </a:lnTo>
                <a:lnTo>
                  <a:pt x="482" y="1344"/>
                </a:lnTo>
                <a:lnTo>
                  <a:pt x="483" y="1343"/>
                </a:lnTo>
                <a:lnTo>
                  <a:pt x="498" y="1338"/>
                </a:lnTo>
                <a:lnTo>
                  <a:pt x="503" y="1337"/>
                </a:lnTo>
                <a:lnTo>
                  <a:pt x="505" y="1335"/>
                </a:lnTo>
                <a:lnTo>
                  <a:pt x="512" y="1333"/>
                </a:lnTo>
                <a:lnTo>
                  <a:pt x="517" y="1330"/>
                </a:lnTo>
                <a:lnTo>
                  <a:pt x="520" y="1329"/>
                </a:lnTo>
                <a:lnTo>
                  <a:pt x="520" y="1327"/>
                </a:lnTo>
                <a:lnTo>
                  <a:pt x="521" y="1326"/>
                </a:lnTo>
                <a:lnTo>
                  <a:pt x="521" y="1298"/>
                </a:lnTo>
                <a:lnTo>
                  <a:pt x="521" y="1246"/>
                </a:lnTo>
                <a:lnTo>
                  <a:pt x="521" y="1160"/>
                </a:lnTo>
                <a:lnTo>
                  <a:pt x="521" y="1133"/>
                </a:lnTo>
                <a:lnTo>
                  <a:pt x="521" y="1124"/>
                </a:lnTo>
                <a:lnTo>
                  <a:pt x="521" y="1116"/>
                </a:lnTo>
                <a:lnTo>
                  <a:pt x="512" y="1114"/>
                </a:lnTo>
                <a:lnTo>
                  <a:pt x="503" y="1114"/>
                </a:lnTo>
                <a:lnTo>
                  <a:pt x="493" y="1114"/>
                </a:lnTo>
                <a:lnTo>
                  <a:pt x="488" y="1114"/>
                </a:lnTo>
                <a:lnTo>
                  <a:pt x="485" y="1114"/>
                </a:lnTo>
                <a:lnTo>
                  <a:pt x="482" y="1112"/>
                </a:lnTo>
                <a:lnTo>
                  <a:pt x="481" y="1110"/>
                </a:lnTo>
                <a:lnTo>
                  <a:pt x="480" y="1107"/>
                </a:lnTo>
                <a:lnTo>
                  <a:pt x="480" y="1105"/>
                </a:lnTo>
                <a:lnTo>
                  <a:pt x="481" y="1100"/>
                </a:lnTo>
                <a:lnTo>
                  <a:pt x="483" y="1099"/>
                </a:lnTo>
                <a:lnTo>
                  <a:pt x="485" y="1097"/>
                </a:lnTo>
                <a:lnTo>
                  <a:pt x="486" y="1096"/>
                </a:lnTo>
                <a:lnTo>
                  <a:pt x="488" y="1095"/>
                </a:lnTo>
                <a:lnTo>
                  <a:pt x="490" y="1094"/>
                </a:lnTo>
                <a:lnTo>
                  <a:pt x="492" y="1092"/>
                </a:lnTo>
                <a:lnTo>
                  <a:pt x="493" y="1091"/>
                </a:lnTo>
                <a:lnTo>
                  <a:pt x="496" y="1090"/>
                </a:lnTo>
                <a:lnTo>
                  <a:pt x="498" y="1089"/>
                </a:lnTo>
                <a:lnTo>
                  <a:pt x="500" y="1088"/>
                </a:lnTo>
                <a:lnTo>
                  <a:pt x="503" y="1088"/>
                </a:lnTo>
                <a:lnTo>
                  <a:pt x="504" y="1086"/>
                </a:lnTo>
                <a:lnTo>
                  <a:pt x="506" y="1084"/>
                </a:lnTo>
                <a:lnTo>
                  <a:pt x="509" y="1084"/>
                </a:lnTo>
                <a:lnTo>
                  <a:pt x="511" y="1083"/>
                </a:lnTo>
                <a:lnTo>
                  <a:pt x="512" y="1080"/>
                </a:lnTo>
                <a:lnTo>
                  <a:pt x="515" y="1080"/>
                </a:lnTo>
                <a:lnTo>
                  <a:pt x="517" y="1079"/>
                </a:lnTo>
                <a:lnTo>
                  <a:pt x="519" y="1077"/>
                </a:lnTo>
                <a:lnTo>
                  <a:pt x="521" y="1077"/>
                </a:lnTo>
                <a:lnTo>
                  <a:pt x="523" y="1075"/>
                </a:lnTo>
                <a:lnTo>
                  <a:pt x="526" y="1073"/>
                </a:lnTo>
                <a:lnTo>
                  <a:pt x="528" y="1073"/>
                </a:lnTo>
                <a:lnTo>
                  <a:pt x="531" y="1072"/>
                </a:lnTo>
                <a:lnTo>
                  <a:pt x="532" y="1071"/>
                </a:lnTo>
                <a:lnTo>
                  <a:pt x="534" y="1069"/>
                </a:lnTo>
                <a:lnTo>
                  <a:pt x="537" y="1068"/>
                </a:lnTo>
                <a:lnTo>
                  <a:pt x="538" y="1067"/>
                </a:lnTo>
                <a:lnTo>
                  <a:pt x="540" y="1066"/>
                </a:lnTo>
                <a:lnTo>
                  <a:pt x="543" y="1064"/>
                </a:lnTo>
                <a:lnTo>
                  <a:pt x="545" y="1064"/>
                </a:lnTo>
                <a:lnTo>
                  <a:pt x="549" y="1062"/>
                </a:lnTo>
                <a:lnTo>
                  <a:pt x="551" y="1062"/>
                </a:lnTo>
                <a:lnTo>
                  <a:pt x="555" y="1062"/>
                </a:lnTo>
                <a:lnTo>
                  <a:pt x="557" y="1063"/>
                </a:lnTo>
                <a:lnTo>
                  <a:pt x="561" y="1068"/>
                </a:lnTo>
                <a:lnTo>
                  <a:pt x="562" y="1071"/>
                </a:lnTo>
                <a:lnTo>
                  <a:pt x="562" y="1074"/>
                </a:lnTo>
                <a:lnTo>
                  <a:pt x="562" y="1083"/>
                </a:lnTo>
                <a:lnTo>
                  <a:pt x="562" y="1114"/>
                </a:lnTo>
                <a:lnTo>
                  <a:pt x="563" y="1113"/>
                </a:lnTo>
                <a:lnTo>
                  <a:pt x="563" y="1111"/>
                </a:lnTo>
                <a:lnTo>
                  <a:pt x="564" y="1108"/>
                </a:lnTo>
                <a:lnTo>
                  <a:pt x="567" y="1107"/>
                </a:lnTo>
                <a:lnTo>
                  <a:pt x="568" y="1106"/>
                </a:lnTo>
                <a:lnTo>
                  <a:pt x="571" y="1102"/>
                </a:lnTo>
                <a:lnTo>
                  <a:pt x="573" y="1100"/>
                </a:lnTo>
                <a:lnTo>
                  <a:pt x="577" y="1096"/>
                </a:lnTo>
                <a:lnTo>
                  <a:pt x="580" y="1090"/>
                </a:lnTo>
                <a:lnTo>
                  <a:pt x="584" y="1088"/>
                </a:lnTo>
                <a:lnTo>
                  <a:pt x="586" y="1086"/>
                </a:lnTo>
                <a:lnTo>
                  <a:pt x="589" y="1085"/>
                </a:lnTo>
                <a:lnTo>
                  <a:pt x="590" y="1084"/>
                </a:lnTo>
                <a:lnTo>
                  <a:pt x="592" y="1083"/>
                </a:lnTo>
                <a:lnTo>
                  <a:pt x="595" y="1081"/>
                </a:lnTo>
                <a:lnTo>
                  <a:pt x="600" y="1079"/>
                </a:lnTo>
                <a:lnTo>
                  <a:pt x="602" y="1078"/>
                </a:lnTo>
                <a:lnTo>
                  <a:pt x="618" y="1073"/>
                </a:lnTo>
                <a:lnTo>
                  <a:pt x="621" y="1073"/>
                </a:lnTo>
                <a:lnTo>
                  <a:pt x="627" y="1072"/>
                </a:lnTo>
                <a:lnTo>
                  <a:pt x="635" y="1072"/>
                </a:lnTo>
                <a:lnTo>
                  <a:pt x="649" y="1073"/>
                </a:lnTo>
                <a:close/>
                <a:moveTo>
                  <a:pt x="4297" y="1062"/>
                </a:moveTo>
                <a:lnTo>
                  <a:pt x="4301" y="1062"/>
                </a:lnTo>
                <a:lnTo>
                  <a:pt x="4303" y="1063"/>
                </a:lnTo>
                <a:lnTo>
                  <a:pt x="4305" y="1064"/>
                </a:lnTo>
                <a:lnTo>
                  <a:pt x="4307" y="1067"/>
                </a:lnTo>
                <a:lnTo>
                  <a:pt x="4308" y="1069"/>
                </a:lnTo>
                <a:lnTo>
                  <a:pt x="4308" y="1073"/>
                </a:lnTo>
                <a:lnTo>
                  <a:pt x="4308" y="1080"/>
                </a:lnTo>
                <a:lnTo>
                  <a:pt x="4308" y="1111"/>
                </a:lnTo>
                <a:lnTo>
                  <a:pt x="4316" y="1102"/>
                </a:lnTo>
                <a:lnTo>
                  <a:pt x="4327" y="1091"/>
                </a:lnTo>
                <a:lnTo>
                  <a:pt x="4340" y="1081"/>
                </a:lnTo>
                <a:lnTo>
                  <a:pt x="4343" y="1081"/>
                </a:lnTo>
                <a:lnTo>
                  <a:pt x="4345" y="1080"/>
                </a:lnTo>
                <a:lnTo>
                  <a:pt x="4348" y="1079"/>
                </a:lnTo>
                <a:lnTo>
                  <a:pt x="4349" y="1078"/>
                </a:lnTo>
                <a:lnTo>
                  <a:pt x="4355" y="1075"/>
                </a:lnTo>
                <a:lnTo>
                  <a:pt x="4362" y="1074"/>
                </a:lnTo>
                <a:lnTo>
                  <a:pt x="4369" y="1072"/>
                </a:lnTo>
                <a:lnTo>
                  <a:pt x="4378" y="1072"/>
                </a:lnTo>
                <a:lnTo>
                  <a:pt x="4390" y="1072"/>
                </a:lnTo>
                <a:lnTo>
                  <a:pt x="4395" y="1073"/>
                </a:lnTo>
                <a:lnTo>
                  <a:pt x="4398" y="1073"/>
                </a:lnTo>
                <a:lnTo>
                  <a:pt x="4401" y="1073"/>
                </a:lnTo>
                <a:lnTo>
                  <a:pt x="4403" y="1074"/>
                </a:lnTo>
                <a:lnTo>
                  <a:pt x="4406" y="1074"/>
                </a:lnTo>
                <a:lnTo>
                  <a:pt x="4408" y="1075"/>
                </a:lnTo>
                <a:lnTo>
                  <a:pt x="4409" y="1075"/>
                </a:lnTo>
                <a:lnTo>
                  <a:pt x="4412" y="1077"/>
                </a:lnTo>
                <a:lnTo>
                  <a:pt x="4415" y="1078"/>
                </a:lnTo>
                <a:lnTo>
                  <a:pt x="4423" y="1081"/>
                </a:lnTo>
                <a:lnTo>
                  <a:pt x="4430" y="1085"/>
                </a:lnTo>
                <a:lnTo>
                  <a:pt x="4437" y="1090"/>
                </a:lnTo>
                <a:lnTo>
                  <a:pt x="4442" y="1096"/>
                </a:lnTo>
                <a:lnTo>
                  <a:pt x="4448" y="1102"/>
                </a:lnTo>
                <a:lnTo>
                  <a:pt x="4453" y="1108"/>
                </a:lnTo>
                <a:lnTo>
                  <a:pt x="4456" y="1116"/>
                </a:lnTo>
                <a:lnTo>
                  <a:pt x="4460" y="1124"/>
                </a:lnTo>
                <a:lnTo>
                  <a:pt x="4460" y="1129"/>
                </a:lnTo>
                <a:lnTo>
                  <a:pt x="4461" y="1134"/>
                </a:lnTo>
                <a:lnTo>
                  <a:pt x="4463" y="1140"/>
                </a:lnTo>
                <a:lnTo>
                  <a:pt x="4463" y="1146"/>
                </a:lnTo>
                <a:lnTo>
                  <a:pt x="4464" y="1153"/>
                </a:lnTo>
                <a:lnTo>
                  <a:pt x="4464" y="1167"/>
                </a:lnTo>
                <a:lnTo>
                  <a:pt x="4464" y="1180"/>
                </a:lnTo>
                <a:lnTo>
                  <a:pt x="4464" y="1277"/>
                </a:lnTo>
                <a:lnTo>
                  <a:pt x="4464" y="1326"/>
                </a:lnTo>
                <a:lnTo>
                  <a:pt x="4464" y="1328"/>
                </a:lnTo>
                <a:lnTo>
                  <a:pt x="4469" y="1330"/>
                </a:lnTo>
                <a:lnTo>
                  <a:pt x="4473" y="1332"/>
                </a:lnTo>
                <a:lnTo>
                  <a:pt x="4478" y="1334"/>
                </a:lnTo>
                <a:lnTo>
                  <a:pt x="4482" y="1335"/>
                </a:lnTo>
                <a:lnTo>
                  <a:pt x="4488" y="1337"/>
                </a:lnTo>
                <a:lnTo>
                  <a:pt x="4493" y="1339"/>
                </a:lnTo>
                <a:lnTo>
                  <a:pt x="4496" y="1340"/>
                </a:lnTo>
                <a:lnTo>
                  <a:pt x="4500" y="1341"/>
                </a:lnTo>
                <a:lnTo>
                  <a:pt x="4502" y="1344"/>
                </a:lnTo>
                <a:lnTo>
                  <a:pt x="4504" y="1346"/>
                </a:lnTo>
                <a:lnTo>
                  <a:pt x="4505" y="1350"/>
                </a:lnTo>
                <a:lnTo>
                  <a:pt x="4506" y="1354"/>
                </a:lnTo>
                <a:lnTo>
                  <a:pt x="4505" y="1356"/>
                </a:lnTo>
                <a:lnTo>
                  <a:pt x="4505" y="1357"/>
                </a:lnTo>
                <a:lnTo>
                  <a:pt x="4504" y="1360"/>
                </a:lnTo>
                <a:lnTo>
                  <a:pt x="4501" y="1361"/>
                </a:lnTo>
                <a:lnTo>
                  <a:pt x="4499" y="1362"/>
                </a:lnTo>
                <a:lnTo>
                  <a:pt x="4495" y="1363"/>
                </a:lnTo>
                <a:lnTo>
                  <a:pt x="4488" y="1363"/>
                </a:lnTo>
                <a:lnTo>
                  <a:pt x="4479" y="1365"/>
                </a:lnTo>
                <a:lnTo>
                  <a:pt x="4409" y="1365"/>
                </a:lnTo>
                <a:lnTo>
                  <a:pt x="4401" y="1365"/>
                </a:lnTo>
                <a:lnTo>
                  <a:pt x="4397" y="1363"/>
                </a:lnTo>
                <a:lnTo>
                  <a:pt x="4392" y="1363"/>
                </a:lnTo>
                <a:lnTo>
                  <a:pt x="4389" y="1363"/>
                </a:lnTo>
                <a:lnTo>
                  <a:pt x="4385" y="1362"/>
                </a:lnTo>
                <a:lnTo>
                  <a:pt x="4384" y="1361"/>
                </a:lnTo>
                <a:lnTo>
                  <a:pt x="4383" y="1360"/>
                </a:lnTo>
                <a:lnTo>
                  <a:pt x="4383" y="1359"/>
                </a:lnTo>
                <a:lnTo>
                  <a:pt x="4382" y="1357"/>
                </a:lnTo>
                <a:lnTo>
                  <a:pt x="4382" y="1356"/>
                </a:lnTo>
                <a:lnTo>
                  <a:pt x="4380" y="1355"/>
                </a:lnTo>
                <a:lnTo>
                  <a:pt x="4380" y="1352"/>
                </a:lnTo>
                <a:lnTo>
                  <a:pt x="4382" y="1346"/>
                </a:lnTo>
                <a:lnTo>
                  <a:pt x="4383" y="1345"/>
                </a:lnTo>
                <a:lnTo>
                  <a:pt x="4383" y="1344"/>
                </a:lnTo>
                <a:lnTo>
                  <a:pt x="4385" y="1343"/>
                </a:lnTo>
                <a:lnTo>
                  <a:pt x="4395" y="1339"/>
                </a:lnTo>
                <a:lnTo>
                  <a:pt x="4396" y="1338"/>
                </a:lnTo>
                <a:lnTo>
                  <a:pt x="4400" y="1337"/>
                </a:lnTo>
                <a:lnTo>
                  <a:pt x="4403" y="1337"/>
                </a:lnTo>
                <a:lnTo>
                  <a:pt x="4406" y="1335"/>
                </a:lnTo>
                <a:lnTo>
                  <a:pt x="4407" y="1334"/>
                </a:lnTo>
                <a:lnTo>
                  <a:pt x="4409" y="1334"/>
                </a:lnTo>
                <a:lnTo>
                  <a:pt x="4411" y="1333"/>
                </a:lnTo>
                <a:lnTo>
                  <a:pt x="4414" y="1332"/>
                </a:lnTo>
                <a:lnTo>
                  <a:pt x="4415" y="1332"/>
                </a:lnTo>
                <a:lnTo>
                  <a:pt x="4418" y="1330"/>
                </a:lnTo>
                <a:lnTo>
                  <a:pt x="4421" y="1328"/>
                </a:lnTo>
                <a:lnTo>
                  <a:pt x="4421" y="1326"/>
                </a:lnTo>
                <a:lnTo>
                  <a:pt x="4423" y="1261"/>
                </a:lnTo>
                <a:lnTo>
                  <a:pt x="4423" y="1179"/>
                </a:lnTo>
                <a:lnTo>
                  <a:pt x="4423" y="1157"/>
                </a:lnTo>
                <a:lnTo>
                  <a:pt x="4423" y="1151"/>
                </a:lnTo>
                <a:lnTo>
                  <a:pt x="4421" y="1146"/>
                </a:lnTo>
                <a:lnTo>
                  <a:pt x="4420" y="1138"/>
                </a:lnTo>
                <a:lnTo>
                  <a:pt x="4419" y="1135"/>
                </a:lnTo>
                <a:lnTo>
                  <a:pt x="4418" y="1133"/>
                </a:lnTo>
                <a:lnTo>
                  <a:pt x="4417" y="1132"/>
                </a:lnTo>
                <a:lnTo>
                  <a:pt x="4415" y="1130"/>
                </a:lnTo>
                <a:lnTo>
                  <a:pt x="4413" y="1128"/>
                </a:lnTo>
                <a:lnTo>
                  <a:pt x="4412" y="1127"/>
                </a:lnTo>
                <a:lnTo>
                  <a:pt x="4409" y="1124"/>
                </a:lnTo>
                <a:lnTo>
                  <a:pt x="4407" y="1122"/>
                </a:lnTo>
                <a:lnTo>
                  <a:pt x="4406" y="1121"/>
                </a:lnTo>
                <a:lnTo>
                  <a:pt x="4402" y="1119"/>
                </a:lnTo>
                <a:lnTo>
                  <a:pt x="4400" y="1117"/>
                </a:lnTo>
                <a:lnTo>
                  <a:pt x="4396" y="1116"/>
                </a:lnTo>
                <a:lnTo>
                  <a:pt x="4394" y="1116"/>
                </a:lnTo>
                <a:lnTo>
                  <a:pt x="4392" y="1114"/>
                </a:lnTo>
                <a:lnTo>
                  <a:pt x="4391" y="1114"/>
                </a:lnTo>
                <a:lnTo>
                  <a:pt x="4389" y="1113"/>
                </a:lnTo>
                <a:lnTo>
                  <a:pt x="4386" y="1113"/>
                </a:lnTo>
                <a:lnTo>
                  <a:pt x="4384" y="1112"/>
                </a:lnTo>
                <a:lnTo>
                  <a:pt x="4379" y="1112"/>
                </a:lnTo>
                <a:lnTo>
                  <a:pt x="4371" y="1112"/>
                </a:lnTo>
                <a:lnTo>
                  <a:pt x="4367" y="1112"/>
                </a:lnTo>
                <a:lnTo>
                  <a:pt x="4363" y="1113"/>
                </a:lnTo>
                <a:lnTo>
                  <a:pt x="4362" y="1113"/>
                </a:lnTo>
                <a:lnTo>
                  <a:pt x="4360" y="1114"/>
                </a:lnTo>
                <a:lnTo>
                  <a:pt x="4354" y="1116"/>
                </a:lnTo>
                <a:lnTo>
                  <a:pt x="4350" y="1117"/>
                </a:lnTo>
                <a:lnTo>
                  <a:pt x="4346" y="1119"/>
                </a:lnTo>
                <a:lnTo>
                  <a:pt x="4344" y="1121"/>
                </a:lnTo>
                <a:lnTo>
                  <a:pt x="4342" y="1122"/>
                </a:lnTo>
                <a:lnTo>
                  <a:pt x="4339" y="1123"/>
                </a:lnTo>
                <a:lnTo>
                  <a:pt x="4338" y="1124"/>
                </a:lnTo>
                <a:lnTo>
                  <a:pt x="4337" y="1127"/>
                </a:lnTo>
                <a:lnTo>
                  <a:pt x="4334" y="1128"/>
                </a:lnTo>
                <a:lnTo>
                  <a:pt x="4330" y="1133"/>
                </a:lnTo>
                <a:lnTo>
                  <a:pt x="4325" y="1136"/>
                </a:lnTo>
                <a:lnTo>
                  <a:pt x="4322" y="1140"/>
                </a:lnTo>
                <a:lnTo>
                  <a:pt x="4321" y="1141"/>
                </a:lnTo>
                <a:lnTo>
                  <a:pt x="4320" y="1144"/>
                </a:lnTo>
                <a:lnTo>
                  <a:pt x="4319" y="1145"/>
                </a:lnTo>
                <a:lnTo>
                  <a:pt x="4319" y="1147"/>
                </a:lnTo>
                <a:lnTo>
                  <a:pt x="4316" y="1150"/>
                </a:lnTo>
                <a:lnTo>
                  <a:pt x="4315" y="1152"/>
                </a:lnTo>
                <a:lnTo>
                  <a:pt x="4315" y="1155"/>
                </a:lnTo>
                <a:lnTo>
                  <a:pt x="4314" y="1157"/>
                </a:lnTo>
                <a:lnTo>
                  <a:pt x="4313" y="1161"/>
                </a:lnTo>
                <a:lnTo>
                  <a:pt x="4311" y="1162"/>
                </a:lnTo>
                <a:lnTo>
                  <a:pt x="4311" y="1164"/>
                </a:lnTo>
                <a:lnTo>
                  <a:pt x="4310" y="1167"/>
                </a:lnTo>
                <a:lnTo>
                  <a:pt x="4310" y="1169"/>
                </a:lnTo>
                <a:lnTo>
                  <a:pt x="4309" y="1177"/>
                </a:lnTo>
                <a:lnTo>
                  <a:pt x="4308" y="1184"/>
                </a:lnTo>
                <a:lnTo>
                  <a:pt x="4308" y="1200"/>
                </a:lnTo>
                <a:lnTo>
                  <a:pt x="4308" y="1260"/>
                </a:lnTo>
                <a:lnTo>
                  <a:pt x="4308" y="1301"/>
                </a:lnTo>
                <a:lnTo>
                  <a:pt x="4308" y="1324"/>
                </a:lnTo>
                <a:lnTo>
                  <a:pt x="4309" y="1328"/>
                </a:lnTo>
                <a:lnTo>
                  <a:pt x="4311" y="1329"/>
                </a:lnTo>
                <a:lnTo>
                  <a:pt x="4314" y="1330"/>
                </a:lnTo>
                <a:lnTo>
                  <a:pt x="4320" y="1333"/>
                </a:lnTo>
                <a:lnTo>
                  <a:pt x="4324" y="1334"/>
                </a:lnTo>
                <a:lnTo>
                  <a:pt x="4325" y="1334"/>
                </a:lnTo>
                <a:lnTo>
                  <a:pt x="4327" y="1335"/>
                </a:lnTo>
                <a:lnTo>
                  <a:pt x="4328" y="1335"/>
                </a:lnTo>
                <a:lnTo>
                  <a:pt x="4333" y="1337"/>
                </a:lnTo>
                <a:lnTo>
                  <a:pt x="4334" y="1338"/>
                </a:lnTo>
                <a:lnTo>
                  <a:pt x="4338" y="1339"/>
                </a:lnTo>
                <a:lnTo>
                  <a:pt x="4344" y="1341"/>
                </a:lnTo>
                <a:lnTo>
                  <a:pt x="4348" y="1343"/>
                </a:lnTo>
                <a:lnTo>
                  <a:pt x="4348" y="1344"/>
                </a:lnTo>
                <a:lnTo>
                  <a:pt x="4349" y="1346"/>
                </a:lnTo>
                <a:lnTo>
                  <a:pt x="4350" y="1348"/>
                </a:lnTo>
                <a:lnTo>
                  <a:pt x="4350" y="1349"/>
                </a:lnTo>
                <a:lnTo>
                  <a:pt x="4350" y="1351"/>
                </a:lnTo>
                <a:lnTo>
                  <a:pt x="4350" y="1355"/>
                </a:lnTo>
                <a:lnTo>
                  <a:pt x="4349" y="1359"/>
                </a:lnTo>
                <a:lnTo>
                  <a:pt x="4346" y="1361"/>
                </a:lnTo>
                <a:lnTo>
                  <a:pt x="4345" y="1362"/>
                </a:lnTo>
                <a:lnTo>
                  <a:pt x="4343" y="1362"/>
                </a:lnTo>
                <a:lnTo>
                  <a:pt x="4338" y="1363"/>
                </a:lnTo>
                <a:lnTo>
                  <a:pt x="4332" y="1365"/>
                </a:lnTo>
                <a:lnTo>
                  <a:pt x="4319" y="1365"/>
                </a:lnTo>
                <a:lnTo>
                  <a:pt x="4262" y="1365"/>
                </a:lnTo>
                <a:lnTo>
                  <a:pt x="4246" y="1365"/>
                </a:lnTo>
                <a:lnTo>
                  <a:pt x="4241" y="1365"/>
                </a:lnTo>
                <a:lnTo>
                  <a:pt x="4238" y="1363"/>
                </a:lnTo>
                <a:lnTo>
                  <a:pt x="4232" y="1362"/>
                </a:lnTo>
                <a:lnTo>
                  <a:pt x="4227" y="1359"/>
                </a:lnTo>
                <a:lnTo>
                  <a:pt x="4227" y="1357"/>
                </a:lnTo>
                <a:lnTo>
                  <a:pt x="4226" y="1356"/>
                </a:lnTo>
                <a:lnTo>
                  <a:pt x="4226" y="1354"/>
                </a:lnTo>
                <a:lnTo>
                  <a:pt x="4226" y="1351"/>
                </a:lnTo>
                <a:lnTo>
                  <a:pt x="4226" y="1348"/>
                </a:lnTo>
                <a:lnTo>
                  <a:pt x="4228" y="1345"/>
                </a:lnTo>
                <a:lnTo>
                  <a:pt x="4229" y="1344"/>
                </a:lnTo>
                <a:lnTo>
                  <a:pt x="4232" y="1343"/>
                </a:lnTo>
                <a:lnTo>
                  <a:pt x="4237" y="1340"/>
                </a:lnTo>
                <a:lnTo>
                  <a:pt x="4244" y="1338"/>
                </a:lnTo>
                <a:lnTo>
                  <a:pt x="4247" y="1337"/>
                </a:lnTo>
                <a:lnTo>
                  <a:pt x="4256" y="1333"/>
                </a:lnTo>
                <a:lnTo>
                  <a:pt x="4263" y="1330"/>
                </a:lnTo>
                <a:lnTo>
                  <a:pt x="4266" y="1329"/>
                </a:lnTo>
                <a:lnTo>
                  <a:pt x="4267" y="1328"/>
                </a:lnTo>
                <a:lnTo>
                  <a:pt x="4267" y="1326"/>
                </a:lnTo>
                <a:lnTo>
                  <a:pt x="4268" y="1324"/>
                </a:lnTo>
                <a:lnTo>
                  <a:pt x="4268" y="1321"/>
                </a:lnTo>
                <a:lnTo>
                  <a:pt x="4268" y="1315"/>
                </a:lnTo>
                <a:lnTo>
                  <a:pt x="4268" y="1284"/>
                </a:lnTo>
                <a:lnTo>
                  <a:pt x="4268" y="1162"/>
                </a:lnTo>
                <a:lnTo>
                  <a:pt x="4268" y="1129"/>
                </a:lnTo>
                <a:lnTo>
                  <a:pt x="4268" y="1122"/>
                </a:lnTo>
                <a:lnTo>
                  <a:pt x="4268" y="1118"/>
                </a:lnTo>
                <a:lnTo>
                  <a:pt x="4267" y="1116"/>
                </a:lnTo>
                <a:lnTo>
                  <a:pt x="4266" y="1116"/>
                </a:lnTo>
                <a:lnTo>
                  <a:pt x="4263" y="1114"/>
                </a:lnTo>
                <a:lnTo>
                  <a:pt x="4259" y="1116"/>
                </a:lnTo>
                <a:lnTo>
                  <a:pt x="4237" y="1116"/>
                </a:lnTo>
                <a:lnTo>
                  <a:pt x="4233" y="1114"/>
                </a:lnTo>
                <a:lnTo>
                  <a:pt x="4230" y="1113"/>
                </a:lnTo>
                <a:lnTo>
                  <a:pt x="4228" y="1110"/>
                </a:lnTo>
                <a:lnTo>
                  <a:pt x="4227" y="1107"/>
                </a:lnTo>
                <a:lnTo>
                  <a:pt x="4227" y="1103"/>
                </a:lnTo>
                <a:lnTo>
                  <a:pt x="4227" y="1101"/>
                </a:lnTo>
                <a:lnTo>
                  <a:pt x="4232" y="1096"/>
                </a:lnTo>
                <a:lnTo>
                  <a:pt x="4233" y="1095"/>
                </a:lnTo>
                <a:lnTo>
                  <a:pt x="4234" y="1094"/>
                </a:lnTo>
                <a:lnTo>
                  <a:pt x="4237" y="1094"/>
                </a:lnTo>
                <a:lnTo>
                  <a:pt x="4241" y="1091"/>
                </a:lnTo>
                <a:lnTo>
                  <a:pt x="4243" y="1090"/>
                </a:lnTo>
                <a:lnTo>
                  <a:pt x="4246" y="1088"/>
                </a:lnTo>
                <a:lnTo>
                  <a:pt x="4247" y="1086"/>
                </a:lnTo>
                <a:lnTo>
                  <a:pt x="4250" y="1086"/>
                </a:lnTo>
                <a:lnTo>
                  <a:pt x="4252" y="1085"/>
                </a:lnTo>
                <a:lnTo>
                  <a:pt x="4255" y="1083"/>
                </a:lnTo>
                <a:lnTo>
                  <a:pt x="4257" y="1083"/>
                </a:lnTo>
                <a:lnTo>
                  <a:pt x="4259" y="1081"/>
                </a:lnTo>
                <a:lnTo>
                  <a:pt x="4261" y="1079"/>
                </a:lnTo>
                <a:lnTo>
                  <a:pt x="4263" y="1079"/>
                </a:lnTo>
                <a:lnTo>
                  <a:pt x="4266" y="1078"/>
                </a:lnTo>
                <a:lnTo>
                  <a:pt x="4267" y="1075"/>
                </a:lnTo>
                <a:lnTo>
                  <a:pt x="4269" y="1075"/>
                </a:lnTo>
                <a:lnTo>
                  <a:pt x="4272" y="1074"/>
                </a:lnTo>
                <a:lnTo>
                  <a:pt x="4274" y="1073"/>
                </a:lnTo>
                <a:lnTo>
                  <a:pt x="4275" y="1072"/>
                </a:lnTo>
                <a:lnTo>
                  <a:pt x="4278" y="1071"/>
                </a:lnTo>
                <a:lnTo>
                  <a:pt x="4280" y="1069"/>
                </a:lnTo>
                <a:lnTo>
                  <a:pt x="4282" y="1068"/>
                </a:lnTo>
                <a:lnTo>
                  <a:pt x="4285" y="1067"/>
                </a:lnTo>
                <a:lnTo>
                  <a:pt x="4286" y="1066"/>
                </a:lnTo>
                <a:lnTo>
                  <a:pt x="4288" y="1064"/>
                </a:lnTo>
                <a:lnTo>
                  <a:pt x="4290" y="1064"/>
                </a:lnTo>
                <a:lnTo>
                  <a:pt x="4292" y="1063"/>
                </a:lnTo>
                <a:lnTo>
                  <a:pt x="4295" y="1063"/>
                </a:lnTo>
                <a:lnTo>
                  <a:pt x="4296" y="1062"/>
                </a:lnTo>
                <a:lnTo>
                  <a:pt x="4297" y="1062"/>
                </a:lnTo>
                <a:close/>
                <a:moveTo>
                  <a:pt x="4615" y="1075"/>
                </a:moveTo>
                <a:lnTo>
                  <a:pt x="4685" y="1075"/>
                </a:lnTo>
                <a:lnTo>
                  <a:pt x="4684" y="1078"/>
                </a:lnTo>
                <a:lnTo>
                  <a:pt x="4684" y="1080"/>
                </a:lnTo>
                <a:lnTo>
                  <a:pt x="4683" y="1083"/>
                </a:lnTo>
                <a:lnTo>
                  <a:pt x="4683" y="1085"/>
                </a:lnTo>
                <a:lnTo>
                  <a:pt x="4681" y="1088"/>
                </a:lnTo>
                <a:lnTo>
                  <a:pt x="4681" y="1089"/>
                </a:lnTo>
                <a:lnTo>
                  <a:pt x="4680" y="1095"/>
                </a:lnTo>
                <a:lnTo>
                  <a:pt x="4679" y="1100"/>
                </a:lnTo>
                <a:lnTo>
                  <a:pt x="4675" y="1112"/>
                </a:lnTo>
                <a:lnTo>
                  <a:pt x="4615" y="1112"/>
                </a:lnTo>
                <a:lnTo>
                  <a:pt x="4615" y="1261"/>
                </a:lnTo>
                <a:lnTo>
                  <a:pt x="4615" y="1295"/>
                </a:lnTo>
                <a:lnTo>
                  <a:pt x="4615" y="1304"/>
                </a:lnTo>
                <a:lnTo>
                  <a:pt x="4615" y="1307"/>
                </a:lnTo>
                <a:lnTo>
                  <a:pt x="4616" y="1311"/>
                </a:lnTo>
                <a:lnTo>
                  <a:pt x="4616" y="1313"/>
                </a:lnTo>
                <a:lnTo>
                  <a:pt x="4617" y="1317"/>
                </a:lnTo>
                <a:lnTo>
                  <a:pt x="4618" y="1321"/>
                </a:lnTo>
                <a:lnTo>
                  <a:pt x="4621" y="1323"/>
                </a:lnTo>
                <a:lnTo>
                  <a:pt x="4623" y="1326"/>
                </a:lnTo>
                <a:lnTo>
                  <a:pt x="4624" y="1328"/>
                </a:lnTo>
                <a:lnTo>
                  <a:pt x="4627" y="1329"/>
                </a:lnTo>
                <a:lnTo>
                  <a:pt x="4637" y="1332"/>
                </a:lnTo>
                <a:lnTo>
                  <a:pt x="4641" y="1332"/>
                </a:lnTo>
                <a:lnTo>
                  <a:pt x="4655" y="1332"/>
                </a:lnTo>
                <a:lnTo>
                  <a:pt x="4660" y="1330"/>
                </a:lnTo>
                <a:lnTo>
                  <a:pt x="4678" y="1323"/>
                </a:lnTo>
                <a:lnTo>
                  <a:pt x="4683" y="1322"/>
                </a:lnTo>
                <a:lnTo>
                  <a:pt x="4687" y="1322"/>
                </a:lnTo>
                <a:lnTo>
                  <a:pt x="4692" y="1324"/>
                </a:lnTo>
                <a:lnTo>
                  <a:pt x="4696" y="1327"/>
                </a:lnTo>
                <a:lnTo>
                  <a:pt x="4696" y="1328"/>
                </a:lnTo>
                <a:lnTo>
                  <a:pt x="4697" y="1332"/>
                </a:lnTo>
                <a:lnTo>
                  <a:pt x="4697" y="1333"/>
                </a:lnTo>
                <a:lnTo>
                  <a:pt x="4698" y="1337"/>
                </a:lnTo>
                <a:lnTo>
                  <a:pt x="4697" y="1339"/>
                </a:lnTo>
                <a:lnTo>
                  <a:pt x="4697" y="1340"/>
                </a:lnTo>
                <a:lnTo>
                  <a:pt x="4696" y="1343"/>
                </a:lnTo>
                <a:lnTo>
                  <a:pt x="4695" y="1345"/>
                </a:lnTo>
                <a:lnTo>
                  <a:pt x="4692" y="1348"/>
                </a:lnTo>
                <a:lnTo>
                  <a:pt x="4687" y="1351"/>
                </a:lnTo>
                <a:lnTo>
                  <a:pt x="4681" y="1356"/>
                </a:lnTo>
                <a:lnTo>
                  <a:pt x="4673" y="1360"/>
                </a:lnTo>
                <a:lnTo>
                  <a:pt x="4657" y="1366"/>
                </a:lnTo>
                <a:lnTo>
                  <a:pt x="4654" y="1366"/>
                </a:lnTo>
                <a:lnTo>
                  <a:pt x="4652" y="1366"/>
                </a:lnTo>
                <a:lnTo>
                  <a:pt x="4649" y="1367"/>
                </a:lnTo>
                <a:lnTo>
                  <a:pt x="4644" y="1367"/>
                </a:lnTo>
                <a:lnTo>
                  <a:pt x="4639" y="1368"/>
                </a:lnTo>
                <a:lnTo>
                  <a:pt x="4633" y="1368"/>
                </a:lnTo>
                <a:lnTo>
                  <a:pt x="4626" y="1368"/>
                </a:lnTo>
                <a:lnTo>
                  <a:pt x="4621" y="1367"/>
                </a:lnTo>
                <a:lnTo>
                  <a:pt x="4618" y="1367"/>
                </a:lnTo>
                <a:lnTo>
                  <a:pt x="4616" y="1367"/>
                </a:lnTo>
                <a:lnTo>
                  <a:pt x="4614" y="1366"/>
                </a:lnTo>
                <a:lnTo>
                  <a:pt x="4610" y="1366"/>
                </a:lnTo>
                <a:lnTo>
                  <a:pt x="4608" y="1365"/>
                </a:lnTo>
                <a:lnTo>
                  <a:pt x="4604" y="1362"/>
                </a:lnTo>
                <a:lnTo>
                  <a:pt x="4600" y="1361"/>
                </a:lnTo>
                <a:lnTo>
                  <a:pt x="4598" y="1360"/>
                </a:lnTo>
                <a:lnTo>
                  <a:pt x="4597" y="1359"/>
                </a:lnTo>
                <a:lnTo>
                  <a:pt x="4594" y="1357"/>
                </a:lnTo>
                <a:lnTo>
                  <a:pt x="4594" y="1355"/>
                </a:lnTo>
                <a:lnTo>
                  <a:pt x="4589" y="1351"/>
                </a:lnTo>
                <a:lnTo>
                  <a:pt x="4586" y="1349"/>
                </a:lnTo>
                <a:lnTo>
                  <a:pt x="4583" y="1346"/>
                </a:lnTo>
                <a:lnTo>
                  <a:pt x="4582" y="1344"/>
                </a:lnTo>
                <a:lnTo>
                  <a:pt x="4581" y="1343"/>
                </a:lnTo>
                <a:lnTo>
                  <a:pt x="4581" y="1340"/>
                </a:lnTo>
                <a:lnTo>
                  <a:pt x="4579" y="1335"/>
                </a:lnTo>
                <a:lnTo>
                  <a:pt x="4579" y="1334"/>
                </a:lnTo>
                <a:lnTo>
                  <a:pt x="4577" y="1330"/>
                </a:lnTo>
                <a:lnTo>
                  <a:pt x="4576" y="1328"/>
                </a:lnTo>
                <a:lnTo>
                  <a:pt x="4576" y="1326"/>
                </a:lnTo>
                <a:lnTo>
                  <a:pt x="4575" y="1323"/>
                </a:lnTo>
                <a:lnTo>
                  <a:pt x="4575" y="1319"/>
                </a:lnTo>
                <a:lnTo>
                  <a:pt x="4574" y="1269"/>
                </a:lnTo>
                <a:lnTo>
                  <a:pt x="4574" y="1112"/>
                </a:lnTo>
                <a:lnTo>
                  <a:pt x="4563" y="1112"/>
                </a:lnTo>
                <a:lnTo>
                  <a:pt x="4552" y="1112"/>
                </a:lnTo>
                <a:lnTo>
                  <a:pt x="4546" y="1111"/>
                </a:lnTo>
                <a:lnTo>
                  <a:pt x="4542" y="1110"/>
                </a:lnTo>
                <a:lnTo>
                  <a:pt x="4539" y="1107"/>
                </a:lnTo>
                <a:lnTo>
                  <a:pt x="4537" y="1106"/>
                </a:lnTo>
                <a:lnTo>
                  <a:pt x="4536" y="1105"/>
                </a:lnTo>
                <a:lnTo>
                  <a:pt x="4536" y="1103"/>
                </a:lnTo>
                <a:lnTo>
                  <a:pt x="4535" y="1101"/>
                </a:lnTo>
                <a:lnTo>
                  <a:pt x="4535" y="1096"/>
                </a:lnTo>
                <a:lnTo>
                  <a:pt x="4536" y="1091"/>
                </a:lnTo>
                <a:lnTo>
                  <a:pt x="4537" y="1088"/>
                </a:lnTo>
                <a:lnTo>
                  <a:pt x="4545" y="1083"/>
                </a:lnTo>
                <a:lnTo>
                  <a:pt x="4548" y="1083"/>
                </a:lnTo>
                <a:lnTo>
                  <a:pt x="4552" y="1080"/>
                </a:lnTo>
                <a:lnTo>
                  <a:pt x="4556" y="1079"/>
                </a:lnTo>
                <a:lnTo>
                  <a:pt x="4563" y="1077"/>
                </a:lnTo>
                <a:lnTo>
                  <a:pt x="4565" y="1075"/>
                </a:lnTo>
                <a:lnTo>
                  <a:pt x="4569" y="1074"/>
                </a:lnTo>
                <a:lnTo>
                  <a:pt x="4571" y="1073"/>
                </a:lnTo>
                <a:lnTo>
                  <a:pt x="4575" y="1069"/>
                </a:lnTo>
                <a:lnTo>
                  <a:pt x="4576" y="1068"/>
                </a:lnTo>
                <a:lnTo>
                  <a:pt x="4577" y="1066"/>
                </a:lnTo>
                <a:lnTo>
                  <a:pt x="4579" y="1063"/>
                </a:lnTo>
                <a:lnTo>
                  <a:pt x="4580" y="1060"/>
                </a:lnTo>
                <a:lnTo>
                  <a:pt x="4580" y="1058"/>
                </a:lnTo>
                <a:lnTo>
                  <a:pt x="4581" y="1055"/>
                </a:lnTo>
                <a:lnTo>
                  <a:pt x="4581" y="1051"/>
                </a:lnTo>
                <a:lnTo>
                  <a:pt x="4582" y="1045"/>
                </a:lnTo>
                <a:lnTo>
                  <a:pt x="4583" y="1030"/>
                </a:lnTo>
                <a:lnTo>
                  <a:pt x="4583" y="1027"/>
                </a:lnTo>
                <a:lnTo>
                  <a:pt x="4585" y="1024"/>
                </a:lnTo>
                <a:lnTo>
                  <a:pt x="4585" y="1020"/>
                </a:lnTo>
                <a:lnTo>
                  <a:pt x="4586" y="1019"/>
                </a:lnTo>
                <a:lnTo>
                  <a:pt x="4586" y="1017"/>
                </a:lnTo>
                <a:lnTo>
                  <a:pt x="4587" y="1016"/>
                </a:lnTo>
                <a:lnTo>
                  <a:pt x="4588" y="1013"/>
                </a:lnTo>
                <a:lnTo>
                  <a:pt x="4591" y="1011"/>
                </a:lnTo>
                <a:lnTo>
                  <a:pt x="4592" y="1008"/>
                </a:lnTo>
                <a:lnTo>
                  <a:pt x="4594" y="1007"/>
                </a:lnTo>
                <a:lnTo>
                  <a:pt x="4595" y="1007"/>
                </a:lnTo>
                <a:lnTo>
                  <a:pt x="4603" y="1006"/>
                </a:lnTo>
                <a:lnTo>
                  <a:pt x="4606" y="1007"/>
                </a:lnTo>
                <a:lnTo>
                  <a:pt x="4608" y="1008"/>
                </a:lnTo>
                <a:lnTo>
                  <a:pt x="4610" y="1011"/>
                </a:lnTo>
                <a:lnTo>
                  <a:pt x="4611" y="1012"/>
                </a:lnTo>
                <a:lnTo>
                  <a:pt x="4612" y="1014"/>
                </a:lnTo>
                <a:lnTo>
                  <a:pt x="4612" y="1016"/>
                </a:lnTo>
                <a:lnTo>
                  <a:pt x="4614" y="1019"/>
                </a:lnTo>
                <a:lnTo>
                  <a:pt x="4615" y="1024"/>
                </a:lnTo>
                <a:lnTo>
                  <a:pt x="4615" y="1034"/>
                </a:lnTo>
                <a:lnTo>
                  <a:pt x="4615" y="1075"/>
                </a:lnTo>
                <a:close/>
                <a:moveTo>
                  <a:pt x="3844" y="1075"/>
                </a:moveTo>
                <a:lnTo>
                  <a:pt x="3914" y="1075"/>
                </a:lnTo>
                <a:lnTo>
                  <a:pt x="3904" y="1112"/>
                </a:lnTo>
                <a:lnTo>
                  <a:pt x="3844" y="1112"/>
                </a:lnTo>
                <a:lnTo>
                  <a:pt x="3844" y="1268"/>
                </a:lnTo>
                <a:lnTo>
                  <a:pt x="3844" y="1293"/>
                </a:lnTo>
                <a:lnTo>
                  <a:pt x="3844" y="1300"/>
                </a:lnTo>
                <a:lnTo>
                  <a:pt x="3844" y="1306"/>
                </a:lnTo>
                <a:lnTo>
                  <a:pt x="3845" y="1313"/>
                </a:lnTo>
                <a:lnTo>
                  <a:pt x="3846" y="1317"/>
                </a:lnTo>
                <a:lnTo>
                  <a:pt x="3847" y="1321"/>
                </a:lnTo>
                <a:lnTo>
                  <a:pt x="3850" y="1322"/>
                </a:lnTo>
                <a:lnTo>
                  <a:pt x="3852" y="1324"/>
                </a:lnTo>
                <a:lnTo>
                  <a:pt x="3853" y="1327"/>
                </a:lnTo>
                <a:lnTo>
                  <a:pt x="3857" y="1329"/>
                </a:lnTo>
                <a:lnTo>
                  <a:pt x="3862" y="1330"/>
                </a:lnTo>
                <a:lnTo>
                  <a:pt x="3867" y="1332"/>
                </a:lnTo>
                <a:lnTo>
                  <a:pt x="3873" y="1332"/>
                </a:lnTo>
                <a:lnTo>
                  <a:pt x="3880" y="1332"/>
                </a:lnTo>
                <a:lnTo>
                  <a:pt x="3884" y="1332"/>
                </a:lnTo>
                <a:lnTo>
                  <a:pt x="3885" y="1330"/>
                </a:lnTo>
                <a:lnTo>
                  <a:pt x="3887" y="1330"/>
                </a:lnTo>
                <a:lnTo>
                  <a:pt x="3899" y="1326"/>
                </a:lnTo>
                <a:lnTo>
                  <a:pt x="3910" y="1322"/>
                </a:lnTo>
                <a:lnTo>
                  <a:pt x="3914" y="1322"/>
                </a:lnTo>
                <a:lnTo>
                  <a:pt x="3916" y="1322"/>
                </a:lnTo>
                <a:lnTo>
                  <a:pt x="3921" y="1323"/>
                </a:lnTo>
                <a:lnTo>
                  <a:pt x="3925" y="1327"/>
                </a:lnTo>
                <a:lnTo>
                  <a:pt x="3926" y="1329"/>
                </a:lnTo>
                <a:lnTo>
                  <a:pt x="3926" y="1330"/>
                </a:lnTo>
                <a:lnTo>
                  <a:pt x="3927" y="1333"/>
                </a:lnTo>
                <a:lnTo>
                  <a:pt x="3927" y="1334"/>
                </a:lnTo>
                <a:lnTo>
                  <a:pt x="3927" y="1337"/>
                </a:lnTo>
                <a:lnTo>
                  <a:pt x="3926" y="1340"/>
                </a:lnTo>
                <a:lnTo>
                  <a:pt x="3925" y="1343"/>
                </a:lnTo>
                <a:lnTo>
                  <a:pt x="3922" y="1346"/>
                </a:lnTo>
                <a:lnTo>
                  <a:pt x="3919" y="1350"/>
                </a:lnTo>
                <a:lnTo>
                  <a:pt x="3916" y="1351"/>
                </a:lnTo>
                <a:lnTo>
                  <a:pt x="3915" y="1352"/>
                </a:lnTo>
                <a:lnTo>
                  <a:pt x="3913" y="1354"/>
                </a:lnTo>
                <a:lnTo>
                  <a:pt x="3911" y="1355"/>
                </a:lnTo>
                <a:lnTo>
                  <a:pt x="3909" y="1356"/>
                </a:lnTo>
                <a:lnTo>
                  <a:pt x="3907" y="1357"/>
                </a:lnTo>
                <a:lnTo>
                  <a:pt x="3904" y="1359"/>
                </a:lnTo>
                <a:lnTo>
                  <a:pt x="3902" y="1360"/>
                </a:lnTo>
                <a:lnTo>
                  <a:pt x="3899" y="1361"/>
                </a:lnTo>
                <a:lnTo>
                  <a:pt x="3897" y="1362"/>
                </a:lnTo>
                <a:lnTo>
                  <a:pt x="3891" y="1363"/>
                </a:lnTo>
                <a:lnTo>
                  <a:pt x="3890" y="1365"/>
                </a:lnTo>
                <a:lnTo>
                  <a:pt x="3887" y="1365"/>
                </a:lnTo>
                <a:lnTo>
                  <a:pt x="3885" y="1366"/>
                </a:lnTo>
                <a:lnTo>
                  <a:pt x="3882" y="1366"/>
                </a:lnTo>
                <a:lnTo>
                  <a:pt x="3871" y="1367"/>
                </a:lnTo>
                <a:lnTo>
                  <a:pt x="3857" y="1368"/>
                </a:lnTo>
                <a:lnTo>
                  <a:pt x="3851" y="1368"/>
                </a:lnTo>
                <a:lnTo>
                  <a:pt x="3836" y="1365"/>
                </a:lnTo>
                <a:lnTo>
                  <a:pt x="3833" y="1362"/>
                </a:lnTo>
                <a:lnTo>
                  <a:pt x="3828" y="1360"/>
                </a:lnTo>
                <a:lnTo>
                  <a:pt x="3827" y="1359"/>
                </a:lnTo>
                <a:lnTo>
                  <a:pt x="3826" y="1357"/>
                </a:lnTo>
                <a:lnTo>
                  <a:pt x="3824" y="1356"/>
                </a:lnTo>
                <a:lnTo>
                  <a:pt x="3820" y="1351"/>
                </a:lnTo>
                <a:lnTo>
                  <a:pt x="3813" y="1348"/>
                </a:lnTo>
                <a:lnTo>
                  <a:pt x="3812" y="1345"/>
                </a:lnTo>
                <a:lnTo>
                  <a:pt x="3811" y="1343"/>
                </a:lnTo>
                <a:lnTo>
                  <a:pt x="3810" y="1339"/>
                </a:lnTo>
                <a:lnTo>
                  <a:pt x="3809" y="1337"/>
                </a:lnTo>
                <a:lnTo>
                  <a:pt x="3806" y="1332"/>
                </a:lnTo>
                <a:lnTo>
                  <a:pt x="3806" y="1330"/>
                </a:lnTo>
                <a:lnTo>
                  <a:pt x="3805" y="1328"/>
                </a:lnTo>
                <a:lnTo>
                  <a:pt x="3805" y="1326"/>
                </a:lnTo>
                <a:lnTo>
                  <a:pt x="3804" y="1322"/>
                </a:lnTo>
                <a:lnTo>
                  <a:pt x="3803" y="1306"/>
                </a:lnTo>
                <a:lnTo>
                  <a:pt x="3803" y="1276"/>
                </a:lnTo>
                <a:lnTo>
                  <a:pt x="3803" y="1112"/>
                </a:lnTo>
                <a:lnTo>
                  <a:pt x="3786" y="1112"/>
                </a:lnTo>
                <a:lnTo>
                  <a:pt x="3777" y="1112"/>
                </a:lnTo>
                <a:lnTo>
                  <a:pt x="3774" y="1111"/>
                </a:lnTo>
                <a:lnTo>
                  <a:pt x="3771" y="1110"/>
                </a:lnTo>
                <a:lnTo>
                  <a:pt x="3769" y="1108"/>
                </a:lnTo>
                <a:lnTo>
                  <a:pt x="3768" y="1107"/>
                </a:lnTo>
                <a:lnTo>
                  <a:pt x="3768" y="1106"/>
                </a:lnTo>
                <a:lnTo>
                  <a:pt x="3765" y="1105"/>
                </a:lnTo>
                <a:lnTo>
                  <a:pt x="3765" y="1101"/>
                </a:lnTo>
                <a:lnTo>
                  <a:pt x="3764" y="1099"/>
                </a:lnTo>
                <a:lnTo>
                  <a:pt x="3764" y="1096"/>
                </a:lnTo>
                <a:lnTo>
                  <a:pt x="3765" y="1091"/>
                </a:lnTo>
                <a:lnTo>
                  <a:pt x="3766" y="1090"/>
                </a:lnTo>
                <a:lnTo>
                  <a:pt x="3768" y="1088"/>
                </a:lnTo>
                <a:lnTo>
                  <a:pt x="3770" y="1085"/>
                </a:lnTo>
                <a:lnTo>
                  <a:pt x="3771" y="1084"/>
                </a:lnTo>
                <a:lnTo>
                  <a:pt x="3775" y="1083"/>
                </a:lnTo>
                <a:lnTo>
                  <a:pt x="3778" y="1081"/>
                </a:lnTo>
                <a:lnTo>
                  <a:pt x="3782" y="1080"/>
                </a:lnTo>
                <a:lnTo>
                  <a:pt x="3784" y="1079"/>
                </a:lnTo>
                <a:lnTo>
                  <a:pt x="3787" y="1078"/>
                </a:lnTo>
                <a:lnTo>
                  <a:pt x="3793" y="1077"/>
                </a:lnTo>
                <a:lnTo>
                  <a:pt x="3800" y="1073"/>
                </a:lnTo>
                <a:lnTo>
                  <a:pt x="3801" y="1073"/>
                </a:lnTo>
                <a:lnTo>
                  <a:pt x="3805" y="1069"/>
                </a:lnTo>
                <a:lnTo>
                  <a:pt x="3806" y="1067"/>
                </a:lnTo>
                <a:lnTo>
                  <a:pt x="3807" y="1063"/>
                </a:lnTo>
                <a:lnTo>
                  <a:pt x="3810" y="1058"/>
                </a:lnTo>
                <a:lnTo>
                  <a:pt x="3810" y="1056"/>
                </a:lnTo>
                <a:lnTo>
                  <a:pt x="3811" y="1052"/>
                </a:lnTo>
                <a:lnTo>
                  <a:pt x="3811" y="1046"/>
                </a:lnTo>
                <a:lnTo>
                  <a:pt x="3811" y="1039"/>
                </a:lnTo>
                <a:lnTo>
                  <a:pt x="3812" y="1031"/>
                </a:lnTo>
                <a:lnTo>
                  <a:pt x="3812" y="1028"/>
                </a:lnTo>
                <a:lnTo>
                  <a:pt x="3813" y="1024"/>
                </a:lnTo>
                <a:lnTo>
                  <a:pt x="3815" y="1019"/>
                </a:lnTo>
                <a:lnTo>
                  <a:pt x="3816" y="1016"/>
                </a:lnTo>
                <a:lnTo>
                  <a:pt x="3817" y="1013"/>
                </a:lnTo>
                <a:lnTo>
                  <a:pt x="3818" y="1012"/>
                </a:lnTo>
                <a:lnTo>
                  <a:pt x="3823" y="1007"/>
                </a:lnTo>
                <a:lnTo>
                  <a:pt x="3826" y="1006"/>
                </a:lnTo>
                <a:lnTo>
                  <a:pt x="3828" y="1006"/>
                </a:lnTo>
                <a:lnTo>
                  <a:pt x="3832" y="1006"/>
                </a:lnTo>
                <a:lnTo>
                  <a:pt x="3835" y="1007"/>
                </a:lnTo>
                <a:lnTo>
                  <a:pt x="3836" y="1007"/>
                </a:lnTo>
                <a:lnTo>
                  <a:pt x="3839" y="1011"/>
                </a:lnTo>
                <a:lnTo>
                  <a:pt x="3841" y="1012"/>
                </a:lnTo>
                <a:lnTo>
                  <a:pt x="3842" y="1014"/>
                </a:lnTo>
                <a:lnTo>
                  <a:pt x="3842" y="1017"/>
                </a:lnTo>
                <a:lnTo>
                  <a:pt x="3844" y="1020"/>
                </a:lnTo>
                <a:lnTo>
                  <a:pt x="3844" y="1027"/>
                </a:lnTo>
                <a:lnTo>
                  <a:pt x="3844" y="1034"/>
                </a:lnTo>
                <a:lnTo>
                  <a:pt x="3844" y="1075"/>
                </a:lnTo>
                <a:close/>
                <a:moveTo>
                  <a:pt x="1020" y="1075"/>
                </a:moveTo>
                <a:lnTo>
                  <a:pt x="1090" y="1075"/>
                </a:lnTo>
                <a:lnTo>
                  <a:pt x="1081" y="1112"/>
                </a:lnTo>
                <a:lnTo>
                  <a:pt x="1020" y="1112"/>
                </a:lnTo>
                <a:lnTo>
                  <a:pt x="1020" y="1249"/>
                </a:lnTo>
                <a:lnTo>
                  <a:pt x="1020" y="1290"/>
                </a:lnTo>
                <a:lnTo>
                  <a:pt x="1020" y="1310"/>
                </a:lnTo>
                <a:lnTo>
                  <a:pt x="1024" y="1321"/>
                </a:lnTo>
                <a:lnTo>
                  <a:pt x="1025" y="1322"/>
                </a:lnTo>
                <a:lnTo>
                  <a:pt x="1026" y="1324"/>
                </a:lnTo>
                <a:lnTo>
                  <a:pt x="1027" y="1326"/>
                </a:lnTo>
                <a:lnTo>
                  <a:pt x="1029" y="1326"/>
                </a:lnTo>
                <a:lnTo>
                  <a:pt x="1030" y="1327"/>
                </a:lnTo>
                <a:lnTo>
                  <a:pt x="1035" y="1329"/>
                </a:lnTo>
                <a:lnTo>
                  <a:pt x="1037" y="1330"/>
                </a:lnTo>
                <a:lnTo>
                  <a:pt x="1038" y="1330"/>
                </a:lnTo>
                <a:lnTo>
                  <a:pt x="1041" y="1332"/>
                </a:lnTo>
                <a:lnTo>
                  <a:pt x="1047" y="1332"/>
                </a:lnTo>
                <a:lnTo>
                  <a:pt x="1049" y="1333"/>
                </a:lnTo>
                <a:lnTo>
                  <a:pt x="1053" y="1333"/>
                </a:lnTo>
                <a:lnTo>
                  <a:pt x="1060" y="1332"/>
                </a:lnTo>
                <a:lnTo>
                  <a:pt x="1065" y="1330"/>
                </a:lnTo>
                <a:lnTo>
                  <a:pt x="1066" y="1329"/>
                </a:lnTo>
                <a:lnTo>
                  <a:pt x="1068" y="1329"/>
                </a:lnTo>
                <a:lnTo>
                  <a:pt x="1070" y="1328"/>
                </a:lnTo>
                <a:lnTo>
                  <a:pt x="1073" y="1327"/>
                </a:lnTo>
                <a:lnTo>
                  <a:pt x="1078" y="1326"/>
                </a:lnTo>
                <a:lnTo>
                  <a:pt x="1081" y="1324"/>
                </a:lnTo>
                <a:lnTo>
                  <a:pt x="1083" y="1323"/>
                </a:lnTo>
                <a:lnTo>
                  <a:pt x="1084" y="1323"/>
                </a:lnTo>
                <a:lnTo>
                  <a:pt x="1089" y="1322"/>
                </a:lnTo>
                <a:lnTo>
                  <a:pt x="1091" y="1322"/>
                </a:lnTo>
                <a:lnTo>
                  <a:pt x="1099" y="1324"/>
                </a:lnTo>
                <a:lnTo>
                  <a:pt x="1100" y="1327"/>
                </a:lnTo>
                <a:lnTo>
                  <a:pt x="1102" y="1333"/>
                </a:lnTo>
                <a:lnTo>
                  <a:pt x="1104" y="1335"/>
                </a:lnTo>
                <a:lnTo>
                  <a:pt x="1104" y="1338"/>
                </a:lnTo>
                <a:lnTo>
                  <a:pt x="1101" y="1341"/>
                </a:lnTo>
                <a:lnTo>
                  <a:pt x="1100" y="1344"/>
                </a:lnTo>
                <a:lnTo>
                  <a:pt x="1099" y="1345"/>
                </a:lnTo>
                <a:lnTo>
                  <a:pt x="1098" y="1348"/>
                </a:lnTo>
                <a:lnTo>
                  <a:pt x="1095" y="1350"/>
                </a:lnTo>
                <a:lnTo>
                  <a:pt x="1093" y="1352"/>
                </a:lnTo>
                <a:lnTo>
                  <a:pt x="1090" y="1354"/>
                </a:lnTo>
                <a:lnTo>
                  <a:pt x="1088" y="1355"/>
                </a:lnTo>
                <a:lnTo>
                  <a:pt x="1084" y="1356"/>
                </a:lnTo>
                <a:lnTo>
                  <a:pt x="1079" y="1360"/>
                </a:lnTo>
                <a:lnTo>
                  <a:pt x="1077" y="1361"/>
                </a:lnTo>
                <a:lnTo>
                  <a:pt x="1073" y="1362"/>
                </a:lnTo>
                <a:lnTo>
                  <a:pt x="1056" y="1367"/>
                </a:lnTo>
                <a:lnTo>
                  <a:pt x="1054" y="1367"/>
                </a:lnTo>
                <a:lnTo>
                  <a:pt x="1050" y="1367"/>
                </a:lnTo>
                <a:lnTo>
                  <a:pt x="1044" y="1368"/>
                </a:lnTo>
                <a:lnTo>
                  <a:pt x="1041" y="1368"/>
                </a:lnTo>
                <a:lnTo>
                  <a:pt x="1037" y="1370"/>
                </a:lnTo>
                <a:lnTo>
                  <a:pt x="1033" y="1368"/>
                </a:lnTo>
                <a:lnTo>
                  <a:pt x="1030" y="1368"/>
                </a:lnTo>
                <a:lnTo>
                  <a:pt x="1026" y="1368"/>
                </a:lnTo>
                <a:lnTo>
                  <a:pt x="1021" y="1367"/>
                </a:lnTo>
                <a:lnTo>
                  <a:pt x="1018" y="1366"/>
                </a:lnTo>
                <a:lnTo>
                  <a:pt x="1014" y="1365"/>
                </a:lnTo>
                <a:lnTo>
                  <a:pt x="1012" y="1363"/>
                </a:lnTo>
                <a:lnTo>
                  <a:pt x="1009" y="1362"/>
                </a:lnTo>
                <a:lnTo>
                  <a:pt x="1007" y="1361"/>
                </a:lnTo>
                <a:lnTo>
                  <a:pt x="1003" y="1360"/>
                </a:lnTo>
                <a:lnTo>
                  <a:pt x="1002" y="1359"/>
                </a:lnTo>
                <a:lnTo>
                  <a:pt x="1001" y="1356"/>
                </a:lnTo>
                <a:lnTo>
                  <a:pt x="997" y="1354"/>
                </a:lnTo>
                <a:lnTo>
                  <a:pt x="996" y="1352"/>
                </a:lnTo>
                <a:lnTo>
                  <a:pt x="992" y="1350"/>
                </a:lnTo>
                <a:lnTo>
                  <a:pt x="990" y="1346"/>
                </a:lnTo>
                <a:lnTo>
                  <a:pt x="989" y="1345"/>
                </a:lnTo>
                <a:lnTo>
                  <a:pt x="988" y="1343"/>
                </a:lnTo>
                <a:lnTo>
                  <a:pt x="986" y="1340"/>
                </a:lnTo>
                <a:lnTo>
                  <a:pt x="984" y="1335"/>
                </a:lnTo>
                <a:lnTo>
                  <a:pt x="983" y="1332"/>
                </a:lnTo>
                <a:lnTo>
                  <a:pt x="983" y="1330"/>
                </a:lnTo>
                <a:lnTo>
                  <a:pt x="981" y="1328"/>
                </a:lnTo>
                <a:lnTo>
                  <a:pt x="981" y="1326"/>
                </a:lnTo>
                <a:lnTo>
                  <a:pt x="980" y="1322"/>
                </a:lnTo>
                <a:lnTo>
                  <a:pt x="979" y="1306"/>
                </a:lnTo>
                <a:lnTo>
                  <a:pt x="979" y="1274"/>
                </a:lnTo>
                <a:lnTo>
                  <a:pt x="979" y="1112"/>
                </a:lnTo>
                <a:lnTo>
                  <a:pt x="968" y="1112"/>
                </a:lnTo>
                <a:lnTo>
                  <a:pt x="962" y="1112"/>
                </a:lnTo>
                <a:lnTo>
                  <a:pt x="956" y="1112"/>
                </a:lnTo>
                <a:lnTo>
                  <a:pt x="950" y="1111"/>
                </a:lnTo>
                <a:lnTo>
                  <a:pt x="946" y="1110"/>
                </a:lnTo>
                <a:lnTo>
                  <a:pt x="944" y="1108"/>
                </a:lnTo>
                <a:lnTo>
                  <a:pt x="943" y="1106"/>
                </a:lnTo>
                <a:lnTo>
                  <a:pt x="942" y="1105"/>
                </a:lnTo>
                <a:lnTo>
                  <a:pt x="942" y="1102"/>
                </a:lnTo>
                <a:lnTo>
                  <a:pt x="940" y="1101"/>
                </a:lnTo>
                <a:lnTo>
                  <a:pt x="940" y="1099"/>
                </a:lnTo>
                <a:lnTo>
                  <a:pt x="940" y="1097"/>
                </a:lnTo>
                <a:lnTo>
                  <a:pt x="942" y="1094"/>
                </a:lnTo>
                <a:lnTo>
                  <a:pt x="943" y="1090"/>
                </a:lnTo>
                <a:lnTo>
                  <a:pt x="944" y="1088"/>
                </a:lnTo>
                <a:lnTo>
                  <a:pt x="946" y="1086"/>
                </a:lnTo>
                <a:lnTo>
                  <a:pt x="951" y="1084"/>
                </a:lnTo>
                <a:lnTo>
                  <a:pt x="954" y="1083"/>
                </a:lnTo>
                <a:lnTo>
                  <a:pt x="956" y="1081"/>
                </a:lnTo>
                <a:lnTo>
                  <a:pt x="963" y="1079"/>
                </a:lnTo>
                <a:lnTo>
                  <a:pt x="966" y="1078"/>
                </a:lnTo>
                <a:lnTo>
                  <a:pt x="971" y="1075"/>
                </a:lnTo>
                <a:lnTo>
                  <a:pt x="974" y="1074"/>
                </a:lnTo>
                <a:lnTo>
                  <a:pt x="977" y="1073"/>
                </a:lnTo>
                <a:lnTo>
                  <a:pt x="978" y="1072"/>
                </a:lnTo>
                <a:lnTo>
                  <a:pt x="980" y="1071"/>
                </a:lnTo>
                <a:lnTo>
                  <a:pt x="983" y="1068"/>
                </a:lnTo>
                <a:lnTo>
                  <a:pt x="983" y="1067"/>
                </a:lnTo>
                <a:lnTo>
                  <a:pt x="984" y="1063"/>
                </a:lnTo>
                <a:lnTo>
                  <a:pt x="986" y="1056"/>
                </a:lnTo>
                <a:lnTo>
                  <a:pt x="988" y="1049"/>
                </a:lnTo>
                <a:lnTo>
                  <a:pt x="989" y="1030"/>
                </a:lnTo>
                <a:lnTo>
                  <a:pt x="990" y="1022"/>
                </a:lnTo>
                <a:lnTo>
                  <a:pt x="992" y="1014"/>
                </a:lnTo>
                <a:lnTo>
                  <a:pt x="995" y="1012"/>
                </a:lnTo>
                <a:lnTo>
                  <a:pt x="997" y="1009"/>
                </a:lnTo>
                <a:lnTo>
                  <a:pt x="1000" y="1007"/>
                </a:lnTo>
                <a:lnTo>
                  <a:pt x="1002" y="1006"/>
                </a:lnTo>
                <a:lnTo>
                  <a:pt x="1007" y="1006"/>
                </a:lnTo>
                <a:lnTo>
                  <a:pt x="1010" y="1007"/>
                </a:lnTo>
                <a:lnTo>
                  <a:pt x="1014" y="1008"/>
                </a:lnTo>
                <a:lnTo>
                  <a:pt x="1017" y="1011"/>
                </a:lnTo>
                <a:lnTo>
                  <a:pt x="1018" y="1013"/>
                </a:lnTo>
                <a:lnTo>
                  <a:pt x="1019" y="1014"/>
                </a:lnTo>
                <a:lnTo>
                  <a:pt x="1019" y="1017"/>
                </a:lnTo>
                <a:lnTo>
                  <a:pt x="1020" y="1023"/>
                </a:lnTo>
                <a:lnTo>
                  <a:pt x="1020" y="1035"/>
                </a:lnTo>
                <a:lnTo>
                  <a:pt x="1020" y="1075"/>
                </a:lnTo>
                <a:close/>
                <a:moveTo>
                  <a:pt x="359" y="1074"/>
                </a:moveTo>
                <a:lnTo>
                  <a:pt x="429" y="1074"/>
                </a:lnTo>
                <a:lnTo>
                  <a:pt x="428" y="1077"/>
                </a:lnTo>
                <a:lnTo>
                  <a:pt x="428" y="1079"/>
                </a:lnTo>
                <a:lnTo>
                  <a:pt x="427" y="1084"/>
                </a:lnTo>
                <a:lnTo>
                  <a:pt x="423" y="1099"/>
                </a:lnTo>
                <a:lnTo>
                  <a:pt x="419" y="1112"/>
                </a:lnTo>
                <a:lnTo>
                  <a:pt x="359" y="1112"/>
                </a:lnTo>
                <a:lnTo>
                  <a:pt x="359" y="1268"/>
                </a:lnTo>
                <a:lnTo>
                  <a:pt x="359" y="1296"/>
                </a:lnTo>
                <a:lnTo>
                  <a:pt x="359" y="1311"/>
                </a:lnTo>
                <a:lnTo>
                  <a:pt x="363" y="1319"/>
                </a:lnTo>
                <a:lnTo>
                  <a:pt x="364" y="1322"/>
                </a:lnTo>
                <a:lnTo>
                  <a:pt x="365" y="1323"/>
                </a:lnTo>
                <a:lnTo>
                  <a:pt x="369" y="1327"/>
                </a:lnTo>
                <a:lnTo>
                  <a:pt x="373" y="1329"/>
                </a:lnTo>
                <a:lnTo>
                  <a:pt x="377" y="1330"/>
                </a:lnTo>
                <a:lnTo>
                  <a:pt x="381" y="1332"/>
                </a:lnTo>
                <a:lnTo>
                  <a:pt x="388" y="1332"/>
                </a:lnTo>
                <a:lnTo>
                  <a:pt x="395" y="1330"/>
                </a:lnTo>
                <a:lnTo>
                  <a:pt x="399" y="1330"/>
                </a:lnTo>
                <a:lnTo>
                  <a:pt x="419" y="1323"/>
                </a:lnTo>
                <a:lnTo>
                  <a:pt x="423" y="1322"/>
                </a:lnTo>
                <a:lnTo>
                  <a:pt x="427" y="1322"/>
                </a:lnTo>
                <a:lnTo>
                  <a:pt x="429" y="1322"/>
                </a:lnTo>
                <a:lnTo>
                  <a:pt x="432" y="1322"/>
                </a:lnTo>
                <a:lnTo>
                  <a:pt x="436" y="1323"/>
                </a:lnTo>
                <a:lnTo>
                  <a:pt x="439" y="1327"/>
                </a:lnTo>
                <a:lnTo>
                  <a:pt x="440" y="1328"/>
                </a:lnTo>
                <a:lnTo>
                  <a:pt x="441" y="1332"/>
                </a:lnTo>
                <a:lnTo>
                  <a:pt x="442" y="1333"/>
                </a:lnTo>
                <a:lnTo>
                  <a:pt x="442" y="1335"/>
                </a:lnTo>
                <a:lnTo>
                  <a:pt x="441" y="1339"/>
                </a:lnTo>
                <a:lnTo>
                  <a:pt x="440" y="1343"/>
                </a:lnTo>
                <a:lnTo>
                  <a:pt x="433" y="1351"/>
                </a:lnTo>
                <a:lnTo>
                  <a:pt x="430" y="1352"/>
                </a:lnTo>
                <a:lnTo>
                  <a:pt x="429" y="1354"/>
                </a:lnTo>
                <a:lnTo>
                  <a:pt x="427" y="1355"/>
                </a:lnTo>
                <a:lnTo>
                  <a:pt x="424" y="1355"/>
                </a:lnTo>
                <a:lnTo>
                  <a:pt x="422" y="1357"/>
                </a:lnTo>
                <a:lnTo>
                  <a:pt x="418" y="1359"/>
                </a:lnTo>
                <a:lnTo>
                  <a:pt x="417" y="1360"/>
                </a:lnTo>
                <a:lnTo>
                  <a:pt x="412" y="1361"/>
                </a:lnTo>
                <a:lnTo>
                  <a:pt x="395" y="1366"/>
                </a:lnTo>
                <a:lnTo>
                  <a:pt x="392" y="1366"/>
                </a:lnTo>
                <a:lnTo>
                  <a:pt x="388" y="1367"/>
                </a:lnTo>
                <a:lnTo>
                  <a:pt x="383" y="1367"/>
                </a:lnTo>
                <a:lnTo>
                  <a:pt x="364" y="1367"/>
                </a:lnTo>
                <a:lnTo>
                  <a:pt x="360" y="1367"/>
                </a:lnTo>
                <a:lnTo>
                  <a:pt x="358" y="1366"/>
                </a:lnTo>
                <a:lnTo>
                  <a:pt x="355" y="1366"/>
                </a:lnTo>
                <a:lnTo>
                  <a:pt x="353" y="1366"/>
                </a:lnTo>
                <a:lnTo>
                  <a:pt x="352" y="1365"/>
                </a:lnTo>
                <a:lnTo>
                  <a:pt x="349" y="1365"/>
                </a:lnTo>
                <a:lnTo>
                  <a:pt x="347" y="1363"/>
                </a:lnTo>
                <a:lnTo>
                  <a:pt x="343" y="1361"/>
                </a:lnTo>
                <a:lnTo>
                  <a:pt x="341" y="1360"/>
                </a:lnTo>
                <a:lnTo>
                  <a:pt x="338" y="1359"/>
                </a:lnTo>
                <a:lnTo>
                  <a:pt x="337" y="1356"/>
                </a:lnTo>
                <a:lnTo>
                  <a:pt x="334" y="1354"/>
                </a:lnTo>
                <a:lnTo>
                  <a:pt x="330" y="1351"/>
                </a:lnTo>
                <a:lnTo>
                  <a:pt x="330" y="1350"/>
                </a:lnTo>
                <a:lnTo>
                  <a:pt x="328" y="1348"/>
                </a:lnTo>
                <a:lnTo>
                  <a:pt x="326" y="1346"/>
                </a:lnTo>
                <a:lnTo>
                  <a:pt x="325" y="1344"/>
                </a:lnTo>
                <a:lnTo>
                  <a:pt x="324" y="1341"/>
                </a:lnTo>
                <a:lnTo>
                  <a:pt x="323" y="1338"/>
                </a:lnTo>
                <a:lnTo>
                  <a:pt x="322" y="1337"/>
                </a:lnTo>
                <a:lnTo>
                  <a:pt x="320" y="1332"/>
                </a:lnTo>
                <a:lnTo>
                  <a:pt x="319" y="1328"/>
                </a:lnTo>
                <a:lnTo>
                  <a:pt x="319" y="1324"/>
                </a:lnTo>
                <a:lnTo>
                  <a:pt x="318" y="1317"/>
                </a:lnTo>
                <a:lnTo>
                  <a:pt x="318" y="1311"/>
                </a:lnTo>
                <a:lnTo>
                  <a:pt x="318" y="1304"/>
                </a:lnTo>
                <a:lnTo>
                  <a:pt x="318" y="1279"/>
                </a:lnTo>
                <a:lnTo>
                  <a:pt x="318" y="1112"/>
                </a:lnTo>
                <a:lnTo>
                  <a:pt x="307" y="1112"/>
                </a:lnTo>
                <a:lnTo>
                  <a:pt x="301" y="1112"/>
                </a:lnTo>
                <a:lnTo>
                  <a:pt x="295" y="1111"/>
                </a:lnTo>
                <a:lnTo>
                  <a:pt x="290" y="1111"/>
                </a:lnTo>
                <a:lnTo>
                  <a:pt x="285" y="1108"/>
                </a:lnTo>
                <a:lnTo>
                  <a:pt x="283" y="1107"/>
                </a:lnTo>
                <a:lnTo>
                  <a:pt x="282" y="1105"/>
                </a:lnTo>
                <a:lnTo>
                  <a:pt x="280" y="1103"/>
                </a:lnTo>
                <a:lnTo>
                  <a:pt x="279" y="1102"/>
                </a:lnTo>
                <a:lnTo>
                  <a:pt x="279" y="1100"/>
                </a:lnTo>
                <a:lnTo>
                  <a:pt x="279" y="1095"/>
                </a:lnTo>
                <a:lnTo>
                  <a:pt x="280" y="1090"/>
                </a:lnTo>
                <a:lnTo>
                  <a:pt x="282" y="1089"/>
                </a:lnTo>
                <a:lnTo>
                  <a:pt x="283" y="1088"/>
                </a:lnTo>
                <a:lnTo>
                  <a:pt x="285" y="1086"/>
                </a:lnTo>
                <a:lnTo>
                  <a:pt x="286" y="1085"/>
                </a:lnTo>
                <a:lnTo>
                  <a:pt x="289" y="1083"/>
                </a:lnTo>
                <a:lnTo>
                  <a:pt x="291" y="1081"/>
                </a:lnTo>
                <a:lnTo>
                  <a:pt x="297" y="1080"/>
                </a:lnTo>
                <a:lnTo>
                  <a:pt x="303" y="1078"/>
                </a:lnTo>
                <a:lnTo>
                  <a:pt x="309" y="1075"/>
                </a:lnTo>
                <a:lnTo>
                  <a:pt x="313" y="1074"/>
                </a:lnTo>
                <a:lnTo>
                  <a:pt x="314" y="1073"/>
                </a:lnTo>
                <a:lnTo>
                  <a:pt x="315" y="1072"/>
                </a:lnTo>
                <a:lnTo>
                  <a:pt x="319" y="1069"/>
                </a:lnTo>
                <a:lnTo>
                  <a:pt x="320" y="1068"/>
                </a:lnTo>
                <a:lnTo>
                  <a:pt x="322" y="1066"/>
                </a:lnTo>
                <a:lnTo>
                  <a:pt x="323" y="1062"/>
                </a:lnTo>
                <a:lnTo>
                  <a:pt x="324" y="1058"/>
                </a:lnTo>
                <a:lnTo>
                  <a:pt x="325" y="1056"/>
                </a:lnTo>
                <a:lnTo>
                  <a:pt x="325" y="1053"/>
                </a:lnTo>
                <a:lnTo>
                  <a:pt x="326" y="1049"/>
                </a:lnTo>
                <a:lnTo>
                  <a:pt x="326" y="1042"/>
                </a:lnTo>
                <a:lnTo>
                  <a:pt x="328" y="1029"/>
                </a:lnTo>
                <a:lnTo>
                  <a:pt x="330" y="1016"/>
                </a:lnTo>
                <a:lnTo>
                  <a:pt x="331" y="1013"/>
                </a:lnTo>
                <a:lnTo>
                  <a:pt x="334" y="1011"/>
                </a:lnTo>
                <a:lnTo>
                  <a:pt x="337" y="1007"/>
                </a:lnTo>
                <a:lnTo>
                  <a:pt x="340" y="1006"/>
                </a:lnTo>
                <a:lnTo>
                  <a:pt x="341" y="1006"/>
                </a:lnTo>
                <a:lnTo>
                  <a:pt x="343" y="1005"/>
                </a:lnTo>
                <a:lnTo>
                  <a:pt x="346" y="1005"/>
                </a:lnTo>
                <a:lnTo>
                  <a:pt x="348" y="1006"/>
                </a:lnTo>
                <a:lnTo>
                  <a:pt x="349" y="1006"/>
                </a:lnTo>
                <a:lnTo>
                  <a:pt x="352" y="1008"/>
                </a:lnTo>
                <a:lnTo>
                  <a:pt x="355" y="1011"/>
                </a:lnTo>
                <a:lnTo>
                  <a:pt x="357" y="1014"/>
                </a:lnTo>
                <a:lnTo>
                  <a:pt x="359" y="1017"/>
                </a:lnTo>
                <a:lnTo>
                  <a:pt x="359" y="1022"/>
                </a:lnTo>
                <a:lnTo>
                  <a:pt x="359" y="1025"/>
                </a:lnTo>
                <a:lnTo>
                  <a:pt x="359" y="1030"/>
                </a:lnTo>
                <a:lnTo>
                  <a:pt x="359" y="1040"/>
                </a:lnTo>
                <a:lnTo>
                  <a:pt x="359" y="1074"/>
                </a:lnTo>
                <a:close/>
                <a:moveTo>
                  <a:pt x="3668" y="962"/>
                </a:moveTo>
                <a:lnTo>
                  <a:pt x="3681" y="963"/>
                </a:lnTo>
                <a:lnTo>
                  <a:pt x="3682" y="966"/>
                </a:lnTo>
                <a:lnTo>
                  <a:pt x="3683" y="968"/>
                </a:lnTo>
                <a:lnTo>
                  <a:pt x="3684" y="970"/>
                </a:lnTo>
                <a:lnTo>
                  <a:pt x="3684" y="974"/>
                </a:lnTo>
                <a:lnTo>
                  <a:pt x="3684" y="979"/>
                </a:lnTo>
                <a:lnTo>
                  <a:pt x="3684" y="1000"/>
                </a:lnTo>
                <a:lnTo>
                  <a:pt x="3684" y="1064"/>
                </a:lnTo>
                <a:lnTo>
                  <a:pt x="3684" y="1239"/>
                </a:lnTo>
                <a:lnTo>
                  <a:pt x="3684" y="1295"/>
                </a:lnTo>
                <a:lnTo>
                  <a:pt x="3684" y="1312"/>
                </a:lnTo>
                <a:lnTo>
                  <a:pt x="3685" y="1321"/>
                </a:lnTo>
                <a:lnTo>
                  <a:pt x="3685" y="1328"/>
                </a:lnTo>
                <a:lnTo>
                  <a:pt x="3689" y="1330"/>
                </a:lnTo>
                <a:lnTo>
                  <a:pt x="3691" y="1330"/>
                </a:lnTo>
                <a:lnTo>
                  <a:pt x="3697" y="1333"/>
                </a:lnTo>
                <a:lnTo>
                  <a:pt x="3702" y="1335"/>
                </a:lnTo>
                <a:lnTo>
                  <a:pt x="3706" y="1337"/>
                </a:lnTo>
                <a:lnTo>
                  <a:pt x="3712" y="1338"/>
                </a:lnTo>
                <a:lnTo>
                  <a:pt x="3714" y="1339"/>
                </a:lnTo>
                <a:lnTo>
                  <a:pt x="3722" y="1343"/>
                </a:lnTo>
                <a:lnTo>
                  <a:pt x="3724" y="1344"/>
                </a:lnTo>
                <a:lnTo>
                  <a:pt x="3725" y="1345"/>
                </a:lnTo>
                <a:lnTo>
                  <a:pt x="3725" y="1348"/>
                </a:lnTo>
                <a:lnTo>
                  <a:pt x="3726" y="1351"/>
                </a:lnTo>
                <a:lnTo>
                  <a:pt x="3726" y="1356"/>
                </a:lnTo>
                <a:lnTo>
                  <a:pt x="3725" y="1359"/>
                </a:lnTo>
                <a:lnTo>
                  <a:pt x="3722" y="1362"/>
                </a:lnTo>
                <a:lnTo>
                  <a:pt x="3717" y="1363"/>
                </a:lnTo>
                <a:lnTo>
                  <a:pt x="3689" y="1365"/>
                </a:lnTo>
                <a:lnTo>
                  <a:pt x="3633" y="1365"/>
                </a:lnTo>
                <a:lnTo>
                  <a:pt x="3620" y="1365"/>
                </a:lnTo>
                <a:lnTo>
                  <a:pt x="3614" y="1365"/>
                </a:lnTo>
                <a:lnTo>
                  <a:pt x="3608" y="1363"/>
                </a:lnTo>
                <a:lnTo>
                  <a:pt x="3603" y="1359"/>
                </a:lnTo>
                <a:lnTo>
                  <a:pt x="3603" y="1357"/>
                </a:lnTo>
                <a:lnTo>
                  <a:pt x="3602" y="1356"/>
                </a:lnTo>
                <a:lnTo>
                  <a:pt x="3602" y="1351"/>
                </a:lnTo>
                <a:lnTo>
                  <a:pt x="3603" y="1346"/>
                </a:lnTo>
                <a:lnTo>
                  <a:pt x="3604" y="1345"/>
                </a:lnTo>
                <a:lnTo>
                  <a:pt x="3607" y="1344"/>
                </a:lnTo>
                <a:lnTo>
                  <a:pt x="3609" y="1341"/>
                </a:lnTo>
                <a:lnTo>
                  <a:pt x="3610" y="1341"/>
                </a:lnTo>
                <a:lnTo>
                  <a:pt x="3613" y="1340"/>
                </a:lnTo>
                <a:lnTo>
                  <a:pt x="3614" y="1340"/>
                </a:lnTo>
                <a:lnTo>
                  <a:pt x="3616" y="1339"/>
                </a:lnTo>
                <a:lnTo>
                  <a:pt x="3621" y="1338"/>
                </a:lnTo>
                <a:lnTo>
                  <a:pt x="3622" y="1337"/>
                </a:lnTo>
                <a:lnTo>
                  <a:pt x="3625" y="1337"/>
                </a:lnTo>
                <a:lnTo>
                  <a:pt x="3631" y="1334"/>
                </a:lnTo>
                <a:lnTo>
                  <a:pt x="3635" y="1333"/>
                </a:lnTo>
                <a:lnTo>
                  <a:pt x="3638" y="1330"/>
                </a:lnTo>
                <a:lnTo>
                  <a:pt x="3642" y="1329"/>
                </a:lnTo>
                <a:lnTo>
                  <a:pt x="3643" y="1328"/>
                </a:lnTo>
                <a:lnTo>
                  <a:pt x="3643" y="1327"/>
                </a:lnTo>
                <a:lnTo>
                  <a:pt x="3644" y="1326"/>
                </a:lnTo>
                <a:lnTo>
                  <a:pt x="3644" y="1323"/>
                </a:lnTo>
                <a:lnTo>
                  <a:pt x="3644" y="1317"/>
                </a:lnTo>
                <a:lnTo>
                  <a:pt x="3644" y="1306"/>
                </a:lnTo>
                <a:lnTo>
                  <a:pt x="3644" y="1249"/>
                </a:lnTo>
                <a:lnTo>
                  <a:pt x="3644" y="1091"/>
                </a:lnTo>
                <a:lnTo>
                  <a:pt x="3644" y="1040"/>
                </a:lnTo>
                <a:lnTo>
                  <a:pt x="3644" y="1027"/>
                </a:lnTo>
                <a:lnTo>
                  <a:pt x="3644" y="1019"/>
                </a:lnTo>
                <a:lnTo>
                  <a:pt x="3644" y="1013"/>
                </a:lnTo>
                <a:lnTo>
                  <a:pt x="3642" y="1012"/>
                </a:lnTo>
                <a:lnTo>
                  <a:pt x="3638" y="1012"/>
                </a:lnTo>
                <a:lnTo>
                  <a:pt x="3632" y="1012"/>
                </a:lnTo>
                <a:lnTo>
                  <a:pt x="3609" y="1012"/>
                </a:lnTo>
                <a:lnTo>
                  <a:pt x="3608" y="1012"/>
                </a:lnTo>
                <a:lnTo>
                  <a:pt x="3606" y="1009"/>
                </a:lnTo>
                <a:lnTo>
                  <a:pt x="3604" y="1008"/>
                </a:lnTo>
                <a:lnTo>
                  <a:pt x="3603" y="1006"/>
                </a:lnTo>
                <a:lnTo>
                  <a:pt x="3603" y="1003"/>
                </a:lnTo>
                <a:lnTo>
                  <a:pt x="3603" y="1001"/>
                </a:lnTo>
                <a:lnTo>
                  <a:pt x="3604" y="999"/>
                </a:lnTo>
                <a:lnTo>
                  <a:pt x="3604" y="996"/>
                </a:lnTo>
                <a:lnTo>
                  <a:pt x="3607" y="994"/>
                </a:lnTo>
                <a:lnTo>
                  <a:pt x="3612" y="991"/>
                </a:lnTo>
                <a:lnTo>
                  <a:pt x="3621" y="986"/>
                </a:lnTo>
                <a:lnTo>
                  <a:pt x="3624" y="985"/>
                </a:lnTo>
                <a:lnTo>
                  <a:pt x="3626" y="984"/>
                </a:lnTo>
                <a:lnTo>
                  <a:pt x="3630" y="983"/>
                </a:lnTo>
                <a:lnTo>
                  <a:pt x="3632" y="981"/>
                </a:lnTo>
                <a:lnTo>
                  <a:pt x="3635" y="980"/>
                </a:lnTo>
                <a:lnTo>
                  <a:pt x="3637" y="979"/>
                </a:lnTo>
                <a:lnTo>
                  <a:pt x="3638" y="978"/>
                </a:lnTo>
                <a:lnTo>
                  <a:pt x="3641" y="977"/>
                </a:lnTo>
                <a:lnTo>
                  <a:pt x="3643" y="975"/>
                </a:lnTo>
                <a:lnTo>
                  <a:pt x="3645" y="974"/>
                </a:lnTo>
                <a:lnTo>
                  <a:pt x="3648" y="973"/>
                </a:lnTo>
                <a:lnTo>
                  <a:pt x="3650" y="970"/>
                </a:lnTo>
                <a:lnTo>
                  <a:pt x="3651" y="970"/>
                </a:lnTo>
                <a:lnTo>
                  <a:pt x="3654" y="969"/>
                </a:lnTo>
                <a:lnTo>
                  <a:pt x="3656" y="968"/>
                </a:lnTo>
                <a:lnTo>
                  <a:pt x="3659" y="967"/>
                </a:lnTo>
                <a:lnTo>
                  <a:pt x="3664" y="964"/>
                </a:lnTo>
                <a:lnTo>
                  <a:pt x="3666" y="964"/>
                </a:lnTo>
                <a:lnTo>
                  <a:pt x="3668" y="963"/>
                </a:lnTo>
                <a:lnTo>
                  <a:pt x="3668" y="962"/>
                </a:lnTo>
                <a:close/>
                <a:moveTo>
                  <a:pt x="2161" y="1321"/>
                </a:moveTo>
                <a:lnTo>
                  <a:pt x="2154" y="1312"/>
                </a:lnTo>
                <a:lnTo>
                  <a:pt x="2150" y="1308"/>
                </a:lnTo>
                <a:lnTo>
                  <a:pt x="2150" y="1307"/>
                </a:lnTo>
                <a:lnTo>
                  <a:pt x="2148" y="1306"/>
                </a:lnTo>
                <a:lnTo>
                  <a:pt x="2147" y="1304"/>
                </a:lnTo>
                <a:lnTo>
                  <a:pt x="2144" y="1301"/>
                </a:lnTo>
                <a:lnTo>
                  <a:pt x="2143" y="1299"/>
                </a:lnTo>
                <a:lnTo>
                  <a:pt x="2142" y="1296"/>
                </a:lnTo>
                <a:lnTo>
                  <a:pt x="2142" y="1295"/>
                </a:lnTo>
                <a:lnTo>
                  <a:pt x="2139" y="1293"/>
                </a:lnTo>
                <a:lnTo>
                  <a:pt x="2138" y="1291"/>
                </a:lnTo>
                <a:lnTo>
                  <a:pt x="2137" y="1290"/>
                </a:lnTo>
                <a:lnTo>
                  <a:pt x="2137" y="1288"/>
                </a:lnTo>
                <a:lnTo>
                  <a:pt x="2136" y="1285"/>
                </a:lnTo>
                <a:lnTo>
                  <a:pt x="2133" y="1284"/>
                </a:lnTo>
                <a:lnTo>
                  <a:pt x="2133" y="1282"/>
                </a:lnTo>
                <a:lnTo>
                  <a:pt x="2132" y="1279"/>
                </a:lnTo>
                <a:lnTo>
                  <a:pt x="2131" y="1278"/>
                </a:lnTo>
                <a:lnTo>
                  <a:pt x="2130" y="1276"/>
                </a:lnTo>
                <a:lnTo>
                  <a:pt x="2129" y="1273"/>
                </a:lnTo>
                <a:lnTo>
                  <a:pt x="2126" y="1268"/>
                </a:lnTo>
                <a:lnTo>
                  <a:pt x="2125" y="1265"/>
                </a:lnTo>
                <a:lnTo>
                  <a:pt x="2124" y="1263"/>
                </a:lnTo>
                <a:lnTo>
                  <a:pt x="2124" y="1261"/>
                </a:lnTo>
                <a:lnTo>
                  <a:pt x="2121" y="1257"/>
                </a:lnTo>
                <a:lnTo>
                  <a:pt x="2121" y="1255"/>
                </a:lnTo>
                <a:lnTo>
                  <a:pt x="2119" y="1249"/>
                </a:lnTo>
                <a:lnTo>
                  <a:pt x="2118" y="1247"/>
                </a:lnTo>
                <a:lnTo>
                  <a:pt x="2118" y="1245"/>
                </a:lnTo>
                <a:lnTo>
                  <a:pt x="2116" y="1244"/>
                </a:lnTo>
                <a:lnTo>
                  <a:pt x="2116" y="1241"/>
                </a:lnTo>
                <a:lnTo>
                  <a:pt x="2115" y="1240"/>
                </a:lnTo>
                <a:lnTo>
                  <a:pt x="2115" y="1238"/>
                </a:lnTo>
                <a:lnTo>
                  <a:pt x="2114" y="1234"/>
                </a:lnTo>
                <a:lnTo>
                  <a:pt x="2112" y="1222"/>
                </a:lnTo>
                <a:lnTo>
                  <a:pt x="2107" y="1199"/>
                </a:lnTo>
                <a:lnTo>
                  <a:pt x="2106" y="1186"/>
                </a:lnTo>
                <a:lnTo>
                  <a:pt x="2106" y="1178"/>
                </a:lnTo>
                <a:lnTo>
                  <a:pt x="2104" y="1172"/>
                </a:lnTo>
                <a:lnTo>
                  <a:pt x="2104" y="1163"/>
                </a:lnTo>
                <a:lnTo>
                  <a:pt x="2104" y="1155"/>
                </a:lnTo>
                <a:lnTo>
                  <a:pt x="2106" y="1149"/>
                </a:lnTo>
                <a:lnTo>
                  <a:pt x="2106" y="1141"/>
                </a:lnTo>
                <a:lnTo>
                  <a:pt x="2107" y="1130"/>
                </a:lnTo>
                <a:lnTo>
                  <a:pt x="2112" y="1103"/>
                </a:lnTo>
                <a:lnTo>
                  <a:pt x="2113" y="1100"/>
                </a:lnTo>
                <a:lnTo>
                  <a:pt x="2114" y="1095"/>
                </a:lnTo>
                <a:lnTo>
                  <a:pt x="2114" y="1094"/>
                </a:lnTo>
                <a:lnTo>
                  <a:pt x="2115" y="1091"/>
                </a:lnTo>
                <a:lnTo>
                  <a:pt x="2115" y="1090"/>
                </a:lnTo>
                <a:lnTo>
                  <a:pt x="2116" y="1088"/>
                </a:lnTo>
                <a:lnTo>
                  <a:pt x="2118" y="1083"/>
                </a:lnTo>
                <a:lnTo>
                  <a:pt x="2119" y="1080"/>
                </a:lnTo>
                <a:lnTo>
                  <a:pt x="2120" y="1077"/>
                </a:lnTo>
                <a:lnTo>
                  <a:pt x="2121" y="1074"/>
                </a:lnTo>
                <a:lnTo>
                  <a:pt x="2122" y="1072"/>
                </a:lnTo>
                <a:lnTo>
                  <a:pt x="2124" y="1071"/>
                </a:lnTo>
                <a:lnTo>
                  <a:pt x="2125" y="1067"/>
                </a:lnTo>
                <a:lnTo>
                  <a:pt x="2126" y="1064"/>
                </a:lnTo>
                <a:lnTo>
                  <a:pt x="2127" y="1062"/>
                </a:lnTo>
                <a:lnTo>
                  <a:pt x="2129" y="1060"/>
                </a:lnTo>
                <a:lnTo>
                  <a:pt x="2130" y="1057"/>
                </a:lnTo>
                <a:lnTo>
                  <a:pt x="2131" y="1055"/>
                </a:lnTo>
                <a:lnTo>
                  <a:pt x="2132" y="1053"/>
                </a:lnTo>
                <a:lnTo>
                  <a:pt x="2133" y="1050"/>
                </a:lnTo>
                <a:lnTo>
                  <a:pt x="2136" y="1046"/>
                </a:lnTo>
                <a:lnTo>
                  <a:pt x="2137" y="1045"/>
                </a:lnTo>
                <a:lnTo>
                  <a:pt x="2138" y="1044"/>
                </a:lnTo>
                <a:lnTo>
                  <a:pt x="2139" y="1041"/>
                </a:lnTo>
                <a:lnTo>
                  <a:pt x="2141" y="1040"/>
                </a:lnTo>
                <a:lnTo>
                  <a:pt x="2142" y="1038"/>
                </a:lnTo>
                <a:lnTo>
                  <a:pt x="2143" y="1036"/>
                </a:lnTo>
                <a:lnTo>
                  <a:pt x="2143" y="1034"/>
                </a:lnTo>
                <a:lnTo>
                  <a:pt x="2145" y="1031"/>
                </a:lnTo>
                <a:lnTo>
                  <a:pt x="2147" y="1030"/>
                </a:lnTo>
                <a:lnTo>
                  <a:pt x="2149" y="1029"/>
                </a:lnTo>
                <a:lnTo>
                  <a:pt x="2151" y="1025"/>
                </a:lnTo>
                <a:lnTo>
                  <a:pt x="2154" y="1022"/>
                </a:lnTo>
                <a:lnTo>
                  <a:pt x="2159" y="1017"/>
                </a:lnTo>
                <a:lnTo>
                  <a:pt x="2165" y="1009"/>
                </a:lnTo>
                <a:lnTo>
                  <a:pt x="2171" y="1003"/>
                </a:lnTo>
                <a:lnTo>
                  <a:pt x="2172" y="1002"/>
                </a:lnTo>
                <a:lnTo>
                  <a:pt x="2176" y="999"/>
                </a:lnTo>
                <a:lnTo>
                  <a:pt x="2179" y="996"/>
                </a:lnTo>
                <a:lnTo>
                  <a:pt x="2183" y="994"/>
                </a:lnTo>
                <a:lnTo>
                  <a:pt x="2184" y="992"/>
                </a:lnTo>
                <a:lnTo>
                  <a:pt x="2187" y="991"/>
                </a:lnTo>
                <a:lnTo>
                  <a:pt x="2187" y="990"/>
                </a:lnTo>
                <a:lnTo>
                  <a:pt x="2189" y="989"/>
                </a:lnTo>
                <a:lnTo>
                  <a:pt x="2190" y="988"/>
                </a:lnTo>
                <a:lnTo>
                  <a:pt x="2193" y="986"/>
                </a:lnTo>
                <a:lnTo>
                  <a:pt x="2194" y="985"/>
                </a:lnTo>
                <a:lnTo>
                  <a:pt x="2196" y="985"/>
                </a:lnTo>
                <a:lnTo>
                  <a:pt x="2197" y="984"/>
                </a:lnTo>
                <a:lnTo>
                  <a:pt x="2201" y="981"/>
                </a:lnTo>
                <a:lnTo>
                  <a:pt x="2202" y="980"/>
                </a:lnTo>
                <a:lnTo>
                  <a:pt x="2206" y="978"/>
                </a:lnTo>
                <a:lnTo>
                  <a:pt x="2208" y="977"/>
                </a:lnTo>
                <a:lnTo>
                  <a:pt x="2211" y="975"/>
                </a:lnTo>
                <a:lnTo>
                  <a:pt x="2213" y="974"/>
                </a:lnTo>
                <a:lnTo>
                  <a:pt x="2216" y="973"/>
                </a:lnTo>
                <a:lnTo>
                  <a:pt x="2217" y="972"/>
                </a:lnTo>
                <a:lnTo>
                  <a:pt x="2220" y="970"/>
                </a:lnTo>
                <a:lnTo>
                  <a:pt x="2224" y="969"/>
                </a:lnTo>
                <a:lnTo>
                  <a:pt x="2226" y="968"/>
                </a:lnTo>
                <a:lnTo>
                  <a:pt x="2228" y="968"/>
                </a:lnTo>
                <a:lnTo>
                  <a:pt x="2230" y="967"/>
                </a:lnTo>
                <a:lnTo>
                  <a:pt x="2237" y="964"/>
                </a:lnTo>
                <a:lnTo>
                  <a:pt x="2239" y="963"/>
                </a:lnTo>
                <a:lnTo>
                  <a:pt x="2241" y="963"/>
                </a:lnTo>
                <a:lnTo>
                  <a:pt x="2242" y="962"/>
                </a:lnTo>
                <a:lnTo>
                  <a:pt x="2245" y="962"/>
                </a:lnTo>
                <a:lnTo>
                  <a:pt x="2251" y="959"/>
                </a:lnTo>
                <a:lnTo>
                  <a:pt x="2253" y="959"/>
                </a:lnTo>
                <a:lnTo>
                  <a:pt x="2255" y="958"/>
                </a:lnTo>
                <a:lnTo>
                  <a:pt x="2259" y="958"/>
                </a:lnTo>
                <a:lnTo>
                  <a:pt x="2261" y="957"/>
                </a:lnTo>
                <a:lnTo>
                  <a:pt x="2274" y="956"/>
                </a:lnTo>
                <a:lnTo>
                  <a:pt x="2283" y="956"/>
                </a:lnTo>
                <a:lnTo>
                  <a:pt x="2286" y="955"/>
                </a:lnTo>
                <a:lnTo>
                  <a:pt x="2289" y="955"/>
                </a:lnTo>
                <a:lnTo>
                  <a:pt x="2295" y="956"/>
                </a:lnTo>
                <a:lnTo>
                  <a:pt x="2315" y="956"/>
                </a:lnTo>
                <a:lnTo>
                  <a:pt x="2340" y="959"/>
                </a:lnTo>
                <a:lnTo>
                  <a:pt x="2342" y="961"/>
                </a:lnTo>
                <a:lnTo>
                  <a:pt x="2345" y="961"/>
                </a:lnTo>
                <a:lnTo>
                  <a:pt x="2346" y="962"/>
                </a:lnTo>
                <a:lnTo>
                  <a:pt x="2349" y="962"/>
                </a:lnTo>
                <a:lnTo>
                  <a:pt x="2351" y="963"/>
                </a:lnTo>
                <a:lnTo>
                  <a:pt x="2353" y="963"/>
                </a:lnTo>
                <a:lnTo>
                  <a:pt x="2355" y="964"/>
                </a:lnTo>
                <a:lnTo>
                  <a:pt x="2357" y="964"/>
                </a:lnTo>
                <a:lnTo>
                  <a:pt x="2358" y="966"/>
                </a:lnTo>
                <a:lnTo>
                  <a:pt x="2361" y="966"/>
                </a:lnTo>
                <a:lnTo>
                  <a:pt x="2362" y="967"/>
                </a:lnTo>
                <a:lnTo>
                  <a:pt x="2367" y="968"/>
                </a:lnTo>
                <a:lnTo>
                  <a:pt x="2369" y="969"/>
                </a:lnTo>
                <a:lnTo>
                  <a:pt x="2374" y="970"/>
                </a:lnTo>
                <a:lnTo>
                  <a:pt x="2376" y="973"/>
                </a:lnTo>
                <a:lnTo>
                  <a:pt x="2379" y="974"/>
                </a:lnTo>
                <a:lnTo>
                  <a:pt x="2381" y="975"/>
                </a:lnTo>
                <a:lnTo>
                  <a:pt x="2384" y="977"/>
                </a:lnTo>
                <a:lnTo>
                  <a:pt x="2386" y="978"/>
                </a:lnTo>
                <a:lnTo>
                  <a:pt x="2388" y="979"/>
                </a:lnTo>
                <a:lnTo>
                  <a:pt x="2391" y="980"/>
                </a:lnTo>
                <a:lnTo>
                  <a:pt x="2394" y="983"/>
                </a:lnTo>
                <a:lnTo>
                  <a:pt x="2396" y="984"/>
                </a:lnTo>
                <a:lnTo>
                  <a:pt x="2399" y="985"/>
                </a:lnTo>
                <a:lnTo>
                  <a:pt x="2400" y="986"/>
                </a:lnTo>
                <a:lnTo>
                  <a:pt x="2403" y="988"/>
                </a:lnTo>
                <a:lnTo>
                  <a:pt x="2405" y="990"/>
                </a:lnTo>
                <a:lnTo>
                  <a:pt x="2407" y="990"/>
                </a:lnTo>
                <a:lnTo>
                  <a:pt x="2407" y="991"/>
                </a:lnTo>
                <a:lnTo>
                  <a:pt x="2408" y="1067"/>
                </a:lnTo>
                <a:lnTo>
                  <a:pt x="2407" y="1071"/>
                </a:lnTo>
                <a:lnTo>
                  <a:pt x="2405" y="1072"/>
                </a:lnTo>
                <a:lnTo>
                  <a:pt x="2404" y="1073"/>
                </a:lnTo>
                <a:lnTo>
                  <a:pt x="2403" y="1075"/>
                </a:lnTo>
                <a:lnTo>
                  <a:pt x="2400" y="1077"/>
                </a:lnTo>
                <a:lnTo>
                  <a:pt x="2398" y="1077"/>
                </a:lnTo>
                <a:lnTo>
                  <a:pt x="2397" y="1078"/>
                </a:lnTo>
                <a:lnTo>
                  <a:pt x="2394" y="1078"/>
                </a:lnTo>
                <a:lnTo>
                  <a:pt x="2391" y="1078"/>
                </a:lnTo>
                <a:lnTo>
                  <a:pt x="2386" y="1078"/>
                </a:lnTo>
                <a:lnTo>
                  <a:pt x="2384" y="1077"/>
                </a:lnTo>
                <a:lnTo>
                  <a:pt x="2382" y="1074"/>
                </a:lnTo>
                <a:lnTo>
                  <a:pt x="2381" y="1073"/>
                </a:lnTo>
                <a:lnTo>
                  <a:pt x="2379" y="1072"/>
                </a:lnTo>
                <a:lnTo>
                  <a:pt x="2378" y="1068"/>
                </a:lnTo>
                <a:lnTo>
                  <a:pt x="2376" y="1066"/>
                </a:lnTo>
                <a:lnTo>
                  <a:pt x="2375" y="1062"/>
                </a:lnTo>
                <a:lnTo>
                  <a:pt x="2374" y="1057"/>
                </a:lnTo>
                <a:lnTo>
                  <a:pt x="2373" y="1053"/>
                </a:lnTo>
                <a:lnTo>
                  <a:pt x="2371" y="1050"/>
                </a:lnTo>
                <a:lnTo>
                  <a:pt x="2367" y="1035"/>
                </a:lnTo>
                <a:lnTo>
                  <a:pt x="2361" y="1020"/>
                </a:lnTo>
                <a:lnTo>
                  <a:pt x="2361" y="1014"/>
                </a:lnTo>
                <a:lnTo>
                  <a:pt x="2359" y="1013"/>
                </a:lnTo>
                <a:lnTo>
                  <a:pt x="2358" y="1008"/>
                </a:lnTo>
                <a:lnTo>
                  <a:pt x="2357" y="1005"/>
                </a:lnTo>
                <a:lnTo>
                  <a:pt x="2355" y="1003"/>
                </a:lnTo>
                <a:lnTo>
                  <a:pt x="2352" y="1000"/>
                </a:lnTo>
                <a:lnTo>
                  <a:pt x="2350" y="1000"/>
                </a:lnTo>
                <a:lnTo>
                  <a:pt x="2346" y="999"/>
                </a:lnTo>
                <a:lnTo>
                  <a:pt x="2345" y="997"/>
                </a:lnTo>
                <a:lnTo>
                  <a:pt x="2341" y="995"/>
                </a:lnTo>
                <a:lnTo>
                  <a:pt x="2339" y="995"/>
                </a:lnTo>
                <a:lnTo>
                  <a:pt x="2334" y="992"/>
                </a:lnTo>
                <a:lnTo>
                  <a:pt x="2333" y="992"/>
                </a:lnTo>
                <a:lnTo>
                  <a:pt x="2332" y="991"/>
                </a:lnTo>
                <a:lnTo>
                  <a:pt x="2327" y="990"/>
                </a:lnTo>
                <a:lnTo>
                  <a:pt x="2324" y="990"/>
                </a:lnTo>
                <a:lnTo>
                  <a:pt x="2316" y="988"/>
                </a:lnTo>
                <a:lnTo>
                  <a:pt x="2303" y="986"/>
                </a:lnTo>
                <a:lnTo>
                  <a:pt x="2294" y="985"/>
                </a:lnTo>
                <a:lnTo>
                  <a:pt x="2289" y="985"/>
                </a:lnTo>
                <a:lnTo>
                  <a:pt x="2286" y="985"/>
                </a:lnTo>
                <a:lnTo>
                  <a:pt x="2283" y="985"/>
                </a:lnTo>
                <a:lnTo>
                  <a:pt x="2277" y="985"/>
                </a:lnTo>
                <a:lnTo>
                  <a:pt x="2268" y="986"/>
                </a:lnTo>
                <a:lnTo>
                  <a:pt x="2247" y="992"/>
                </a:lnTo>
                <a:lnTo>
                  <a:pt x="2243" y="995"/>
                </a:lnTo>
                <a:lnTo>
                  <a:pt x="2240" y="996"/>
                </a:lnTo>
                <a:lnTo>
                  <a:pt x="2237" y="997"/>
                </a:lnTo>
                <a:lnTo>
                  <a:pt x="2235" y="999"/>
                </a:lnTo>
                <a:lnTo>
                  <a:pt x="2232" y="1000"/>
                </a:lnTo>
                <a:lnTo>
                  <a:pt x="2230" y="1001"/>
                </a:lnTo>
                <a:lnTo>
                  <a:pt x="2226" y="1003"/>
                </a:lnTo>
                <a:lnTo>
                  <a:pt x="2225" y="1005"/>
                </a:lnTo>
                <a:lnTo>
                  <a:pt x="2223" y="1006"/>
                </a:lnTo>
                <a:lnTo>
                  <a:pt x="2220" y="1007"/>
                </a:lnTo>
                <a:lnTo>
                  <a:pt x="2219" y="1009"/>
                </a:lnTo>
                <a:lnTo>
                  <a:pt x="2218" y="1011"/>
                </a:lnTo>
                <a:lnTo>
                  <a:pt x="2216" y="1011"/>
                </a:lnTo>
                <a:lnTo>
                  <a:pt x="2213" y="1014"/>
                </a:lnTo>
                <a:lnTo>
                  <a:pt x="2206" y="1022"/>
                </a:lnTo>
                <a:lnTo>
                  <a:pt x="2201" y="1027"/>
                </a:lnTo>
                <a:lnTo>
                  <a:pt x="2197" y="1029"/>
                </a:lnTo>
                <a:lnTo>
                  <a:pt x="2195" y="1033"/>
                </a:lnTo>
                <a:lnTo>
                  <a:pt x="2194" y="1035"/>
                </a:lnTo>
                <a:lnTo>
                  <a:pt x="2191" y="1038"/>
                </a:lnTo>
                <a:lnTo>
                  <a:pt x="2190" y="1039"/>
                </a:lnTo>
                <a:lnTo>
                  <a:pt x="2190" y="1041"/>
                </a:lnTo>
                <a:lnTo>
                  <a:pt x="2188" y="1042"/>
                </a:lnTo>
                <a:lnTo>
                  <a:pt x="2187" y="1044"/>
                </a:lnTo>
                <a:lnTo>
                  <a:pt x="2187" y="1046"/>
                </a:lnTo>
                <a:lnTo>
                  <a:pt x="2185" y="1049"/>
                </a:lnTo>
                <a:lnTo>
                  <a:pt x="2184" y="1050"/>
                </a:lnTo>
                <a:lnTo>
                  <a:pt x="2183" y="1052"/>
                </a:lnTo>
                <a:lnTo>
                  <a:pt x="2182" y="1055"/>
                </a:lnTo>
                <a:lnTo>
                  <a:pt x="2181" y="1057"/>
                </a:lnTo>
                <a:lnTo>
                  <a:pt x="2179" y="1058"/>
                </a:lnTo>
                <a:lnTo>
                  <a:pt x="2177" y="1063"/>
                </a:lnTo>
                <a:lnTo>
                  <a:pt x="2176" y="1067"/>
                </a:lnTo>
                <a:lnTo>
                  <a:pt x="2174" y="1069"/>
                </a:lnTo>
                <a:lnTo>
                  <a:pt x="2173" y="1072"/>
                </a:lnTo>
                <a:lnTo>
                  <a:pt x="2172" y="1075"/>
                </a:lnTo>
                <a:lnTo>
                  <a:pt x="2171" y="1081"/>
                </a:lnTo>
                <a:lnTo>
                  <a:pt x="2170" y="1084"/>
                </a:lnTo>
                <a:lnTo>
                  <a:pt x="2170" y="1085"/>
                </a:lnTo>
                <a:lnTo>
                  <a:pt x="2168" y="1088"/>
                </a:lnTo>
                <a:lnTo>
                  <a:pt x="2168" y="1089"/>
                </a:lnTo>
                <a:lnTo>
                  <a:pt x="2167" y="1092"/>
                </a:lnTo>
                <a:lnTo>
                  <a:pt x="2166" y="1095"/>
                </a:lnTo>
                <a:lnTo>
                  <a:pt x="2165" y="1102"/>
                </a:lnTo>
                <a:lnTo>
                  <a:pt x="2164" y="1105"/>
                </a:lnTo>
                <a:lnTo>
                  <a:pt x="2162" y="1113"/>
                </a:lnTo>
                <a:lnTo>
                  <a:pt x="2161" y="1118"/>
                </a:lnTo>
                <a:lnTo>
                  <a:pt x="2160" y="1122"/>
                </a:lnTo>
                <a:lnTo>
                  <a:pt x="2160" y="1127"/>
                </a:lnTo>
                <a:lnTo>
                  <a:pt x="2160" y="1132"/>
                </a:lnTo>
                <a:lnTo>
                  <a:pt x="2159" y="1138"/>
                </a:lnTo>
                <a:lnTo>
                  <a:pt x="2159" y="1146"/>
                </a:lnTo>
                <a:lnTo>
                  <a:pt x="2158" y="1151"/>
                </a:lnTo>
                <a:lnTo>
                  <a:pt x="2158" y="1157"/>
                </a:lnTo>
                <a:lnTo>
                  <a:pt x="2158" y="1168"/>
                </a:lnTo>
                <a:lnTo>
                  <a:pt x="2158" y="1174"/>
                </a:lnTo>
                <a:lnTo>
                  <a:pt x="2159" y="1180"/>
                </a:lnTo>
                <a:lnTo>
                  <a:pt x="2159" y="1190"/>
                </a:lnTo>
                <a:lnTo>
                  <a:pt x="2159" y="1196"/>
                </a:lnTo>
                <a:lnTo>
                  <a:pt x="2160" y="1202"/>
                </a:lnTo>
                <a:lnTo>
                  <a:pt x="2160" y="1206"/>
                </a:lnTo>
                <a:lnTo>
                  <a:pt x="2161" y="1211"/>
                </a:lnTo>
                <a:lnTo>
                  <a:pt x="2161" y="1215"/>
                </a:lnTo>
                <a:lnTo>
                  <a:pt x="2162" y="1218"/>
                </a:lnTo>
                <a:lnTo>
                  <a:pt x="2162" y="1221"/>
                </a:lnTo>
                <a:lnTo>
                  <a:pt x="2164" y="1224"/>
                </a:lnTo>
                <a:lnTo>
                  <a:pt x="2165" y="1230"/>
                </a:lnTo>
                <a:lnTo>
                  <a:pt x="2165" y="1233"/>
                </a:lnTo>
                <a:lnTo>
                  <a:pt x="2166" y="1234"/>
                </a:lnTo>
                <a:lnTo>
                  <a:pt x="2166" y="1236"/>
                </a:lnTo>
                <a:lnTo>
                  <a:pt x="2167" y="1239"/>
                </a:lnTo>
                <a:lnTo>
                  <a:pt x="2167" y="1241"/>
                </a:lnTo>
                <a:lnTo>
                  <a:pt x="2168" y="1244"/>
                </a:lnTo>
                <a:lnTo>
                  <a:pt x="2168" y="1245"/>
                </a:lnTo>
                <a:lnTo>
                  <a:pt x="2170" y="1247"/>
                </a:lnTo>
                <a:lnTo>
                  <a:pt x="2170" y="1249"/>
                </a:lnTo>
                <a:lnTo>
                  <a:pt x="2171" y="1250"/>
                </a:lnTo>
                <a:lnTo>
                  <a:pt x="2171" y="1252"/>
                </a:lnTo>
                <a:lnTo>
                  <a:pt x="2172" y="1256"/>
                </a:lnTo>
                <a:lnTo>
                  <a:pt x="2173" y="1258"/>
                </a:lnTo>
                <a:lnTo>
                  <a:pt x="2174" y="1262"/>
                </a:lnTo>
                <a:lnTo>
                  <a:pt x="2176" y="1265"/>
                </a:lnTo>
                <a:lnTo>
                  <a:pt x="2177" y="1268"/>
                </a:lnTo>
                <a:lnTo>
                  <a:pt x="2178" y="1271"/>
                </a:lnTo>
                <a:lnTo>
                  <a:pt x="2179" y="1273"/>
                </a:lnTo>
                <a:lnTo>
                  <a:pt x="2181" y="1276"/>
                </a:lnTo>
                <a:lnTo>
                  <a:pt x="2182" y="1278"/>
                </a:lnTo>
                <a:lnTo>
                  <a:pt x="2184" y="1279"/>
                </a:lnTo>
                <a:lnTo>
                  <a:pt x="2184" y="1282"/>
                </a:lnTo>
                <a:lnTo>
                  <a:pt x="2187" y="1284"/>
                </a:lnTo>
                <a:lnTo>
                  <a:pt x="2187" y="1287"/>
                </a:lnTo>
                <a:lnTo>
                  <a:pt x="2188" y="1288"/>
                </a:lnTo>
                <a:lnTo>
                  <a:pt x="2189" y="1290"/>
                </a:lnTo>
                <a:lnTo>
                  <a:pt x="2191" y="1291"/>
                </a:lnTo>
                <a:lnTo>
                  <a:pt x="2193" y="1293"/>
                </a:lnTo>
                <a:lnTo>
                  <a:pt x="2195" y="1295"/>
                </a:lnTo>
                <a:lnTo>
                  <a:pt x="2199" y="1300"/>
                </a:lnTo>
                <a:lnTo>
                  <a:pt x="2203" y="1306"/>
                </a:lnTo>
                <a:lnTo>
                  <a:pt x="2208" y="1311"/>
                </a:lnTo>
                <a:lnTo>
                  <a:pt x="2212" y="1315"/>
                </a:lnTo>
                <a:lnTo>
                  <a:pt x="2214" y="1316"/>
                </a:lnTo>
                <a:lnTo>
                  <a:pt x="2217" y="1318"/>
                </a:lnTo>
                <a:lnTo>
                  <a:pt x="2218" y="1319"/>
                </a:lnTo>
                <a:lnTo>
                  <a:pt x="2220" y="1319"/>
                </a:lnTo>
                <a:lnTo>
                  <a:pt x="2222" y="1322"/>
                </a:lnTo>
                <a:lnTo>
                  <a:pt x="2224" y="1322"/>
                </a:lnTo>
                <a:lnTo>
                  <a:pt x="2226" y="1323"/>
                </a:lnTo>
                <a:lnTo>
                  <a:pt x="2228" y="1324"/>
                </a:lnTo>
                <a:lnTo>
                  <a:pt x="2230" y="1326"/>
                </a:lnTo>
                <a:lnTo>
                  <a:pt x="2232" y="1327"/>
                </a:lnTo>
                <a:lnTo>
                  <a:pt x="2235" y="1328"/>
                </a:lnTo>
                <a:lnTo>
                  <a:pt x="2240" y="1330"/>
                </a:lnTo>
                <a:lnTo>
                  <a:pt x="2241" y="1330"/>
                </a:lnTo>
                <a:lnTo>
                  <a:pt x="2246" y="1333"/>
                </a:lnTo>
                <a:lnTo>
                  <a:pt x="2253" y="1335"/>
                </a:lnTo>
                <a:lnTo>
                  <a:pt x="2254" y="1335"/>
                </a:lnTo>
                <a:lnTo>
                  <a:pt x="2257" y="1337"/>
                </a:lnTo>
                <a:lnTo>
                  <a:pt x="2259" y="1337"/>
                </a:lnTo>
                <a:lnTo>
                  <a:pt x="2261" y="1337"/>
                </a:lnTo>
                <a:lnTo>
                  <a:pt x="2265" y="1338"/>
                </a:lnTo>
                <a:lnTo>
                  <a:pt x="2269" y="1338"/>
                </a:lnTo>
                <a:lnTo>
                  <a:pt x="2278" y="1339"/>
                </a:lnTo>
                <a:lnTo>
                  <a:pt x="2282" y="1340"/>
                </a:lnTo>
                <a:lnTo>
                  <a:pt x="2288" y="1340"/>
                </a:lnTo>
                <a:lnTo>
                  <a:pt x="2293" y="1340"/>
                </a:lnTo>
                <a:lnTo>
                  <a:pt x="2297" y="1339"/>
                </a:lnTo>
                <a:lnTo>
                  <a:pt x="2309" y="1338"/>
                </a:lnTo>
                <a:lnTo>
                  <a:pt x="2315" y="1337"/>
                </a:lnTo>
                <a:lnTo>
                  <a:pt x="2318" y="1337"/>
                </a:lnTo>
                <a:lnTo>
                  <a:pt x="2320" y="1335"/>
                </a:lnTo>
                <a:lnTo>
                  <a:pt x="2322" y="1335"/>
                </a:lnTo>
                <a:lnTo>
                  <a:pt x="2323" y="1334"/>
                </a:lnTo>
                <a:lnTo>
                  <a:pt x="2327" y="1333"/>
                </a:lnTo>
                <a:lnTo>
                  <a:pt x="2332" y="1332"/>
                </a:lnTo>
                <a:lnTo>
                  <a:pt x="2334" y="1329"/>
                </a:lnTo>
                <a:lnTo>
                  <a:pt x="2339" y="1327"/>
                </a:lnTo>
                <a:lnTo>
                  <a:pt x="2341" y="1326"/>
                </a:lnTo>
                <a:lnTo>
                  <a:pt x="2342" y="1324"/>
                </a:lnTo>
                <a:lnTo>
                  <a:pt x="2345" y="1323"/>
                </a:lnTo>
                <a:lnTo>
                  <a:pt x="2347" y="1319"/>
                </a:lnTo>
                <a:lnTo>
                  <a:pt x="2350" y="1318"/>
                </a:lnTo>
                <a:lnTo>
                  <a:pt x="2351" y="1315"/>
                </a:lnTo>
                <a:lnTo>
                  <a:pt x="2352" y="1312"/>
                </a:lnTo>
                <a:lnTo>
                  <a:pt x="2352" y="1311"/>
                </a:lnTo>
                <a:lnTo>
                  <a:pt x="2355" y="1306"/>
                </a:lnTo>
                <a:lnTo>
                  <a:pt x="2356" y="1301"/>
                </a:lnTo>
                <a:lnTo>
                  <a:pt x="2363" y="1284"/>
                </a:lnTo>
                <a:lnTo>
                  <a:pt x="2369" y="1267"/>
                </a:lnTo>
                <a:lnTo>
                  <a:pt x="2370" y="1263"/>
                </a:lnTo>
                <a:lnTo>
                  <a:pt x="2371" y="1261"/>
                </a:lnTo>
                <a:lnTo>
                  <a:pt x="2371" y="1260"/>
                </a:lnTo>
                <a:lnTo>
                  <a:pt x="2373" y="1257"/>
                </a:lnTo>
                <a:lnTo>
                  <a:pt x="2374" y="1255"/>
                </a:lnTo>
                <a:lnTo>
                  <a:pt x="2375" y="1252"/>
                </a:lnTo>
                <a:lnTo>
                  <a:pt x="2376" y="1250"/>
                </a:lnTo>
                <a:lnTo>
                  <a:pt x="2382" y="1245"/>
                </a:lnTo>
                <a:lnTo>
                  <a:pt x="2386" y="1245"/>
                </a:lnTo>
                <a:lnTo>
                  <a:pt x="2387" y="1244"/>
                </a:lnTo>
                <a:lnTo>
                  <a:pt x="2388" y="1244"/>
                </a:lnTo>
                <a:lnTo>
                  <a:pt x="2391" y="1245"/>
                </a:lnTo>
                <a:lnTo>
                  <a:pt x="2394" y="1245"/>
                </a:lnTo>
                <a:lnTo>
                  <a:pt x="2398" y="1246"/>
                </a:lnTo>
                <a:lnTo>
                  <a:pt x="2399" y="1247"/>
                </a:lnTo>
                <a:lnTo>
                  <a:pt x="2403" y="1250"/>
                </a:lnTo>
                <a:lnTo>
                  <a:pt x="2404" y="1252"/>
                </a:lnTo>
                <a:lnTo>
                  <a:pt x="2405" y="1255"/>
                </a:lnTo>
                <a:lnTo>
                  <a:pt x="2407" y="1261"/>
                </a:lnTo>
                <a:lnTo>
                  <a:pt x="2407" y="1276"/>
                </a:lnTo>
                <a:lnTo>
                  <a:pt x="2407" y="1328"/>
                </a:lnTo>
                <a:lnTo>
                  <a:pt x="2403" y="1330"/>
                </a:lnTo>
                <a:lnTo>
                  <a:pt x="2400" y="1334"/>
                </a:lnTo>
                <a:lnTo>
                  <a:pt x="2398" y="1335"/>
                </a:lnTo>
                <a:lnTo>
                  <a:pt x="2396" y="1337"/>
                </a:lnTo>
                <a:lnTo>
                  <a:pt x="2393" y="1338"/>
                </a:lnTo>
                <a:lnTo>
                  <a:pt x="2391" y="1340"/>
                </a:lnTo>
                <a:lnTo>
                  <a:pt x="2390" y="1341"/>
                </a:lnTo>
                <a:lnTo>
                  <a:pt x="2388" y="1341"/>
                </a:lnTo>
                <a:lnTo>
                  <a:pt x="2386" y="1343"/>
                </a:lnTo>
                <a:lnTo>
                  <a:pt x="2384" y="1344"/>
                </a:lnTo>
                <a:lnTo>
                  <a:pt x="2382" y="1346"/>
                </a:lnTo>
                <a:lnTo>
                  <a:pt x="2379" y="1348"/>
                </a:lnTo>
                <a:lnTo>
                  <a:pt x="2376" y="1349"/>
                </a:lnTo>
                <a:lnTo>
                  <a:pt x="2375" y="1350"/>
                </a:lnTo>
                <a:lnTo>
                  <a:pt x="2373" y="1351"/>
                </a:lnTo>
                <a:lnTo>
                  <a:pt x="2368" y="1352"/>
                </a:lnTo>
                <a:lnTo>
                  <a:pt x="2365" y="1354"/>
                </a:lnTo>
                <a:lnTo>
                  <a:pt x="2362" y="1355"/>
                </a:lnTo>
                <a:lnTo>
                  <a:pt x="2361" y="1356"/>
                </a:lnTo>
                <a:lnTo>
                  <a:pt x="2356" y="1357"/>
                </a:lnTo>
                <a:lnTo>
                  <a:pt x="2351" y="1360"/>
                </a:lnTo>
                <a:lnTo>
                  <a:pt x="2350" y="1360"/>
                </a:lnTo>
                <a:lnTo>
                  <a:pt x="2347" y="1361"/>
                </a:lnTo>
                <a:lnTo>
                  <a:pt x="2346" y="1361"/>
                </a:lnTo>
                <a:lnTo>
                  <a:pt x="2345" y="1362"/>
                </a:lnTo>
                <a:lnTo>
                  <a:pt x="2342" y="1362"/>
                </a:lnTo>
                <a:lnTo>
                  <a:pt x="2338" y="1363"/>
                </a:lnTo>
                <a:lnTo>
                  <a:pt x="2336" y="1365"/>
                </a:lnTo>
                <a:lnTo>
                  <a:pt x="2334" y="1365"/>
                </a:lnTo>
                <a:lnTo>
                  <a:pt x="2329" y="1366"/>
                </a:lnTo>
                <a:lnTo>
                  <a:pt x="2306" y="1370"/>
                </a:lnTo>
                <a:lnTo>
                  <a:pt x="2299" y="1370"/>
                </a:lnTo>
                <a:lnTo>
                  <a:pt x="2294" y="1371"/>
                </a:lnTo>
                <a:lnTo>
                  <a:pt x="2287" y="1371"/>
                </a:lnTo>
                <a:lnTo>
                  <a:pt x="2281" y="1371"/>
                </a:lnTo>
                <a:lnTo>
                  <a:pt x="2276" y="1370"/>
                </a:lnTo>
                <a:lnTo>
                  <a:pt x="2263" y="1370"/>
                </a:lnTo>
                <a:lnTo>
                  <a:pt x="2259" y="1368"/>
                </a:lnTo>
                <a:lnTo>
                  <a:pt x="2254" y="1368"/>
                </a:lnTo>
                <a:lnTo>
                  <a:pt x="2252" y="1367"/>
                </a:lnTo>
                <a:lnTo>
                  <a:pt x="2248" y="1367"/>
                </a:lnTo>
                <a:lnTo>
                  <a:pt x="2246" y="1366"/>
                </a:lnTo>
                <a:lnTo>
                  <a:pt x="2243" y="1366"/>
                </a:lnTo>
                <a:lnTo>
                  <a:pt x="2236" y="1365"/>
                </a:lnTo>
                <a:lnTo>
                  <a:pt x="2230" y="1362"/>
                </a:lnTo>
                <a:lnTo>
                  <a:pt x="2229" y="1362"/>
                </a:lnTo>
                <a:lnTo>
                  <a:pt x="2226" y="1361"/>
                </a:lnTo>
                <a:lnTo>
                  <a:pt x="2223" y="1360"/>
                </a:lnTo>
                <a:lnTo>
                  <a:pt x="2218" y="1359"/>
                </a:lnTo>
                <a:lnTo>
                  <a:pt x="2216" y="1357"/>
                </a:lnTo>
                <a:lnTo>
                  <a:pt x="2213" y="1356"/>
                </a:lnTo>
                <a:lnTo>
                  <a:pt x="2210" y="1354"/>
                </a:lnTo>
                <a:lnTo>
                  <a:pt x="2207" y="1352"/>
                </a:lnTo>
                <a:lnTo>
                  <a:pt x="2205" y="1351"/>
                </a:lnTo>
                <a:lnTo>
                  <a:pt x="2202" y="1351"/>
                </a:lnTo>
                <a:lnTo>
                  <a:pt x="2200" y="1350"/>
                </a:lnTo>
                <a:lnTo>
                  <a:pt x="2197" y="1349"/>
                </a:lnTo>
                <a:lnTo>
                  <a:pt x="2196" y="1346"/>
                </a:lnTo>
                <a:lnTo>
                  <a:pt x="2194" y="1346"/>
                </a:lnTo>
                <a:lnTo>
                  <a:pt x="2190" y="1344"/>
                </a:lnTo>
                <a:lnTo>
                  <a:pt x="2189" y="1343"/>
                </a:lnTo>
                <a:lnTo>
                  <a:pt x="2187" y="1341"/>
                </a:lnTo>
                <a:lnTo>
                  <a:pt x="2185" y="1340"/>
                </a:lnTo>
                <a:lnTo>
                  <a:pt x="2184" y="1339"/>
                </a:lnTo>
                <a:lnTo>
                  <a:pt x="2183" y="1338"/>
                </a:lnTo>
                <a:lnTo>
                  <a:pt x="2181" y="1337"/>
                </a:lnTo>
                <a:lnTo>
                  <a:pt x="2178" y="1335"/>
                </a:lnTo>
                <a:lnTo>
                  <a:pt x="2177" y="1334"/>
                </a:lnTo>
                <a:lnTo>
                  <a:pt x="2174" y="1332"/>
                </a:lnTo>
                <a:lnTo>
                  <a:pt x="2172" y="1329"/>
                </a:lnTo>
                <a:lnTo>
                  <a:pt x="2168" y="1327"/>
                </a:lnTo>
                <a:lnTo>
                  <a:pt x="2166" y="1323"/>
                </a:lnTo>
                <a:lnTo>
                  <a:pt x="2164" y="1322"/>
                </a:lnTo>
                <a:lnTo>
                  <a:pt x="2161" y="1321"/>
                </a:lnTo>
                <a:close/>
                <a:moveTo>
                  <a:pt x="212" y="970"/>
                </a:moveTo>
                <a:lnTo>
                  <a:pt x="214" y="1019"/>
                </a:lnTo>
                <a:lnTo>
                  <a:pt x="214" y="1027"/>
                </a:lnTo>
                <a:lnTo>
                  <a:pt x="215" y="1029"/>
                </a:lnTo>
                <a:lnTo>
                  <a:pt x="215" y="1034"/>
                </a:lnTo>
                <a:lnTo>
                  <a:pt x="214" y="1041"/>
                </a:lnTo>
                <a:lnTo>
                  <a:pt x="214" y="1044"/>
                </a:lnTo>
                <a:lnTo>
                  <a:pt x="213" y="1045"/>
                </a:lnTo>
                <a:lnTo>
                  <a:pt x="210" y="1047"/>
                </a:lnTo>
                <a:lnTo>
                  <a:pt x="205" y="1050"/>
                </a:lnTo>
                <a:lnTo>
                  <a:pt x="202" y="1051"/>
                </a:lnTo>
                <a:lnTo>
                  <a:pt x="197" y="1051"/>
                </a:lnTo>
                <a:lnTo>
                  <a:pt x="195" y="1051"/>
                </a:lnTo>
                <a:lnTo>
                  <a:pt x="192" y="1050"/>
                </a:lnTo>
                <a:lnTo>
                  <a:pt x="191" y="1049"/>
                </a:lnTo>
                <a:lnTo>
                  <a:pt x="189" y="1047"/>
                </a:lnTo>
                <a:lnTo>
                  <a:pt x="186" y="1044"/>
                </a:lnTo>
                <a:lnTo>
                  <a:pt x="184" y="1034"/>
                </a:lnTo>
                <a:lnTo>
                  <a:pt x="183" y="1031"/>
                </a:lnTo>
                <a:lnTo>
                  <a:pt x="181" y="1028"/>
                </a:lnTo>
                <a:lnTo>
                  <a:pt x="179" y="1022"/>
                </a:lnTo>
                <a:lnTo>
                  <a:pt x="178" y="1019"/>
                </a:lnTo>
                <a:lnTo>
                  <a:pt x="178" y="1017"/>
                </a:lnTo>
                <a:lnTo>
                  <a:pt x="176" y="1016"/>
                </a:lnTo>
                <a:lnTo>
                  <a:pt x="176" y="1014"/>
                </a:lnTo>
                <a:lnTo>
                  <a:pt x="174" y="1007"/>
                </a:lnTo>
                <a:lnTo>
                  <a:pt x="173" y="1005"/>
                </a:lnTo>
                <a:lnTo>
                  <a:pt x="172" y="1002"/>
                </a:lnTo>
                <a:lnTo>
                  <a:pt x="170" y="1001"/>
                </a:lnTo>
                <a:lnTo>
                  <a:pt x="168" y="999"/>
                </a:lnTo>
                <a:lnTo>
                  <a:pt x="164" y="996"/>
                </a:lnTo>
                <a:lnTo>
                  <a:pt x="161" y="995"/>
                </a:lnTo>
                <a:lnTo>
                  <a:pt x="152" y="991"/>
                </a:lnTo>
                <a:lnTo>
                  <a:pt x="143" y="989"/>
                </a:lnTo>
                <a:lnTo>
                  <a:pt x="133" y="988"/>
                </a:lnTo>
                <a:lnTo>
                  <a:pt x="123" y="988"/>
                </a:lnTo>
                <a:lnTo>
                  <a:pt x="114" y="989"/>
                </a:lnTo>
                <a:lnTo>
                  <a:pt x="109" y="989"/>
                </a:lnTo>
                <a:lnTo>
                  <a:pt x="104" y="990"/>
                </a:lnTo>
                <a:lnTo>
                  <a:pt x="99" y="991"/>
                </a:lnTo>
                <a:lnTo>
                  <a:pt x="95" y="992"/>
                </a:lnTo>
                <a:lnTo>
                  <a:pt x="91" y="994"/>
                </a:lnTo>
                <a:lnTo>
                  <a:pt x="87" y="996"/>
                </a:lnTo>
                <a:lnTo>
                  <a:pt x="85" y="997"/>
                </a:lnTo>
                <a:lnTo>
                  <a:pt x="81" y="999"/>
                </a:lnTo>
                <a:lnTo>
                  <a:pt x="79" y="1000"/>
                </a:lnTo>
                <a:lnTo>
                  <a:pt x="77" y="1002"/>
                </a:lnTo>
                <a:lnTo>
                  <a:pt x="75" y="1003"/>
                </a:lnTo>
                <a:lnTo>
                  <a:pt x="74" y="1005"/>
                </a:lnTo>
                <a:lnTo>
                  <a:pt x="71" y="1006"/>
                </a:lnTo>
                <a:lnTo>
                  <a:pt x="69" y="1008"/>
                </a:lnTo>
                <a:lnTo>
                  <a:pt x="68" y="1011"/>
                </a:lnTo>
                <a:lnTo>
                  <a:pt x="65" y="1013"/>
                </a:lnTo>
                <a:lnTo>
                  <a:pt x="64" y="1014"/>
                </a:lnTo>
                <a:lnTo>
                  <a:pt x="63" y="1016"/>
                </a:lnTo>
                <a:lnTo>
                  <a:pt x="62" y="1018"/>
                </a:lnTo>
                <a:lnTo>
                  <a:pt x="60" y="1020"/>
                </a:lnTo>
                <a:lnTo>
                  <a:pt x="59" y="1024"/>
                </a:lnTo>
                <a:lnTo>
                  <a:pt x="58" y="1027"/>
                </a:lnTo>
                <a:lnTo>
                  <a:pt x="57" y="1028"/>
                </a:lnTo>
                <a:lnTo>
                  <a:pt x="57" y="1029"/>
                </a:lnTo>
                <a:lnTo>
                  <a:pt x="56" y="1031"/>
                </a:lnTo>
                <a:lnTo>
                  <a:pt x="56" y="1034"/>
                </a:lnTo>
                <a:lnTo>
                  <a:pt x="54" y="1036"/>
                </a:lnTo>
                <a:lnTo>
                  <a:pt x="54" y="1040"/>
                </a:lnTo>
                <a:lnTo>
                  <a:pt x="54" y="1046"/>
                </a:lnTo>
                <a:lnTo>
                  <a:pt x="53" y="1053"/>
                </a:lnTo>
                <a:lnTo>
                  <a:pt x="54" y="1058"/>
                </a:lnTo>
                <a:lnTo>
                  <a:pt x="54" y="1062"/>
                </a:lnTo>
                <a:lnTo>
                  <a:pt x="54" y="1064"/>
                </a:lnTo>
                <a:lnTo>
                  <a:pt x="56" y="1067"/>
                </a:lnTo>
                <a:lnTo>
                  <a:pt x="56" y="1069"/>
                </a:lnTo>
                <a:lnTo>
                  <a:pt x="57" y="1072"/>
                </a:lnTo>
                <a:lnTo>
                  <a:pt x="58" y="1074"/>
                </a:lnTo>
                <a:lnTo>
                  <a:pt x="59" y="1077"/>
                </a:lnTo>
                <a:lnTo>
                  <a:pt x="62" y="1081"/>
                </a:lnTo>
                <a:lnTo>
                  <a:pt x="63" y="1083"/>
                </a:lnTo>
                <a:lnTo>
                  <a:pt x="64" y="1085"/>
                </a:lnTo>
                <a:lnTo>
                  <a:pt x="66" y="1086"/>
                </a:lnTo>
                <a:lnTo>
                  <a:pt x="69" y="1089"/>
                </a:lnTo>
                <a:lnTo>
                  <a:pt x="74" y="1095"/>
                </a:lnTo>
                <a:lnTo>
                  <a:pt x="80" y="1101"/>
                </a:lnTo>
                <a:lnTo>
                  <a:pt x="82" y="1103"/>
                </a:lnTo>
                <a:lnTo>
                  <a:pt x="85" y="1106"/>
                </a:lnTo>
                <a:lnTo>
                  <a:pt x="87" y="1107"/>
                </a:lnTo>
                <a:lnTo>
                  <a:pt x="89" y="1110"/>
                </a:lnTo>
                <a:lnTo>
                  <a:pt x="92" y="1111"/>
                </a:lnTo>
                <a:lnTo>
                  <a:pt x="93" y="1112"/>
                </a:lnTo>
                <a:lnTo>
                  <a:pt x="95" y="1113"/>
                </a:lnTo>
                <a:lnTo>
                  <a:pt x="97" y="1114"/>
                </a:lnTo>
                <a:lnTo>
                  <a:pt x="98" y="1116"/>
                </a:lnTo>
                <a:lnTo>
                  <a:pt x="100" y="1117"/>
                </a:lnTo>
                <a:lnTo>
                  <a:pt x="103" y="1117"/>
                </a:lnTo>
                <a:lnTo>
                  <a:pt x="104" y="1118"/>
                </a:lnTo>
                <a:lnTo>
                  <a:pt x="106" y="1119"/>
                </a:lnTo>
                <a:lnTo>
                  <a:pt x="108" y="1121"/>
                </a:lnTo>
                <a:lnTo>
                  <a:pt x="110" y="1122"/>
                </a:lnTo>
                <a:lnTo>
                  <a:pt x="114" y="1124"/>
                </a:lnTo>
                <a:lnTo>
                  <a:pt x="118" y="1127"/>
                </a:lnTo>
                <a:lnTo>
                  <a:pt x="122" y="1129"/>
                </a:lnTo>
                <a:lnTo>
                  <a:pt x="124" y="1130"/>
                </a:lnTo>
                <a:lnTo>
                  <a:pt x="127" y="1132"/>
                </a:lnTo>
                <a:lnTo>
                  <a:pt x="128" y="1133"/>
                </a:lnTo>
                <a:lnTo>
                  <a:pt x="131" y="1133"/>
                </a:lnTo>
                <a:lnTo>
                  <a:pt x="133" y="1134"/>
                </a:lnTo>
                <a:lnTo>
                  <a:pt x="134" y="1135"/>
                </a:lnTo>
                <a:lnTo>
                  <a:pt x="137" y="1136"/>
                </a:lnTo>
                <a:lnTo>
                  <a:pt x="139" y="1138"/>
                </a:lnTo>
                <a:lnTo>
                  <a:pt x="141" y="1139"/>
                </a:lnTo>
                <a:lnTo>
                  <a:pt x="143" y="1141"/>
                </a:lnTo>
                <a:lnTo>
                  <a:pt x="145" y="1141"/>
                </a:lnTo>
                <a:lnTo>
                  <a:pt x="146" y="1144"/>
                </a:lnTo>
                <a:lnTo>
                  <a:pt x="150" y="1145"/>
                </a:lnTo>
                <a:lnTo>
                  <a:pt x="154" y="1146"/>
                </a:lnTo>
                <a:lnTo>
                  <a:pt x="156" y="1147"/>
                </a:lnTo>
                <a:lnTo>
                  <a:pt x="158" y="1150"/>
                </a:lnTo>
                <a:lnTo>
                  <a:pt x="162" y="1151"/>
                </a:lnTo>
                <a:lnTo>
                  <a:pt x="163" y="1152"/>
                </a:lnTo>
                <a:lnTo>
                  <a:pt x="167" y="1155"/>
                </a:lnTo>
                <a:lnTo>
                  <a:pt x="168" y="1156"/>
                </a:lnTo>
                <a:lnTo>
                  <a:pt x="170" y="1157"/>
                </a:lnTo>
                <a:lnTo>
                  <a:pt x="172" y="1158"/>
                </a:lnTo>
                <a:lnTo>
                  <a:pt x="173" y="1160"/>
                </a:lnTo>
                <a:lnTo>
                  <a:pt x="175" y="1161"/>
                </a:lnTo>
                <a:lnTo>
                  <a:pt x="176" y="1162"/>
                </a:lnTo>
                <a:lnTo>
                  <a:pt x="178" y="1163"/>
                </a:lnTo>
                <a:lnTo>
                  <a:pt x="180" y="1164"/>
                </a:lnTo>
                <a:lnTo>
                  <a:pt x="183" y="1167"/>
                </a:lnTo>
                <a:lnTo>
                  <a:pt x="185" y="1169"/>
                </a:lnTo>
                <a:lnTo>
                  <a:pt x="189" y="1172"/>
                </a:lnTo>
                <a:lnTo>
                  <a:pt x="193" y="1175"/>
                </a:lnTo>
                <a:lnTo>
                  <a:pt x="199" y="1182"/>
                </a:lnTo>
                <a:lnTo>
                  <a:pt x="203" y="1185"/>
                </a:lnTo>
                <a:lnTo>
                  <a:pt x="207" y="1189"/>
                </a:lnTo>
                <a:lnTo>
                  <a:pt x="209" y="1191"/>
                </a:lnTo>
                <a:lnTo>
                  <a:pt x="212" y="1194"/>
                </a:lnTo>
                <a:lnTo>
                  <a:pt x="213" y="1196"/>
                </a:lnTo>
                <a:lnTo>
                  <a:pt x="214" y="1199"/>
                </a:lnTo>
                <a:lnTo>
                  <a:pt x="214" y="1201"/>
                </a:lnTo>
                <a:lnTo>
                  <a:pt x="216" y="1204"/>
                </a:lnTo>
                <a:lnTo>
                  <a:pt x="218" y="1205"/>
                </a:lnTo>
                <a:lnTo>
                  <a:pt x="219" y="1207"/>
                </a:lnTo>
                <a:lnTo>
                  <a:pt x="220" y="1210"/>
                </a:lnTo>
                <a:lnTo>
                  <a:pt x="221" y="1213"/>
                </a:lnTo>
                <a:lnTo>
                  <a:pt x="227" y="1230"/>
                </a:lnTo>
                <a:lnTo>
                  <a:pt x="227" y="1233"/>
                </a:lnTo>
                <a:lnTo>
                  <a:pt x="228" y="1236"/>
                </a:lnTo>
                <a:lnTo>
                  <a:pt x="228" y="1240"/>
                </a:lnTo>
                <a:lnTo>
                  <a:pt x="228" y="1247"/>
                </a:lnTo>
                <a:lnTo>
                  <a:pt x="230" y="1250"/>
                </a:lnTo>
                <a:lnTo>
                  <a:pt x="230" y="1255"/>
                </a:lnTo>
                <a:lnTo>
                  <a:pt x="230" y="1258"/>
                </a:lnTo>
                <a:lnTo>
                  <a:pt x="228" y="1261"/>
                </a:lnTo>
                <a:lnTo>
                  <a:pt x="228" y="1266"/>
                </a:lnTo>
                <a:lnTo>
                  <a:pt x="228" y="1277"/>
                </a:lnTo>
                <a:lnTo>
                  <a:pt x="227" y="1279"/>
                </a:lnTo>
                <a:lnTo>
                  <a:pt x="227" y="1283"/>
                </a:lnTo>
                <a:lnTo>
                  <a:pt x="226" y="1285"/>
                </a:lnTo>
                <a:lnTo>
                  <a:pt x="226" y="1288"/>
                </a:lnTo>
                <a:lnTo>
                  <a:pt x="225" y="1290"/>
                </a:lnTo>
                <a:lnTo>
                  <a:pt x="225" y="1291"/>
                </a:lnTo>
                <a:lnTo>
                  <a:pt x="224" y="1293"/>
                </a:lnTo>
                <a:lnTo>
                  <a:pt x="224" y="1295"/>
                </a:lnTo>
                <a:lnTo>
                  <a:pt x="222" y="1299"/>
                </a:lnTo>
                <a:lnTo>
                  <a:pt x="221" y="1301"/>
                </a:lnTo>
                <a:lnTo>
                  <a:pt x="220" y="1304"/>
                </a:lnTo>
                <a:lnTo>
                  <a:pt x="219" y="1306"/>
                </a:lnTo>
                <a:lnTo>
                  <a:pt x="218" y="1308"/>
                </a:lnTo>
                <a:lnTo>
                  <a:pt x="216" y="1311"/>
                </a:lnTo>
                <a:lnTo>
                  <a:pt x="214" y="1316"/>
                </a:lnTo>
                <a:lnTo>
                  <a:pt x="213" y="1317"/>
                </a:lnTo>
                <a:lnTo>
                  <a:pt x="212" y="1319"/>
                </a:lnTo>
                <a:lnTo>
                  <a:pt x="210" y="1321"/>
                </a:lnTo>
                <a:lnTo>
                  <a:pt x="209" y="1322"/>
                </a:lnTo>
                <a:lnTo>
                  <a:pt x="208" y="1323"/>
                </a:lnTo>
                <a:lnTo>
                  <a:pt x="205" y="1326"/>
                </a:lnTo>
                <a:lnTo>
                  <a:pt x="202" y="1330"/>
                </a:lnTo>
                <a:lnTo>
                  <a:pt x="197" y="1337"/>
                </a:lnTo>
                <a:lnTo>
                  <a:pt x="196" y="1338"/>
                </a:lnTo>
                <a:lnTo>
                  <a:pt x="191" y="1341"/>
                </a:lnTo>
                <a:lnTo>
                  <a:pt x="190" y="1343"/>
                </a:lnTo>
                <a:lnTo>
                  <a:pt x="187" y="1344"/>
                </a:lnTo>
                <a:lnTo>
                  <a:pt x="186" y="1345"/>
                </a:lnTo>
                <a:lnTo>
                  <a:pt x="185" y="1346"/>
                </a:lnTo>
                <a:lnTo>
                  <a:pt x="184" y="1348"/>
                </a:lnTo>
                <a:lnTo>
                  <a:pt x="180" y="1349"/>
                </a:lnTo>
                <a:lnTo>
                  <a:pt x="179" y="1350"/>
                </a:lnTo>
                <a:lnTo>
                  <a:pt x="176" y="1351"/>
                </a:lnTo>
                <a:lnTo>
                  <a:pt x="174" y="1352"/>
                </a:lnTo>
                <a:lnTo>
                  <a:pt x="173" y="1354"/>
                </a:lnTo>
                <a:lnTo>
                  <a:pt x="169" y="1355"/>
                </a:lnTo>
                <a:lnTo>
                  <a:pt x="168" y="1356"/>
                </a:lnTo>
                <a:lnTo>
                  <a:pt x="164" y="1357"/>
                </a:lnTo>
                <a:lnTo>
                  <a:pt x="145" y="1365"/>
                </a:lnTo>
                <a:lnTo>
                  <a:pt x="121" y="1370"/>
                </a:lnTo>
                <a:lnTo>
                  <a:pt x="108" y="1370"/>
                </a:lnTo>
                <a:lnTo>
                  <a:pt x="102" y="1371"/>
                </a:lnTo>
                <a:lnTo>
                  <a:pt x="94" y="1371"/>
                </a:lnTo>
                <a:lnTo>
                  <a:pt x="86" y="1371"/>
                </a:lnTo>
                <a:lnTo>
                  <a:pt x="81" y="1370"/>
                </a:lnTo>
                <a:lnTo>
                  <a:pt x="74" y="1370"/>
                </a:lnTo>
                <a:lnTo>
                  <a:pt x="68" y="1370"/>
                </a:lnTo>
                <a:lnTo>
                  <a:pt x="53" y="1367"/>
                </a:lnTo>
                <a:lnTo>
                  <a:pt x="50" y="1366"/>
                </a:lnTo>
                <a:lnTo>
                  <a:pt x="47" y="1366"/>
                </a:lnTo>
                <a:lnTo>
                  <a:pt x="45" y="1366"/>
                </a:lnTo>
                <a:lnTo>
                  <a:pt x="42" y="1365"/>
                </a:lnTo>
                <a:lnTo>
                  <a:pt x="40" y="1365"/>
                </a:lnTo>
                <a:lnTo>
                  <a:pt x="39" y="1363"/>
                </a:lnTo>
                <a:lnTo>
                  <a:pt x="36" y="1363"/>
                </a:lnTo>
                <a:lnTo>
                  <a:pt x="34" y="1362"/>
                </a:lnTo>
                <a:lnTo>
                  <a:pt x="12" y="1354"/>
                </a:lnTo>
                <a:lnTo>
                  <a:pt x="11" y="1337"/>
                </a:lnTo>
                <a:lnTo>
                  <a:pt x="10" y="1334"/>
                </a:lnTo>
                <a:lnTo>
                  <a:pt x="7" y="1323"/>
                </a:lnTo>
                <a:lnTo>
                  <a:pt x="7" y="1316"/>
                </a:lnTo>
                <a:lnTo>
                  <a:pt x="5" y="1310"/>
                </a:lnTo>
                <a:lnTo>
                  <a:pt x="4" y="1302"/>
                </a:lnTo>
                <a:lnTo>
                  <a:pt x="4" y="1295"/>
                </a:lnTo>
                <a:lnTo>
                  <a:pt x="1" y="1288"/>
                </a:lnTo>
                <a:lnTo>
                  <a:pt x="1" y="1280"/>
                </a:lnTo>
                <a:lnTo>
                  <a:pt x="0" y="1276"/>
                </a:lnTo>
                <a:lnTo>
                  <a:pt x="0" y="1273"/>
                </a:lnTo>
                <a:lnTo>
                  <a:pt x="1" y="1271"/>
                </a:lnTo>
                <a:lnTo>
                  <a:pt x="1" y="1268"/>
                </a:lnTo>
                <a:lnTo>
                  <a:pt x="2" y="1267"/>
                </a:lnTo>
                <a:lnTo>
                  <a:pt x="6" y="1263"/>
                </a:lnTo>
                <a:lnTo>
                  <a:pt x="7" y="1262"/>
                </a:lnTo>
                <a:lnTo>
                  <a:pt x="10" y="1261"/>
                </a:lnTo>
                <a:lnTo>
                  <a:pt x="12" y="1260"/>
                </a:lnTo>
                <a:lnTo>
                  <a:pt x="16" y="1260"/>
                </a:lnTo>
                <a:lnTo>
                  <a:pt x="19" y="1260"/>
                </a:lnTo>
                <a:lnTo>
                  <a:pt x="24" y="1262"/>
                </a:lnTo>
                <a:lnTo>
                  <a:pt x="27" y="1265"/>
                </a:lnTo>
                <a:lnTo>
                  <a:pt x="28" y="1266"/>
                </a:lnTo>
                <a:lnTo>
                  <a:pt x="29" y="1268"/>
                </a:lnTo>
                <a:lnTo>
                  <a:pt x="30" y="1271"/>
                </a:lnTo>
                <a:lnTo>
                  <a:pt x="31" y="1273"/>
                </a:lnTo>
                <a:lnTo>
                  <a:pt x="33" y="1276"/>
                </a:lnTo>
                <a:lnTo>
                  <a:pt x="34" y="1278"/>
                </a:lnTo>
                <a:lnTo>
                  <a:pt x="35" y="1280"/>
                </a:lnTo>
                <a:lnTo>
                  <a:pt x="36" y="1284"/>
                </a:lnTo>
                <a:lnTo>
                  <a:pt x="37" y="1287"/>
                </a:lnTo>
                <a:lnTo>
                  <a:pt x="39" y="1288"/>
                </a:lnTo>
                <a:lnTo>
                  <a:pt x="40" y="1290"/>
                </a:lnTo>
                <a:lnTo>
                  <a:pt x="40" y="1293"/>
                </a:lnTo>
                <a:lnTo>
                  <a:pt x="41" y="1294"/>
                </a:lnTo>
                <a:lnTo>
                  <a:pt x="41" y="1296"/>
                </a:lnTo>
                <a:lnTo>
                  <a:pt x="44" y="1300"/>
                </a:lnTo>
                <a:lnTo>
                  <a:pt x="44" y="1302"/>
                </a:lnTo>
                <a:lnTo>
                  <a:pt x="46" y="1306"/>
                </a:lnTo>
                <a:lnTo>
                  <a:pt x="47" y="1307"/>
                </a:lnTo>
                <a:lnTo>
                  <a:pt x="48" y="1310"/>
                </a:lnTo>
                <a:lnTo>
                  <a:pt x="50" y="1312"/>
                </a:lnTo>
                <a:lnTo>
                  <a:pt x="51" y="1316"/>
                </a:lnTo>
                <a:lnTo>
                  <a:pt x="52" y="1317"/>
                </a:lnTo>
                <a:lnTo>
                  <a:pt x="53" y="1319"/>
                </a:lnTo>
                <a:lnTo>
                  <a:pt x="54" y="1321"/>
                </a:lnTo>
                <a:lnTo>
                  <a:pt x="56" y="1322"/>
                </a:lnTo>
                <a:lnTo>
                  <a:pt x="59" y="1326"/>
                </a:lnTo>
                <a:lnTo>
                  <a:pt x="62" y="1328"/>
                </a:lnTo>
                <a:lnTo>
                  <a:pt x="64" y="1329"/>
                </a:lnTo>
                <a:lnTo>
                  <a:pt x="65" y="1330"/>
                </a:lnTo>
                <a:lnTo>
                  <a:pt x="68" y="1330"/>
                </a:lnTo>
                <a:lnTo>
                  <a:pt x="70" y="1332"/>
                </a:lnTo>
                <a:lnTo>
                  <a:pt x="71" y="1333"/>
                </a:lnTo>
                <a:lnTo>
                  <a:pt x="79" y="1335"/>
                </a:lnTo>
                <a:lnTo>
                  <a:pt x="83" y="1337"/>
                </a:lnTo>
                <a:lnTo>
                  <a:pt x="89" y="1337"/>
                </a:lnTo>
                <a:lnTo>
                  <a:pt x="102" y="1337"/>
                </a:lnTo>
                <a:lnTo>
                  <a:pt x="110" y="1337"/>
                </a:lnTo>
                <a:lnTo>
                  <a:pt x="114" y="1337"/>
                </a:lnTo>
                <a:lnTo>
                  <a:pt x="117" y="1337"/>
                </a:lnTo>
                <a:lnTo>
                  <a:pt x="122" y="1337"/>
                </a:lnTo>
                <a:lnTo>
                  <a:pt x="128" y="1335"/>
                </a:lnTo>
                <a:lnTo>
                  <a:pt x="131" y="1334"/>
                </a:lnTo>
                <a:lnTo>
                  <a:pt x="133" y="1334"/>
                </a:lnTo>
                <a:lnTo>
                  <a:pt x="135" y="1333"/>
                </a:lnTo>
                <a:lnTo>
                  <a:pt x="137" y="1333"/>
                </a:lnTo>
                <a:lnTo>
                  <a:pt x="139" y="1332"/>
                </a:lnTo>
                <a:lnTo>
                  <a:pt x="141" y="1330"/>
                </a:lnTo>
                <a:lnTo>
                  <a:pt x="145" y="1329"/>
                </a:lnTo>
                <a:lnTo>
                  <a:pt x="149" y="1328"/>
                </a:lnTo>
                <a:lnTo>
                  <a:pt x="151" y="1327"/>
                </a:lnTo>
                <a:lnTo>
                  <a:pt x="154" y="1326"/>
                </a:lnTo>
                <a:lnTo>
                  <a:pt x="155" y="1324"/>
                </a:lnTo>
                <a:lnTo>
                  <a:pt x="156" y="1322"/>
                </a:lnTo>
                <a:lnTo>
                  <a:pt x="158" y="1321"/>
                </a:lnTo>
                <a:lnTo>
                  <a:pt x="162" y="1318"/>
                </a:lnTo>
                <a:lnTo>
                  <a:pt x="169" y="1312"/>
                </a:lnTo>
                <a:lnTo>
                  <a:pt x="173" y="1307"/>
                </a:lnTo>
                <a:lnTo>
                  <a:pt x="175" y="1304"/>
                </a:lnTo>
                <a:lnTo>
                  <a:pt x="180" y="1294"/>
                </a:lnTo>
                <a:lnTo>
                  <a:pt x="184" y="1284"/>
                </a:lnTo>
                <a:lnTo>
                  <a:pt x="184" y="1280"/>
                </a:lnTo>
                <a:lnTo>
                  <a:pt x="185" y="1278"/>
                </a:lnTo>
                <a:lnTo>
                  <a:pt x="185" y="1274"/>
                </a:lnTo>
                <a:lnTo>
                  <a:pt x="186" y="1268"/>
                </a:lnTo>
                <a:lnTo>
                  <a:pt x="186" y="1262"/>
                </a:lnTo>
                <a:lnTo>
                  <a:pt x="185" y="1256"/>
                </a:lnTo>
                <a:lnTo>
                  <a:pt x="185" y="1251"/>
                </a:lnTo>
                <a:lnTo>
                  <a:pt x="185" y="1249"/>
                </a:lnTo>
                <a:lnTo>
                  <a:pt x="181" y="1238"/>
                </a:lnTo>
                <a:lnTo>
                  <a:pt x="180" y="1235"/>
                </a:lnTo>
                <a:lnTo>
                  <a:pt x="179" y="1234"/>
                </a:lnTo>
                <a:lnTo>
                  <a:pt x="178" y="1232"/>
                </a:lnTo>
                <a:lnTo>
                  <a:pt x="176" y="1229"/>
                </a:lnTo>
                <a:lnTo>
                  <a:pt x="175" y="1228"/>
                </a:lnTo>
                <a:lnTo>
                  <a:pt x="174" y="1225"/>
                </a:lnTo>
                <a:lnTo>
                  <a:pt x="172" y="1224"/>
                </a:lnTo>
                <a:lnTo>
                  <a:pt x="170" y="1222"/>
                </a:lnTo>
                <a:lnTo>
                  <a:pt x="166" y="1217"/>
                </a:lnTo>
                <a:lnTo>
                  <a:pt x="161" y="1212"/>
                </a:lnTo>
                <a:lnTo>
                  <a:pt x="157" y="1208"/>
                </a:lnTo>
                <a:lnTo>
                  <a:pt x="155" y="1206"/>
                </a:lnTo>
                <a:lnTo>
                  <a:pt x="152" y="1205"/>
                </a:lnTo>
                <a:lnTo>
                  <a:pt x="151" y="1204"/>
                </a:lnTo>
                <a:lnTo>
                  <a:pt x="149" y="1202"/>
                </a:lnTo>
                <a:lnTo>
                  <a:pt x="146" y="1201"/>
                </a:lnTo>
                <a:lnTo>
                  <a:pt x="145" y="1200"/>
                </a:lnTo>
                <a:lnTo>
                  <a:pt x="143" y="1199"/>
                </a:lnTo>
                <a:lnTo>
                  <a:pt x="141" y="1197"/>
                </a:lnTo>
                <a:lnTo>
                  <a:pt x="139" y="1196"/>
                </a:lnTo>
                <a:lnTo>
                  <a:pt x="138" y="1195"/>
                </a:lnTo>
                <a:lnTo>
                  <a:pt x="134" y="1194"/>
                </a:lnTo>
                <a:lnTo>
                  <a:pt x="132" y="1191"/>
                </a:lnTo>
                <a:lnTo>
                  <a:pt x="127" y="1190"/>
                </a:lnTo>
                <a:lnTo>
                  <a:pt x="123" y="1188"/>
                </a:lnTo>
                <a:lnTo>
                  <a:pt x="122" y="1186"/>
                </a:lnTo>
                <a:lnTo>
                  <a:pt x="120" y="1185"/>
                </a:lnTo>
                <a:lnTo>
                  <a:pt x="117" y="1183"/>
                </a:lnTo>
                <a:lnTo>
                  <a:pt x="115" y="1183"/>
                </a:lnTo>
                <a:lnTo>
                  <a:pt x="112" y="1182"/>
                </a:lnTo>
                <a:lnTo>
                  <a:pt x="111" y="1180"/>
                </a:lnTo>
                <a:lnTo>
                  <a:pt x="109" y="1179"/>
                </a:lnTo>
                <a:lnTo>
                  <a:pt x="106" y="1178"/>
                </a:lnTo>
                <a:lnTo>
                  <a:pt x="104" y="1177"/>
                </a:lnTo>
                <a:lnTo>
                  <a:pt x="103" y="1175"/>
                </a:lnTo>
                <a:lnTo>
                  <a:pt x="100" y="1174"/>
                </a:lnTo>
                <a:lnTo>
                  <a:pt x="97" y="1173"/>
                </a:lnTo>
                <a:lnTo>
                  <a:pt x="95" y="1172"/>
                </a:lnTo>
                <a:lnTo>
                  <a:pt x="93" y="1171"/>
                </a:lnTo>
                <a:lnTo>
                  <a:pt x="91" y="1168"/>
                </a:lnTo>
                <a:lnTo>
                  <a:pt x="88" y="1168"/>
                </a:lnTo>
                <a:lnTo>
                  <a:pt x="86" y="1167"/>
                </a:lnTo>
                <a:lnTo>
                  <a:pt x="82" y="1164"/>
                </a:lnTo>
                <a:lnTo>
                  <a:pt x="80" y="1162"/>
                </a:lnTo>
                <a:lnTo>
                  <a:pt x="76" y="1161"/>
                </a:lnTo>
                <a:lnTo>
                  <a:pt x="74" y="1160"/>
                </a:lnTo>
                <a:lnTo>
                  <a:pt x="71" y="1158"/>
                </a:lnTo>
                <a:lnTo>
                  <a:pt x="69" y="1156"/>
                </a:lnTo>
                <a:lnTo>
                  <a:pt x="68" y="1155"/>
                </a:lnTo>
                <a:lnTo>
                  <a:pt x="65" y="1153"/>
                </a:lnTo>
                <a:lnTo>
                  <a:pt x="64" y="1152"/>
                </a:lnTo>
                <a:lnTo>
                  <a:pt x="62" y="1151"/>
                </a:lnTo>
                <a:lnTo>
                  <a:pt x="60" y="1150"/>
                </a:lnTo>
                <a:lnTo>
                  <a:pt x="59" y="1149"/>
                </a:lnTo>
                <a:lnTo>
                  <a:pt x="57" y="1147"/>
                </a:lnTo>
                <a:lnTo>
                  <a:pt x="54" y="1146"/>
                </a:lnTo>
                <a:lnTo>
                  <a:pt x="53" y="1144"/>
                </a:lnTo>
                <a:lnTo>
                  <a:pt x="50" y="1141"/>
                </a:lnTo>
                <a:lnTo>
                  <a:pt x="46" y="1139"/>
                </a:lnTo>
                <a:lnTo>
                  <a:pt x="40" y="1132"/>
                </a:lnTo>
                <a:lnTo>
                  <a:pt x="31" y="1124"/>
                </a:lnTo>
                <a:lnTo>
                  <a:pt x="29" y="1122"/>
                </a:lnTo>
                <a:lnTo>
                  <a:pt x="27" y="1119"/>
                </a:lnTo>
                <a:lnTo>
                  <a:pt x="25" y="1117"/>
                </a:lnTo>
                <a:lnTo>
                  <a:pt x="24" y="1116"/>
                </a:lnTo>
                <a:lnTo>
                  <a:pt x="24" y="1113"/>
                </a:lnTo>
                <a:lnTo>
                  <a:pt x="22" y="1112"/>
                </a:lnTo>
                <a:lnTo>
                  <a:pt x="22" y="1110"/>
                </a:lnTo>
                <a:lnTo>
                  <a:pt x="19" y="1106"/>
                </a:lnTo>
                <a:lnTo>
                  <a:pt x="17" y="1102"/>
                </a:lnTo>
                <a:lnTo>
                  <a:pt x="17" y="1100"/>
                </a:lnTo>
                <a:lnTo>
                  <a:pt x="16" y="1097"/>
                </a:lnTo>
                <a:lnTo>
                  <a:pt x="15" y="1094"/>
                </a:lnTo>
                <a:lnTo>
                  <a:pt x="13" y="1092"/>
                </a:lnTo>
                <a:lnTo>
                  <a:pt x="13" y="1090"/>
                </a:lnTo>
                <a:lnTo>
                  <a:pt x="11" y="1081"/>
                </a:lnTo>
                <a:lnTo>
                  <a:pt x="10" y="1073"/>
                </a:lnTo>
                <a:lnTo>
                  <a:pt x="10" y="1061"/>
                </a:lnTo>
                <a:lnTo>
                  <a:pt x="10" y="1052"/>
                </a:lnTo>
                <a:lnTo>
                  <a:pt x="10" y="1044"/>
                </a:lnTo>
                <a:lnTo>
                  <a:pt x="11" y="1036"/>
                </a:lnTo>
                <a:lnTo>
                  <a:pt x="13" y="1030"/>
                </a:lnTo>
                <a:lnTo>
                  <a:pt x="13" y="1028"/>
                </a:lnTo>
                <a:lnTo>
                  <a:pt x="13" y="1027"/>
                </a:lnTo>
                <a:lnTo>
                  <a:pt x="15" y="1024"/>
                </a:lnTo>
                <a:lnTo>
                  <a:pt x="15" y="1023"/>
                </a:lnTo>
                <a:lnTo>
                  <a:pt x="16" y="1020"/>
                </a:lnTo>
                <a:lnTo>
                  <a:pt x="16" y="1019"/>
                </a:lnTo>
                <a:lnTo>
                  <a:pt x="18" y="1014"/>
                </a:lnTo>
                <a:lnTo>
                  <a:pt x="19" y="1012"/>
                </a:lnTo>
                <a:lnTo>
                  <a:pt x="22" y="1008"/>
                </a:lnTo>
                <a:lnTo>
                  <a:pt x="23" y="1005"/>
                </a:lnTo>
                <a:lnTo>
                  <a:pt x="25" y="1002"/>
                </a:lnTo>
                <a:lnTo>
                  <a:pt x="25" y="1000"/>
                </a:lnTo>
                <a:lnTo>
                  <a:pt x="28" y="1000"/>
                </a:lnTo>
                <a:lnTo>
                  <a:pt x="29" y="997"/>
                </a:lnTo>
                <a:lnTo>
                  <a:pt x="33" y="992"/>
                </a:lnTo>
                <a:lnTo>
                  <a:pt x="37" y="988"/>
                </a:lnTo>
                <a:lnTo>
                  <a:pt x="40" y="985"/>
                </a:lnTo>
                <a:lnTo>
                  <a:pt x="44" y="981"/>
                </a:lnTo>
                <a:lnTo>
                  <a:pt x="46" y="980"/>
                </a:lnTo>
                <a:lnTo>
                  <a:pt x="48" y="978"/>
                </a:lnTo>
                <a:lnTo>
                  <a:pt x="50" y="977"/>
                </a:lnTo>
                <a:lnTo>
                  <a:pt x="52" y="977"/>
                </a:lnTo>
                <a:lnTo>
                  <a:pt x="53" y="974"/>
                </a:lnTo>
                <a:lnTo>
                  <a:pt x="56" y="974"/>
                </a:lnTo>
                <a:lnTo>
                  <a:pt x="57" y="973"/>
                </a:lnTo>
                <a:lnTo>
                  <a:pt x="59" y="972"/>
                </a:lnTo>
                <a:lnTo>
                  <a:pt x="62" y="970"/>
                </a:lnTo>
                <a:lnTo>
                  <a:pt x="64" y="969"/>
                </a:lnTo>
                <a:lnTo>
                  <a:pt x="68" y="968"/>
                </a:lnTo>
                <a:lnTo>
                  <a:pt x="69" y="967"/>
                </a:lnTo>
                <a:lnTo>
                  <a:pt x="74" y="966"/>
                </a:lnTo>
                <a:lnTo>
                  <a:pt x="81" y="963"/>
                </a:lnTo>
                <a:lnTo>
                  <a:pt x="83" y="962"/>
                </a:lnTo>
                <a:lnTo>
                  <a:pt x="85" y="962"/>
                </a:lnTo>
                <a:lnTo>
                  <a:pt x="87" y="961"/>
                </a:lnTo>
                <a:lnTo>
                  <a:pt x="89" y="961"/>
                </a:lnTo>
                <a:lnTo>
                  <a:pt x="92" y="959"/>
                </a:lnTo>
                <a:lnTo>
                  <a:pt x="94" y="959"/>
                </a:lnTo>
                <a:lnTo>
                  <a:pt x="97" y="958"/>
                </a:lnTo>
                <a:lnTo>
                  <a:pt x="99" y="958"/>
                </a:lnTo>
                <a:lnTo>
                  <a:pt x="103" y="957"/>
                </a:lnTo>
                <a:lnTo>
                  <a:pt x="108" y="957"/>
                </a:lnTo>
                <a:lnTo>
                  <a:pt x="112" y="956"/>
                </a:lnTo>
                <a:lnTo>
                  <a:pt x="118" y="956"/>
                </a:lnTo>
                <a:lnTo>
                  <a:pt x="128" y="956"/>
                </a:lnTo>
                <a:lnTo>
                  <a:pt x="134" y="955"/>
                </a:lnTo>
                <a:lnTo>
                  <a:pt x="138" y="955"/>
                </a:lnTo>
                <a:lnTo>
                  <a:pt x="141" y="955"/>
                </a:lnTo>
                <a:lnTo>
                  <a:pt x="151" y="956"/>
                </a:lnTo>
                <a:lnTo>
                  <a:pt x="173" y="958"/>
                </a:lnTo>
                <a:lnTo>
                  <a:pt x="195" y="964"/>
                </a:lnTo>
                <a:lnTo>
                  <a:pt x="212" y="970"/>
                </a:lnTo>
                <a:close/>
                <a:moveTo>
                  <a:pt x="1496" y="671"/>
                </a:moveTo>
                <a:lnTo>
                  <a:pt x="1496" y="474"/>
                </a:lnTo>
                <a:lnTo>
                  <a:pt x="1490" y="474"/>
                </a:lnTo>
                <a:lnTo>
                  <a:pt x="1485" y="475"/>
                </a:lnTo>
                <a:lnTo>
                  <a:pt x="1482" y="475"/>
                </a:lnTo>
                <a:lnTo>
                  <a:pt x="1478" y="476"/>
                </a:lnTo>
                <a:lnTo>
                  <a:pt x="1476" y="476"/>
                </a:lnTo>
                <a:lnTo>
                  <a:pt x="1473" y="477"/>
                </a:lnTo>
                <a:lnTo>
                  <a:pt x="1472" y="477"/>
                </a:lnTo>
                <a:lnTo>
                  <a:pt x="1467" y="479"/>
                </a:lnTo>
                <a:lnTo>
                  <a:pt x="1465" y="480"/>
                </a:lnTo>
                <a:lnTo>
                  <a:pt x="1459" y="483"/>
                </a:lnTo>
                <a:lnTo>
                  <a:pt x="1455" y="485"/>
                </a:lnTo>
                <a:lnTo>
                  <a:pt x="1454" y="486"/>
                </a:lnTo>
                <a:lnTo>
                  <a:pt x="1452" y="487"/>
                </a:lnTo>
                <a:lnTo>
                  <a:pt x="1450" y="488"/>
                </a:lnTo>
                <a:lnTo>
                  <a:pt x="1446" y="493"/>
                </a:lnTo>
                <a:lnTo>
                  <a:pt x="1442" y="497"/>
                </a:lnTo>
                <a:lnTo>
                  <a:pt x="1441" y="499"/>
                </a:lnTo>
                <a:lnTo>
                  <a:pt x="1440" y="501"/>
                </a:lnTo>
                <a:lnTo>
                  <a:pt x="1438" y="502"/>
                </a:lnTo>
                <a:lnTo>
                  <a:pt x="1437" y="504"/>
                </a:lnTo>
                <a:lnTo>
                  <a:pt x="1436" y="507"/>
                </a:lnTo>
                <a:lnTo>
                  <a:pt x="1435" y="510"/>
                </a:lnTo>
                <a:lnTo>
                  <a:pt x="1434" y="513"/>
                </a:lnTo>
                <a:lnTo>
                  <a:pt x="1434" y="514"/>
                </a:lnTo>
                <a:lnTo>
                  <a:pt x="1432" y="516"/>
                </a:lnTo>
                <a:lnTo>
                  <a:pt x="1432" y="518"/>
                </a:lnTo>
                <a:lnTo>
                  <a:pt x="1431" y="523"/>
                </a:lnTo>
                <a:lnTo>
                  <a:pt x="1430" y="529"/>
                </a:lnTo>
                <a:lnTo>
                  <a:pt x="1430" y="534"/>
                </a:lnTo>
                <a:lnTo>
                  <a:pt x="1429" y="538"/>
                </a:lnTo>
                <a:lnTo>
                  <a:pt x="1429" y="546"/>
                </a:lnTo>
                <a:lnTo>
                  <a:pt x="1427" y="554"/>
                </a:lnTo>
                <a:lnTo>
                  <a:pt x="1427" y="557"/>
                </a:lnTo>
                <a:lnTo>
                  <a:pt x="1427" y="562"/>
                </a:lnTo>
                <a:lnTo>
                  <a:pt x="1427" y="569"/>
                </a:lnTo>
                <a:lnTo>
                  <a:pt x="1427" y="598"/>
                </a:lnTo>
                <a:lnTo>
                  <a:pt x="1426" y="615"/>
                </a:lnTo>
                <a:lnTo>
                  <a:pt x="1426" y="634"/>
                </a:lnTo>
                <a:lnTo>
                  <a:pt x="1427" y="642"/>
                </a:lnTo>
                <a:lnTo>
                  <a:pt x="1427" y="651"/>
                </a:lnTo>
                <a:lnTo>
                  <a:pt x="1429" y="658"/>
                </a:lnTo>
                <a:lnTo>
                  <a:pt x="1431" y="664"/>
                </a:lnTo>
                <a:lnTo>
                  <a:pt x="1432" y="668"/>
                </a:lnTo>
                <a:lnTo>
                  <a:pt x="1432" y="670"/>
                </a:lnTo>
                <a:lnTo>
                  <a:pt x="1435" y="671"/>
                </a:lnTo>
                <a:lnTo>
                  <a:pt x="1436" y="674"/>
                </a:lnTo>
                <a:lnTo>
                  <a:pt x="1438" y="678"/>
                </a:lnTo>
                <a:lnTo>
                  <a:pt x="1442" y="679"/>
                </a:lnTo>
                <a:lnTo>
                  <a:pt x="1446" y="681"/>
                </a:lnTo>
                <a:lnTo>
                  <a:pt x="1450" y="682"/>
                </a:lnTo>
                <a:lnTo>
                  <a:pt x="1455" y="684"/>
                </a:lnTo>
                <a:lnTo>
                  <a:pt x="1460" y="684"/>
                </a:lnTo>
                <a:lnTo>
                  <a:pt x="1465" y="684"/>
                </a:lnTo>
                <a:lnTo>
                  <a:pt x="1470" y="684"/>
                </a:lnTo>
                <a:lnTo>
                  <a:pt x="1475" y="682"/>
                </a:lnTo>
                <a:lnTo>
                  <a:pt x="1479" y="681"/>
                </a:lnTo>
                <a:lnTo>
                  <a:pt x="1482" y="680"/>
                </a:lnTo>
                <a:lnTo>
                  <a:pt x="1488" y="678"/>
                </a:lnTo>
                <a:lnTo>
                  <a:pt x="1490" y="676"/>
                </a:lnTo>
                <a:lnTo>
                  <a:pt x="1492" y="675"/>
                </a:lnTo>
                <a:lnTo>
                  <a:pt x="1494" y="674"/>
                </a:lnTo>
                <a:lnTo>
                  <a:pt x="1495" y="671"/>
                </a:lnTo>
                <a:lnTo>
                  <a:pt x="1496" y="671"/>
                </a:lnTo>
                <a:close/>
                <a:moveTo>
                  <a:pt x="3013" y="429"/>
                </a:moveTo>
                <a:lnTo>
                  <a:pt x="3013" y="659"/>
                </a:lnTo>
                <a:lnTo>
                  <a:pt x="3036" y="659"/>
                </a:lnTo>
                <a:lnTo>
                  <a:pt x="3047" y="659"/>
                </a:lnTo>
                <a:lnTo>
                  <a:pt x="3053" y="658"/>
                </a:lnTo>
                <a:lnTo>
                  <a:pt x="3057" y="657"/>
                </a:lnTo>
                <a:lnTo>
                  <a:pt x="3059" y="657"/>
                </a:lnTo>
                <a:lnTo>
                  <a:pt x="3071" y="652"/>
                </a:lnTo>
                <a:lnTo>
                  <a:pt x="3074" y="651"/>
                </a:lnTo>
                <a:lnTo>
                  <a:pt x="3075" y="649"/>
                </a:lnTo>
                <a:lnTo>
                  <a:pt x="3077" y="647"/>
                </a:lnTo>
                <a:lnTo>
                  <a:pt x="3082" y="643"/>
                </a:lnTo>
                <a:lnTo>
                  <a:pt x="3083" y="641"/>
                </a:lnTo>
                <a:lnTo>
                  <a:pt x="3085" y="640"/>
                </a:lnTo>
                <a:lnTo>
                  <a:pt x="3086" y="638"/>
                </a:lnTo>
                <a:lnTo>
                  <a:pt x="3087" y="635"/>
                </a:lnTo>
                <a:lnTo>
                  <a:pt x="3089" y="630"/>
                </a:lnTo>
                <a:lnTo>
                  <a:pt x="3091" y="626"/>
                </a:lnTo>
                <a:lnTo>
                  <a:pt x="3092" y="625"/>
                </a:lnTo>
                <a:lnTo>
                  <a:pt x="3092" y="623"/>
                </a:lnTo>
                <a:lnTo>
                  <a:pt x="3093" y="620"/>
                </a:lnTo>
                <a:lnTo>
                  <a:pt x="3093" y="619"/>
                </a:lnTo>
                <a:lnTo>
                  <a:pt x="3094" y="615"/>
                </a:lnTo>
                <a:lnTo>
                  <a:pt x="3095" y="608"/>
                </a:lnTo>
                <a:lnTo>
                  <a:pt x="3095" y="599"/>
                </a:lnTo>
                <a:lnTo>
                  <a:pt x="3095" y="582"/>
                </a:lnTo>
                <a:lnTo>
                  <a:pt x="3095" y="509"/>
                </a:lnTo>
                <a:lnTo>
                  <a:pt x="3095" y="483"/>
                </a:lnTo>
                <a:lnTo>
                  <a:pt x="3094" y="471"/>
                </a:lnTo>
                <a:lnTo>
                  <a:pt x="3093" y="466"/>
                </a:lnTo>
                <a:lnTo>
                  <a:pt x="3091" y="462"/>
                </a:lnTo>
                <a:lnTo>
                  <a:pt x="3091" y="460"/>
                </a:lnTo>
                <a:lnTo>
                  <a:pt x="3091" y="458"/>
                </a:lnTo>
                <a:lnTo>
                  <a:pt x="3088" y="455"/>
                </a:lnTo>
                <a:lnTo>
                  <a:pt x="3087" y="453"/>
                </a:lnTo>
                <a:lnTo>
                  <a:pt x="3086" y="451"/>
                </a:lnTo>
                <a:lnTo>
                  <a:pt x="3086" y="449"/>
                </a:lnTo>
                <a:lnTo>
                  <a:pt x="3083" y="447"/>
                </a:lnTo>
                <a:lnTo>
                  <a:pt x="3079" y="443"/>
                </a:lnTo>
                <a:lnTo>
                  <a:pt x="3077" y="442"/>
                </a:lnTo>
                <a:lnTo>
                  <a:pt x="3076" y="440"/>
                </a:lnTo>
                <a:lnTo>
                  <a:pt x="3074" y="438"/>
                </a:lnTo>
                <a:lnTo>
                  <a:pt x="3073" y="438"/>
                </a:lnTo>
                <a:lnTo>
                  <a:pt x="3070" y="437"/>
                </a:lnTo>
                <a:lnTo>
                  <a:pt x="3065" y="435"/>
                </a:lnTo>
                <a:lnTo>
                  <a:pt x="3064" y="433"/>
                </a:lnTo>
                <a:lnTo>
                  <a:pt x="3060" y="432"/>
                </a:lnTo>
                <a:lnTo>
                  <a:pt x="3057" y="431"/>
                </a:lnTo>
                <a:lnTo>
                  <a:pt x="3052" y="430"/>
                </a:lnTo>
                <a:lnTo>
                  <a:pt x="3047" y="430"/>
                </a:lnTo>
                <a:lnTo>
                  <a:pt x="3036" y="429"/>
                </a:lnTo>
                <a:lnTo>
                  <a:pt x="3013" y="429"/>
                </a:lnTo>
                <a:close/>
                <a:moveTo>
                  <a:pt x="4374" y="266"/>
                </a:moveTo>
                <a:lnTo>
                  <a:pt x="4371" y="266"/>
                </a:lnTo>
                <a:lnTo>
                  <a:pt x="4368" y="267"/>
                </a:lnTo>
                <a:lnTo>
                  <a:pt x="4366" y="267"/>
                </a:lnTo>
                <a:lnTo>
                  <a:pt x="4363" y="269"/>
                </a:lnTo>
                <a:lnTo>
                  <a:pt x="4362" y="270"/>
                </a:lnTo>
                <a:lnTo>
                  <a:pt x="4360" y="271"/>
                </a:lnTo>
                <a:lnTo>
                  <a:pt x="4357" y="274"/>
                </a:lnTo>
                <a:lnTo>
                  <a:pt x="4355" y="276"/>
                </a:lnTo>
                <a:lnTo>
                  <a:pt x="4353" y="277"/>
                </a:lnTo>
                <a:lnTo>
                  <a:pt x="4351" y="280"/>
                </a:lnTo>
                <a:lnTo>
                  <a:pt x="4350" y="282"/>
                </a:lnTo>
                <a:lnTo>
                  <a:pt x="4349" y="286"/>
                </a:lnTo>
                <a:lnTo>
                  <a:pt x="4348" y="289"/>
                </a:lnTo>
                <a:lnTo>
                  <a:pt x="4348" y="292"/>
                </a:lnTo>
                <a:lnTo>
                  <a:pt x="4348" y="294"/>
                </a:lnTo>
                <a:lnTo>
                  <a:pt x="4346" y="298"/>
                </a:lnTo>
                <a:lnTo>
                  <a:pt x="4346" y="307"/>
                </a:lnTo>
                <a:lnTo>
                  <a:pt x="4345" y="310"/>
                </a:lnTo>
                <a:lnTo>
                  <a:pt x="4345" y="315"/>
                </a:lnTo>
                <a:lnTo>
                  <a:pt x="4345" y="325"/>
                </a:lnTo>
                <a:lnTo>
                  <a:pt x="4345" y="360"/>
                </a:lnTo>
                <a:lnTo>
                  <a:pt x="4345" y="488"/>
                </a:lnTo>
                <a:lnTo>
                  <a:pt x="4345" y="521"/>
                </a:lnTo>
                <a:lnTo>
                  <a:pt x="4346" y="531"/>
                </a:lnTo>
                <a:lnTo>
                  <a:pt x="4346" y="534"/>
                </a:lnTo>
                <a:lnTo>
                  <a:pt x="4348" y="537"/>
                </a:lnTo>
                <a:lnTo>
                  <a:pt x="4348" y="540"/>
                </a:lnTo>
                <a:lnTo>
                  <a:pt x="4349" y="545"/>
                </a:lnTo>
                <a:lnTo>
                  <a:pt x="4351" y="548"/>
                </a:lnTo>
                <a:lnTo>
                  <a:pt x="4353" y="549"/>
                </a:lnTo>
                <a:lnTo>
                  <a:pt x="4355" y="552"/>
                </a:lnTo>
                <a:lnTo>
                  <a:pt x="4356" y="554"/>
                </a:lnTo>
                <a:lnTo>
                  <a:pt x="4357" y="557"/>
                </a:lnTo>
                <a:lnTo>
                  <a:pt x="4360" y="558"/>
                </a:lnTo>
                <a:lnTo>
                  <a:pt x="4363" y="559"/>
                </a:lnTo>
                <a:lnTo>
                  <a:pt x="4366" y="560"/>
                </a:lnTo>
                <a:lnTo>
                  <a:pt x="4369" y="562"/>
                </a:lnTo>
                <a:lnTo>
                  <a:pt x="4378" y="563"/>
                </a:lnTo>
                <a:lnTo>
                  <a:pt x="4382" y="563"/>
                </a:lnTo>
                <a:lnTo>
                  <a:pt x="4389" y="563"/>
                </a:lnTo>
                <a:lnTo>
                  <a:pt x="4391" y="562"/>
                </a:lnTo>
                <a:lnTo>
                  <a:pt x="4394" y="562"/>
                </a:lnTo>
                <a:lnTo>
                  <a:pt x="4397" y="560"/>
                </a:lnTo>
                <a:lnTo>
                  <a:pt x="4401" y="559"/>
                </a:lnTo>
                <a:lnTo>
                  <a:pt x="4405" y="557"/>
                </a:lnTo>
                <a:lnTo>
                  <a:pt x="4406" y="556"/>
                </a:lnTo>
                <a:lnTo>
                  <a:pt x="4408" y="553"/>
                </a:lnTo>
                <a:lnTo>
                  <a:pt x="4411" y="551"/>
                </a:lnTo>
                <a:lnTo>
                  <a:pt x="4413" y="548"/>
                </a:lnTo>
                <a:lnTo>
                  <a:pt x="4413" y="499"/>
                </a:lnTo>
                <a:lnTo>
                  <a:pt x="4413" y="280"/>
                </a:lnTo>
                <a:lnTo>
                  <a:pt x="4406" y="272"/>
                </a:lnTo>
                <a:lnTo>
                  <a:pt x="4403" y="272"/>
                </a:lnTo>
                <a:lnTo>
                  <a:pt x="4397" y="269"/>
                </a:lnTo>
                <a:lnTo>
                  <a:pt x="4392" y="267"/>
                </a:lnTo>
                <a:lnTo>
                  <a:pt x="4389" y="266"/>
                </a:lnTo>
                <a:lnTo>
                  <a:pt x="4384" y="266"/>
                </a:lnTo>
                <a:lnTo>
                  <a:pt x="4374" y="266"/>
                </a:lnTo>
                <a:close/>
                <a:moveTo>
                  <a:pt x="4847" y="422"/>
                </a:moveTo>
                <a:lnTo>
                  <a:pt x="4915" y="422"/>
                </a:lnTo>
                <a:lnTo>
                  <a:pt x="4915" y="319"/>
                </a:lnTo>
                <a:lnTo>
                  <a:pt x="4915" y="302"/>
                </a:lnTo>
                <a:lnTo>
                  <a:pt x="4913" y="287"/>
                </a:lnTo>
                <a:lnTo>
                  <a:pt x="4913" y="280"/>
                </a:lnTo>
                <a:lnTo>
                  <a:pt x="4911" y="272"/>
                </a:lnTo>
                <a:lnTo>
                  <a:pt x="4909" y="267"/>
                </a:lnTo>
                <a:lnTo>
                  <a:pt x="4906" y="261"/>
                </a:lnTo>
                <a:lnTo>
                  <a:pt x="4904" y="260"/>
                </a:lnTo>
                <a:lnTo>
                  <a:pt x="4901" y="258"/>
                </a:lnTo>
                <a:lnTo>
                  <a:pt x="4898" y="255"/>
                </a:lnTo>
                <a:lnTo>
                  <a:pt x="4893" y="254"/>
                </a:lnTo>
                <a:lnTo>
                  <a:pt x="4888" y="253"/>
                </a:lnTo>
                <a:lnTo>
                  <a:pt x="4882" y="253"/>
                </a:lnTo>
                <a:lnTo>
                  <a:pt x="4873" y="253"/>
                </a:lnTo>
                <a:lnTo>
                  <a:pt x="4870" y="253"/>
                </a:lnTo>
                <a:lnTo>
                  <a:pt x="4867" y="254"/>
                </a:lnTo>
                <a:lnTo>
                  <a:pt x="4866" y="254"/>
                </a:lnTo>
                <a:lnTo>
                  <a:pt x="4863" y="257"/>
                </a:lnTo>
                <a:lnTo>
                  <a:pt x="4860" y="258"/>
                </a:lnTo>
                <a:lnTo>
                  <a:pt x="4859" y="259"/>
                </a:lnTo>
                <a:lnTo>
                  <a:pt x="4857" y="260"/>
                </a:lnTo>
                <a:lnTo>
                  <a:pt x="4855" y="263"/>
                </a:lnTo>
                <a:lnTo>
                  <a:pt x="4852" y="267"/>
                </a:lnTo>
                <a:lnTo>
                  <a:pt x="4849" y="274"/>
                </a:lnTo>
                <a:lnTo>
                  <a:pt x="4848" y="280"/>
                </a:lnTo>
                <a:lnTo>
                  <a:pt x="4847" y="286"/>
                </a:lnTo>
                <a:lnTo>
                  <a:pt x="4847" y="300"/>
                </a:lnTo>
                <a:lnTo>
                  <a:pt x="4847" y="318"/>
                </a:lnTo>
                <a:lnTo>
                  <a:pt x="4847" y="422"/>
                </a:lnTo>
                <a:close/>
                <a:moveTo>
                  <a:pt x="3521" y="422"/>
                </a:moveTo>
                <a:lnTo>
                  <a:pt x="3589" y="422"/>
                </a:lnTo>
                <a:lnTo>
                  <a:pt x="3589" y="316"/>
                </a:lnTo>
                <a:lnTo>
                  <a:pt x="3589" y="302"/>
                </a:lnTo>
                <a:lnTo>
                  <a:pt x="3589" y="287"/>
                </a:lnTo>
                <a:lnTo>
                  <a:pt x="3587" y="280"/>
                </a:lnTo>
                <a:lnTo>
                  <a:pt x="3586" y="274"/>
                </a:lnTo>
                <a:lnTo>
                  <a:pt x="3584" y="267"/>
                </a:lnTo>
                <a:lnTo>
                  <a:pt x="3581" y="263"/>
                </a:lnTo>
                <a:lnTo>
                  <a:pt x="3579" y="261"/>
                </a:lnTo>
                <a:lnTo>
                  <a:pt x="3577" y="258"/>
                </a:lnTo>
                <a:lnTo>
                  <a:pt x="3575" y="257"/>
                </a:lnTo>
                <a:lnTo>
                  <a:pt x="3572" y="255"/>
                </a:lnTo>
                <a:lnTo>
                  <a:pt x="3568" y="254"/>
                </a:lnTo>
                <a:lnTo>
                  <a:pt x="3566" y="254"/>
                </a:lnTo>
                <a:lnTo>
                  <a:pt x="3563" y="253"/>
                </a:lnTo>
                <a:lnTo>
                  <a:pt x="3554" y="253"/>
                </a:lnTo>
                <a:lnTo>
                  <a:pt x="3548" y="253"/>
                </a:lnTo>
                <a:lnTo>
                  <a:pt x="3543" y="254"/>
                </a:lnTo>
                <a:lnTo>
                  <a:pt x="3538" y="257"/>
                </a:lnTo>
                <a:lnTo>
                  <a:pt x="3534" y="258"/>
                </a:lnTo>
                <a:lnTo>
                  <a:pt x="3531" y="261"/>
                </a:lnTo>
                <a:lnTo>
                  <a:pt x="3528" y="264"/>
                </a:lnTo>
                <a:lnTo>
                  <a:pt x="3527" y="266"/>
                </a:lnTo>
                <a:lnTo>
                  <a:pt x="3526" y="269"/>
                </a:lnTo>
                <a:lnTo>
                  <a:pt x="3523" y="274"/>
                </a:lnTo>
                <a:lnTo>
                  <a:pt x="3522" y="280"/>
                </a:lnTo>
                <a:lnTo>
                  <a:pt x="3522" y="287"/>
                </a:lnTo>
                <a:lnTo>
                  <a:pt x="3521" y="302"/>
                </a:lnTo>
                <a:lnTo>
                  <a:pt x="3521" y="316"/>
                </a:lnTo>
                <a:lnTo>
                  <a:pt x="3521" y="422"/>
                </a:lnTo>
                <a:close/>
                <a:moveTo>
                  <a:pt x="2451" y="253"/>
                </a:moveTo>
                <a:lnTo>
                  <a:pt x="2448" y="253"/>
                </a:lnTo>
                <a:lnTo>
                  <a:pt x="2443" y="255"/>
                </a:lnTo>
                <a:lnTo>
                  <a:pt x="2440" y="257"/>
                </a:lnTo>
                <a:lnTo>
                  <a:pt x="2438" y="258"/>
                </a:lnTo>
                <a:lnTo>
                  <a:pt x="2436" y="260"/>
                </a:lnTo>
                <a:lnTo>
                  <a:pt x="2433" y="263"/>
                </a:lnTo>
                <a:lnTo>
                  <a:pt x="2431" y="265"/>
                </a:lnTo>
                <a:lnTo>
                  <a:pt x="2429" y="266"/>
                </a:lnTo>
                <a:lnTo>
                  <a:pt x="2429" y="269"/>
                </a:lnTo>
                <a:lnTo>
                  <a:pt x="2428" y="271"/>
                </a:lnTo>
                <a:lnTo>
                  <a:pt x="2426" y="276"/>
                </a:lnTo>
                <a:lnTo>
                  <a:pt x="2425" y="282"/>
                </a:lnTo>
                <a:lnTo>
                  <a:pt x="2423" y="289"/>
                </a:lnTo>
                <a:lnTo>
                  <a:pt x="2423" y="304"/>
                </a:lnTo>
                <a:lnTo>
                  <a:pt x="2423" y="363"/>
                </a:lnTo>
                <a:lnTo>
                  <a:pt x="2423" y="569"/>
                </a:lnTo>
                <a:lnTo>
                  <a:pt x="2423" y="623"/>
                </a:lnTo>
                <a:lnTo>
                  <a:pt x="2423" y="641"/>
                </a:lnTo>
                <a:lnTo>
                  <a:pt x="2425" y="649"/>
                </a:lnTo>
                <a:lnTo>
                  <a:pt x="2427" y="657"/>
                </a:lnTo>
                <a:lnTo>
                  <a:pt x="2429" y="662"/>
                </a:lnTo>
                <a:lnTo>
                  <a:pt x="2431" y="664"/>
                </a:lnTo>
                <a:lnTo>
                  <a:pt x="2433" y="667"/>
                </a:lnTo>
                <a:lnTo>
                  <a:pt x="2434" y="669"/>
                </a:lnTo>
                <a:lnTo>
                  <a:pt x="2437" y="671"/>
                </a:lnTo>
                <a:lnTo>
                  <a:pt x="2439" y="673"/>
                </a:lnTo>
                <a:lnTo>
                  <a:pt x="2444" y="674"/>
                </a:lnTo>
                <a:lnTo>
                  <a:pt x="2448" y="675"/>
                </a:lnTo>
                <a:lnTo>
                  <a:pt x="2457" y="676"/>
                </a:lnTo>
                <a:lnTo>
                  <a:pt x="2459" y="676"/>
                </a:lnTo>
                <a:lnTo>
                  <a:pt x="2466" y="676"/>
                </a:lnTo>
                <a:lnTo>
                  <a:pt x="2474" y="675"/>
                </a:lnTo>
                <a:lnTo>
                  <a:pt x="2477" y="674"/>
                </a:lnTo>
                <a:lnTo>
                  <a:pt x="2479" y="673"/>
                </a:lnTo>
                <a:lnTo>
                  <a:pt x="2481" y="671"/>
                </a:lnTo>
                <a:lnTo>
                  <a:pt x="2483" y="670"/>
                </a:lnTo>
                <a:lnTo>
                  <a:pt x="2485" y="669"/>
                </a:lnTo>
                <a:lnTo>
                  <a:pt x="2486" y="667"/>
                </a:lnTo>
                <a:lnTo>
                  <a:pt x="2489" y="664"/>
                </a:lnTo>
                <a:lnTo>
                  <a:pt x="2491" y="663"/>
                </a:lnTo>
                <a:lnTo>
                  <a:pt x="2491" y="584"/>
                </a:lnTo>
                <a:lnTo>
                  <a:pt x="2491" y="267"/>
                </a:lnTo>
                <a:lnTo>
                  <a:pt x="2488" y="264"/>
                </a:lnTo>
                <a:lnTo>
                  <a:pt x="2485" y="260"/>
                </a:lnTo>
                <a:lnTo>
                  <a:pt x="2483" y="259"/>
                </a:lnTo>
                <a:lnTo>
                  <a:pt x="2479" y="258"/>
                </a:lnTo>
                <a:lnTo>
                  <a:pt x="2477" y="257"/>
                </a:lnTo>
                <a:lnTo>
                  <a:pt x="2474" y="255"/>
                </a:lnTo>
                <a:lnTo>
                  <a:pt x="2472" y="254"/>
                </a:lnTo>
                <a:lnTo>
                  <a:pt x="2469" y="254"/>
                </a:lnTo>
                <a:lnTo>
                  <a:pt x="2463" y="253"/>
                </a:lnTo>
                <a:lnTo>
                  <a:pt x="2451" y="253"/>
                </a:lnTo>
                <a:close/>
                <a:moveTo>
                  <a:pt x="740" y="246"/>
                </a:moveTo>
                <a:lnTo>
                  <a:pt x="730" y="248"/>
                </a:lnTo>
                <a:lnTo>
                  <a:pt x="725" y="250"/>
                </a:lnTo>
                <a:lnTo>
                  <a:pt x="723" y="252"/>
                </a:lnTo>
                <a:lnTo>
                  <a:pt x="720" y="255"/>
                </a:lnTo>
                <a:lnTo>
                  <a:pt x="718" y="257"/>
                </a:lnTo>
                <a:lnTo>
                  <a:pt x="717" y="259"/>
                </a:lnTo>
                <a:lnTo>
                  <a:pt x="716" y="260"/>
                </a:lnTo>
                <a:lnTo>
                  <a:pt x="716" y="263"/>
                </a:lnTo>
                <a:lnTo>
                  <a:pt x="714" y="265"/>
                </a:lnTo>
                <a:lnTo>
                  <a:pt x="713" y="270"/>
                </a:lnTo>
                <a:lnTo>
                  <a:pt x="712" y="275"/>
                </a:lnTo>
                <a:lnTo>
                  <a:pt x="711" y="281"/>
                </a:lnTo>
                <a:lnTo>
                  <a:pt x="711" y="294"/>
                </a:lnTo>
                <a:lnTo>
                  <a:pt x="711" y="352"/>
                </a:lnTo>
                <a:lnTo>
                  <a:pt x="711" y="579"/>
                </a:lnTo>
                <a:lnTo>
                  <a:pt x="711" y="634"/>
                </a:lnTo>
                <a:lnTo>
                  <a:pt x="712" y="649"/>
                </a:lnTo>
                <a:lnTo>
                  <a:pt x="712" y="653"/>
                </a:lnTo>
                <a:lnTo>
                  <a:pt x="712" y="656"/>
                </a:lnTo>
                <a:lnTo>
                  <a:pt x="714" y="663"/>
                </a:lnTo>
                <a:lnTo>
                  <a:pt x="714" y="664"/>
                </a:lnTo>
                <a:lnTo>
                  <a:pt x="716" y="667"/>
                </a:lnTo>
                <a:lnTo>
                  <a:pt x="717" y="669"/>
                </a:lnTo>
                <a:lnTo>
                  <a:pt x="719" y="671"/>
                </a:lnTo>
                <a:lnTo>
                  <a:pt x="722" y="675"/>
                </a:lnTo>
                <a:lnTo>
                  <a:pt x="724" y="676"/>
                </a:lnTo>
                <a:lnTo>
                  <a:pt x="725" y="678"/>
                </a:lnTo>
                <a:lnTo>
                  <a:pt x="728" y="679"/>
                </a:lnTo>
                <a:lnTo>
                  <a:pt x="731" y="681"/>
                </a:lnTo>
                <a:lnTo>
                  <a:pt x="736" y="682"/>
                </a:lnTo>
                <a:lnTo>
                  <a:pt x="740" y="682"/>
                </a:lnTo>
                <a:lnTo>
                  <a:pt x="746" y="682"/>
                </a:lnTo>
                <a:lnTo>
                  <a:pt x="751" y="682"/>
                </a:lnTo>
                <a:lnTo>
                  <a:pt x="754" y="682"/>
                </a:lnTo>
                <a:lnTo>
                  <a:pt x="757" y="681"/>
                </a:lnTo>
                <a:lnTo>
                  <a:pt x="759" y="681"/>
                </a:lnTo>
                <a:lnTo>
                  <a:pt x="763" y="679"/>
                </a:lnTo>
                <a:lnTo>
                  <a:pt x="765" y="678"/>
                </a:lnTo>
                <a:lnTo>
                  <a:pt x="766" y="678"/>
                </a:lnTo>
                <a:lnTo>
                  <a:pt x="768" y="675"/>
                </a:lnTo>
                <a:lnTo>
                  <a:pt x="770" y="674"/>
                </a:lnTo>
                <a:lnTo>
                  <a:pt x="772" y="671"/>
                </a:lnTo>
                <a:lnTo>
                  <a:pt x="774" y="669"/>
                </a:lnTo>
                <a:lnTo>
                  <a:pt x="775" y="668"/>
                </a:lnTo>
                <a:lnTo>
                  <a:pt x="775" y="665"/>
                </a:lnTo>
                <a:lnTo>
                  <a:pt x="776" y="662"/>
                </a:lnTo>
                <a:lnTo>
                  <a:pt x="777" y="658"/>
                </a:lnTo>
                <a:lnTo>
                  <a:pt x="778" y="651"/>
                </a:lnTo>
                <a:lnTo>
                  <a:pt x="780" y="642"/>
                </a:lnTo>
                <a:lnTo>
                  <a:pt x="780" y="632"/>
                </a:lnTo>
                <a:lnTo>
                  <a:pt x="780" y="581"/>
                </a:lnTo>
                <a:lnTo>
                  <a:pt x="780" y="336"/>
                </a:lnTo>
                <a:lnTo>
                  <a:pt x="780" y="293"/>
                </a:lnTo>
                <a:lnTo>
                  <a:pt x="778" y="283"/>
                </a:lnTo>
                <a:lnTo>
                  <a:pt x="778" y="275"/>
                </a:lnTo>
                <a:lnTo>
                  <a:pt x="777" y="266"/>
                </a:lnTo>
                <a:lnTo>
                  <a:pt x="776" y="263"/>
                </a:lnTo>
                <a:lnTo>
                  <a:pt x="774" y="260"/>
                </a:lnTo>
                <a:lnTo>
                  <a:pt x="772" y="258"/>
                </a:lnTo>
                <a:lnTo>
                  <a:pt x="771" y="257"/>
                </a:lnTo>
                <a:lnTo>
                  <a:pt x="770" y="255"/>
                </a:lnTo>
                <a:lnTo>
                  <a:pt x="768" y="253"/>
                </a:lnTo>
                <a:lnTo>
                  <a:pt x="765" y="252"/>
                </a:lnTo>
                <a:lnTo>
                  <a:pt x="764" y="250"/>
                </a:lnTo>
                <a:lnTo>
                  <a:pt x="760" y="249"/>
                </a:lnTo>
                <a:lnTo>
                  <a:pt x="758" y="248"/>
                </a:lnTo>
                <a:lnTo>
                  <a:pt x="754" y="247"/>
                </a:lnTo>
                <a:lnTo>
                  <a:pt x="749" y="247"/>
                </a:lnTo>
                <a:lnTo>
                  <a:pt x="740" y="246"/>
                </a:lnTo>
                <a:close/>
                <a:moveTo>
                  <a:pt x="5090" y="532"/>
                </a:moveTo>
                <a:lnTo>
                  <a:pt x="4846" y="532"/>
                </a:lnTo>
                <a:lnTo>
                  <a:pt x="4846" y="569"/>
                </a:lnTo>
                <a:lnTo>
                  <a:pt x="4846" y="579"/>
                </a:lnTo>
                <a:lnTo>
                  <a:pt x="4846" y="584"/>
                </a:lnTo>
                <a:lnTo>
                  <a:pt x="4846" y="587"/>
                </a:lnTo>
                <a:lnTo>
                  <a:pt x="4846" y="593"/>
                </a:lnTo>
                <a:lnTo>
                  <a:pt x="4847" y="597"/>
                </a:lnTo>
                <a:lnTo>
                  <a:pt x="4847" y="601"/>
                </a:lnTo>
                <a:lnTo>
                  <a:pt x="4848" y="603"/>
                </a:lnTo>
                <a:lnTo>
                  <a:pt x="4848" y="604"/>
                </a:lnTo>
                <a:lnTo>
                  <a:pt x="4849" y="607"/>
                </a:lnTo>
                <a:lnTo>
                  <a:pt x="4849" y="609"/>
                </a:lnTo>
                <a:lnTo>
                  <a:pt x="4851" y="612"/>
                </a:lnTo>
                <a:lnTo>
                  <a:pt x="4853" y="615"/>
                </a:lnTo>
                <a:lnTo>
                  <a:pt x="4854" y="619"/>
                </a:lnTo>
                <a:lnTo>
                  <a:pt x="4855" y="620"/>
                </a:lnTo>
                <a:lnTo>
                  <a:pt x="4857" y="623"/>
                </a:lnTo>
                <a:lnTo>
                  <a:pt x="4859" y="625"/>
                </a:lnTo>
                <a:lnTo>
                  <a:pt x="4861" y="628"/>
                </a:lnTo>
                <a:lnTo>
                  <a:pt x="4865" y="631"/>
                </a:lnTo>
                <a:lnTo>
                  <a:pt x="4866" y="632"/>
                </a:lnTo>
                <a:lnTo>
                  <a:pt x="4869" y="634"/>
                </a:lnTo>
                <a:lnTo>
                  <a:pt x="4870" y="634"/>
                </a:lnTo>
                <a:lnTo>
                  <a:pt x="4875" y="636"/>
                </a:lnTo>
                <a:lnTo>
                  <a:pt x="4878" y="637"/>
                </a:lnTo>
                <a:lnTo>
                  <a:pt x="4888" y="640"/>
                </a:lnTo>
                <a:lnTo>
                  <a:pt x="4898" y="641"/>
                </a:lnTo>
                <a:lnTo>
                  <a:pt x="4909" y="642"/>
                </a:lnTo>
                <a:lnTo>
                  <a:pt x="4921" y="642"/>
                </a:lnTo>
                <a:lnTo>
                  <a:pt x="4945" y="641"/>
                </a:lnTo>
                <a:lnTo>
                  <a:pt x="4953" y="641"/>
                </a:lnTo>
                <a:lnTo>
                  <a:pt x="4959" y="640"/>
                </a:lnTo>
                <a:lnTo>
                  <a:pt x="4967" y="640"/>
                </a:lnTo>
                <a:lnTo>
                  <a:pt x="4971" y="638"/>
                </a:lnTo>
                <a:lnTo>
                  <a:pt x="4976" y="638"/>
                </a:lnTo>
                <a:lnTo>
                  <a:pt x="4982" y="637"/>
                </a:lnTo>
                <a:lnTo>
                  <a:pt x="4987" y="636"/>
                </a:lnTo>
                <a:lnTo>
                  <a:pt x="4993" y="636"/>
                </a:lnTo>
                <a:lnTo>
                  <a:pt x="4998" y="635"/>
                </a:lnTo>
                <a:lnTo>
                  <a:pt x="5005" y="634"/>
                </a:lnTo>
                <a:lnTo>
                  <a:pt x="5045" y="626"/>
                </a:lnTo>
                <a:lnTo>
                  <a:pt x="5081" y="618"/>
                </a:lnTo>
                <a:lnTo>
                  <a:pt x="5086" y="768"/>
                </a:lnTo>
                <a:lnTo>
                  <a:pt x="5081" y="769"/>
                </a:lnTo>
                <a:lnTo>
                  <a:pt x="5079" y="769"/>
                </a:lnTo>
                <a:lnTo>
                  <a:pt x="5078" y="770"/>
                </a:lnTo>
                <a:lnTo>
                  <a:pt x="5075" y="770"/>
                </a:lnTo>
                <a:lnTo>
                  <a:pt x="5074" y="772"/>
                </a:lnTo>
                <a:lnTo>
                  <a:pt x="5073" y="772"/>
                </a:lnTo>
                <a:lnTo>
                  <a:pt x="5071" y="773"/>
                </a:lnTo>
                <a:lnTo>
                  <a:pt x="5068" y="773"/>
                </a:lnTo>
                <a:lnTo>
                  <a:pt x="5067" y="774"/>
                </a:lnTo>
                <a:lnTo>
                  <a:pt x="5062" y="775"/>
                </a:lnTo>
                <a:lnTo>
                  <a:pt x="5058" y="776"/>
                </a:lnTo>
                <a:lnTo>
                  <a:pt x="5056" y="776"/>
                </a:lnTo>
                <a:lnTo>
                  <a:pt x="5050" y="779"/>
                </a:lnTo>
                <a:lnTo>
                  <a:pt x="5008" y="789"/>
                </a:lnTo>
                <a:lnTo>
                  <a:pt x="4967" y="795"/>
                </a:lnTo>
                <a:lnTo>
                  <a:pt x="4952" y="796"/>
                </a:lnTo>
                <a:lnTo>
                  <a:pt x="4946" y="796"/>
                </a:lnTo>
                <a:lnTo>
                  <a:pt x="4940" y="797"/>
                </a:lnTo>
                <a:lnTo>
                  <a:pt x="4933" y="797"/>
                </a:lnTo>
                <a:lnTo>
                  <a:pt x="4925" y="798"/>
                </a:lnTo>
                <a:lnTo>
                  <a:pt x="4915" y="798"/>
                </a:lnTo>
                <a:lnTo>
                  <a:pt x="4903" y="800"/>
                </a:lnTo>
                <a:lnTo>
                  <a:pt x="4870" y="800"/>
                </a:lnTo>
                <a:lnTo>
                  <a:pt x="4861" y="800"/>
                </a:lnTo>
                <a:lnTo>
                  <a:pt x="4858" y="800"/>
                </a:lnTo>
                <a:lnTo>
                  <a:pt x="4854" y="800"/>
                </a:lnTo>
                <a:lnTo>
                  <a:pt x="4844" y="800"/>
                </a:lnTo>
                <a:lnTo>
                  <a:pt x="4838" y="798"/>
                </a:lnTo>
                <a:lnTo>
                  <a:pt x="4832" y="798"/>
                </a:lnTo>
                <a:lnTo>
                  <a:pt x="4826" y="797"/>
                </a:lnTo>
                <a:lnTo>
                  <a:pt x="4819" y="796"/>
                </a:lnTo>
                <a:lnTo>
                  <a:pt x="4815" y="796"/>
                </a:lnTo>
                <a:lnTo>
                  <a:pt x="4788" y="790"/>
                </a:lnTo>
                <a:lnTo>
                  <a:pt x="4786" y="789"/>
                </a:lnTo>
                <a:lnTo>
                  <a:pt x="4784" y="789"/>
                </a:lnTo>
                <a:lnTo>
                  <a:pt x="4783" y="787"/>
                </a:lnTo>
                <a:lnTo>
                  <a:pt x="4782" y="787"/>
                </a:lnTo>
                <a:lnTo>
                  <a:pt x="4779" y="786"/>
                </a:lnTo>
                <a:lnTo>
                  <a:pt x="4776" y="785"/>
                </a:lnTo>
                <a:lnTo>
                  <a:pt x="4773" y="784"/>
                </a:lnTo>
                <a:lnTo>
                  <a:pt x="4770" y="782"/>
                </a:lnTo>
                <a:lnTo>
                  <a:pt x="4767" y="781"/>
                </a:lnTo>
                <a:lnTo>
                  <a:pt x="4765" y="780"/>
                </a:lnTo>
                <a:lnTo>
                  <a:pt x="4762" y="780"/>
                </a:lnTo>
                <a:lnTo>
                  <a:pt x="4759" y="778"/>
                </a:lnTo>
                <a:lnTo>
                  <a:pt x="4754" y="775"/>
                </a:lnTo>
                <a:lnTo>
                  <a:pt x="4750" y="773"/>
                </a:lnTo>
                <a:lnTo>
                  <a:pt x="4747" y="772"/>
                </a:lnTo>
                <a:lnTo>
                  <a:pt x="4744" y="769"/>
                </a:lnTo>
                <a:lnTo>
                  <a:pt x="4742" y="768"/>
                </a:lnTo>
                <a:lnTo>
                  <a:pt x="4741" y="767"/>
                </a:lnTo>
                <a:lnTo>
                  <a:pt x="4739" y="765"/>
                </a:lnTo>
                <a:lnTo>
                  <a:pt x="4738" y="764"/>
                </a:lnTo>
                <a:lnTo>
                  <a:pt x="4736" y="763"/>
                </a:lnTo>
                <a:lnTo>
                  <a:pt x="4733" y="762"/>
                </a:lnTo>
                <a:lnTo>
                  <a:pt x="4731" y="759"/>
                </a:lnTo>
                <a:lnTo>
                  <a:pt x="4727" y="756"/>
                </a:lnTo>
                <a:lnTo>
                  <a:pt x="4722" y="751"/>
                </a:lnTo>
                <a:lnTo>
                  <a:pt x="4719" y="750"/>
                </a:lnTo>
                <a:lnTo>
                  <a:pt x="4714" y="745"/>
                </a:lnTo>
                <a:lnTo>
                  <a:pt x="4709" y="739"/>
                </a:lnTo>
                <a:lnTo>
                  <a:pt x="4707" y="736"/>
                </a:lnTo>
                <a:lnTo>
                  <a:pt x="4704" y="732"/>
                </a:lnTo>
                <a:lnTo>
                  <a:pt x="4702" y="730"/>
                </a:lnTo>
                <a:lnTo>
                  <a:pt x="4701" y="728"/>
                </a:lnTo>
                <a:lnTo>
                  <a:pt x="4699" y="726"/>
                </a:lnTo>
                <a:lnTo>
                  <a:pt x="4698" y="724"/>
                </a:lnTo>
                <a:lnTo>
                  <a:pt x="4697" y="723"/>
                </a:lnTo>
                <a:lnTo>
                  <a:pt x="4696" y="721"/>
                </a:lnTo>
                <a:lnTo>
                  <a:pt x="4695" y="719"/>
                </a:lnTo>
                <a:lnTo>
                  <a:pt x="4693" y="718"/>
                </a:lnTo>
                <a:lnTo>
                  <a:pt x="4693" y="715"/>
                </a:lnTo>
                <a:lnTo>
                  <a:pt x="4691" y="712"/>
                </a:lnTo>
                <a:lnTo>
                  <a:pt x="4690" y="710"/>
                </a:lnTo>
                <a:lnTo>
                  <a:pt x="4689" y="708"/>
                </a:lnTo>
                <a:lnTo>
                  <a:pt x="4687" y="706"/>
                </a:lnTo>
                <a:lnTo>
                  <a:pt x="4686" y="703"/>
                </a:lnTo>
                <a:lnTo>
                  <a:pt x="4684" y="698"/>
                </a:lnTo>
                <a:lnTo>
                  <a:pt x="4683" y="696"/>
                </a:lnTo>
                <a:lnTo>
                  <a:pt x="4681" y="692"/>
                </a:lnTo>
                <a:lnTo>
                  <a:pt x="4680" y="690"/>
                </a:lnTo>
                <a:lnTo>
                  <a:pt x="4679" y="687"/>
                </a:lnTo>
                <a:lnTo>
                  <a:pt x="4679" y="686"/>
                </a:lnTo>
                <a:lnTo>
                  <a:pt x="4668" y="657"/>
                </a:lnTo>
                <a:lnTo>
                  <a:pt x="4667" y="649"/>
                </a:lnTo>
                <a:lnTo>
                  <a:pt x="4664" y="638"/>
                </a:lnTo>
                <a:lnTo>
                  <a:pt x="4662" y="629"/>
                </a:lnTo>
                <a:lnTo>
                  <a:pt x="4662" y="625"/>
                </a:lnTo>
                <a:lnTo>
                  <a:pt x="4661" y="621"/>
                </a:lnTo>
                <a:lnTo>
                  <a:pt x="4661" y="618"/>
                </a:lnTo>
                <a:lnTo>
                  <a:pt x="4660" y="614"/>
                </a:lnTo>
                <a:lnTo>
                  <a:pt x="4660" y="610"/>
                </a:lnTo>
                <a:lnTo>
                  <a:pt x="4658" y="606"/>
                </a:lnTo>
                <a:lnTo>
                  <a:pt x="4658" y="601"/>
                </a:lnTo>
                <a:lnTo>
                  <a:pt x="4657" y="596"/>
                </a:lnTo>
                <a:lnTo>
                  <a:pt x="4657" y="590"/>
                </a:lnTo>
                <a:lnTo>
                  <a:pt x="4656" y="584"/>
                </a:lnTo>
                <a:lnTo>
                  <a:pt x="4656" y="575"/>
                </a:lnTo>
                <a:lnTo>
                  <a:pt x="4655" y="565"/>
                </a:lnTo>
                <a:lnTo>
                  <a:pt x="4655" y="547"/>
                </a:lnTo>
                <a:lnTo>
                  <a:pt x="4654" y="542"/>
                </a:lnTo>
                <a:lnTo>
                  <a:pt x="4654" y="536"/>
                </a:lnTo>
                <a:lnTo>
                  <a:pt x="4654" y="523"/>
                </a:lnTo>
                <a:lnTo>
                  <a:pt x="4654" y="471"/>
                </a:lnTo>
                <a:lnTo>
                  <a:pt x="4654" y="418"/>
                </a:lnTo>
                <a:lnTo>
                  <a:pt x="4654" y="404"/>
                </a:lnTo>
                <a:lnTo>
                  <a:pt x="4654" y="397"/>
                </a:lnTo>
                <a:lnTo>
                  <a:pt x="4654" y="394"/>
                </a:lnTo>
                <a:lnTo>
                  <a:pt x="4655" y="392"/>
                </a:lnTo>
                <a:lnTo>
                  <a:pt x="4655" y="383"/>
                </a:lnTo>
                <a:lnTo>
                  <a:pt x="4655" y="364"/>
                </a:lnTo>
                <a:lnTo>
                  <a:pt x="4656" y="355"/>
                </a:lnTo>
                <a:lnTo>
                  <a:pt x="4656" y="349"/>
                </a:lnTo>
                <a:lnTo>
                  <a:pt x="4657" y="344"/>
                </a:lnTo>
                <a:lnTo>
                  <a:pt x="4658" y="339"/>
                </a:lnTo>
                <a:lnTo>
                  <a:pt x="4658" y="333"/>
                </a:lnTo>
                <a:lnTo>
                  <a:pt x="4660" y="329"/>
                </a:lnTo>
                <a:lnTo>
                  <a:pt x="4660" y="321"/>
                </a:lnTo>
                <a:lnTo>
                  <a:pt x="4661" y="314"/>
                </a:lnTo>
                <a:lnTo>
                  <a:pt x="4666" y="297"/>
                </a:lnTo>
                <a:lnTo>
                  <a:pt x="4666" y="293"/>
                </a:lnTo>
                <a:lnTo>
                  <a:pt x="4666" y="291"/>
                </a:lnTo>
                <a:lnTo>
                  <a:pt x="4667" y="288"/>
                </a:lnTo>
                <a:lnTo>
                  <a:pt x="4667" y="286"/>
                </a:lnTo>
                <a:lnTo>
                  <a:pt x="4667" y="283"/>
                </a:lnTo>
                <a:lnTo>
                  <a:pt x="4668" y="282"/>
                </a:lnTo>
                <a:lnTo>
                  <a:pt x="4669" y="277"/>
                </a:lnTo>
                <a:lnTo>
                  <a:pt x="4678" y="253"/>
                </a:lnTo>
                <a:lnTo>
                  <a:pt x="4679" y="250"/>
                </a:lnTo>
                <a:lnTo>
                  <a:pt x="4680" y="247"/>
                </a:lnTo>
                <a:lnTo>
                  <a:pt x="4681" y="244"/>
                </a:lnTo>
                <a:lnTo>
                  <a:pt x="4681" y="243"/>
                </a:lnTo>
                <a:lnTo>
                  <a:pt x="4683" y="241"/>
                </a:lnTo>
                <a:lnTo>
                  <a:pt x="4684" y="238"/>
                </a:lnTo>
                <a:lnTo>
                  <a:pt x="4685" y="235"/>
                </a:lnTo>
                <a:lnTo>
                  <a:pt x="4686" y="232"/>
                </a:lnTo>
                <a:lnTo>
                  <a:pt x="4687" y="230"/>
                </a:lnTo>
                <a:lnTo>
                  <a:pt x="4689" y="227"/>
                </a:lnTo>
                <a:lnTo>
                  <a:pt x="4690" y="225"/>
                </a:lnTo>
                <a:lnTo>
                  <a:pt x="4691" y="224"/>
                </a:lnTo>
                <a:lnTo>
                  <a:pt x="4693" y="221"/>
                </a:lnTo>
                <a:lnTo>
                  <a:pt x="4693" y="219"/>
                </a:lnTo>
                <a:lnTo>
                  <a:pt x="4696" y="216"/>
                </a:lnTo>
                <a:lnTo>
                  <a:pt x="4696" y="214"/>
                </a:lnTo>
                <a:lnTo>
                  <a:pt x="4698" y="211"/>
                </a:lnTo>
                <a:lnTo>
                  <a:pt x="4699" y="209"/>
                </a:lnTo>
                <a:lnTo>
                  <a:pt x="4701" y="208"/>
                </a:lnTo>
                <a:lnTo>
                  <a:pt x="4702" y="206"/>
                </a:lnTo>
                <a:lnTo>
                  <a:pt x="4703" y="205"/>
                </a:lnTo>
                <a:lnTo>
                  <a:pt x="4704" y="203"/>
                </a:lnTo>
                <a:lnTo>
                  <a:pt x="4705" y="202"/>
                </a:lnTo>
                <a:lnTo>
                  <a:pt x="4707" y="200"/>
                </a:lnTo>
                <a:lnTo>
                  <a:pt x="4709" y="197"/>
                </a:lnTo>
                <a:lnTo>
                  <a:pt x="4710" y="194"/>
                </a:lnTo>
                <a:lnTo>
                  <a:pt x="4712" y="193"/>
                </a:lnTo>
                <a:lnTo>
                  <a:pt x="4718" y="188"/>
                </a:lnTo>
                <a:lnTo>
                  <a:pt x="4720" y="185"/>
                </a:lnTo>
                <a:lnTo>
                  <a:pt x="4725" y="180"/>
                </a:lnTo>
                <a:lnTo>
                  <a:pt x="4730" y="175"/>
                </a:lnTo>
                <a:lnTo>
                  <a:pt x="4733" y="171"/>
                </a:lnTo>
                <a:lnTo>
                  <a:pt x="4737" y="169"/>
                </a:lnTo>
                <a:lnTo>
                  <a:pt x="4739" y="167"/>
                </a:lnTo>
                <a:lnTo>
                  <a:pt x="4741" y="165"/>
                </a:lnTo>
                <a:lnTo>
                  <a:pt x="4743" y="165"/>
                </a:lnTo>
                <a:lnTo>
                  <a:pt x="4744" y="164"/>
                </a:lnTo>
                <a:lnTo>
                  <a:pt x="4747" y="163"/>
                </a:lnTo>
                <a:lnTo>
                  <a:pt x="4748" y="161"/>
                </a:lnTo>
                <a:lnTo>
                  <a:pt x="4750" y="160"/>
                </a:lnTo>
                <a:lnTo>
                  <a:pt x="4751" y="159"/>
                </a:lnTo>
                <a:lnTo>
                  <a:pt x="4754" y="158"/>
                </a:lnTo>
                <a:lnTo>
                  <a:pt x="4757" y="155"/>
                </a:lnTo>
                <a:lnTo>
                  <a:pt x="4782" y="144"/>
                </a:lnTo>
                <a:lnTo>
                  <a:pt x="4786" y="143"/>
                </a:lnTo>
                <a:lnTo>
                  <a:pt x="4812" y="134"/>
                </a:lnTo>
                <a:lnTo>
                  <a:pt x="4818" y="134"/>
                </a:lnTo>
                <a:lnTo>
                  <a:pt x="4823" y="133"/>
                </a:lnTo>
                <a:lnTo>
                  <a:pt x="4828" y="132"/>
                </a:lnTo>
                <a:lnTo>
                  <a:pt x="4832" y="131"/>
                </a:lnTo>
                <a:lnTo>
                  <a:pt x="4836" y="131"/>
                </a:lnTo>
                <a:lnTo>
                  <a:pt x="4841" y="131"/>
                </a:lnTo>
                <a:lnTo>
                  <a:pt x="4847" y="130"/>
                </a:lnTo>
                <a:lnTo>
                  <a:pt x="4865" y="128"/>
                </a:lnTo>
                <a:lnTo>
                  <a:pt x="4870" y="128"/>
                </a:lnTo>
                <a:lnTo>
                  <a:pt x="4876" y="127"/>
                </a:lnTo>
                <a:lnTo>
                  <a:pt x="4888" y="128"/>
                </a:lnTo>
                <a:lnTo>
                  <a:pt x="4907" y="128"/>
                </a:lnTo>
                <a:lnTo>
                  <a:pt x="4915" y="130"/>
                </a:lnTo>
                <a:lnTo>
                  <a:pt x="4919" y="130"/>
                </a:lnTo>
                <a:lnTo>
                  <a:pt x="4924" y="131"/>
                </a:lnTo>
                <a:lnTo>
                  <a:pt x="4928" y="131"/>
                </a:lnTo>
                <a:lnTo>
                  <a:pt x="4933" y="132"/>
                </a:lnTo>
                <a:lnTo>
                  <a:pt x="4935" y="132"/>
                </a:lnTo>
                <a:lnTo>
                  <a:pt x="4939" y="133"/>
                </a:lnTo>
                <a:lnTo>
                  <a:pt x="4941" y="133"/>
                </a:lnTo>
                <a:lnTo>
                  <a:pt x="4946" y="134"/>
                </a:lnTo>
                <a:lnTo>
                  <a:pt x="4952" y="136"/>
                </a:lnTo>
                <a:lnTo>
                  <a:pt x="4956" y="137"/>
                </a:lnTo>
                <a:lnTo>
                  <a:pt x="4959" y="138"/>
                </a:lnTo>
                <a:lnTo>
                  <a:pt x="4962" y="138"/>
                </a:lnTo>
                <a:lnTo>
                  <a:pt x="4963" y="139"/>
                </a:lnTo>
                <a:lnTo>
                  <a:pt x="4965" y="139"/>
                </a:lnTo>
                <a:lnTo>
                  <a:pt x="4969" y="141"/>
                </a:lnTo>
                <a:lnTo>
                  <a:pt x="4973" y="143"/>
                </a:lnTo>
                <a:lnTo>
                  <a:pt x="4976" y="144"/>
                </a:lnTo>
                <a:lnTo>
                  <a:pt x="4979" y="145"/>
                </a:lnTo>
                <a:lnTo>
                  <a:pt x="4981" y="147"/>
                </a:lnTo>
                <a:lnTo>
                  <a:pt x="4985" y="148"/>
                </a:lnTo>
                <a:lnTo>
                  <a:pt x="4987" y="149"/>
                </a:lnTo>
                <a:lnTo>
                  <a:pt x="4990" y="150"/>
                </a:lnTo>
                <a:lnTo>
                  <a:pt x="4992" y="152"/>
                </a:lnTo>
                <a:lnTo>
                  <a:pt x="4996" y="154"/>
                </a:lnTo>
                <a:lnTo>
                  <a:pt x="4999" y="155"/>
                </a:lnTo>
                <a:lnTo>
                  <a:pt x="5000" y="156"/>
                </a:lnTo>
                <a:lnTo>
                  <a:pt x="5002" y="158"/>
                </a:lnTo>
                <a:lnTo>
                  <a:pt x="5004" y="159"/>
                </a:lnTo>
                <a:lnTo>
                  <a:pt x="5005" y="160"/>
                </a:lnTo>
                <a:lnTo>
                  <a:pt x="5006" y="163"/>
                </a:lnTo>
                <a:lnTo>
                  <a:pt x="5009" y="164"/>
                </a:lnTo>
                <a:lnTo>
                  <a:pt x="5011" y="165"/>
                </a:lnTo>
                <a:lnTo>
                  <a:pt x="5015" y="167"/>
                </a:lnTo>
                <a:lnTo>
                  <a:pt x="5019" y="171"/>
                </a:lnTo>
                <a:lnTo>
                  <a:pt x="5022" y="175"/>
                </a:lnTo>
                <a:lnTo>
                  <a:pt x="5032" y="183"/>
                </a:lnTo>
                <a:lnTo>
                  <a:pt x="5035" y="188"/>
                </a:lnTo>
                <a:lnTo>
                  <a:pt x="5038" y="191"/>
                </a:lnTo>
                <a:lnTo>
                  <a:pt x="5040" y="194"/>
                </a:lnTo>
                <a:lnTo>
                  <a:pt x="5042" y="195"/>
                </a:lnTo>
                <a:lnTo>
                  <a:pt x="5043" y="198"/>
                </a:lnTo>
                <a:lnTo>
                  <a:pt x="5044" y="200"/>
                </a:lnTo>
                <a:lnTo>
                  <a:pt x="5045" y="202"/>
                </a:lnTo>
                <a:lnTo>
                  <a:pt x="5046" y="204"/>
                </a:lnTo>
                <a:lnTo>
                  <a:pt x="5048" y="206"/>
                </a:lnTo>
                <a:lnTo>
                  <a:pt x="5049" y="208"/>
                </a:lnTo>
                <a:lnTo>
                  <a:pt x="5050" y="209"/>
                </a:lnTo>
                <a:lnTo>
                  <a:pt x="5051" y="211"/>
                </a:lnTo>
                <a:lnTo>
                  <a:pt x="5052" y="214"/>
                </a:lnTo>
                <a:lnTo>
                  <a:pt x="5054" y="215"/>
                </a:lnTo>
                <a:lnTo>
                  <a:pt x="5055" y="217"/>
                </a:lnTo>
                <a:lnTo>
                  <a:pt x="5056" y="221"/>
                </a:lnTo>
                <a:lnTo>
                  <a:pt x="5060" y="228"/>
                </a:lnTo>
                <a:lnTo>
                  <a:pt x="5062" y="233"/>
                </a:lnTo>
                <a:lnTo>
                  <a:pt x="5063" y="236"/>
                </a:lnTo>
                <a:lnTo>
                  <a:pt x="5064" y="238"/>
                </a:lnTo>
                <a:lnTo>
                  <a:pt x="5066" y="242"/>
                </a:lnTo>
                <a:lnTo>
                  <a:pt x="5067" y="244"/>
                </a:lnTo>
                <a:lnTo>
                  <a:pt x="5068" y="248"/>
                </a:lnTo>
                <a:lnTo>
                  <a:pt x="5068" y="249"/>
                </a:lnTo>
                <a:lnTo>
                  <a:pt x="5069" y="252"/>
                </a:lnTo>
                <a:lnTo>
                  <a:pt x="5069" y="253"/>
                </a:lnTo>
                <a:lnTo>
                  <a:pt x="5072" y="258"/>
                </a:lnTo>
                <a:lnTo>
                  <a:pt x="5072" y="260"/>
                </a:lnTo>
                <a:lnTo>
                  <a:pt x="5073" y="261"/>
                </a:lnTo>
                <a:lnTo>
                  <a:pt x="5073" y="264"/>
                </a:lnTo>
                <a:lnTo>
                  <a:pt x="5073" y="265"/>
                </a:lnTo>
                <a:lnTo>
                  <a:pt x="5074" y="269"/>
                </a:lnTo>
                <a:lnTo>
                  <a:pt x="5075" y="274"/>
                </a:lnTo>
                <a:lnTo>
                  <a:pt x="5077" y="276"/>
                </a:lnTo>
                <a:lnTo>
                  <a:pt x="5077" y="278"/>
                </a:lnTo>
                <a:lnTo>
                  <a:pt x="5078" y="281"/>
                </a:lnTo>
                <a:lnTo>
                  <a:pt x="5078" y="282"/>
                </a:lnTo>
                <a:lnTo>
                  <a:pt x="5079" y="288"/>
                </a:lnTo>
                <a:lnTo>
                  <a:pt x="5081" y="297"/>
                </a:lnTo>
                <a:lnTo>
                  <a:pt x="5083" y="303"/>
                </a:lnTo>
                <a:lnTo>
                  <a:pt x="5083" y="307"/>
                </a:lnTo>
                <a:lnTo>
                  <a:pt x="5085" y="316"/>
                </a:lnTo>
                <a:lnTo>
                  <a:pt x="5087" y="336"/>
                </a:lnTo>
                <a:lnTo>
                  <a:pt x="5087" y="341"/>
                </a:lnTo>
                <a:lnTo>
                  <a:pt x="5087" y="347"/>
                </a:lnTo>
                <a:lnTo>
                  <a:pt x="5089" y="355"/>
                </a:lnTo>
                <a:lnTo>
                  <a:pt x="5090" y="370"/>
                </a:lnTo>
                <a:lnTo>
                  <a:pt x="5090" y="376"/>
                </a:lnTo>
                <a:lnTo>
                  <a:pt x="5090" y="407"/>
                </a:lnTo>
                <a:lnTo>
                  <a:pt x="5090" y="532"/>
                </a:lnTo>
                <a:close/>
                <a:moveTo>
                  <a:pt x="4430" y="142"/>
                </a:moveTo>
                <a:lnTo>
                  <a:pt x="4606" y="142"/>
                </a:lnTo>
                <a:lnTo>
                  <a:pt x="4606" y="587"/>
                </a:lnTo>
                <a:lnTo>
                  <a:pt x="4606" y="664"/>
                </a:lnTo>
                <a:lnTo>
                  <a:pt x="4606" y="687"/>
                </a:lnTo>
                <a:lnTo>
                  <a:pt x="4606" y="693"/>
                </a:lnTo>
                <a:lnTo>
                  <a:pt x="4606" y="700"/>
                </a:lnTo>
                <a:lnTo>
                  <a:pt x="4606" y="712"/>
                </a:lnTo>
                <a:lnTo>
                  <a:pt x="4605" y="720"/>
                </a:lnTo>
                <a:lnTo>
                  <a:pt x="4605" y="726"/>
                </a:lnTo>
                <a:lnTo>
                  <a:pt x="4604" y="731"/>
                </a:lnTo>
                <a:lnTo>
                  <a:pt x="4603" y="740"/>
                </a:lnTo>
                <a:lnTo>
                  <a:pt x="4602" y="747"/>
                </a:lnTo>
                <a:lnTo>
                  <a:pt x="4602" y="751"/>
                </a:lnTo>
                <a:lnTo>
                  <a:pt x="4597" y="767"/>
                </a:lnTo>
                <a:lnTo>
                  <a:pt x="4597" y="772"/>
                </a:lnTo>
                <a:lnTo>
                  <a:pt x="4595" y="775"/>
                </a:lnTo>
                <a:lnTo>
                  <a:pt x="4594" y="778"/>
                </a:lnTo>
                <a:lnTo>
                  <a:pt x="4594" y="779"/>
                </a:lnTo>
                <a:lnTo>
                  <a:pt x="4594" y="780"/>
                </a:lnTo>
                <a:lnTo>
                  <a:pt x="4593" y="782"/>
                </a:lnTo>
                <a:lnTo>
                  <a:pt x="4593" y="784"/>
                </a:lnTo>
                <a:lnTo>
                  <a:pt x="4591" y="790"/>
                </a:lnTo>
                <a:lnTo>
                  <a:pt x="4589" y="795"/>
                </a:lnTo>
                <a:lnTo>
                  <a:pt x="4588" y="796"/>
                </a:lnTo>
                <a:lnTo>
                  <a:pt x="4587" y="798"/>
                </a:lnTo>
                <a:lnTo>
                  <a:pt x="4586" y="801"/>
                </a:lnTo>
                <a:lnTo>
                  <a:pt x="4586" y="802"/>
                </a:lnTo>
                <a:lnTo>
                  <a:pt x="4583" y="806"/>
                </a:lnTo>
                <a:lnTo>
                  <a:pt x="4582" y="808"/>
                </a:lnTo>
                <a:lnTo>
                  <a:pt x="4581" y="811"/>
                </a:lnTo>
                <a:lnTo>
                  <a:pt x="4580" y="813"/>
                </a:lnTo>
                <a:lnTo>
                  <a:pt x="4580" y="815"/>
                </a:lnTo>
                <a:lnTo>
                  <a:pt x="4577" y="819"/>
                </a:lnTo>
                <a:lnTo>
                  <a:pt x="4576" y="822"/>
                </a:lnTo>
                <a:lnTo>
                  <a:pt x="4574" y="824"/>
                </a:lnTo>
                <a:lnTo>
                  <a:pt x="4573" y="825"/>
                </a:lnTo>
                <a:lnTo>
                  <a:pt x="4571" y="828"/>
                </a:lnTo>
                <a:lnTo>
                  <a:pt x="4570" y="829"/>
                </a:lnTo>
                <a:lnTo>
                  <a:pt x="4569" y="831"/>
                </a:lnTo>
                <a:lnTo>
                  <a:pt x="4568" y="833"/>
                </a:lnTo>
                <a:lnTo>
                  <a:pt x="4566" y="834"/>
                </a:lnTo>
                <a:lnTo>
                  <a:pt x="4565" y="836"/>
                </a:lnTo>
                <a:lnTo>
                  <a:pt x="4564" y="839"/>
                </a:lnTo>
                <a:lnTo>
                  <a:pt x="4563" y="840"/>
                </a:lnTo>
                <a:lnTo>
                  <a:pt x="4559" y="844"/>
                </a:lnTo>
                <a:lnTo>
                  <a:pt x="4552" y="851"/>
                </a:lnTo>
                <a:lnTo>
                  <a:pt x="4545" y="859"/>
                </a:lnTo>
                <a:lnTo>
                  <a:pt x="4541" y="862"/>
                </a:lnTo>
                <a:lnTo>
                  <a:pt x="4537" y="864"/>
                </a:lnTo>
                <a:lnTo>
                  <a:pt x="4535" y="867"/>
                </a:lnTo>
                <a:lnTo>
                  <a:pt x="4533" y="868"/>
                </a:lnTo>
                <a:lnTo>
                  <a:pt x="4531" y="869"/>
                </a:lnTo>
                <a:lnTo>
                  <a:pt x="4529" y="870"/>
                </a:lnTo>
                <a:lnTo>
                  <a:pt x="4527" y="873"/>
                </a:lnTo>
                <a:lnTo>
                  <a:pt x="4524" y="873"/>
                </a:lnTo>
                <a:lnTo>
                  <a:pt x="4522" y="875"/>
                </a:lnTo>
                <a:lnTo>
                  <a:pt x="4521" y="876"/>
                </a:lnTo>
                <a:lnTo>
                  <a:pt x="4517" y="878"/>
                </a:lnTo>
                <a:lnTo>
                  <a:pt x="4516" y="879"/>
                </a:lnTo>
                <a:lnTo>
                  <a:pt x="4513" y="880"/>
                </a:lnTo>
                <a:lnTo>
                  <a:pt x="4511" y="883"/>
                </a:lnTo>
                <a:lnTo>
                  <a:pt x="4508" y="883"/>
                </a:lnTo>
                <a:lnTo>
                  <a:pt x="4505" y="885"/>
                </a:lnTo>
                <a:lnTo>
                  <a:pt x="4502" y="885"/>
                </a:lnTo>
                <a:lnTo>
                  <a:pt x="4499" y="887"/>
                </a:lnTo>
                <a:lnTo>
                  <a:pt x="4498" y="887"/>
                </a:lnTo>
                <a:lnTo>
                  <a:pt x="4495" y="889"/>
                </a:lnTo>
                <a:lnTo>
                  <a:pt x="4493" y="890"/>
                </a:lnTo>
                <a:lnTo>
                  <a:pt x="4490" y="891"/>
                </a:lnTo>
                <a:lnTo>
                  <a:pt x="4485" y="892"/>
                </a:lnTo>
                <a:lnTo>
                  <a:pt x="4481" y="895"/>
                </a:lnTo>
                <a:lnTo>
                  <a:pt x="4479" y="895"/>
                </a:lnTo>
                <a:lnTo>
                  <a:pt x="4478" y="896"/>
                </a:lnTo>
                <a:lnTo>
                  <a:pt x="4476" y="896"/>
                </a:lnTo>
                <a:lnTo>
                  <a:pt x="4473" y="897"/>
                </a:lnTo>
                <a:lnTo>
                  <a:pt x="4472" y="897"/>
                </a:lnTo>
                <a:lnTo>
                  <a:pt x="4470" y="897"/>
                </a:lnTo>
                <a:lnTo>
                  <a:pt x="4465" y="898"/>
                </a:lnTo>
                <a:lnTo>
                  <a:pt x="4464" y="900"/>
                </a:lnTo>
                <a:lnTo>
                  <a:pt x="4461" y="900"/>
                </a:lnTo>
                <a:lnTo>
                  <a:pt x="4456" y="901"/>
                </a:lnTo>
                <a:lnTo>
                  <a:pt x="4454" y="902"/>
                </a:lnTo>
                <a:lnTo>
                  <a:pt x="4450" y="902"/>
                </a:lnTo>
                <a:lnTo>
                  <a:pt x="4448" y="903"/>
                </a:lnTo>
                <a:lnTo>
                  <a:pt x="4446" y="903"/>
                </a:lnTo>
                <a:lnTo>
                  <a:pt x="4442" y="905"/>
                </a:lnTo>
                <a:lnTo>
                  <a:pt x="4435" y="906"/>
                </a:lnTo>
                <a:lnTo>
                  <a:pt x="4431" y="906"/>
                </a:lnTo>
                <a:lnTo>
                  <a:pt x="4426" y="907"/>
                </a:lnTo>
                <a:lnTo>
                  <a:pt x="4421" y="907"/>
                </a:lnTo>
                <a:lnTo>
                  <a:pt x="4418" y="908"/>
                </a:lnTo>
                <a:lnTo>
                  <a:pt x="4412" y="908"/>
                </a:lnTo>
                <a:lnTo>
                  <a:pt x="4405" y="909"/>
                </a:lnTo>
                <a:lnTo>
                  <a:pt x="4395" y="909"/>
                </a:lnTo>
                <a:lnTo>
                  <a:pt x="4391" y="909"/>
                </a:lnTo>
                <a:lnTo>
                  <a:pt x="4388" y="911"/>
                </a:lnTo>
                <a:lnTo>
                  <a:pt x="4380" y="911"/>
                </a:lnTo>
                <a:lnTo>
                  <a:pt x="4354" y="911"/>
                </a:lnTo>
                <a:lnTo>
                  <a:pt x="4343" y="911"/>
                </a:lnTo>
                <a:lnTo>
                  <a:pt x="4338" y="911"/>
                </a:lnTo>
                <a:lnTo>
                  <a:pt x="4333" y="909"/>
                </a:lnTo>
                <a:lnTo>
                  <a:pt x="4317" y="909"/>
                </a:lnTo>
                <a:lnTo>
                  <a:pt x="4311" y="909"/>
                </a:lnTo>
                <a:lnTo>
                  <a:pt x="4305" y="909"/>
                </a:lnTo>
                <a:lnTo>
                  <a:pt x="4296" y="908"/>
                </a:lnTo>
                <a:lnTo>
                  <a:pt x="4293" y="908"/>
                </a:lnTo>
                <a:lnTo>
                  <a:pt x="4287" y="908"/>
                </a:lnTo>
                <a:lnTo>
                  <a:pt x="4279" y="907"/>
                </a:lnTo>
                <a:lnTo>
                  <a:pt x="4272" y="907"/>
                </a:lnTo>
                <a:lnTo>
                  <a:pt x="4266" y="906"/>
                </a:lnTo>
                <a:lnTo>
                  <a:pt x="4259" y="906"/>
                </a:lnTo>
                <a:lnTo>
                  <a:pt x="4253" y="905"/>
                </a:lnTo>
                <a:lnTo>
                  <a:pt x="4247" y="905"/>
                </a:lnTo>
                <a:lnTo>
                  <a:pt x="4243" y="903"/>
                </a:lnTo>
                <a:lnTo>
                  <a:pt x="4238" y="903"/>
                </a:lnTo>
                <a:lnTo>
                  <a:pt x="4233" y="902"/>
                </a:lnTo>
                <a:lnTo>
                  <a:pt x="4228" y="901"/>
                </a:lnTo>
                <a:lnTo>
                  <a:pt x="4218" y="901"/>
                </a:lnTo>
                <a:lnTo>
                  <a:pt x="4207" y="898"/>
                </a:lnTo>
                <a:lnTo>
                  <a:pt x="4201" y="898"/>
                </a:lnTo>
                <a:lnTo>
                  <a:pt x="4197" y="897"/>
                </a:lnTo>
                <a:lnTo>
                  <a:pt x="4193" y="897"/>
                </a:lnTo>
                <a:lnTo>
                  <a:pt x="4187" y="895"/>
                </a:lnTo>
                <a:lnTo>
                  <a:pt x="4181" y="894"/>
                </a:lnTo>
                <a:lnTo>
                  <a:pt x="4177" y="894"/>
                </a:lnTo>
                <a:lnTo>
                  <a:pt x="4172" y="892"/>
                </a:lnTo>
                <a:lnTo>
                  <a:pt x="4166" y="891"/>
                </a:lnTo>
                <a:lnTo>
                  <a:pt x="4170" y="746"/>
                </a:lnTo>
                <a:lnTo>
                  <a:pt x="4183" y="748"/>
                </a:lnTo>
                <a:lnTo>
                  <a:pt x="4188" y="748"/>
                </a:lnTo>
                <a:lnTo>
                  <a:pt x="4194" y="750"/>
                </a:lnTo>
                <a:lnTo>
                  <a:pt x="4200" y="751"/>
                </a:lnTo>
                <a:lnTo>
                  <a:pt x="4204" y="751"/>
                </a:lnTo>
                <a:lnTo>
                  <a:pt x="4210" y="752"/>
                </a:lnTo>
                <a:lnTo>
                  <a:pt x="4216" y="752"/>
                </a:lnTo>
                <a:lnTo>
                  <a:pt x="4222" y="753"/>
                </a:lnTo>
                <a:lnTo>
                  <a:pt x="4228" y="754"/>
                </a:lnTo>
                <a:lnTo>
                  <a:pt x="4239" y="754"/>
                </a:lnTo>
                <a:lnTo>
                  <a:pt x="4244" y="756"/>
                </a:lnTo>
                <a:lnTo>
                  <a:pt x="4250" y="756"/>
                </a:lnTo>
                <a:lnTo>
                  <a:pt x="4256" y="757"/>
                </a:lnTo>
                <a:lnTo>
                  <a:pt x="4262" y="757"/>
                </a:lnTo>
                <a:lnTo>
                  <a:pt x="4269" y="758"/>
                </a:lnTo>
                <a:lnTo>
                  <a:pt x="4275" y="758"/>
                </a:lnTo>
                <a:lnTo>
                  <a:pt x="4284" y="759"/>
                </a:lnTo>
                <a:lnTo>
                  <a:pt x="4286" y="759"/>
                </a:lnTo>
                <a:lnTo>
                  <a:pt x="4292" y="759"/>
                </a:lnTo>
                <a:lnTo>
                  <a:pt x="4302" y="761"/>
                </a:lnTo>
                <a:lnTo>
                  <a:pt x="4305" y="761"/>
                </a:lnTo>
                <a:lnTo>
                  <a:pt x="4308" y="761"/>
                </a:lnTo>
                <a:lnTo>
                  <a:pt x="4314" y="762"/>
                </a:lnTo>
                <a:lnTo>
                  <a:pt x="4331" y="762"/>
                </a:lnTo>
                <a:lnTo>
                  <a:pt x="4351" y="762"/>
                </a:lnTo>
                <a:lnTo>
                  <a:pt x="4365" y="762"/>
                </a:lnTo>
                <a:lnTo>
                  <a:pt x="4372" y="761"/>
                </a:lnTo>
                <a:lnTo>
                  <a:pt x="4378" y="759"/>
                </a:lnTo>
                <a:lnTo>
                  <a:pt x="4384" y="757"/>
                </a:lnTo>
                <a:lnTo>
                  <a:pt x="4389" y="756"/>
                </a:lnTo>
                <a:lnTo>
                  <a:pt x="4398" y="751"/>
                </a:lnTo>
                <a:lnTo>
                  <a:pt x="4401" y="747"/>
                </a:lnTo>
                <a:lnTo>
                  <a:pt x="4405" y="743"/>
                </a:lnTo>
                <a:lnTo>
                  <a:pt x="4406" y="742"/>
                </a:lnTo>
                <a:lnTo>
                  <a:pt x="4406" y="740"/>
                </a:lnTo>
                <a:lnTo>
                  <a:pt x="4407" y="737"/>
                </a:lnTo>
                <a:lnTo>
                  <a:pt x="4409" y="735"/>
                </a:lnTo>
                <a:lnTo>
                  <a:pt x="4411" y="729"/>
                </a:lnTo>
                <a:lnTo>
                  <a:pt x="4412" y="726"/>
                </a:lnTo>
                <a:lnTo>
                  <a:pt x="4412" y="723"/>
                </a:lnTo>
                <a:lnTo>
                  <a:pt x="4413" y="719"/>
                </a:lnTo>
                <a:lnTo>
                  <a:pt x="4413" y="710"/>
                </a:lnTo>
                <a:lnTo>
                  <a:pt x="4413" y="693"/>
                </a:lnTo>
                <a:lnTo>
                  <a:pt x="4413" y="641"/>
                </a:lnTo>
                <a:lnTo>
                  <a:pt x="4406" y="648"/>
                </a:lnTo>
                <a:lnTo>
                  <a:pt x="4400" y="654"/>
                </a:lnTo>
                <a:lnTo>
                  <a:pt x="4395" y="658"/>
                </a:lnTo>
                <a:lnTo>
                  <a:pt x="4391" y="660"/>
                </a:lnTo>
                <a:lnTo>
                  <a:pt x="4389" y="663"/>
                </a:lnTo>
                <a:lnTo>
                  <a:pt x="4386" y="664"/>
                </a:lnTo>
                <a:lnTo>
                  <a:pt x="4385" y="665"/>
                </a:lnTo>
                <a:lnTo>
                  <a:pt x="4383" y="667"/>
                </a:lnTo>
                <a:lnTo>
                  <a:pt x="4382" y="668"/>
                </a:lnTo>
                <a:lnTo>
                  <a:pt x="4380" y="669"/>
                </a:lnTo>
                <a:lnTo>
                  <a:pt x="4378" y="670"/>
                </a:lnTo>
                <a:lnTo>
                  <a:pt x="4377" y="671"/>
                </a:lnTo>
                <a:lnTo>
                  <a:pt x="4374" y="673"/>
                </a:lnTo>
                <a:lnTo>
                  <a:pt x="4372" y="674"/>
                </a:lnTo>
                <a:lnTo>
                  <a:pt x="4368" y="676"/>
                </a:lnTo>
                <a:lnTo>
                  <a:pt x="4367" y="678"/>
                </a:lnTo>
                <a:lnTo>
                  <a:pt x="4365" y="678"/>
                </a:lnTo>
                <a:lnTo>
                  <a:pt x="4362" y="679"/>
                </a:lnTo>
                <a:lnTo>
                  <a:pt x="4357" y="681"/>
                </a:lnTo>
                <a:lnTo>
                  <a:pt x="4355" y="682"/>
                </a:lnTo>
                <a:lnTo>
                  <a:pt x="4350" y="685"/>
                </a:lnTo>
                <a:lnTo>
                  <a:pt x="4344" y="687"/>
                </a:lnTo>
                <a:lnTo>
                  <a:pt x="4342" y="687"/>
                </a:lnTo>
                <a:lnTo>
                  <a:pt x="4339" y="689"/>
                </a:lnTo>
                <a:lnTo>
                  <a:pt x="4337" y="689"/>
                </a:lnTo>
                <a:lnTo>
                  <a:pt x="4334" y="690"/>
                </a:lnTo>
                <a:lnTo>
                  <a:pt x="4333" y="690"/>
                </a:lnTo>
                <a:lnTo>
                  <a:pt x="4330" y="691"/>
                </a:lnTo>
                <a:lnTo>
                  <a:pt x="4326" y="691"/>
                </a:lnTo>
                <a:lnTo>
                  <a:pt x="4322" y="692"/>
                </a:lnTo>
                <a:lnTo>
                  <a:pt x="4310" y="692"/>
                </a:lnTo>
                <a:lnTo>
                  <a:pt x="4305" y="693"/>
                </a:lnTo>
                <a:lnTo>
                  <a:pt x="4298" y="693"/>
                </a:lnTo>
                <a:lnTo>
                  <a:pt x="4291" y="693"/>
                </a:lnTo>
                <a:lnTo>
                  <a:pt x="4286" y="692"/>
                </a:lnTo>
                <a:lnTo>
                  <a:pt x="4278" y="692"/>
                </a:lnTo>
                <a:lnTo>
                  <a:pt x="4273" y="692"/>
                </a:lnTo>
                <a:lnTo>
                  <a:pt x="4251" y="689"/>
                </a:lnTo>
                <a:lnTo>
                  <a:pt x="4237" y="684"/>
                </a:lnTo>
                <a:lnTo>
                  <a:pt x="4234" y="682"/>
                </a:lnTo>
                <a:lnTo>
                  <a:pt x="4232" y="681"/>
                </a:lnTo>
                <a:lnTo>
                  <a:pt x="4230" y="680"/>
                </a:lnTo>
                <a:lnTo>
                  <a:pt x="4228" y="679"/>
                </a:lnTo>
                <a:lnTo>
                  <a:pt x="4226" y="678"/>
                </a:lnTo>
                <a:lnTo>
                  <a:pt x="4221" y="676"/>
                </a:lnTo>
                <a:lnTo>
                  <a:pt x="4220" y="675"/>
                </a:lnTo>
                <a:lnTo>
                  <a:pt x="4217" y="673"/>
                </a:lnTo>
                <a:lnTo>
                  <a:pt x="4216" y="671"/>
                </a:lnTo>
                <a:lnTo>
                  <a:pt x="4214" y="670"/>
                </a:lnTo>
                <a:lnTo>
                  <a:pt x="4211" y="668"/>
                </a:lnTo>
                <a:lnTo>
                  <a:pt x="4207" y="665"/>
                </a:lnTo>
                <a:lnTo>
                  <a:pt x="4201" y="659"/>
                </a:lnTo>
                <a:lnTo>
                  <a:pt x="4195" y="654"/>
                </a:lnTo>
                <a:lnTo>
                  <a:pt x="4193" y="651"/>
                </a:lnTo>
                <a:lnTo>
                  <a:pt x="4191" y="648"/>
                </a:lnTo>
                <a:lnTo>
                  <a:pt x="4189" y="646"/>
                </a:lnTo>
                <a:lnTo>
                  <a:pt x="4188" y="645"/>
                </a:lnTo>
                <a:lnTo>
                  <a:pt x="4188" y="642"/>
                </a:lnTo>
                <a:lnTo>
                  <a:pt x="4186" y="641"/>
                </a:lnTo>
                <a:lnTo>
                  <a:pt x="4185" y="638"/>
                </a:lnTo>
                <a:lnTo>
                  <a:pt x="4185" y="636"/>
                </a:lnTo>
                <a:lnTo>
                  <a:pt x="4183" y="635"/>
                </a:lnTo>
                <a:lnTo>
                  <a:pt x="4182" y="632"/>
                </a:lnTo>
                <a:lnTo>
                  <a:pt x="4180" y="631"/>
                </a:lnTo>
                <a:lnTo>
                  <a:pt x="4180" y="629"/>
                </a:lnTo>
                <a:lnTo>
                  <a:pt x="4177" y="625"/>
                </a:lnTo>
                <a:lnTo>
                  <a:pt x="4177" y="623"/>
                </a:lnTo>
                <a:lnTo>
                  <a:pt x="4175" y="619"/>
                </a:lnTo>
                <a:lnTo>
                  <a:pt x="4175" y="618"/>
                </a:lnTo>
                <a:lnTo>
                  <a:pt x="4174" y="615"/>
                </a:lnTo>
                <a:lnTo>
                  <a:pt x="4172" y="612"/>
                </a:lnTo>
                <a:lnTo>
                  <a:pt x="4171" y="607"/>
                </a:lnTo>
                <a:lnTo>
                  <a:pt x="4170" y="606"/>
                </a:lnTo>
                <a:lnTo>
                  <a:pt x="4170" y="604"/>
                </a:lnTo>
                <a:lnTo>
                  <a:pt x="4169" y="602"/>
                </a:lnTo>
                <a:lnTo>
                  <a:pt x="4169" y="601"/>
                </a:lnTo>
                <a:lnTo>
                  <a:pt x="4166" y="595"/>
                </a:lnTo>
                <a:lnTo>
                  <a:pt x="4166" y="592"/>
                </a:lnTo>
                <a:lnTo>
                  <a:pt x="4164" y="586"/>
                </a:lnTo>
                <a:lnTo>
                  <a:pt x="4163" y="579"/>
                </a:lnTo>
                <a:lnTo>
                  <a:pt x="4162" y="573"/>
                </a:lnTo>
                <a:lnTo>
                  <a:pt x="4159" y="564"/>
                </a:lnTo>
                <a:lnTo>
                  <a:pt x="4159" y="560"/>
                </a:lnTo>
                <a:lnTo>
                  <a:pt x="4159" y="557"/>
                </a:lnTo>
                <a:lnTo>
                  <a:pt x="4158" y="553"/>
                </a:lnTo>
                <a:lnTo>
                  <a:pt x="4157" y="538"/>
                </a:lnTo>
                <a:lnTo>
                  <a:pt x="4156" y="534"/>
                </a:lnTo>
                <a:lnTo>
                  <a:pt x="4156" y="527"/>
                </a:lnTo>
                <a:lnTo>
                  <a:pt x="4154" y="520"/>
                </a:lnTo>
                <a:lnTo>
                  <a:pt x="4154" y="512"/>
                </a:lnTo>
                <a:lnTo>
                  <a:pt x="4153" y="502"/>
                </a:lnTo>
                <a:lnTo>
                  <a:pt x="4153" y="485"/>
                </a:lnTo>
                <a:lnTo>
                  <a:pt x="4152" y="452"/>
                </a:lnTo>
                <a:lnTo>
                  <a:pt x="4152" y="382"/>
                </a:lnTo>
                <a:lnTo>
                  <a:pt x="4152" y="352"/>
                </a:lnTo>
                <a:lnTo>
                  <a:pt x="4152" y="343"/>
                </a:lnTo>
                <a:lnTo>
                  <a:pt x="4152" y="339"/>
                </a:lnTo>
                <a:lnTo>
                  <a:pt x="4153" y="336"/>
                </a:lnTo>
                <a:lnTo>
                  <a:pt x="4153" y="320"/>
                </a:lnTo>
                <a:lnTo>
                  <a:pt x="4153" y="309"/>
                </a:lnTo>
                <a:lnTo>
                  <a:pt x="4154" y="300"/>
                </a:lnTo>
                <a:lnTo>
                  <a:pt x="4154" y="293"/>
                </a:lnTo>
                <a:lnTo>
                  <a:pt x="4156" y="287"/>
                </a:lnTo>
                <a:lnTo>
                  <a:pt x="4157" y="277"/>
                </a:lnTo>
                <a:lnTo>
                  <a:pt x="4157" y="272"/>
                </a:lnTo>
                <a:lnTo>
                  <a:pt x="4158" y="267"/>
                </a:lnTo>
                <a:lnTo>
                  <a:pt x="4158" y="264"/>
                </a:lnTo>
                <a:lnTo>
                  <a:pt x="4159" y="260"/>
                </a:lnTo>
                <a:lnTo>
                  <a:pt x="4159" y="257"/>
                </a:lnTo>
                <a:lnTo>
                  <a:pt x="4159" y="254"/>
                </a:lnTo>
                <a:lnTo>
                  <a:pt x="4160" y="250"/>
                </a:lnTo>
                <a:lnTo>
                  <a:pt x="4160" y="248"/>
                </a:lnTo>
                <a:lnTo>
                  <a:pt x="4162" y="246"/>
                </a:lnTo>
                <a:lnTo>
                  <a:pt x="4162" y="242"/>
                </a:lnTo>
                <a:lnTo>
                  <a:pt x="4170" y="213"/>
                </a:lnTo>
                <a:lnTo>
                  <a:pt x="4172" y="209"/>
                </a:lnTo>
                <a:lnTo>
                  <a:pt x="4174" y="205"/>
                </a:lnTo>
                <a:lnTo>
                  <a:pt x="4174" y="203"/>
                </a:lnTo>
                <a:lnTo>
                  <a:pt x="4175" y="200"/>
                </a:lnTo>
                <a:lnTo>
                  <a:pt x="4176" y="197"/>
                </a:lnTo>
                <a:lnTo>
                  <a:pt x="4178" y="194"/>
                </a:lnTo>
                <a:lnTo>
                  <a:pt x="4181" y="189"/>
                </a:lnTo>
                <a:lnTo>
                  <a:pt x="4183" y="185"/>
                </a:lnTo>
                <a:lnTo>
                  <a:pt x="4185" y="183"/>
                </a:lnTo>
                <a:lnTo>
                  <a:pt x="4186" y="181"/>
                </a:lnTo>
                <a:lnTo>
                  <a:pt x="4187" y="180"/>
                </a:lnTo>
                <a:lnTo>
                  <a:pt x="4188" y="177"/>
                </a:lnTo>
                <a:lnTo>
                  <a:pt x="4189" y="175"/>
                </a:lnTo>
                <a:lnTo>
                  <a:pt x="4191" y="174"/>
                </a:lnTo>
                <a:lnTo>
                  <a:pt x="4193" y="171"/>
                </a:lnTo>
                <a:lnTo>
                  <a:pt x="4195" y="167"/>
                </a:lnTo>
                <a:lnTo>
                  <a:pt x="4201" y="163"/>
                </a:lnTo>
                <a:lnTo>
                  <a:pt x="4206" y="156"/>
                </a:lnTo>
                <a:lnTo>
                  <a:pt x="4209" y="154"/>
                </a:lnTo>
                <a:lnTo>
                  <a:pt x="4212" y="152"/>
                </a:lnTo>
                <a:lnTo>
                  <a:pt x="4214" y="150"/>
                </a:lnTo>
                <a:lnTo>
                  <a:pt x="4216" y="149"/>
                </a:lnTo>
                <a:lnTo>
                  <a:pt x="4217" y="148"/>
                </a:lnTo>
                <a:lnTo>
                  <a:pt x="4218" y="147"/>
                </a:lnTo>
                <a:lnTo>
                  <a:pt x="4221" y="145"/>
                </a:lnTo>
                <a:lnTo>
                  <a:pt x="4223" y="145"/>
                </a:lnTo>
                <a:lnTo>
                  <a:pt x="4226" y="144"/>
                </a:lnTo>
                <a:lnTo>
                  <a:pt x="4227" y="143"/>
                </a:lnTo>
                <a:lnTo>
                  <a:pt x="4230" y="142"/>
                </a:lnTo>
                <a:lnTo>
                  <a:pt x="4233" y="139"/>
                </a:lnTo>
                <a:lnTo>
                  <a:pt x="4235" y="139"/>
                </a:lnTo>
                <a:lnTo>
                  <a:pt x="4238" y="138"/>
                </a:lnTo>
                <a:lnTo>
                  <a:pt x="4258" y="132"/>
                </a:lnTo>
                <a:lnTo>
                  <a:pt x="4261" y="132"/>
                </a:lnTo>
                <a:lnTo>
                  <a:pt x="4264" y="131"/>
                </a:lnTo>
                <a:lnTo>
                  <a:pt x="4268" y="131"/>
                </a:lnTo>
                <a:lnTo>
                  <a:pt x="4273" y="130"/>
                </a:lnTo>
                <a:lnTo>
                  <a:pt x="4278" y="130"/>
                </a:lnTo>
                <a:lnTo>
                  <a:pt x="4286" y="128"/>
                </a:lnTo>
                <a:lnTo>
                  <a:pt x="4291" y="128"/>
                </a:lnTo>
                <a:lnTo>
                  <a:pt x="4297" y="127"/>
                </a:lnTo>
                <a:lnTo>
                  <a:pt x="4303" y="128"/>
                </a:lnTo>
                <a:lnTo>
                  <a:pt x="4308" y="128"/>
                </a:lnTo>
                <a:lnTo>
                  <a:pt x="4315" y="128"/>
                </a:lnTo>
                <a:lnTo>
                  <a:pt x="4319" y="130"/>
                </a:lnTo>
                <a:lnTo>
                  <a:pt x="4322" y="130"/>
                </a:lnTo>
                <a:lnTo>
                  <a:pt x="4326" y="131"/>
                </a:lnTo>
                <a:lnTo>
                  <a:pt x="4328" y="131"/>
                </a:lnTo>
                <a:lnTo>
                  <a:pt x="4350" y="137"/>
                </a:lnTo>
                <a:lnTo>
                  <a:pt x="4354" y="138"/>
                </a:lnTo>
                <a:lnTo>
                  <a:pt x="4356" y="139"/>
                </a:lnTo>
                <a:lnTo>
                  <a:pt x="4360" y="141"/>
                </a:lnTo>
                <a:lnTo>
                  <a:pt x="4362" y="142"/>
                </a:lnTo>
                <a:lnTo>
                  <a:pt x="4363" y="143"/>
                </a:lnTo>
                <a:lnTo>
                  <a:pt x="4367" y="144"/>
                </a:lnTo>
                <a:lnTo>
                  <a:pt x="4369" y="145"/>
                </a:lnTo>
                <a:lnTo>
                  <a:pt x="4372" y="147"/>
                </a:lnTo>
                <a:lnTo>
                  <a:pt x="4374" y="148"/>
                </a:lnTo>
                <a:lnTo>
                  <a:pt x="4377" y="149"/>
                </a:lnTo>
                <a:lnTo>
                  <a:pt x="4378" y="150"/>
                </a:lnTo>
                <a:lnTo>
                  <a:pt x="4382" y="152"/>
                </a:lnTo>
                <a:lnTo>
                  <a:pt x="4383" y="153"/>
                </a:lnTo>
                <a:lnTo>
                  <a:pt x="4385" y="155"/>
                </a:lnTo>
                <a:lnTo>
                  <a:pt x="4388" y="155"/>
                </a:lnTo>
                <a:lnTo>
                  <a:pt x="4389" y="156"/>
                </a:lnTo>
                <a:lnTo>
                  <a:pt x="4391" y="159"/>
                </a:lnTo>
                <a:lnTo>
                  <a:pt x="4394" y="160"/>
                </a:lnTo>
                <a:lnTo>
                  <a:pt x="4395" y="161"/>
                </a:lnTo>
                <a:lnTo>
                  <a:pt x="4397" y="163"/>
                </a:lnTo>
                <a:lnTo>
                  <a:pt x="4398" y="164"/>
                </a:lnTo>
                <a:lnTo>
                  <a:pt x="4400" y="165"/>
                </a:lnTo>
                <a:lnTo>
                  <a:pt x="4402" y="166"/>
                </a:lnTo>
                <a:lnTo>
                  <a:pt x="4405" y="169"/>
                </a:lnTo>
                <a:lnTo>
                  <a:pt x="4407" y="170"/>
                </a:lnTo>
                <a:lnTo>
                  <a:pt x="4409" y="172"/>
                </a:lnTo>
                <a:lnTo>
                  <a:pt x="4412" y="175"/>
                </a:lnTo>
                <a:lnTo>
                  <a:pt x="4415" y="177"/>
                </a:lnTo>
                <a:lnTo>
                  <a:pt x="4417" y="178"/>
                </a:lnTo>
                <a:lnTo>
                  <a:pt x="4420" y="180"/>
                </a:lnTo>
                <a:lnTo>
                  <a:pt x="4420" y="175"/>
                </a:lnTo>
                <a:lnTo>
                  <a:pt x="4421" y="172"/>
                </a:lnTo>
                <a:lnTo>
                  <a:pt x="4421" y="170"/>
                </a:lnTo>
                <a:lnTo>
                  <a:pt x="4423" y="167"/>
                </a:lnTo>
                <a:lnTo>
                  <a:pt x="4423" y="165"/>
                </a:lnTo>
                <a:lnTo>
                  <a:pt x="4424" y="164"/>
                </a:lnTo>
                <a:lnTo>
                  <a:pt x="4424" y="161"/>
                </a:lnTo>
                <a:lnTo>
                  <a:pt x="4425" y="156"/>
                </a:lnTo>
                <a:lnTo>
                  <a:pt x="4426" y="152"/>
                </a:lnTo>
                <a:lnTo>
                  <a:pt x="4430" y="142"/>
                </a:lnTo>
                <a:close/>
                <a:moveTo>
                  <a:pt x="3765" y="532"/>
                </a:moveTo>
                <a:lnTo>
                  <a:pt x="3520" y="532"/>
                </a:lnTo>
                <a:lnTo>
                  <a:pt x="3520" y="566"/>
                </a:lnTo>
                <a:lnTo>
                  <a:pt x="3520" y="575"/>
                </a:lnTo>
                <a:lnTo>
                  <a:pt x="3520" y="580"/>
                </a:lnTo>
                <a:lnTo>
                  <a:pt x="3521" y="584"/>
                </a:lnTo>
                <a:lnTo>
                  <a:pt x="3521" y="591"/>
                </a:lnTo>
                <a:lnTo>
                  <a:pt x="3521" y="596"/>
                </a:lnTo>
                <a:lnTo>
                  <a:pt x="3521" y="599"/>
                </a:lnTo>
                <a:lnTo>
                  <a:pt x="3522" y="602"/>
                </a:lnTo>
                <a:lnTo>
                  <a:pt x="3527" y="617"/>
                </a:lnTo>
                <a:lnTo>
                  <a:pt x="3529" y="619"/>
                </a:lnTo>
                <a:lnTo>
                  <a:pt x="3531" y="621"/>
                </a:lnTo>
                <a:lnTo>
                  <a:pt x="3532" y="623"/>
                </a:lnTo>
                <a:lnTo>
                  <a:pt x="3537" y="629"/>
                </a:lnTo>
                <a:lnTo>
                  <a:pt x="3538" y="630"/>
                </a:lnTo>
                <a:lnTo>
                  <a:pt x="3540" y="631"/>
                </a:lnTo>
                <a:lnTo>
                  <a:pt x="3542" y="632"/>
                </a:lnTo>
                <a:lnTo>
                  <a:pt x="3544" y="634"/>
                </a:lnTo>
                <a:lnTo>
                  <a:pt x="3556" y="638"/>
                </a:lnTo>
                <a:lnTo>
                  <a:pt x="3558" y="638"/>
                </a:lnTo>
                <a:lnTo>
                  <a:pt x="3568" y="641"/>
                </a:lnTo>
                <a:lnTo>
                  <a:pt x="3574" y="641"/>
                </a:lnTo>
                <a:lnTo>
                  <a:pt x="3580" y="642"/>
                </a:lnTo>
                <a:lnTo>
                  <a:pt x="3587" y="642"/>
                </a:lnTo>
                <a:lnTo>
                  <a:pt x="3609" y="642"/>
                </a:lnTo>
                <a:lnTo>
                  <a:pt x="3614" y="641"/>
                </a:lnTo>
                <a:lnTo>
                  <a:pt x="3627" y="641"/>
                </a:lnTo>
                <a:lnTo>
                  <a:pt x="3635" y="640"/>
                </a:lnTo>
                <a:lnTo>
                  <a:pt x="3641" y="640"/>
                </a:lnTo>
                <a:lnTo>
                  <a:pt x="3647" y="638"/>
                </a:lnTo>
                <a:lnTo>
                  <a:pt x="3651" y="638"/>
                </a:lnTo>
                <a:lnTo>
                  <a:pt x="3655" y="637"/>
                </a:lnTo>
                <a:lnTo>
                  <a:pt x="3665" y="636"/>
                </a:lnTo>
                <a:lnTo>
                  <a:pt x="3670" y="636"/>
                </a:lnTo>
                <a:lnTo>
                  <a:pt x="3674" y="635"/>
                </a:lnTo>
                <a:lnTo>
                  <a:pt x="3683" y="634"/>
                </a:lnTo>
                <a:lnTo>
                  <a:pt x="3690" y="632"/>
                </a:lnTo>
                <a:lnTo>
                  <a:pt x="3696" y="631"/>
                </a:lnTo>
                <a:lnTo>
                  <a:pt x="3702" y="630"/>
                </a:lnTo>
                <a:lnTo>
                  <a:pt x="3708" y="629"/>
                </a:lnTo>
                <a:lnTo>
                  <a:pt x="3714" y="628"/>
                </a:lnTo>
                <a:lnTo>
                  <a:pt x="3717" y="628"/>
                </a:lnTo>
                <a:lnTo>
                  <a:pt x="3719" y="626"/>
                </a:lnTo>
                <a:lnTo>
                  <a:pt x="3723" y="626"/>
                </a:lnTo>
                <a:lnTo>
                  <a:pt x="3757" y="618"/>
                </a:lnTo>
                <a:lnTo>
                  <a:pt x="3760" y="768"/>
                </a:lnTo>
                <a:lnTo>
                  <a:pt x="3758" y="769"/>
                </a:lnTo>
                <a:lnTo>
                  <a:pt x="3755" y="769"/>
                </a:lnTo>
                <a:lnTo>
                  <a:pt x="3751" y="772"/>
                </a:lnTo>
                <a:lnTo>
                  <a:pt x="3748" y="772"/>
                </a:lnTo>
                <a:lnTo>
                  <a:pt x="3747" y="772"/>
                </a:lnTo>
                <a:lnTo>
                  <a:pt x="3745" y="773"/>
                </a:lnTo>
                <a:lnTo>
                  <a:pt x="3743" y="773"/>
                </a:lnTo>
                <a:lnTo>
                  <a:pt x="3739" y="774"/>
                </a:lnTo>
                <a:lnTo>
                  <a:pt x="3735" y="775"/>
                </a:lnTo>
                <a:lnTo>
                  <a:pt x="3729" y="778"/>
                </a:lnTo>
                <a:lnTo>
                  <a:pt x="3685" y="787"/>
                </a:lnTo>
                <a:lnTo>
                  <a:pt x="3682" y="787"/>
                </a:lnTo>
                <a:lnTo>
                  <a:pt x="3679" y="789"/>
                </a:lnTo>
                <a:lnTo>
                  <a:pt x="3676" y="789"/>
                </a:lnTo>
                <a:lnTo>
                  <a:pt x="3668" y="790"/>
                </a:lnTo>
                <a:lnTo>
                  <a:pt x="3661" y="791"/>
                </a:lnTo>
                <a:lnTo>
                  <a:pt x="3653" y="792"/>
                </a:lnTo>
                <a:lnTo>
                  <a:pt x="3645" y="795"/>
                </a:lnTo>
                <a:lnTo>
                  <a:pt x="3631" y="795"/>
                </a:lnTo>
                <a:lnTo>
                  <a:pt x="3626" y="796"/>
                </a:lnTo>
                <a:lnTo>
                  <a:pt x="3620" y="796"/>
                </a:lnTo>
                <a:lnTo>
                  <a:pt x="3614" y="797"/>
                </a:lnTo>
                <a:lnTo>
                  <a:pt x="3607" y="797"/>
                </a:lnTo>
                <a:lnTo>
                  <a:pt x="3600" y="798"/>
                </a:lnTo>
                <a:lnTo>
                  <a:pt x="3590" y="798"/>
                </a:lnTo>
                <a:lnTo>
                  <a:pt x="3578" y="800"/>
                </a:lnTo>
                <a:lnTo>
                  <a:pt x="3545" y="800"/>
                </a:lnTo>
                <a:lnTo>
                  <a:pt x="3537" y="800"/>
                </a:lnTo>
                <a:lnTo>
                  <a:pt x="3533" y="800"/>
                </a:lnTo>
                <a:lnTo>
                  <a:pt x="3529" y="800"/>
                </a:lnTo>
                <a:lnTo>
                  <a:pt x="3520" y="800"/>
                </a:lnTo>
                <a:lnTo>
                  <a:pt x="3512" y="798"/>
                </a:lnTo>
                <a:lnTo>
                  <a:pt x="3506" y="798"/>
                </a:lnTo>
                <a:lnTo>
                  <a:pt x="3502" y="797"/>
                </a:lnTo>
                <a:lnTo>
                  <a:pt x="3498" y="797"/>
                </a:lnTo>
                <a:lnTo>
                  <a:pt x="3493" y="796"/>
                </a:lnTo>
                <a:lnTo>
                  <a:pt x="3491" y="796"/>
                </a:lnTo>
                <a:lnTo>
                  <a:pt x="3487" y="795"/>
                </a:lnTo>
                <a:lnTo>
                  <a:pt x="3483" y="795"/>
                </a:lnTo>
                <a:lnTo>
                  <a:pt x="3481" y="795"/>
                </a:lnTo>
                <a:lnTo>
                  <a:pt x="3479" y="793"/>
                </a:lnTo>
                <a:lnTo>
                  <a:pt x="3476" y="793"/>
                </a:lnTo>
                <a:lnTo>
                  <a:pt x="3452" y="786"/>
                </a:lnTo>
                <a:lnTo>
                  <a:pt x="3447" y="784"/>
                </a:lnTo>
                <a:lnTo>
                  <a:pt x="3445" y="782"/>
                </a:lnTo>
                <a:lnTo>
                  <a:pt x="3442" y="781"/>
                </a:lnTo>
                <a:lnTo>
                  <a:pt x="3440" y="781"/>
                </a:lnTo>
                <a:lnTo>
                  <a:pt x="3436" y="780"/>
                </a:lnTo>
                <a:lnTo>
                  <a:pt x="3434" y="779"/>
                </a:lnTo>
                <a:lnTo>
                  <a:pt x="3433" y="778"/>
                </a:lnTo>
                <a:lnTo>
                  <a:pt x="3430" y="776"/>
                </a:lnTo>
                <a:lnTo>
                  <a:pt x="3428" y="775"/>
                </a:lnTo>
                <a:lnTo>
                  <a:pt x="3425" y="774"/>
                </a:lnTo>
                <a:lnTo>
                  <a:pt x="3422" y="772"/>
                </a:lnTo>
                <a:lnTo>
                  <a:pt x="3421" y="770"/>
                </a:lnTo>
                <a:lnTo>
                  <a:pt x="3418" y="769"/>
                </a:lnTo>
                <a:lnTo>
                  <a:pt x="3416" y="768"/>
                </a:lnTo>
                <a:lnTo>
                  <a:pt x="3415" y="767"/>
                </a:lnTo>
                <a:lnTo>
                  <a:pt x="3412" y="765"/>
                </a:lnTo>
                <a:lnTo>
                  <a:pt x="3411" y="764"/>
                </a:lnTo>
                <a:lnTo>
                  <a:pt x="3410" y="763"/>
                </a:lnTo>
                <a:lnTo>
                  <a:pt x="3407" y="761"/>
                </a:lnTo>
                <a:lnTo>
                  <a:pt x="3405" y="758"/>
                </a:lnTo>
                <a:lnTo>
                  <a:pt x="3400" y="754"/>
                </a:lnTo>
                <a:lnTo>
                  <a:pt x="3393" y="748"/>
                </a:lnTo>
                <a:lnTo>
                  <a:pt x="3386" y="741"/>
                </a:lnTo>
                <a:lnTo>
                  <a:pt x="3382" y="736"/>
                </a:lnTo>
                <a:lnTo>
                  <a:pt x="3380" y="734"/>
                </a:lnTo>
                <a:lnTo>
                  <a:pt x="3377" y="731"/>
                </a:lnTo>
                <a:lnTo>
                  <a:pt x="3376" y="729"/>
                </a:lnTo>
                <a:lnTo>
                  <a:pt x="3375" y="726"/>
                </a:lnTo>
                <a:lnTo>
                  <a:pt x="3373" y="725"/>
                </a:lnTo>
                <a:lnTo>
                  <a:pt x="3372" y="723"/>
                </a:lnTo>
                <a:lnTo>
                  <a:pt x="3371" y="721"/>
                </a:lnTo>
                <a:lnTo>
                  <a:pt x="3370" y="720"/>
                </a:lnTo>
                <a:lnTo>
                  <a:pt x="3369" y="718"/>
                </a:lnTo>
                <a:lnTo>
                  <a:pt x="3367" y="715"/>
                </a:lnTo>
                <a:lnTo>
                  <a:pt x="3366" y="713"/>
                </a:lnTo>
                <a:lnTo>
                  <a:pt x="3364" y="708"/>
                </a:lnTo>
                <a:lnTo>
                  <a:pt x="3363" y="707"/>
                </a:lnTo>
                <a:lnTo>
                  <a:pt x="3361" y="704"/>
                </a:lnTo>
                <a:lnTo>
                  <a:pt x="3360" y="702"/>
                </a:lnTo>
                <a:lnTo>
                  <a:pt x="3359" y="700"/>
                </a:lnTo>
                <a:lnTo>
                  <a:pt x="3357" y="695"/>
                </a:lnTo>
                <a:lnTo>
                  <a:pt x="3357" y="693"/>
                </a:lnTo>
                <a:lnTo>
                  <a:pt x="3355" y="691"/>
                </a:lnTo>
                <a:lnTo>
                  <a:pt x="3354" y="690"/>
                </a:lnTo>
                <a:lnTo>
                  <a:pt x="3353" y="687"/>
                </a:lnTo>
                <a:lnTo>
                  <a:pt x="3353" y="685"/>
                </a:lnTo>
                <a:lnTo>
                  <a:pt x="3351" y="681"/>
                </a:lnTo>
                <a:lnTo>
                  <a:pt x="3349" y="676"/>
                </a:lnTo>
                <a:lnTo>
                  <a:pt x="3348" y="673"/>
                </a:lnTo>
                <a:lnTo>
                  <a:pt x="3347" y="671"/>
                </a:lnTo>
                <a:lnTo>
                  <a:pt x="3347" y="669"/>
                </a:lnTo>
                <a:lnTo>
                  <a:pt x="3347" y="668"/>
                </a:lnTo>
                <a:lnTo>
                  <a:pt x="3346" y="665"/>
                </a:lnTo>
                <a:lnTo>
                  <a:pt x="3346" y="663"/>
                </a:lnTo>
                <a:lnTo>
                  <a:pt x="3344" y="662"/>
                </a:lnTo>
                <a:lnTo>
                  <a:pt x="3344" y="660"/>
                </a:lnTo>
                <a:lnTo>
                  <a:pt x="3342" y="653"/>
                </a:lnTo>
                <a:lnTo>
                  <a:pt x="3341" y="648"/>
                </a:lnTo>
                <a:lnTo>
                  <a:pt x="3340" y="643"/>
                </a:lnTo>
                <a:lnTo>
                  <a:pt x="3338" y="638"/>
                </a:lnTo>
                <a:lnTo>
                  <a:pt x="3336" y="628"/>
                </a:lnTo>
                <a:lnTo>
                  <a:pt x="3335" y="620"/>
                </a:lnTo>
                <a:lnTo>
                  <a:pt x="3334" y="612"/>
                </a:lnTo>
                <a:lnTo>
                  <a:pt x="3332" y="604"/>
                </a:lnTo>
                <a:lnTo>
                  <a:pt x="3332" y="599"/>
                </a:lnTo>
                <a:lnTo>
                  <a:pt x="3332" y="593"/>
                </a:lnTo>
                <a:lnTo>
                  <a:pt x="3331" y="588"/>
                </a:lnTo>
                <a:lnTo>
                  <a:pt x="3331" y="581"/>
                </a:lnTo>
                <a:lnTo>
                  <a:pt x="3330" y="560"/>
                </a:lnTo>
                <a:lnTo>
                  <a:pt x="3329" y="556"/>
                </a:lnTo>
                <a:lnTo>
                  <a:pt x="3329" y="549"/>
                </a:lnTo>
                <a:lnTo>
                  <a:pt x="3329" y="536"/>
                </a:lnTo>
                <a:lnTo>
                  <a:pt x="3329" y="487"/>
                </a:lnTo>
                <a:lnTo>
                  <a:pt x="3329" y="414"/>
                </a:lnTo>
                <a:lnTo>
                  <a:pt x="3329" y="391"/>
                </a:lnTo>
                <a:lnTo>
                  <a:pt x="3329" y="385"/>
                </a:lnTo>
                <a:lnTo>
                  <a:pt x="3330" y="379"/>
                </a:lnTo>
                <a:lnTo>
                  <a:pt x="3330" y="368"/>
                </a:lnTo>
                <a:lnTo>
                  <a:pt x="3330" y="358"/>
                </a:lnTo>
                <a:lnTo>
                  <a:pt x="3331" y="352"/>
                </a:lnTo>
                <a:lnTo>
                  <a:pt x="3331" y="346"/>
                </a:lnTo>
                <a:lnTo>
                  <a:pt x="3332" y="339"/>
                </a:lnTo>
                <a:lnTo>
                  <a:pt x="3332" y="335"/>
                </a:lnTo>
                <a:lnTo>
                  <a:pt x="3334" y="326"/>
                </a:lnTo>
                <a:lnTo>
                  <a:pt x="3334" y="322"/>
                </a:lnTo>
                <a:lnTo>
                  <a:pt x="3336" y="313"/>
                </a:lnTo>
                <a:lnTo>
                  <a:pt x="3338" y="303"/>
                </a:lnTo>
                <a:lnTo>
                  <a:pt x="3338" y="297"/>
                </a:lnTo>
                <a:lnTo>
                  <a:pt x="3340" y="292"/>
                </a:lnTo>
                <a:lnTo>
                  <a:pt x="3341" y="287"/>
                </a:lnTo>
                <a:lnTo>
                  <a:pt x="3342" y="285"/>
                </a:lnTo>
                <a:lnTo>
                  <a:pt x="3342" y="282"/>
                </a:lnTo>
                <a:lnTo>
                  <a:pt x="3343" y="281"/>
                </a:lnTo>
                <a:lnTo>
                  <a:pt x="3343" y="278"/>
                </a:lnTo>
                <a:lnTo>
                  <a:pt x="3344" y="276"/>
                </a:lnTo>
                <a:lnTo>
                  <a:pt x="3344" y="275"/>
                </a:lnTo>
                <a:lnTo>
                  <a:pt x="3346" y="272"/>
                </a:lnTo>
                <a:lnTo>
                  <a:pt x="3346" y="270"/>
                </a:lnTo>
                <a:lnTo>
                  <a:pt x="3347" y="269"/>
                </a:lnTo>
                <a:lnTo>
                  <a:pt x="3347" y="267"/>
                </a:lnTo>
                <a:lnTo>
                  <a:pt x="3347" y="265"/>
                </a:lnTo>
                <a:lnTo>
                  <a:pt x="3348" y="264"/>
                </a:lnTo>
                <a:lnTo>
                  <a:pt x="3348" y="261"/>
                </a:lnTo>
                <a:lnTo>
                  <a:pt x="3349" y="258"/>
                </a:lnTo>
                <a:lnTo>
                  <a:pt x="3352" y="253"/>
                </a:lnTo>
                <a:lnTo>
                  <a:pt x="3353" y="250"/>
                </a:lnTo>
                <a:lnTo>
                  <a:pt x="3354" y="248"/>
                </a:lnTo>
                <a:lnTo>
                  <a:pt x="3355" y="244"/>
                </a:lnTo>
                <a:lnTo>
                  <a:pt x="3357" y="242"/>
                </a:lnTo>
                <a:lnTo>
                  <a:pt x="3358" y="239"/>
                </a:lnTo>
                <a:lnTo>
                  <a:pt x="3359" y="236"/>
                </a:lnTo>
                <a:lnTo>
                  <a:pt x="3360" y="233"/>
                </a:lnTo>
                <a:lnTo>
                  <a:pt x="3361" y="231"/>
                </a:lnTo>
                <a:lnTo>
                  <a:pt x="3363" y="228"/>
                </a:lnTo>
                <a:lnTo>
                  <a:pt x="3364" y="226"/>
                </a:lnTo>
                <a:lnTo>
                  <a:pt x="3365" y="225"/>
                </a:lnTo>
                <a:lnTo>
                  <a:pt x="3366" y="221"/>
                </a:lnTo>
                <a:lnTo>
                  <a:pt x="3369" y="217"/>
                </a:lnTo>
                <a:lnTo>
                  <a:pt x="3370" y="215"/>
                </a:lnTo>
                <a:lnTo>
                  <a:pt x="3371" y="214"/>
                </a:lnTo>
                <a:lnTo>
                  <a:pt x="3373" y="210"/>
                </a:lnTo>
                <a:lnTo>
                  <a:pt x="3375" y="209"/>
                </a:lnTo>
                <a:lnTo>
                  <a:pt x="3376" y="208"/>
                </a:lnTo>
                <a:lnTo>
                  <a:pt x="3377" y="206"/>
                </a:lnTo>
                <a:lnTo>
                  <a:pt x="3378" y="204"/>
                </a:lnTo>
                <a:lnTo>
                  <a:pt x="3381" y="202"/>
                </a:lnTo>
                <a:lnTo>
                  <a:pt x="3382" y="199"/>
                </a:lnTo>
                <a:lnTo>
                  <a:pt x="3384" y="195"/>
                </a:lnTo>
                <a:lnTo>
                  <a:pt x="3388" y="192"/>
                </a:lnTo>
                <a:lnTo>
                  <a:pt x="3396" y="183"/>
                </a:lnTo>
                <a:lnTo>
                  <a:pt x="3404" y="176"/>
                </a:lnTo>
                <a:lnTo>
                  <a:pt x="3407" y="172"/>
                </a:lnTo>
                <a:lnTo>
                  <a:pt x="3410" y="170"/>
                </a:lnTo>
                <a:lnTo>
                  <a:pt x="3412" y="167"/>
                </a:lnTo>
                <a:lnTo>
                  <a:pt x="3415" y="167"/>
                </a:lnTo>
                <a:lnTo>
                  <a:pt x="3416" y="166"/>
                </a:lnTo>
                <a:lnTo>
                  <a:pt x="3418" y="165"/>
                </a:lnTo>
                <a:lnTo>
                  <a:pt x="3419" y="164"/>
                </a:lnTo>
                <a:lnTo>
                  <a:pt x="3421" y="163"/>
                </a:lnTo>
                <a:lnTo>
                  <a:pt x="3422" y="161"/>
                </a:lnTo>
                <a:lnTo>
                  <a:pt x="3424" y="160"/>
                </a:lnTo>
                <a:lnTo>
                  <a:pt x="3427" y="159"/>
                </a:lnTo>
                <a:lnTo>
                  <a:pt x="3429" y="158"/>
                </a:lnTo>
                <a:lnTo>
                  <a:pt x="3432" y="156"/>
                </a:lnTo>
                <a:lnTo>
                  <a:pt x="3434" y="155"/>
                </a:lnTo>
                <a:lnTo>
                  <a:pt x="3435" y="153"/>
                </a:lnTo>
                <a:lnTo>
                  <a:pt x="3439" y="152"/>
                </a:lnTo>
                <a:lnTo>
                  <a:pt x="3444" y="150"/>
                </a:lnTo>
                <a:lnTo>
                  <a:pt x="3445" y="149"/>
                </a:lnTo>
                <a:lnTo>
                  <a:pt x="3448" y="148"/>
                </a:lnTo>
                <a:lnTo>
                  <a:pt x="3450" y="147"/>
                </a:lnTo>
                <a:lnTo>
                  <a:pt x="3454" y="145"/>
                </a:lnTo>
                <a:lnTo>
                  <a:pt x="3456" y="144"/>
                </a:lnTo>
                <a:lnTo>
                  <a:pt x="3463" y="142"/>
                </a:lnTo>
                <a:lnTo>
                  <a:pt x="3464" y="142"/>
                </a:lnTo>
                <a:lnTo>
                  <a:pt x="3465" y="141"/>
                </a:lnTo>
                <a:lnTo>
                  <a:pt x="3468" y="141"/>
                </a:lnTo>
                <a:lnTo>
                  <a:pt x="3469" y="139"/>
                </a:lnTo>
                <a:lnTo>
                  <a:pt x="3471" y="139"/>
                </a:lnTo>
                <a:lnTo>
                  <a:pt x="3475" y="138"/>
                </a:lnTo>
                <a:lnTo>
                  <a:pt x="3477" y="137"/>
                </a:lnTo>
                <a:lnTo>
                  <a:pt x="3480" y="137"/>
                </a:lnTo>
                <a:lnTo>
                  <a:pt x="3482" y="136"/>
                </a:lnTo>
                <a:lnTo>
                  <a:pt x="3485" y="136"/>
                </a:lnTo>
                <a:lnTo>
                  <a:pt x="3490" y="134"/>
                </a:lnTo>
                <a:lnTo>
                  <a:pt x="3496" y="133"/>
                </a:lnTo>
                <a:lnTo>
                  <a:pt x="3499" y="133"/>
                </a:lnTo>
                <a:lnTo>
                  <a:pt x="3503" y="132"/>
                </a:lnTo>
                <a:lnTo>
                  <a:pt x="3506" y="132"/>
                </a:lnTo>
                <a:lnTo>
                  <a:pt x="3511" y="131"/>
                </a:lnTo>
                <a:lnTo>
                  <a:pt x="3516" y="131"/>
                </a:lnTo>
                <a:lnTo>
                  <a:pt x="3521" y="130"/>
                </a:lnTo>
                <a:lnTo>
                  <a:pt x="3528" y="130"/>
                </a:lnTo>
                <a:lnTo>
                  <a:pt x="3539" y="128"/>
                </a:lnTo>
                <a:lnTo>
                  <a:pt x="3545" y="128"/>
                </a:lnTo>
                <a:lnTo>
                  <a:pt x="3551" y="127"/>
                </a:lnTo>
                <a:lnTo>
                  <a:pt x="3564" y="128"/>
                </a:lnTo>
                <a:lnTo>
                  <a:pt x="3589" y="130"/>
                </a:lnTo>
                <a:lnTo>
                  <a:pt x="3595" y="130"/>
                </a:lnTo>
                <a:lnTo>
                  <a:pt x="3601" y="131"/>
                </a:lnTo>
                <a:lnTo>
                  <a:pt x="3607" y="132"/>
                </a:lnTo>
                <a:lnTo>
                  <a:pt x="3610" y="132"/>
                </a:lnTo>
                <a:lnTo>
                  <a:pt x="3613" y="133"/>
                </a:lnTo>
                <a:lnTo>
                  <a:pt x="3616" y="133"/>
                </a:lnTo>
                <a:lnTo>
                  <a:pt x="3619" y="134"/>
                </a:lnTo>
                <a:lnTo>
                  <a:pt x="3644" y="142"/>
                </a:lnTo>
                <a:lnTo>
                  <a:pt x="3648" y="143"/>
                </a:lnTo>
                <a:lnTo>
                  <a:pt x="3650" y="144"/>
                </a:lnTo>
                <a:lnTo>
                  <a:pt x="3653" y="145"/>
                </a:lnTo>
                <a:lnTo>
                  <a:pt x="3656" y="147"/>
                </a:lnTo>
                <a:lnTo>
                  <a:pt x="3659" y="148"/>
                </a:lnTo>
                <a:lnTo>
                  <a:pt x="3661" y="149"/>
                </a:lnTo>
                <a:lnTo>
                  <a:pt x="3664" y="150"/>
                </a:lnTo>
                <a:lnTo>
                  <a:pt x="3666" y="152"/>
                </a:lnTo>
                <a:lnTo>
                  <a:pt x="3668" y="153"/>
                </a:lnTo>
                <a:lnTo>
                  <a:pt x="3671" y="154"/>
                </a:lnTo>
                <a:lnTo>
                  <a:pt x="3674" y="156"/>
                </a:lnTo>
                <a:lnTo>
                  <a:pt x="3676" y="158"/>
                </a:lnTo>
                <a:lnTo>
                  <a:pt x="3678" y="159"/>
                </a:lnTo>
                <a:lnTo>
                  <a:pt x="3679" y="160"/>
                </a:lnTo>
                <a:lnTo>
                  <a:pt x="3681" y="161"/>
                </a:lnTo>
                <a:lnTo>
                  <a:pt x="3682" y="163"/>
                </a:lnTo>
                <a:lnTo>
                  <a:pt x="3684" y="165"/>
                </a:lnTo>
                <a:lnTo>
                  <a:pt x="3688" y="166"/>
                </a:lnTo>
                <a:lnTo>
                  <a:pt x="3691" y="170"/>
                </a:lnTo>
                <a:lnTo>
                  <a:pt x="3700" y="178"/>
                </a:lnTo>
                <a:lnTo>
                  <a:pt x="3708" y="186"/>
                </a:lnTo>
                <a:lnTo>
                  <a:pt x="3711" y="189"/>
                </a:lnTo>
                <a:lnTo>
                  <a:pt x="3713" y="192"/>
                </a:lnTo>
                <a:lnTo>
                  <a:pt x="3714" y="194"/>
                </a:lnTo>
                <a:lnTo>
                  <a:pt x="3717" y="197"/>
                </a:lnTo>
                <a:lnTo>
                  <a:pt x="3718" y="198"/>
                </a:lnTo>
                <a:lnTo>
                  <a:pt x="3719" y="200"/>
                </a:lnTo>
                <a:lnTo>
                  <a:pt x="3720" y="203"/>
                </a:lnTo>
                <a:lnTo>
                  <a:pt x="3722" y="204"/>
                </a:lnTo>
                <a:lnTo>
                  <a:pt x="3723" y="206"/>
                </a:lnTo>
                <a:lnTo>
                  <a:pt x="3724" y="209"/>
                </a:lnTo>
                <a:lnTo>
                  <a:pt x="3725" y="211"/>
                </a:lnTo>
                <a:lnTo>
                  <a:pt x="3728" y="215"/>
                </a:lnTo>
                <a:lnTo>
                  <a:pt x="3729" y="217"/>
                </a:lnTo>
                <a:lnTo>
                  <a:pt x="3730" y="220"/>
                </a:lnTo>
                <a:lnTo>
                  <a:pt x="3731" y="222"/>
                </a:lnTo>
                <a:lnTo>
                  <a:pt x="3732" y="224"/>
                </a:lnTo>
                <a:lnTo>
                  <a:pt x="3734" y="226"/>
                </a:lnTo>
                <a:lnTo>
                  <a:pt x="3736" y="231"/>
                </a:lnTo>
                <a:lnTo>
                  <a:pt x="3736" y="233"/>
                </a:lnTo>
                <a:lnTo>
                  <a:pt x="3737" y="236"/>
                </a:lnTo>
                <a:lnTo>
                  <a:pt x="3739" y="237"/>
                </a:lnTo>
                <a:lnTo>
                  <a:pt x="3739" y="239"/>
                </a:lnTo>
                <a:lnTo>
                  <a:pt x="3740" y="241"/>
                </a:lnTo>
                <a:lnTo>
                  <a:pt x="3741" y="244"/>
                </a:lnTo>
                <a:lnTo>
                  <a:pt x="3741" y="246"/>
                </a:lnTo>
                <a:lnTo>
                  <a:pt x="3742" y="249"/>
                </a:lnTo>
                <a:lnTo>
                  <a:pt x="3743" y="253"/>
                </a:lnTo>
                <a:lnTo>
                  <a:pt x="3747" y="261"/>
                </a:lnTo>
                <a:lnTo>
                  <a:pt x="3747" y="263"/>
                </a:lnTo>
                <a:lnTo>
                  <a:pt x="3748" y="265"/>
                </a:lnTo>
                <a:lnTo>
                  <a:pt x="3749" y="269"/>
                </a:lnTo>
                <a:lnTo>
                  <a:pt x="3751" y="272"/>
                </a:lnTo>
                <a:lnTo>
                  <a:pt x="3751" y="275"/>
                </a:lnTo>
                <a:lnTo>
                  <a:pt x="3753" y="282"/>
                </a:lnTo>
                <a:lnTo>
                  <a:pt x="3754" y="289"/>
                </a:lnTo>
                <a:lnTo>
                  <a:pt x="3754" y="293"/>
                </a:lnTo>
                <a:lnTo>
                  <a:pt x="3755" y="296"/>
                </a:lnTo>
                <a:lnTo>
                  <a:pt x="3755" y="298"/>
                </a:lnTo>
                <a:lnTo>
                  <a:pt x="3757" y="302"/>
                </a:lnTo>
                <a:lnTo>
                  <a:pt x="3757" y="305"/>
                </a:lnTo>
                <a:lnTo>
                  <a:pt x="3758" y="309"/>
                </a:lnTo>
                <a:lnTo>
                  <a:pt x="3759" y="314"/>
                </a:lnTo>
                <a:lnTo>
                  <a:pt x="3759" y="319"/>
                </a:lnTo>
                <a:lnTo>
                  <a:pt x="3760" y="324"/>
                </a:lnTo>
                <a:lnTo>
                  <a:pt x="3760" y="329"/>
                </a:lnTo>
                <a:lnTo>
                  <a:pt x="3761" y="333"/>
                </a:lnTo>
                <a:lnTo>
                  <a:pt x="3761" y="339"/>
                </a:lnTo>
                <a:lnTo>
                  <a:pt x="3763" y="344"/>
                </a:lnTo>
                <a:lnTo>
                  <a:pt x="3763" y="350"/>
                </a:lnTo>
                <a:lnTo>
                  <a:pt x="3764" y="360"/>
                </a:lnTo>
                <a:lnTo>
                  <a:pt x="3765" y="388"/>
                </a:lnTo>
                <a:lnTo>
                  <a:pt x="3765" y="392"/>
                </a:lnTo>
                <a:lnTo>
                  <a:pt x="3765" y="396"/>
                </a:lnTo>
                <a:lnTo>
                  <a:pt x="3765" y="404"/>
                </a:lnTo>
                <a:lnTo>
                  <a:pt x="3765" y="433"/>
                </a:lnTo>
                <a:lnTo>
                  <a:pt x="3765" y="532"/>
                </a:lnTo>
                <a:close/>
                <a:moveTo>
                  <a:pt x="1993" y="793"/>
                </a:moveTo>
                <a:lnTo>
                  <a:pt x="1993" y="390"/>
                </a:lnTo>
                <a:lnTo>
                  <a:pt x="1993" y="308"/>
                </a:lnTo>
                <a:lnTo>
                  <a:pt x="1993" y="289"/>
                </a:lnTo>
                <a:lnTo>
                  <a:pt x="1993" y="285"/>
                </a:lnTo>
                <a:lnTo>
                  <a:pt x="1992" y="281"/>
                </a:lnTo>
                <a:lnTo>
                  <a:pt x="1992" y="277"/>
                </a:lnTo>
                <a:lnTo>
                  <a:pt x="1991" y="274"/>
                </a:lnTo>
                <a:lnTo>
                  <a:pt x="1990" y="270"/>
                </a:lnTo>
                <a:lnTo>
                  <a:pt x="1988" y="269"/>
                </a:lnTo>
                <a:lnTo>
                  <a:pt x="1987" y="267"/>
                </a:lnTo>
                <a:lnTo>
                  <a:pt x="1985" y="264"/>
                </a:lnTo>
                <a:lnTo>
                  <a:pt x="1983" y="263"/>
                </a:lnTo>
                <a:lnTo>
                  <a:pt x="1981" y="263"/>
                </a:lnTo>
                <a:lnTo>
                  <a:pt x="1979" y="261"/>
                </a:lnTo>
                <a:lnTo>
                  <a:pt x="1968" y="259"/>
                </a:lnTo>
                <a:lnTo>
                  <a:pt x="1957" y="259"/>
                </a:lnTo>
                <a:lnTo>
                  <a:pt x="1950" y="261"/>
                </a:lnTo>
                <a:lnTo>
                  <a:pt x="1933" y="267"/>
                </a:lnTo>
                <a:lnTo>
                  <a:pt x="1932" y="269"/>
                </a:lnTo>
                <a:lnTo>
                  <a:pt x="1929" y="270"/>
                </a:lnTo>
                <a:lnTo>
                  <a:pt x="1927" y="272"/>
                </a:lnTo>
                <a:lnTo>
                  <a:pt x="1924" y="274"/>
                </a:lnTo>
                <a:lnTo>
                  <a:pt x="1924" y="379"/>
                </a:lnTo>
                <a:lnTo>
                  <a:pt x="1924" y="793"/>
                </a:lnTo>
                <a:lnTo>
                  <a:pt x="1737" y="793"/>
                </a:lnTo>
                <a:lnTo>
                  <a:pt x="1736" y="790"/>
                </a:lnTo>
                <a:lnTo>
                  <a:pt x="1736" y="785"/>
                </a:lnTo>
                <a:lnTo>
                  <a:pt x="1736" y="775"/>
                </a:lnTo>
                <a:lnTo>
                  <a:pt x="1736" y="736"/>
                </a:lnTo>
                <a:lnTo>
                  <a:pt x="1736" y="601"/>
                </a:lnTo>
                <a:lnTo>
                  <a:pt x="1736" y="143"/>
                </a:lnTo>
                <a:lnTo>
                  <a:pt x="1739" y="142"/>
                </a:lnTo>
                <a:lnTo>
                  <a:pt x="1744" y="142"/>
                </a:lnTo>
                <a:lnTo>
                  <a:pt x="1753" y="142"/>
                </a:lnTo>
                <a:lnTo>
                  <a:pt x="1790" y="142"/>
                </a:lnTo>
                <a:lnTo>
                  <a:pt x="1915" y="142"/>
                </a:lnTo>
                <a:lnTo>
                  <a:pt x="1924" y="186"/>
                </a:lnTo>
                <a:lnTo>
                  <a:pt x="1927" y="183"/>
                </a:lnTo>
                <a:lnTo>
                  <a:pt x="1930" y="181"/>
                </a:lnTo>
                <a:lnTo>
                  <a:pt x="1934" y="178"/>
                </a:lnTo>
                <a:lnTo>
                  <a:pt x="1938" y="176"/>
                </a:lnTo>
                <a:lnTo>
                  <a:pt x="1940" y="174"/>
                </a:lnTo>
                <a:lnTo>
                  <a:pt x="1942" y="171"/>
                </a:lnTo>
                <a:lnTo>
                  <a:pt x="1945" y="170"/>
                </a:lnTo>
                <a:lnTo>
                  <a:pt x="1946" y="169"/>
                </a:lnTo>
                <a:lnTo>
                  <a:pt x="1948" y="167"/>
                </a:lnTo>
                <a:lnTo>
                  <a:pt x="1950" y="166"/>
                </a:lnTo>
                <a:lnTo>
                  <a:pt x="1951" y="165"/>
                </a:lnTo>
                <a:lnTo>
                  <a:pt x="1953" y="164"/>
                </a:lnTo>
                <a:lnTo>
                  <a:pt x="1954" y="164"/>
                </a:lnTo>
                <a:lnTo>
                  <a:pt x="1956" y="161"/>
                </a:lnTo>
                <a:lnTo>
                  <a:pt x="1958" y="160"/>
                </a:lnTo>
                <a:lnTo>
                  <a:pt x="1959" y="159"/>
                </a:lnTo>
                <a:lnTo>
                  <a:pt x="1962" y="158"/>
                </a:lnTo>
                <a:lnTo>
                  <a:pt x="1963" y="156"/>
                </a:lnTo>
                <a:lnTo>
                  <a:pt x="1965" y="156"/>
                </a:lnTo>
                <a:lnTo>
                  <a:pt x="1969" y="154"/>
                </a:lnTo>
                <a:lnTo>
                  <a:pt x="1970" y="153"/>
                </a:lnTo>
                <a:lnTo>
                  <a:pt x="1971" y="152"/>
                </a:lnTo>
                <a:lnTo>
                  <a:pt x="1974" y="150"/>
                </a:lnTo>
                <a:lnTo>
                  <a:pt x="1976" y="150"/>
                </a:lnTo>
                <a:lnTo>
                  <a:pt x="1999" y="138"/>
                </a:lnTo>
                <a:lnTo>
                  <a:pt x="2005" y="137"/>
                </a:lnTo>
                <a:lnTo>
                  <a:pt x="2006" y="136"/>
                </a:lnTo>
                <a:lnTo>
                  <a:pt x="2009" y="136"/>
                </a:lnTo>
                <a:lnTo>
                  <a:pt x="2010" y="136"/>
                </a:lnTo>
                <a:lnTo>
                  <a:pt x="2012" y="134"/>
                </a:lnTo>
                <a:lnTo>
                  <a:pt x="2014" y="134"/>
                </a:lnTo>
                <a:lnTo>
                  <a:pt x="2017" y="133"/>
                </a:lnTo>
                <a:lnTo>
                  <a:pt x="2026" y="131"/>
                </a:lnTo>
                <a:lnTo>
                  <a:pt x="2032" y="130"/>
                </a:lnTo>
                <a:lnTo>
                  <a:pt x="2040" y="128"/>
                </a:lnTo>
                <a:lnTo>
                  <a:pt x="2051" y="127"/>
                </a:lnTo>
                <a:lnTo>
                  <a:pt x="2062" y="128"/>
                </a:lnTo>
                <a:lnTo>
                  <a:pt x="2071" y="130"/>
                </a:lnTo>
                <a:lnTo>
                  <a:pt x="2079" y="130"/>
                </a:lnTo>
                <a:lnTo>
                  <a:pt x="2096" y="133"/>
                </a:lnTo>
                <a:lnTo>
                  <a:pt x="2097" y="134"/>
                </a:lnTo>
                <a:lnTo>
                  <a:pt x="2100" y="134"/>
                </a:lnTo>
                <a:lnTo>
                  <a:pt x="2101" y="136"/>
                </a:lnTo>
                <a:lnTo>
                  <a:pt x="2108" y="137"/>
                </a:lnTo>
                <a:lnTo>
                  <a:pt x="2112" y="139"/>
                </a:lnTo>
                <a:lnTo>
                  <a:pt x="2115" y="141"/>
                </a:lnTo>
                <a:lnTo>
                  <a:pt x="2120" y="143"/>
                </a:lnTo>
                <a:lnTo>
                  <a:pt x="2122" y="145"/>
                </a:lnTo>
                <a:lnTo>
                  <a:pt x="2125" y="147"/>
                </a:lnTo>
                <a:lnTo>
                  <a:pt x="2126" y="148"/>
                </a:lnTo>
                <a:lnTo>
                  <a:pt x="2129" y="149"/>
                </a:lnTo>
                <a:lnTo>
                  <a:pt x="2130" y="150"/>
                </a:lnTo>
                <a:lnTo>
                  <a:pt x="2131" y="152"/>
                </a:lnTo>
                <a:lnTo>
                  <a:pt x="2133" y="154"/>
                </a:lnTo>
                <a:lnTo>
                  <a:pt x="2139" y="159"/>
                </a:lnTo>
                <a:lnTo>
                  <a:pt x="2147" y="165"/>
                </a:lnTo>
                <a:lnTo>
                  <a:pt x="2149" y="169"/>
                </a:lnTo>
                <a:lnTo>
                  <a:pt x="2149" y="170"/>
                </a:lnTo>
                <a:lnTo>
                  <a:pt x="2150" y="172"/>
                </a:lnTo>
                <a:lnTo>
                  <a:pt x="2153" y="174"/>
                </a:lnTo>
                <a:lnTo>
                  <a:pt x="2154" y="175"/>
                </a:lnTo>
                <a:lnTo>
                  <a:pt x="2155" y="177"/>
                </a:lnTo>
                <a:lnTo>
                  <a:pt x="2155" y="178"/>
                </a:lnTo>
                <a:lnTo>
                  <a:pt x="2156" y="181"/>
                </a:lnTo>
                <a:lnTo>
                  <a:pt x="2158" y="182"/>
                </a:lnTo>
                <a:lnTo>
                  <a:pt x="2159" y="185"/>
                </a:lnTo>
                <a:lnTo>
                  <a:pt x="2160" y="187"/>
                </a:lnTo>
                <a:lnTo>
                  <a:pt x="2162" y="192"/>
                </a:lnTo>
                <a:lnTo>
                  <a:pt x="2164" y="195"/>
                </a:lnTo>
                <a:lnTo>
                  <a:pt x="2165" y="197"/>
                </a:lnTo>
                <a:lnTo>
                  <a:pt x="2166" y="199"/>
                </a:lnTo>
                <a:lnTo>
                  <a:pt x="2167" y="203"/>
                </a:lnTo>
                <a:lnTo>
                  <a:pt x="2168" y="206"/>
                </a:lnTo>
                <a:lnTo>
                  <a:pt x="2168" y="208"/>
                </a:lnTo>
                <a:lnTo>
                  <a:pt x="2170" y="209"/>
                </a:lnTo>
                <a:lnTo>
                  <a:pt x="2170" y="211"/>
                </a:lnTo>
                <a:lnTo>
                  <a:pt x="2171" y="215"/>
                </a:lnTo>
                <a:lnTo>
                  <a:pt x="2173" y="225"/>
                </a:lnTo>
                <a:lnTo>
                  <a:pt x="2176" y="235"/>
                </a:lnTo>
                <a:lnTo>
                  <a:pt x="2176" y="238"/>
                </a:lnTo>
                <a:lnTo>
                  <a:pt x="2178" y="249"/>
                </a:lnTo>
                <a:lnTo>
                  <a:pt x="2178" y="254"/>
                </a:lnTo>
                <a:lnTo>
                  <a:pt x="2179" y="259"/>
                </a:lnTo>
                <a:lnTo>
                  <a:pt x="2179" y="266"/>
                </a:lnTo>
                <a:lnTo>
                  <a:pt x="2181" y="288"/>
                </a:lnTo>
                <a:lnTo>
                  <a:pt x="2182" y="320"/>
                </a:lnTo>
                <a:lnTo>
                  <a:pt x="2182" y="385"/>
                </a:lnTo>
                <a:lnTo>
                  <a:pt x="2182" y="793"/>
                </a:lnTo>
                <a:lnTo>
                  <a:pt x="2177" y="793"/>
                </a:lnTo>
                <a:lnTo>
                  <a:pt x="2173" y="793"/>
                </a:lnTo>
                <a:lnTo>
                  <a:pt x="2164" y="793"/>
                </a:lnTo>
                <a:lnTo>
                  <a:pt x="2125" y="793"/>
                </a:lnTo>
                <a:lnTo>
                  <a:pt x="1993" y="793"/>
                </a:lnTo>
                <a:close/>
                <a:moveTo>
                  <a:pt x="1512" y="793"/>
                </a:moveTo>
                <a:lnTo>
                  <a:pt x="1501" y="757"/>
                </a:lnTo>
                <a:lnTo>
                  <a:pt x="1496" y="761"/>
                </a:lnTo>
                <a:lnTo>
                  <a:pt x="1493" y="765"/>
                </a:lnTo>
                <a:lnTo>
                  <a:pt x="1492" y="765"/>
                </a:lnTo>
                <a:lnTo>
                  <a:pt x="1488" y="769"/>
                </a:lnTo>
                <a:lnTo>
                  <a:pt x="1485" y="772"/>
                </a:lnTo>
                <a:lnTo>
                  <a:pt x="1483" y="773"/>
                </a:lnTo>
                <a:lnTo>
                  <a:pt x="1482" y="774"/>
                </a:lnTo>
                <a:lnTo>
                  <a:pt x="1481" y="775"/>
                </a:lnTo>
                <a:lnTo>
                  <a:pt x="1478" y="776"/>
                </a:lnTo>
                <a:lnTo>
                  <a:pt x="1477" y="778"/>
                </a:lnTo>
                <a:lnTo>
                  <a:pt x="1476" y="779"/>
                </a:lnTo>
                <a:lnTo>
                  <a:pt x="1473" y="780"/>
                </a:lnTo>
                <a:lnTo>
                  <a:pt x="1472" y="781"/>
                </a:lnTo>
                <a:lnTo>
                  <a:pt x="1470" y="781"/>
                </a:lnTo>
                <a:lnTo>
                  <a:pt x="1467" y="782"/>
                </a:lnTo>
                <a:lnTo>
                  <a:pt x="1465" y="784"/>
                </a:lnTo>
                <a:lnTo>
                  <a:pt x="1463" y="785"/>
                </a:lnTo>
                <a:lnTo>
                  <a:pt x="1461" y="786"/>
                </a:lnTo>
                <a:lnTo>
                  <a:pt x="1459" y="787"/>
                </a:lnTo>
                <a:lnTo>
                  <a:pt x="1454" y="790"/>
                </a:lnTo>
                <a:lnTo>
                  <a:pt x="1452" y="791"/>
                </a:lnTo>
                <a:lnTo>
                  <a:pt x="1449" y="792"/>
                </a:lnTo>
                <a:lnTo>
                  <a:pt x="1444" y="793"/>
                </a:lnTo>
                <a:lnTo>
                  <a:pt x="1443" y="795"/>
                </a:lnTo>
                <a:lnTo>
                  <a:pt x="1441" y="795"/>
                </a:lnTo>
                <a:lnTo>
                  <a:pt x="1440" y="795"/>
                </a:lnTo>
                <a:lnTo>
                  <a:pt x="1437" y="796"/>
                </a:lnTo>
                <a:lnTo>
                  <a:pt x="1436" y="796"/>
                </a:lnTo>
                <a:lnTo>
                  <a:pt x="1434" y="797"/>
                </a:lnTo>
                <a:lnTo>
                  <a:pt x="1432" y="797"/>
                </a:lnTo>
                <a:lnTo>
                  <a:pt x="1430" y="798"/>
                </a:lnTo>
                <a:lnTo>
                  <a:pt x="1426" y="798"/>
                </a:lnTo>
                <a:lnTo>
                  <a:pt x="1418" y="801"/>
                </a:lnTo>
                <a:lnTo>
                  <a:pt x="1396" y="803"/>
                </a:lnTo>
                <a:lnTo>
                  <a:pt x="1378" y="803"/>
                </a:lnTo>
                <a:lnTo>
                  <a:pt x="1361" y="802"/>
                </a:lnTo>
                <a:lnTo>
                  <a:pt x="1345" y="800"/>
                </a:lnTo>
                <a:lnTo>
                  <a:pt x="1339" y="798"/>
                </a:lnTo>
                <a:lnTo>
                  <a:pt x="1332" y="796"/>
                </a:lnTo>
                <a:lnTo>
                  <a:pt x="1330" y="796"/>
                </a:lnTo>
                <a:lnTo>
                  <a:pt x="1325" y="795"/>
                </a:lnTo>
                <a:lnTo>
                  <a:pt x="1322" y="793"/>
                </a:lnTo>
                <a:lnTo>
                  <a:pt x="1320" y="792"/>
                </a:lnTo>
                <a:lnTo>
                  <a:pt x="1316" y="791"/>
                </a:lnTo>
                <a:lnTo>
                  <a:pt x="1315" y="790"/>
                </a:lnTo>
                <a:lnTo>
                  <a:pt x="1310" y="787"/>
                </a:lnTo>
                <a:lnTo>
                  <a:pt x="1308" y="785"/>
                </a:lnTo>
                <a:lnTo>
                  <a:pt x="1305" y="784"/>
                </a:lnTo>
                <a:lnTo>
                  <a:pt x="1304" y="782"/>
                </a:lnTo>
                <a:lnTo>
                  <a:pt x="1303" y="781"/>
                </a:lnTo>
                <a:lnTo>
                  <a:pt x="1301" y="780"/>
                </a:lnTo>
                <a:lnTo>
                  <a:pt x="1297" y="776"/>
                </a:lnTo>
                <a:lnTo>
                  <a:pt x="1293" y="774"/>
                </a:lnTo>
                <a:lnTo>
                  <a:pt x="1288" y="769"/>
                </a:lnTo>
                <a:lnTo>
                  <a:pt x="1287" y="767"/>
                </a:lnTo>
                <a:lnTo>
                  <a:pt x="1285" y="765"/>
                </a:lnTo>
                <a:lnTo>
                  <a:pt x="1284" y="763"/>
                </a:lnTo>
                <a:lnTo>
                  <a:pt x="1281" y="761"/>
                </a:lnTo>
                <a:lnTo>
                  <a:pt x="1280" y="758"/>
                </a:lnTo>
                <a:lnTo>
                  <a:pt x="1280" y="757"/>
                </a:lnTo>
                <a:lnTo>
                  <a:pt x="1279" y="754"/>
                </a:lnTo>
                <a:lnTo>
                  <a:pt x="1276" y="752"/>
                </a:lnTo>
                <a:lnTo>
                  <a:pt x="1275" y="750"/>
                </a:lnTo>
                <a:lnTo>
                  <a:pt x="1274" y="747"/>
                </a:lnTo>
                <a:lnTo>
                  <a:pt x="1273" y="745"/>
                </a:lnTo>
                <a:lnTo>
                  <a:pt x="1273" y="742"/>
                </a:lnTo>
                <a:lnTo>
                  <a:pt x="1270" y="739"/>
                </a:lnTo>
                <a:lnTo>
                  <a:pt x="1270" y="737"/>
                </a:lnTo>
                <a:lnTo>
                  <a:pt x="1269" y="735"/>
                </a:lnTo>
                <a:lnTo>
                  <a:pt x="1267" y="730"/>
                </a:lnTo>
                <a:lnTo>
                  <a:pt x="1264" y="723"/>
                </a:lnTo>
                <a:lnTo>
                  <a:pt x="1264" y="721"/>
                </a:lnTo>
                <a:lnTo>
                  <a:pt x="1263" y="719"/>
                </a:lnTo>
                <a:lnTo>
                  <a:pt x="1262" y="713"/>
                </a:lnTo>
                <a:lnTo>
                  <a:pt x="1261" y="709"/>
                </a:lnTo>
                <a:lnTo>
                  <a:pt x="1261" y="707"/>
                </a:lnTo>
                <a:lnTo>
                  <a:pt x="1259" y="704"/>
                </a:lnTo>
                <a:lnTo>
                  <a:pt x="1259" y="702"/>
                </a:lnTo>
                <a:lnTo>
                  <a:pt x="1258" y="698"/>
                </a:lnTo>
                <a:lnTo>
                  <a:pt x="1258" y="696"/>
                </a:lnTo>
                <a:lnTo>
                  <a:pt x="1258" y="692"/>
                </a:lnTo>
                <a:lnTo>
                  <a:pt x="1257" y="689"/>
                </a:lnTo>
                <a:lnTo>
                  <a:pt x="1257" y="684"/>
                </a:lnTo>
                <a:lnTo>
                  <a:pt x="1256" y="679"/>
                </a:lnTo>
                <a:lnTo>
                  <a:pt x="1256" y="674"/>
                </a:lnTo>
                <a:lnTo>
                  <a:pt x="1255" y="667"/>
                </a:lnTo>
                <a:lnTo>
                  <a:pt x="1255" y="657"/>
                </a:lnTo>
                <a:lnTo>
                  <a:pt x="1253" y="638"/>
                </a:lnTo>
                <a:lnTo>
                  <a:pt x="1253" y="635"/>
                </a:lnTo>
                <a:lnTo>
                  <a:pt x="1253" y="631"/>
                </a:lnTo>
                <a:lnTo>
                  <a:pt x="1253" y="623"/>
                </a:lnTo>
                <a:lnTo>
                  <a:pt x="1253" y="591"/>
                </a:lnTo>
                <a:lnTo>
                  <a:pt x="1253" y="565"/>
                </a:lnTo>
                <a:lnTo>
                  <a:pt x="1253" y="540"/>
                </a:lnTo>
                <a:lnTo>
                  <a:pt x="1253" y="527"/>
                </a:lnTo>
                <a:lnTo>
                  <a:pt x="1256" y="515"/>
                </a:lnTo>
                <a:lnTo>
                  <a:pt x="1257" y="505"/>
                </a:lnTo>
                <a:lnTo>
                  <a:pt x="1261" y="496"/>
                </a:lnTo>
                <a:lnTo>
                  <a:pt x="1261" y="493"/>
                </a:lnTo>
                <a:lnTo>
                  <a:pt x="1261" y="492"/>
                </a:lnTo>
                <a:lnTo>
                  <a:pt x="1262" y="490"/>
                </a:lnTo>
                <a:lnTo>
                  <a:pt x="1262" y="488"/>
                </a:lnTo>
                <a:lnTo>
                  <a:pt x="1263" y="486"/>
                </a:lnTo>
                <a:lnTo>
                  <a:pt x="1264" y="482"/>
                </a:lnTo>
                <a:lnTo>
                  <a:pt x="1266" y="480"/>
                </a:lnTo>
                <a:lnTo>
                  <a:pt x="1269" y="474"/>
                </a:lnTo>
                <a:lnTo>
                  <a:pt x="1270" y="473"/>
                </a:lnTo>
                <a:lnTo>
                  <a:pt x="1272" y="470"/>
                </a:lnTo>
                <a:lnTo>
                  <a:pt x="1273" y="468"/>
                </a:lnTo>
                <a:lnTo>
                  <a:pt x="1273" y="465"/>
                </a:lnTo>
                <a:lnTo>
                  <a:pt x="1274" y="464"/>
                </a:lnTo>
                <a:lnTo>
                  <a:pt x="1276" y="460"/>
                </a:lnTo>
                <a:lnTo>
                  <a:pt x="1278" y="459"/>
                </a:lnTo>
                <a:lnTo>
                  <a:pt x="1279" y="458"/>
                </a:lnTo>
                <a:lnTo>
                  <a:pt x="1280" y="457"/>
                </a:lnTo>
                <a:lnTo>
                  <a:pt x="1281" y="454"/>
                </a:lnTo>
                <a:lnTo>
                  <a:pt x="1282" y="453"/>
                </a:lnTo>
                <a:lnTo>
                  <a:pt x="1285" y="451"/>
                </a:lnTo>
                <a:lnTo>
                  <a:pt x="1288" y="446"/>
                </a:lnTo>
                <a:lnTo>
                  <a:pt x="1295" y="440"/>
                </a:lnTo>
                <a:lnTo>
                  <a:pt x="1301" y="433"/>
                </a:lnTo>
                <a:lnTo>
                  <a:pt x="1304" y="430"/>
                </a:lnTo>
                <a:lnTo>
                  <a:pt x="1308" y="427"/>
                </a:lnTo>
                <a:lnTo>
                  <a:pt x="1310" y="425"/>
                </a:lnTo>
                <a:lnTo>
                  <a:pt x="1313" y="422"/>
                </a:lnTo>
                <a:lnTo>
                  <a:pt x="1315" y="421"/>
                </a:lnTo>
                <a:lnTo>
                  <a:pt x="1316" y="420"/>
                </a:lnTo>
                <a:lnTo>
                  <a:pt x="1319" y="419"/>
                </a:lnTo>
                <a:lnTo>
                  <a:pt x="1320" y="418"/>
                </a:lnTo>
                <a:lnTo>
                  <a:pt x="1322" y="416"/>
                </a:lnTo>
                <a:lnTo>
                  <a:pt x="1324" y="415"/>
                </a:lnTo>
                <a:lnTo>
                  <a:pt x="1326" y="414"/>
                </a:lnTo>
                <a:lnTo>
                  <a:pt x="1328" y="414"/>
                </a:lnTo>
                <a:lnTo>
                  <a:pt x="1330" y="413"/>
                </a:lnTo>
                <a:lnTo>
                  <a:pt x="1331" y="410"/>
                </a:lnTo>
                <a:lnTo>
                  <a:pt x="1334" y="409"/>
                </a:lnTo>
                <a:lnTo>
                  <a:pt x="1337" y="408"/>
                </a:lnTo>
                <a:lnTo>
                  <a:pt x="1339" y="407"/>
                </a:lnTo>
                <a:lnTo>
                  <a:pt x="1342" y="405"/>
                </a:lnTo>
                <a:lnTo>
                  <a:pt x="1344" y="404"/>
                </a:lnTo>
                <a:lnTo>
                  <a:pt x="1345" y="403"/>
                </a:lnTo>
                <a:lnTo>
                  <a:pt x="1348" y="402"/>
                </a:lnTo>
                <a:lnTo>
                  <a:pt x="1351" y="401"/>
                </a:lnTo>
                <a:lnTo>
                  <a:pt x="1355" y="399"/>
                </a:lnTo>
                <a:lnTo>
                  <a:pt x="1359" y="398"/>
                </a:lnTo>
                <a:lnTo>
                  <a:pt x="1360" y="397"/>
                </a:lnTo>
                <a:lnTo>
                  <a:pt x="1362" y="396"/>
                </a:lnTo>
                <a:lnTo>
                  <a:pt x="1365" y="394"/>
                </a:lnTo>
                <a:lnTo>
                  <a:pt x="1367" y="394"/>
                </a:lnTo>
                <a:lnTo>
                  <a:pt x="1368" y="393"/>
                </a:lnTo>
                <a:lnTo>
                  <a:pt x="1373" y="392"/>
                </a:lnTo>
                <a:lnTo>
                  <a:pt x="1376" y="391"/>
                </a:lnTo>
                <a:lnTo>
                  <a:pt x="1378" y="390"/>
                </a:lnTo>
                <a:lnTo>
                  <a:pt x="1379" y="390"/>
                </a:lnTo>
                <a:lnTo>
                  <a:pt x="1382" y="388"/>
                </a:lnTo>
                <a:lnTo>
                  <a:pt x="1383" y="388"/>
                </a:lnTo>
                <a:lnTo>
                  <a:pt x="1385" y="387"/>
                </a:lnTo>
                <a:lnTo>
                  <a:pt x="1386" y="387"/>
                </a:lnTo>
                <a:lnTo>
                  <a:pt x="1389" y="386"/>
                </a:lnTo>
                <a:lnTo>
                  <a:pt x="1390" y="386"/>
                </a:lnTo>
                <a:lnTo>
                  <a:pt x="1391" y="385"/>
                </a:lnTo>
                <a:lnTo>
                  <a:pt x="1396" y="385"/>
                </a:lnTo>
                <a:lnTo>
                  <a:pt x="1403" y="382"/>
                </a:lnTo>
                <a:lnTo>
                  <a:pt x="1408" y="381"/>
                </a:lnTo>
                <a:lnTo>
                  <a:pt x="1411" y="380"/>
                </a:lnTo>
                <a:lnTo>
                  <a:pt x="1413" y="380"/>
                </a:lnTo>
                <a:lnTo>
                  <a:pt x="1415" y="379"/>
                </a:lnTo>
                <a:lnTo>
                  <a:pt x="1418" y="379"/>
                </a:lnTo>
                <a:lnTo>
                  <a:pt x="1423" y="377"/>
                </a:lnTo>
                <a:lnTo>
                  <a:pt x="1426" y="376"/>
                </a:lnTo>
                <a:lnTo>
                  <a:pt x="1431" y="375"/>
                </a:lnTo>
                <a:lnTo>
                  <a:pt x="1435" y="375"/>
                </a:lnTo>
                <a:lnTo>
                  <a:pt x="1441" y="374"/>
                </a:lnTo>
                <a:lnTo>
                  <a:pt x="1446" y="372"/>
                </a:lnTo>
                <a:lnTo>
                  <a:pt x="1452" y="371"/>
                </a:lnTo>
                <a:lnTo>
                  <a:pt x="1458" y="370"/>
                </a:lnTo>
                <a:lnTo>
                  <a:pt x="1461" y="370"/>
                </a:lnTo>
                <a:lnTo>
                  <a:pt x="1466" y="370"/>
                </a:lnTo>
                <a:lnTo>
                  <a:pt x="1471" y="369"/>
                </a:lnTo>
                <a:lnTo>
                  <a:pt x="1476" y="369"/>
                </a:lnTo>
                <a:lnTo>
                  <a:pt x="1479" y="368"/>
                </a:lnTo>
                <a:lnTo>
                  <a:pt x="1485" y="368"/>
                </a:lnTo>
                <a:lnTo>
                  <a:pt x="1496" y="365"/>
                </a:lnTo>
                <a:lnTo>
                  <a:pt x="1496" y="333"/>
                </a:lnTo>
                <a:lnTo>
                  <a:pt x="1496" y="324"/>
                </a:lnTo>
                <a:lnTo>
                  <a:pt x="1496" y="320"/>
                </a:lnTo>
                <a:lnTo>
                  <a:pt x="1496" y="316"/>
                </a:lnTo>
                <a:lnTo>
                  <a:pt x="1496" y="311"/>
                </a:lnTo>
                <a:lnTo>
                  <a:pt x="1495" y="308"/>
                </a:lnTo>
                <a:lnTo>
                  <a:pt x="1495" y="305"/>
                </a:lnTo>
                <a:lnTo>
                  <a:pt x="1494" y="303"/>
                </a:lnTo>
                <a:lnTo>
                  <a:pt x="1494" y="302"/>
                </a:lnTo>
                <a:lnTo>
                  <a:pt x="1492" y="298"/>
                </a:lnTo>
                <a:lnTo>
                  <a:pt x="1490" y="296"/>
                </a:lnTo>
                <a:lnTo>
                  <a:pt x="1490" y="294"/>
                </a:lnTo>
                <a:lnTo>
                  <a:pt x="1487" y="291"/>
                </a:lnTo>
                <a:lnTo>
                  <a:pt x="1484" y="288"/>
                </a:lnTo>
                <a:lnTo>
                  <a:pt x="1477" y="285"/>
                </a:lnTo>
                <a:lnTo>
                  <a:pt x="1470" y="282"/>
                </a:lnTo>
                <a:lnTo>
                  <a:pt x="1461" y="281"/>
                </a:lnTo>
                <a:lnTo>
                  <a:pt x="1453" y="281"/>
                </a:lnTo>
                <a:lnTo>
                  <a:pt x="1435" y="282"/>
                </a:lnTo>
                <a:lnTo>
                  <a:pt x="1418" y="283"/>
                </a:lnTo>
                <a:lnTo>
                  <a:pt x="1408" y="285"/>
                </a:lnTo>
                <a:lnTo>
                  <a:pt x="1401" y="286"/>
                </a:lnTo>
                <a:lnTo>
                  <a:pt x="1396" y="286"/>
                </a:lnTo>
                <a:lnTo>
                  <a:pt x="1392" y="286"/>
                </a:lnTo>
                <a:lnTo>
                  <a:pt x="1389" y="287"/>
                </a:lnTo>
                <a:lnTo>
                  <a:pt x="1386" y="287"/>
                </a:lnTo>
                <a:lnTo>
                  <a:pt x="1383" y="288"/>
                </a:lnTo>
                <a:lnTo>
                  <a:pt x="1379" y="288"/>
                </a:lnTo>
                <a:lnTo>
                  <a:pt x="1373" y="291"/>
                </a:lnTo>
                <a:lnTo>
                  <a:pt x="1366" y="292"/>
                </a:lnTo>
                <a:lnTo>
                  <a:pt x="1362" y="292"/>
                </a:lnTo>
                <a:lnTo>
                  <a:pt x="1360" y="293"/>
                </a:lnTo>
                <a:lnTo>
                  <a:pt x="1357" y="293"/>
                </a:lnTo>
                <a:lnTo>
                  <a:pt x="1350" y="296"/>
                </a:lnTo>
                <a:lnTo>
                  <a:pt x="1348" y="296"/>
                </a:lnTo>
                <a:lnTo>
                  <a:pt x="1345" y="297"/>
                </a:lnTo>
                <a:lnTo>
                  <a:pt x="1343" y="297"/>
                </a:lnTo>
                <a:lnTo>
                  <a:pt x="1340" y="297"/>
                </a:lnTo>
                <a:lnTo>
                  <a:pt x="1338" y="298"/>
                </a:lnTo>
                <a:lnTo>
                  <a:pt x="1337" y="298"/>
                </a:lnTo>
                <a:lnTo>
                  <a:pt x="1330" y="300"/>
                </a:lnTo>
                <a:lnTo>
                  <a:pt x="1324" y="302"/>
                </a:lnTo>
                <a:lnTo>
                  <a:pt x="1319" y="303"/>
                </a:lnTo>
                <a:lnTo>
                  <a:pt x="1317" y="304"/>
                </a:lnTo>
                <a:lnTo>
                  <a:pt x="1311" y="305"/>
                </a:lnTo>
                <a:lnTo>
                  <a:pt x="1309" y="307"/>
                </a:lnTo>
                <a:lnTo>
                  <a:pt x="1273" y="319"/>
                </a:lnTo>
                <a:lnTo>
                  <a:pt x="1269" y="171"/>
                </a:lnTo>
                <a:lnTo>
                  <a:pt x="1274" y="170"/>
                </a:lnTo>
                <a:lnTo>
                  <a:pt x="1279" y="167"/>
                </a:lnTo>
                <a:lnTo>
                  <a:pt x="1282" y="167"/>
                </a:lnTo>
                <a:lnTo>
                  <a:pt x="1284" y="166"/>
                </a:lnTo>
                <a:lnTo>
                  <a:pt x="1286" y="166"/>
                </a:lnTo>
                <a:lnTo>
                  <a:pt x="1287" y="165"/>
                </a:lnTo>
                <a:lnTo>
                  <a:pt x="1293" y="164"/>
                </a:lnTo>
                <a:lnTo>
                  <a:pt x="1295" y="164"/>
                </a:lnTo>
                <a:lnTo>
                  <a:pt x="1297" y="163"/>
                </a:lnTo>
                <a:lnTo>
                  <a:pt x="1299" y="163"/>
                </a:lnTo>
                <a:lnTo>
                  <a:pt x="1301" y="161"/>
                </a:lnTo>
                <a:lnTo>
                  <a:pt x="1303" y="161"/>
                </a:lnTo>
                <a:lnTo>
                  <a:pt x="1320" y="156"/>
                </a:lnTo>
                <a:lnTo>
                  <a:pt x="1337" y="150"/>
                </a:lnTo>
                <a:lnTo>
                  <a:pt x="1344" y="150"/>
                </a:lnTo>
                <a:lnTo>
                  <a:pt x="1359" y="145"/>
                </a:lnTo>
                <a:lnTo>
                  <a:pt x="1366" y="144"/>
                </a:lnTo>
                <a:lnTo>
                  <a:pt x="1373" y="142"/>
                </a:lnTo>
                <a:lnTo>
                  <a:pt x="1382" y="141"/>
                </a:lnTo>
                <a:lnTo>
                  <a:pt x="1388" y="139"/>
                </a:lnTo>
                <a:lnTo>
                  <a:pt x="1395" y="138"/>
                </a:lnTo>
                <a:lnTo>
                  <a:pt x="1401" y="137"/>
                </a:lnTo>
                <a:lnTo>
                  <a:pt x="1407" y="136"/>
                </a:lnTo>
                <a:lnTo>
                  <a:pt x="1414" y="136"/>
                </a:lnTo>
                <a:lnTo>
                  <a:pt x="1421" y="134"/>
                </a:lnTo>
                <a:lnTo>
                  <a:pt x="1426" y="133"/>
                </a:lnTo>
                <a:lnTo>
                  <a:pt x="1432" y="132"/>
                </a:lnTo>
                <a:lnTo>
                  <a:pt x="1438" y="132"/>
                </a:lnTo>
                <a:lnTo>
                  <a:pt x="1444" y="131"/>
                </a:lnTo>
                <a:lnTo>
                  <a:pt x="1449" y="131"/>
                </a:lnTo>
                <a:lnTo>
                  <a:pt x="1456" y="130"/>
                </a:lnTo>
                <a:lnTo>
                  <a:pt x="1475" y="128"/>
                </a:lnTo>
                <a:lnTo>
                  <a:pt x="1479" y="128"/>
                </a:lnTo>
                <a:lnTo>
                  <a:pt x="1485" y="127"/>
                </a:lnTo>
                <a:lnTo>
                  <a:pt x="1498" y="128"/>
                </a:lnTo>
                <a:lnTo>
                  <a:pt x="1504" y="128"/>
                </a:lnTo>
                <a:lnTo>
                  <a:pt x="1508" y="128"/>
                </a:lnTo>
                <a:lnTo>
                  <a:pt x="1515" y="128"/>
                </a:lnTo>
                <a:lnTo>
                  <a:pt x="1519" y="130"/>
                </a:lnTo>
                <a:lnTo>
                  <a:pt x="1528" y="130"/>
                </a:lnTo>
                <a:lnTo>
                  <a:pt x="1534" y="130"/>
                </a:lnTo>
                <a:lnTo>
                  <a:pt x="1539" y="131"/>
                </a:lnTo>
                <a:lnTo>
                  <a:pt x="1544" y="131"/>
                </a:lnTo>
                <a:lnTo>
                  <a:pt x="1548" y="132"/>
                </a:lnTo>
                <a:lnTo>
                  <a:pt x="1562" y="134"/>
                </a:lnTo>
                <a:lnTo>
                  <a:pt x="1564" y="134"/>
                </a:lnTo>
                <a:lnTo>
                  <a:pt x="1571" y="136"/>
                </a:lnTo>
                <a:lnTo>
                  <a:pt x="1577" y="138"/>
                </a:lnTo>
                <a:lnTo>
                  <a:pt x="1580" y="138"/>
                </a:lnTo>
                <a:lnTo>
                  <a:pt x="1582" y="139"/>
                </a:lnTo>
                <a:lnTo>
                  <a:pt x="1583" y="139"/>
                </a:lnTo>
                <a:lnTo>
                  <a:pt x="1586" y="141"/>
                </a:lnTo>
                <a:lnTo>
                  <a:pt x="1587" y="141"/>
                </a:lnTo>
                <a:lnTo>
                  <a:pt x="1591" y="142"/>
                </a:lnTo>
                <a:lnTo>
                  <a:pt x="1593" y="143"/>
                </a:lnTo>
                <a:lnTo>
                  <a:pt x="1597" y="144"/>
                </a:lnTo>
                <a:lnTo>
                  <a:pt x="1599" y="145"/>
                </a:lnTo>
                <a:lnTo>
                  <a:pt x="1602" y="147"/>
                </a:lnTo>
                <a:lnTo>
                  <a:pt x="1604" y="148"/>
                </a:lnTo>
                <a:lnTo>
                  <a:pt x="1606" y="149"/>
                </a:lnTo>
                <a:lnTo>
                  <a:pt x="1611" y="152"/>
                </a:lnTo>
                <a:lnTo>
                  <a:pt x="1616" y="154"/>
                </a:lnTo>
                <a:lnTo>
                  <a:pt x="1618" y="155"/>
                </a:lnTo>
                <a:lnTo>
                  <a:pt x="1621" y="156"/>
                </a:lnTo>
                <a:lnTo>
                  <a:pt x="1623" y="159"/>
                </a:lnTo>
                <a:lnTo>
                  <a:pt x="1624" y="160"/>
                </a:lnTo>
                <a:lnTo>
                  <a:pt x="1626" y="161"/>
                </a:lnTo>
                <a:lnTo>
                  <a:pt x="1628" y="164"/>
                </a:lnTo>
                <a:lnTo>
                  <a:pt x="1631" y="165"/>
                </a:lnTo>
                <a:lnTo>
                  <a:pt x="1633" y="165"/>
                </a:lnTo>
                <a:lnTo>
                  <a:pt x="1635" y="169"/>
                </a:lnTo>
                <a:lnTo>
                  <a:pt x="1641" y="175"/>
                </a:lnTo>
                <a:lnTo>
                  <a:pt x="1646" y="180"/>
                </a:lnTo>
                <a:lnTo>
                  <a:pt x="1650" y="183"/>
                </a:lnTo>
                <a:lnTo>
                  <a:pt x="1651" y="186"/>
                </a:lnTo>
                <a:lnTo>
                  <a:pt x="1654" y="188"/>
                </a:lnTo>
                <a:lnTo>
                  <a:pt x="1655" y="191"/>
                </a:lnTo>
                <a:lnTo>
                  <a:pt x="1656" y="192"/>
                </a:lnTo>
                <a:lnTo>
                  <a:pt x="1657" y="194"/>
                </a:lnTo>
                <a:lnTo>
                  <a:pt x="1658" y="195"/>
                </a:lnTo>
                <a:lnTo>
                  <a:pt x="1660" y="197"/>
                </a:lnTo>
                <a:lnTo>
                  <a:pt x="1661" y="199"/>
                </a:lnTo>
                <a:lnTo>
                  <a:pt x="1662" y="202"/>
                </a:lnTo>
                <a:lnTo>
                  <a:pt x="1663" y="204"/>
                </a:lnTo>
                <a:lnTo>
                  <a:pt x="1664" y="205"/>
                </a:lnTo>
                <a:lnTo>
                  <a:pt x="1664" y="208"/>
                </a:lnTo>
                <a:lnTo>
                  <a:pt x="1667" y="211"/>
                </a:lnTo>
                <a:lnTo>
                  <a:pt x="1667" y="213"/>
                </a:lnTo>
                <a:lnTo>
                  <a:pt x="1669" y="216"/>
                </a:lnTo>
                <a:lnTo>
                  <a:pt x="1669" y="219"/>
                </a:lnTo>
                <a:lnTo>
                  <a:pt x="1672" y="222"/>
                </a:lnTo>
                <a:lnTo>
                  <a:pt x="1672" y="224"/>
                </a:lnTo>
                <a:lnTo>
                  <a:pt x="1680" y="252"/>
                </a:lnTo>
                <a:lnTo>
                  <a:pt x="1685" y="280"/>
                </a:lnTo>
                <a:lnTo>
                  <a:pt x="1687" y="302"/>
                </a:lnTo>
                <a:lnTo>
                  <a:pt x="1687" y="313"/>
                </a:lnTo>
                <a:lnTo>
                  <a:pt x="1687" y="319"/>
                </a:lnTo>
                <a:lnTo>
                  <a:pt x="1687" y="326"/>
                </a:lnTo>
                <a:lnTo>
                  <a:pt x="1687" y="349"/>
                </a:lnTo>
                <a:lnTo>
                  <a:pt x="1687" y="426"/>
                </a:lnTo>
                <a:lnTo>
                  <a:pt x="1687" y="793"/>
                </a:lnTo>
                <a:lnTo>
                  <a:pt x="1684" y="793"/>
                </a:lnTo>
                <a:lnTo>
                  <a:pt x="1680" y="793"/>
                </a:lnTo>
                <a:lnTo>
                  <a:pt x="1670" y="793"/>
                </a:lnTo>
                <a:lnTo>
                  <a:pt x="1634" y="793"/>
                </a:lnTo>
                <a:lnTo>
                  <a:pt x="1512" y="793"/>
                </a:lnTo>
                <a:close/>
                <a:moveTo>
                  <a:pt x="729" y="128"/>
                </a:moveTo>
                <a:lnTo>
                  <a:pt x="745" y="128"/>
                </a:lnTo>
                <a:lnTo>
                  <a:pt x="760" y="128"/>
                </a:lnTo>
                <a:lnTo>
                  <a:pt x="775" y="130"/>
                </a:lnTo>
                <a:lnTo>
                  <a:pt x="789" y="131"/>
                </a:lnTo>
                <a:lnTo>
                  <a:pt x="804" y="133"/>
                </a:lnTo>
                <a:lnTo>
                  <a:pt x="816" y="136"/>
                </a:lnTo>
                <a:lnTo>
                  <a:pt x="828" y="139"/>
                </a:lnTo>
                <a:lnTo>
                  <a:pt x="840" y="144"/>
                </a:lnTo>
                <a:lnTo>
                  <a:pt x="844" y="144"/>
                </a:lnTo>
                <a:lnTo>
                  <a:pt x="846" y="145"/>
                </a:lnTo>
                <a:lnTo>
                  <a:pt x="850" y="147"/>
                </a:lnTo>
                <a:lnTo>
                  <a:pt x="852" y="149"/>
                </a:lnTo>
                <a:lnTo>
                  <a:pt x="856" y="150"/>
                </a:lnTo>
                <a:lnTo>
                  <a:pt x="859" y="152"/>
                </a:lnTo>
                <a:lnTo>
                  <a:pt x="864" y="154"/>
                </a:lnTo>
                <a:lnTo>
                  <a:pt x="865" y="155"/>
                </a:lnTo>
                <a:lnTo>
                  <a:pt x="868" y="156"/>
                </a:lnTo>
                <a:lnTo>
                  <a:pt x="869" y="158"/>
                </a:lnTo>
                <a:lnTo>
                  <a:pt x="871" y="159"/>
                </a:lnTo>
                <a:lnTo>
                  <a:pt x="875" y="160"/>
                </a:lnTo>
                <a:lnTo>
                  <a:pt x="876" y="161"/>
                </a:lnTo>
                <a:lnTo>
                  <a:pt x="879" y="163"/>
                </a:lnTo>
                <a:lnTo>
                  <a:pt x="880" y="164"/>
                </a:lnTo>
                <a:lnTo>
                  <a:pt x="881" y="165"/>
                </a:lnTo>
                <a:lnTo>
                  <a:pt x="882" y="166"/>
                </a:lnTo>
                <a:lnTo>
                  <a:pt x="885" y="167"/>
                </a:lnTo>
                <a:lnTo>
                  <a:pt x="887" y="170"/>
                </a:lnTo>
                <a:lnTo>
                  <a:pt x="890" y="171"/>
                </a:lnTo>
                <a:lnTo>
                  <a:pt x="891" y="172"/>
                </a:lnTo>
                <a:lnTo>
                  <a:pt x="893" y="175"/>
                </a:lnTo>
                <a:lnTo>
                  <a:pt x="898" y="180"/>
                </a:lnTo>
                <a:lnTo>
                  <a:pt x="904" y="185"/>
                </a:lnTo>
                <a:lnTo>
                  <a:pt x="910" y="191"/>
                </a:lnTo>
                <a:lnTo>
                  <a:pt x="911" y="193"/>
                </a:lnTo>
                <a:lnTo>
                  <a:pt x="915" y="195"/>
                </a:lnTo>
                <a:lnTo>
                  <a:pt x="917" y="199"/>
                </a:lnTo>
                <a:lnTo>
                  <a:pt x="920" y="202"/>
                </a:lnTo>
                <a:lnTo>
                  <a:pt x="922" y="204"/>
                </a:lnTo>
                <a:lnTo>
                  <a:pt x="923" y="206"/>
                </a:lnTo>
                <a:lnTo>
                  <a:pt x="925" y="209"/>
                </a:lnTo>
                <a:lnTo>
                  <a:pt x="926" y="210"/>
                </a:lnTo>
                <a:lnTo>
                  <a:pt x="926" y="211"/>
                </a:lnTo>
                <a:lnTo>
                  <a:pt x="928" y="214"/>
                </a:lnTo>
                <a:lnTo>
                  <a:pt x="929" y="215"/>
                </a:lnTo>
                <a:lnTo>
                  <a:pt x="931" y="217"/>
                </a:lnTo>
                <a:lnTo>
                  <a:pt x="931" y="220"/>
                </a:lnTo>
                <a:lnTo>
                  <a:pt x="933" y="222"/>
                </a:lnTo>
                <a:lnTo>
                  <a:pt x="934" y="225"/>
                </a:lnTo>
                <a:lnTo>
                  <a:pt x="936" y="227"/>
                </a:lnTo>
                <a:lnTo>
                  <a:pt x="937" y="230"/>
                </a:lnTo>
                <a:lnTo>
                  <a:pt x="939" y="233"/>
                </a:lnTo>
                <a:lnTo>
                  <a:pt x="939" y="235"/>
                </a:lnTo>
                <a:lnTo>
                  <a:pt x="940" y="237"/>
                </a:lnTo>
                <a:lnTo>
                  <a:pt x="942" y="238"/>
                </a:lnTo>
                <a:lnTo>
                  <a:pt x="943" y="241"/>
                </a:lnTo>
                <a:lnTo>
                  <a:pt x="944" y="244"/>
                </a:lnTo>
                <a:lnTo>
                  <a:pt x="945" y="247"/>
                </a:lnTo>
                <a:lnTo>
                  <a:pt x="946" y="249"/>
                </a:lnTo>
                <a:lnTo>
                  <a:pt x="946" y="250"/>
                </a:lnTo>
                <a:lnTo>
                  <a:pt x="949" y="254"/>
                </a:lnTo>
                <a:lnTo>
                  <a:pt x="949" y="257"/>
                </a:lnTo>
                <a:lnTo>
                  <a:pt x="951" y="261"/>
                </a:lnTo>
                <a:lnTo>
                  <a:pt x="954" y="267"/>
                </a:lnTo>
                <a:lnTo>
                  <a:pt x="954" y="269"/>
                </a:lnTo>
                <a:lnTo>
                  <a:pt x="954" y="271"/>
                </a:lnTo>
                <a:lnTo>
                  <a:pt x="955" y="272"/>
                </a:lnTo>
                <a:lnTo>
                  <a:pt x="956" y="278"/>
                </a:lnTo>
                <a:lnTo>
                  <a:pt x="957" y="282"/>
                </a:lnTo>
                <a:lnTo>
                  <a:pt x="960" y="289"/>
                </a:lnTo>
                <a:lnTo>
                  <a:pt x="961" y="294"/>
                </a:lnTo>
                <a:lnTo>
                  <a:pt x="962" y="300"/>
                </a:lnTo>
                <a:lnTo>
                  <a:pt x="965" y="311"/>
                </a:lnTo>
                <a:lnTo>
                  <a:pt x="965" y="314"/>
                </a:lnTo>
                <a:lnTo>
                  <a:pt x="966" y="318"/>
                </a:lnTo>
                <a:lnTo>
                  <a:pt x="966" y="321"/>
                </a:lnTo>
                <a:lnTo>
                  <a:pt x="967" y="325"/>
                </a:lnTo>
                <a:lnTo>
                  <a:pt x="967" y="330"/>
                </a:lnTo>
                <a:lnTo>
                  <a:pt x="968" y="333"/>
                </a:lnTo>
                <a:lnTo>
                  <a:pt x="968" y="338"/>
                </a:lnTo>
                <a:lnTo>
                  <a:pt x="969" y="343"/>
                </a:lnTo>
                <a:lnTo>
                  <a:pt x="969" y="349"/>
                </a:lnTo>
                <a:lnTo>
                  <a:pt x="969" y="355"/>
                </a:lnTo>
                <a:lnTo>
                  <a:pt x="971" y="369"/>
                </a:lnTo>
                <a:lnTo>
                  <a:pt x="971" y="375"/>
                </a:lnTo>
                <a:lnTo>
                  <a:pt x="972" y="380"/>
                </a:lnTo>
                <a:lnTo>
                  <a:pt x="972" y="386"/>
                </a:lnTo>
                <a:lnTo>
                  <a:pt x="972" y="399"/>
                </a:lnTo>
                <a:lnTo>
                  <a:pt x="972" y="480"/>
                </a:lnTo>
                <a:lnTo>
                  <a:pt x="972" y="551"/>
                </a:lnTo>
                <a:lnTo>
                  <a:pt x="972" y="559"/>
                </a:lnTo>
                <a:lnTo>
                  <a:pt x="972" y="564"/>
                </a:lnTo>
                <a:lnTo>
                  <a:pt x="971" y="568"/>
                </a:lnTo>
                <a:lnTo>
                  <a:pt x="971" y="573"/>
                </a:lnTo>
                <a:lnTo>
                  <a:pt x="971" y="579"/>
                </a:lnTo>
                <a:lnTo>
                  <a:pt x="971" y="587"/>
                </a:lnTo>
                <a:lnTo>
                  <a:pt x="969" y="593"/>
                </a:lnTo>
                <a:lnTo>
                  <a:pt x="969" y="599"/>
                </a:lnTo>
                <a:lnTo>
                  <a:pt x="968" y="604"/>
                </a:lnTo>
                <a:lnTo>
                  <a:pt x="968" y="609"/>
                </a:lnTo>
                <a:lnTo>
                  <a:pt x="967" y="618"/>
                </a:lnTo>
                <a:lnTo>
                  <a:pt x="966" y="625"/>
                </a:lnTo>
                <a:lnTo>
                  <a:pt x="965" y="632"/>
                </a:lnTo>
                <a:lnTo>
                  <a:pt x="962" y="642"/>
                </a:lnTo>
                <a:lnTo>
                  <a:pt x="961" y="648"/>
                </a:lnTo>
                <a:lnTo>
                  <a:pt x="960" y="653"/>
                </a:lnTo>
                <a:lnTo>
                  <a:pt x="959" y="658"/>
                </a:lnTo>
                <a:lnTo>
                  <a:pt x="952" y="676"/>
                </a:lnTo>
                <a:lnTo>
                  <a:pt x="951" y="681"/>
                </a:lnTo>
                <a:lnTo>
                  <a:pt x="950" y="686"/>
                </a:lnTo>
                <a:lnTo>
                  <a:pt x="949" y="690"/>
                </a:lnTo>
                <a:lnTo>
                  <a:pt x="948" y="692"/>
                </a:lnTo>
                <a:lnTo>
                  <a:pt x="946" y="693"/>
                </a:lnTo>
                <a:lnTo>
                  <a:pt x="945" y="696"/>
                </a:lnTo>
                <a:lnTo>
                  <a:pt x="945" y="697"/>
                </a:lnTo>
                <a:lnTo>
                  <a:pt x="943" y="701"/>
                </a:lnTo>
                <a:lnTo>
                  <a:pt x="942" y="703"/>
                </a:lnTo>
                <a:lnTo>
                  <a:pt x="940" y="706"/>
                </a:lnTo>
                <a:lnTo>
                  <a:pt x="939" y="708"/>
                </a:lnTo>
                <a:lnTo>
                  <a:pt x="939" y="710"/>
                </a:lnTo>
                <a:lnTo>
                  <a:pt x="938" y="713"/>
                </a:lnTo>
                <a:lnTo>
                  <a:pt x="936" y="717"/>
                </a:lnTo>
                <a:lnTo>
                  <a:pt x="934" y="719"/>
                </a:lnTo>
                <a:lnTo>
                  <a:pt x="932" y="721"/>
                </a:lnTo>
                <a:lnTo>
                  <a:pt x="931" y="724"/>
                </a:lnTo>
                <a:lnTo>
                  <a:pt x="929" y="726"/>
                </a:lnTo>
                <a:lnTo>
                  <a:pt x="928" y="728"/>
                </a:lnTo>
                <a:lnTo>
                  <a:pt x="926" y="729"/>
                </a:lnTo>
                <a:lnTo>
                  <a:pt x="925" y="731"/>
                </a:lnTo>
                <a:lnTo>
                  <a:pt x="923" y="734"/>
                </a:lnTo>
                <a:lnTo>
                  <a:pt x="922" y="736"/>
                </a:lnTo>
                <a:lnTo>
                  <a:pt x="920" y="737"/>
                </a:lnTo>
                <a:lnTo>
                  <a:pt x="919" y="740"/>
                </a:lnTo>
                <a:lnTo>
                  <a:pt x="917" y="742"/>
                </a:lnTo>
                <a:lnTo>
                  <a:pt x="913" y="746"/>
                </a:lnTo>
                <a:lnTo>
                  <a:pt x="908" y="752"/>
                </a:lnTo>
                <a:lnTo>
                  <a:pt x="902" y="758"/>
                </a:lnTo>
                <a:lnTo>
                  <a:pt x="897" y="763"/>
                </a:lnTo>
                <a:lnTo>
                  <a:pt x="896" y="763"/>
                </a:lnTo>
                <a:lnTo>
                  <a:pt x="894" y="765"/>
                </a:lnTo>
                <a:lnTo>
                  <a:pt x="892" y="767"/>
                </a:lnTo>
                <a:lnTo>
                  <a:pt x="890" y="769"/>
                </a:lnTo>
                <a:lnTo>
                  <a:pt x="887" y="770"/>
                </a:lnTo>
                <a:lnTo>
                  <a:pt x="885" y="772"/>
                </a:lnTo>
                <a:lnTo>
                  <a:pt x="884" y="773"/>
                </a:lnTo>
                <a:lnTo>
                  <a:pt x="881" y="774"/>
                </a:lnTo>
                <a:lnTo>
                  <a:pt x="880" y="775"/>
                </a:lnTo>
                <a:lnTo>
                  <a:pt x="878" y="776"/>
                </a:lnTo>
                <a:lnTo>
                  <a:pt x="875" y="778"/>
                </a:lnTo>
                <a:lnTo>
                  <a:pt x="871" y="780"/>
                </a:lnTo>
                <a:lnTo>
                  <a:pt x="870" y="780"/>
                </a:lnTo>
                <a:lnTo>
                  <a:pt x="868" y="781"/>
                </a:lnTo>
                <a:lnTo>
                  <a:pt x="865" y="782"/>
                </a:lnTo>
                <a:lnTo>
                  <a:pt x="863" y="784"/>
                </a:lnTo>
                <a:lnTo>
                  <a:pt x="858" y="786"/>
                </a:lnTo>
                <a:lnTo>
                  <a:pt x="856" y="787"/>
                </a:lnTo>
                <a:lnTo>
                  <a:pt x="852" y="789"/>
                </a:lnTo>
                <a:lnTo>
                  <a:pt x="851" y="790"/>
                </a:lnTo>
                <a:lnTo>
                  <a:pt x="847" y="791"/>
                </a:lnTo>
                <a:lnTo>
                  <a:pt x="834" y="796"/>
                </a:lnTo>
                <a:lnTo>
                  <a:pt x="832" y="796"/>
                </a:lnTo>
                <a:lnTo>
                  <a:pt x="829" y="797"/>
                </a:lnTo>
                <a:lnTo>
                  <a:pt x="823" y="798"/>
                </a:lnTo>
                <a:lnTo>
                  <a:pt x="816" y="801"/>
                </a:lnTo>
                <a:lnTo>
                  <a:pt x="812" y="801"/>
                </a:lnTo>
                <a:lnTo>
                  <a:pt x="803" y="803"/>
                </a:lnTo>
                <a:lnTo>
                  <a:pt x="799" y="803"/>
                </a:lnTo>
                <a:lnTo>
                  <a:pt x="795" y="804"/>
                </a:lnTo>
                <a:lnTo>
                  <a:pt x="792" y="804"/>
                </a:lnTo>
                <a:lnTo>
                  <a:pt x="786" y="806"/>
                </a:lnTo>
                <a:lnTo>
                  <a:pt x="780" y="806"/>
                </a:lnTo>
                <a:lnTo>
                  <a:pt x="772" y="807"/>
                </a:lnTo>
                <a:lnTo>
                  <a:pt x="741" y="808"/>
                </a:lnTo>
                <a:lnTo>
                  <a:pt x="734" y="808"/>
                </a:lnTo>
                <a:lnTo>
                  <a:pt x="728" y="807"/>
                </a:lnTo>
                <a:lnTo>
                  <a:pt x="724" y="807"/>
                </a:lnTo>
                <a:lnTo>
                  <a:pt x="722" y="807"/>
                </a:lnTo>
                <a:lnTo>
                  <a:pt x="718" y="807"/>
                </a:lnTo>
                <a:lnTo>
                  <a:pt x="714" y="807"/>
                </a:lnTo>
                <a:lnTo>
                  <a:pt x="707" y="807"/>
                </a:lnTo>
                <a:lnTo>
                  <a:pt x="701" y="806"/>
                </a:lnTo>
                <a:lnTo>
                  <a:pt x="695" y="806"/>
                </a:lnTo>
                <a:lnTo>
                  <a:pt x="691" y="804"/>
                </a:lnTo>
                <a:lnTo>
                  <a:pt x="687" y="804"/>
                </a:lnTo>
                <a:lnTo>
                  <a:pt x="683" y="803"/>
                </a:lnTo>
                <a:lnTo>
                  <a:pt x="679" y="803"/>
                </a:lnTo>
                <a:lnTo>
                  <a:pt x="676" y="802"/>
                </a:lnTo>
                <a:lnTo>
                  <a:pt x="673" y="802"/>
                </a:lnTo>
                <a:lnTo>
                  <a:pt x="670" y="801"/>
                </a:lnTo>
                <a:lnTo>
                  <a:pt x="667" y="801"/>
                </a:lnTo>
                <a:lnTo>
                  <a:pt x="658" y="798"/>
                </a:lnTo>
                <a:lnTo>
                  <a:pt x="635" y="791"/>
                </a:lnTo>
                <a:lnTo>
                  <a:pt x="632" y="790"/>
                </a:lnTo>
                <a:lnTo>
                  <a:pt x="612" y="779"/>
                </a:lnTo>
                <a:lnTo>
                  <a:pt x="608" y="778"/>
                </a:lnTo>
                <a:lnTo>
                  <a:pt x="607" y="776"/>
                </a:lnTo>
                <a:lnTo>
                  <a:pt x="606" y="775"/>
                </a:lnTo>
                <a:lnTo>
                  <a:pt x="603" y="774"/>
                </a:lnTo>
                <a:lnTo>
                  <a:pt x="602" y="773"/>
                </a:lnTo>
                <a:lnTo>
                  <a:pt x="600" y="772"/>
                </a:lnTo>
                <a:lnTo>
                  <a:pt x="598" y="769"/>
                </a:lnTo>
                <a:lnTo>
                  <a:pt x="596" y="768"/>
                </a:lnTo>
                <a:lnTo>
                  <a:pt x="593" y="765"/>
                </a:lnTo>
                <a:lnTo>
                  <a:pt x="590" y="763"/>
                </a:lnTo>
                <a:lnTo>
                  <a:pt x="584" y="757"/>
                </a:lnTo>
                <a:lnTo>
                  <a:pt x="581" y="756"/>
                </a:lnTo>
                <a:lnTo>
                  <a:pt x="579" y="753"/>
                </a:lnTo>
                <a:lnTo>
                  <a:pt x="573" y="746"/>
                </a:lnTo>
                <a:lnTo>
                  <a:pt x="569" y="742"/>
                </a:lnTo>
                <a:lnTo>
                  <a:pt x="567" y="740"/>
                </a:lnTo>
                <a:lnTo>
                  <a:pt x="566" y="737"/>
                </a:lnTo>
                <a:lnTo>
                  <a:pt x="564" y="736"/>
                </a:lnTo>
                <a:lnTo>
                  <a:pt x="563" y="734"/>
                </a:lnTo>
                <a:lnTo>
                  <a:pt x="562" y="732"/>
                </a:lnTo>
                <a:lnTo>
                  <a:pt x="561" y="731"/>
                </a:lnTo>
                <a:lnTo>
                  <a:pt x="560" y="729"/>
                </a:lnTo>
                <a:lnTo>
                  <a:pt x="558" y="728"/>
                </a:lnTo>
                <a:lnTo>
                  <a:pt x="558" y="725"/>
                </a:lnTo>
                <a:lnTo>
                  <a:pt x="557" y="723"/>
                </a:lnTo>
                <a:lnTo>
                  <a:pt x="555" y="720"/>
                </a:lnTo>
                <a:lnTo>
                  <a:pt x="552" y="717"/>
                </a:lnTo>
                <a:lnTo>
                  <a:pt x="551" y="714"/>
                </a:lnTo>
                <a:lnTo>
                  <a:pt x="550" y="712"/>
                </a:lnTo>
                <a:lnTo>
                  <a:pt x="549" y="709"/>
                </a:lnTo>
                <a:lnTo>
                  <a:pt x="548" y="707"/>
                </a:lnTo>
                <a:lnTo>
                  <a:pt x="548" y="706"/>
                </a:lnTo>
                <a:lnTo>
                  <a:pt x="545" y="702"/>
                </a:lnTo>
                <a:lnTo>
                  <a:pt x="544" y="698"/>
                </a:lnTo>
                <a:lnTo>
                  <a:pt x="543" y="696"/>
                </a:lnTo>
                <a:lnTo>
                  <a:pt x="543" y="695"/>
                </a:lnTo>
                <a:lnTo>
                  <a:pt x="540" y="691"/>
                </a:lnTo>
                <a:lnTo>
                  <a:pt x="540" y="689"/>
                </a:lnTo>
                <a:lnTo>
                  <a:pt x="538" y="682"/>
                </a:lnTo>
                <a:lnTo>
                  <a:pt x="528" y="651"/>
                </a:lnTo>
                <a:lnTo>
                  <a:pt x="528" y="648"/>
                </a:lnTo>
                <a:lnTo>
                  <a:pt x="526" y="638"/>
                </a:lnTo>
                <a:lnTo>
                  <a:pt x="523" y="630"/>
                </a:lnTo>
                <a:lnTo>
                  <a:pt x="523" y="623"/>
                </a:lnTo>
                <a:lnTo>
                  <a:pt x="522" y="619"/>
                </a:lnTo>
                <a:lnTo>
                  <a:pt x="522" y="615"/>
                </a:lnTo>
                <a:lnTo>
                  <a:pt x="521" y="610"/>
                </a:lnTo>
                <a:lnTo>
                  <a:pt x="521" y="606"/>
                </a:lnTo>
                <a:lnTo>
                  <a:pt x="520" y="601"/>
                </a:lnTo>
                <a:lnTo>
                  <a:pt x="520" y="593"/>
                </a:lnTo>
                <a:lnTo>
                  <a:pt x="519" y="587"/>
                </a:lnTo>
                <a:lnTo>
                  <a:pt x="519" y="577"/>
                </a:lnTo>
                <a:lnTo>
                  <a:pt x="519" y="573"/>
                </a:lnTo>
                <a:lnTo>
                  <a:pt x="519" y="566"/>
                </a:lnTo>
                <a:lnTo>
                  <a:pt x="517" y="562"/>
                </a:lnTo>
                <a:lnTo>
                  <a:pt x="517" y="557"/>
                </a:lnTo>
                <a:lnTo>
                  <a:pt x="517" y="546"/>
                </a:lnTo>
                <a:lnTo>
                  <a:pt x="517" y="483"/>
                </a:lnTo>
                <a:lnTo>
                  <a:pt x="517" y="399"/>
                </a:lnTo>
                <a:lnTo>
                  <a:pt x="517" y="387"/>
                </a:lnTo>
                <a:lnTo>
                  <a:pt x="517" y="382"/>
                </a:lnTo>
                <a:lnTo>
                  <a:pt x="517" y="380"/>
                </a:lnTo>
                <a:lnTo>
                  <a:pt x="519" y="377"/>
                </a:lnTo>
                <a:lnTo>
                  <a:pt x="519" y="374"/>
                </a:lnTo>
                <a:lnTo>
                  <a:pt x="519" y="371"/>
                </a:lnTo>
                <a:lnTo>
                  <a:pt x="519" y="368"/>
                </a:lnTo>
                <a:lnTo>
                  <a:pt x="519" y="365"/>
                </a:lnTo>
                <a:lnTo>
                  <a:pt x="519" y="357"/>
                </a:lnTo>
                <a:lnTo>
                  <a:pt x="519" y="350"/>
                </a:lnTo>
                <a:lnTo>
                  <a:pt x="520" y="344"/>
                </a:lnTo>
                <a:lnTo>
                  <a:pt x="521" y="339"/>
                </a:lnTo>
                <a:lnTo>
                  <a:pt x="521" y="335"/>
                </a:lnTo>
                <a:lnTo>
                  <a:pt x="522" y="330"/>
                </a:lnTo>
                <a:lnTo>
                  <a:pt x="522" y="326"/>
                </a:lnTo>
                <a:lnTo>
                  <a:pt x="523" y="318"/>
                </a:lnTo>
                <a:lnTo>
                  <a:pt x="525" y="311"/>
                </a:lnTo>
                <a:lnTo>
                  <a:pt x="526" y="305"/>
                </a:lnTo>
                <a:lnTo>
                  <a:pt x="526" y="303"/>
                </a:lnTo>
                <a:lnTo>
                  <a:pt x="527" y="299"/>
                </a:lnTo>
                <a:lnTo>
                  <a:pt x="527" y="297"/>
                </a:lnTo>
                <a:lnTo>
                  <a:pt x="528" y="296"/>
                </a:lnTo>
                <a:lnTo>
                  <a:pt x="529" y="289"/>
                </a:lnTo>
                <a:lnTo>
                  <a:pt x="531" y="283"/>
                </a:lnTo>
                <a:lnTo>
                  <a:pt x="532" y="282"/>
                </a:lnTo>
                <a:lnTo>
                  <a:pt x="533" y="277"/>
                </a:lnTo>
                <a:lnTo>
                  <a:pt x="533" y="275"/>
                </a:lnTo>
                <a:lnTo>
                  <a:pt x="533" y="274"/>
                </a:lnTo>
                <a:lnTo>
                  <a:pt x="534" y="271"/>
                </a:lnTo>
                <a:lnTo>
                  <a:pt x="534" y="270"/>
                </a:lnTo>
                <a:lnTo>
                  <a:pt x="535" y="267"/>
                </a:lnTo>
                <a:lnTo>
                  <a:pt x="535" y="266"/>
                </a:lnTo>
                <a:lnTo>
                  <a:pt x="537" y="265"/>
                </a:lnTo>
                <a:lnTo>
                  <a:pt x="538" y="261"/>
                </a:lnTo>
                <a:lnTo>
                  <a:pt x="539" y="257"/>
                </a:lnTo>
                <a:lnTo>
                  <a:pt x="540" y="253"/>
                </a:lnTo>
                <a:lnTo>
                  <a:pt x="541" y="250"/>
                </a:lnTo>
                <a:lnTo>
                  <a:pt x="543" y="248"/>
                </a:lnTo>
                <a:lnTo>
                  <a:pt x="544" y="247"/>
                </a:lnTo>
                <a:lnTo>
                  <a:pt x="545" y="244"/>
                </a:lnTo>
                <a:lnTo>
                  <a:pt x="546" y="241"/>
                </a:lnTo>
                <a:lnTo>
                  <a:pt x="548" y="238"/>
                </a:lnTo>
                <a:lnTo>
                  <a:pt x="549" y="236"/>
                </a:lnTo>
                <a:lnTo>
                  <a:pt x="550" y="233"/>
                </a:lnTo>
                <a:lnTo>
                  <a:pt x="551" y="231"/>
                </a:lnTo>
                <a:lnTo>
                  <a:pt x="552" y="228"/>
                </a:lnTo>
                <a:lnTo>
                  <a:pt x="554" y="226"/>
                </a:lnTo>
                <a:lnTo>
                  <a:pt x="555" y="225"/>
                </a:lnTo>
                <a:lnTo>
                  <a:pt x="556" y="222"/>
                </a:lnTo>
                <a:lnTo>
                  <a:pt x="557" y="220"/>
                </a:lnTo>
                <a:lnTo>
                  <a:pt x="560" y="216"/>
                </a:lnTo>
                <a:lnTo>
                  <a:pt x="561" y="215"/>
                </a:lnTo>
                <a:lnTo>
                  <a:pt x="562" y="213"/>
                </a:lnTo>
                <a:lnTo>
                  <a:pt x="562" y="211"/>
                </a:lnTo>
                <a:lnTo>
                  <a:pt x="563" y="209"/>
                </a:lnTo>
                <a:lnTo>
                  <a:pt x="566" y="209"/>
                </a:lnTo>
                <a:lnTo>
                  <a:pt x="567" y="206"/>
                </a:lnTo>
                <a:lnTo>
                  <a:pt x="568" y="204"/>
                </a:lnTo>
                <a:lnTo>
                  <a:pt x="571" y="202"/>
                </a:lnTo>
                <a:lnTo>
                  <a:pt x="573" y="198"/>
                </a:lnTo>
                <a:lnTo>
                  <a:pt x="577" y="194"/>
                </a:lnTo>
                <a:lnTo>
                  <a:pt x="587" y="182"/>
                </a:lnTo>
                <a:lnTo>
                  <a:pt x="592" y="177"/>
                </a:lnTo>
                <a:lnTo>
                  <a:pt x="596" y="174"/>
                </a:lnTo>
                <a:lnTo>
                  <a:pt x="600" y="171"/>
                </a:lnTo>
                <a:lnTo>
                  <a:pt x="602" y="169"/>
                </a:lnTo>
                <a:lnTo>
                  <a:pt x="604" y="167"/>
                </a:lnTo>
                <a:lnTo>
                  <a:pt x="606" y="166"/>
                </a:lnTo>
                <a:lnTo>
                  <a:pt x="608" y="165"/>
                </a:lnTo>
                <a:lnTo>
                  <a:pt x="610" y="164"/>
                </a:lnTo>
                <a:lnTo>
                  <a:pt x="613" y="163"/>
                </a:lnTo>
                <a:lnTo>
                  <a:pt x="614" y="161"/>
                </a:lnTo>
                <a:lnTo>
                  <a:pt x="616" y="160"/>
                </a:lnTo>
                <a:lnTo>
                  <a:pt x="618" y="159"/>
                </a:lnTo>
                <a:lnTo>
                  <a:pt x="620" y="158"/>
                </a:lnTo>
                <a:lnTo>
                  <a:pt x="622" y="156"/>
                </a:lnTo>
                <a:lnTo>
                  <a:pt x="625" y="155"/>
                </a:lnTo>
                <a:lnTo>
                  <a:pt x="627" y="154"/>
                </a:lnTo>
                <a:lnTo>
                  <a:pt x="630" y="153"/>
                </a:lnTo>
                <a:lnTo>
                  <a:pt x="632" y="152"/>
                </a:lnTo>
                <a:lnTo>
                  <a:pt x="636" y="149"/>
                </a:lnTo>
                <a:lnTo>
                  <a:pt x="638" y="149"/>
                </a:lnTo>
                <a:lnTo>
                  <a:pt x="641" y="148"/>
                </a:lnTo>
                <a:lnTo>
                  <a:pt x="642" y="147"/>
                </a:lnTo>
                <a:lnTo>
                  <a:pt x="645" y="145"/>
                </a:lnTo>
                <a:lnTo>
                  <a:pt x="648" y="144"/>
                </a:lnTo>
                <a:lnTo>
                  <a:pt x="653" y="143"/>
                </a:lnTo>
                <a:lnTo>
                  <a:pt x="654" y="142"/>
                </a:lnTo>
                <a:lnTo>
                  <a:pt x="656" y="142"/>
                </a:lnTo>
                <a:lnTo>
                  <a:pt x="658" y="141"/>
                </a:lnTo>
                <a:lnTo>
                  <a:pt x="660" y="141"/>
                </a:lnTo>
                <a:lnTo>
                  <a:pt x="665" y="138"/>
                </a:lnTo>
                <a:lnTo>
                  <a:pt x="667" y="138"/>
                </a:lnTo>
                <a:lnTo>
                  <a:pt x="670" y="137"/>
                </a:lnTo>
                <a:lnTo>
                  <a:pt x="672" y="137"/>
                </a:lnTo>
                <a:lnTo>
                  <a:pt x="674" y="136"/>
                </a:lnTo>
                <a:lnTo>
                  <a:pt x="677" y="136"/>
                </a:lnTo>
                <a:lnTo>
                  <a:pt x="678" y="136"/>
                </a:lnTo>
                <a:lnTo>
                  <a:pt x="682" y="134"/>
                </a:lnTo>
                <a:lnTo>
                  <a:pt x="684" y="134"/>
                </a:lnTo>
                <a:lnTo>
                  <a:pt x="694" y="132"/>
                </a:lnTo>
                <a:lnTo>
                  <a:pt x="697" y="132"/>
                </a:lnTo>
                <a:lnTo>
                  <a:pt x="702" y="131"/>
                </a:lnTo>
                <a:lnTo>
                  <a:pt x="707" y="131"/>
                </a:lnTo>
                <a:lnTo>
                  <a:pt x="712" y="130"/>
                </a:lnTo>
                <a:lnTo>
                  <a:pt x="719" y="130"/>
                </a:lnTo>
                <a:lnTo>
                  <a:pt x="722" y="128"/>
                </a:lnTo>
                <a:lnTo>
                  <a:pt x="725" y="128"/>
                </a:lnTo>
                <a:lnTo>
                  <a:pt x="728" y="128"/>
                </a:lnTo>
                <a:lnTo>
                  <a:pt x="729" y="128"/>
                </a:lnTo>
                <a:close/>
                <a:moveTo>
                  <a:pt x="3013" y="127"/>
                </a:moveTo>
                <a:lnTo>
                  <a:pt x="3013" y="309"/>
                </a:lnTo>
                <a:lnTo>
                  <a:pt x="3034" y="309"/>
                </a:lnTo>
                <a:lnTo>
                  <a:pt x="3041" y="309"/>
                </a:lnTo>
                <a:lnTo>
                  <a:pt x="3046" y="308"/>
                </a:lnTo>
                <a:lnTo>
                  <a:pt x="3051" y="308"/>
                </a:lnTo>
                <a:lnTo>
                  <a:pt x="3054" y="308"/>
                </a:lnTo>
                <a:lnTo>
                  <a:pt x="3057" y="307"/>
                </a:lnTo>
                <a:lnTo>
                  <a:pt x="3058" y="307"/>
                </a:lnTo>
                <a:lnTo>
                  <a:pt x="3060" y="305"/>
                </a:lnTo>
                <a:lnTo>
                  <a:pt x="3062" y="305"/>
                </a:lnTo>
                <a:lnTo>
                  <a:pt x="3064" y="304"/>
                </a:lnTo>
                <a:lnTo>
                  <a:pt x="3068" y="303"/>
                </a:lnTo>
                <a:lnTo>
                  <a:pt x="3071" y="300"/>
                </a:lnTo>
                <a:lnTo>
                  <a:pt x="3074" y="299"/>
                </a:lnTo>
                <a:lnTo>
                  <a:pt x="3075" y="297"/>
                </a:lnTo>
                <a:lnTo>
                  <a:pt x="3077" y="296"/>
                </a:lnTo>
                <a:lnTo>
                  <a:pt x="3080" y="294"/>
                </a:lnTo>
                <a:lnTo>
                  <a:pt x="3082" y="292"/>
                </a:lnTo>
                <a:lnTo>
                  <a:pt x="3085" y="288"/>
                </a:lnTo>
                <a:lnTo>
                  <a:pt x="3086" y="287"/>
                </a:lnTo>
                <a:lnTo>
                  <a:pt x="3087" y="285"/>
                </a:lnTo>
                <a:lnTo>
                  <a:pt x="3088" y="282"/>
                </a:lnTo>
                <a:lnTo>
                  <a:pt x="3091" y="277"/>
                </a:lnTo>
                <a:lnTo>
                  <a:pt x="3092" y="274"/>
                </a:lnTo>
                <a:lnTo>
                  <a:pt x="3094" y="266"/>
                </a:lnTo>
                <a:lnTo>
                  <a:pt x="3094" y="261"/>
                </a:lnTo>
                <a:lnTo>
                  <a:pt x="3094" y="258"/>
                </a:lnTo>
                <a:lnTo>
                  <a:pt x="3095" y="239"/>
                </a:lnTo>
                <a:lnTo>
                  <a:pt x="3095" y="210"/>
                </a:lnTo>
                <a:lnTo>
                  <a:pt x="3095" y="177"/>
                </a:lnTo>
                <a:lnTo>
                  <a:pt x="3094" y="172"/>
                </a:lnTo>
                <a:lnTo>
                  <a:pt x="3093" y="166"/>
                </a:lnTo>
                <a:lnTo>
                  <a:pt x="3093" y="165"/>
                </a:lnTo>
                <a:lnTo>
                  <a:pt x="3092" y="164"/>
                </a:lnTo>
                <a:lnTo>
                  <a:pt x="3092" y="161"/>
                </a:lnTo>
                <a:lnTo>
                  <a:pt x="3091" y="160"/>
                </a:lnTo>
                <a:lnTo>
                  <a:pt x="3089" y="156"/>
                </a:lnTo>
                <a:lnTo>
                  <a:pt x="3087" y="152"/>
                </a:lnTo>
                <a:lnTo>
                  <a:pt x="3086" y="150"/>
                </a:lnTo>
                <a:lnTo>
                  <a:pt x="3085" y="148"/>
                </a:lnTo>
                <a:lnTo>
                  <a:pt x="3082" y="147"/>
                </a:lnTo>
                <a:lnTo>
                  <a:pt x="3079" y="142"/>
                </a:lnTo>
                <a:lnTo>
                  <a:pt x="3076" y="141"/>
                </a:lnTo>
                <a:lnTo>
                  <a:pt x="3075" y="138"/>
                </a:lnTo>
                <a:lnTo>
                  <a:pt x="3073" y="137"/>
                </a:lnTo>
                <a:lnTo>
                  <a:pt x="3071" y="136"/>
                </a:lnTo>
                <a:lnTo>
                  <a:pt x="3068" y="134"/>
                </a:lnTo>
                <a:lnTo>
                  <a:pt x="3064" y="133"/>
                </a:lnTo>
                <a:lnTo>
                  <a:pt x="3062" y="132"/>
                </a:lnTo>
                <a:lnTo>
                  <a:pt x="3047" y="127"/>
                </a:lnTo>
                <a:lnTo>
                  <a:pt x="3013" y="127"/>
                </a:lnTo>
                <a:close/>
                <a:moveTo>
                  <a:pt x="205" y="127"/>
                </a:moveTo>
                <a:lnTo>
                  <a:pt x="205" y="355"/>
                </a:lnTo>
                <a:lnTo>
                  <a:pt x="225" y="355"/>
                </a:lnTo>
                <a:lnTo>
                  <a:pt x="233" y="354"/>
                </a:lnTo>
                <a:lnTo>
                  <a:pt x="241" y="353"/>
                </a:lnTo>
                <a:lnTo>
                  <a:pt x="247" y="352"/>
                </a:lnTo>
                <a:lnTo>
                  <a:pt x="249" y="350"/>
                </a:lnTo>
                <a:lnTo>
                  <a:pt x="250" y="349"/>
                </a:lnTo>
                <a:lnTo>
                  <a:pt x="253" y="348"/>
                </a:lnTo>
                <a:lnTo>
                  <a:pt x="256" y="347"/>
                </a:lnTo>
                <a:lnTo>
                  <a:pt x="257" y="346"/>
                </a:lnTo>
                <a:lnTo>
                  <a:pt x="259" y="344"/>
                </a:lnTo>
                <a:lnTo>
                  <a:pt x="261" y="342"/>
                </a:lnTo>
                <a:lnTo>
                  <a:pt x="265" y="338"/>
                </a:lnTo>
                <a:lnTo>
                  <a:pt x="268" y="336"/>
                </a:lnTo>
                <a:lnTo>
                  <a:pt x="271" y="333"/>
                </a:lnTo>
                <a:lnTo>
                  <a:pt x="272" y="331"/>
                </a:lnTo>
                <a:lnTo>
                  <a:pt x="273" y="329"/>
                </a:lnTo>
                <a:lnTo>
                  <a:pt x="273" y="326"/>
                </a:lnTo>
                <a:lnTo>
                  <a:pt x="274" y="325"/>
                </a:lnTo>
                <a:lnTo>
                  <a:pt x="276" y="322"/>
                </a:lnTo>
                <a:lnTo>
                  <a:pt x="277" y="320"/>
                </a:lnTo>
                <a:lnTo>
                  <a:pt x="279" y="316"/>
                </a:lnTo>
                <a:lnTo>
                  <a:pt x="280" y="313"/>
                </a:lnTo>
                <a:lnTo>
                  <a:pt x="283" y="307"/>
                </a:lnTo>
                <a:lnTo>
                  <a:pt x="283" y="304"/>
                </a:lnTo>
                <a:lnTo>
                  <a:pt x="284" y="302"/>
                </a:lnTo>
                <a:lnTo>
                  <a:pt x="285" y="297"/>
                </a:lnTo>
                <a:lnTo>
                  <a:pt x="286" y="285"/>
                </a:lnTo>
                <a:lnTo>
                  <a:pt x="286" y="276"/>
                </a:lnTo>
                <a:lnTo>
                  <a:pt x="288" y="274"/>
                </a:lnTo>
                <a:lnTo>
                  <a:pt x="288" y="270"/>
                </a:lnTo>
                <a:lnTo>
                  <a:pt x="288" y="263"/>
                </a:lnTo>
                <a:lnTo>
                  <a:pt x="288" y="237"/>
                </a:lnTo>
                <a:lnTo>
                  <a:pt x="288" y="203"/>
                </a:lnTo>
                <a:lnTo>
                  <a:pt x="286" y="197"/>
                </a:lnTo>
                <a:lnTo>
                  <a:pt x="286" y="188"/>
                </a:lnTo>
                <a:lnTo>
                  <a:pt x="286" y="183"/>
                </a:lnTo>
                <a:lnTo>
                  <a:pt x="285" y="180"/>
                </a:lnTo>
                <a:lnTo>
                  <a:pt x="285" y="177"/>
                </a:lnTo>
                <a:lnTo>
                  <a:pt x="284" y="175"/>
                </a:lnTo>
                <a:lnTo>
                  <a:pt x="284" y="172"/>
                </a:lnTo>
                <a:lnTo>
                  <a:pt x="283" y="167"/>
                </a:lnTo>
                <a:lnTo>
                  <a:pt x="282" y="166"/>
                </a:lnTo>
                <a:lnTo>
                  <a:pt x="282" y="165"/>
                </a:lnTo>
                <a:lnTo>
                  <a:pt x="280" y="163"/>
                </a:lnTo>
                <a:lnTo>
                  <a:pt x="279" y="160"/>
                </a:lnTo>
                <a:lnTo>
                  <a:pt x="279" y="159"/>
                </a:lnTo>
                <a:lnTo>
                  <a:pt x="278" y="156"/>
                </a:lnTo>
                <a:lnTo>
                  <a:pt x="277" y="154"/>
                </a:lnTo>
                <a:lnTo>
                  <a:pt x="274" y="150"/>
                </a:lnTo>
                <a:lnTo>
                  <a:pt x="273" y="149"/>
                </a:lnTo>
                <a:lnTo>
                  <a:pt x="272" y="148"/>
                </a:lnTo>
                <a:lnTo>
                  <a:pt x="270" y="145"/>
                </a:lnTo>
                <a:lnTo>
                  <a:pt x="267" y="142"/>
                </a:lnTo>
                <a:lnTo>
                  <a:pt x="265" y="141"/>
                </a:lnTo>
                <a:lnTo>
                  <a:pt x="263" y="138"/>
                </a:lnTo>
                <a:lnTo>
                  <a:pt x="261" y="137"/>
                </a:lnTo>
                <a:lnTo>
                  <a:pt x="259" y="136"/>
                </a:lnTo>
                <a:lnTo>
                  <a:pt x="256" y="134"/>
                </a:lnTo>
                <a:lnTo>
                  <a:pt x="254" y="133"/>
                </a:lnTo>
                <a:lnTo>
                  <a:pt x="251" y="132"/>
                </a:lnTo>
                <a:lnTo>
                  <a:pt x="244" y="130"/>
                </a:lnTo>
                <a:lnTo>
                  <a:pt x="241" y="128"/>
                </a:lnTo>
                <a:lnTo>
                  <a:pt x="236" y="128"/>
                </a:lnTo>
                <a:lnTo>
                  <a:pt x="226" y="127"/>
                </a:lnTo>
                <a:lnTo>
                  <a:pt x="205" y="127"/>
                </a:lnTo>
                <a:close/>
                <a:moveTo>
                  <a:pt x="5445" y="126"/>
                </a:moveTo>
                <a:lnTo>
                  <a:pt x="5444" y="322"/>
                </a:lnTo>
                <a:lnTo>
                  <a:pt x="5434" y="322"/>
                </a:lnTo>
                <a:lnTo>
                  <a:pt x="5426" y="324"/>
                </a:lnTo>
                <a:lnTo>
                  <a:pt x="5419" y="325"/>
                </a:lnTo>
                <a:lnTo>
                  <a:pt x="5411" y="326"/>
                </a:lnTo>
                <a:lnTo>
                  <a:pt x="5408" y="326"/>
                </a:lnTo>
                <a:lnTo>
                  <a:pt x="5407" y="327"/>
                </a:lnTo>
                <a:lnTo>
                  <a:pt x="5404" y="327"/>
                </a:lnTo>
                <a:lnTo>
                  <a:pt x="5402" y="329"/>
                </a:lnTo>
                <a:lnTo>
                  <a:pt x="5399" y="329"/>
                </a:lnTo>
                <a:lnTo>
                  <a:pt x="5397" y="330"/>
                </a:lnTo>
                <a:lnTo>
                  <a:pt x="5394" y="330"/>
                </a:lnTo>
                <a:lnTo>
                  <a:pt x="5393" y="331"/>
                </a:lnTo>
                <a:lnTo>
                  <a:pt x="5392" y="331"/>
                </a:lnTo>
                <a:lnTo>
                  <a:pt x="5390" y="332"/>
                </a:lnTo>
                <a:lnTo>
                  <a:pt x="5388" y="332"/>
                </a:lnTo>
                <a:lnTo>
                  <a:pt x="5385" y="333"/>
                </a:lnTo>
                <a:lnTo>
                  <a:pt x="5380" y="336"/>
                </a:lnTo>
                <a:lnTo>
                  <a:pt x="5378" y="337"/>
                </a:lnTo>
                <a:lnTo>
                  <a:pt x="5374" y="338"/>
                </a:lnTo>
                <a:lnTo>
                  <a:pt x="5371" y="339"/>
                </a:lnTo>
                <a:lnTo>
                  <a:pt x="5369" y="341"/>
                </a:lnTo>
                <a:lnTo>
                  <a:pt x="5365" y="342"/>
                </a:lnTo>
                <a:lnTo>
                  <a:pt x="5363" y="343"/>
                </a:lnTo>
                <a:lnTo>
                  <a:pt x="5361" y="344"/>
                </a:lnTo>
                <a:lnTo>
                  <a:pt x="5358" y="346"/>
                </a:lnTo>
                <a:lnTo>
                  <a:pt x="5355" y="348"/>
                </a:lnTo>
                <a:lnTo>
                  <a:pt x="5351" y="349"/>
                </a:lnTo>
                <a:lnTo>
                  <a:pt x="5350" y="350"/>
                </a:lnTo>
                <a:lnTo>
                  <a:pt x="5347" y="353"/>
                </a:lnTo>
                <a:lnTo>
                  <a:pt x="5345" y="354"/>
                </a:lnTo>
                <a:lnTo>
                  <a:pt x="5344" y="355"/>
                </a:lnTo>
                <a:lnTo>
                  <a:pt x="5342" y="357"/>
                </a:lnTo>
                <a:lnTo>
                  <a:pt x="5340" y="358"/>
                </a:lnTo>
                <a:lnTo>
                  <a:pt x="5339" y="358"/>
                </a:lnTo>
                <a:lnTo>
                  <a:pt x="5338" y="360"/>
                </a:lnTo>
                <a:lnTo>
                  <a:pt x="5334" y="363"/>
                </a:lnTo>
                <a:lnTo>
                  <a:pt x="5329" y="368"/>
                </a:lnTo>
                <a:lnTo>
                  <a:pt x="5329" y="793"/>
                </a:lnTo>
                <a:lnTo>
                  <a:pt x="5324" y="793"/>
                </a:lnTo>
                <a:lnTo>
                  <a:pt x="5320" y="793"/>
                </a:lnTo>
                <a:lnTo>
                  <a:pt x="5310" y="793"/>
                </a:lnTo>
                <a:lnTo>
                  <a:pt x="5271" y="793"/>
                </a:lnTo>
                <a:lnTo>
                  <a:pt x="5136" y="793"/>
                </a:lnTo>
                <a:lnTo>
                  <a:pt x="5136" y="790"/>
                </a:lnTo>
                <a:lnTo>
                  <a:pt x="5136" y="785"/>
                </a:lnTo>
                <a:lnTo>
                  <a:pt x="5136" y="775"/>
                </a:lnTo>
                <a:lnTo>
                  <a:pt x="5136" y="735"/>
                </a:lnTo>
                <a:lnTo>
                  <a:pt x="5136" y="599"/>
                </a:lnTo>
                <a:lnTo>
                  <a:pt x="5136" y="142"/>
                </a:lnTo>
                <a:lnTo>
                  <a:pt x="5309" y="142"/>
                </a:lnTo>
                <a:lnTo>
                  <a:pt x="5310" y="147"/>
                </a:lnTo>
                <a:lnTo>
                  <a:pt x="5311" y="150"/>
                </a:lnTo>
                <a:lnTo>
                  <a:pt x="5311" y="153"/>
                </a:lnTo>
                <a:lnTo>
                  <a:pt x="5311" y="155"/>
                </a:lnTo>
                <a:lnTo>
                  <a:pt x="5312" y="159"/>
                </a:lnTo>
                <a:lnTo>
                  <a:pt x="5312" y="161"/>
                </a:lnTo>
                <a:lnTo>
                  <a:pt x="5313" y="164"/>
                </a:lnTo>
                <a:lnTo>
                  <a:pt x="5316" y="174"/>
                </a:lnTo>
                <a:lnTo>
                  <a:pt x="5322" y="203"/>
                </a:lnTo>
                <a:lnTo>
                  <a:pt x="5324" y="202"/>
                </a:lnTo>
                <a:lnTo>
                  <a:pt x="5327" y="199"/>
                </a:lnTo>
                <a:lnTo>
                  <a:pt x="5329" y="195"/>
                </a:lnTo>
                <a:lnTo>
                  <a:pt x="5340" y="186"/>
                </a:lnTo>
                <a:lnTo>
                  <a:pt x="5345" y="180"/>
                </a:lnTo>
                <a:lnTo>
                  <a:pt x="5349" y="176"/>
                </a:lnTo>
                <a:lnTo>
                  <a:pt x="5352" y="174"/>
                </a:lnTo>
                <a:lnTo>
                  <a:pt x="5356" y="171"/>
                </a:lnTo>
                <a:lnTo>
                  <a:pt x="5358" y="169"/>
                </a:lnTo>
                <a:lnTo>
                  <a:pt x="5361" y="166"/>
                </a:lnTo>
                <a:lnTo>
                  <a:pt x="5363" y="165"/>
                </a:lnTo>
                <a:lnTo>
                  <a:pt x="5365" y="164"/>
                </a:lnTo>
                <a:lnTo>
                  <a:pt x="5367" y="163"/>
                </a:lnTo>
                <a:lnTo>
                  <a:pt x="5369" y="160"/>
                </a:lnTo>
                <a:lnTo>
                  <a:pt x="5371" y="159"/>
                </a:lnTo>
                <a:lnTo>
                  <a:pt x="5373" y="158"/>
                </a:lnTo>
                <a:lnTo>
                  <a:pt x="5375" y="156"/>
                </a:lnTo>
                <a:lnTo>
                  <a:pt x="5376" y="155"/>
                </a:lnTo>
                <a:lnTo>
                  <a:pt x="5378" y="154"/>
                </a:lnTo>
                <a:lnTo>
                  <a:pt x="5380" y="154"/>
                </a:lnTo>
                <a:lnTo>
                  <a:pt x="5384" y="152"/>
                </a:lnTo>
                <a:lnTo>
                  <a:pt x="5386" y="150"/>
                </a:lnTo>
                <a:lnTo>
                  <a:pt x="5388" y="149"/>
                </a:lnTo>
                <a:lnTo>
                  <a:pt x="5391" y="148"/>
                </a:lnTo>
                <a:lnTo>
                  <a:pt x="5392" y="147"/>
                </a:lnTo>
                <a:lnTo>
                  <a:pt x="5394" y="145"/>
                </a:lnTo>
                <a:lnTo>
                  <a:pt x="5397" y="144"/>
                </a:lnTo>
                <a:lnTo>
                  <a:pt x="5399" y="143"/>
                </a:lnTo>
                <a:lnTo>
                  <a:pt x="5404" y="141"/>
                </a:lnTo>
                <a:lnTo>
                  <a:pt x="5407" y="139"/>
                </a:lnTo>
                <a:lnTo>
                  <a:pt x="5409" y="138"/>
                </a:lnTo>
                <a:lnTo>
                  <a:pt x="5410" y="138"/>
                </a:lnTo>
                <a:lnTo>
                  <a:pt x="5413" y="137"/>
                </a:lnTo>
                <a:lnTo>
                  <a:pt x="5415" y="136"/>
                </a:lnTo>
                <a:lnTo>
                  <a:pt x="5417" y="136"/>
                </a:lnTo>
                <a:lnTo>
                  <a:pt x="5422" y="133"/>
                </a:lnTo>
                <a:lnTo>
                  <a:pt x="5428" y="131"/>
                </a:lnTo>
                <a:lnTo>
                  <a:pt x="5437" y="128"/>
                </a:lnTo>
                <a:lnTo>
                  <a:pt x="5445" y="126"/>
                </a:lnTo>
                <a:close/>
                <a:moveTo>
                  <a:pt x="4119" y="126"/>
                </a:moveTo>
                <a:lnTo>
                  <a:pt x="4119" y="225"/>
                </a:lnTo>
                <a:lnTo>
                  <a:pt x="4118" y="322"/>
                </a:lnTo>
                <a:lnTo>
                  <a:pt x="4111" y="322"/>
                </a:lnTo>
                <a:lnTo>
                  <a:pt x="4104" y="324"/>
                </a:lnTo>
                <a:lnTo>
                  <a:pt x="4098" y="324"/>
                </a:lnTo>
                <a:lnTo>
                  <a:pt x="4091" y="326"/>
                </a:lnTo>
                <a:lnTo>
                  <a:pt x="4085" y="326"/>
                </a:lnTo>
                <a:lnTo>
                  <a:pt x="4083" y="326"/>
                </a:lnTo>
                <a:lnTo>
                  <a:pt x="4081" y="327"/>
                </a:lnTo>
                <a:lnTo>
                  <a:pt x="4078" y="327"/>
                </a:lnTo>
                <a:lnTo>
                  <a:pt x="4076" y="329"/>
                </a:lnTo>
                <a:lnTo>
                  <a:pt x="4073" y="329"/>
                </a:lnTo>
                <a:lnTo>
                  <a:pt x="4072" y="330"/>
                </a:lnTo>
                <a:lnTo>
                  <a:pt x="4066" y="331"/>
                </a:lnTo>
                <a:lnTo>
                  <a:pt x="4064" y="332"/>
                </a:lnTo>
                <a:lnTo>
                  <a:pt x="4062" y="332"/>
                </a:lnTo>
                <a:lnTo>
                  <a:pt x="4060" y="333"/>
                </a:lnTo>
                <a:lnTo>
                  <a:pt x="4056" y="335"/>
                </a:lnTo>
                <a:lnTo>
                  <a:pt x="4053" y="336"/>
                </a:lnTo>
                <a:lnTo>
                  <a:pt x="4050" y="337"/>
                </a:lnTo>
                <a:lnTo>
                  <a:pt x="4047" y="338"/>
                </a:lnTo>
                <a:lnTo>
                  <a:pt x="4043" y="341"/>
                </a:lnTo>
                <a:lnTo>
                  <a:pt x="4042" y="341"/>
                </a:lnTo>
                <a:lnTo>
                  <a:pt x="4036" y="343"/>
                </a:lnTo>
                <a:lnTo>
                  <a:pt x="4035" y="344"/>
                </a:lnTo>
                <a:lnTo>
                  <a:pt x="4032" y="346"/>
                </a:lnTo>
                <a:lnTo>
                  <a:pt x="4030" y="347"/>
                </a:lnTo>
                <a:lnTo>
                  <a:pt x="4027" y="349"/>
                </a:lnTo>
                <a:lnTo>
                  <a:pt x="4024" y="350"/>
                </a:lnTo>
                <a:lnTo>
                  <a:pt x="4023" y="352"/>
                </a:lnTo>
                <a:lnTo>
                  <a:pt x="4020" y="353"/>
                </a:lnTo>
                <a:lnTo>
                  <a:pt x="4019" y="354"/>
                </a:lnTo>
                <a:lnTo>
                  <a:pt x="4017" y="355"/>
                </a:lnTo>
                <a:lnTo>
                  <a:pt x="4015" y="357"/>
                </a:lnTo>
                <a:lnTo>
                  <a:pt x="4014" y="359"/>
                </a:lnTo>
                <a:lnTo>
                  <a:pt x="4010" y="361"/>
                </a:lnTo>
                <a:lnTo>
                  <a:pt x="4007" y="364"/>
                </a:lnTo>
                <a:lnTo>
                  <a:pt x="4003" y="368"/>
                </a:lnTo>
                <a:lnTo>
                  <a:pt x="4003" y="793"/>
                </a:lnTo>
                <a:lnTo>
                  <a:pt x="3811" y="793"/>
                </a:lnTo>
                <a:lnTo>
                  <a:pt x="3811" y="142"/>
                </a:lnTo>
                <a:lnTo>
                  <a:pt x="3984" y="142"/>
                </a:lnTo>
                <a:lnTo>
                  <a:pt x="3997" y="203"/>
                </a:lnTo>
                <a:lnTo>
                  <a:pt x="4001" y="198"/>
                </a:lnTo>
                <a:lnTo>
                  <a:pt x="4002" y="197"/>
                </a:lnTo>
                <a:lnTo>
                  <a:pt x="4008" y="192"/>
                </a:lnTo>
                <a:lnTo>
                  <a:pt x="4015" y="185"/>
                </a:lnTo>
                <a:lnTo>
                  <a:pt x="4019" y="181"/>
                </a:lnTo>
                <a:lnTo>
                  <a:pt x="4024" y="177"/>
                </a:lnTo>
                <a:lnTo>
                  <a:pt x="4026" y="175"/>
                </a:lnTo>
                <a:lnTo>
                  <a:pt x="4029" y="171"/>
                </a:lnTo>
                <a:lnTo>
                  <a:pt x="4032" y="169"/>
                </a:lnTo>
                <a:lnTo>
                  <a:pt x="4035" y="167"/>
                </a:lnTo>
                <a:lnTo>
                  <a:pt x="4037" y="165"/>
                </a:lnTo>
                <a:lnTo>
                  <a:pt x="4039" y="164"/>
                </a:lnTo>
                <a:lnTo>
                  <a:pt x="4042" y="163"/>
                </a:lnTo>
                <a:lnTo>
                  <a:pt x="4043" y="161"/>
                </a:lnTo>
                <a:lnTo>
                  <a:pt x="4044" y="160"/>
                </a:lnTo>
                <a:lnTo>
                  <a:pt x="4047" y="159"/>
                </a:lnTo>
                <a:lnTo>
                  <a:pt x="4048" y="158"/>
                </a:lnTo>
                <a:lnTo>
                  <a:pt x="4050" y="156"/>
                </a:lnTo>
                <a:lnTo>
                  <a:pt x="4052" y="155"/>
                </a:lnTo>
                <a:lnTo>
                  <a:pt x="4054" y="154"/>
                </a:lnTo>
                <a:lnTo>
                  <a:pt x="4056" y="153"/>
                </a:lnTo>
                <a:lnTo>
                  <a:pt x="4059" y="152"/>
                </a:lnTo>
                <a:lnTo>
                  <a:pt x="4062" y="149"/>
                </a:lnTo>
                <a:lnTo>
                  <a:pt x="4065" y="148"/>
                </a:lnTo>
                <a:lnTo>
                  <a:pt x="4067" y="147"/>
                </a:lnTo>
                <a:lnTo>
                  <a:pt x="4071" y="145"/>
                </a:lnTo>
                <a:lnTo>
                  <a:pt x="4076" y="142"/>
                </a:lnTo>
                <a:lnTo>
                  <a:pt x="4078" y="141"/>
                </a:lnTo>
                <a:lnTo>
                  <a:pt x="4082" y="139"/>
                </a:lnTo>
                <a:lnTo>
                  <a:pt x="4084" y="138"/>
                </a:lnTo>
                <a:lnTo>
                  <a:pt x="4087" y="137"/>
                </a:lnTo>
                <a:lnTo>
                  <a:pt x="4088" y="137"/>
                </a:lnTo>
                <a:lnTo>
                  <a:pt x="4090" y="136"/>
                </a:lnTo>
                <a:lnTo>
                  <a:pt x="4094" y="134"/>
                </a:lnTo>
                <a:lnTo>
                  <a:pt x="4099" y="133"/>
                </a:lnTo>
                <a:lnTo>
                  <a:pt x="4119" y="126"/>
                </a:lnTo>
                <a:close/>
                <a:moveTo>
                  <a:pt x="2826" y="0"/>
                </a:moveTo>
                <a:lnTo>
                  <a:pt x="3035" y="0"/>
                </a:lnTo>
                <a:lnTo>
                  <a:pt x="3080" y="0"/>
                </a:lnTo>
                <a:lnTo>
                  <a:pt x="3092" y="0"/>
                </a:lnTo>
                <a:lnTo>
                  <a:pt x="3097" y="0"/>
                </a:lnTo>
                <a:lnTo>
                  <a:pt x="3100" y="0"/>
                </a:lnTo>
                <a:lnTo>
                  <a:pt x="3102" y="1"/>
                </a:lnTo>
                <a:lnTo>
                  <a:pt x="3111" y="1"/>
                </a:lnTo>
                <a:lnTo>
                  <a:pt x="3116" y="1"/>
                </a:lnTo>
                <a:lnTo>
                  <a:pt x="3122" y="3"/>
                </a:lnTo>
                <a:lnTo>
                  <a:pt x="3127" y="3"/>
                </a:lnTo>
                <a:lnTo>
                  <a:pt x="3129" y="4"/>
                </a:lnTo>
                <a:lnTo>
                  <a:pt x="3133" y="4"/>
                </a:lnTo>
                <a:lnTo>
                  <a:pt x="3137" y="4"/>
                </a:lnTo>
                <a:lnTo>
                  <a:pt x="3140" y="5"/>
                </a:lnTo>
                <a:lnTo>
                  <a:pt x="3143" y="5"/>
                </a:lnTo>
                <a:lnTo>
                  <a:pt x="3145" y="6"/>
                </a:lnTo>
                <a:lnTo>
                  <a:pt x="3147" y="6"/>
                </a:lnTo>
                <a:lnTo>
                  <a:pt x="3152" y="8"/>
                </a:lnTo>
                <a:lnTo>
                  <a:pt x="3157" y="9"/>
                </a:lnTo>
                <a:lnTo>
                  <a:pt x="3158" y="10"/>
                </a:lnTo>
                <a:lnTo>
                  <a:pt x="3161" y="10"/>
                </a:lnTo>
                <a:lnTo>
                  <a:pt x="3175" y="16"/>
                </a:lnTo>
                <a:lnTo>
                  <a:pt x="3183" y="19"/>
                </a:lnTo>
                <a:lnTo>
                  <a:pt x="3189" y="22"/>
                </a:lnTo>
                <a:lnTo>
                  <a:pt x="3191" y="23"/>
                </a:lnTo>
                <a:lnTo>
                  <a:pt x="3193" y="25"/>
                </a:lnTo>
                <a:lnTo>
                  <a:pt x="3196" y="26"/>
                </a:lnTo>
                <a:lnTo>
                  <a:pt x="3199" y="27"/>
                </a:lnTo>
                <a:lnTo>
                  <a:pt x="3201" y="28"/>
                </a:lnTo>
                <a:lnTo>
                  <a:pt x="3202" y="30"/>
                </a:lnTo>
                <a:lnTo>
                  <a:pt x="3204" y="31"/>
                </a:lnTo>
                <a:lnTo>
                  <a:pt x="3205" y="32"/>
                </a:lnTo>
                <a:lnTo>
                  <a:pt x="3208" y="33"/>
                </a:lnTo>
                <a:lnTo>
                  <a:pt x="3209" y="34"/>
                </a:lnTo>
                <a:lnTo>
                  <a:pt x="3210" y="36"/>
                </a:lnTo>
                <a:lnTo>
                  <a:pt x="3214" y="38"/>
                </a:lnTo>
                <a:lnTo>
                  <a:pt x="3216" y="42"/>
                </a:lnTo>
                <a:lnTo>
                  <a:pt x="3226" y="49"/>
                </a:lnTo>
                <a:lnTo>
                  <a:pt x="3232" y="55"/>
                </a:lnTo>
                <a:lnTo>
                  <a:pt x="3234" y="59"/>
                </a:lnTo>
                <a:lnTo>
                  <a:pt x="3237" y="61"/>
                </a:lnTo>
                <a:lnTo>
                  <a:pt x="3238" y="64"/>
                </a:lnTo>
                <a:lnTo>
                  <a:pt x="3239" y="65"/>
                </a:lnTo>
                <a:lnTo>
                  <a:pt x="3241" y="67"/>
                </a:lnTo>
                <a:lnTo>
                  <a:pt x="3242" y="69"/>
                </a:lnTo>
                <a:lnTo>
                  <a:pt x="3243" y="71"/>
                </a:lnTo>
                <a:lnTo>
                  <a:pt x="3244" y="73"/>
                </a:lnTo>
                <a:lnTo>
                  <a:pt x="3255" y="94"/>
                </a:lnTo>
                <a:lnTo>
                  <a:pt x="3256" y="98"/>
                </a:lnTo>
                <a:lnTo>
                  <a:pt x="3259" y="106"/>
                </a:lnTo>
                <a:lnTo>
                  <a:pt x="3262" y="115"/>
                </a:lnTo>
                <a:lnTo>
                  <a:pt x="3263" y="125"/>
                </a:lnTo>
                <a:lnTo>
                  <a:pt x="3266" y="134"/>
                </a:lnTo>
                <a:lnTo>
                  <a:pt x="3267" y="145"/>
                </a:lnTo>
                <a:lnTo>
                  <a:pt x="3267" y="155"/>
                </a:lnTo>
                <a:lnTo>
                  <a:pt x="3268" y="180"/>
                </a:lnTo>
                <a:lnTo>
                  <a:pt x="3267" y="213"/>
                </a:lnTo>
                <a:lnTo>
                  <a:pt x="3267" y="219"/>
                </a:lnTo>
                <a:lnTo>
                  <a:pt x="3266" y="224"/>
                </a:lnTo>
                <a:lnTo>
                  <a:pt x="3266" y="227"/>
                </a:lnTo>
                <a:lnTo>
                  <a:pt x="3263" y="237"/>
                </a:lnTo>
                <a:lnTo>
                  <a:pt x="3262" y="243"/>
                </a:lnTo>
                <a:lnTo>
                  <a:pt x="3262" y="246"/>
                </a:lnTo>
                <a:lnTo>
                  <a:pt x="3261" y="248"/>
                </a:lnTo>
                <a:lnTo>
                  <a:pt x="3261" y="250"/>
                </a:lnTo>
                <a:lnTo>
                  <a:pt x="3260" y="253"/>
                </a:lnTo>
                <a:lnTo>
                  <a:pt x="3260" y="254"/>
                </a:lnTo>
                <a:lnTo>
                  <a:pt x="3260" y="257"/>
                </a:lnTo>
                <a:lnTo>
                  <a:pt x="3259" y="258"/>
                </a:lnTo>
                <a:lnTo>
                  <a:pt x="3259" y="260"/>
                </a:lnTo>
                <a:lnTo>
                  <a:pt x="3256" y="266"/>
                </a:lnTo>
                <a:lnTo>
                  <a:pt x="3255" y="270"/>
                </a:lnTo>
                <a:lnTo>
                  <a:pt x="3254" y="272"/>
                </a:lnTo>
                <a:lnTo>
                  <a:pt x="3253" y="275"/>
                </a:lnTo>
                <a:lnTo>
                  <a:pt x="3251" y="277"/>
                </a:lnTo>
                <a:lnTo>
                  <a:pt x="3251" y="280"/>
                </a:lnTo>
                <a:lnTo>
                  <a:pt x="3249" y="282"/>
                </a:lnTo>
                <a:lnTo>
                  <a:pt x="3248" y="285"/>
                </a:lnTo>
                <a:lnTo>
                  <a:pt x="3247" y="287"/>
                </a:lnTo>
                <a:lnTo>
                  <a:pt x="3245" y="289"/>
                </a:lnTo>
                <a:lnTo>
                  <a:pt x="3245" y="292"/>
                </a:lnTo>
                <a:lnTo>
                  <a:pt x="3243" y="294"/>
                </a:lnTo>
                <a:lnTo>
                  <a:pt x="3243" y="297"/>
                </a:lnTo>
                <a:lnTo>
                  <a:pt x="3241" y="299"/>
                </a:lnTo>
                <a:lnTo>
                  <a:pt x="3239" y="300"/>
                </a:lnTo>
                <a:lnTo>
                  <a:pt x="3238" y="303"/>
                </a:lnTo>
                <a:lnTo>
                  <a:pt x="3237" y="304"/>
                </a:lnTo>
                <a:lnTo>
                  <a:pt x="3236" y="305"/>
                </a:lnTo>
                <a:lnTo>
                  <a:pt x="3234" y="308"/>
                </a:lnTo>
                <a:lnTo>
                  <a:pt x="3233" y="309"/>
                </a:lnTo>
                <a:lnTo>
                  <a:pt x="3232" y="311"/>
                </a:lnTo>
                <a:lnTo>
                  <a:pt x="3230" y="313"/>
                </a:lnTo>
                <a:lnTo>
                  <a:pt x="3226" y="318"/>
                </a:lnTo>
                <a:lnTo>
                  <a:pt x="3224" y="320"/>
                </a:lnTo>
                <a:lnTo>
                  <a:pt x="3220" y="325"/>
                </a:lnTo>
                <a:lnTo>
                  <a:pt x="3215" y="329"/>
                </a:lnTo>
                <a:lnTo>
                  <a:pt x="3214" y="330"/>
                </a:lnTo>
                <a:lnTo>
                  <a:pt x="3213" y="331"/>
                </a:lnTo>
                <a:lnTo>
                  <a:pt x="3210" y="333"/>
                </a:lnTo>
                <a:lnTo>
                  <a:pt x="3208" y="333"/>
                </a:lnTo>
                <a:lnTo>
                  <a:pt x="3207" y="335"/>
                </a:lnTo>
                <a:lnTo>
                  <a:pt x="3204" y="336"/>
                </a:lnTo>
                <a:lnTo>
                  <a:pt x="3202" y="338"/>
                </a:lnTo>
                <a:lnTo>
                  <a:pt x="3201" y="339"/>
                </a:lnTo>
                <a:lnTo>
                  <a:pt x="3198" y="341"/>
                </a:lnTo>
                <a:lnTo>
                  <a:pt x="3196" y="341"/>
                </a:lnTo>
                <a:lnTo>
                  <a:pt x="3193" y="342"/>
                </a:lnTo>
                <a:lnTo>
                  <a:pt x="3191" y="343"/>
                </a:lnTo>
                <a:lnTo>
                  <a:pt x="3187" y="346"/>
                </a:lnTo>
                <a:lnTo>
                  <a:pt x="3186" y="346"/>
                </a:lnTo>
                <a:lnTo>
                  <a:pt x="3184" y="347"/>
                </a:lnTo>
                <a:lnTo>
                  <a:pt x="3180" y="348"/>
                </a:lnTo>
                <a:lnTo>
                  <a:pt x="3179" y="349"/>
                </a:lnTo>
                <a:lnTo>
                  <a:pt x="3176" y="349"/>
                </a:lnTo>
                <a:lnTo>
                  <a:pt x="3175" y="350"/>
                </a:lnTo>
                <a:lnTo>
                  <a:pt x="3173" y="350"/>
                </a:lnTo>
                <a:lnTo>
                  <a:pt x="3172" y="352"/>
                </a:lnTo>
                <a:lnTo>
                  <a:pt x="3169" y="352"/>
                </a:lnTo>
                <a:lnTo>
                  <a:pt x="3166" y="353"/>
                </a:lnTo>
                <a:lnTo>
                  <a:pt x="3163" y="353"/>
                </a:lnTo>
                <a:lnTo>
                  <a:pt x="3151" y="355"/>
                </a:lnTo>
                <a:lnTo>
                  <a:pt x="3166" y="357"/>
                </a:lnTo>
                <a:lnTo>
                  <a:pt x="3178" y="360"/>
                </a:lnTo>
                <a:lnTo>
                  <a:pt x="3184" y="361"/>
                </a:lnTo>
                <a:lnTo>
                  <a:pt x="3189" y="364"/>
                </a:lnTo>
                <a:lnTo>
                  <a:pt x="3192" y="365"/>
                </a:lnTo>
                <a:lnTo>
                  <a:pt x="3195" y="366"/>
                </a:lnTo>
                <a:lnTo>
                  <a:pt x="3198" y="368"/>
                </a:lnTo>
                <a:lnTo>
                  <a:pt x="3201" y="369"/>
                </a:lnTo>
                <a:lnTo>
                  <a:pt x="3203" y="370"/>
                </a:lnTo>
                <a:lnTo>
                  <a:pt x="3205" y="371"/>
                </a:lnTo>
                <a:lnTo>
                  <a:pt x="3208" y="372"/>
                </a:lnTo>
                <a:lnTo>
                  <a:pt x="3210" y="374"/>
                </a:lnTo>
                <a:lnTo>
                  <a:pt x="3213" y="375"/>
                </a:lnTo>
                <a:lnTo>
                  <a:pt x="3215" y="377"/>
                </a:lnTo>
                <a:lnTo>
                  <a:pt x="3216" y="379"/>
                </a:lnTo>
                <a:lnTo>
                  <a:pt x="3219" y="380"/>
                </a:lnTo>
                <a:lnTo>
                  <a:pt x="3220" y="381"/>
                </a:lnTo>
                <a:lnTo>
                  <a:pt x="3222" y="383"/>
                </a:lnTo>
                <a:lnTo>
                  <a:pt x="3225" y="385"/>
                </a:lnTo>
                <a:lnTo>
                  <a:pt x="3228" y="387"/>
                </a:lnTo>
                <a:lnTo>
                  <a:pt x="3232" y="392"/>
                </a:lnTo>
                <a:lnTo>
                  <a:pt x="3236" y="394"/>
                </a:lnTo>
                <a:lnTo>
                  <a:pt x="3242" y="399"/>
                </a:lnTo>
                <a:lnTo>
                  <a:pt x="3245" y="404"/>
                </a:lnTo>
                <a:lnTo>
                  <a:pt x="3249" y="408"/>
                </a:lnTo>
                <a:lnTo>
                  <a:pt x="3251" y="411"/>
                </a:lnTo>
                <a:lnTo>
                  <a:pt x="3253" y="414"/>
                </a:lnTo>
                <a:lnTo>
                  <a:pt x="3255" y="415"/>
                </a:lnTo>
                <a:lnTo>
                  <a:pt x="3256" y="418"/>
                </a:lnTo>
                <a:lnTo>
                  <a:pt x="3257" y="419"/>
                </a:lnTo>
                <a:lnTo>
                  <a:pt x="3259" y="421"/>
                </a:lnTo>
                <a:lnTo>
                  <a:pt x="3260" y="422"/>
                </a:lnTo>
                <a:lnTo>
                  <a:pt x="3260" y="425"/>
                </a:lnTo>
                <a:lnTo>
                  <a:pt x="3261" y="427"/>
                </a:lnTo>
                <a:lnTo>
                  <a:pt x="3262" y="430"/>
                </a:lnTo>
                <a:lnTo>
                  <a:pt x="3265" y="433"/>
                </a:lnTo>
                <a:lnTo>
                  <a:pt x="3266" y="436"/>
                </a:lnTo>
                <a:lnTo>
                  <a:pt x="3267" y="438"/>
                </a:lnTo>
                <a:lnTo>
                  <a:pt x="3268" y="441"/>
                </a:lnTo>
                <a:lnTo>
                  <a:pt x="3271" y="444"/>
                </a:lnTo>
                <a:lnTo>
                  <a:pt x="3272" y="448"/>
                </a:lnTo>
                <a:lnTo>
                  <a:pt x="3273" y="451"/>
                </a:lnTo>
                <a:lnTo>
                  <a:pt x="3274" y="452"/>
                </a:lnTo>
                <a:lnTo>
                  <a:pt x="3274" y="454"/>
                </a:lnTo>
                <a:lnTo>
                  <a:pt x="3276" y="458"/>
                </a:lnTo>
                <a:lnTo>
                  <a:pt x="3278" y="463"/>
                </a:lnTo>
                <a:lnTo>
                  <a:pt x="3280" y="471"/>
                </a:lnTo>
                <a:lnTo>
                  <a:pt x="3282" y="473"/>
                </a:lnTo>
                <a:lnTo>
                  <a:pt x="3282" y="475"/>
                </a:lnTo>
                <a:lnTo>
                  <a:pt x="3283" y="479"/>
                </a:lnTo>
                <a:lnTo>
                  <a:pt x="3284" y="481"/>
                </a:lnTo>
                <a:lnTo>
                  <a:pt x="3288" y="497"/>
                </a:lnTo>
                <a:lnTo>
                  <a:pt x="3289" y="508"/>
                </a:lnTo>
                <a:lnTo>
                  <a:pt x="3289" y="513"/>
                </a:lnTo>
                <a:lnTo>
                  <a:pt x="3290" y="519"/>
                </a:lnTo>
                <a:lnTo>
                  <a:pt x="3290" y="526"/>
                </a:lnTo>
                <a:lnTo>
                  <a:pt x="3291" y="532"/>
                </a:lnTo>
                <a:lnTo>
                  <a:pt x="3291" y="538"/>
                </a:lnTo>
                <a:lnTo>
                  <a:pt x="3291" y="560"/>
                </a:lnTo>
                <a:lnTo>
                  <a:pt x="3291" y="587"/>
                </a:lnTo>
                <a:lnTo>
                  <a:pt x="3291" y="593"/>
                </a:lnTo>
                <a:lnTo>
                  <a:pt x="3290" y="601"/>
                </a:lnTo>
                <a:lnTo>
                  <a:pt x="3290" y="608"/>
                </a:lnTo>
                <a:lnTo>
                  <a:pt x="3289" y="624"/>
                </a:lnTo>
                <a:lnTo>
                  <a:pt x="3286" y="634"/>
                </a:lnTo>
                <a:lnTo>
                  <a:pt x="3286" y="636"/>
                </a:lnTo>
                <a:lnTo>
                  <a:pt x="3286" y="640"/>
                </a:lnTo>
                <a:lnTo>
                  <a:pt x="3285" y="642"/>
                </a:lnTo>
                <a:lnTo>
                  <a:pt x="3285" y="645"/>
                </a:lnTo>
                <a:lnTo>
                  <a:pt x="3284" y="647"/>
                </a:lnTo>
                <a:lnTo>
                  <a:pt x="3284" y="648"/>
                </a:lnTo>
                <a:lnTo>
                  <a:pt x="3283" y="651"/>
                </a:lnTo>
                <a:lnTo>
                  <a:pt x="3283" y="653"/>
                </a:lnTo>
                <a:lnTo>
                  <a:pt x="3282" y="656"/>
                </a:lnTo>
                <a:lnTo>
                  <a:pt x="3274" y="676"/>
                </a:lnTo>
                <a:lnTo>
                  <a:pt x="3270" y="685"/>
                </a:lnTo>
                <a:lnTo>
                  <a:pt x="3265" y="695"/>
                </a:lnTo>
                <a:lnTo>
                  <a:pt x="3263" y="698"/>
                </a:lnTo>
                <a:lnTo>
                  <a:pt x="3261" y="702"/>
                </a:lnTo>
                <a:lnTo>
                  <a:pt x="3260" y="704"/>
                </a:lnTo>
                <a:lnTo>
                  <a:pt x="3259" y="707"/>
                </a:lnTo>
                <a:lnTo>
                  <a:pt x="3257" y="708"/>
                </a:lnTo>
                <a:lnTo>
                  <a:pt x="3256" y="710"/>
                </a:lnTo>
                <a:lnTo>
                  <a:pt x="3255" y="712"/>
                </a:lnTo>
                <a:lnTo>
                  <a:pt x="3254" y="713"/>
                </a:lnTo>
                <a:lnTo>
                  <a:pt x="3251" y="715"/>
                </a:lnTo>
                <a:lnTo>
                  <a:pt x="3250" y="718"/>
                </a:lnTo>
                <a:lnTo>
                  <a:pt x="3248" y="721"/>
                </a:lnTo>
                <a:lnTo>
                  <a:pt x="3245" y="723"/>
                </a:lnTo>
                <a:lnTo>
                  <a:pt x="3245" y="725"/>
                </a:lnTo>
                <a:lnTo>
                  <a:pt x="3242" y="729"/>
                </a:lnTo>
                <a:lnTo>
                  <a:pt x="3238" y="732"/>
                </a:lnTo>
                <a:lnTo>
                  <a:pt x="3228" y="743"/>
                </a:lnTo>
                <a:lnTo>
                  <a:pt x="3224" y="747"/>
                </a:lnTo>
                <a:lnTo>
                  <a:pt x="3222" y="748"/>
                </a:lnTo>
                <a:lnTo>
                  <a:pt x="3220" y="750"/>
                </a:lnTo>
                <a:lnTo>
                  <a:pt x="3218" y="751"/>
                </a:lnTo>
                <a:lnTo>
                  <a:pt x="3216" y="753"/>
                </a:lnTo>
                <a:lnTo>
                  <a:pt x="3214" y="754"/>
                </a:lnTo>
                <a:lnTo>
                  <a:pt x="3212" y="757"/>
                </a:lnTo>
                <a:lnTo>
                  <a:pt x="3209" y="758"/>
                </a:lnTo>
                <a:lnTo>
                  <a:pt x="3208" y="759"/>
                </a:lnTo>
                <a:lnTo>
                  <a:pt x="3205" y="761"/>
                </a:lnTo>
                <a:lnTo>
                  <a:pt x="3204" y="762"/>
                </a:lnTo>
                <a:lnTo>
                  <a:pt x="3202" y="762"/>
                </a:lnTo>
                <a:lnTo>
                  <a:pt x="3201" y="763"/>
                </a:lnTo>
                <a:lnTo>
                  <a:pt x="3198" y="765"/>
                </a:lnTo>
                <a:lnTo>
                  <a:pt x="3195" y="765"/>
                </a:lnTo>
                <a:lnTo>
                  <a:pt x="3193" y="767"/>
                </a:lnTo>
                <a:lnTo>
                  <a:pt x="3191" y="768"/>
                </a:lnTo>
                <a:lnTo>
                  <a:pt x="3189" y="769"/>
                </a:lnTo>
                <a:lnTo>
                  <a:pt x="3186" y="770"/>
                </a:lnTo>
                <a:lnTo>
                  <a:pt x="3184" y="772"/>
                </a:lnTo>
                <a:lnTo>
                  <a:pt x="3180" y="774"/>
                </a:lnTo>
                <a:lnTo>
                  <a:pt x="3179" y="774"/>
                </a:lnTo>
                <a:lnTo>
                  <a:pt x="3176" y="775"/>
                </a:lnTo>
                <a:lnTo>
                  <a:pt x="3174" y="776"/>
                </a:lnTo>
                <a:lnTo>
                  <a:pt x="3172" y="778"/>
                </a:lnTo>
                <a:lnTo>
                  <a:pt x="3151" y="785"/>
                </a:lnTo>
                <a:lnTo>
                  <a:pt x="3146" y="785"/>
                </a:lnTo>
                <a:lnTo>
                  <a:pt x="3144" y="786"/>
                </a:lnTo>
                <a:lnTo>
                  <a:pt x="3143" y="786"/>
                </a:lnTo>
                <a:lnTo>
                  <a:pt x="3140" y="787"/>
                </a:lnTo>
                <a:lnTo>
                  <a:pt x="3134" y="789"/>
                </a:lnTo>
                <a:lnTo>
                  <a:pt x="3131" y="789"/>
                </a:lnTo>
                <a:lnTo>
                  <a:pt x="3128" y="790"/>
                </a:lnTo>
                <a:lnTo>
                  <a:pt x="3124" y="790"/>
                </a:lnTo>
                <a:lnTo>
                  <a:pt x="3121" y="791"/>
                </a:lnTo>
                <a:lnTo>
                  <a:pt x="3116" y="791"/>
                </a:lnTo>
                <a:lnTo>
                  <a:pt x="3111" y="792"/>
                </a:lnTo>
                <a:lnTo>
                  <a:pt x="3105" y="792"/>
                </a:lnTo>
                <a:lnTo>
                  <a:pt x="3099" y="793"/>
                </a:lnTo>
                <a:lnTo>
                  <a:pt x="3093" y="793"/>
                </a:lnTo>
                <a:lnTo>
                  <a:pt x="3088" y="793"/>
                </a:lnTo>
                <a:lnTo>
                  <a:pt x="3082" y="793"/>
                </a:lnTo>
                <a:lnTo>
                  <a:pt x="3071" y="793"/>
                </a:lnTo>
                <a:lnTo>
                  <a:pt x="3029" y="793"/>
                </a:lnTo>
                <a:lnTo>
                  <a:pt x="2826" y="793"/>
                </a:lnTo>
                <a:lnTo>
                  <a:pt x="2826" y="0"/>
                </a:lnTo>
                <a:close/>
                <a:moveTo>
                  <a:pt x="2491" y="0"/>
                </a:moveTo>
                <a:lnTo>
                  <a:pt x="2685" y="0"/>
                </a:lnTo>
                <a:lnTo>
                  <a:pt x="2685" y="793"/>
                </a:lnTo>
                <a:lnTo>
                  <a:pt x="2681" y="793"/>
                </a:lnTo>
                <a:lnTo>
                  <a:pt x="2676" y="793"/>
                </a:lnTo>
                <a:lnTo>
                  <a:pt x="2666" y="793"/>
                </a:lnTo>
                <a:lnTo>
                  <a:pt x="2628" y="793"/>
                </a:lnTo>
                <a:lnTo>
                  <a:pt x="2498" y="793"/>
                </a:lnTo>
                <a:lnTo>
                  <a:pt x="2496" y="786"/>
                </a:lnTo>
                <a:lnTo>
                  <a:pt x="2495" y="781"/>
                </a:lnTo>
                <a:lnTo>
                  <a:pt x="2495" y="780"/>
                </a:lnTo>
                <a:lnTo>
                  <a:pt x="2494" y="778"/>
                </a:lnTo>
                <a:lnTo>
                  <a:pt x="2494" y="775"/>
                </a:lnTo>
                <a:lnTo>
                  <a:pt x="2492" y="770"/>
                </a:lnTo>
                <a:lnTo>
                  <a:pt x="2491" y="768"/>
                </a:lnTo>
                <a:lnTo>
                  <a:pt x="2491" y="765"/>
                </a:lnTo>
                <a:lnTo>
                  <a:pt x="2491" y="764"/>
                </a:lnTo>
                <a:lnTo>
                  <a:pt x="2490" y="761"/>
                </a:lnTo>
                <a:lnTo>
                  <a:pt x="2485" y="763"/>
                </a:lnTo>
                <a:lnTo>
                  <a:pt x="2484" y="764"/>
                </a:lnTo>
                <a:lnTo>
                  <a:pt x="2483" y="765"/>
                </a:lnTo>
                <a:lnTo>
                  <a:pt x="2480" y="767"/>
                </a:lnTo>
                <a:lnTo>
                  <a:pt x="2479" y="767"/>
                </a:lnTo>
                <a:lnTo>
                  <a:pt x="2477" y="769"/>
                </a:lnTo>
                <a:lnTo>
                  <a:pt x="2475" y="770"/>
                </a:lnTo>
                <a:lnTo>
                  <a:pt x="2474" y="772"/>
                </a:lnTo>
                <a:lnTo>
                  <a:pt x="2472" y="772"/>
                </a:lnTo>
                <a:lnTo>
                  <a:pt x="2468" y="774"/>
                </a:lnTo>
                <a:lnTo>
                  <a:pt x="2465" y="776"/>
                </a:lnTo>
                <a:lnTo>
                  <a:pt x="2462" y="778"/>
                </a:lnTo>
                <a:lnTo>
                  <a:pt x="2461" y="779"/>
                </a:lnTo>
                <a:lnTo>
                  <a:pt x="2459" y="780"/>
                </a:lnTo>
                <a:lnTo>
                  <a:pt x="2455" y="781"/>
                </a:lnTo>
                <a:lnTo>
                  <a:pt x="2452" y="782"/>
                </a:lnTo>
                <a:lnTo>
                  <a:pt x="2449" y="784"/>
                </a:lnTo>
                <a:lnTo>
                  <a:pt x="2448" y="785"/>
                </a:lnTo>
                <a:lnTo>
                  <a:pt x="2443" y="787"/>
                </a:lnTo>
                <a:lnTo>
                  <a:pt x="2442" y="787"/>
                </a:lnTo>
                <a:lnTo>
                  <a:pt x="2438" y="789"/>
                </a:lnTo>
                <a:lnTo>
                  <a:pt x="2436" y="790"/>
                </a:lnTo>
                <a:lnTo>
                  <a:pt x="2433" y="791"/>
                </a:lnTo>
                <a:lnTo>
                  <a:pt x="2428" y="793"/>
                </a:lnTo>
                <a:lnTo>
                  <a:pt x="2426" y="793"/>
                </a:lnTo>
                <a:lnTo>
                  <a:pt x="2425" y="795"/>
                </a:lnTo>
                <a:lnTo>
                  <a:pt x="2422" y="795"/>
                </a:lnTo>
                <a:lnTo>
                  <a:pt x="2421" y="795"/>
                </a:lnTo>
                <a:lnTo>
                  <a:pt x="2419" y="796"/>
                </a:lnTo>
                <a:lnTo>
                  <a:pt x="2417" y="796"/>
                </a:lnTo>
                <a:lnTo>
                  <a:pt x="2415" y="797"/>
                </a:lnTo>
                <a:lnTo>
                  <a:pt x="2413" y="797"/>
                </a:lnTo>
                <a:lnTo>
                  <a:pt x="2410" y="798"/>
                </a:lnTo>
                <a:lnTo>
                  <a:pt x="2408" y="798"/>
                </a:lnTo>
                <a:lnTo>
                  <a:pt x="2405" y="800"/>
                </a:lnTo>
                <a:lnTo>
                  <a:pt x="2403" y="800"/>
                </a:lnTo>
                <a:lnTo>
                  <a:pt x="2393" y="802"/>
                </a:lnTo>
                <a:lnTo>
                  <a:pt x="2382" y="803"/>
                </a:lnTo>
                <a:lnTo>
                  <a:pt x="2378" y="803"/>
                </a:lnTo>
                <a:lnTo>
                  <a:pt x="2370" y="804"/>
                </a:lnTo>
                <a:lnTo>
                  <a:pt x="2364" y="803"/>
                </a:lnTo>
                <a:lnTo>
                  <a:pt x="2359" y="803"/>
                </a:lnTo>
                <a:lnTo>
                  <a:pt x="2352" y="803"/>
                </a:lnTo>
                <a:lnTo>
                  <a:pt x="2334" y="800"/>
                </a:lnTo>
                <a:lnTo>
                  <a:pt x="2330" y="798"/>
                </a:lnTo>
                <a:lnTo>
                  <a:pt x="2326" y="797"/>
                </a:lnTo>
                <a:lnTo>
                  <a:pt x="2324" y="797"/>
                </a:lnTo>
                <a:lnTo>
                  <a:pt x="2322" y="796"/>
                </a:lnTo>
                <a:lnTo>
                  <a:pt x="2321" y="796"/>
                </a:lnTo>
                <a:lnTo>
                  <a:pt x="2317" y="795"/>
                </a:lnTo>
                <a:lnTo>
                  <a:pt x="2315" y="793"/>
                </a:lnTo>
                <a:lnTo>
                  <a:pt x="2311" y="792"/>
                </a:lnTo>
                <a:lnTo>
                  <a:pt x="2309" y="791"/>
                </a:lnTo>
                <a:lnTo>
                  <a:pt x="2306" y="790"/>
                </a:lnTo>
                <a:lnTo>
                  <a:pt x="2304" y="789"/>
                </a:lnTo>
                <a:lnTo>
                  <a:pt x="2301" y="786"/>
                </a:lnTo>
                <a:lnTo>
                  <a:pt x="2300" y="785"/>
                </a:lnTo>
                <a:lnTo>
                  <a:pt x="2298" y="784"/>
                </a:lnTo>
                <a:lnTo>
                  <a:pt x="2297" y="782"/>
                </a:lnTo>
                <a:lnTo>
                  <a:pt x="2295" y="781"/>
                </a:lnTo>
                <a:lnTo>
                  <a:pt x="2292" y="779"/>
                </a:lnTo>
                <a:lnTo>
                  <a:pt x="2287" y="774"/>
                </a:lnTo>
                <a:lnTo>
                  <a:pt x="2286" y="773"/>
                </a:lnTo>
                <a:lnTo>
                  <a:pt x="2282" y="770"/>
                </a:lnTo>
                <a:lnTo>
                  <a:pt x="2277" y="765"/>
                </a:lnTo>
                <a:lnTo>
                  <a:pt x="2275" y="763"/>
                </a:lnTo>
                <a:lnTo>
                  <a:pt x="2274" y="759"/>
                </a:lnTo>
                <a:lnTo>
                  <a:pt x="2272" y="758"/>
                </a:lnTo>
                <a:lnTo>
                  <a:pt x="2271" y="756"/>
                </a:lnTo>
                <a:lnTo>
                  <a:pt x="2270" y="754"/>
                </a:lnTo>
                <a:lnTo>
                  <a:pt x="2269" y="752"/>
                </a:lnTo>
                <a:lnTo>
                  <a:pt x="2268" y="751"/>
                </a:lnTo>
                <a:lnTo>
                  <a:pt x="2266" y="748"/>
                </a:lnTo>
                <a:lnTo>
                  <a:pt x="2265" y="746"/>
                </a:lnTo>
                <a:lnTo>
                  <a:pt x="2264" y="743"/>
                </a:lnTo>
                <a:lnTo>
                  <a:pt x="2263" y="741"/>
                </a:lnTo>
                <a:lnTo>
                  <a:pt x="2261" y="739"/>
                </a:lnTo>
                <a:lnTo>
                  <a:pt x="2260" y="736"/>
                </a:lnTo>
                <a:lnTo>
                  <a:pt x="2259" y="734"/>
                </a:lnTo>
                <a:lnTo>
                  <a:pt x="2258" y="730"/>
                </a:lnTo>
                <a:lnTo>
                  <a:pt x="2257" y="728"/>
                </a:lnTo>
                <a:lnTo>
                  <a:pt x="2254" y="723"/>
                </a:lnTo>
                <a:lnTo>
                  <a:pt x="2254" y="721"/>
                </a:lnTo>
                <a:lnTo>
                  <a:pt x="2253" y="719"/>
                </a:lnTo>
                <a:lnTo>
                  <a:pt x="2252" y="717"/>
                </a:lnTo>
                <a:lnTo>
                  <a:pt x="2252" y="715"/>
                </a:lnTo>
                <a:lnTo>
                  <a:pt x="2251" y="713"/>
                </a:lnTo>
                <a:lnTo>
                  <a:pt x="2251" y="712"/>
                </a:lnTo>
                <a:lnTo>
                  <a:pt x="2249" y="709"/>
                </a:lnTo>
                <a:lnTo>
                  <a:pt x="2249" y="708"/>
                </a:lnTo>
                <a:lnTo>
                  <a:pt x="2248" y="707"/>
                </a:lnTo>
                <a:lnTo>
                  <a:pt x="2248" y="704"/>
                </a:lnTo>
                <a:lnTo>
                  <a:pt x="2247" y="702"/>
                </a:lnTo>
                <a:lnTo>
                  <a:pt x="2247" y="700"/>
                </a:lnTo>
                <a:lnTo>
                  <a:pt x="2246" y="698"/>
                </a:lnTo>
                <a:lnTo>
                  <a:pt x="2246" y="696"/>
                </a:lnTo>
                <a:lnTo>
                  <a:pt x="2245" y="693"/>
                </a:lnTo>
                <a:lnTo>
                  <a:pt x="2245" y="691"/>
                </a:lnTo>
                <a:lnTo>
                  <a:pt x="2245" y="689"/>
                </a:lnTo>
                <a:lnTo>
                  <a:pt x="2243" y="686"/>
                </a:lnTo>
                <a:lnTo>
                  <a:pt x="2243" y="684"/>
                </a:lnTo>
                <a:lnTo>
                  <a:pt x="2242" y="681"/>
                </a:lnTo>
                <a:lnTo>
                  <a:pt x="2242" y="678"/>
                </a:lnTo>
                <a:lnTo>
                  <a:pt x="2241" y="675"/>
                </a:lnTo>
                <a:lnTo>
                  <a:pt x="2239" y="665"/>
                </a:lnTo>
                <a:lnTo>
                  <a:pt x="2237" y="649"/>
                </a:lnTo>
                <a:lnTo>
                  <a:pt x="2236" y="646"/>
                </a:lnTo>
                <a:lnTo>
                  <a:pt x="2236" y="641"/>
                </a:lnTo>
                <a:lnTo>
                  <a:pt x="2235" y="636"/>
                </a:lnTo>
                <a:lnTo>
                  <a:pt x="2235" y="630"/>
                </a:lnTo>
                <a:lnTo>
                  <a:pt x="2234" y="624"/>
                </a:lnTo>
                <a:lnTo>
                  <a:pt x="2234" y="618"/>
                </a:lnTo>
                <a:lnTo>
                  <a:pt x="2232" y="609"/>
                </a:lnTo>
                <a:lnTo>
                  <a:pt x="2231" y="588"/>
                </a:lnTo>
                <a:lnTo>
                  <a:pt x="2231" y="569"/>
                </a:lnTo>
                <a:lnTo>
                  <a:pt x="2230" y="540"/>
                </a:lnTo>
                <a:lnTo>
                  <a:pt x="2230" y="440"/>
                </a:lnTo>
                <a:lnTo>
                  <a:pt x="2230" y="393"/>
                </a:lnTo>
                <a:lnTo>
                  <a:pt x="2230" y="381"/>
                </a:lnTo>
                <a:lnTo>
                  <a:pt x="2230" y="376"/>
                </a:lnTo>
                <a:lnTo>
                  <a:pt x="2231" y="372"/>
                </a:lnTo>
                <a:lnTo>
                  <a:pt x="2231" y="370"/>
                </a:lnTo>
                <a:lnTo>
                  <a:pt x="2231" y="358"/>
                </a:lnTo>
                <a:lnTo>
                  <a:pt x="2231" y="338"/>
                </a:lnTo>
                <a:lnTo>
                  <a:pt x="2232" y="327"/>
                </a:lnTo>
                <a:lnTo>
                  <a:pt x="2232" y="320"/>
                </a:lnTo>
                <a:lnTo>
                  <a:pt x="2234" y="313"/>
                </a:lnTo>
                <a:lnTo>
                  <a:pt x="2234" y="307"/>
                </a:lnTo>
                <a:lnTo>
                  <a:pt x="2235" y="302"/>
                </a:lnTo>
                <a:lnTo>
                  <a:pt x="2236" y="296"/>
                </a:lnTo>
                <a:lnTo>
                  <a:pt x="2236" y="291"/>
                </a:lnTo>
                <a:lnTo>
                  <a:pt x="2237" y="286"/>
                </a:lnTo>
                <a:lnTo>
                  <a:pt x="2237" y="277"/>
                </a:lnTo>
                <a:lnTo>
                  <a:pt x="2240" y="265"/>
                </a:lnTo>
                <a:lnTo>
                  <a:pt x="2241" y="259"/>
                </a:lnTo>
                <a:lnTo>
                  <a:pt x="2242" y="254"/>
                </a:lnTo>
                <a:lnTo>
                  <a:pt x="2243" y="248"/>
                </a:lnTo>
                <a:lnTo>
                  <a:pt x="2245" y="238"/>
                </a:lnTo>
                <a:lnTo>
                  <a:pt x="2247" y="232"/>
                </a:lnTo>
                <a:lnTo>
                  <a:pt x="2248" y="227"/>
                </a:lnTo>
                <a:lnTo>
                  <a:pt x="2248" y="226"/>
                </a:lnTo>
                <a:lnTo>
                  <a:pt x="2249" y="224"/>
                </a:lnTo>
                <a:lnTo>
                  <a:pt x="2249" y="222"/>
                </a:lnTo>
                <a:lnTo>
                  <a:pt x="2251" y="221"/>
                </a:lnTo>
                <a:lnTo>
                  <a:pt x="2251" y="219"/>
                </a:lnTo>
                <a:lnTo>
                  <a:pt x="2252" y="217"/>
                </a:lnTo>
                <a:lnTo>
                  <a:pt x="2252" y="215"/>
                </a:lnTo>
                <a:lnTo>
                  <a:pt x="2253" y="214"/>
                </a:lnTo>
                <a:lnTo>
                  <a:pt x="2253" y="211"/>
                </a:lnTo>
                <a:lnTo>
                  <a:pt x="2254" y="209"/>
                </a:lnTo>
                <a:lnTo>
                  <a:pt x="2255" y="206"/>
                </a:lnTo>
                <a:lnTo>
                  <a:pt x="2257" y="203"/>
                </a:lnTo>
                <a:lnTo>
                  <a:pt x="2258" y="200"/>
                </a:lnTo>
                <a:lnTo>
                  <a:pt x="2259" y="198"/>
                </a:lnTo>
                <a:lnTo>
                  <a:pt x="2260" y="194"/>
                </a:lnTo>
                <a:lnTo>
                  <a:pt x="2263" y="189"/>
                </a:lnTo>
                <a:lnTo>
                  <a:pt x="2265" y="186"/>
                </a:lnTo>
                <a:lnTo>
                  <a:pt x="2268" y="182"/>
                </a:lnTo>
                <a:lnTo>
                  <a:pt x="2269" y="181"/>
                </a:lnTo>
                <a:lnTo>
                  <a:pt x="2270" y="180"/>
                </a:lnTo>
                <a:lnTo>
                  <a:pt x="2271" y="177"/>
                </a:lnTo>
                <a:lnTo>
                  <a:pt x="2272" y="176"/>
                </a:lnTo>
                <a:lnTo>
                  <a:pt x="2274" y="174"/>
                </a:lnTo>
                <a:lnTo>
                  <a:pt x="2275" y="172"/>
                </a:lnTo>
                <a:lnTo>
                  <a:pt x="2277" y="170"/>
                </a:lnTo>
                <a:lnTo>
                  <a:pt x="2281" y="165"/>
                </a:lnTo>
                <a:lnTo>
                  <a:pt x="2286" y="160"/>
                </a:lnTo>
                <a:lnTo>
                  <a:pt x="2288" y="158"/>
                </a:lnTo>
                <a:lnTo>
                  <a:pt x="2292" y="154"/>
                </a:lnTo>
                <a:lnTo>
                  <a:pt x="2293" y="153"/>
                </a:lnTo>
                <a:lnTo>
                  <a:pt x="2294" y="152"/>
                </a:lnTo>
                <a:lnTo>
                  <a:pt x="2297" y="150"/>
                </a:lnTo>
                <a:lnTo>
                  <a:pt x="2299" y="149"/>
                </a:lnTo>
                <a:lnTo>
                  <a:pt x="2300" y="148"/>
                </a:lnTo>
                <a:lnTo>
                  <a:pt x="2303" y="147"/>
                </a:lnTo>
                <a:lnTo>
                  <a:pt x="2304" y="145"/>
                </a:lnTo>
                <a:lnTo>
                  <a:pt x="2309" y="143"/>
                </a:lnTo>
                <a:lnTo>
                  <a:pt x="2311" y="142"/>
                </a:lnTo>
                <a:lnTo>
                  <a:pt x="2316" y="139"/>
                </a:lnTo>
                <a:lnTo>
                  <a:pt x="2317" y="139"/>
                </a:lnTo>
                <a:lnTo>
                  <a:pt x="2320" y="138"/>
                </a:lnTo>
                <a:lnTo>
                  <a:pt x="2324" y="136"/>
                </a:lnTo>
                <a:lnTo>
                  <a:pt x="2327" y="136"/>
                </a:lnTo>
                <a:lnTo>
                  <a:pt x="2328" y="136"/>
                </a:lnTo>
                <a:lnTo>
                  <a:pt x="2332" y="134"/>
                </a:lnTo>
                <a:lnTo>
                  <a:pt x="2336" y="133"/>
                </a:lnTo>
                <a:lnTo>
                  <a:pt x="2346" y="131"/>
                </a:lnTo>
                <a:lnTo>
                  <a:pt x="2350" y="131"/>
                </a:lnTo>
                <a:lnTo>
                  <a:pt x="2353" y="130"/>
                </a:lnTo>
                <a:lnTo>
                  <a:pt x="2359" y="130"/>
                </a:lnTo>
                <a:lnTo>
                  <a:pt x="2367" y="128"/>
                </a:lnTo>
                <a:lnTo>
                  <a:pt x="2371" y="128"/>
                </a:lnTo>
                <a:lnTo>
                  <a:pt x="2379" y="127"/>
                </a:lnTo>
                <a:lnTo>
                  <a:pt x="2385" y="128"/>
                </a:lnTo>
                <a:lnTo>
                  <a:pt x="2390" y="128"/>
                </a:lnTo>
                <a:lnTo>
                  <a:pt x="2397" y="128"/>
                </a:lnTo>
                <a:lnTo>
                  <a:pt x="2400" y="130"/>
                </a:lnTo>
                <a:lnTo>
                  <a:pt x="2404" y="130"/>
                </a:lnTo>
                <a:lnTo>
                  <a:pt x="2408" y="131"/>
                </a:lnTo>
                <a:lnTo>
                  <a:pt x="2410" y="131"/>
                </a:lnTo>
                <a:lnTo>
                  <a:pt x="2414" y="132"/>
                </a:lnTo>
                <a:lnTo>
                  <a:pt x="2416" y="132"/>
                </a:lnTo>
                <a:lnTo>
                  <a:pt x="2419" y="133"/>
                </a:lnTo>
                <a:lnTo>
                  <a:pt x="2420" y="133"/>
                </a:lnTo>
                <a:lnTo>
                  <a:pt x="2425" y="134"/>
                </a:lnTo>
                <a:lnTo>
                  <a:pt x="2426" y="136"/>
                </a:lnTo>
                <a:lnTo>
                  <a:pt x="2428" y="136"/>
                </a:lnTo>
                <a:lnTo>
                  <a:pt x="2429" y="136"/>
                </a:lnTo>
                <a:lnTo>
                  <a:pt x="2432" y="137"/>
                </a:lnTo>
                <a:lnTo>
                  <a:pt x="2437" y="138"/>
                </a:lnTo>
                <a:lnTo>
                  <a:pt x="2439" y="139"/>
                </a:lnTo>
                <a:lnTo>
                  <a:pt x="2443" y="141"/>
                </a:lnTo>
                <a:lnTo>
                  <a:pt x="2445" y="142"/>
                </a:lnTo>
                <a:lnTo>
                  <a:pt x="2448" y="143"/>
                </a:lnTo>
                <a:lnTo>
                  <a:pt x="2450" y="144"/>
                </a:lnTo>
                <a:lnTo>
                  <a:pt x="2454" y="147"/>
                </a:lnTo>
                <a:lnTo>
                  <a:pt x="2456" y="148"/>
                </a:lnTo>
                <a:lnTo>
                  <a:pt x="2459" y="149"/>
                </a:lnTo>
                <a:lnTo>
                  <a:pt x="2461" y="150"/>
                </a:lnTo>
                <a:lnTo>
                  <a:pt x="2462" y="150"/>
                </a:lnTo>
                <a:lnTo>
                  <a:pt x="2465" y="152"/>
                </a:lnTo>
                <a:lnTo>
                  <a:pt x="2467" y="154"/>
                </a:lnTo>
                <a:lnTo>
                  <a:pt x="2469" y="154"/>
                </a:lnTo>
                <a:lnTo>
                  <a:pt x="2472" y="156"/>
                </a:lnTo>
                <a:lnTo>
                  <a:pt x="2475" y="158"/>
                </a:lnTo>
                <a:lnTo>
                  <a:pt x="2477" y="159"/>
                </a:lnTo>
                <a:lnTo>
                  <a:pt x="2478" y="160"/>
                </a:lnTo>
                <a:lnTo>
                  <a:pt x="2480" y="161"/>
                </a:lnTo>
                <a:lnTo>
                  <a:pt x="2481" y="163"/>
                </a:lnTo>
                <a:lnTo>
                  <a:pt x="2484" y="164"/>
                </a:lnTo>
                <a:lnTo>
                  <a:pt x="2485" y="165"/>
                </a:lnTo>
                <a:lnTo>
                  <a:pt x="2488" y="166"/>
                </a:lnTo>
                <a:lnTo>
                  <a:pt x="2490" y="167"/>
                </a:lnTo>
                <a:lnTo>
                  <a:pt x="2491" y="169"/>
                </a:lnTo>
                <a:lnTo>
                  <a:pt x="2491" y="0"/>
                </a:lnTo>
                <a:close/>
                <a:moveTo>
                  <a:pt x="1017" y="0"/>
                </a:moveTo>
                <a:lnTo>
                  <a:pt x="1211" y="0"/>
                </a:lnTo>
                <a:lnTo>
                  <a:pt x="1211" y="793"/>
                </a:lnTo>
                <a:lnTo>
                  <a:pt x="1206" y="793"/>
                </a:lnTo>
                <a:lnTo>
                  <a:pt x="1201" y="793"/>
                </a:lnTo>
                <a:lnTo>
                  <a:pt x="1192" y="793"/>
                </a:lnTo>
                <a:lnTo>
                  <a:pt x="1153" y="793"/>
                </a:lnTo>
                <a:lnTo>
                  <a:pt x="1018" y="793"/>
                </a:lnTo>
                <a:lnTo>
                  <a:pt x="1017" y="789"/>
                </a:lnTo>
                <a:lnTo>
                  <a:pt x="1017" y="782"/>
                </a:lnTo>
                <a:lnTo>
                  <a:pt x="1017" y="772"/>
                </a:lnTo>
                <a:lnTo>
                  <a:pt x="1017" y="723"/>
                </a:lnTo>
                <a:lnTo>
                  <a:pt x="1017" y="558"/>
                </a:lnTo>
                <a:lnTo>
                  <a:pt x="1017" y="0"/>
                </a:lnTo>
                <a:close/>
                <a:moveTo>
                  <a:pt x="12" y="0"/>
                </a:moveTo>
                <a:lnTo>
                  <a:pt x="216" y="0"/>
                </a:lnTo>
                <a:lnTo>
                  <a:pt x="278" y="0"/>
                </a:lnTo>
                <a:lnTo>
                  <a:pt x="307" y="0"/>
                </a:lnTo>
                <a:lnTo>
                  <a:pt x="317" y="1"/>
                </a:lnTo>
                <a:lnTo>
                  <a:pt x="324" y="1"/>
                </a:lnTo>
                <a:lnTo>
                  <a:pt x="330" y="3"/>
                </a:lnTo>
                <a:lnTo>
                  <a:pt x="335" y="3"/>
                </a:lnTo>
                <a:lnTo>
                  <a:pt x="340" y="4"/>
                </a:lnTo>
                <a:lnTo>
                  <a:pt x="343" y="4"/>
                </a:lnTo>
                <a:lnTo>
                  <a:pt x="349" y="5"/>
                </a:lnTo>
                <a:lnTo>
                  <a:pt x="355" y="6"/>
                </a:lnTo>
                <a:lnTo>
                  <a:pt x="359" y="6"/>
                </a:lnTo>
                <a:lnTo>
                  <a:pt x="360" y="8"/>
                </a:lnTo>
                <a:lnTo>
                  <a:pt x="363" y="8"/>
                </a:lnTo>
                <a:lnTo>
                  <a:pt x="365" y="9"/>
                </a:lnTo>
                <a:lnTo>
                  <a:pt x="367" y="9"/>
                </a:lnTo>
                <a:lnTo>
                  <a:pt x="388" y="16"/>
                </a:lnTo>
                <a:lnTo>
                  <a:pt x="390" y="17"/>
                </a:lnTo>
                <a:lnTo>
                  <a:pt x="394" y="19"/>
                </a:lnTo>
                <a:lnTo>
                  <a:pt x="396" y="20"/>
                </a:lnTo>
                <a:lnTo>
                  <a:pt x="399" y="21"/>
                </a:lnTo>
                <a:lnTo>
                  <a:pt x="401" y="22"/>
                </a:lnTo>
                <a:lnTo>
                  <a:pt x="402" y="25"/>
                </a:lnTo>
                <a:lnTo>
                  <a:pt x="406" y="26"/>
                </a:lnTo>
                <a:lnTo>
                  <a:pt x="409" y="27"/>
                </a:lnTo>
                <a:lnTo>
                  <a:pt x="410" y="28"/>
                </a:lnTo>
                <a:lnTo>
                  <a:pt x="412" y="30"/>
                </a:lnTo>
                <a:lnTo>
                  <a:pt x="413" y="31"/>
                </a:lnTo>
                <a:lnTo>
                  <a:pt x="416" y="32"/>
                </a:lnTo>
                <a:lnTo>
                  <a:pt x="417" y="33"/>
                </a:lnTo>
                <a:lnTo>
                  <a:pt x="418" y="34"/>
                </a:lnTo>
                <a:lnTo>
                  <a:pt x="421" y="36"/>
                </a:lnTo>
                <a:lnTo>
                  <a:pt x="423" y="38"/>
                </a:lnTo>
                <a:lnTo>
                  <a:pt x="429" y="44"/>
                </a:lnTo>
                <a:lnTo>
                  <a:pt x="434" y="49"/>
                </a:lnTo>
                <a:lnTo>
                  <a:pt x="438" y="53"/>
                </a:lnTo>
                <a:lnTo>
                  <a:pt x="440" y="55"/>
                </a:lnTo>
                <a:lnTo>
                  <a:pt x="441" y="58"/>
                </a:lnTo>
                <a:lnTo>
                  <a:pt x="442" y="60"/>
                </a:lnTo>
                <a:lnTo>
                  <a:pt x="445" y="62"/>
                </a:lnTo>
                <a:lnTo>
                  <a:pt x="445" y="64"/>
                </a:lnTo>
                <a:lnTo>
                  <a:pt x="446" y="66"/>
                </a:lnTo>
                <a:lnTo>
                  <a:pt x="447" y="69"/>
                </a:lnTo>
                <a:lnTo>
                  <a:pt x="450" y="73"/>
                </a:lnTo>
                <a:lnTo>
                  <a:pt x="452" y="76"/>
                </a:lnTo>
                <a:lnTo>
                  <a:pt x="454" y="81"/>
                </a:lnTo>
                <a:lnTo>
                  <a:pt x="454" y="82"/>
                </a:lnTo>
                <a:lnTo>
                  <a:pt x="457" y="86"/>
                </a:lnTo>
                <a:lnTo>
                  <a:pt x="457" y="88"/>
                </a:lnTo>
                <a:lnTo>
                  <a:pt x="458" y="91"/>
                </a:lnTo>
                <a:lnTo>
                  <a:pt x="461" y="95"/>
                </a:lnTo>
                <a:lnTo>
                  <a:pt x="461" y="98"/>
                </a:lnTo>
                <a:lnTo>
                  <a:pt x="462" y="100"/>
                </a:lnTo>
                <a:lnTo>
                  <a:pt x="462" y="102"/>
                </a:lnTo>
                <a:lnTo>
                  <a:pt x="463" y="104"/>
                </a:lnTo>
                <a:lnTo>
                  <a:pt x="463" y="106"/>
                </a:lnTo>
                <a:lnTo>
                  <a:pt x="464" y="108"/>
                </a:lnTo>
                <a:lnTo>
                  <a:pt x="465" y="112"/>
                </a:lnTo>
                <a:lnTo>
                  <a:pt x="469" y="127"/>
                </a:lnTo>
                <a:lnTo>
                  <a:pt x="469" y="131"/>
                </a:lnTo>
                <a:lnTo>
                  <a:pt x="471" y="142"/>
                </a:lnTo>
                <a:lnTo>
                  <a:pt x="471" y="147"/>
                </a:lnTo>
                <a:lnTo>
                  <a:pt x="473" y="152"/>
                </a:lnTo>
                <a:lnTo>
                  <a:pt x="473" y="159"/>
                </a:lnTo>
                <a:lnTo>
                  <a:pt x="474" y="166"/>
                </a:lnTo>
                <a:lnTo>
                  <a:pt x="474" y="170"/>
                </a:lnTo>
                <a:lnTo>
                  <a:pt x="474" y="174"/>
                </a:lnTo>
                <a:lnTo>
                  <a:pt x="474" y="176"/>
                </a:lnTo>
                <a:lnTo>
                  <a:pt x="474" y="180"/>
                </a:lnTo>
                <a:lnTo>
                  <a:pt x="475" y="211"/>
                </a:lnTo>
                <a:lnTo>
                  <a:pt x="475" y="233"/>
                </a:lnTo>
                <a:lnTo>
                  <a:pt x="475" y="239"/>
                </a:lnTo>
                <a:lnTo>
                  <a:pt x="474" y="246"/>
                </a:lnTo>
                <a:lnTo>
                  <a:pt x="474" y="249"/>
                </a:lnTo>
                <a:lnTo>
                  <a:pt x="474" y="253"/>
                </a:lnTo>
                <a:lnTo>
                  <a:pt x="474" y="257"/>
                </a:lnTo>
                <a:lnTo>
                  <a:pt x="474" y="259"/>
                </a:lnTo>
                <a:lnTo>
                  <a:pt x="473" y="274"/>
                </a:lnTo>
                <a:lnTo>
                  <a:pt x="469" y="302"/>
                </a:lnTo>
                <a:lnTo>
                  <a:pt x="468" y="307"/>
                </a:lnTo>
                <a:lnTo>
                  <a:pt x="467" y="309"/>
                </a:lnTo>
                <a:lnTo>
                  <a:pt x="467" y="311"/>
                </a:lnTo>
                <a:lnTo>
                  <a:pt x="465" y="314"/>
                </a:lnTo>
                <a:lnTo>
                  <a:pt x="464" y="319"/>
                </a:lnTo>
                <a:lnTo>
                  <a:pt x="464" y="320"/>
                </a:lnTo>
                <a:lnTo>
                  <a:pt x="463" y="322"/>
                </a:lnTo>
                <a:lnTo>
                  <a:pt x="463" y="324"/>
                </a:lnTo>
                <a:lnTo>
                  <a:pt x="462" y="327"/>
                </a:lnTo>
                <a:lnTo>
                  <a:pt x="459" y="335"/>
                </a:lnTo>
                <a:lnTo>
                  <a:pt x="458" y="337"/>
                </a:lnTo>
                <a:lnTo>
                  <a:pt x="457" y="341"/>
                </a:lnTo>
                <a:lnTo>
                  <a:pt x="456" y="343"/>
                </a:lnTo>
                <a:lnTo>
                  <a:pt x="454" y="347"/>
                </a:lnTo>
                <a:lnTo>
                  <a:pt x="453" y="349"/>
                </a:lnTo>
                <a:lnTo>
                  <a:pt x="452" y="350"/>
                </a:lnTo>
                <a:lnTo>
                  <a:pt x="451" y="353"/>
                </a:lnTo>
                <a:lnTo>
                  <a:pt x="450" y="355"/>
                </a:lnTo>
                <a:lnTo>
                  <a:pt x="447" y="358"/>
                </a:lnTo>
                <a:lnTo>
                  <a:pt x="446" y="360"/>
                </a:lnTo>
                <a:lnTo>
                  <a:pt x="446" y="361"/>
                </a:lnTo>
                <a:lnTo>
                  <a:pt x="445" y="364"/>
                </a:lnTo>
                <a:lnTo>
                  <a:pt x="444" y="365"/>
                </a:lnTo>
                <a:lnTo>
                  <a:pt x="442" y="368"/>
                </a:lnTo>
                <a:lnTo>
                  <a:pt x="440" y="369"/>
                </a:lnTo>
                <a:lnTo>
                  <a:pt x="438" y="371"/>
                </a:lnTo>
                <a:lnTo>
                  <a:pt x="434" y="376"/>
                </a:lnTo>
                <a:lnTo>
                  <a:pt x="429" y="382"/>
                </a:lnTo>
                <a:lnTo>
                  <a:pt x="427" y="385"/>
                </a:lnTo>
                <a:lnTo>
                  <a:pt x="422" y="388"/>
                </a:lnTo>
                <a:lnTo>
                  <a:pt x="419" y="390"/>
                </a:lnTo>
                <a:lnTo>
                  <a:pt x="417" y="392"/>
                </a:lnTo>
                <a:lnTo>
                  <a:pt x="416" y="393"/>
                </a:lnTo>
                <a:lnTo>
                  <a:pt x="413" y="394"/>
                </a:lnTo>
                <a:lnTo>
                  <a:pt x="412" y="396"/>
                </a:lnTo>
                <a:lnTo>
                  <a:pt x="410" y="397"/>
                </a:lnTo>
                <a:lnTo>
                  <a:pt x="409" y="398"/>
                </a:lnTo>
                <a:lnTo>
                  <a:pt x="406" y="399"/>
                </a:lnTo>
                <a:lnTo>
                  <a:pt x="404" y="399"/>
                </a:lnTo>
                <a:lnTo>
                  <a:pt x="402" y="401"/>
                </a:lnTo>
                <a:lnTo>
                  <a:pt x="400" y="402"/>
                </a:lnTo>
                <a:lnTo>
                  <a:pt x="396" y="404"/>
                </a:lnTo>
                <a:lnTo>
                  <a:pt x="387" y="409"/>
                </a:lnTo>
                <a:lnTo>
                  <a:pt x="389" y="410"/>
                </a:lnTo>
                <a:lnTo>
                  <a:pt x="392" y="414"/>
                </a:lnTo>
                <a:lnTo>
                  <a:pt x="398" y="419"/>
                </a:lnTo>
                <a:lnTo>
                  <a:pt x="404" y="424"/>
                </a:lnTo>
                <a:lnTo>
                  <a:pt x="406" y="427"/>
                </a:lnTo>
                <a:lnTo>
                  <a:pt x="409" y="430"/>
                </a:lnTo>
                <a:lnTo>
                  <a:pt x="411" y="432"/>
                </a:lnTo>
                <a:lnTo>
                  <a:pt x="412" y="435"/>
                </a:lnTo>
                <a:lnTo>
                  <a:pt x="413" y="437"/>
                </a:lnTo>
                <a:lnTo>
                  <a:pt x="415" y="438"/>
                </a:lnTo>
                <a:lnTo>
                  <a:pt x="416" y="441"/>
                </a:lnTo>
                <a:lnTo>
                  <a:pt x="417" y="442"/>
                </a:lnTo>
                <a:lnTo>
                  <a:pt x="417" y="444"/>
                </a:lnTo>
                <a:lnTo>
                  <a:pt x="419" y="447"/>
                </a:lnTo>
                <a:lnTo>
                  <a:pt x="422" y="452"/>
                </a:lnTo>
                <a:lnTo>
                  <a:pt x="423" y="453"/>
                </a:lnTo>
                <a:lnTo>
                  <a:pt x="424" y="455"/>
                </a:lnTo>
                <a:lnTo>
                  <a:pt x="425" y="458"/>
                </a:lnTo>
                <a:lnTo>
                  <a:pt x="427" y="460"/>
                </a:lnTo>
                <a:lnTo>
                  <a:pt x="429" y="465"/>
                </a:lnTo>
                <a:lnTo>
                  <a:pt x="429" y="466"/>
                </a:lnTo>
                <a:lnTo>
                  <a:pt x="430" y="469"/>
                </a:lnTo>
                <a:lnTo>
                  <a:pt x="432" y="471"/>
                </a:lnTo>
                <a:lnTo>
                  <a:pt x="432" y="473"/>
                </a:lnTo>
                <a:lnTo>
                  <a:pt x="433" y="475"/>
                </a:lnTo>
                <a:lnTo>
                  <a:pt x="434" y="480"/>
                </a:lnTo>
                <a:lnTo>
                  <a:pt x="436" y="486"/>
                </a:lnTo>
                <a:lnTo>
                  <a:pt x="446" y="516"/>
                </a:lnTo>
                <a:lnTo>
                  <a:pt x="446" y="519"/>
                </a:lnTo>
                <a:lnTo>
                  <a:pt x="446" y="521"/>
                </a:lnTo>
                <a:lnTo>
                  <a:pt x="447" y="524"/>
                </a:lnTo>
                <a:lnTo>
                  <a:pt x="447" y="526"/>
                </a:lnTo>
                <a:lnTo>
                  <a:pt x="448" y="529"/>
                </a:lnTo>
                <a:lnTo>
                  <a:pt x="450" y="534"/>
                </a:lnTo>
                <a:lnTo>
                  <a:pt x="451" y="540"/>
                </a:lnTo>
                <a:lnTo>
                  <a:pt x="451" y="542"/>
                </a:lnTo>
                <a:lnTo>
                  <a:pt x="452" y="545"/>
                </a:lnTo>
                <a:lnTo>
                  <a:pt x="452" y="547"/>
                </a:lnTo>
                <a:lnTo>
                  <a:pt x="453" y="553"/>
                </a:lnTo>
                <a:lnTo>
                  <a:pt x="454" y="556"/>
                </a:lnTo>
                <a:lnTo>
                  <a:pt x="456" y="560"/>
                </a:lnTo>
                <a:lnTo>
                  <a:pt x="457" y="565"/>
                </a:lnTo>
                <a:lnTo>
                  <a:pt x="457" y="569"/>
                </a:lnTo>
                <a:lnTo>
                  <a:pt x="458" y="571"/>
                </a:lnTo>
                <a:lnTo>
                  <a:pt x="458" y="574"/>
                </a:lnTo>
                <a:lnTo>
                  <a:pt x="459" y="579"/>
                </a:lnTo>
                <a:lnTo>
                  <a:pt x="461" y="581"/>
                </a:lnTo>
                <a:lnTo>
                  <a:pt x="461" y="587"/>
                </a:lnTo>
                <a:lnTo>
                  <a:pt x="462" y="592"/>
                </a:lnTo>
                <a:lnTo>
                  <a:pt x="463" y="595"/>
                </a:lnTo>
                <a:lnTo>
                  <a:pt x="463" y="597"/>
                </a:lnTo>
                <a:lnTo>
                  <a:pt x="464" y="601"/>
                </a:lnTo>
                <a:lnTo>
                  <a:pt x="468" y="613"/>
                </a:lnTo>
                <a:lnTo>
                  <a:pt x="469" y="620"/>
                </a:lnTo>
                <a:lnTo>
                  <a:pt x="470" y="626"/>
                </a:lnTo>
                <a:lnTo>
                  <a:pt x="470" y="629"/>
                </a:lnTo>
                <a:lnTo>
                  <a:pt x="471" y="631"/>
                </a:lnTo>
                <a:lnTo>
                  <a:pt x="471" y="634"/>
                </a:lnTo>
                <a:lnTo>
                  <a:pt x="473" y="640"/>
                </a:lnTo>
                <a:lnTo>
                  <a:pt x="474" y="642"/>
                </a:lnTo>
                <a:lnTo>
                  <a:pt x="475" y="647"/>
                </a:lnTo>
                <a:lnTo>
                  <a:pt x="475" y="652"/>
                </a:lnTo>
                <a:lnTo>
                  <a:pt x="476" y="656"/>
                </a:lnTo>
                <a:lnTo>
                  <a:pt x="476" y="658"/>
                </a:lnTo>
                <a:lnTo>
                  <a:pt x="477" y="660"/>
                </a:lnTo>
                <a:lnTo>
                  <a:pt x="479" y="665"/>
                </a:lnTo>
                <a:lnTo>
                  <a:pt x="479" y="668"/>
                </a:lnTo>
                <a:lnTo>
                  <a:pt x="480" y="674"/>
                </a:lnTo>
                <a:lnTo>
                  <a:pt x="481" y="676"/>
                </a:lnTo>
                <a:lnTo>
                  <a:pt x="483" y="686"/>
                </a:lnTo>
                <a:lnTo>
                  <a:pt x="486" y="697"/>
                </a:lnTo>
                <a:lnTo>
                  <a:pt x="488" y="708"/>
                </a:lnTo>
                <a:lnTo>
                  <a:pt x="491" y="718"/>
                </a:lnTo>
                <a:lnTo>
                  <a:pt x="493" y="731"/>
                </a:lnTo>
                <a:lnTo>
                  <a:pt x="496" y="743"/>
                </a:lnTo>
                <a:lnTo>
                  <a:pt x="499" y="754"/>
                </a:lnTo>
                <a:lnTo>
                  <a:pt x="499" y="758"/>
                </a:lnTo>
                <a:lnTo>
                  <a:pt x="499" y="761"/>
                </a:lnTo>
                <a:lnTo>
                  <a:pt x="500" y="763"/>
                </a:lnTo>
                <a:lnTo>
                  <a:pt x="502" y="768"/>
                </a:lnTo>
                <a:lnTo>
                  <a:pt x="502" y="770"/>
                </a:lnTo>
                <a:lnTo>
                  <a:pt x="503" y="776"/>
                </a:lnTo>
                <a:lnTo>
                  <a:pt x="504" y="779"/>
                </a:lnTo>
                <a:lnTo>
                  <a:pt x="506" y="793"/>
                </a:lnTo>
                <a:lnTo>
                  <a:pt x="307" y="793"/>
                </a:lnTo>
                <a:lnTo>
                  <a:pt x="306" y="787"/>
                </a:lnTo>
                <a:lnTo>
                  <a:pt x="303" y="781"/>
                </a:lnTo>
                <a:lnTo>
                  <a:pt x="303" y="779"/>
                </a:lnTo>
                <a:lnTo>
                  <a:pt x="301" y="769"/>
                </a:lnTo>
                <a:lnTo>
                  <a:pt x="301" y="764"/>
                </a:lnTo>
                <a:lnTo>
                  <a:pt x="299" y="753"/>
                </a:lnTo>
                <a:lnTo>
                  <a:pt x="297" y="747"/>
                </a:lnTo>
                <a:lnTo>
                  <a:pt x="296" y="742"/>
                </a:lnTo>
                <a:lnTo>
                  <a:pt x="295" y="730"/>
                </a:lnTo>
                <a:lnTo>
                  <a:pt x="291" y="719"/>
                </a:lnTo>
                <a:lnTo>
                  <a:pt x="291" y="715"/>
                </a:lnTo>
                <a:lnTo>
                  <a:pt x="289" y="706"/>
                </a:lnTo>
                <a:lnTo>
                  <a:pt x="288" y="696"/>
                </a:lnTo>
                <a:lnTo>
                  <a:pt x="286" y="686"/>
                </a:lnTo>
                <a:lnTo>
                  <a:pt x="284" y="676"/>
                </a:lnTo>
                <a:lnTo>
                  <a:pt x="284" y="673"/>
                </a:lnTo>
                <a:lnTo>
                  <a:pt x="282" y="663"/>
                </a:lnTo>
                <a:lnTo>
                  <a:pt x="280" y="657"/>
                </a:lnTo>
                <a:lnTo>
                  <a:pt x="279" y="652"/>
                </a:lnTo>
                <a:lnTo>
                  <a:pt x="278" y="646"/>
                </a:lnTo>
                <a:lnTo>
                  <a:pt x="277" y="640"/>
                </a:lnTo>
                <a:lnTo>
                  <a:pt x="276" y="634"/>
                </a:lnTo>
                <a:lnTo>
                  <a:pt x="274" y="628"/>
                </a:lnTo>
                <a:lnTo>
                  <a:pt x="273" y="621"/>
                </a:lnTo>
                <a:lnTo>
                  <a:pt x="272" y="615"/>
                </a:lnTo>
                <a:lnTo>
                  <a:pt x="268" y="598"/>
                </a:lnTo>
                <a:lnTo>
                  <a:pt x="268" y="595"/>
                </a:lnTo>
                <a:lnTo>
                  <a:pt x="266" y="586"/>
                </a:lnTo>
                <a:lnTo>
                  <a:pt x="265" y="576"/>
                </a:lnTo>
                <a:lnTo>
                  <a:pt x="263" y="568"/>
                </a:lnTo>
                <a:lnTo>
                  <a:pt x="261" y="559"/>
                </a:lnTo>
                <a:lnTo>
                  <a:pt x="261" y="556"/>
                </a:lnTo>
                <a:lnTo>
                  <a:pt x="259" y="548"/>
                </a:lnTo>
                <a:lnTo>
                  <a:pt x="257" y="541"/>
                </a:lnTo>
                <a:lnTo>
                  <a:pt x="257" y="537"/>
                </a:lnTo>
                <a:lnTo>
                  <a:pt x="256" y="530"/>
                </a:lnTo>
                <a:lnTo>
                  <a:pt x="255" y="526"/>
                </a:lnTo>
                <a:lnTo>
                  <a:pt x="254" y="523"/>
                </a:lnTo>
                <a:lnTo>
                  <a:pt x="254" y="520"/>
                </a:lnTo>
                <a:lnTo>
                  <a:pt x="253" y="513"/>
                </a:lnTo>
                <a:lnTo>
                  <a:pt x="250" y="505"/>
                </a:lnTo>
                <a:lnTo>
                  <a:pt x="250" y="503"/>
                </a:lnTo>
                <a:lnTo>
                  <a:pt x="249" y="496"/>
                </a:lnTo>
                <a:lnTo>
                  <a:pt x="247" y="488"/>
                </a:lnTo>
                <a:lnTo>
                  <a:pt x="245" y="481"/>
                </a:lnTo>
                <a:lnTo>
                  <a:pt x="244" y="479"/>
                </a:lnTo>
                <a:lnTo>
                  <a:pt x="243" y="475"/>
                </a:lnTo>
                <a:lnTo>
                  <a:pt x="243" y="473"/>
                </a:lnTo>
                <a:lnTo>
                  <a:pt x="243" y="471"/>
                </a:lnTo>
                <a:lnTo>
                  <a:pt x="242" y="469"/>
                </a:lnTo>
                <a:lnTo>
                  <a:pt x="241" y="464"/>
                </a:lnTo>
                <a:lnTo>
                  <a:pt x="239" y="462"/>
                </a:lnTo>
                <a:lnTo>
                  <a:pt x="238" y="459"/>
                </a:lnTo>
                <a:lnTo>
                  <a:pt x="237" y="457"/>
                </a:lnTo>
                <a:lnTo>
                  <a:pt x="236" y="454"/>
                </a:lnTo>
                <a:lnTo>
                  <a:pt x="233" y="452"/>
                </a:lnTo>
                <a:lnTo>
                  <a:pt x="232" y="451"/>
                </a:lnTo>
                <a:lnTo>
                  <a:pt x="230" y="447"/>
                </a:lnTo>
                <a:lnTo>
                  <a:pt x="226" y="446"/>
                </a:lnTo>
                <a:lnTo>
                  <a:pt x="221" y="444"/>
                </a:lnTo>
                <a:lnTo>
                  <a:pt x="216" y="444"/>
                </a:lnTo>
                <a:lnTo>
                  <a:pt x="205" y="446"/>
                </a:lnTo>
                <a:lnTo>
                  <a:pt x="205" y="793"/>
                </a:lnTo>
                <a:lnTo>
                  <a:pt x="12" y="793"/>
                </a:lnTo>
                <a:lnTo>
                  <a:pt x="12" y="0"/>
                </a:lnTo>
                <a:close/>
              </a:path>
            </a:pathLst>
          </a:custGeom>
          <a:solidFill>
            <a:srgbClr val="003F5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000000"/>
              </a:solidFill>
              <a:latin typeface="+mn-lt"/>
              <a:sym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FR" smtClean="0">
                <a:latin typeface="+mn-lt"/>
              </a:rPr>
              <a:pPr/>
              <a:t>‹N°›</a:t>
            </a:fld>
            <a:endParaRPr lang="fr-FR"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FR" dirty="0">
              <a:latin typeface="+mn-lt"/>
            </a:endParaRPr>
          </a:p>
        </p:txBody>
      </p:sp>
      <p:sp>
        <p:nvSpPr>
          <p:cNvPr id="6" name="RB Logo"/>
          <p:cNvSpPr>
            <a:spLocks noChangeAspect="1" noEditPoints="1"/>
          </p:cNvSpPr>
          <p:nvPr userDrawn="1">
            <p:custDataLst>
              <p:tags r:id="rId3"/>
            </p:custDataLst>
          </p:nvPr>
        </p:nvSpPr>
        <p:spPr bwMode="auto">
          <a:xfrm>
            <a:off x="8276816" y="223087"/>
            <a:ext cx="997172" cy="271824"/>
          </a:xfrm>
          <a:custGeom>
            <a:avLst/>
            <a:gdLst/>
            <a:ahLst/>
            <a:cxnLst>
              <a:cxn ang="0">
                <a:pos x="4020" y="1266"/>
              </a:cxn>
              <a:cxn ang="0">
                <a:pos x="1187" y="1205"/>
              </a:cxn>
              <a:cxn ang="0">
                <a:pos x="2614" y="1329"/>
              </a:cxn>
              <a:cxn ang="0">
                <a:pos x="1550" y="1201"/>
              </a:cxn>
              <a:cxn ang="0">
                <a:pos x="1702" y="1118"/>
              </a:cxn>
              <a:cxn ang="0">
                <a:pos x="1825" y="1102"/>
              </a:cxn>
              <a:cxn ang="0">
                <a:pos x="4764" y="1271"/>
              </a:cxn>
              <a:cxn ang="0">
                <a:pos x="4815" y="1074"/>
              </a:cxn>
              <a:cxn ang="0">
                <a:pos x="4919" y="1282"/>
              </a:cxn>
              <a:cxn ang="0">
                <a:pos x="4078" y="1190"/>
              </a:cxn>
              <a:cxn ang="0">
                <a:pos x="4189" y="1345"/>
              </a:cxn>
              <a:cxn ang="0">
                <a:pos x="3412" y="1332"/>
              </a:cxn>
              <a:cxn ang="0">
                <a:pos x="3198" y="1130"/>
              </a:cxn>
              <a:cxn ang="0">
                <a:pos x="3080" y="1274"/>
              </a:cxn>
              <a:cxn ang="0">
                <a:pos x="3154" y="1073"/>
              </a:cxn>
              <a:cxn ang="0">
                <a:pos x="2485" y="1291"/>
              </a:cxn>
              <a:cxn ang="0">
                <a:pos x="1464" y="1315"/>
              </a:cxn>
              <a:cxn ang="0">
                <a:pos x="1405" y="1365"/>
              </a:cxn>
              <a:cxn ang="0">
                <a:pos x="1177" y="1256"/>
              </a:cxn>
              <a:cxn ang="0">
                <a:pos x="1153" y="1311"/>
              </a:cxn>
              <a:cxn ang="0">
                <a:pos x="810" y="1357"/>
              </a:cxn>
              <a:cxn ang="0">
                <a:pos x="718" y="1110"/>
              </a:cxn>
              <a:cxn ang="0">
                <a:pos x="2871" y="1360"/>
              </a:cxn>
              <a:cxn ang="0">
                <a:pos x="2976" y="1112"/>
              </a:cxn>
              <a:cxn ang="0">
                <a:pos x="601" y="1361"/>
              </a:cxn>
              <a:cxn ang="0">
                <a:pos x="4423" y="1081"/>
              </a:cxn>
              <a:cxn ang="0">
                <a:pos x="4325" y="1334"/>
              </a:cxn>
              <a:cxn ang="0">
                <a:pos x="4695" y="1345"/>
              </a:cxn>
              <a:cxn ang="0">
                <a:pos x="3907" y="1357"/>
              </a:cxn>
              <a:cxn ang="0">
                <a:pos x="1073" y="1362"/>
              </a:cxn>
              <a:cxn ang="0">
                <a:pos x="353" y="1366"/>
              </a:cxn>
              <a:cxn ang="0">
                <a:pos x="3644" y="1326"/>
              </a:cxn>
              <a:cxn ang="0">
                <a:pos x="2189" y="989"/>
              </a:cxn>
              <a:cxn ang="0">
                <a:pos x="2190" y="1041"/>
              </a:cxn>
              <a:cxn ang="0">
                <a:pos x="2382" y="1245"/>
              </a:cxn>
              <a:cxn ang="0">
                <a:pos x="77" y="1002"/>
              </a:cxn>
              <a:cxn ang="0">
                <a:pos x="190" y="1343"/>
              </a:cxn>
              <a:cxn ang="0">
                <a:pos x="155" y="1206"/>
              </a:cxn>
              <a:cxn ang="0">
                <a:pos x="1459" y="483"/>
              </a:cxn>
              <a:cxn ang="0">
                <a:pos x="4349" y="545"/>
              </a:cxn>
              <a:cxn ang="0">
                <a:pos x="2491" y="584"/>
              </a:cxn>
              <a:cxn ang="0">
                <a:pos x="5067" y="774"/>
              </a:cxn>
              <a:cxn ang="0">
                <a:pos x="4696" y="216"/>
              </a:cxn>
              <a:cxn ang="0">
                <a:pos x="4606" y="664"/>
              </a:cxn>
              <a:cxn ang="0">
                <a:pos x="4228" y="754"/>
              </a:cxn>
              <a:cxn ang="0">
                <a:pos x="4153" y="320"/>
              </a:cxn>
              <a:cxn ang="0">
                <a:pos x="3635" y="640"/>
              </a:cxn>
              <a:cxn ang="0">
                <a:pos x="3329" y="487"/>
              </a:cxn>
              <a:cxn ang="0">
                <a:pos x="3708" y="186"/>
              </a:cxn>
              <a:cxn ang="0">
                <a:pos x="2096" y="133"/>
              </a:cxn>
              <a:cxn ang="0">
                <a:pos x="1258" y="698"/>
              </a:cxn>
              <a:cxn ang="0">
                <a:pos x="1366" y="292"/>
              </a:cxn>
              <a:cxn ang="0">
                <a:pos x="844" y="144"/>
              </a:cxn>
              <a:cxn ang="0">
                <a:pos x="885" y="772"/>
              </a:cxn>
              <a:cxn ang="0">
                <a:pos x="532" y="282"/>
              </a:cxn>
              <a:cxn ang="0">
                <a:pos x="3064" y="133"/>
              </a:cxn>
              <a:cxn ang="0">
                <a:pos x="5329" y="195"/>
              </a:cxn>
              <a:cxn ang="0">
                <a:pos x="3147" y="6"/>
              </a:cxn>
              <a:cxn ang="0">
                <a:pos x="3257" y="419"/>
              </a:cxn>
              <a:cxn ang="0">
                <a:pos x="2475" y="770"/>
              </a:cxn>
              <a:cxn ang="0">
                <a:pos x="2248" y="226"/>
              </a:cxn>
              <a:cxn ang="0">
                <a:pos x="409" y="27"/>
              </a:cxn>
              <a:cxn ang="0">
                <a:pos x="452" y="545"/>
              </a:cxn>
            </a:cxnLst>
            <a:rect l="0" t="0" r="r" b="b"/>
            <a:pathLst>
              <a:path w="5445" h="1483">
                <a:moveTo>
                  <a:pt x="1515" y="1355"/>
                </a:moveTo>
                <a:lnTo>
                  <a:pt x="1512" y="1355"/>
                </a:lnTo>
                <a:lnTo>
                  <a:pt x="1510" y="1355"/>
                </a:lnTo>
                <a:lnTo>
                  <a:pt x="1505" y="1355"/>
                </a:lnTo>
                <a:lnTo>
                  <a:pt x="1488" y="1356"/>
                </a:lnTo>
                <a:lnTo>
                  <a:pt x="1483" y="1357"/>
                </a:lnTo>
                <a:lnTo>
                  <a:pt x="1481" y="1357"/>
                </a:lnTo>
                <a:lnTo>
                  <a:pt x="1477" y="1359"/>
                </a:lnTo>
                <a:lnTo>
                  <a:pt x="1476" y="1359"/>
                </a:lnTo>
                <a:lnTo>
                  <a:pt x="1473" y="1360"/>
                </a:lnTo>
                <a:lnTo>
                  <a:pt x="1471" y="1360"/>
                </a:lnTo>
                <a:lnTo>
                  <a:pt x="1470" y="1361"/>
                </a:lnTo>
                <a:lnTo>
                  <a:pt x="1467" y="1361"/>
                </a:lnTo>
                <a:lnTo>
                  <a:pt x="1466" y="1362"/>
                </a:lnTo>
                <a:lnTo>
                  <a:pt x="1463" y="1363"/>
                </a:lnTo>
                <a:lnTo>
                  <a:pt x="1460" y="1365"/>
                </a:lnTo>
                <a:lnTo>
                  <a:pt x="1458" y="1366"/>
                </a:lnTo>
                <a:lnTo>
                  <a:pt x="1456" y="1367"/>
                </a:lnTo>
                <a:lnTo>
                  <a:pt x="1454" y="1368"/>
                </a:lnTo>
                <a:lnTo>
                  <a:pt x="1450" y="1372"/>
                </a:lnTo>
                <a:lnTo>
                  <a:pt x="1448" y="1374"/>
                </a:lnTo>
                <a:lnTo>
                  <a:pt x="1447" y="1377"/>
                </a:lnTo>
                <a:lnTo>
                  <a:pt x="1446" y="1379"/>
                </a:lnTo>
                <a:lnTo>
                  <a:pt x="1444" y="1383"/>
                </a:lnTo>
                <a:lnTo>
                  <a:pt x="1443" y="1387"/>
                </a:lnTo>
                <a:lnTo>
                  <a:pt x="1442" y="1389"/>
                </a:lnTo>
                <a:lnTo>
                  <a:pt x="1441" y="1396"/>
                </a:lnTo>
                <a:lnTo>
                  <a:pt x="1441" y="1402"/>
                </a:lnTo>
                <a:lnTo>
                  <a:pt x="1442" y="1410"/>
                </a:lnTo>
                <a:lnTo>
                  <a:pt x="1444" y="1415"/>
                </a:lnTo>
                <a:lnTo>
                  <a:pt x="1444" y="1417"/>
                </a:lnTo>
                <a:lnTo>
                  <a:pt x="1446" y="1420"/>
                </a:lnTo>
                <a:lnTo>
                  <a:pt x="1446" y="1421"/>
                </a:lnTo>
                <a:lnTo>
                  <a:pt x="1447" y="1424"/>
                </a:lnTo>
                <a:lnTo>
                  <a:pt x="1448" y="1426"/>
                </a:lnTo>
                <a:lnTo>
                  <a:pt x="1449" y="1427"/>
                </a:lnTo>
                <a:lnTo>
                  <a:pt x="1452" y="1429"/>
                </a:lnTo>
                <a:lnTo>
                  <a:pt x="1455" y="1433"/>
                </a:lnTo>
                <a:lnTo>
                  <a:pt x="1456" y="1434"/>
                </a:lnTo>
                <a:lnTo>
                  <a:pt x="1459" y="1437"/>
                </a:lnTo>
                <a:lnTo>
                  <a:pt x="1461" y="1438"/>
                </a:lnTo>
                <a:lnTo>
                  <a:pt x="1463" y="1439"/>
                </a:lnTo>
                <a:lnTo>
                  <a:pt x="1465" y="1439"/>
                </a:lnTo>
                <a:lnTo>
                  <a:pt x="1467" y="1442"/>
                </a:lnTo>
                <a:lnTo>
                  <a:pt x="1472" y="1444"/>
                </a:lnTo>
                <a:lnTo>
                  <a:pt x="1475" y="1444"/>
                </a:lnTo>
                <a:lnTo>
                  <a:pt x="1477" y="1445"/>
                </a:lnTo>
                <a:lnTo>
                  <a:pt x="1478" y="1446"/>
                </a:lnTo>
                <a:lnTo>
                  <a:pt x="1481" y="1446"/>
                </a:lnTo>
                <a:lnTo>
                  <a:pt x="1482" y="1448"/>
                </a:lnTo>
                <a:lnTo>
                  <a:pt x="1484" y="1448"/>
                </a:lnTo>
                <a:lnTo>
                  <a:pt x="1487" y="1449"/>
                </a:lnTo>
                <a:lnTo>
                  <a:pt x="1489" y="1449"/>
                </a:lnTo>
                <a:lnTo>
                  <a:pt x="1492" y="1450"/>
                </a:lnTo>
                <a:lnTo>
                  <a:pt x="1495" y="1450"/>
                </a:lnTo>
                <a:lnTo>
                  <a:pt x="1506" y="1452"/>
                </a:lnTo>
                <a:lnTo>
                  <a:pt x="1512" y="1452"/>
                </a:lnTo>
                <a:lnTo>
                  <a:pt x="1516" y="1452"/>
                </a:lnTo>
                <a:lnTo>
                  <a:pt x="1519" y="1452"/>
                </a:lnTo>
                <a:lnTo>
                  <a:pt x="1527" y="1452"/>
                </a:lnTo>
                <a:lnTo>
                  <a:pt x="1535" y="1452"/>
                </a:lnTo>
                <a:lnTo>
                  <a:pt x="1545" y="1451"/>
                </a:lnTo>
                <a:lnTo>
                  <a:pt x="1547" y="1450"/>
                </a:lnTo>
                <a:lnTo>
                  <a:pt x="1550" y="1450"/>
                </a:lnTo>
                <a:lnTo>
                  <a:pt x="1553" y="1449"/>
                </a:lnTo>
                <a:lnTo>
                  <a:pt x="1556" y="1449"/>
                </a:lnTo>
                <a:lnTo>
                  <a:pt x="1558" y="1448"/>
                </a:lnTo>
                <a:lnTo>
                  <a:pt x="1559" y="1448"/>
                </a:lnTo>
                <a:lnTo>
                  <a:pt x="1562" y="1446"/>
                </a:lnTo>
                <a:lnTo>
                  <a:pt x="1563" y="1446"/>
                </a:lnTo>
                <a:lnTo>
                  <a:pt x="1564" y="1445"/>
                </a:lnTo>
                <a:lnTo>
                  <a:pt x="1566" y="1445"/>
                </a:lnTo>
                <a:lnTo>
                  <a:pt x="1569" y="1444"/>
                </a:lnTo>
                <a:lnTo>
                  <a:pt x="1573" y="1442"/>
                </a:lnTo>
                <a:lnTo>
                  <a:pt x="1576" y="1440"/>
                </a:lnTo>
                <a:lnTo>
                  <a:pt x="1579" y="1439"/>
                </a:lnTo>
                <a:lnTo>
                  <a:pt x="1581" y="1438"/>
                </a:lnTo>
                <a:lnTo>
                  <a:pt x="1582" y="1437"/>
                </a:lnTo>
                <a:lnTo>
                  <a:pt x="1583" y="1434"/>
                </a:lnTo>
                <a:lnTo>
                  <a:pt x="1587" y="1432"/>
                </a:lnTo>
                <a:lnTo>
                  <a:pt x="1592" y="1427"/>
                </a:lnTo>
                <a:lnTo>
                  <a:pt x="1594" y="1424"/>
                </a:lnTo>
                <a:lnTo>
                  <a:pt x="1595" y="1423"/>
                </a:lnTo>
                <a:lnTo>
                  <a:pt x="1595" y="1421"/>
                </a:lnTo>
                <a:lnTo>
                  <a:pt x="1598" y="1418"/>
                </a:lnTo>
                <a:lnTo>
                  <a:pt x="1598" y="1417"/>
                </a:lnTo>
                <a:lnTo>
                  <a:pt x="1599" y="1415"/>
                </a:lnTo>
                <a:lnTo>
                  <a:pt x="1600" y="1411"/>
                </a:lnTo>
                <a:lnTo>
                  <a:pt x="1600" y="1409"/>
                </a:lnTo>
                <a:lnTo>
                  <a:pt x="1602" y="1406"/>
                </a:lnTo>
                <a:lnTo>
                  <a:pt x="1602" y="1400"/>
                </a:lnTo>
                <a:lnTo>
                  <a:pt x="1603" y="1398"/>
                </a:lnTo>
                <a:lnTo>
                  <a:pt x="1603" y="1394"/>
                </a:lnTo>
                <a:lnTo>
                  <a:pt x="1602" y="1389"/>
                </a:lnTo>
                <a:lnTo>
                  <a:pt x="1602" y="1387"/>
                </a:lnTo>
                <a:lnTo>
                  <a:pt x="1597" y="1377"/>
                </a:lnTo>
                <a:lnTo>
                  <a:pt x="1592" y="1372"/>
                </a:lnTo>
                <a:lnTo>
                  <a:pt x="1589" y="1370"/>
                </a:lnTo>
                <a:lnTo>
                  <a:pt x="1582" y="1366"/>
                </a:lnTo>
                <a:lnTo>
                  <a:pt x="1575" y="1362"/>
                </a:lnTo>
                <a:lnTo>
                  <a:pt x="1565" y="1360"/>
                </a:lnTo>
                <a:lnTo>
                  <a:pt x="1562" y="1359"/>
                </a:lnTo>
                <a:lnTo>
                  <a:pt x="1557" y="1357"/>
                </a:lnTo>
                <a:lnTo>
                  <a:pt x="1546" y="1356"/>
                </a:lnTo>
                <a:lnTo>
                  <a:pt x="1536" y="1355"/>
                </a:lnTo>
                <a:lnTo>
                  <a:pt x="1515" y="1355"/>
                </a:lnTo>
                <a:close/>
                <a:moveTo>
                  <a:pt x="4110" y="1217"/>
                </a:moveTo>
                <a:lnTo>
                  <a:pt x="4104" y="1217"/>
                </a:lnTo>
                <a:lnTo>
                  <a:pt x="4098" y="1219"/>
                </a:lnTo>
                <a:lnTo>
                  <a:pt x="4094" y="1219"/>
                </a:lnTo>
                <a:lnTo>
                  <a:pt x="4090" y="1219"/>
                </a:lnTo>
                <a:lnTo>
                  <a:pt x="4088" y="1219"/>
                </a:lnTo>
                <a:lnTo>
                  <a:pt x="4085" y="1221"/>
                </a:lnTo>
                <a:lnTo>
                  <a:pt x="4083" y="1221"/>
                </a:lnTo>
                <a:lnTo>
                  <a:pt x="4062" y="1227"/>
                </a:lnTo>
                <a:lnTo>
                  <a:pt x="4059" y="1228"/>
                </a:lnTo>
                <a:lnTo>
                  <a:pt x="4056" y="1229"/>
                </a:lnTo>
                <a:lnTo>
                  <a:pt x="4054" y="1230"/>
                </a:lnTo>
                <a:lnTo>
                  <a:pt x="4049" y="1233"/>
                </a:lnTo>
                <a:lnTo>
                  <a:pt x="4044" y="1235"/>
                </a:lnTo>
                <a:lnTo>
                  <a:pt x="4043" y="1236"/>
                </a:lnTo>
                <a:lnTo>
                  <a:pt x="4042" y="1238"/>
                </a:lnTo>
                <a:lnTo>
                  <a:pt x="4039" y="1239"/>
                </a:lnTo>
                <a:lnTo>
                  <a:pt x="4038" y="1240"/>
                </a:lnTo>
                <a:lnTo>
                  <a:pt x="4035" y="1244"/>
                </a:lnTo>
                <a:lnTo>
                  <a:pt x="4029" y="1249"/>
                </a:lnTo>
                <a:lnTo>
                  <a:pt x="4027" y="1251"/>
                </a:lnTo>
                <a:lnTo>
                  <a:pt x="4026" y="1254"/>
                </a:lnTo>
                <a:lnTo>
                  <a:pt x="4025" y="1256"/>
                </a:lnTo>
                <a:lnTo>
                  <a:pt x="4024" y="1257"/>
                </a:lnTo>
                <a:lnTo>
                  <a:pt x="4023" y="1260"/>
                </a:lnTo>
                <a:lnTo>
                  <a:pt x="4021" y="1262"/>
                </a:lnTo>
                <a:lnTo>
                  <a:pt x="4021" y="1263"/>
                </a:lnTo>
                <a:lnTo>
                  <a:pt x="4020" y="1266"/>
                </a:lnTo>
                <a:lnTo>
                  <a:pt x="4019" y="1272"/>
                </a:lnTo>
                <a:lnTo>
                  <a:pt x="4018" y="1274"/>
                </a:lnTo>
                <a:lnTo>
                  <a:pt x="4018" y="1278"/>
                </a:lnTo>
                <a:lnTo>
                  <a:pt x="4017" y="1283"/>
                </a:lnTo>
                <a:lnTo>
                  <a:pt x="4017" y="1289"/>
                </a:lnTo>
                <a:lnTo>
                  <a:pt x="4017" y="1293"/>
                </a:lnTo>
                <a:lnTo>
                  <a:pt x="4017" y="1295"/>
                </a:lnTo>
                <a:lnTo>
                  <a:pt x="4017" y="1299"/>
                </a:lnTo>
                <a:lnTo>
                  <a:pt x="4020" y="1308"/>
                </a:lnTo>
                <a:lnTo>
                  <a:pt x="4021" y="1311"/>
                </a:lnTo>
                <a:lnTo>
                  <a:pt x="4023" y="1313"/>
                </a:lnTo>
                <a:lnTo>
                  <a:pt x="4025" y="1316"/>
                </a:lnTo>
                <a:lnTo>
                  <a:pt x="4027" y="1317"/>
                </a:lnTo>
                <a:lnTo>
                  <a:pt x="4029" y="1321"/>
                </a:lnTo>
                <a:lnTo>
                  <a:pt x="4032" y="1323"/>
                </a:lnTo>
                <a:lnTo>
                  <a:pt x="4033" y="1324"/>
                </a:lnTo>
                <a:lnTo>
                  <a:pt x="4036" y="1324"/>
                </a:lnTo>
                <a:lnTo>
                  <a:pt x="4038" y="1326"/>
                </a:lnTo>
                <a:lnTo>
                  <a:pt x="4041" y="1327"/>
                </a:lnTo>
                <a:lnTo>
                  <a:pt x="4050" y="1330"/>
                </a:lnTo>
                <a:lnTo>
                  <a:pt x="4056" y="1330"/>
                </a:lnTo>
                <a:lnTo>
                  <a:pt x="4062" y="1330"/>
                </a:lnTo>
                <a:lnTo>
                  <a:pt x="4068" y="1329"/>
                </a:lnTo>
                <a:lnTo>
                  <a:pt x="4073" y="1328"/>
                </a:lnTo>
                <a:lnTo>
                  <a:pt x="4076" y="1328"/>
                </a:lnTo>
                <a:lnTo>
                  <a:pt x="4078" y="1327"/>
                </a:lnTo>
                <a:lnTo>
                  <a:pt x="4082" y="1324"/>
                </a:lnTo>
                <a:lnTo>
                  <a:pt x="4085" y="1323"/>
                </a:lnTo>
                <a:lnTo>
                  <a:pt x="4087" y="1322"/>
                </a:lnTo>
                <a:lnTo>
                  <a:pt x="4089" y="1321"/>
                </a:lnTo>
                <a:lnTo>
                  <a:pt x="4090" y="1319"/>
                </a:lnTo>
                <a:lnTo>
                  <a:pt x="4096" y="1313"/>
                </a:lnTo>
                <a:lnTo>
                  <a:pt x="4099" y="1312"/>
                </a:lnTo>
                <a:lnTo>
                  <a:pt x="4100" y="1310"/>
                </a:lnTo>
                <a:lnTo>
                  <a:pt x="4101" y="1307"/>
                </a:lnTo>
                <a:lnTo>
                  <a:pt x="4102" y="1306"/>
                </a:lnTo>
                <a:lnTo>
                  <a:pt x="4102" y="1304"/>
                </a:lnTo>
                <a:lnTo>
                  <a:pt x="4105" y="1300"/>
                </a:lnTo>
                <a:lnTo>
                  <a:pt x="4105" y="1299"/>
                </a:lnTo>
                <a:lnTo>
                  <a:pt x="4107" y="1294"/>
                </a:lnTo>
                <a:lnTo>
                  <a:pt x="4107" y="1291"/>
                </a:lnTo>
                <a:lnTo>
                  <a:pt x="4110" y="1283"/>
                </a:lnTo>
                <a:lnTo>
                  <a:pt x="4110" y="1278"/>
                </a:lnTo>
                <a:lnTo>
                  <a:pt x="4110" y="1273"/>
                </a:lnTo>
                <a:lnTo>
                  <a:pt x="4110" y="1267"/>
                </a:lnTo>
                <a:lnTo>
                  <a:pt x="4110" y="1257"/>
                </a:lnTo>
                <a:lnTo>
                  <a:pt x="4110" y="1217"/>
                </a:lnTo>
                <a:close/>
                <a:moveTo>
                  <a:pt x="835" y="1217"/>
                </a:moveTo>
                <a:lnTo>
                  <a:pt x="829" y="1217"/>
                </a:lnTo>
                <a:lnTo>
                  <a:pt x="823" y="1219"/>
                </a:lnTo>
                <a:lnTo>
                  <a:pt x="817" y="1219"/>
                </a:lnTo>
                <a:lnTo>
                  <a:pt x="815" y="1219"/>
                </a:lnTo>
                <a:lnTo>
                  <a:pt x="811" y="1221"/>
                </a:lnTo>
                <a:lnTo>
                  <a:pt x="809" y="1221"/>
                </a:lnTo>
                <a:lnTo>
                  <a:pt x="806" y="1222"/>
                </a:lnTo>
                <a:lnTo>
                  <a:pt x="804" y="1222"/>
                </a:lnTo>
                <a:lnTo>
                  <a:pt x="799" y="1223"/>
                </a:lnTo>
                <a:lnTo>
                  <a:pt x="794" y="1224"/>
                </a:lnTo>
                <a:lnTo>
                  <a:pt x="793" y="1225"/>
                </a:lnTo>
                <a:lnTo>
                  <a:pt x="786" y="1228"/>
                </a:lnTo>
                <a:lnTo>
                  <a:pt x="781" y="1229"/>
                </a:lnTo>
                <a:lnTo>
                  <a:pt x="778" y="1230"/>
                </a:lnTo>
                <a:lnTo>
                  <a:pt x="777" y="1232"/>
                </a:lnTo>
                <a:lnTo>
                  <a:pt x="774" y="1233"/>
                </a:lnTo>
                <a:lnTo>
                  <a:pt x="771" y="1234"/>
                </a:lnTo>
                <a:lnTo>
                  <a:pt x="766" y="1236"/>
                </a:lnTo>
                <a:lnTo>
                  <a:pt x="765" y="1238"/>
                </a:lnTo>
                <a:lnTo>
                  <a:pt x="764" y="1239"/>
                </a:lnTo>
                <a:lnTo>
                  <a:pt x="763" y="1240"/>
                </a:lnTo>
                <a:lnTo>
                  <a:pt x="758" y="1244"/>
                </a:lnTo>
                <a:lnTo>
                  <a:pt x="755" y="1246"/>
                </a:lnTo>
                <a:lnTo>
                  <a:pt x="752" y="1250"/>
                </a:lnTo>
                <a:lnTo>
                  <a:pt x="751" y="1251"/>
                </a:lnTo>
                <a:lnTo>
                  <a:pt x="749" y="1254"/>
                </a:lnTo>
                <a:lnTo>
                  <a:pt x="748" y="1255"/>
                </a:lnTo>
                <a:lnTo>
                  <a:pt x="748" y="1257"/>
                </a:lnTo>
                <a:lnTo>
                  <a:pt x="746" y="1262"/>
                </a:lnTo>
                <a:lnTo>
                  <a:pt x="745" y="1263"/>
                </a:lnTo>
                <a:lnTo>
                  <a:pt x="743" y="1267"/>
                </a:lnTo>
                <a:lnTo>
                  <a:pt x="743" y="1269"/>
                </a:lnTo>
                <a:lnTo>
                  <a:pt x="742" y="1272"/>
                </a:lnTo>
                <a:lnTo>
                  <a:pt x="742" y="1274"/>
                </a:lnTo>
                <a:lnTo>
                  <a:pt x="741" y="1278"/>
                </a:lnTo>
                <a:lnTo>
                  <a:pt x="741" y="1283"/>
                </a:lnTo>
                <a:lnTo>
                  <a:pt x="740" y="1289"/>
                </a:lnTo>
                <a:lnTo>
                  <a:pt x="740" y="1293"/>
                </a:lnTo>
                <a:lnTo>
                  <a:pt x="740" y="1296"/>
                </a:lnTo>
                <a:lnTo>
                  <a:pt x="741" y="1300"/>
                </a:lnTo>
                <a:lnTo>
                  <a:pt x="741" y="1302"/>
                </a:lnTo>
                <a:lnTo>
                  <a:pt x="743" y="1307"/>
                </a:lnTo>
                <a:lnTo>
                  <a:pt x="745" y="1311"/>
                </a:lnTo>
                <a:lnTo>
                  <a:pt x="747" y="1315"/>
                </a:lnTo>
                <a:lnTo>
                  <a:pt x="748" y="1316"/>
                </a:lnTo>
                <a:lnTo>
                  <a:pt x="749" y="1317"/>
                </a:lnTo>
                <a:lnTo>
                  <a:pt x="752" y="1321"/>
                </a:lnTo>
                <a:lnTo>
                  <a:pt x="753" y="1322"/>
                </a:lnTo>
                <a:lnTo>
                  <a:pt x="755" y="1323"/>
                </a:lnTo>
                <a:lnTo>
                  <a:pt x="757" y="1324"/>
                </a:lnTo>
                <a:lnTo>
                  <a:pt x="759" y="1326"/>
                </a:lnTo>
                <a:lnTo>
                  <a:pt x="761" y="1327"/>
                </a:lnTo>
                <a:lnTo>
                  <a:pt x="764" y="1328"/>
                </a:lnTo>
                <a:lnTo>
                  <a:pt x="766" y="1329"/>
                </a:lnTo>
                <a:lnTo>
                  <a:pt x="770" y="1330"/>
                </a:lnTo>
                <a:lnTo>
                  <a:pt x="774" y="1330"/>
                </a:lnTo>
                <a:lnTo>
                  <a:pt x="778" y="1332"/>
                </a:lnTo>
                <a:lnTo>
                  <a:pt x="781" y="1332"/>
                </a:lnTo>
                <a:lnTo>
                  <a:pt x="786" y="1332"/>
                </a:lnTo>
                <a:lnTo>
                  <a:pt x="792" y="1330"/>
                </a:lnTo>
                <a:lnTo>
                  <a:pt x="794" y="1330"/>
                </a:lnTo>
                <a:lnTo>
                  <a:pt x="797" y="1330"/>
                </a:lnTo>
                <a:lnTo>
                  <a:pt x="799" y="1329"/>
                </a:lnTo>
                <a:lnTo>
                  <a:pt x="801" y="1328"/>
                </a:lnTo>
                <a:lnTo>
                  <a:pt x="805" y="1327"/>
                </a:lnTo>
                <a:lnTo>
                  <a:pt x="807" y="1326"/>
                </a:lnTo>
                <a:lnTo>
                  <a:pt x="811" y="1323"/>
                </a:lnTo>
                <a:lnTo>
                  <a:pt x="812" y="1322"/>
                </a:lnTo>
                <a:lnTo>
                  <a:pt x="813" y="1321"/>
                </a:lnTo>
                <a:lnTo>
                  <a:pt x="817" y="1318"/>
                </a:lnTo>
                <a:lnTo>
                  <a:pt x="821" y="1315"/>
                </a:lnTo>
                <a:lnTo>
                  <a:pt x="822" y="1313"/>
                </a:lnTo>
                <a:lnTo>
                  <a:pt x="824" y="1311"/>
                </a:lnTo>
                <a:lnTo>
                  <a:pt x="826" y="1310"/>
                </a:lnTo>
                <a:lnTo>
                  <a:pt x="827" y="1307"/>
                </a:lnTo>
                <a:lnTo>
                  <a:pt x="827" y="1306"/>
                </a:lnTo>
                <a:lnTo>
                  <a:pt x="830" y="1300"/>
                </a:lnTo>
                <a:lnTo>
                  <a:pt x="833" y="1293"/>
                </a:lnTo>
                <a:lnTo>
                  <a:pt x="834" y="1287"/>
                </a:lnTo>
                <a:lnTo>
                  <a:pt x="834" y="1280"/>
                </a:lnTo>
                <a:lnTo>
                  <a:pt x="835" y="1266"/>
                </a:lnTo>
                <a:lnTo>
                  <a:pt x="835" y="1217"/>
                </a:lnTo>
                <a:close/>
                <a:moveTo>
                  <a:pt x="1172" y="1208"/>
                </a:moveTo>
                <a:lnTo>
                  <a:pt x="1177" y="1208"/>
                </a:lnTo>
                <a:lnTo>
                  <a:pt x="1181" y="1207"/>
                </a:lnTo>
                <a:lnTo>
                  <a:pt x="1187" y="1205"/>
                </a:lnTo>
                <a:lnTo>
                  <a:pt x="1192" y="1205"/>
                </a:lnTo>
                <a:lnTo>
                  <a:pt x="1201" y="1202"/>
                </a:lnTo>
                <a:lnTo>
                  <a:pt x="1206" y="1201"/>
                </a:lnTo>
                <a:lnTo>
                  <a:pt x="1211" y="1200"/>
                </a:lnTo>
                <a:lnTo>
                  <a:pt x="1214" y="1200"/>
                </a:lnTo>
                <a:lnTo>
                  <a:pt x="1216" y="1199"/>
                </a:lnTo>
                <a:lnTo>
                  <a:pt x="1218" y="1199"/>
                </a:lnTo>
                <a:lnTo>
                  <a:pt x="1221" y="1197"/>
                </a:lnTo>
                <a:lnTo>
                  <a:pt x="1227" y="1196"/>
                </a:lnTo>
                <a:lnTo>
                  <a:pt x="1234" y="1194"/>
                </a:lnTo>
                <a:lnTo>
                  <a:pt x="1249" y="1190"/>
                </a:lnTo>
                <a:lnTo>
                  <a:pt x="1256" y="1189"/>
                </a:lnTo>
                <a:lnTo>
                  <a:pt x="1274" y="1184"/>
                </a:lnTo>
                <a:lnTo>
                  <a:pt x="1281" y="1183"/>
                </a:lnTo>
                <a:lnTo>
                  <a:pt x="1296" y="1178"/>
                </a:lnTo>
                <a:lnTo>
                  <a:pt x="1297" y="1177"/>
                </a:lnTo>
                <a:lnTo>
                  <a:pt x="1298" y="1167"/>
                </a:lnTo>
                <a:lnTo>
                  <a:pt x="1298" y="1161"/>
                </a:lnTo>
                <a:lnTo>
                  <a:pt x="1295" y="1149"/>
                </a:lnTo>
                <a:lnTo>
                  <a:pt x="1293" y="1146"/>
                </a:lnTo>
                <a:lnTo>
                  <a:pt x="1292" y="1144"/>
                </a:lnTo>
                <a:lnTo>
                  <a:pt x="1292" y="1143"/>
                </a:lnTo>
                <a:lnTo>
                  <a:pt x="1291" y="1140"/>
                </a:lnTo>
                <a:lnTo>
                  <a:pt x="1288" y="1138"/>
                </a:lnTo>
                <a:lnTo>
                  <a:pt x="1288" y="1135"/>
                </a:lnTo>
                <a:lnTo>
                  <a:pt x="1287" y="1134"/>
                </a:lnTo>
                <a:lnTo>
                  <a:pt x="1286" y="1132"/>
                </a:lnTo>
                <a:lnTo>
                  <a:pt x="1285" y="1130"/>
                </a:lnTo>
                <a:lnTo>
                  <a:pt x="1284" y="1129"/>
                </a:lnTo>
                <a:lnTo>
                  <a:pt x="1280" y="1125"/>
                </a:lnTo>
                <a:lnTo>
                  <a:pt x="1274" y="1119"/>
                </a:lnTo>
                <a:lnTo>
                  <a:pt x="1273" y="1117"/>
                </a:lnTo>
                <a:lnTo>
                  <a:pt x="1270" y="1117"/>
                </a:lnTo>
                <a:lnTo>
                  <a:pt x="1269" y="1116"/>
                </a:lnTo>
                <a:lnTo>
                  <a:pt x="1267" y="1114"/>
                </a:lnTo>
                <a:lnTo>
                  <a:pt x="1262" y="1112"/>
                </a:lnTo>
                <a:lnTo>
                  <a:pt x="1259" y="1112"/>
                </a:lnTo>
                <a:lnTo>
                  <a:pt x="1258" y="1111"/>
                </a:lnTo>
                <a:lnTo>
                  <a:pt x="1257" y="1111"/>
                </a:lnTo>
                <a:lnTo>
                  <a:pt x="1255" y="1110"/>
                </a:lnTo>
                <a:lnTo>
                  <a:pt x="1251" y="1110"/>
                </a:lnTo>
                <a:lnTo>
                  <a:pt x="1246" y="1108"/>
                </a:lnTo>
                <a:lnTo>
                  <a:pt x="1238" y="1108"/>
                </a:lnTo>
                <a:lnTo>
                  <a:pt x="1233" y="1110"/>
                </a:lnTo>
                <a:lnTo>
                  <a:pt x="1230" y="1110"/>
                </a:lnTo>
                <a:lnTo>
                  <a:pt x="1229" y="1111"/>
                </a:lnTo>
                <a:lnTo>
                  <a:pt x="1224" y="1112"/>
                </a:lnTo>
                <a:lnTo>
                  <a:pt x="1222" y="1113"/>
                </a:lnTo>
                <a:lnTo>
                  <a:pt x="1218" y="1114"/>
                </a:lnTo>
                <a:lnTo>
                  <a:pt x="1215" y="1117"/>
                </a:lnTo>
                <a:lnTo>
                  <a:pt x="1212" y="1118"/>
                </a:lnTo>
                <a:lnTo>
                  <a:pt x="1210" y="1119"/>
                </a:lnTo>
                <a:lnTo>
                  <a:pt x="1209" y="1121"/>
                </a:lnTo>
                <a:lnTo>
                  <a:pt x="1206" y="1123"/>
                </a:lnTo>
                <a:lnTo>
                  <a:pt x="1203" y="1127"/>
                </a:lnTo>
                <a:lnTo>
                  <a:pt x="1198" y="1132"/>
                </a:lnTo>
                <a:lnTo>
                  <a:pt x="1195" y="1134"/>
                </a:lnTo>
                <a:lnTo>
                  <a:pt x="1193" y="1136"/>
                </a:lnTo>
                <a:lnTo>
                  <a:pt x="1192" y="1139"/>
                </a:lnTo>
                <a:lnTo>
                  <a:pt x="1191" y="1140"/>
                </a:lnTo>
                <a:lnTo>
                  <a:pt x="1189" y="1143"/>
                </a:lnTo>
                <a:lnTo>
                  <a:pt x="1186" y="1150"/>
                </a:lnTo>
                <a:lnTo>
                  <a:pt x="1182" y="1156"/>
                </a:lnTo>
                <a:lnTo>
                  <a:pt x="1180" y="1163"/>
                </a:lnTo>
                <a:lnTo>
                  <a:pt x="1177" y="1172"/>
                </a:lnTo>
                <a:lnTo>
                  <a:pt x="1176" y="1180"/>
                </a:lnTo>
                <a:lnTo>
                  <a:pt x="1174" y="1189"/>
                </a:lnTo>
                <a:lnTo>
                  <a:pt x="1174" y="1199"/>
                </a:lnTo>
                <a:lnTo>
                  <a:pt x="1172" y="1208"/>
                </a:lnTo>
                <a:close/>
                <a:moveTo>
                  <a:pt x="2587" y="1105"/>
                </a:moveTo>
                <a:lnTo>
                  <a:pt x="2585" y="1105"/>
                </a:lnTo>
                <a:lnTo>
                  <a:pt x="2583" y="1106"/>
                </a:lnTo>
                <a:lnTo>
                  <a:pt x="2578" y="1106"/>
                </a:lnTo>
                <a:lnTo>
                  <a:pt x="2566" y="1111"/>
                </a:lnTo>
                <a:lnTo>
                  <a:pt x="2562" y="1113"/>
                </a:lnTo>
                <a:lnTo>
                  <a:pt x="2560" y="1114"/>
                </a:lnTo>
                <a:lnTo>
                  <a:pt x="2559" y="1116"/>
                </a:lnTo>
                <a:lnTo>
                  <a:pt x="2556" y="1117"/>
                </a:lnTo>
                <a:lnTo>
                  <a:pt x="2553" y="1121"/>
                </a:lnTo>
                <a:lnTo>
                  <a:pt x="2548" y="1125"/>
                </a:lnTo>
                <a:lnTo>
                  <a:pt x="2544" y="1129"/>
                </a:lnTo>
                <a:lnTo>
                  <a:pt x="2541" y="1134"/>
                </a:lnTo>
                <a:lnTo>
                  <a:pt x="2535" y="1145"/>
                </a:lnTo>
                <a:lnTo>
                  <a:pt x="2530" y="1156"/>
                </a:lnTo>
                <a:lnTo>
                  <a:pt x="2530" y="1160"/>
                </a:lnTo>
                <a:lnTo>
                  <a:pt x="2529" y="1161"/>
                </a:lnTo>
                <a:lnTo>
                  <a:pt x="2529" y="1162"/>
                </a:lnTo>
                <a:lnTo>
                  <a:pt x="2527" y="1164"/>
                </a:lnTo>
                <a:lnTo>
                  <a:pt x="2527" y="1166"/>
                </a:lnTo>
                <a:lnTo>
                  <a:pt x="2526" y="1171"/>
                </a:lnTo>
                <a:lnTo>
                  <a:pt x="2525" y="1173"/>
                </a:lnTo>
                <a:lnTo>
                  <a:pt x="2525" y="1175"/>
                </a:lnTo>
                <a:lnTo>
                  <a:pt x="2524" y="1178"/>
                </a:lnTo>
                <a:lnTo>
                  <a:pt x="2524" y="1180"/>
                </a:lnTo>
                <a:lnTo>
                  <a:pt x="2523" y="1184"/>
                </a:lnTo>
                <a:lnTo>
                  <a:pt x="2523" y="1188"/>
                </a:lnTo>
                <a:lnTo>
                  <a:pt x="2521" y="1190"/>
                </a:lnTo>
                <a:lnTo>
                  <a:pt x="2521" y="1195"/>
                </a:lnTo>
                <a:lnTo>
                  <a:pt x="2520" y="1211"/>
                </a:lnTo>
                <a:lnTo>
                  <a:pt x="2520" y="1217"/>
                </a:lnTo>
                <a:lnTo>
                  <a:pt x="2519" y="1236"/>
                </a:lnTo>
                <a:lnTo>
                  <a:pt x="2520" y="1245"/>
                </a:lnTo>
                <a:lnTo>
                  <a:pt x="2520" y="1250"/>
                </a:lnTo>
                <a:lnTo>
                  <a:pt x="2525" y="1273"/>
                </a:lnTo>
                <a:lnTo>
                  <a:pt x="2526" y="1278"/>
                </a:lnTo>
                <a:lnTo>
                  <a:pt x="2526" y="1279"/>
                </a:lnTo>
                <a:lnTo>
                  <a:pt x="2527" y="1280"/>
                </a:lnTo>
                <a:lnTo>
                  <a:pt x="2527" y="1283"/>
                </a:lnTo>
                <a:lnTo>
                  <a:pt x="2529" y="1285"/>
                </a:lnTo>
                <a:lnTo>
                  <a:pt x="2530" y="1289"/>
                </a:lnTo>
                <a:lnTo>
                  <a:pt x="2531" y="1291"/>
                </a:lnTo>
                <a:lnTo>
                  <a:pt x="2533" y="1295"/>
                </a:lnTo>
                <a:lnTo>
                  <a:pt x="2535" y="1300"/>
                </a:lnTo>
                <a:lnTo>
                  <a:pt x="2537" y="1304"/>
                </a:lnTo>
                <a:lnTo>
                  <a:pt x="2538" y="1306"/>
                </a:lnTo>
                <a:lnTo>
                  <a:pt x="2539" y="1307"/>
                </a:lnTo>
                <a:lnTo>
                  <a:pt x="2541" y="1308"/>
                </a:lnTo>
                <a:lnTo>
                  <a:pt x="2543" y="1311"/>
                </a:lnTo>
                <a:lnTo>
                  <a:pt x="2546" y="1313"/>
                </a:lnTo>
                <a:lnTo>
                  <a:pt x="2549" y="1317"/>
                </a:lnTo>
                <a:lnTo>
                  <a:pt x="2553" y="1322"/>
                </a:lnTo>
                <a:lnTo>
                  <a:pt x="2561" y="1327"/>
                </a:lnTo>
                <a:lnTo>
                  <a:pt x="2565" y="1329"/>
                </a:lnTo>
                <a:lnTo>
                  <a:pt x="2570" y="1332"/>
                </a:lnTo>
                <a:lnTo>
                  <a:pt x="2578" y="1334"/>
                </a:lnTo>
                <a:lnTo>
                  <a:pt x="2581" y="1334"/>
                </a:lnTo>
                <a:lnTo>
                  <a:pt x="2588" y="1335"/>
                </a:lnTo>
                <a:lnTo>
                  <a:pt x="2591" y="1335"/>
                </a:lnTo>
                <a:lnTo>
                  <a:pt x="2601" y="1334"/>
                </a:lnTo>
                <a:lnTo>
                  <a:pt x="2604" y="1334"/>
                </a:lnTo>
                <a:lnTo>
                  <a:pt x="2605" y="1333"/>
                </a:lnTo>
                <a:lnTo>
                  <a:pt x="2607" y="1333"/>
                </a:lnTo>
                <a:lnTo>
                  <a:pt x="2608" y="1332"/>
                </a:lnTo>
                <a:lnTo>
                  <a:pt x="2614" y="1329"/>
                </a:lnTo>
                <a:lnTo>
                  <a:pt x="2618" y="1327"/>
                </a:lnTo>
                <a:lnTo>
                  <a:pt x="2619" y="1326"/>
                </a:lnTo>
                <a:lnTo>
                  <a:pt x="2622" y="1324"/>
                </a:lnTo>
                <a:lnTo>
                  <a:pt x="2623" y="1323"/>
                </a:lnTo>
                <a:lnTo>
                  <a:pt x="2625" y="1321"/>
                </a:lnTo>
                <a:lnTo>
                  <a:pt x="2630" y="1316"/>
                </a:lnTo>
                <a:lnTo>
                  <a:pt x="2633" y="1315"/>
                </a:lnTo>
                <a:lnTo>
                  <a:pt x="2635" y="1311"/>
                </a:lnTo>
                <a:lnTo>
                  <a:pt x="2636" y="1310"/>
                </a:lnTo>
                <a:lnTo>
                  <a:pt x="2636" y="1307"/>
                </a:lnTo>
                <a:lnTo>
                  <a:pt x="2637" y="1306"/>
                </a:lnTo>
                <a:lnTo>
                  <a:pt x="2640" y="1304"/>
                </a:lnTo>
                <a:lnTo>
                  <a:pt x="2641" y="1301"/>
                </a:lnTo>
                <a:lnTo>
                  <a:pt x="2642" y="1300"/>
                </a:lnTo>
                <a:lnTo>
                  <a:pt x="2643" y="1298"/>
                </a:lnTo>
                <a:lnTo>
                  <a:pt x="2645" y="1295"/>
                </a:lnTo>
                <a:lnTo>
                  <a:pt x="2646" y="1293"/>
                </a:lnTo>
                <a:lnTo>
                  <a:pt x="2647" y="1289"/>
                </a:lnTo>
                <a:lnTo>
                  <a:pt x="2648" y="1288"/>
                </a:lnTo>
                <a:lnTo>
                  <a:pt x="2649" y="1283"/>
                </a:lnTo>
                <a:lnTo>
                  <a:pt x="2656" y="1262"/>
                </a:lnTo>
                <a:lnTo>
                  <a:pt x="2657" y="1250"/>
                </a:lnTo>
                <a:lnTo>
                  <a:pt x="2658" y="1246"/>
                </a:lnTo>
                <a:lnTo>
                  <a:pt x="2658" y="1239"/>
                </a:lnTo>
                <a:lnTo>
                  <a:pt x="2659" y="1228"/>
                </a:lnTo>
                <a:lnTo>
                  <a:pt x="2659" y="1225"/>
                </a:lnTo>
                <a:lnTo>
                  <a:pt x="2659" y="1221"/>
                </a:lnTo>
                <a:lnTo>
                  <a:pt x="2659" y="1213"/>
                </a:lnTo>
                <a:lnTo>
                  <a:pt x="2659" y="1207"/>
                </a:lnTo>
                <a:lnTo>
                  <a:pt x="2659" y="1202"/>
                </a:lnTo>
                <a:lnTo>
                  <a:pt x="2658" y="1196"/>
                </a:lnTo>
                <a:lnTo>
                  <a:pt x="2657" y="1188"/>
                </a:lnTo>
                <a:lnTo>
                  <a:pt x="2653" y="1168"/>
                </a:lnTo>
                <a:lnTo>
                  <a:pt x="2652" y="1163"/>
                </a:lnTo>
                <a:lnTo>
                  <a:pt x="2651" y="1162"/>
                </a:lnTo>
                <a:lnTo>
                  <a:pt x="2651" y="1161"/>
                </a:lnTo>
                <a:lnTo>
                  <a:pt x="2651" y="1158"/>
                </a:lnTo>
                <a:lnTo>
                  <a:pt x="2649" y="1157"/>
                </a:lnTo>
                <a:lnTo>
                  <a:pt x="2648" y="1152"/>
                </a:lnTo>
                <a:lnTo>
                  <a:pt x="2647" y="1150"/>
                </a:lnTo>
                <a:lnTo>
                  <a:pt x="2646" y="1147"/>
                </a:lnTo>
                <a:lnTo>
                  <a:pt x="2645" y="1145"/>
                </a:lnTo>
                <a:lnTo>
                  <a:pt x="2643" y="1143"/>
                </a:lnTo>
                <a:lnTo>
                  <a:pt x="2641" y="1139"/>
                </a:lnTo>
                <a:lnTo>
                  <a:pt x="2640" y="1135"/>
                </a:lnTo>
                <a:lnTo>
                  <a:pt x="2639" y="1134"/>
                </a:lnTo>
                <a:lnTo>
                  <a:pt x="2637" y="1132"/>
                </a:lnTo>
                <a:lnTo>
                  <a:pt x="2636" y="1130"/>
                </a:lnTo>
                <a:lnTo>
                  <a:pt x="2635" y="1129"/>
                </a:lnTo>
                <a:lnTo>
                  <a:pt x="2630" y="1124"/>
                </a:lnTo>
                <a:lnTo>
                  <a:pt x="2627" y="1119"/>
                </a:lnTo>
                <a:lnTo>
                  <a:pt x="2622" y="1116"/>
                </a:lnTo>
                <a:lnTo>
                  <a:pt x="2616" y="1112"/>
                </a:lnTo>
                <a:lnTo>
                  <a:pt x="2610" y="1108"/>
                </a:lnTo>
                <a:lnTo>
                  <a:pt x="2604" y="1106"/>
                </a:lnTo>
                <a:lnTo>
                  <a:pt x="2595" y="1105"/>
                </a:lnTo>
                <a:lnTo>
                  <a:pt x="2591" y="1105"/>
                </a:lnTo>
                <a:lnTo>
                  <a:pt x="2587" y="1105"/>
                </a:lnTo>
                <a:close/>
                <a:moveTo>
                  <a:pt x="1495" y="1105"/>
                </a:moveTo>
                <a:lnTo>
                  <a:pt x="1490" y="1105"/>
                </a:lnTo>
                <a:lnTo>
                  <a:pt x="1479" y="1110"/>
                </a:lnTo>
                <a:lnTo>
                  <a:pt x="1477" y="1111"/>
                </a:lnTo>
                <a:lnTo>
                  <a:pt x="1476" y="1113"/>
                </a:lnTo>
                <a:lnTo>
                  <a:pt x="1473" y="1116"/>
                </a:lnTo>
                <a:lnTo>
                  <a:pt x="1470" y="1118"/>
                </a:lnTo>
                <a:lnTo>
                  <a:pt x="1469" y="1119"/>
                </a:lnTo>
                <a:lnTo>
                  <a:pt x="1466" y="1122"/>
                </a:lnTo>
                <a:lnTo>
                  <a:pt x="1464" y="1124"/>
                </a:lnTo>
                <a:lnTo>
                  <a:pt x="1463" y="1125"/>
                </a:lnTo>
                <a:lnTo>
                  <a:pt x="1461" y="1129"/>
                </a:lnTo>
                <a:lnTo>
                  <a:pt x="1460" y="1134"/>
                </a:lnTo>
                <a:lnTo>
                  <a:pt x="1459" y="1135"/>
                </a:lnTo>
                <a:lnTo>
                  <a:pt x="1456" y="1143"/>
                </a:lnTo>
                <a:lnTo>
                  <a:pt x="1455" y="1147"/>
                </a:lnTo>
                <a:lnTo>
                  <a:pt x="1455" y="1152"/>
                </a:lnTo>
                <a:lnTo>
                  <a:pt x="1454" y="1163"/>
                </a:lnTo>
                <a:lnTo>
                  <a:pt x="1454" y="1169"/>
                </a:lnTo>
                <a:lnTo>
                  <a:pt x="1454" y="1173"/>
                </a:lnTo>
                <a:lnTo>
                  <a:pt x="1454" y="1175"/>
                </a:lnTo>
                <a:lnTo>
                  <a:pt x="1454" y="1180"/>
                </a:lnTo>
                <a:lnTo>
                  <a:pt x="1455" y="1185"/>
                </a:lnTo>
                <a:lnTo>
                  <a:pt x="1455" y="1188"/>
                </a:lnTo>
                <a:lnTo>
                  <a:pt x="1456" y="1191"/>
                </a:lnTo>
                <a:lnTo>
                  <a:pt x="1458" y="1196"/>
                </a:lnTo>
                <a:lnTo>
                  <a:pt x="1459" y="1201"/>
                </a:lnTo>
                <a:lnTo>
                  <a:pt x="1459" y="1202"/>
                </a:lnTo>
                <a:lnTo>
                  <a:pt x="1460" y="1205"/>
                </a:lnTo>
                <a:lnTo>
                  <a:pt x="1460" y="1206"/>
                </a:lnTo>
                <a:lnTo>
                  <a:pt x="1461" y="1210"/>
                </a:lnTo>
                <a:lnTo>
                  <a:pt x="1463" y="1212"/>
                </a:lnTo>
                <a:lnTo>
                  <a:pt x="1464" y="1215"/>
                </a:lnTo>
                <a:lnTo>
                  <a:pt x="1464" y="1217"/>
                </a:lnTo>
                <a:lnTo>
                  <a:pt x="1465" y="1219"/>
                </a:lnTo>
                <a:lnTo>
                  <a:pt x="1466" y="1221"/>
                </a:lnTo>
                <a:lnTo>
                  <a:pt x="1469" y="1225"/>
                </a:lnTo>
                <a:lnTo>
                  <a:pt x="1470" y="1227"/>
                </a:lnTo>
                <a:lnTo>
                  <a:pt x="1471" y="1229"/>
                </a:lnTo>
                <a:lnTo>
                  <a:pt x="1472" y="1230"/>
                </a:lnTo>
                <a:lnTo>
                  <a:pt x="1475" y="1232"/>
                </a:lnTo>
                <a:lnTo>
                  <a:pt x="1477" y="1235"/>
                </a:lnTo>
                <a:lnTo>
                  <a:pt x="1478" y="1236"/>
                </a:lnTo>
                <a:lnTo>
                  <a:pt x="1479" y="1239"/>
                </a:lnTo>
                <a:lnTo>
                  <a:pt x="1483" y="1243"/>
                </a:lnTo>
                <a:lnTo>
                  <a:pt x="1485" y="1244"/>
                </a:lnTo>
                <a:lnTo>
                  <a:pt x="1487" y="1245"/>
                </a:lnTo>
                <a:lnTo>
                  <a:pt x="1489" y="1246"/>
                </a:lnTo>
                <a:lnTo>
                  <a:pt x="1490" y="1246"/>
                </a:lnTo>
                <a:lnTo>
                  <a:pt x="1493" y="1247"/>
                </a:lnTo>
                <a:lnTo>
                  <a:pt x="1495" y="1249"/>
                </a:lnTo>
                <a:lnTo>
                  <a:pt x="1498" y="1249"/>
                </a:lnTo>
                <a:lnTo>
                  <a:pt x="1500" y="1249"/>
                </a:lnTo>
                <a:lnTo>
                  <a:pt x="1505" y="1250"/>
                </a:lnTo>
                <a:lnTo>
                  <a:pt x="1507" y="1250"/>
                </a:lnTo>
                <a:lnTo>
                  <a:pt x="1510" y="1250"/>
                </a:lnTo>
                <a:lnTo>
                  <a:pt x="1517" y="1249"/>
                </a:lnTo>
                <a:lnTo>
                  <a:pt x="1519" y="1249"/>
                </a:lnTo>
                <a:lnTo>
                  <a:pt x="1521" y="1249"/>
                </a:lnTo>
                <a:lnTo>
                  <a:pt x="1522" y="1247"/>
                </a:lnTo>
                <a:lnTo>
                  <a:pt x="1524" y="1246"/>
                </a:lnTo>
                <a:lnTo>
                  <a:pt x="1527" y="1245"/>
                </a:lnTo>
                <a:lnTo>
                  <a:pt x="1528" y="1244"/>
                </a:lnTo>
                <a:lnTo>
                  <a:pt x="1530" y="1241"/>
                </a:lnTo>
                <a:lnTo>
                  <a:pt x="1534" y="1239"/>
                </a:lnTo>
                <a:lnTo>
                  <a:pt x="1537" y="1235"/>
                </a:lnTo>
                <a:lnTo>
                  <a:pt x="1539" y="1234"/>
                </a:lnTo>
                <a:lnTo>
                  <a:pt x="1540" y="1232"/>
                </a:lnTo>
                <a:lnTo>
                  <a:pt x="1541" y="1230"/>
                </a:lnTo>
                <a:lnTo>
                  <a:pt x="1542" y="1227"/>
                </a:lnTo>
                <a:lnTo>
                  <a:pt x="1545" y="1222"/>
                </a:lnTo>
                <a:lnTo>
                  <a:pt x="1546" y="1219"/>
                </a:lnTo>
                <a:lnTo>
                  <a:pt x="1547" y="1215"/>
                </a:lnTo>
                <a:lnTo>
                  <a:pt x="1548" y="1213"/>
                </a:lnTo>
                <a:lnTo>
                  <a:pt x="1548" y="1207"/>
                </a:lnTo>
                <a:lnTo>
                  <a:pt x="1550" y="1201"/>
                </a:lnTo>
                <a:lnTo>
                  <a:pt x="1551" y="1194"/>
                </a:lnTo>
                <a:lnTo>
                  <a:pt x="1551" y="1185"/>
                </a:lnTo>
                <a:lnTo>
                  <a:pt x="1551" y="1182"/>
                </a:lnTo>
                <a:lnTo>
                  <a:pt x="1550" y="1178"/>
                </a:lnTo>
                <a:lnTo>
                  <a:pt x="1550" y="1172"/>
                </a:lnTo>
                <a:lnTo>
                  <a:pt x="1550" y="1167"/>
                </a:lnTo>
                <a:lnTo>
                  <a:pt x="1548" y="1163"/>
                </a:lnTo>
                <a:lnTo>
                  <a:pt x="1548" y="1161"/>
                </a:lnTo>
                <a:lnTo>
                  <a:pt x="1547" y="1155"/>
                </a:lnTo>
                <a:lnTo>
                  <a:pt x="1547" y="1152"/>
                </a:lnTo>
                <a:lnTo>
                  <a:pt x="1546" y="1151"/>
                </a:lnTo>
                <a:lnTo>
                  <a:pt x="1546" y="1149"/>
                </a:lnTo>
                <a:lnTo>
                  <a:pt x="1545" y="1147"/>
                </a:lnTo>
                <a:lnTo>
                  <a:pt x="1545" y="1146"/>
                </a:lnTo>
                <a:lnTo>
                  <a:pt x="1544" y="1143"/>
                </a:lnTo>
                <a:lnTo>
                  <a:pt x="1542" y="1140"/>
                </a:lnTo>
                <a:lnTo>
                  <a:pt x="1541" y="1138"/>
                </a:lnTo>
                <a:lnTo>
                  <a:pt x="1540" y="1135"/>
                </a:lnTo>
                <a:lnTo>
                  <a:pt x="1539" y="1134"/>
                </a:lnTo>
                <a:lnTo>
                  <a:pt x="1537" y="1130"/>
                </a:lnTo>
                <a:lnTo>
                  <a:pt x="1536" y="1129"/>
                </a:lnTo>
                <a:lnTo>
                  <a:pt x="1535" y="1127"/>
                </a:lnTo>
                <a:lnTo>
                  <a:pt x="1534" y="1125"/>
                </a:lnTo>
                <a:lnTo>
                  <a:pt x="1533" y="1124"/>
                </a:lnTo>
                <a:lnTo>
                  <a:pt x="1529" y="1121"/>
                </a:lnTo>
                <a:lnTo>
                  <a:pt x="1525" y="1117"/>
                </a:lnTo>
                <a:lnTo>
                  <a:pt x="1522" y="1113"/>
                </a:lnTo>
                <a:lnTo>
                  <a:pt x="1517" y="1111"/>
                </a:lnTo>
                <a:lnTo>
                  <a:pt x="1512" y="1108"/>
                </a:lnTo>
                <a:lnTo>
                  <a:pt x="1507" y="1106"/>
                </a:lnTo>
                <a:lnTo>
                  <a:pt x="1501" y="1105"/>
                </a:lnTo>
                <a:lnTo>
                  <a:pt x="1495" y="1105"/>
                </a:lnTo>
                <a:close/>
                <a:moveTo>
                  <a:pt x="1773" y="1477"/>
                </a:moveTo>
                <a:lnTo>
                  <a:pt x="1724" y="1477"/>
                </a:lnTo>
                <a:lnTo>
                  <a:pt x="1719" y="1477"/>
                </a:lnTo>
                <a:lnTo>
                  <a:pt x="1713" y="1477"/>
                </a:lnTo>
                <a:lnTo>
                  <a:pt x="1710" y="1476"/>
                </a:lnTo>
                <a:lnTo>
                  <a:pt x="1709" y="1474"/>
                </a:lnTo>
                <a:lnTo>
                  <a:pt x="1707" y="1473"/>
                </a:lnTo>
                <a:lnTo>
                  <a:pt x="1707" y="1471"/>
                </a:lnTo>
                <a:lnTo>
                  <a:pt x="1705" y="1467"/>
                </a:lnTo>
                <a:lnTo>
                  <a:pt x="1705" y="1463"/>
                </a:lnTo>
                <a:lnTo>
                  <a:pt x="1707" y="1459"/>
                </a:lnTo>
                <a:lnTo>
                  <a:pt x="1709" y="1456"/>
                </a:lnTo>
                <a:lnTo>
                  <a:pt x="1713" y="1455"/>
                </a:lnTo>
                <a:lnTo>
                  <a:pt x="1715" y="1454"/>
                </a:lnTo>
                <a:lnTo>
                  <a:pt x="1732" y="1450"/>
                </a:lnTo>
                <a:lnTo>
                  <a:pt x="1737" y="1449"/>
                </a:lnTo>
                <a:lnTo>
                  <a:pt x="1741" y="1446"/>
                </a:lnTo>
                <a:lnTo>
                  <a:pt x="1743" y="1444"/>
                </a:lnTo>
                <a:lnTo>
                  <a:pt x="1745" y="1443"/>
                </a:lnTo>
                <a:lnTo>
                  <a:pt x="1747" y="1440"/>
                </a:lnTo>
                <a:lnTo>
                  <a:pt x="1748" y="1439"/>
                </a:lnTo>
                <a:lnTo>
                  <a:pt x="1749" y="1437"/>
                </a:lnTo>
                <a:lnTo>
                  <a:pt x="1750" y="1433"/>
                </a:lnTo>
                <a:lnTo>
                  <a:pt x="1750" y="1431"/>
                </a:lnTo>
                <a:lnTo>
                  <a:pt x="1751" y="1429"/>
                </a:lnTo>
                <a:lnTo>
                  <a:pt x="1751" y="1427"/>
                </a:lnTo>
                <a:lnTo>
                  <a:pt x="1751" y="1426"/>
                </a:lnTo>
                <a:lnTo>
                  <a:pt x="1753" y="1424"/>
                </a:lnTo>
                <a:lnTo>
                  <a:pt x="1754" y="1421"/>
                </a:lnTo>
                <a:lnTo>
                  <a:pt x="1766" y="1388"/>
                </a:lnTo>
                <a:lnTo>
                  <a:pt x="1766" y="1384"/>
                </a:lnTo>
                <a:lnTo>
                  <a:pt x="1766" y="1383"/>
                </a:lnTo>
                <a:lnTo>
                  <a:pt x="1767" y="1380"/>
                </a:lnTo>
                <a:lnTo>
                  <a:pt x="1767" y="1379"/>
                </a:lnTo>
                <a:lnTo>
                  <a:pt x="1768" y="1378"/>
                </a:lnTo>
                <a:lnTo>
                  <a:pt x="1768" y="1376"/>
                </a:lnTo>
                <a:lnTo>
                  <a:pt x="1770" y="1374"/>
                </a:lnTo>
                <a:lnTo>
                  <a:pt x="1771" y="1370"/>
                </a:lnTo>
                <a:lnTo>
                  <a:pt x="1772" y="1367"/>
                </a:lnTo>
                <a:lnTo>
                  <a:pt x="1772" y="1366"/>
                </a:lnTo>
                <a:lnTo>
                  <a:pt x="1773" y="1365"/>
                </a:lnTo>
                <a:lnTo>
                  <a:pt x="1773" y="1362"/>
                </a:lnTo>
                <a:lnTo>
                  <a:pt x="1774" y="1361"/>
                </a:lnTo>
                <a:lnTo>
                  <a:pt x="1776" y="1357"/>
                </a:lnTo>
                <a:lnTo>
                  <a:pt x="1776" y="1355"/>
                </a:lnTo>
                <a:lnTo>
                  <a:pt x="1777" y="1354"/>
                </a:lnTo>
                <a:lnTo>
                  <a:pt x="1777" y="1351"/>
                </a:lnTo>
                <a:lnTo>
                  <a:pt x="1778" y="1350"/>
                </a:lnTo>
                <a:lnTo>
                  <a:pt x="1777" y="1344"/>
                </a:lnTo>
                <a:lnTo>
                  <a:pt x="1776" y="1343"/>
                </a:lnTo>
                <a:lnTo>
                  <a:pt x="1774" y="1339"/>
                </a:lnTo>
                <a:lnTo>
                  <a:pt x="1773" y="1335"/>
                </a:lnTo>
                <a:lnTo>
                  <a:pt x="1772" y="1332"/>
                </a:lnTo>
                <a:lnTo>
                  <a:pt x="1772" y="1330"/>
                </a:lnTo>
                <a:lnTo>
                  <a:pt x="1771" y="1328"/>
                </a:lnTo>
                <a:lnTo>
                  <a:pt x="1771" y="1327"/>
                </a:lnTo>
                <a:lnTo>
                  <a:pt x="1770" y="1324"/>
                </a:lnTo>
                <a:lnTo>
                  <a:pt x="1770" y="1323"/>
                </a:lnTo>
                <a:lnTo>
                  <a:pt x="1768" y="1319"/>
                </a:lnTo>
                <a:lnTo>
                  <a:pt x="1767" y="1318"/>
                </a:lnTo>
                <a:lnTo>
                  <a:pt x="1767" y="1316"/>
                </a:lnTo>
                <a:lnTo>
                  <a:pt x="1766" y="1315"/>
                </a:lnTo>
                <a:lnTo>
                  <a:pt x="1766" y="1312"/>
                </a:lnTo>
                <a:lnTo>
                  <a:pt x="1766" y="1311"/>
                </a:lnTo>
                <a:lnTo>
                  <a:pt x="1765" y="1308"/>
                </a:lnTo>
                <a:lnTo>
                  <a:pt x="1765" y="1307"/>
                </a:lnTo>
                <a:lnTo>
                  <a:pt x="1763" y="1305"/>
                </a:lnTo>
                <a:lnTo>
                  <a:pt x="1763" y="1304"/>
                </a:lnTo>
                <a:lnTo>
                  <a:pt x="1762" y="1301"/>
                </a:lnTo>
                <a:lnTo>
                  <a:pt x="1756" y="1285"/>
                </a:lnTo>
                <a:lnTo>
                  <a:pt x="1751" y="1268"/>
                </a:lnTo>
                <a:lnTo>
                  <a:pt x="1750" y="1263"/>
                </a:lnTo>
                <a:lnTo>
                  <a:pt x="1749" y="1261"/>
                </a:lnTo>
                <a:lnTo>
                  <a:pt x="1749" y="1260"/>
                </a:lnTo>
                <a:lnTo>
                  <a:pt x="1748" y="1257"/>
                </a:lnTo>
                <a:lnTo>
                  <a:pt x="1748" y="1256"/>
                </a:lnTo>
                <a:lnTo>
                  <a:pt x="1747" y="1254"/>
                </a:lnTo>
                <a:lnTo>
                  <a:pt x="1745" y="1250"/>
                </a:lnTo>
                <a:lnTo>
                  <a:pt x="1744" y="1247"/>
                </a:lnTo>
                <a:lnTo>
                  <a:pt x="1743" y="1244"/>
                </a:lnTo>
                <a:lnTo>
                  <a:pt x="1737" y="1225"/>
                </a:lnTo>
                <a:lnTo>
                  <a:pt x="1736" y="1221"/>
                </a:lnTo>
                <a:lnTo>
                  <a:pt x="1731" y="1207"/>
                </a:lnTo>
                <a:lnTo>
                  <a:pt x="1727" y="1194"/>
                </a:lnTo>
                <a:lnTo>
                  <a:pt x="1722" y="1180"/>
                </a:lnTo>
                <a:lnTo>
                  <a:pt x="1718" y="1168"/>
                </a:lnTo>
                <a:lnTo>
                  <a:pt x="1718" y="1166"/>
                </a:lnTo>
                <a:lnTo>
                  <a:pt x="1718" y="1164"/>
                </a:lnTo>
                <a:lnTo>
                  <a:pt x="1716" y="1162"/>
                </a:lnTo>
                <a:lnTo>
                  <a:pt x="1716" y="1161"/>
                </a:lnTo>
                <a:lnTo>
                  <a:pt x="1715" y="1160"/>
                </a:lnTo>
                <a:lnTo>
                  <a:pt x="1715" y="1157"/>
                </a:lnTo>
                <a:lnTo>
                  <a:pt x="1714" y="1153"/>
                </a:lnTo>
                <a:lnTo>
                  <a:pt x="1713" y="1152"/>
                </a:lnTo>
                <a:lnTo>
                  <a:pt x="1713" y="1150"/>
                </a:lnTo>
                <a:lnTo>
                  <a:pt x="1712" y="1149"/>
                </a:lnTo>
                <a:lnTo>
                  <a:pt x="1712" y="1146"/>
                </a:lnTo>
                <a:lnTo>
                  <a:pt x="1704" y="1125"/>
                </a:lnTo>
                <a:lnTo>
                  <a:pt x="1704" y="1124"/>
                </a:lnTo>
                <a:lnTo>
                  <a:pt x="1703" y="1122"/>
                </a:lnTo>
                <a:lnTo>
                  <a:pt x="1703" y="1121"/>
                </a:lnTo>
                <a:lnTo>
                  <a:pt x="1702" y="1118"/>
                </a:lnTo>
                <a:lnTo>
                  <a:pt x="1701" y="1116"/>
                </a:lnTo>
                <a:lnTo>
                  <a:pt x="1698" y="1113"/>
                </a:lnTo>
                <a:lnTo>
                  <a:pt x="1697" y="1111"/>
                </a:lnTo>
                <a:lnTo>
                  <a:pt x="1695" y="1110"/>
                </a:lnTo>
                <a:lnTo>
                  <a:pt x="1687" y="1107"/>
                </a:lnTo>
                <a:lnTo>
                  <a:pt x="1684" y="1106"/>
                </a:lnTo>
                <a:lnTo>
                  <a:pt x="1676" y="1103"/>
                </a:lnTo>
                <a:lnTo>
                  <a:pt x="1670" y="1101"/>
                </a:lnTo>
                <a:lnTo>
                  <a:pt x="1667" y="1099"/>
                </a:lnTo>
                <a:lnTo>
                  <a:pt x="1664" y="1097"/>
                </a:lnTo>
                <a:lnTo>
                  <a:pt x="1662" y="1095"/>
                </a:lnTo>
                <a:lnTo>
                  <a:pt x="1661" y="1092"/>
                </a:lnTo>
                <a:lnTo>
                  <a:pt x="1660" y="1089"/>
                </a:lnTo>
                <a:lnTo>
                  <a:pt x="1660" y="1084"/>
                </a:lnTo>
                <a:lnTo>
                  <a:pt x="1661" y="1083"/>
                </a:lnTo>
                <a:lnTo>
                  <a:pt x="1661" y="1081"/>
                </a:lnTo>
                <a:lnTo>
                  <a:pt x="1664" y="1079"/>
                </a:lnTo>
                <a:lnTo>
                  <a:pt x="1667" y="1078"/>
                </a:lnTo>
                <a:lnTo>
                  <a:pt x="1672" y="1077"/>
                </a:lnTo>
                <a:lnTo>
                  <a:pt x="1702" y="1075"/>
                </a:lnTo>
                <a:lnTo>
                  <a:pt x="1767" y="1075"/>
                </a:lnTo>
                <a:lnTo>
                  <a:pt x="1771" y="1077"/>
                </a:lnTo>
                <a:lnTo>
                  <a:pt x="1773" y="1078"/>
                </a:lnTo>
                <a:lnTo>
                  <a:pt x="1776" y="1078"/>
                </a:lnTo>
                <a:lnTo>
                  <a:pt x="1778" y="1081"/>
                </a:lnTo>
                <a:lnTo>
                  <a:pt x="1779" y="1083"/>
                </a:lnTo>
                <a:lnTo>
                  <a:pt x="1780" y="1090"/>
                </a:lnTo>
                <a:lnTo>
                  <a:pt x="1779" y="1091"/>
                </a:lnTo>
                <a:lnTo>
                  <a:pt x="1779" y="1092"/>
                </a:lnTo>
                <a:lnTo>
                  <a:pt x="1774" y="1097"/>
                </a:lnTo>
                <a:lnTo>
                  <a:pt x="1772" y="1097"/>
                </a:lnTo>
                <a:lnTo>
                  <a:pt x="1766" y="1101"/>
                </a:lnTo>
                <a:lnTo>
                  <a:pt x="1765" y="1102"/>
                </a:lnTo>
                <a:lnTo>
                  <a:pt x="1762" y="1102"/>
                </a:lnTo>
                <a:lnTo>
                  <a:pt x="1759" y="1103"/>
                </a:lnTo>
                <a:lnTo>
                  <a:pt x="1756" y="1105"/>
                </a:lnTo>
                <a:lnTo>
                  <a:pt x="1754" y="1106"/>
                </a:lnTo>
                <a:lnTo>
                  <a:pt x="1751" y="1107"/>
                </a:lnTo>
                <a:lnTo>
                  <a:pt x="1743" y="1111"/>
                </a:lnTo>
                <a:lnTo>
                  <a:pt x="1743" y="1113"/>
                </a:lnTo>
                <a:lnTo>
                  <a:pt x="1745" y="1119"/>
                </a:lnTo>
                <a:lnTo>
                  <a:pt x="1745" y="1121"/>
                </a:lnTo>
                <a:lnTo>
                  <a:pt x="1747" y="1123"/>
                </a:lnTo>
                <a:lnTo>
                  <a:pt x="1747" y="1125"/>
                </a:lnTo>
                <a:lnTo>
                  <a:pt x="1748" y="1128"/>
                </a:lnTo>
                <a:lnTo>
                  <a:pt x="1749" y="1132"/>
                </a:lnTo>
                <a:lnTo>
                  <a:pt x="1749" y="1133"/>
                </a:lnTo>
                <a:lnTo>
                  <a:pt x="1750" y="1134"/>
                </a:lnTo>
                <a:lnTo>
                  <a:pt x="1750" y="1136"/>
                </a:lnTo>
                <a:lnTo>
                  <a:pt x="1751" y="1138"/>
                </a:lnTo>
                <a:lnTo>
                  <a:pt x="1751" y="1140"/>
                </a:lnTo>
                <a:lnTo>
                  <a:pt x="1754" y="1147"/>
                </a:lnTo>
                <a:lnTo>
                  <a:pt x="1755" y="1151"/>
                </a:lnTo>
                <a:lnTo>
                  <a:pt x="1756" y="1155"/>
                </a:lnTo>
                <a:lnTo>
                  <a:pt x="1767" y="1189"/>
                </a:lnTo>
                <a:lnTo>
                  <a:pt x="1772" y="1206"/>
                </a:lnTo>
                <a:lnTo>
                  <a:pt x="1778" y="1222"/>
                </a:lnTo>
                <a:lnTo>
                  <a:pt x="1779" y="1227"/>
                </a:lnTo>
                <a:lnTo>
                  <a:pt x="1782" y="1234"/>
                </a:lnTo>
                <a:lnTo>
                  <a:pt x="1784" y="1243"/>
                </a:lnTo>
                <a:lnTo>
                  <a:pt x="1786" y="1251"/>
                </a:lnTo>
                <a:lnTo>
                  <a:pt x="1790" y="1260"/>
                </a:lnTo>
                <a:lnTo>
                  <a:pt x="1791" y="1265"/>
                </a:lnTo>
                <a:lnTo>
                  <a:pt x="1791" y="1267"/>
                </a:lnTo>
                <a:lnTo>
                  <a:pt x="1793" y="1268"/>
                </a:lnTo>
                <a:lnTo>
                  <a:pt x="1793" y="1271"/>
                </a:lnTo>
                <a:lnTo>
                  <a:pt x="1794" y="1272"/>
                </a:lnTo>
                <a:lnTo>
                  <a:pt x="1794" y="1274"/>
                </a:lnTo>
                <a:lnTo>
                  <a:pt x="1795" y="1278"/>
                </a:lnTo>
                <a:lnTo>
                  <a:pt x="1796" y="1285"/>
                </a:lnTo>
                <a:lnTo>
                  <a:pt x="1797" y="1288"/>
                </a:lnTo>
                <a:lnTo>
                  <a:pt x="1799" y="1296"/>
                </a:lnTo>
                <a:lnTo>
                  <a:pt x="1801" y="1289"/>
                </a:lnTo>
                <a:lnTo>
                  <a:pt x="1802" y="1283"/>
                </a:lnTo>
                <a:lnTo>
                  <a:pt x="1803" y="1278"/>
                </a:lnTo>
                <a:lnTo>
                  <a:pt x="1803" y="1277"/>
                </a:lnTo>
                <a:lnTo>
                  <a:pt x="1805" y="1274"/>
                </a:lnTo>
                <a:lnTo>
                  <a:pt x="1805" y="1273"/>
                </a:lnTo>
                <a:lnTo>
                  <a:pt x="1806" y="1271"/>
                </a:lnTo>
                <a:lnTo>
                  <a:pt x="1806" y="1269"/>
                </a:lnTo>
                <a:lnTo>
                  <a:pt x="1807" y="1267"/>
                </a:lnTo>
                <a:lnTo>
                  <a:pt x="1807" y="1265"/>
                </a:lnTo>
                <a:lnTo>
                  <a:pt x="1808" y="1263"/>
                </a:lnTo>
                <a:lnTo>
                  <a:pt x="1808" y="1262"/>
                </a:lnTo>
                <a:lnTo>
                  <a:pt x="1809" y="1260"/>
                </a:lnTo>
                <a:lnTo>
                  <a:pt x="1809" y="1258"/>
                </a:lnTo>
                <a:lnTo>
                  <a:pt x="1809" y="1256"/>
                </a:lnTo>
                <a:lnTo>
                  <a:pt x="1811" y="1254"/>
                </a:lnTo>
                <a:lnTo>
                  <a:pt x="1811" y="1252"/>
                </a:lnTo>
                <a:lnTo>
                  <a:pt x="1812" y="1250"/>
                </a:lnTo>
                <a:lnTo>
                  <a:pt x="1812" y="1249"/>
                </a:lnTo>
                <a:lnTo>
                  <a:pt x="1813" y="1246"/>
                </a:lnTo>
                <a:lnTo>
                  <a:pt x="1813" y="1245"/>
                </a:lnTo>
                <a:lnTo>
                  <a:pt x="1814" y="1243"/>
                </a:lnTo>
                <a:lnTo>
                  <a:pt x="1814" y="1241"/>
                </a:lnTo>
                <a:lnTo>
                  <a:pt x="1815" y="1239"/>
                </a:lnTo>
                <a:lnTo>
                  <a:pt x="1815" y="1238"/>
                </a:lnTo>
                <a:lnTo>
                  <a:pt x="1817" y="1235"/>
                </a:lnTo>
                <a:lnTo>
                  <a:pt x="1822" y="1221"/>
                </a:lnTo>
                <a:lnTo>
                  <a:pt x="1826" y="1205"/>
                </a:lnTo>
                <a:lnTo>
                  <a:pt x="1831" y="1189"/>
                </a:lnTo>
                <a:lnTo>
                  <a:pt x="1836" y="1174"/>
                </a:lnTo>
                <a:lnTo>
                  <a:pt x="1836" y="1172"/>
                </a:lnTo>
                <a:lnTo>
                  <a:pt x="1837" y="1171"/>
                </a:lnTo>
                <a:lnTo>
                  <a:pt x="1837" y="1168"/>
                </a:lnTo>
                <a:lnTo>
                  <a:pt x="1838" y="1167"/>
                </a:lnTo>
                <a:lnTo>
                  <a:pt x="1838" y="1164"/>
                </a:lnTo>
                <a:lnTo>
                  <a:pt x="1838" y="1163"/>
                </a:lnTo>
                <a:lnTo>
                  <a:pt x="1840" y="1161"/>
                </a:lnTo>
                <a:lnTo>
                  <a:pt x="1840" y="1160"/>
                </a:lnTo>
                <a:lnTo>
                  <a:pt x="1841" y="1157"/>
                </a:lnTo>
                <a:lnTo>
                  <a:pt x="1841" y="1156"/>
                </a:lnTo>
                <a:lnTo>
                  <a:pt x="1842" y="1153"/>
                </a:lnTo>
                <a:lnTo>
                  <a:pt x="1842" y="1151"/>
                </a:lnTo>
                <a:lnTo>
                  <a:pt x="1843" y="1150"/>
                </a:lnTo>
                <a:lnTo>
                  <a:pt x="1843" y="1147"/>
                </a:lnTo>
                <a:lnTo>
                  <a:pt x="1844" y="1146"/>
                </a:lnTo>
                <a:lnTo>
                  <a:pt x="1844" y="1145"/>
                </a:lnTo>
                <a:lnTo>
                  <a:pt x="1846" y="1143"/>
                </a:lnTo>
                <a:lnTo>
                  <a:pt x="1848" y="1135"/>
                </a:lnTo>
                <a:lnTo>
                  <a:pt x="1848" y="1133"/>
                </a:lnTo>
                <a:lnTo>
                  <a:pt x="1849" y="1132"/>
                </a:lnTo>
                <a:lnTo>
                  <a:pt x="1849" y="1130"/>
                </a:lnTo>
                <a:lnTo>
                  <a:pt x="1851" y="1125"/>
                </a:lnTo>
                <a:lnTo>
                  <a:pt x="1852" y="1121"/>
                </a:lnTo>
                <a:lnTo>
                  <a:pt x="1853" y="1117"/>
                </a:lnTo>
                <a:lnTo>
                  <a:pt x="1853" y="1113"/>
                </a:lnTo>
                <a:lnTo>
                  <a:pt x="1851" y="1111"/>
                </a:lnTo>
                <a:lnTo>
                  <a:pt x="1844" y="1110"/>
                </a:lnTo>
                <a:lnTo>
                  <a:pt x="1838" y="1107"/>
                </a:lnTo>
                <a:lnTo>
                  <a:pt x="1834" y="1106"/>
                </a:lnTo>
                <a:lnTo>
                  <a:pt x="1832" y="1105"/>
                </a:lnTo>
                <a:lnTo>
                  <a:pt x="1829" y="1103"/>
                </a:lnTo>
                <a:lnTo>
                  <a:pt x="1825" y="1102"/>
                </a:lnTo>
                <a:lnTo>
                  <a:pt x="1824" y="1102"/>
                </a:lnTo>
                <a:lnTo>
                  <a:pt x="1822" y="1101"/>
                </a:lnTo>
                <a:lnTo>
                  <a:pt x="1818" y="1100"/>
                </a:lnTo>
                <a:lnTo>
                  <a:pt x="1815" y="1096"/>
                </a:lnTo>
                <a:lnTo>
                  <a:pt x="1814" y="1095"/>
                </a:lnTo>
                <a:lnTo>
                  <a:pt x="1813" y="1091"/>
                </a:lnTo>
                <a:lnTo>
                  <a:pt x="1812" y="1090"/>
                </a:lnTo>
                <a:lnTo>
                  <a:pt x="1812" y="1089"/>
                </a:lnTo>
                <a:lnTo>
                  <a:pt x="1813" y="1086"/>
                </a:lnTo>
                <a:lnTo>
                  <a:pt x="1814" y="1081"/>
                </a:lnTo>
                <a:lnTo>
                  <a:pt x="1817" y="1080"/>
                </a:lnTo>
                <a:lnTo>
                  <a:pt x="1818" y="1078"/>
                </a:lnTo>
                <a:lnTo>
                  <a:pt x="1820" y="1078"/>
                </a:lnTo>
                <a:lnTo>
                  <a:pt x="1823" y="1077"/>
                </a:lnTo>
                <a:lnTo>
                  <a:pt x="1825" y="1077"/>
                </a:lnTo>
                <a:lnTo>
                  <a:pt x="1831" y="1075"/>
                </a:lnTo>
                <a:lnTo>
                  <a:pt x="1836" y="1075"/>
                </a:lnTo>
                <a:lnTo>
                  <a:pt x="1848" y="1075"/>
                </a:lnTo>
                <a:lnTo>
                  <a:pt x="1902" y="1075"/>
                </a:lnTo>
                <a:lnTo>
                  <a:pt x="1911" y="1075"/>
                </a:lnTo>
                <a:lnTo>
                  <a:pt x="1921" y="1075"/>
                </a:lnTo>
                <a:lnTo>
                  <a:pt x="1924" y="1077"/>
                </a:lnTo>
                <a:lnTo>
                  <a:pt x="1928" y="1078"/>
                </a:lnTo>
                <a:lnTo>
                  <a:pt x="1929" y="1078"/>
                </a:lnTo>
                <a:lnTo>
                  <a:pt x="1930" y="1079"/>
                </a:lnTo>
                <a:lnTo>
                  <a:pt x="1932" y="1081"/>
                </a:lnTo>
                <a:lnTo>
                  <a:pt x="1933" y="1083"/>
                </a:lnTo>
                <a:lnTo>
                  <a:pt x="1933" y="1085"/>
                </a:lnTo>
                <a:lnTo>
                  <a:pt x="1934" y="1088"/>
                </a:lnTo>
                <a:lnTo>
                  <a:pt x="1934" y="1090"/>
                </a:lnTo>
                <a:lnTo>
                  <a:pt x="1933" y="1095"/>
                </a:lnTo>
                <a:lnTo>
                  <a:pt x="1932" y="1096"/>
                </a:lnTo>
                <a:lnTo>
                  <a:pt x="1932" y="1097"/>
                </a:lnTo>
                <a:lnTo>
                  <a:pt x="1929" y="1099"/>
                </a:lnTo>
                <a:lnTo>
                  <a:pt x="1927" y="1100"/>
                </a:lnTo>
                <a:lnTo>
                  <a:pt x="1924" y="1102"/>
                </a:lnTo>
                <a:lnTo>
                  <a:pt x="1923" y="1102"/>
                </a:lnTo>
                <a:lnTo>
                  <a:pt x="1918" y="1103"/>
                </a:lnTo>
                <a:lnTo>
                  <a:pt x="1913" y="1106"/>
                </a:lnTo>
                <a:lnTo>
                  <a:pt x="1911" y="1107"/>
                </a:lnTo>
                <a:lnTo>
                  <a:pt x="1906" y="1108"/>
                </a:lnTo>
                <a:lnTo>
                  <a:pt x="1902" y="1110"/>
                </a:lnTo>
                <a:lnTo>
                  <a:pt x="1899" y="1112"/>
                </a:lnTo>
                <a:lnTo>
                  <a:pt x="1898" y="1113"/>
                </a:lnTo>
                <a:lnTo>
                  <a:pt x="1894" y="1117"/>
                </a:lnTo>
                <a:lnTo>
                  <a:pt x="1893" y="1119"/>
                </a:lnTo>
                <a:lnTo>
                  <a:pt x="1892" y="1122"/>
                </a:lnTo>
                <a:lnTo>
                  <a:pt x="1890" y="1123"/>
                </a:lnTo>
                <a:lnTo>
                  <a:pt x="1890" y="1125"/>
                </a:lnTo>
                <a:lnTo>
                  <a:pt x="1889" y="1127"/>
                </a:lnTo>
                <a:lnTo>
                  <a:pt x="1889" y="1129"/>
                </a:lnTo>
                <a:lnTo>
                  <a:pt x="1888" y="1130"/>
                </a:lnTo>
                <a:lnTo>
                  <a:pt x="1887" y="1134"/>
                </a:lnTo>
                <a:lnTo>
                  <a:pt x="1882" y="1151"/>
                </a:lnTo>
                <a:lnTo>
                  <a:pt x="1876" y="1167"/>
                </a:lnTo>
                <a:lnTo>
                  <a:pt x="1872" y="1179"/>
                </a:lnTo>
                <a:lnTo>
                  <a:pt x="1869" y="1189"/>
                </a:lnTo>
                <a:lnTo>
                  <a:pt x="1865" y="1200"/>
                </a:lnTo>
                <a:lnTo>
                  <a:pt x="1861" y="1210"/>
                </a:lnTo>
                <a:lnTo>
                  <a:pt x="1858" y="1219"/>
                </a:lnTo>
                <a:lnTo>
                  <a:pt x="1858" y="1221"/>
                </a:lnTo>
                <a:lnTo>
                  <a:pt x="1858" y="1223"/>
                </a:lnTo>
                <a:lnTo>
                  <a:pt x="1857" y="1224"/>
                </a:lnTo>
                <a:lnTo>
                  <a:pt x="1857" y="1227"/>
                </a:lnTo>
                <a:lnTo>
                  <a:pt x="1855" y="1228"/>
                </a:lnTo>
                <a:lnTo>
                  <a:pt x="1855" y="1230"/>
                </a:lnTo>
                <a:lnTo>
                  <a:pt x="1854" y="1232"/>
                </a:lnTo>
                <a:lnTo>
                  <a:pt x="1854" y="1234"/>
                </a:lnTo>
                <a:lnTo>
                  <a:pt x="1853" y="1235"/>
                </a:lnTo>
                <a:lnTo>
                  <a:pt x="1853" y="1236"/>
                </a:lnTo>
                <a:lnTo>
                  <a:pt x="1852" y="1240"/>
                </a:lnTo>
                <a:lnTo>
                  <a:pt x="1851" y="1244"/>
                </a:lnTo>
                <a:lnTo>
                  <a:pt x="1849" y="1249"/>
                </a:lnTo>
                <a:lnTo>
                  <a:pt x="1847" y="1256"/>
                </a:lnTo>
                <a:lnTo>
                  <a:pt x="1846" y="1257"/>
                </a:lnTo>
                <a:lnTo>
                  <a:pt x="1846" y="1260"/>
                </a:lnTo>
                <a:lnTo>
                  <a:pt x="1844" y="1261"/>
                </a:lnTo>
                <a:lnTo>
                  <a:pt x="1844" y="1263"/>
                </a:lnTo>
                <a:lnTo>
                  <a:pt x="1843" y="1265"/>
                </a:lnTo>
                <a:lnTo>
                  <a:pt x="1843" y="1266"/>
                </a:lnTo>
                <a:lnTo>
                  <a:pt x="1842" y="1269"/>
                </a:lnTo>
                <a:lnTo>
                  <a:pt x="1840" y="1276"/>
                </a:lnTo>
                <a:lnTo>
                  <a:pt x="1831" y="1300"/>
                </a:lnTo>
                <a:lnTo>
                  <a:pt x="1824" y="1323"/>
                </a:lnTo>
                <a:lnTo>
                  <a:pt x="1823" y="1327"/>
                </a:lnTo>
                <a:lnTo>
                  <a:pt x="1823" y="1329"/>
                </a:lnTo>
                <a:lnTo>
                  <a:pt x="1822" y="1330"/>
                </a:lnTo>
                <a:lnTo>
                  <a:pt x="1822" y="1333"/>
                </a:lnTo>
                <a:lnTo>
                  <a:pt x="1820" y="1334"/>
                </a:lnTo>
                <a:lnTo>
                  <a:pt x="1820" y="1337"/>
                </a:lnTo>
                <a:lnTo>
                  <a:pt x="1819" y="1338"/>
                </a:lnTo>
                <a:lnTo>
                  <a:pt x="1818" y="1343"/>
                </a:lnTo>
                <a:lnTo>
                  <a:pt x="1809" y="1365"/>
                </a:lnTo>
                <a:lnTo>
                  <a:pt x="1809" y="1370"/>
                </a:lnTo>
                <a:lnTo>
                  <a:pt x="1801" y="1391"/>
                </a:lnTo>
                <a:lnTo>
                  <a:pt x="1794" y="1412"/>
                </a:lnTo>
                <a:lnTo>
                  <a:pt x="1790" y="1424"/>
                </a:lnTo>
                <a:lnTo>
                  <a:pt x="1789" y="1428"/>
                </a:lnTo>
                <a:lnTo>
                  <a:pt x="1789" y="1431"/>
                </a:lnTo>
                <a:lnTo>
                  <a:pt x="1788" y="1432"/>
                </a:lnTo>
                <a:lnTo>
                  <a:pt x="1788" y="1434"/>
                </a:lnTo>
                <a:lnTo>
                  <a:pt x="1786" y="1435"/>
                </a:lnTo>
                <a:lnTo>
                  <a:pt x="1786" y="1438"/>
                </a:lnTo>
                <a:lnTo>
                  <a:pt x="1785" y="1439"/>
                </a:lnTo>
                <a:lnTo>
                  <a:pt x="1785" y="1440"/>
                </a:lnTo>
                <a:lnTo>
                  <a:pt x="1784" y="1443"/>
                </a:lnTo>
                <a:lnTo>
                  <a:pt x="1784" y="1444"/>
                </a:lnTo>
                <a:lnTo>
                  <a:pt x="1783" y="1446"/>
                </a:lnTo>
                <a:lnTo>
                  <a:pt x="1783" y="1448"/>
                </a:lnTo>
                <a:lnTo>
                  <a:pt x="1782" y="1450"/>
                </a:lnTo>
                <a:lnTo>
                  <a:pt x="1780" y="1454"/>
                </a:lnTo>
                <a:lnTo>
                  <a:pt x="1780" y="1456"/>
                </a:lnTo>
                <a:lnTo>
                  <a:pt x="1779" y="1460"/>
                </a:lnTo>
                <a:lnTo>
                  <a:pt x="1778" y="1461"/>
                </a:lnTo>
                <a:lnTo>
                  <a:pt x="1778" y="1463"/>
                </a:lnTo>
                <a:lnTo>
                  <a:pt x="1777" y="1465"/>
                </a:lnTo>
                <a:lnTo>
                  <a:pt x="1773" y="1477"/>
                </a:lnTo>
                <a:close/>
                <a:moveTo>
                  <a:pt x="4754" y="1354"/>
                </a:moveTo>
                <a:lnTo>
                  <a:pt x="4754" y="1350"/>
                </a:lnTo>
                <a:lnTo>
                  <a:pt x="4753" y="1344"/>
                </a:lnTo>
                <a:lnTo>
                  <a:pt x="4751" y="1335"/>
                </a:lnTo>
                <a:lnTo>
                  <a:pt x="4751" y="1328"/>
                </a:lnTo>
                <a:lnTo>
                  <a:pt x="4751" y="1322"/>
                </a:lnTo>
                <a:lnTo>
                  <a:pt x="4750" y="1316"/>
                </a:lnTo>
                <a:lnTo>
                  <a:pt x="4749" y="1304"/>
                </a:lnTo>
                <a:lnTo>
                  <a:pt x="4749" y="1299"/>
                </a:lnTo>
                <a:lnTo>
                  <a:pt x="4748" y="1293"/>
                </a:lnTo>
                <a:lnTo>
                  <a:pt x="4748" y="1290"/>
                </a:lnTo>
                <a:lnTo>
                  <a:pt x="4748" y="1287"/>
                </a:lnTo>
                <a:lnTo>
                  <a:pt x="4749" y="1282"/>
                </a:lnTo>
                <a:lnTo>
                  <a:pt x="4750" y="1277"/>
                </a:lnTo>
                <a:lnTo>
                  <a:pt x="4754" y="1273"/>
                </a:lnTo>
                <a:lnTo>
                  <a:pt x="4760" y="1272"/>
                </a:lnTo>
                <a:lnTo>
                  <a:pt x="4764" y="1271"/>
                </a:lnTo>
                <a:lnTo>
                  <a:pt x="4767" y="1271"/>
                </a:lnTo>
                <a:lnTo>
                  <a:pt x="4770" y="1272"/>
                </a:lnTo>
                <a:lnTo>
                  <a:pt x="4772" y="1273"/>
                </a:lnTo>
                <a:lnTo>
                  <a:pt x="4774" y="1276"/>
                </a:lnTo>
                <a:lnTo>
                  <a:pt x="4777" y="1278"/>
                </a:lnTo>
                <a:lnTo>
                  <a:pt x="4778" y="1280"/>
                </a:lnTo>
                <a:lnTo>
                  <a:pt x="4779" y="1284"/>
                </a:lnTo>
                <a:lnTo>
                  <a:pt x="4780" y="1287"/>
                </a:lnTo>
                <a:lnTo>
                  <a:pt x="4782" y="1289"/>
                </a:lnTo>
                <a:lnTo>
                  <a:pt x="4782" y="1290"/>
                </a:lnTo>
                <a:lnTo>
                  <a:pt x="4783" y="1294"/>
                </a:lnTo>
                <a:lnTo>
                  <a:pt x="4784" y="1296"/>
                </a:lnTo>
                <a:lnTo>
                  <a:pt x="4785" y="1301"/>
                </a:lnTo>
                <a:lnTo>
                  <a:pt x="4786" y="1304"/>
                </a:lnTo>
                <a:lnTo>
                  <a:pt x="4788" y="1307"/>
                </a:lnTo>
                <a:lnTo>
                  <a:pt x="4789" y="1310"/>
                </a:lnTo>
                <a:lnTo>
                  <a:pt x="4790" y="1312"/>
                </a:lnTo>
                <a:lnTo>
                  <a:pt x="4791" y="1316"/>
                </a:lnTo>
                <a:lnTo>
                  <a:pt x="4793" y="1318"/>
                </a:lnTo>
                <a:lnTo>
                  <a:pt x="4794" y="1322"/>
                </a:lnTo>
                <a:lnTo>
                  <a:pt x="4795" y="1324"/>
                </a:lnTo>
                <a:lnTo>
                  <a:pt x="4797" y="1328"/>
                </a:lnTo>
                <a:lnTo>
                  <a:pt x="4800" y="1332"/>
                </a:lnTo>
                <a:lnTo>
                  <a:pt x="4801" y="1333"/>
                </a:lnTo>
                <a:lnTo>
                  <a:pt x="4803" y="1334"/>
                </a:lnTo>
                <a:lnTo>
                  <a:pt x="4806" y="1334"/>
                </a:lnTo>
                <a:lnTo>
                  <a:pt x="4809" y="1337"/>
                </a:lnTo>
                <a:lnTo>
                  <a:pt x="4814" y="1338"/>
                </a:lnTo>
                <a:lnTo>
                  <a:pt x="4817" y="1338"/>
                </a:lnTo>
                <a:lnTo>
                  <a:pt x="4820" y="1339"/>
                </a:lnTo>
                <a:lnTo>
                  <a:pt x="4825" y="1339"/>
                </a:lnTo>
                <a:lnTo>
                  <a:pt x="4829" y="1339"/>
                </a:lnTo>
                <a:lnTo>
                  <a:pt x="4834" y="1338"/>
                </a:lnTo>
                <a:lnTo>
                  <a:pt x="4837" y="1338"/>
                </a:lnTo>
                <a:lnTo>
                  <a:pt x="4840" y="1338"/>
                </a:lnTo>
                <a:lnTo>
                  <a:pt x="4841" y="1337"/>
                </a:lnTo>
                <a:lnTo>
                  <a:pt x="4843" y="1337"/>
                </a:lnTo>
                <a:lnTo>
                  <a:pt x="4847" y="1335"/>
                </a:lnTo>
                <a:lnTo>
                  <a:pt x="4849" y="1334"/>
                </a:lnTo>
                <a:lnTo>
                  <a:pt x="4852" y="1333"/>
                </a:lnTo>
                <a:lnTo>
                  <a:pt x="4855" y="1332"/>
                </a:lnTo>
                <a:lnTo>
                  <a:pt x="4857" y="1330"/>
                </a:lnTo>
                <a:lnTo>
                  <a:pt x="4858" y="1329"/>
                </a:lnTo>
                <a:lnTo>
                  <a:pt x="4860" y="1326"/>
                </a:lnTo>
                <a:lnTo>
                  <a:pt x="4864" y="1323"/>
                </a:lnTo>
                <a:lnTo>
                  <a:pt x="4867" y="1321"/>
                </a:lnTo>
                <a:lnTo>
                  <a:pt x="4869" y="1318"/>
                </a:lnTo>
                <a:lnTo>
                  <a:pt x="4869" y="1317"/>
                </a:lnTo>
                <a:lnTo>
                  <a:pt x="4870" y="1315"/>
                </a:lnTo>
                <a:lnTo>
                  <a:pt x="4871" y="1312"/>
                </a:lnTo>
                <a:lnTo>
                  <a:pt x="4872" y="1310"/>
                </a:lnTo>
                <a:lnTo>
                  <a:pt x="4872" y="1308"/>
                </a:lnTo>
                <a:lnTo>
                  <a:pt x="4875" y="1304"/>
                </a:lnTo>
                <a:lnTo>
                  <a:pt x="4876" y="1298"/>
                </a:lnTo>
                <a:lnTo>
                  <a:pt x="4877" y="1291"/>
                </a:lnTo>
                <a:lnTo>
                  <a:pt x="4877" y="1288"/>
                </a:lnTo>
                <a:lnTo>
                  <a:pt x="4877" y="1284"/>
                </a:lnTo>
                <a:lnTo>
                  <a:pt x="4876" y="1280"/>
                </a:lnTo>
                <a:lnTo>
                  <a:pt x="4873" y="1272"/>
                </a:lnTo>
                <a:lnTo>
                  <a:pt x="4871" y="1268"/>
                </a:lnTo>
                <a:lnTo>
                  <a:pt x="4869" y="1265"/>
                </a:lnTo>
                <a:lnTo>
                  <a:pt x="4866" y="1262"/>
                </a:lnTo>
                <a:lnTo>
                  <a:pt x="4863" y="1258"/>
                </a:lnTo>
                <a:lnTo>
                  <a:pt x="4857" y="1254"/>
                </a:lnTo>
                <a:lnTo>
                  <a:pt x="4855" y="1251"/>
                </a:lnTo>
                <a:lnTo>
                  <a:pt x="4853" y="1250"/>
                </a:lnTo>
                <a:lnTo>
                  <a:pt x="4852" y="1249"/>
                </a:lnTo>
                <a:lnTo>
                  <a:pt x="4849" y="1247"/>
                </a:lnTo>
                <a:lnTo>
                  <a:pt x="4847" y="1246"/>
                </a:lnTo>
                <a:lnTo>
                  <a:pt x="4846" y="1245"/>
                </a:lnTo>
                <a:lnTo>
                  <a:pt x="4843" y="1244"/>
                </a:lnTo>
                <a:lnTo>
                  <a:pt x="4841" y="1243"/>
                </a:lnTo>
                <a:lnTo>
                  <a:pt x="4837" y="1240"/>
                </a:lnTo>
                <a:lnTo>
                  <a:pt x="4834" y="1238"/>
                </a:lnTo>
                <a:lnTo>
                  <a:pt x="4831" y="1236"/>
                </a:lnTo>
                <a:lnTo>
                  <a:pt x="4829" y="1235"/>
                </a:lnTo>
                <a:lnTo>
                  <a:pt x="4828" y="1234"/>
                </a:lnTo>
                <a:lnTo>
                  <a:pt x="4825" y="1234"/>
                </a:lnTo>
                <a:lnTo>
                  <a:pt x="4823" y="1233"/>
                </a:lnTo>
                <a:lnTo>
                  <a:pt x="4822" y="1230"/>
                </a:lnTo>
                <a:lnTo>
                  <a:pt x="4819" y="1230"/>
                </a:lnTo>
                <a:lnTo>
                  <a:pt x="4817" y="1229"/>
                </a:lnTo>
                <a:lnTo>
                  <a:pt x="4814" y="1227"/>
                </a:lnTo>
                <a:lnTo>
                  <a:pt x="4812" y="1225"/>
                </a:lnTo>
                <a:lnTo>
                  <a:pt x="4807" y="1223"/>
                </a:lnTo>
                <a:lnTo>
                  <a:pt x="4806" y="1222"/>
                </a:lnTo>
                <a:lnTo>
                  <a:pt x="4803" y="1221"/>
                </a:lnTo>
                <a:lnTo>
                  <a:pt x="4801" y="1219"/>
                </a:lnTo>
                <a:lnTo>
                  <a:pt x="4799" y="1218"/>
                </a:lnTo>
                <a:lnTo>
                  <a:pt x="4797" y="1217"/>
                </a:lnTo>
                <a:lnTo>
                  <a:pt x="4795" y="1216"/>
                </a:lnTo>
                <a:lnTo>
                  <a:pt x="4794" y="1215"/>
                </a:lnTo>
                <a:lnTo>
                  <a:pt x="4791" y="1212"/>
                </a:lnTo>
                <a:lnTo>
                  <a:pt x="4789" y="1211"/>
                </a:lnTo>
                <a:lnTo>
                  <a:pt x="4786" y="1210"/>
                </a:lnTo>
                <a:lnTo>
                  <a:pt x="4784" y="1207"/>
                </a:lnTo>
                <a:lnTo>
                  <a:pt x="4782" y="1205"/>
                </a:lnTo>
                <a:lnTo>
                  <a:pt x="4778" y="1202"/>
                </a:lnTo>
                <a:lnTo>
                  <a:pt x="4777" y="1202"/>
                </a:lnTo>
                <a:lnTo>
                  <a:pt x="4772" y="1197"/>
                </a:lnTo>
                <a:lnTo>
                  <a:pt x="4770" y="1195"/>
                </a:lnTo>
                <a:lnTo>
                  <a:pt x="4767" y="1191"/>
                </a:lnTo>
                <a:lnTo>
                  <a:pt x="4765" y="1189"/>
                </a:lnTo>
                <a:lnTo>
                  <a:pt x="4764" y="1186"/>
                </a:lnTo>
                <a:lnTo>
                  <a:pt x="4762" y="1185"/>
                </a:lnTo>
                <a:lnTo>
                  <a:pt x="4761" y="1183"/>
                </a:lnTo>
                <a:lnTo>
                  <a:pt x="4760" y="1179"/>
                </a:lnTo>
                <a:lnTo>
                  <a:pt x="4757" y="1175"/>
                </a:lnTo>
                <a:lnTo>
                  <a:pt x="4756" y="1173"/>
                </a:lnTo>
                <a:lnTo>
                  <a:pt x="4754" y="1167"/>
                </a:lnTo>
                <a:lnTo>
                  <a:pt x="4754" y="1164"/>
                </a:lnTo>
                <a:lnTo>
                  <a:pt x="4754" y="1162"/>
                </a:lnTo>
                <a:lnTo>
                  <a:pt x="4753" y="1158"/>
                </a:lnTo>
                <a:lnTo>
                  <a:pt x="4753" y="1155"/>
                </a:lnTo>
                <a:lnTo>
                  <a:pt x="4751" y="1151"/>
                </a:lnTo>
                <a:lnTo>
                  <a:pt x="4751" y="1146"/>
                </a:lnTo>
                <a:lnTo>
                  <a:pt x="4753" y="1138"/>
                </a:lnTo>
                <a:lnTo>
                  <a:pt x="4753" y="1133"/>
                </a:lnTo>
                <a:lnTo>
                  <a:pt x="4753" y="1130"/>
                </a:lnTo>
                <a:lnTo>
                  <a:pt x="4754" y="1128"/>
                </a:lnTo>
                <a:lnTo>
                  <a:pt x="4754" y="1125"/>
                </a:lnTo>
                <a:lnTo>
                  <a:pt x="4757" y="1116"/>
                </a:lnTo>
                <a:lnTo>
                  <a:pt x="4762" y="1107"/>
                </a:lnTo>
                <a:lnTo>
                  <a:pt x="4765" y="1103"/>
                </a:lnTo>
                <a:lnTo>
                  <a:pt x="4767" y="1100"/>
                </a:lnTo>
                <a:lnTo>
                  <a:pt x="4774" y="1094"/>
                </a:lnTo>
                <a:lnTo>
                  <a:pt x="4780" y="1089"/>
                </a:lnTo>
                <a:lnTo>
                  <a:pt x="4789" y="1084"/>
                </a:lnTo>
                <a:lnTo>
                  <a:pt x="4797" y="1080"/>
                </a:lnTo>
                <a:lnTo>
                  <a:pt x="4807" y="1077"/>
                </a:lnTo>
                <a:lnTo>
                  <a:pt x="4809" y="1077"/>
                </a:lnTo>
                <a:lnTo>
                  <a:pt x="4812" y="1075"/>
                </a:lnTo>
                <a:lnTo>
                  <a:pt x="4813" y="1075"/>
                </a:lnTo>
                <a:lnTo>
                  <a:pt x="4815" y="1074"/>
                </a:lnTo>
                <a:lnTo>
                  <a:pt x="4819" y="1074"/>
                </a:lnTo>
                <a:lnTo>
                  <a:pt x="4823" y="1073"/>
                </a:lnTo>
                <a:lnTo>
                  <a:pt x="4826" y="1073"/>
                </a:lnTo>
                <a:lnTo>
                  <a:pt x="4831" y="1073"/>
                </a:lnTo>
                <a:lnTo>
                  <a:pt x="4847" y="1072"/>
                </a:lnTo>
                <a:lnTo>
                  <a:pt x="4854" y="1072"/>
                </a:lnTo>
                <a:lnTo>
                  <a:pt x="4861" y="1073"/>
                </a:lnTo>
                <a:lnTo>
                  <a:pt x="4867" y="1074"/>
                </a:lnTo>
                <a:lnTo>
                  <a:pt x="4873" y="1075"/>
                </a:lnTo>
                <a:lnTo>
                  <a:pt x="4876" y="1075"/>
                </a:lnTo>
                <a:lnTo>
                  <a:pt x="4878" y="1077"/>
                </a:lnTo>
                <a:lnTo>
                  <a:pt x="4881" y="1077"/>
                </a:lnTo>
                <a:lnTo>
                  <a:pt x="4883" y="1078"/>
                </a:lnTo>
                <a:lnTo>
                  <a:pt x="4887" y="1079"/>
                </a:lnTo>
                <a:lnTo>
                  <a:pt x="4889" y="1079"/>
                </a:lnTo>
                <a:lnTo>
                  <a:pt x="4893" y="1080"/>
                </a:lnTo>
                <a:lnTo>
                  <a:pt x="4898" y="1083"/>
                </a:lnTo>
                <a:lnTo>
                  <a:pt x="4900" y="1084"/>
                </a:lnTo>
                <a:lnTo>
                  <a:pt x="4901" y="1085"/>
                </a:lnTo>
                <a:lnTo>
                  <a:pt x="4901" y="1092"/>
                </a:lnTo>
                <a:lnTo>
                  <a:pt x="4903" y="1094"/>
                </a:lnTo>
                <a:lnTo>
                  <a:pt x="4903" y="1096"/>
                </a:lnTo>
                <a:lnTo>
                  <a:pt x="4903" y="1100"/>
                </a:lnTo>
                <a:lnTo>
                  <a:pt x="4903" y="1107"/>
                </a:lnTo>
                <a:lnTo>
                  <a:pt x="4904" y="1116"/>
                </a:lnTo>
                <a:lnTo>
                  <a:pt x="4904" y="1122"/>
                </a:lnTo>
                <a:lnTo>
                  <a:pt x="4905" y="1128"/>
                </a:lnTo>
                <a:lnTo>
                  <a:pt x="4905" y="1133"/>
                </a:lnTo>
                <a:lnTo>
                  <a:pt x="4906" y="1141"/>
                </a:lnTo>
                <a:lnTo>
                  <a:pt x="4905" y="1144"/>
                </a:lnTo>
                <a:lnTo>
                  <a:pt x="4904" y="1146"/>
                </a:lnTo>
                <a:lnTo>
                  <a:pt x="4900" y="1149"/>
                </a:lnTo>
                <a:lnTo>
                  <a:pt x="4898" y="1150"/>
                </a:lnTo>
                <a:lnTo>
                  <a:pt x="4893" y="1152"/>
                </a:lnTo>
                <a:lnTo>
                  <a:pt x="4889" y="1152"/>
                </a:lnTo>
                <a:lnTo>
                  <a:pt x="4887" y="1152"/>
                </a:lnTo>
                <a:lnTo>
                  <a:pt x="4884" y="1151"/>
                </a:lnTo>
                <a:lnTo>
                  <a:pt x="4883" y="1150"/>
                </a:lnTo>
                <a:lnTo>
                  <a:pt x="4882" y="1149"/>
                </a:lnTo>
                <a:lnTo>
                  <a:pt x="4880" y="1146"/>
                </a:lnTo>
                <a:lnTo>
                  <a:pt x="4876" y="1144"/>
                </a:lnTo>
                <a:lnTo>
                  <a:pt x="4875" y="1143"/>
                </a:lnTo>
                <a:lnTo>
                  <a:pt x="4873" y="1139"/>
                </a:lnTo>
                <a:lnTo>
                  <a:pt x="4873" y="1136"/>
                </a:lnTo>
                <a:lnTo>
                  <a:pt x="4871" y="1132"/>
                </a:lnTo>
                <a:lnTo>
                  <a:pt x="4870" y="1129"/>
                </a:lnTo>
                <a:lnTo>
                  <a:pt x="4870" y="1127"/>
                </a:lnTo>
                <a:lnTo>
                  <a:pt x="4869" y="1123"/>
                </a:lnTo>
                <a:lnTo>
                  <a:pt x="4867" y="1121"/>
                </a:lnTo>
                <a:lnTo>
                  <a:pt x="4866" y="1117"/>
                </a:lnTo>
                <a:lnTo>
                  <a:pt x="4865" y="1114"/>
                </a:lnTo>
                <a:lnTo>
                  <a:pt x="4864" y="1112"/>
                </a:lnTo>
                <a:lnTo>
                  <a:pt x="4863" y="1110"/>
                </a:lnTo>
                <a:lnTo>
                  <a:pt x="4861" y="1108"/>
                </a:lnTo>
                <a:lnTo>
                  <a:pt x="4859" y="1107"/>
                </a:lnTo>
                <a:lnTo>
                  <a:pt x="4857" y="1105"/>
                </a:lnTo>
                <a:lnTo>
                  <a:pt x="4853" y="1102"/>
                </a:lnTo>
                <a:lnTo>
                  <a:pt x="4848" y="1101"/>
                </a:lnTo>
                <a:lnTo>
                  <a:pt x="4843" y="1101"/>
                </a:lnTo>
                <a:lnTo>
                  <a:pt x="4838" y="1101"/>
                </a:lnTo>
                <a:lnTo>
                  <a:pt x="4831" y="1101"/>
                </a:lnTo>
                <a:lnTo>
                  <a:pt x="4828" y="1101"/>
                </a:lnTo>
                <a:lnTo>
                  <a:pt x="4819" y="1103"/>
                </a:lnTo>
                <a:lnTo>
                  <a:pt x="4817" y="1106"/>
                </a:lnTo>
                <a:lnTo>
                  <a:pt x="4813" y="1107"/>
                </a:lnTo>
                <a:lnTo>
                  <a:pt x="4809" y="1110"/>
                </a:lnTo>
                <a:lnTo>
                  <a:pt x="4807" y="1112"/>
                </a:lnTo>
                <a:lnTo>
                  <a:pt x="4802" y="1118"/>
                </a:lnTo>
                <a:lnTo>
                  <a:pt x="4800" y="1119"/>
                </a:lnTo>
                <a:lnTo>
                  <a:pt x="4800" y="1122"/>
                </a:lnTo>
                <a:lnTo>
                  <a:pt x="4799" y="1123"/>
                </a:lnTo>
                <a:lnTo>
                  <a:pt x="4797" y="1125"/>
                </a:lnTo>
                <a:lnTo>
                  <a:pt x="4797" y="1128"/>
                </a:lnTo>
                <a:lnTo>
                  <a:pt x="4796" y="1130"/>
                </a:lnTo>
                <a:lnTo>
                  <a:pt x="4795" y="1133"/>
                </a:lnTo>
                <a:lnTo>
                  <a:pt x="4795" y="1136"/>
                </a:lnTo>
                <a:lnTo>
                  <a:pt x="4794" y="1140"/>
                </a:lnTo>
                <a:lnTo>
                  <a:pt x="4794" y="1145"/>
                </a:lnTo>
                <a:lnTo>
                  <a:pt x="4795" y="1152"/>
                </a:lnTo>
                <a:lnTo>
                  <a:pt x="4795" y="1155"/>
                </a:lnTo>
                <a:lnTo>
                  <a:pt x="4796" y="1156"/>
                </a:lnTo>
                <a:lnTo>
                  <a:pt x="4797" y="1160"/>
                </a:lnTo>
                <a:lnTo>
                  <a:pt x="4799" y="1163"/>
                </a:lnTo>
                <a:lnTo>
                  <a:pt x="4801" y="1164"/>
                </a:lnTo>
                <a:lnTo>
                  <a:pt x="4802" y="1167"/>
                </a:lnTo>
                <a:lnTo>
                  <a:pt x="4805" y="1169"/>
                </a:lnTo>
                <a:lnTo>
                  <a:pt x="4808" y="1173"/>
                </a:lnTo>
                <a:lnTo>
                  <a:pt x="4811" y="1175"/>
                </a:lnTo>
                <a:lnTo>
                  <a:pt x="4813" y="1177"/>
                </a:lnTo>
                <a:lnTo>
                  <a:pt x="4815" y="1179"/>
                </a:lnTo>
                <a:lnTo>
                  <a:pt x="4817" y="1180"/>
                </a:lnTo>
                <a:lnTo>
                  <a:pt x="4819" y="1182"/>
                </a:lnTo>
                <a:lnTo>
                  <a:pt x="4820" y="1182"/>
                </a:lnTo>
                <a:lnTo>
                  <a:pt x="4823" y="1183"/>
                </a:lnTo>
                <a:lnTo>
                  <a:pt x="4825" y="1184"/>
                </a:lnTo>
                <a:lnTo>
                  <a:pt x="4826" y="1185"/>
                </a:lnTo>
                <a:lnTo>
                  <a:pt x="4828" y="1188"/>
                </a:lnTo>
                <a:lnTo>
                  <a:pt x="4831" y="1189"/>
                </a:lnTo>
                <a:lnTo>
                  <a:pt x="4836" y="1190"/>
                </a:lnTo>
                <a:lnTo>
                  <a:pt x="4840" y="1193"/>
                </a:lnTo>
                <a:lnTo>
                  <a:pt x="4841" y="1194"/>
                </a:lnTo>
                <a:lnTo>
                  <a:pt x="4843" y="1195"/>
                </a:lnTo>
                <a:lnTo>
                  <a:pt x="4846" y="1196"/>
                </a:lnTo>
                <a:lnTo>
                  <a:pt x="4848" y="1197"/>
                </a:lnTo>
                <a:lnTo>
                  <a:pt x="4851" y="1199"/>
                </a:lnTo>
                <a:lnTo>
                  <a:pt x="4852" y="1201"/>
                </a:lnTo>
                <a:lnTo>
                  <a:pt x="4854" y="1201"/>
                </a:lnTo>
                <a:lnTo>
                  <a:pt x="4857" y="1202"/>
                </a:lnTo>
                <a:lnTo>
                  <a:pt x="4860" y="1205"/>
                </a:lnTo>
                <a:lnTo>
                  <a:pt x="4865" y="1207"/>
                </a:lnTo>
                <a:lnTo>
                  <a:pt x="4867" y="1208"/>
                </a:lnTo>
                <a:lnTo>
                  <a:pt x="4870" y="1210"/>
                </a:lnTo>
                <a:lnTo>
                  <a:pt x="4872" y="1212"/>
                </a:lnTo>
                <a:lnTo>
                  <a:pt x="4875" y="1213"/>
                </a:lnTo>
                <a:lnTo>
                  <a:pt x="4877" y="1215"/>
                </a:lnTo>
                <a:lnTo>
                  <a:pt x="4878" y="1216"/>
                </a:lnTo>
                <a:lnTo>
                  <a:pt x="4880" y="1218"/>
                </a:lnTo>
                <a:lnTo>
                  <a:pt x="4882" y="1219"/>
                </a:lnTo>
                <a:lnTo>
                  <a:pt x="4884" y="1221"/>
                </a:lnTo>
                <a:lnTo>
                  <a:pt x="4886" y="1222"/>
                </a:lnTo>
                <a:lnTo>
                  <a:pt x="4889" y="1224"/>
                </a:lnTo>
                <a:lnTo>
                  <a:pt x="4898" y="1232"/>
                </a:lnTo>
                <a:lnTo>
                  <a:pt x="4903" y="1236"/>
                </a:lnTo>
                <a:lnTo>
                  <a:pt x="4906" y="1241"/>
                </a:lnTo>
                <a:lnTo>
                  <a:pt x="4909" y="1246"/>
                </a:lnTo>
                <a:lnTo>
                  <a:pt x="4912" y="1251"/>
                </a:lnTo>
                <a:lnTo>
                  <a:pt x="4915" y="1257"/>
                </a:lnTo>
                <a:lnTo>
                  <a:pt x="4917" y="1263"/>
                </a:lnTo>
                <a:lnTo>
                  <a:pt x="4917" y="1265"/>
                </a:lnTo>
                <a:lnTo>
                  <a:pt x="4917" y="1267"/>
                </a:lnTo>
                <a:lnTo>
                  <a:pt x="4918" y="1271"/>
                </a:lnTo>
                <a:lnTo>
                  <a:pt x="4918" y="1273"/>
                </a:lnTo>
                <a:lnTo>
                  <a:pt x="4919" y="1276"/>
                </a:lnTo>
                <a:lnTo>
                  <a:pt x="4919" y="1282"/>
                </a:lnTo>
                <a:lnTo>
                  <a:pt x="4918" y="1293"/>
                </a:lnTo>
                <a:lnTo>
                  <a:pt x="4916" y="1304"/>
                </a:lnTo>
                <a:lnTo>
                  <a:pt x="4913" y="1312"/>
                </a:lnTo>
                <a:lnTo>
                  <a:pt x="4913" y="1313"/>
                </a:lnTo>
                <a:lnTo>
                  <a:pt x="4912" y="1316"/>
                </a:lnTo>
                <a:lnTo>
                  <a:pt x="4911" y="1318"/>
                </a:lnTo>
                <a:lnTo>
                  <a:pt x="4910" y="1321"/>
                </a:lnTo>
                <a:lnTo>
                  <a:pt x="4907" y="1324"/>
                </a:lnTo>
                <a:lnTo>
                  <a:pt x="4906" y="1327"/>
                </a:lnTo>
                <a:lnTo>
                  <a:pt x="4905" y="1329"/>
                </a:lnTo>
                <a:lnTo>
                  <a:pt x="4903" y="1330"/>
                </a:lnTo>
                <a:lnTo>
                  <a:pt x="4901" y="1332"/>
                </a:lnTo>
                <a:lnTo>
                  <a:pt x="4899" y="1335"/>
                </a:lnTo>
                <a:lnTo>
                  <a:pt x="4893" y="1341"/>
                </a:lnTo>
                <a:lnTo>
                  <a:pt x="4888" y="1348"/>
                </a:lnTo>
                <a:lnTo>
                  <a:pt x="4886" y="1350"/>
                </a:lnTo>
                <a:lnTo>
                  <a:pt x="4883" y="1351"/>
                </a:lnTo>
                <a:lnTo>
                  <a:pt x="4881" y="1352"/>
                </a:lnTo>
                <a:lnTo>
                  <a:pt x="4878" y="1354"/>
                </a:lnTo>
                <a:lnTo>
                  <a:pt x="4876" y="1355"/>
                </a:lnTo>
                <a:lnTo>
                  <a:pt x="4873" y="1356"/>
                </a:lnTo>
                <a:lnTo>
                  <a:pt x="4871" y="1357"/>
                </a:lnTo>
                <a:lnTo>
                  <a:pt x="4867" y="1360"/>
                </a:lnTo>
                <a:lnTo>
                  <a:pt x="4865" y="1361"/>
                </a:lnTo>
                <a:lnTo>
                  <a:pt x="4849" y="1366"/>
                </a:lnTo>
                <a:lnTo>
                  <a:pt x="4846" y="1366"/>
                </a:lnTo>
                <a:lnTo>
                  <a:pt x="4838" y="1368"/>
                </a:lnTo>
                <a:lnTo>
                  <a:pt x="4830" y="1368"/>
                </a:lnTo>
                <a:lnTo>
                  <a:pt x="4813" y="1368"/>
                </a:lnTo>
                <a:lnTo>
                  <a:pt x="4795" y="1367"/>
                </a:lnTo>
                <a:lnTo>
                  <a:pt x="4786" y="1366"/>
                </a:lnTo>
                <a:lnTo>
                  <a:pt x="4766" y="1360"/>
                </a:lnTo>
                <a:lnTo>
                  <a:pt x="4754" y="1354"/>
                </a:lnTo>
                <a:close/>
                <a:moveTo>
                  <a:pt x="4110" y="1365"/>
                </a:moveTo>
                <a:lnTo>
                  <a:pt x="4110" y="1330"/>
                </a:lnTo>
                <a:lnTo>
                  <a:pt x="4107" y="1334"/>
                </a:lnTo>
                <a:lnTo>
                  <a:pt x="4106" y="1337"/>
                </a:lnTo>
                <a:lnTo>
                  <a:pt x="4105" y="1338"/>
                </a:lnTo>
                <a:lnTo>
                  <a:pt x="4104" y="1339"/>
                </a:lnTo>
                <a:lnTo>
                  <a:pt x="4100" y="1344"/>
                </a:lnTo>
                <a:lnTo>
                  <a:pt x="4099" y="1346"/>
                </a:lnTo>
                <a:lnTo>
                  <a:pt x="4093" y="1351"/>
                </a:lnTo>
                <a:lnTo>
                  <a:pt x="4090" y="1354"/>
                </a:lnTo>
                <a:lnTo>
                  <a:pt x="4088" y="1355"/>
                </a:lnTo>
                <a:lnTo>
                  <a:pt x="4087" y="1356"/>
                </a:lnTo>
                <a:lnTo>
                  <a:pt x="4084" y="1357"/>
                </a:lnTo>
                <a:lnTo>
                  <a:pt x="4081" y="1359"/>
                </a:lnTo>
                <a:lnTo>
                  <a:pt x="4078" y="1361"/>
                </a:lnTo>
                <a:lnTo>
                  <a:pt x="4076" y="1362"/>
                </a:lnTo>
                <a:lnTo>
                  <a:pt x="4073" y="1362"/>
                </a:lnTo>
                <a:lnTo>
                  <a:pt x="4060" y="1367"/>
                </a:lnTo>
                <a:lnTo>
                  <a:pt x="4058" y="1367"/>
                </a:lnTo>
                <a:lnTo>
                  <a:pt x="4053" y="1368"/>
                </a:lnTo>
                <a:lnTo>
                  <a:pt x="4049" y="1368"/>
                </a:lnTo>
                <a:lnTo>
                  <a:pt x="4041" y="1368"/>
                </a:lnTo>
                <a:lnTo>
                  <a:pt x="4032" y="1367"/>
                </a:lnTo>
                <a:lnTo>
                  <a:pt x="4025" y="1366"/>
                </a:lnTo>
                <a:lnTo>
                  <a:pt x="4023" y="1366"/>
                </a:lnTo>
                <a:lnTo>
                  <a:pt x="4019" y="1365"/>
                </a:lnTo>
                <a:lnTo>
                  <a:pt x="4015" y="1363"/>
                </a:lnTo>
                <a:lnTo>
                  <a:pt x="4013" y="1362"/>
                </a:lnTo>
                <a:lnTo>
                  <a:pt x="4010" y="1361"/>
                </a:lnTo>
                <a:lnTo>
                  <a:pt x="4008" y="1360"/>
                </a:lnTo>
                <a:lnTo>
                  <a:pt x="4006" y="1359"/>
                </a:lnTo>
                <a:lnTo>
                  <a:pt x="4003" y="1357"/>
                </a:lnTo>
                <a:lnTo>
                  <a:pt x="4002" y="1356"/>
                </a:lnTo>
                <a:lnTo>
                  <a:pt x="4000" y="1355"/>
                </a:lnTo>
                <a:lnTo>
                  <a:pt x="3998" y="1352"/>
                </a:lnTo>
                <a:lnTo>
                  <a:pt x="3992" y="1348"/>
                </a:lnTo>
                <a:lnTo>
                  <a:pt x="3989" y="1344"/>
                </a:lnTo>
                <a:lnTo>
                  <a:pt x="3986" y="1341"/>
                </a:lnTo>
                <a:lnTo>
                  <a:pt x="3985" y="1339"/>
                </a:lnTo>
                <a:lnTo>
                  <a:pt x="3985" y="1338"/>
                </a:lnTo>
                <a:lnTo>
                  <a:pt x="3984" y="1337"/>
                </a:lnTo>
                <a:lnTo>
                  <a:pt x="3983" y="1334"/>
                </a:lnTo>
                <a:lnTo>
                  <a:pt x="3981" y="1330"/>
                </a:lnTo>
                <a:lnTo>
                  <a:pt x="3980" y="1328"/>
                </a:lnTo>
                <a:lnTo>
                  <a:pt x="3979" y="1327"/>
                </a:lnTo>
                <a:lnTo>
                  <a:pt x="3978" y="1324"/>
                </a:lnTo>
                <a:lnTo>
                  <a:pt x="3977" y="1321"/>
                </a:lnTo>
                <a:lnTo>
                  <a:pt x="3977" y="1319"/>
                </a:lnTo>
                <a:lnTo>
                  <a:pt x="3975" y="1317"/>
                </a:lnTo>
                <a:lnTo>
                  <a:pt x="3975" y="1316"/>
                </a:lnTo>
                <a:lnTo>
                  <a:pt x="3974" y="1313"/>
                </a:lnTo>
                <a:lnTo>
                  <a:pt x="3974" y="1311"/>
                </a:lnTo>
                <a:lnTo>
                  <a:pt x="3973" y="1307"/>
                </a:lnTo>
                <a:lnTo>
                  <a:pt x="3973" y="1305"/>
                </a:lnTo>
                <a:lnTo>
                  <a:pt x="3972" y="1300"/>
                </a:lnTo>
                <a:lnTo>
                  <a:pt x="3972" y="1293"/>
                </a:lnTo>
                <a:lnTo>
                  <a:pt x="3971" y="1284"/>
                </a:lnTo>
                <a:lnTo>
                  <a:pt x="3972" y="1276"/>
                </a:lnTo>
                <a:lnTo>
                  <a:pt x="3972" y="1272"/>
                </a:lnTo>
                <a:lnTo>
                  <a:pt x="3973" y="1268"/>
                </a:lnTo>
                <a:lnTo>
                  <a:pt x="3973" y="1266"/>
                </a:lnTo>
                <a:lnTo>
                  <a:pt x="3974" y="1263"/>
                </a:lnTo>
                <a:lnTo>
                  <a:pt x="3974" y="1261"/>
                </a:lnTo>
                <a:lnTo>
                  <a:pt x="3975" y="1260"/>
                </a:lnTo>
                <a:lnTo>
                  <a:pt x="3975" y="1257"/>
                </a:lnTo>
                <a:lnTo>
                  <a:pt x="3977" y="1256"/>
                </a:lnTo>
                <a:lnTo>
                  <a:pt x="3977" y="1254"/>
                </a:lnTo>
                <a:lnTo>
                  <a:pt x="3978" y="1251"/>
                </a:lnTo>
                <a:lnTo>
                  <a:pt x="3980" y="1247"/>
                </a:lnTo>
                <a:lnTo>
                  <a:pt x="3981" y="1245"/>
                </a:lnTo>
                <a:lnTo>
                  <a:pt x="3983" y="1241"/>
                </a:lnTo>
                <a:lnTo>
                  <a:pt x="3984" y="1240"/>
                </a:lnTo>
                <a:lnTo>
                  <a:pt x="3985" y="1238"/>
                </a:lnTo>
                <a:lnTo>
                  <a:pt x="3986" y="1236"/>
                </a:lnTo>
                <a:lnTo>
                  <a:pt x="3988" y="1234"/>
                </a:lnTo>
                <a:lnTo>
                  <a:pt x="3989" y="1233"/>
                </a:lnTo>
                <a:lnTo>
                  <a:pt x="3992" y="1230"/>
                </a:lnTo>
                <a:lnTo>
                  <a:pt x="3995" y="1227"/>
                </a:lnTo>
                <a:lnTo>
                  <a:pt x="4000" y="1221"/>
                </a:lnTo>
                <a:lnTo>
                  <a:pt x="4003" y="1218"/>
                </a:lnTo>
                <a:lnTo>
                  <a:pt x="4004" y="1217"/>
                </a:lnTo>
                <a:lnTo>
                  <a:pt x="4007" y="1216"/>
                </a:lnTo>
                <a:lnTo>
                  <a:pt x="4009" y="1215"/>
                </a:lnTo>
                <a:lnTo>
                  <a:pt x="4010" y="1213"/>
                </a:lnTo>
                <a:lnTo>
                  <a:pt x="4013" y="1212"/>
                </a:lnTo>
                <a:lnTo>
                  <a:pt x="4014" y="1211"/>
                </a:lnTo>
                <a:lnTo>
                  <a:pt x="4017" y="1210"/>
                </a:lnTo>
                <a:lnTo>
                  <a:pt x="4019" y="1208"/>
                </a:lnTo>
                <a:lnTo>
                  <a:pt x="4021" y="1207"/>
                </a:lnTo>
                <a:lnTo>
                  <a:pt x="4024" y="1206"/>
                </a:lnTo>
                <a:lnTo>
                  <a:pt x="4029" y="1204"/>
                </a:lnTo>
                <a:lnTo>
                  <a:pt x="4030" y="1204"/>
                </a:lnTo>
                <a:lnTo>
                  <a:pt x="4032" y="1202"/>
                </a:lnTo>
                <a:lnTo>
                  <a:pt x="4036" y="1201"/>
                </a:lnTo>
                <a:lnTo>
                  <a:pt x="4038" y="1200"/>
                </a:lnTo>
                <a:lnTo>
                  <a:pt x="4041" y="1199"/>
                </a:lnTo>
                <a:lnTo>
                  <a:pt x="4042" y="1199"/>
                </a:lnTo>
                <a:lnTo>
                  <a:pt x="4043" y="1197"/>
                </a:lnTo>
                <a:lnTo>
                  <a:pt x="4048" y="1196"/>
                </a:lnTo>
                <a:lnTo>
                  <a:pt x="4071" y="1191"/>
                </a:lnTo>
                <a:lnTo>
                  <a:pt x="4078" y="1190"/>
                </a:lnTo>
                <a:lnTo>
                  <a:pt x="4081" y="1190"/>
                </a:lnTo>
                <a:lnTo>
                  <a:pt x="4084" y="1190"/>
                </a:lnTo>
                <a:lnTo>
                  <a:pt x="4088" y="1189"/>
                </a:lnTo>
                <a:lnTo>
                  <a:pt x="4091" y="1189"/>
                </a:lnTo>
                <a:lnTo>
                  <a:pt x="4095" y="1188"/>
                </a:lnTo>
                <a:lnTo>
                  <a:pt x="4102" y="1186"/>
                </a:lnTo>
                <a:lnTo>
                  <a:pt x="4110" y="1185"/>
                </a:lnTo>
                <a:lnTo>
                  <a:pt x="4110" y="1174"/>
                </a:lnTo>
                <a:lnTo>
                  <a:pt x="4110" y="1163"/>
                </a:lnTo>
                <a:lnTo>
                  <a:pt x="4108" y="1155"/>
                </a:lnTo>
                <a:lnTo>
                  <a:pt x="4107" y="1150"/>
                </a:lnTo>
                <a:lnTo>
                  <a:pt x="4107" y="1145"/>
                </a:lnTo>
                <a:lnTo>
                  <a:pt x="4105" y="1138"/>
                </a:lnTo>
                <a:lnTo>
                  <a:pt x="4101" y="1130"/>
                </a:lnTo>
                <a:lnTo>
                  <a:pt x="4099" y="1127"/>
                </a:lnTo>
                <a:lnTo>
                  <a:pt x="4096" y="1124"/>
                </a:lnTo>
                <a:lnTo>
                  <a:pt x="4090" y="1118"/>
                </a:lnTo>
                <a:lnTo>
                  <a:pt x="4089" y="1117"/>
                </a:lnTo>
                <a:lnTo>
                  <a:pt x="4087" y="1116"/>
                </a:lnTo>
                <a:lnTo>
                  <a:pt x="4085" y="1114"/>
                </a:lnTo>
                <a:lnTo>
                  <a:pt x="4079" y="1112"/>
                </a:lnTo>
                <a:lnTo>
                  <a:pt x="4076" y="1111"/>
                </a:lnTo>
                <a:lnTo>
                  <a:pt x="4073" y="1110"/>
                </a:lnTo>
                <a:lnTo>
                  <a:pt x="4072" y="1110"/>
                </a:lnTo>
                <a:lnTo>
                  <a:pt x="4065" y="1108"/>
                </a:lnTo>
                <a:lnTo>
                  <a:pt x="4062" y="1107"/>
                </a:lnTo>
                <a:lnTo>
                  <a:pt x="4058" y="1107"/>
                </a:lnTo>
                <a:lnTo>
                  <a:pt x="4049" y="1107"/>
                </a:lnTo>
                <a:lnTo>
                  <a:pt x="4042" y="1110"/>
                </a:lnTo>
                <a:lnTo>
                  <a:pt x="4036" y="1111"/>
                </a:lnTo>
                <a:lnTo>
                  <a:pt x="4035" y="1112"/>
                </a:lnTo>
                <a:lnTo>
                  <a:pt x="4032" y="1113"/>
                </a:lnTo>
                <a:lnTo>
                  <a:pt x="4030" y="1117"/>
                </a:lnTo>
                <a:lnTo>
                  <a:pt x="4029" y="1118"/>
                </a:lnTo>
                <a:lnTo>
                  <a:pt x="4027" y="1119"/>
                </a:lnTo>
                <a:lnTo>
                  <a:pt x="4027" y="1122"/>
                </a:lnTo>
                <a:lnTo>
                  <a:pt x="4026" y="1124"/>
                </a:lnTo>
                <a:lnTo>
                  <a:pt x="4025" y="1127"/>
                </a:lnTo>
                <a:lnTo>
                  <a:pt x="4023" y="1130"/>
                </a:lnTo>
                <a:lnTo>
                  <a:pt x="4023" y="1132"/>
                </a:lnTo>
                <a:lnTo>
                  <a:pt x="4020" y="1135"/>
                </a:lnTo>
                <a:lnTo>
                  <a:pt x="4020" y="1138"/>
                </a:lnTo>
                <a:lnTo>
                  <a:pt x="4018" y="1141"/>
                </a:lnTo>
                <a:lnTo>
                  <a:pt x="4018" y="1143"/>
                </a:lnTo>
                <a:lnTo>
                  <a:pt x="4017" y="1145"/>
                </a:lnTo>
                <a:lnTo>
                  <a:pt x="4015" y="1147"/>
                </a:lnTo>
                <a:lnTo>
                  <a:pt x="4014" y="1150"/>
                </a:lnTo>
                <a:lnTo>
                  <a:pt x="4013" y="1153"/>
                </a:lnTo>
                <a:lnTo>
                  <a:pt x="4012" y="1156"/>
                </a:lnTo>
                <a:lnTo>
                  <a:pt x="4010" y="1158"/>
                </a:lnTo>
                <a:lnTo>
                  <a:pt x="4006" y="1162"/>
                </a:lnTo>
                <a:lnTo>
                  <a:pt x="4003" y="1162"/>
                </a:lnTo>
                <a:lnTo>
                  <a:pt x="4000" y="1163"/>
                </a:lnTo>
                <a:lnTo>
                  <a:pt x="3997" y="1164"/>
                </a:lnTo>
                <a:lnTo>
                  <a:pt x="3994" y="1164"/>
                </a:lnTo>
                <a:lnTo>
                  <a:pt x="3991" y="1163"/>
                </a:lnTo>
                <a:lnTo>
                  <a:pt x="3989" y="1161"/>
                </a:lnTo>
                <a:lnTo>
                  <a:pt x="3988" y="1160"/>
                </a:lnTo>
                <a:lnTo>
                  <a:pt x="3986" y="1157"/>
                </a:lnTo>
                <a:lnTo>
                  <a:pt x="3985" y="1153"/>
                </a:lnTo>
                <a:lnTo>
                  <a:pt x="3985" y="1151"/>
                </a:lnTo>
                <a:lnTo>
                  <a:pt x="3985" y="1144"/>
                </a:lnTo>
                <a:lnTo>
                  <a:pt x="3985" y="1140"/>
                </a:lnTo>
                <a:lnTo>
                  <a:pt x="3989" y="1127"/>
                </a:lnTo>
                <a:lnTo>
                  <a:pt x="3990" y="1119"/>
                </a:lnTo>
                <a:lnTo>
                  <a:pt x="3992" y="1113"/>
                </a:lnTo>
                <a:lnTo>
                  <a:pt x="3992" y="1107"/>
                </a:lnTo>
                <a:lnTo>
                  <a:pt x="3994" y="1102"/>
                </a:lnTo>
                <a:lnTo>
                  <a:pt x="3995" y="1100"/>
                </a:lnTo>
                <a:lnTo>
                  <a:pt x="3995" y="1097"/>
                </a:lnTo>
                <a:lnTo>
                  <a:pt x="3996" y="1094"/>
                </a:lnTo>
                <a:lnTo>
                  <a:pt x="3998" y="1084"/>
                </a:lnTo>
                <a:lnTo>
                  <a:pt x="4009" y="1080"/>
                </a:lnTo>
                <a:lnTo>
                  <a:pt x="4012" y="1080"/>
                </a:lnTo>
                <a:lnTo>
                  <a:pt x="4013" y="1079"/>
                </a:lnTo>
                <a:lnTo>
                  <a:pt x="4014" y="1079"/>
                </a:lnTo>
                <a:lnTo>
                  <a:pt x="4017" y="1078"/>
                </a:lnTo>
                <a:lnTo>
                  <a:pt x="4019" y="1078"/>
                </a:lnTo>
                <a:lnTo>
                  <a:pt x="4021" y="1077"/>
                </a:lnTo>
                <a:lnTo>
                  <a:pt x="4024" y="1077"/>
                </a:lnTo>
                <a:lnTo>
                  <a:pt x="4026" y="1075"/>
                </a:lnTo>
                <a:lnTo>
                  <a:pt x="4043" y="1073"/>
                </a:lnTo>
                <a:lnTo>
                  <a:pt x="4052" y="1073"/>
                </a:lnTo>
                <a:lnTo>
                  <a:pt x="4068" y="1073"/>
                </a:lnTo>
                <a:lnTo>
                  <a:pt x="4079" y="1074"/>
                </a:lnTo>
                <a:lnTo>
                  <a:pt x="4096" y="1079"/>
                </a:lnTo>
                <a:lnTo>
                  <a:pt x="4099" y="1080"/>
                </a:lnTo>
                <a:lnTo>
                  <a:pt x="4100" y="1081"/>
                </a:lnTo>
                <a:lnTo>
                  <a:pt x="4104" y="1083"/>
                </a:lnTo>
                <a:lnTo>
                  <a:pt x="4106" y="1084"/>
                </a:lnTo>
                <a:lnTo>
                  <a:pt x="4108" y="1086"/>
                </a:lnTo>
                <a:lnTo>
                  <a:pt x="4111" y="1088"/>
                </a:lnTo>
                <a:lnTo>
                  <a:pt x="4112" y="1088"/>
                </a:lnTo>
                <a:lnTo>
                  <a:pt x="4114" y="1089"/>
                </a:lnTo>
                <a:lnTo>
                  <a:pt x="4116" y="1090"/>
                </a:lnTo>
                <a:lnTo>
                  <a:pt x="4117" y="1092"/>
                </a:lnTo>
                <a:lnTo>
                  <a:pt x="4120" y="1095"/>
                </a:lnTo>
                <a:lnTo>
                  <a:pt x="4123" y="1097"/>
                </a:lnTo>
                <a:lnTo>
                  <a:pt x="4128" y="1102"/>
                </a:lnTo>
                <a:lnTo>
                  <a:pt x="4131" y="1106"/>
                </a:lnTo>
                <a:lnTo>
                  <a:pt x="4133" y="1108"/>
                </a:lnTo>
                <a:lnTo>
                  <a:pt x="4134" y="1110"/>
                </a:lnTo>
                <a:lnTo>
                  <a:pt x="4135" y="1112"/>
                </a:lnTo>
                <a:lnTo>
                  <a:pt x="4136" y="1113"/>
                </a:lnTo>
                <a:lnTo>
                  <a:pt x="4137" y="1116"/>
                </a:lnTo>
                <a:lnTo>
                  <a:pt x="4140" y="1119"/>
                </a:lnTo>
                <a:lnTo>
                  <a:pt x="4141" y="1123"/>
                </a:lnTo>
                <a:lnTo>
                  <a:pt x="4142" y="1125"/>
                </a:lnTo>
                <a:lnTo>
                  <a:pt x="4143" y="1128"/>
                </a:lnTo>
                <a:lnTo>
                  <a:pt x="4145" y="1133"/>
                </a:lnTo>
                <a:lnTo>
                  <a:pt x="4145" y="1135"/>
                </a:lnTo>
                <a:lnTo>
                  <a:pt x="4146" y="1136"/>
                </a:lnTo>
                <a:lnTo>
                  <a:pt x="4146" y="1139"/>
                </a:lnTo>
                <a:lnTo>
                  <a:pt x="4147" y="1141"/>
                </a:lnTo>
                <a:lnTo>
                  <a:pt x="4148" y="1152"/>
                </a:lnTo>
                <a:lnTo>
                  <a:pt x="4149" y="1161"/>
                </a:lnTo>
                <a:lnTo>
                  <a:pt x="4149" y="1191"/>
                </a:lnTo>
                <a:lnTo>
                  <a:pt x="4149" y="1279"/>
                </a:lnTo>
                <a:lnTo>
                  <a:pt x="4149" y="1304"/>
                </a:lnTo>
                <a:lnTo>
                  <a:pt x="4149" y="1316"/>
                </a:lnTo>
                <a:lnTo>
                  <a:pt x="4151" y="1327"/>
                </a:lnTo>
                <a:lnTo>
                  <a:pt x="4153" y="1329"/>
                </a:lnTo>
                <a:lnTo>
                  <a:pt x="4157" y="1332"/>
                </a:lnTo>
                <a:lnTo>
                  <a:pt x="4164" y="1333"/>
                </a:lnTo>
                <a:lnTo>
                  <a:pt x="4165" y="1334"/>
                </a:lnTo>
                <a:lnTo>
                  <a:pt x="4168" y="1334"/>
                </a:lnTo>
                <a:lnTo>
                  <a:pt x="4169" y="1335"/>
                </a:lnTo>
                <a:lnTo>
                  <a:pt x="4171" y="1335"/>
                </a:lnTo>
                <a:lnTo>
                  <a:pt x="4172" y="1337"/>
                </a:lnTo>
                <a:lnTo>
                  <a:pt x="4178" y="1338"/>
                </a:lnTo>
                <a:lnTo>
                  <a:pt x="4185" y="1340"/>
                </a:lnTo>
                <a:lnTo>
                  <a:pt x="4187" y="1341"/>
                </a:lnTo>
                <a:lnTo>
                  <a:pt x="4188" y="1343"/>
                </a:lnTo>
                <a:lnTo>
                  <a:pt x="4189" y="1345"/>
                </a:lnTo>
                <a:lnTo>
                  <a:pt x="4191" y="1346"/>
                </a:lnTo>
                <a:lnTo>
                  <a:pt x="4191" y="1349"/>
                </a:lnTo>
                <a:lnTo>
                  <a:pt x="4191" y="1354"/>
                </a:lnTo>
                <a:lnTo>
                  <a:pt x="4189" y="1359"/>
                </a:lnTo>
                <a:lnTo>
                  <a:pt x="4188" y="1360"/>
                </a:lnTo>
                <a:lnTo>
                  <a:pt x="4188" y="1361"/>
                </a:lnTo>
                <a:lnTo>
                  <a:pt x="4186" y="1362"/>
                </a:lnTo>
                <a:lnTo>
                  <a:pt x="4185" y="1362"/>
                </a:lnTo>
                <a:lnTo>
                  <a:pt x="4183" y="1363"/>
                </a:lnTo>
                <a:lnTo>
                  <a:pt x="4165" y="1365"/>
                </a:lnTo>
                <a:lnTo>
                  <a:pt x="4147" y="1365"/>
                </a:lnTo>
                <a:lnTo>
                  <a:pt x="4110" y="1365"/>
                </a:lnTo>
                <a:close/>
                <a:moveTo>
                  <a:pt x="3486" y="1365"/>
                </a:moveTo>
                <a:lnTo>
                  <a:pt x="3486" y="1333"/>
                </a:lnTo>
                <a:lnTo>
                  <a:pt x="3481" y="1338"/>
                </a:lnTo>
                <a:lnTo>
                  <a:pt x="3479" y="1340"/>
                </a:lnTo>
                <a:lnTo>
                  <a:pt x="3474" y="1346"/>
                </a:lnTo>
                <a:lnTo>
                  <a:pt x="3473" y="1349"/>
                </a:lnTo>
                <a:lnTo>
                  <a:pt x="3469" y="1351"/>
                </a:lnTo>
                <a:lnTo>
                  <a:pt x="3467" y="1352"/>
                </a:lnTo>
                <a:lnTo>
                  <a:pt x="3464" y="1355"/>
                </a:lnTo>
                <a:lnTo>
                  <a:pt x="3463" y="1356"/>
                </a:lnTo>
                <a:lnTo>
                  <a:pt x="3461" y="1356"/>
                </a:lnTo>
                <a:lnTo>
                  <a:pt x="3457" y="1359"/>
                </a:lnTo>
                <a:lnTo>
                  <a:pt x="3452" y="1361"/>
                </a:lnTo>
                <a:lnTo>
                  <a:pt x="3451" y="1361"/>
                </a:lnTo>
                <a:lnTo>
                  <a:pt x="3448" y="1362"/>
                </a:lnTo>
                <a:lnTo>
                  <a:pt x="3442" y="1365"/>
                </a:lnTo>
                <a:lnTo>
                  <a:pt x="3441" y="1365"/>
                </a:lnTo>
                <a:lnTo>
                  <a:pt x="3439" y="1366"/>
                </a:lnTo>
                <a:lnTo>
                  <a:pt x="3436" y="1366"/>
                </a:lnTo>
                <a:lnTo>
                  <a:pt x="3433" y="1366"/>
                </a:lnTo>
                <a:lnTo>
                  <a:pt x="3429" y="1367"/>
                </a:lnTo>
                <a:lnTo>
                  <a:pt x="3424" y="1367"/>
                </a:lnTo>
                <a:lnTo>
                  <a:pt x="3421" y="1368"/>
                </a:lnTo>
                <a:lnTo>
                  <a:pt x="3417" y="1368"/>
                </a:lnTo>
                <a:lnTo>
                  <a:pt x="3409" y="1368"/>
                </a:lnTo>
                <a:lnTo>
                  <a:pt x="3400" y="1367"/>
                </a:lnTo>
                <a:lnTo>
                  <a:pt x="3393" y="1366"/>
                </a:lnTo>
                <a:lnTo>
                  <a:pt x="3386" y="1365"/>
                </a:lnTo>
                <a:lnTo>
                  <a:pt x="3381" y="1362"/>
                </a:lnTo>
                <a:lnTo>
                  <a:pt x="3377" y="1361"/>
                </a:lnTo>
                <a:lnTo>
                  <a:pt x="3375" y="1360"/>
                </a:lnTo>
                <a:lnTo>
                  <a:pt x="3371" y="1357"/>
                </a:lnTo>
                <a:lnTo>
                  <a:pt x="3370" y="1356"/>
                </a:lnTo>
                <a:lnTo>
                  <a:pt x="3367" y="1355"/>
                </a:lnTo>
                <a:lnTo>
                  <a:pt x="3366" y="1354"/>
                </a:lnTo>
                <a:lnTo>
                  <a:pt x="3364" y="1352"/>
                </a:lnTo>
                <a:lnTo>
                  <a:pt x="3361" y="1350"/>
                </a:lnTo>
                <a:lnTo>
                  <a:pt x="3358" y="1346"/>
                </a:lnTo>
                <a:lnTo>
                  <a:pt x="3354" y="1343"/>
                </a:lnTo>
                <a:lnTo>
                  <a:pt x="3347" y="1334"/>
                </a:lnTo>
                <a:lnTo>
                  <a:pt x="3342" y="1326"/>
                </a:lnTo>
                <a:lnTo>
                  <a:pt x="3337" y="1315"/>
                </a:lnTo>
                <a:lnTo>
                  <a:pt x="3336" y="1311"/>
                </a:lnTo>
                <a:lnTo>
                  <a:pt x="3335" y="1306"/>
                </a:lnTo>
                <a:lnTo>
                  <a:pt x="3334" y="1299"/>
                </a:lnTo>
                <a:lnTo>
                  <a:pt x="3332" y="1293"/>
                </a:lnTo>
                <a:lnTo>
                  <a:pt x="3331" y="1285"/>
                </a:lnTo>
                <a:lnTo>
                  <a:pt x="3331" y="1271"/>
                </a:lnTo>
                <a:lnTo>
                  <a:pt x="3331" y="1256"/>
                </a:lnTo>
                <a:lnTo>
                  <a:pt x="3331" y="1167"/>
                </a:lnTo>
                <a:lnTo>
                  <a:pt x="3331" y="1139"/>
                </a:lnTo>
                <a:lnTo>
                  <a:pt x="3331" y="1130"/>
                </a:lnTo>
                <a:lnTo>
                  <a:pt x="3331" y="1122"/>
                </a:lnTo>
                <a:lnTo>
                  <a:pt x="3326" y="1122"/>
                </a:lnTo>
                <a:lnTo>
                  <a:pt x="3322" y="1122"/>
                </a:lnTo>
                <a:lnTo>
                  <a:pt x="3312" y="1122"/>
                </a:lnTo>
                <a:lnTo>
                  <a:pt x="3302" y="1122"/>
                </a:lnTo>
                <a:lnTo>
                  <a:pt x="3294" y="1121"/>
                </a:lnTo>
                <a:lnTo>
                  <a:pt x="3291" y="1118"/>
                </a:lnTo>
                <a:lnTo>
                  <a:pt x="3291" y="1117"/>
                </a:lnTo>
                <a:lnTo>
                  <a:pt x="3290" y="1116"/>
                </a:lnTo>
                <a:lnTo>
                  <a:pt x="3290" y="1112"/>
                </a:lnTo>
                <a:lnTo>
                  <a:pt x="3290" y="1108"/>
                </a:lnTo>
                <a:lnTo>
                  <a:pt x="3290" y="1106"/>
                </a:lnTo>
                <a:lnTo>
                  <a:pt x="3291" y="1106"/>
                </a:lnTo>
                <a:lnTo>
                  <a:pt x="3293" y="1103"/>
                </a:lnTo>
                <a:lnTo>
                  <a:pt x="3295" y="1102"/>
                </a:lnTo>
                <a:lnTo>
                  <a:pt x="3297" y="1102"/>
                </a:lnTo>
                <a:lnTo>
                  <a:pt x="3300" y="1100"/>
                </a:lnTo>
                <a:lnTo>
                  <a:pt x="3302" y="1099"/>
                </a:lnTo>
                <a:lnTo>
                  <a:pt x="3305" y="1097"/>
                </a:lnTo>
                <a:lnTo>
                  <a:pt x="3307" y="1096"/>
                </a:lnTo>
                <a:lnTo>
                  <a:pt x="3309" y="1095"/>
                </a:lnTo>
                <a:lnTo>
                  <a:pt x="3312" y="1094"/>
                </a:lnTo>
                <a:lnTo>
                  <a:pt x="3314" y="1092"/>
                </a:lnTo>
                <a:lnTo>
                  <a:pt x="3317" y="1091"/>
                </a:lnTo>
                <a:lnTo>
                  <a:pt x="3319" y="1090"/>
                </a:lnTo>
                <a:lnTo>
                  <a:pt x="3323" y="1088"/>
                </a:lnTo>
                <a:lnTo>
                  <a:pt x="3325" y="1088"/>
                </a:lnTo>
                <a:lnTo>
                  <a:pt x="3328" y="1086"/>
                </a:lnTo>
                <a:lnTo>
                  <a:pt x="3330" y="1085"/>
                </a:lnTo>
                <a:lnTo>
                  <a:pt x="3332" y="1084"/>
                </a:lnTo>
                <a:lnTo>
                  <a:pt x="3335" y="1083"/>
                </a:lnTo>
                <a:lnTo>
                  <a:pt x="3337" y="1081"/>
                </a:lnTo>
                <a:lnTo>
                  <a:pt x="3340" y="1080"/>
                </a:lnTo>
                <a:lnTo>
                  <a:pt x="3342" y="1079"/>
                </a:lnTo>
                <a:lnTo>
                  <a:pt x="3343" y="1078"/>
                </a:lnTo>
                <a:lnTo>
                  <a:pt x="3346" y="1077"/>
                </a:lnTo>
                <a:lnTo>
                  <a:pt x="3348" y="1075"/>
                </a:lnTo>
                <a:lnTo>
                  <a:pt x="3351" y="1074"/>
                </a:lnTo>
                <a:lnTo>
                  <a:pt x="3355" y="1073"/>
                </a:lnTo>
                <a:lnTo>
                  <a:pt x="3365" y="1072"/>
                </a:lnTo>
                <a:lnTo>
                  <a:pt x="3367" y="1073"/>
                </a:lnTo>
                <a:lnTo>
                  <a:pt x="3371" y="1078"/>
                </a:lnTo>
                <a:lnTo>
                  <a:pt x="3371" y="1081"/>
                </a:lnTo>
                <a:lnTo>
                  <a:pt x="3371" y="1086"/>
                </a:lnTo>
                <a:lnTo>
                  <a:pt x="3371" y="1095"/>
                </a:lnTo>
                <a:lnTo>
                  <a:pt x="3371" y="1133"/>
                </a:lnTo>
                <a:lnTo>
                  <a:pt x="3371" y="1239"/>
                </a:lnTo>
                <a:lnTo>
                  <a:pt x="3371" y="1274"/>
                </a:lnTo>
                <a:lnTo>
                  <a:pt x="3372" y="1291"/>
                </a:lnTo>
                <a:lnTo>
                  <a:pt x="3372" y="1294"/>
                </a:lnTo>
                <a:lnTo>
                  <a:pt x="3373" y="1296"/>
                </a:lnTo>
                <a:lnTo>
                  <a:pt x="3373" y="1298"/>
                </a:lnTo>
                <a:lnTo>
                  <a:pt x="3375" y="1300"/>
                </a:lnTo>
                <a:lnTo>
                  <a:pt x="3375" y="1301"/>
                </a:lnTo>
                <a:lnTo>
                  <a:pt x="3376" y="1305"/>
                </a:lnTo>
                <a:lnTo>
                  <a:pt x="3377" y="1307"/>
                </a:lnTo>
                <a:lnTo>
                  <a:pt x="3378" y="1308"/>
                </a:lnTo>
                <a:lnTo>
                  <a:pt x="3380" y="1311"/>
                </a:lnTo>
                <a:lnTo>
                  <a:pt x="3381" y="1312"/>
                </a:lnTo>
                <a:lnTo>
                  <a:pt x="3383" y="1315"/>
                </a:lnTo>
                <a:lnTo>
                  <a:pt x="3388" y="1319"/>
                </a:lnTo>
                <a:lnTo>
                  <a:pt x="3389" y="1321"/>
                </a:lnTo>
                <a:lnTo>
                  <a:pt x="3390" y="1322"/>
                </a:lnTo>
                <a:lnTo>
                  <a:pt x="3393" y="1323"/>
                </a:lnTo>
                <a:lnTo>
                  <a:pt x="3394" y="1324"/>
                </a:lnTo>
                <a:lnTo>
                  <a:pt x="3396" y="1326"/>
                </a:lnTo>
                <a:lnTo>
                  <a:pt x="3399" y="1327"/>
                </a:lnTo>
                <a:lnTo>
                  <a:pt x="3401" y="1328"/>
                </a:lnTo>
                <a:lnTo>
                  <a:pt x="3409" y="1330"/>
                </a:lnTo>
                <a:lnTo>
                  <a:pt x="3412" y="1332"/>
                </a:lnTo>
                <a:lnTo>
                  <a:pt x="3417" y="1332"/>
                </a:lnTo>
                <a:lnTo>
                  <a:pt x="3422" y="1332"/>
                </a:lnTo>
                <a:lnTo>
                  <a:pt x="3427" y="1332"/>
                </a:lnTo>
                <a:lnTo>
                  <a:pt x="3435" y="1330"/>
                </a:lnTo>
                <a:lnTo>
                  <a:pt x="3442" y="1328"/>
                </a:lnTo>
                <a:lnTo>
                  <a:pt x="3446" y="1327"/>
                </a:lnTo>
                <a:lnTo>
                  <a:pt x="3450" y="1326"/>
                </a:lnTo>
                <a:lnTo>
                  <a:pt x="3452" y="1324"/>
                </a:lnTo>
                <a:lnTo>
                  <a:pt x="3454" y="1323"/>
                </a:lnTo>
                <a:lnTo>
                  <a:pt x="3456" y="1322"/>
                </a:lnTo>
                <a:lnTo>
                  <a:pt x="3459" y="1321"/>
                </a:lnTo>
                <a:lnTo>
                  <a:pt x="3461" y="1319"/>
                </a:lnTo>
                <a:lnTo>
                  <a:pt x="3462" y="1317"/>
                </a:lnTo>
                <a:lnTo>
                  <a:pt x="3467" y="1313"/>
                </a:lnTo>
                <a:lnTo>
                  <a:pt x="3468" y="1312"/>
                </a:lnTo>
                <a:lnTo>
                  <a:pt x="3473" y="1307"/>
                </a:lnTo>
                <a:lnTo>
                  <a:pt x="3475" y="1305"/>
                </a:lnTo>
                <a:lnTo>
                  <a:pt x="3476" y="1304"/>
                </a:lnTo>
                <a:lnTo>
                  <a:pt x="3476" y="1301"/>
                </a:lnTo>
                <a:lnTo>
                  <a:pt x="3477" y="1298"/>
                </a:lnTo>
                <a:lnTo>
                  <a:pt x="3479" y="1296"/>
                </a:lnTo>
                <a:lnTo>
                  <a:pt x="3480" y="1293"/>
                </a:lnTo>
                <a:lnTo>
                  <a:pt x="3481" y="1291"/>
                </a:lnTo>
                <a:lnTo>
                  <a:pt x="3482" y="1289"/>
                </a:lnTo>
                <a:lnTo>
                  <a:pt x="3482" y="1288"/>
                </a:lnTo>
                <a:lnTo>
                  <a:pt x="3483" y="1285"/>
                </a:lnTo>
                <a:lnTo>
                  <a:pt x="3483" y="1283"/>
                </a:lnTo>
                <a:lnTo>
                  <a:pt x="3486" y="1277"/>
                </a:lnTo>
                <a:lnTo>
                  <a:pt x="3486" y="1269"/>
                </a:lnTo>
                <a:lnTo>
                  <a:pt x="3486" y="1252"/>
                </a:lnTo>
                <a:lnTo>
                  <a:pt x="3486" y="1196"/>
                </a:lnTo>
                <a:lnTo>
                  <a:pt x="3486" y="1146"/>
                </a:lnTo>
                <a:lnTo>
                  <a:pt x="3486" y="1134"/>
                </a:lnTo>
                <a:lnTo>
                  <a:pt x="3486" y="1127"/>
                </a:lnTo>
                <a:lnTo>
                  <a:pt x="3485" y="1122"/>
                </a:lnTo>
                <a:lnTo>
                  <a:pt x="3482" y="1122"/>
                </a:lnTo>
                <a:lnTo>
                  <a:pt x="3480" y="1122"/>
                </a:lnTo>
                <a:lnTo>
                  <a:pt x="3474" y="1122"/>
                </a:lnTo>
                <a:lnTo>
                  <a:pt x="3451" y="1122"/>
                </a:lnTo>
                <a:lnTo>
                  <a:pt x="3448" y="1121"/>
                </a:lnTo>
                <a:lnTo>
                  <a:pt x="3447" y="1118"/>
                </a:lnTo>
                <a:lnTo>
                  <a:pt x="3446" y="1116"/>
                </a:lnTo>
                <a:lnTo>
                  <a:pt x="3445" y="1113"/>
                </a:lnTo>
                <a:lnTo>
                  <a:pt x="3445" y="1110"/>
                </a:lnTo>
                <a:lnTo>
                  <a:pt x="3445" y="1107"/>
                </a:lnTo>
                <a:lnTo>
                  <a:pt x="3446" y="1106"/>
                </a:lnTo>
                <a:lnTo>
                  <a:pt x="3447" y="1105"/>
                </a:lnTo>
                <a:lnTo>
                  <a:pt x="3451" y="1102"/>
                </a:lnTo>
                <a:lnTo>
                  <a:pt x="3452" y="1101"/>
                </a:lnTo>
                <a:lnTo>
                  <a:pt x="3454" y="1100"/>
                </a:lnTo>
                <a:lnTo>
                  <a:pt x="3457" y="1099"/>
                </a:lnTo>
                <a:lnTo>
                  <a:pt x="3459" y="1097"/>
                </a:lnTo>
                <a:lnTo>
                  <a:pt x="3464" y="1095"/>
                </a:lnTo>
                <a:lnTo>
                  <a:pt x="3468" y="1094"/>
                </a:lnTo>
                <a:lnTo>
                  <a:pt x="3470" y="1092"/>
                </a:lnTo>
                <a:lnTo>
                  <a:pt x="3473" y="1091"/>
                </a:lnTo>
                <a:lnTo>
                  <a:pt x="3475" y="1090"/>
                </a:lnTo>
                <a:lnTo>
                  <a:pt x="3477" y="1089"/>
                </a:lnTo>
                <a:lnTo>
                  <a:pt x="3479" y="1088"/>
                </a:lnTo>
                <a:lnTo>
                  <a:pt x="3481" y="1086"/>
                </a:lnTo>
                <a:lnTo>
                  <a:pt x="3483" y="1085"/>
                </a:lnTo>
                <a:lnTo>
                  <a:pt x="3486" y="1084"/>
                </a:lnTo>
                <a:lnTo>
                  <a:pt x="3488" y="1083"/>
                </a:lnTo>
                <a:lnTo>
                  <a:pt x="3491" y="1081"/>
                </a:lnTo>
                <a:lnTo>
                  <a:pt x="3492" y="1080"/>
                </a:lnTo>
                <a:lnTo>
                  <a:pt x="3496" y="1079"/>
                </a:lnTo>
                <a:lnTo>
                  <a:pt x="3498" y="1078"/>
                </a:lnTo>
                <a:lnTo>
                  <a:pt x="3500" y="1077"/>
                </a:lnTo>
                <a:lnTo>
                  <a:pt x="3504" y="1074"/>
                </a:lnTo>
                <a:lnTo>
                  <a:pt x="3506" y="1073"/>
                </a:lnTo>
                <a:lnTo>
                  <a:pt x="3510" y="1073"/>
                </a:lnTo>
                <a:lnTo>
                  <a:pt x="3515" y="1072"/>
                </a:lnTo>
                <a:lnTo>
                  <a:pt x="3517" y="1072"/>
                </a:lnTo>
                <a:lnTo>
                  <a:pt x="3520" y="1072"/>
                </a:lnTo>
                <a:lnTo>
                  <a:pt x="3523" y="1074"/>
                </a:lnTo>
                <a:lnTo>
                  <a:pt x="3525" y="1075"/>
                </a:lnTo>
                <a:lnTo>
                  <a:pt x="3525" y="1077"/>
                </a:lnTo>
                <a:lnTo>
                  <a:pt x="3526" y="1080"/>
                </a:lnTo>
                <a:lnTo>
                  <a:pt x="3527" y="1086"/>
                </a:lnTo>
                <a:lnTo>
                  <a:pt x="3526" y="1097"/>
                </a:lnTo>
                <a:lnTo>
                  <a:pt x="3526" y="1144"/>
                </a:lnTo>
                <a:lnTo>
                  <a:pt x="3526" y="1263"/>
                </a:lnTo>
                <a:lnTo>
                  <a:pt x="3526" y="1301"/>
                </a:lnTo>
                <a:lnTo>
                  <a:pt x="3526" y="1323"/>
                </a:lnTo>
                <a:lnTo>
                  <a:pt x="3527" y="1327"/>
                </a:lnTo>
                <a:lnTo>
                  <a:pt x="3531" y="1329"/>
                </a:lnTo>
                <a:lnTo>
                  <a:pt x="3533" y="1330"/>
                </a:lnTo>
                <a:lnTo>
                  <a:pt x="3538" y="1332"/>
                </a:lnTo>
                <a:lnTo>
                  <a:pt x="3545" y="1334"/>
                </a:lnTo>
                <a:lnTo>
                  <a:pt x="3548" y="1335"/>
                </a:lnTo>
                <a:lnTo>
                  <a:pt x="3549" y="1335"/>
                </a:lnTo>
                <a:lnTo>
                  <a:pt x="3550" y="1337"/>
                </a:lnTo>
                <a:lnTo>
                  <a:pt x="3552" y="1337"/>
                </a:lnTo>
                <a:lnTo>
                  <a:pt x="3554" y="1337"/>
                </a:lnTo>
                <a:lnTo>
                  <a:pt x="3556" y="1338"/>
                </a:lnTo>
                <a:lnTo>
                  <a:pt x="3557" y="1338"/>
                </a:lnTo>
                <a:lnTo>
                  <a:pt x="3562" y="1340"/>
                </a:lnTo>
                <a:lnTo>
                  <a:pt x="3564" y="1343"/>
                </a:lnTo>
                <a:lnTo>
                  <a:pt x="3566" y="1344"/>
                </a:lnTo>
                <a:lnTo>
                  <a:pt x="3567" y="1349"/>
                </a:lnTo>
                <a:lnTo>
                  <a:pt x="3568" y="1352"/>
                </a:lnTo>
                <a:lnTo>
                  <a:pt x="3567" y="1355"/>
                </a:lnTo>
                <a:lnTo>
                  <a:pt x="3567" y="1356"/>
                </a:lnTo>
                <a:lnTo>
                  <a:pt x="3566" y="1359"/>
                </a:lnTo>
                <a:lnTo>
                  <a:pt x="3563" y="1361"/>
                </a:lnTo>
                <a:lnTo>
                  <a:pt x="3562" y="1362"/>
                </a:lnTo>
                <a:lnTo>
                  <a:pt x="3560" y="1362"/>
                </a:lnTo>
                <a:lnTo>
                  <a:pt x="3558" y="1363"/>
                </a:lnTo>
                <a:lnTo>
                  <a:pt x="3554" y="1365"/>
                </a:lnTo>
                <a:lnTo>
                  <a:pt x="3548" y="1365"/>
                </a:lnTo>
                <a:lnTo>
                  <a:pt x="3535" y="1365"/>
                </a:lnTo>
                <a:lnTo>
                  <a:pt x="3486" y="1365"/>
                </a:lnTo>
                <a:close/>
                <a:moveTo>
                  <a:pt x="3228" y="1084"/>
                </a:moveTo>
                <a:lnTo>
                  <a:pt x="3231" y="1118"/>
                </a:lnTo>
                <a:lnTo>
                  <a:pt x="3231" y="1124"/>
                </a:lnTo>
                <a:lnTo>
                  <a:pt x="3232" y="1130"/>
                </a:lnTo>
                <a:lnTo>
                  <a:pt x="3233" y="1140"/>
                </a:lnTo>
                <a:lnTo>
                  <a:pt x="3232" y="1143"/>
                </a:lnTo>
                <a:lnTo>
                  <a:pt x="3232" y="1144"/>
                </a:lnTo>
                <a:lnTo>
                  <a:pt x="3231" y="1146"/>
                </a:lnTo>
                <a:lnTo>
                  <a:pt x="3228" y="1149"/>
                </a:lnTo>
                <a:lnTo>
                  <a:pt x="3226" y="1150"/>
                </a:lnTo>
                <a:lnTo>
                  <a:pt x="3221" y="1151"/>
                </a:lnTo>
                <a:lnTo>
                  <a:pt x="3220" y="1152"/>
                </a:lnTo>
                <a:lnTo>
                  <a:pt x="3218" y="1152"/>
                </a:lnTo>
                <a:lnTo>
                  <a:pt x="3214" y="1151"/>
                </a:lnTo>
                <a:lnTo>
                  <a:pt x="3210" y="1150"/>
                </a:lnTo>
                <a:lnTo>
                  <a:pt x="3208" y="1149"/>
                </a:lnTo>
                <a:lnTo>
                  <a:pt x="3207" y="1147"/>
                </a:lnTo>
                <a:lnTo>
                  <a:pt x="3204" y="1145"/>
                </a:lnTo>
                <a:lnTo>
                  <a:pt x="3203" y="1144"/>
                </a:lnTo>
                <a:lnTo>
                  <a:pt x="3202" y="1141"/>
                </a:lnTo>
                <a:lnTo>
                  <a:pt x="3199" y="1134"/>
                </a:lnTo>
                <a:lnTo>
                  <a:pt x="3198" y="1130"/>
                </a:lnTo>
                <a:lnTo>
                  <a:pt x="3197" y="1129"/>
                </a:lnTo>
                <a:lnTo>
                  <a:pt x="3196" y="1124"/>
                </a:lnTo>
                <a:lnTo>
                  <a:pt x="3195" y="1121"/>
                </a:lnTo>
                <a:lnTo>
                  <a:pt x="3193" y="1118"/>
                </a:lnTo>
                <a:lnTo>
                  <a:pt x="3192" y="1116"/>
                </a:lnTo>
                <a:lnTo>
                  <a:pt x="3190" y="1111"/>
                </a:lnTo>
                <a:lnTo>
                  <a:pt x="3189" y="1110"/>
                </a:lnTo>
                <a:lnTo>
                  <a:pt x="3186" y="1107"/>
                </a:lnTo>
                <a:lnTo>
                  <a:pt x="3184" y="1105"/>
                </a:lnTo>
                <a:lnTo>
                  <a:pt x="3179" y="1102"/>
                </a:lnTo>
                <a:lnTo>
                  <a:pt x="3174" y="1101"/>
                </a:lnTo>
                <a:lnTo>
                  <a:pt x="3169" y="1101"/>
                </a:lnTo>
                <a:lnTo>
                  <a:pt x="3164" y="1100"/>
                </a:lnTo>
                <a:lnTo>
                  <a:pt x="3160" y="1101"/>
                </a:lnTo>
                <a:lnTo>
                  <a:pt x="3155" y="1102"/>
                </a:lnTo>
                <a:lnTo>
                  <a:pt x="3152" y="1102"/>
                </a:lnTo>
                <a:lnTo>
                  <a:pt x="3149" y="1102"/>
                </a:lnTo>
                <a:lnTo>
                  <a:pt x="3143" y="1106"/>
                </a:lnTo>
                <a:lnTo>
                  <a:pt x="3139" y="1107"/>
                </a:lnTo>
                <a:lnTo>
                  <a:pt x="3138" y="1108"/>
                </a:lnTo>
                <a:lnTo>
                  <a:pt x="3135" y="1111"/>
                </a:lnTo>
                <a:lnTo>
                  <a:pt x="3131" y="1116"/>
                </a:lnTo>
                <a:lnTo>
                  <a:pt x="3129" y="1117"/>
                </a:lnTo>
                <a:lnTo>
                  <a:pt x="3128" y="1118"/>
                </a:lnTo>
                <a:lnTo>
                  <a:pt x="3127" y="1119"/>
                </a:lnTo>
                <a:lnTo>
                  <a:pt x="3126" y="1122"/>
                </a:lnTo>
                <a:lnTo>
                  <a:pt x="3124" y="1125"/>
                </a:lnTo>
                <a:lnTo>
                  <a:pt x="3124" y="1127"/>
                </a:lnTo>
                <a:lnTo>
                  <a:pt x="3121" y="1139"/>
                </a:lnTo>
                <a:lnTo>
                  <a:pt x="3121" y="1143"/>
                </a:lnTo>
                <a:lnTo>
                  <a:pt x="3121" y="1149"/>
                </a:lnTo>
                <a:lnTo>
                  <a:pt x="3123" y="1157"/>
                </a:lnTo>
                <a:lnTo>
                  <a:pt x="3124" y="1160"/>
                </a:lnTo>
                <a:lnTo>
                  <a:pt x="3126" y="1161"/>
                </a:lnTo>
                <a:lnTo>
                  <a:pt x="3127" y="1163"/>
                </a:lnTo>
                <a:lnTo>
                  <a:pt x="3129" y="1166"/>
                </a:lnTo>
                <a:lnTo>
                  <a:pt x="3132" y="1169"/>
                </a:lnTo>
                <a:lnTo>
                  <a:pt x="3137" y="1174"/>
                </a:lnTo>
                <a:lnTo>
                  <a:pt x="3139" y="1177"/>
                </a:lnTo>
                <a:lnTo>
                  <a:pt x="3141" y="1178"/>
                </a:lnTo>
                <a:lnTo>
                  <a:pt x="3144" y="1179"/>
                </a:lnTo>
                <a:lnTo>
                  <a:pt x="3145" y="1180"/>
                </a:lnTo>
                <a:lnTo>
                  <a:pt x="3146" y="1182"/>
                </a:lnTo>
                <a:lnTo>
                  <a:pt x="3149" y="1183"/>
                </a:lnTo>
                <a:lnTo>
                  <a:pt x="3151" y="1184"/>
                </a:lnTo>
                <a:lnTo>
                  <a:pt x="3154" y="1185"/>
                </a:lnTo>
                <a:lnTo>
                  <a:pt x="3157" y="1188"/>
                </a:lnTo>
                <a:lnTo>
                  <a:pt x="3161" y="1190"/>
                </a:lnTo>
                <a:lnTo>
                  <a:pt x="3164" y="1191"/>
                </a:lnTo>
                <a:lnTo>
                  <a:pt x="3167" y="1193"/>
                </a:lnTo>
                <a:lnTo>
                  <a:pt x="3169" y="1194"/>
                </a:lnTo>
                <a:lnTo>
                  <a:pt x="3170" y="1196"/>
                </a:lnTo>
                <a:lnTo>
                  <a:pt x="3173" y="1196"/>
                </a:lnTo>
                <a:lnTo>
                  <a:pt x="3175" y="1197"/>
                </a:lnTo>
                <a:lnTo>
                  <a:pt x="3176" y="1200"/>
                </a:lnTo>
                <a:lnTo>
                  <a:pt x="3179" y="1200"/>
                </a:lnTo>
                <a:lnTo>
                  <a:pt x="3181" y="1201"/>
                </a:lnTo>
                <a:lnTo>
                  <a:pt x="3184" y="1202"/>
                </a:lnTo>
                <a:lnTo>
                  <a:pt x="3186" y="1204"/>
                </a:lnTo>
                <a:lnTo>
                  <a:pt x="3187" y="1205"/>
                </a:lnTo>
                <a:lnTo>
                  <a:pt x="3190" y="1206"/>
                </a:lnTo>
                <a:lnTo>
                  <a:pt x="3193" y="1208"/>
                </a:lnTo>
                <a:lnTo>
                  <a:pt x="3196" y="1210"/>
                </a:lnTo>
                <a:lnTo>
                  <a:pt x="3198" y="1211"/>
                </a:lnTo>
                <a:lnTo>
                  <a:pt x="3202" y="1213"/>
                </a:lnTo>
                <a:lnTo>
                  <a:pt x="3203" y="1215"/>
                </a:lnTo>
                <a:lnTo>
                  <a:pt x="3204" y="1216"/>
                </a:lnTo>
                <a:lnTo>
                  <a:pt x="3207" y="1217"/>
                </a:lnTo>
                <a:lnTo>
                  <a:pt x="3208" y="1218"/>
                </a:lnTo>
                <a:lnTo>
                  <a:pt x="3209" y="1219"/>
                </a:lnTo>
                <a:lnTo>
                  <a:pt x="3212" y="1221"/>
                </a:lnTo>
                <a:lnTo>
                  <a:pt x="3213" y="1221"/>
                </a:lnTo>
                <a:lnTo>
                  <a:pt x="3214" y="1223"/>
                </a:lnTo>
                <a:lnTo>
                  <a:pt x="3218" y="1225"/>
                </a:lnTo>
                <a:lnTo>
                  <a:pt x="3227" y="1235"/>
                </a:lnTo>
                <a:lnTo>
                  <a:pt x="3231" y="1238"/>
                </a:lnTo>
                <a:lnTo>
                  <a:pt x="3232" y="1240"/>
                </a:lnTo>
                <a:lnTo>
                  <a:pt x="3234" y="1243"/>
                </a:lnTo>
                <a:lnTo>
                  <a:pt x="3236" y="1245"/>
                </a:lnTo>
                <a:lnTo>
                  <a:pt x="3237" y="1246"/>
                </a:lnTo>
                <a:lnTo>
                  <a:pt x="3237" y="1249"/>
                </a:lnTo>
                <a:lnTo>
                  <a:pt x="3239" y="1251"/>
                </a:lnTo>
                <a:lnTo>
                  <a:pt x="3241" y="1254"/>
                </a:lnTo>
                <a:lnTo>
                  <a:pt x="3241" y="1256"/>
                </a:lnTo>
                <a:lnTo>
                  <a:pt x="3243" y="1260"/>
                </a:lnTo>
                <a:lnTo>
                  <a:pt x="3243" y="1262"/>
                </a:lnTo>
                <a:lnTo>
                  <a:pt x="3244" y="1263"/>
                </a:lnTo>
                <a:lnTo>
                  <a:pt x="3244" y="1266"/>
                </a:lnTo>
                <a:lnTo>
                  <a:pt x="3245" y="1274"/>
                </a:lnTo>
                <a:lnTo>
                  <a:pt x="3247" y="1283"/>
                </a:lnTo>
                <a:lnTo>
                  <a:pt x="3245" y="1288"/>
                </a:lnTo>
                <a:lnTo>
                  <a:pt x="3245" y="1293"/>
                </a:lnTo>
                <a:lnTo>
                  <a:pt x="3244" y="1296"/>
                </a:lnTo>
                <a:lnTo>
                  <a:pt x="3244" y="1300"/>
                </a:lnTo>
                <a:lnTo>
                  <a:pt x="3243" y="1305"/>
                </a:lnTo>
                <a:lnTo>
                  <a:pt x="3239" y="1315"/>
                </a:lnTo>
                <a:lnTo>
                  <a:pt x="3234" y="1323"/>
                </a:lnTo>
                <a:lnTo>
                  <a:pt x="3230" y="1332"/>
                </a:lnTo>
                <a:lnTo>
                  <a:pt x="3226" y="1335"/>
                </a:lnTo>
                <a:lnTo>
                  <a:pt x="3224" y="1339"/>
                </a:lnTo>
                <a:lnTo>
                  <a:pt x="3216" y="1346"/>
                </a:lnTo>
                <a:lnTo>
                  <a:pt x="3209" y="1352"/>
                </a:lnTo>
                <a:lnTo>
                  <a:pt x="3201" y="1357"/>
                </a:lnTo>
                <a:lnTo>
                  <a:pt x="3191" y="1362"/>
                </a:lnTo>
                <a:lnTo>
                  <a:pt x="3173" y="1367"/>
                </a:lnTo>
                <a:lnTo>
                  <a:pt x="3164" y="1367"/>
                </a:lnTo>
                <a:lnTo>
                  <a:pt x="3145" y="1368"/>
                </a:lnTo>
                <a:lnTo>
                  <a:pt x="3132" y="1368"/>
                </a:lnTo>
                <a:lnTo>
                  <a:pt x="3118" y="1366"/>
                </a:lnTo>
                <a:lnTo>
                  <a:pt x="3108" y="1365"/>
                </a:lnTo>
                <a:lnTo>
                  <a:pt x="3097" y="1361"/>
                </a:lnTo>
                <a:lnTo>
                  <a:pt x="3094" y="1361"/>
                </a:lnTo>
                <a:lnTo>
                  <a:pt x="3092" y="1360"/>
                </a:lnTo>
                <a:lnTo>
                  <a:pt x="3088" y="1359"/>
                </a:lnTo>
                <a:lnTo>
                  <a:pt x="3086" y="1356"/>
                </a:lnTo>
                <a:lnTo>
                  <a:pt x="3083" y="1355"/>
                </a:lnTo>
                <a:lnTo>
                  <a:pt x="3081" y="1354"/>
                </a:lnTo>
                <a:lnTo>
                  <a:pt x="3081" y="1350"/>
                </a:lnTo>
                <a:lnTo>
                  <a:pt x="3080" y="1349"/>
                </a:lnTo>
                <a:lnTo>
                  <a:pt x="3080" y="1348"/>
                </a:lnTo>
                <a:lnTo>
                  <a:pt x="3080" y="1344"/>
                </a:lnTo>
                <a:lnTo>
                  <a:pt x="3080" y="1338"/>
                </a:lnTo>
                <a:lnTo>
                  <a:pt x="3079" y="1332"/>
                </a:lnTo>
                <a:lnTo>
                  <a:pt x="3079" y="1326"/>
                </a:lnTo>
                <a:lnTo>
                  <a:pt x="3077" y="1319"/>
                </a:lnTo>
                <a:lnTo>
                  <a:pt x="3077" y="1312"/>
                </a:lnTo>
                <a:lnTo>
                  <a:pt x="3076" y="1307"/>
                </a:lnTo>
                <a:lnTo>
                  <a:pt x="3076" y="1301"/>
                </a:lnTo>
                <a:lnTo>
                  <a:pt x="3075" y="1283"/>
                </a:lnTo>
                <a:lnTo>
                  <a:pt x="3075" y="1282"/>
                </a:lnTo>
                <a:lnTo>
                  <a:pt x="3076" y="1279"/>
                </a:lnTo>
                <a:lnTo>
                  <a:pt x="3077" y="1278"/>
                </a:lnTo>
                <a:lnTo>
                  <a:pt x="3079" y="1276"/>
                </a:lnTo>
                <a:lnTo>
                  <a:pt x="3080" y="1274"/>
                </a:lnTo>
                <a:lnTo>
                  <a:pt x="3082" y="1273"/>
                </a:lnTo>
                <a:lnTo>
                  <a:pt x="3086" y="1272"/>
                </a:lnTo>
                <a:lnTo>
                  <a:pt x="3091" y="1271"/>
                </a:lnTo>
                <a:lnTo>
                  <a:pt x="3094" y="1271"/>
                </a:lnTo>
                <a:lnTo>
                  <a:pt x="3097" y="1272"/>
                </a:lnTo>
                <a:lnTo>
                  <a:pt x="3099" y="1273"/>
                </a:lnTo>
                <a:lnTo>
                  <a:pt x="3102" y="1277"/>
                </a:lnTo>
                <a:lnTo>
                  <a:pt x="3104" y="1278"/>
                </a:lnTo>
                <a:lnTo>
                  <a:pt x="3104" y="1280"/>
                </a:lnTo>
                <a:lnTo>
                  <a:pt x="3105" y="1283"/>
                </a:lnTo>
                <a:lnTo>
                  <a:pt x="3108" y="1287"/>
                </a:lnTo>
                <a:lnTo>
                  <a:pt x="3108" y="1288"/>
                </a:lnTo>
                <a:lnTo>
                  <a:pt x="3109" y="1291"/>
                </a:lnTo>
                <a:lnTo>
                  <a:pt x="3111" y="1295"/>
                </a:lnTo>
                <a:lnTo>
                  <a:pt x="3112" y="1299"/>
                </a:lnTo>
                <a:lnTo>
                  <a:pt x="3114" y="1301"/>
                </a:lnTo>
                <a:lnTo>
                  <a:pt x="3115" y="1305"/>
                </a:lnTo>
                <a:lnTo>
                  <a:pt x="3115" y="1307"/>
                </a:lnTo>
                <a:lnTo>
                  <a:pt x="3116" y="1310"/>
                </a:lnTo>
                <a:lnTo>
                  <a:pt x="3117" y="1313"/>
                </a:lnTo>
                <a:lnTo>
                  <a:pt x="3120" y="1317"/>
                </a:lnTo>
                <a:lnTo>
                  <a:pt x="3120" y="1319"/>
                </a:lnTo>
                <a:lnTo>
                  <a:pt x="3121" y="1322"/>
                </a:lnTo>
                <a:lnTo>
                  <a:pt x="3122" y="1324"/>
                </a:lnTo>
                <a:lnTo>
                  <a:pt x="3123" y="1328"/>
                </a:lnTo>
                <a:lnTo>
                  <a:pt x="3128" y="1332"/>
                </a:lnTo>
                <a:lnTo>
                  <a:pt x="3129" y="1333"/>
                </a:lnTo>
                <a:lnTo>
                  <a:pt x="3132" y="1334"/>
                </a:lnTo>
                <a:lnTo>
                  <a:pt x="3133" y="1335"/>
                </a:lnTo>
                <a:lnTo>
                  <a:pt x="3144" y="1339"/>
                </a:lnTo>
                <a:lnTo>
                  <a:pt x="3147" y="1339"/>
                </a:lnTo>
                <a:lnTo>
                  <a:pt x="3151" y="1339"/>
                </a:lnTo>
                <a:lnTo>
                  <a:pt x="3156" y="1339"/>
                </a:lnTo>
                <a:lnTo>
                  <a:pt x="3164" y="1338"/>
                </a:lnTo>
                <a:lnTo>
                  <a:pt x="3174" y="1335"/>
                </a:lnTo>
                <a:lnTo>
                  <a:pt x="3178" y="1334"/>
                </a:lnTo>
                <a:lnTo>
                  <a:pt x="3181" y="1332"/>
                </a:lnTo>
                <a:lnTo>
                  <a:pt x="3183" y="1330"/>
                </a:lnTo>
                <a:lnTo>
                  <a:pt x="3185" y="1329"/>
                </a:lnTo>
                <a:lnTo>
                  <a:pt x="3186" y="1328"/>
                </a:lnTo>
                <a:lnTo>
                  <a:pt x="3191" y="1323"/>
                </a:lnTo>
                <a:lnTo>
                  <a:pt x="3193" y="1322"/>
                </a:lnTo>
                <a:lnTo>
                  <a:pt x="3195" y="1319"/>
                </a:lnTo>
                <a:lnTo>
                  <a:pt x="3196" y="1317"/>
                </a:lnTo>
                <a:lnTo>
                  <a:pt x="3197" y="1315"/>
                </a:lnTo>
                <a:lnTo>
                  <a:pt x="3198" y="1313"/>
                </a:lnTo>
                <a:lnTo>
                  <a:pt x="3199" y="1311"/>
                </a:lnTo>
                <a:lnTo>
                  <a:pt x="3199" y="1308"/>
                </a:lnTo>
                <a:lnTo>
                  <a:pt x="3202" y="1304"/>
                </a:lnTo>
                <a:lnTo>
                  <a:pt x="3203" y="1296"/>
                </a:lnTo>
                <a:lnTo>
                  <a:pt x="3204" y="1288"/>
                </a:lnTo>
                <a:lnTo>
                  <a:pt x="3203" y="1285"/>
                </a:lnTo>
                <a:lnTo>
                  <a:pt x="3203" y="1282"/>
                </a:lnTo>
                <a:lnTo>
                  <a:pt x="3203" y="1279"/>
                </a:lnTo>
                <a:lnTo>
                  <a:pt x="3201" y="1272"/>
                </a:lnTo>
                <a:lnTo>
                  <a:pt x="3196" y="1266"/>
                </a:lnTo>
                <a:lnTo>
                  <a:pt x="3192" y="1261"/>
                </a:lnTo>
                <a:lnTo>
                  <a:pt x="3186" y="1255"/>
                </a:lnTo>
                <a:lnTo>
                  <a:pt x="3175" y="1246"/>
                </a:lnTo>
                <a:lnTo>
                  <a:pt x="3163" y="1239"/>
                </a:lnTo>
                <a:lnTo>
                  <a:pt x="3161" y="1238"/>
                </a:lnTo>
                <a:lnTo>
                  <a:pt x="3158" y="1236"/>
                </a:lnTo>
                <a:lnTo>
                  <a:pt x="3157" y="1235"/>
                </a:lnTo>
                <a:lnTo>
                  <a:pt x="3155" y="1234"/>
                </a:lnTo>
                <a:lnTo>
                  <a:pt x="3152" y="1234"/>
                </a:lnTo>
                <a:lnTo>
                  <a:pt x="3150" y="1233"/>
                </a:lnTo>
                <a:lnTo>
                  <a:pt x="3147" y="1232"/>
                </a:lnTo>
                <a:lnTo>
                  <a:pt x="3145" y="1230"/>
                </a:lnTo>
                <a:lnTo>
                  <a:pt x="3144" y="1229"/>
                </a:lnTo>
                <a:lnTo>
                  <a:pt x="3141" y="1228"/>
                </a:lnTo>
                <a:lnTo>
                  <a:pt x="3140" y="1225"/>
                </a:lnTo>
                <a:lnTo>
                  <a:pt x="3137" y="1224"/>
                </a:lnTo>
                <a:lnTo>
                  <a:pt x="3132" y="1222"/>
                </a:lnTo>
                <a:lnTo>
                  <a:pt x="3129" y="1221"/>
                </a:lnTo>
                <a:lnTo>
                  <a:pt x="3127" y="1219"/>
                </a:lnTo>
                <a:lnTo>
                  <a:pt x="3124" y="1218"/>
                </a:lnTo>
                <a:lnTo>
                  <a:pt x="3123" y="1217"/>
                </a:lnTo>
                <a:lnTo>
                  <a:pt x="3121" y="1216"/>
                </a:lnTo>
                <a:lnTo>
                  <a:pt x="3120" y="1215"/>
                </a:lnTo>
                <a:lnTo>
                  <a:pt x="3117" y="1213"/>
                </a:lnTo>
                <a:lnTo>
                  <a:pt x="3116" y="1212"/>
                </a:lnTo>
                <a:lnTo>
                  <a:pt x="3115" y="1211"/>
                </a:lnTo>
                <a:lnTo>
                  <a:pt x="3112" y="1208"/>
                </a:lnTo>
                <a:lnTo>
                  <a:pt x="3110" y="1206"/>
                </a:lnTo>
                <a:lnTo>
                  <a:pt x="3102" y="1200"/>
                </a:lnTo>
                <a:lnTo>
                  <a:pt x="3098" y="1196"/>
                </a:lnTo>
                <a:lnTo>
                  <a:pt x="3094" y="1191"/>
                </a:lnTo>
                <a:lnTo>
                  <a:pt x="3091" y="1188"/>
                </a:lnTo>
                <a:lnTo>
                  <a:pt x="3088" y="1183"/>
                </a:lnTo>
                <a:lnTo>
                  <a:pt x="3083" y="1173"/>
                </a:lnTo>
                <a:lnTo>
                  <a:pt x="3083" y="1171"/>
                </a:lnTo>
                <a:lnTo>
                  <a:pt x="3082" y="1169"/>
                </a:lnTo>
                <a:lnTo>
                  <a:pt x="3082" y="1167"/>
                </a:lnTo>
                <a:lnTo>
                  <a:pt x="3081" y="1166"/>
                </a:lnTo>
                <a:lnTo>
                  <a:pt x="3081" y="1162"/>
                </a:lnTo>
                <a:lnTo>
                  <a:pt x="3080" y="1161"/>
                </a:lnTo>
                <a:lnTo>
                  <a:pt x="3080" y="1156"/>
                </a:lnTo>
                <a:lnTo>
                  <a:pt x="3079" y="1150"/>
                </a:lnTo>
                <a:lnTo>
                  <a:pt x="3079" y="1143"/>
                </a:lnTo>
                <a:lnTo>
                  <a:pt x="3079" y="1135"/>
                </a:lnTo>
                <a:lnTo>
                  <a:pt x="3080" y="1132"/>
                </a:lnTo>
                <a:lnTo>
                  <a:pt x="3080" y="1129"/>
                </a:lnTo>
                <a:lnTo>
                  <a:pt x="3081" y="1127"/>
                </a:lnTo>
                <a:lnTo>
                  <a:pt x="3081" y="1124"/>
                </a:lnTo>
                <a:lnTo>
                  <a:pt x="3082" y="1123"/>
                </a:lnTo>
                <a:lnTo>
                  <a:pt x="3083" y="1119"/>
                </a:lnTo>
                <a:lnTo>
                  <a:pt x="3085" y="1117"/>
                </a:lnTo>
                <a:lnTo>
                  <a:pt x="3086" y="1114"/>
                </a:lnTo>
                <a:lnTo>
                  <a:pt x="3086" y="1112"/>
                </a:lnTo>
                <a:lnTo>
                  <a:pt x="3088" y="1108"/>
                </a:lnTo>
                <a:lnTo>
                  <a:pt x="3089" y="1107"/>
                </a:lnTo>
                <a:lnTo>
                  <a:pt x="3091" y="1105"/>
                </a:lnTo>
                <a:lnTo>
                  <a:pt x="3092" y="1103"/>
                </a:lnTo>
                <a:lnTo>
                  <a:pt x="3097" y="1100"/>
                </a:lnTo>
                <a:lnTo>
                  <a:pt x="3098" y="1096"/>
                </a:lnTo>
                <a:lnTo>
                  <a:pt x="3103" y="1092"/>
                </a:lnTo>
                <a:lnTo>
                  <a:pt x="3105" y="1090"/>
                </a:lnTo>
                <a:lnTo>
                  <a:pt x="3108" y="1089"/>
                </a:lnTo>
                <a:lnTo>
                  <a:pt x="3109" y="1088"/>
                </a:lnTo>
                <a:lnTo>
                  <a:pt x="3111" y="1088"/>
                </a:lnTo>
                <a:lnTo>
                  <a:pt x="3114" y="1086"/>
                </a:lnTo>
                <a:lnTo>
                  <a:pt x="3115" y="1085"/>
                </a:lnTo>
                <a:lnTo>
                  <a:pt x="3117" y="1084"/>
                </a:lnTo>
                <a:lnTo>
                  <a:pt x="3122" y="1081"/>
                </a:lnTo>
                <a:lnTo>
                  <a:pt x="3124" y="1080"/>
                </a:lnTo>
                <a:lnTo>
                  <a:pt x="3129" y="1079"/>
                </a:lnTo>
                <a:lnTo>
                  <a:pt x="3131" y="1078"/>
                </a:lnTo>
                <a:lnTo>
                  <a:pt x="3132" y="1078"/>
                </a:lnTo>
                <a:lnTo>
                  <a:pt x="3134" y="1077"/>
                </a:lnTo>
                <a:lnTo>
                  <a:pt x="3135" y="1077"/>
                </a:lnTo>
                <a:lnTo>
                  <a:pt x="3138" y="1075"/>
                </a:lnTo>
                <a:lnTo>
                  <a:pt x="3145" y="1074"/>
                </a:lnTo>
                <a:lnTo>
                  <a:pt x="3150" y="1073"/>
                </a:lnTo>
                <a:lnTo>
                  <a:pt x="3154" y="1073"/>
                </a:lnTo>
                <a:lnTo>
                  <a:pt x="3158" y="1073"/>
                </a:lnTo>
                <a:lnTo>
                  <a:pt x="3164" y="1072"/>
                </a:lnTo>
                <a:lnTo>
                  <a:pt x="3173" y="1072"/>
                </a:lnTo>
                <a:lnTo>
                  <a:pt x="3180" y="1073"/>
                </a:lnTo>
                <a:lnTo>
                  <a:pt x="3185" y="1073"/>
                </a:lnTo>
                <a:lnTo>
                  <a:pt x="3208" y="1077"/>
                </a:lnTo>
                <a:lnTo>
                  <a:pt x="3228" y="1084"/>
                </a:lnTo>
                <a:close/>
                <a:moveTo>
                  <a:pt x="2581" y="1072"/>
                </a:moveTo>
                <a:lnTo>
                  <a:pt x="2601" y="1072"/>
                </a:lnTo>
                <a:lnTo>
                  <a:pt x="2610" y="1073"/>
                </a:lnTo>
                <a:lnTo>
                  <a:pt x="2618" y="1075"/>
                </a:lnTo>
                <a:lnTo>
                  <a:pt x="2620" y="1075"/>
                </a:lnTo>
                <a:lnTo>
                  <a:pt x="2622" y="1077"/>
                </a:lnTo>
                <a:lnTo>
                  <a:pt x="2627" y="1078"/>
                </a:lnTo>
                <a:lnTo>
                  <a:pt x="2629" y="1079"/>
                </a:lnTo>
                <a:lnTo>
                  <a:pt x="2631" y="1080"/>
                </a:lnTo>
                <a:lnTo>
                  <a:pt x="2635" y="1081"/>
                </a:lnTo>
                <a:lnTo>
                  <a:pt x="2637" y="1084"/>
                </a:lnTo>
                <a:lnTo>
                  <a:pt x="2642" y="1086"/>
                </a:lnTo>
                <a:lnTo>
                  <a:pt x="2643" y="1088"/>
                </a:lnTo>
                <a:lnTo>
                  <a:pt x="2646" y="1088"/>
                </a:lnTo>
                <a:lnTo>
                  <a:pt x="2647" y="1089"/>
                </a:lnTo>
                <a:lnTo>
                  <a:pt x="2649" y="1090"/>
                </a:lnTo>
                <a:lnTo>
                  <a:pt x="2651" y="1092"/>
                </a:lnTo>
                <a:lnTo>
                  <a:pt x="2653" y="1095"/>
                </a:lnTo>
                <a:lnTo>
                  <a:pt x="2660" y="1100"/>
                </a:lnTo>
                <a:lnTo>
                  <a:pt x="2666" y="1106"/>
                </a:lnTo>
                <a:lnTo>
                  <a:pt x="2672" y="1113"/>
                </a:lnTo>
                <a:lnTo>
                  <a:pt x="2677" y="1121"/>
                </a:lnTo>
                <a:lnTo>
                  <a:pt x="2682" y="1128"/>
                </a:lnTo>
                <a:lnTo>
                  <a:pt x="2687" y="1136"/>
                </a:lnTo>
                <a:lnTo>
                  <a:pt x="2691" y="1145"/>
                </a:lnTo>
                <a:lnTo>
                  <a:pt x="2694" y="1153"/>
                </a:lnTo>
                <a:lnTo>
                  <a:pt x="2695" y="1158"/>
                </a:lnTo>
                <a:lnTo>
                  <a:pt x="2697" y="1161"/>
                </a:lnTo>
                <a:lnTo>
                  <a:pt x="2697" y="1162"/>
                </a:lnTo>
                <a:lnTo>
                  <a:pt x="2698" y="1163"/>
                </a:lnTo>
                <a:lnTo>
                  <a:pt x="2698" y="1166"/>
                </a:lnTo>
                <a:lnTo>
                  <a:pt x="2700" y="1172"/>
                </a:lnTo>
                <a:lnTo>
                  <a:pt x="2700" y="1174"/>
                </a:lnTo>
                <a:lnTo>
                  <a:pt x="2703" y="1183"/>
                </a:lnTo>
                <a:lnTo>
                  <a:pt x="2704" y="1190"/>
                </a:lnTo>
                <a:lnTo>
                  <a:pt x="2705" y="1199"/>
                </a:lnTo>
                <a:lnTo>
                  <a:pt x="2705" y="1208"/>
                </a:lnTo>
                <a:lnTo>
                  <a:pt x="2706" y="1217"/>
                </a:lnTo>
                <a:lnTo>
                  <a:pt x="2706" y="1225"/>
                </a:lnTo>
                <a:lnTo>
                  <a:pt x="2706" y="1229"/>
                </a:lnTo>
                <a:lnTo>
                  <a:pt x="2705" y="1233"/>
                </a:lnTo>
                <a:lnTo>
                  <a:pt x="2705" y="1246"/>
                </a:lnTo>
                <a:lnTo>
                  <a:pt x="2704" y="1250"/>
                </a:lnTo>
                <a:lnTo>
                  <a:pt x="2704" y="1255"/>
                </a:lnTo>
                <a:lnTo>
                  <a:pt x="2703" y="1258"/>
                </a:lnTo>
                <a:lnTo>
                  <a:pt x="2701" y="1267"/>
                </a:lnTo>
                <a:lnTo>
                  <a:pt x="2700" y="1272"/>
                </a:lnTo>
                <a:lnTo>
                  <a:pt x="2699" y="1276"/>
                </a:lnTo>
                <a:lnTo>
                  <a:pt x="2698" y="1278"/>
                </a:lnTo>
                <a:lnTo>
                  <a:pt x="2698" y="1279"/>
                </a:lnTo>
                <a:lnTo>
                  <a:pt x="2697" y="1282"/>
                </a:lnTo>
                <a:lnTo>
                  <a:pt x="2697" y="1283"/>
                </a:lnTo>
                <a:lnTo>
                  <a:pt x="2695" y="1285"/>
                </a:lnTo>
                <a:lnTo>
                  <a:pt x="2695" y="1287"/>
                </a:lnTo>
                <a:lnTo>
                  <a:pt x="2694" y="1290"/>
                </a:lnTo>
                <a:lnTo>
                  <a:pt x="2693" y="1293"/>
                </a:lnTo>
                <a:lnTo>
                  <a:pt x="2692" y="1295"/>
                </a:lnTo>
                <a:lnTo>
                  <a:pt x="2691" y="1299"/>
                </a:lnTo>
                <a:lnTo>
                  <a:pt x="2688" y="1304"/>
                </a:lnTo>
                <a:lnTo>
                  <a:pt x="2687" y="1305"/>
                </a:lnTo>
                <a:lnTo>
                  <a:pt x="2686" y="1307"/>
                </a:lnTo>
                <a:lnTo>
                  <a:pt x="2685" y="1310"/>
                </a:lnTo>
                <a:lnTo>
                  <a:pt x="2683" y="1312"/>
                </a:lnTo>
                <a:lnTo>
                  <a:pt x="2681" y="1316"/>
                </a:lnTo>
                <a:lnTo>
                  <a:pt x="2680" y="1317"/>
                </a:lnTo>
                <a:lnTo>
                  <a:pt x="2680" y="1319"/>
                </a:lnTo>
                <a:lnTo>
                  <a:pt x="2677" y="1321"/>
                </a:lnTo>
                <a:lnTo>
                  <a:pt x="2676" y="1322"/>
                </a:lnTo>
                <a:lnTo>
                  <a:pt x="2674" y="1324"/>
                </a:lnTo>
                <a:lnTo>
                  <a:pt x="2671" y="1328"/>
                </a:lnTo>
                <a:lnTo>
                  <a:pt x="2665" y="1334"/>
                </a:lnTo>
                <a:lnTo>
                  <a:pt x="2664" y="1337"/>
                </a:lnTo>
                <a:lnTo>
                  <a:pt x="2658" y="1343"/>
                </a:lnTo>
                <a:lnTo>
                  <a:pt x="2654" y="1345"/>
                </a:lnTo>
                <a:lnTo>
                  <a:pt x="2652" y="1348"/>
                </a:lnTo>
                <a:lnTo>
                  <a:pt x="2651" y="1349"/>
                </a:lnTo>
                <a:lnTo>
                  <a:pt x="2648" y="1350"/>
                </a:lnTo>
                <a:lnTo>
                  <a:pt x="2647" y="1351"/>
                </a:lnTo>
                <a:lnTo>
                  <a:pt x="2631" y="1360"/>
                </a:lnTo>
                <a:lnTo>
                  <a:pt x="2629" y="1360"/>
                </a:lnTo>
                <a:lnTo>
                  <a:pt x="2625" y="1362"/>
                </a:lnTo>
                <a:lnTo>
                  <a:pt x="2623" y="1362"/>
                </a:lnTo>
                <a:lnTo>
                  <a:pt x="2622" y="1363"/>
                </a:lnTo>
                <a:lnTo>
                  <a:pt x="2620" y="1363"/>
                </a:lnTo>
                <a:lnTo>
                  <a:pt x="2618" y="1365"/>
                </a:lnTo>
                <a:lnTo>
                  <a:pt x="2616" y="1365"/>
                </a:lnTo>
                <a:lnTo>
                  <a:pt x="2611" y="1366"/>
                </a:lnTo>
                <a:lnTo>
                  <a:pt x="2608" y="1366"/>
                </a:lnTo>
                <a:lnTo>
                  <a:pt x="2606" y="1367"/>
                </a:lnTo>
                <a:lnTo>
                  <a:pt x="2601" y="1367"/>
                </a:lnTo>
                <a:lnTo>
                  <a:pt x="2581" y="1368"/>
                </a:lnTo>
                <a:lnTo>
                  <a:pt x="2568" y="1366"/>
                </a:lnTo>
                <a:lnTo>
                  <a:pt x="2564" y="1366"/>
                </a:lnTo>
                <a:lnTo>
                  <a:pt x="2561" y="1365"/>
                </a:lnTo>
                <a:lnTo>
                  <a:pt x="2559" y="1365"/>
                </a:lnTo>
                <a:lnTo>
                  <a:pt x="2558" y="1363"/>
                </a:lnTo>
                <a:lnTo>
                  <a:pt x="2553" y="1362"/>
                </a:lnTo>
                <a:lnTo>
                  <a:pt x="2549" y="1361"/>
                </a:lnTo>
                <a:lnTo>
                  <a:pt x="2544" y="1359"/>
                </a:lnTo>
                <a:lnTo>
                  <a:pt x="2541" y="1357"/>
                </a:lnTo>
                <a:lnTo>
                  <a:pt x="2537" y="1355"/>
                </a:lnTo>
                <a:lnTo>
                  <a:pt x="2533" y="1352"/>
                </a:lnTo>
                <a:lnTo>
                  <a:pt x="2532" y="1351"/>
                </a:lnTo>
                <a:lnTo>
                  <a:pt x="2530" y="1351"/>
                </a:lnTo>
                <a:lnTo>
                  <a:pt x="2529" y="1350"/>
                </a:lnTo>
                <a:lnTo>
                  <a:pt x="2526" y="1349"/>
                </a:lnTo>
                <a:lnTo>
                  <a:pt x="2525" y="1346"/>
                </a:lnTo>
                <a:lnTo>
                  <a:pt x="2523" y="1344"/>
                </a:lnTo>
                <a:lnTo>
                  <a:pt x="2519" y="1340"/>
                </a:lnTo>
                <a:lnTo>
                  <a:pt x="2517" y="1339"/>
                </a:lnTo>
                <a:lnTo>
                  <a:pt x="2512" y="1335"/>
                </a:lnTo>
                <a:lnTo>
                  <a:pt x="2507" y="1329"/>
                </a:lnTo>
                <a:lnTo>
                  <a:pt x="2504" y="1327"/>
                </a:lnTo>
                <a:lnTo>
                  <a:pt x="2503" y="1324"/>
                </a:lnTo>
                <a:lnTo>
                  <a:pt x="2501" y="1322"/>
                </a:lnTo>
                <a:lnTo>
                  <a:pt x="2500" y="1321"/>
                </a:lnTo>
                <a:lnTo>
                  <a:pt x="2500" y="1318"/>
                </a:lnTo>
                <a:lnTo>
                  <a:pt x="2497" y="1317"/>
                </a:lnTo>
                <a:lnTo>
                  <a:pt x="2497" y="1315"/>
                </a:lnTo>
                <a:lnTo>
                  <a:pt x="2495" y="1311"/>
                </a:lnTo>
                <a:lnTo>
                  <a:pt x="2494" y="1310"/>
                </a:lnTo>
                <a:lnTo>
                  <a:pt x="2492" y="1307"/>
                </a:lnTo>
                <a:lnTo>
                  <a:pt x="2491" y="1305"/>
                </a:lnTo>
                <a:lnTo>
                  <a:pt x="2490" y="1301"/>
                </a:lnTo>
                <a:lnTo>
                  <a:pt x="2488" y="1296"/>
                </a:lnTo>
                <a:lnTo>
                  <a:pt x="2488" y="1295"/>
                </a:lnTo>
                <a:lnTo>
                  <a:pt x="2485" y="1291"/>
                </a:lnTo>
                <a:lnTo>
                  <a:pt x="2485" y="1289"/>
                </a:lnTo>
                <a:lnTo>
                  <a:pt x="2483" y="1283"/>
                </a:lnTo>
                <a:lnTo>
                  <a:pt x="2481" y="1280"/>
                </a:lnTo>
                <a:lnTo>
                  <a:pt x="2481" y="1279"/>
                </a:lnTo>
                <a:lnTo>
                  <a:pt x="2480" y="1276"/>
                </a:lnTo>
                <a:lnTo>
                  <a:pt x="2479" y="1271"/>
                </a:lnTo>
                <a:lnTo>
                  <a:pt x="2478" y="1268"/>
                </a:lnTo>
                <a:lnTo>
                  <a:pt x="2477" y="1263"/>
                </a:lnTo>
                <a:lnTo>
                  <a:pt x="2477" y="1257"/>
                </a:lnTo>
                <a:lnTo>
                  <a:pt x="2475" y="1250"/>
                </a:lnTo>
                <a:lnTo>
                  <a:pt x="2473" y="1243"/>
                </a:lnTo>
                <a:lnTo>
                  <a:pt x="2473" y="1235"/>
                </a:lnTo>
                <a:lnTo>
                  <a:pt x="2473" y="1219"/>
                </a:lnTo>
                <a:lnTo>
                  <a:pt x="2473" y="1211"/>
                </a:lnTo>
                <a:lnTo>
                  <a:pt x="2473" y="1204"/>
                </a:lnTo>
                <a:lnTo>
                  <a:pt x="2474" y="1193"/>
                </a:lnTo>
                <a:lnTo>
                  <a:pt x="2474" y="1189"/>
                </a:lnTo>
                <a:lnTo>
                  <a:pt x="2477" y="1179"/>
                </a:lnTo>
                <a:lnTo>
                  <a:pt x="2477" y="1175"/>
                </a:lnTo>
                <a:lnTo>
                  <a:pt x="2478" y="1172"/>
                </a:lnTo>
                <a:lnTo>
                  <a:pt x="2479" y="1167"/>
                </a:lnTo>
                <a:lnTo>
                  <a:pt x="2480" y="1163"/>
                </a:lnTo>
                <a:lnTo>
                  <a:pt x="2480" y="1161"/>
                </a:lnTo>
                <a:lnTo>
                  <a:pt x="2481" y="1160"/>
                </a:lnTo>
                <a:lnTo>
                  <a:pt x="2483" y="1156"/>
                </a:lnTo>
                <a:lnTo>
                  <a:pt x="2484" y="1153"/>
                </a:lnTo>
                <a:lnTo>
                  <a:pt x="2485" y="1150"/>
                </a:lnTo>
                <a:lnTo>
                  <a:pt x="2486" y="1147"/>
                </a:lnTo>
                <a:lnTo>
                  <a:pt x="2488" y="1144"/>
                </a:lnTo>
                <a:lnTo>
                  <a:pt x="2489" y="1141"/>
                </a:lnTo>
                <a:lnTo>
                  <a:pt x="2490" y="1139"/>
                </a:lnTo>
                <a:lnTo>
                  <a:pt x="2491" y="1136"/>
                </a:lnTo>
                <a:lnTo>
                  <a:pt x="2492" y="1134"/>
                </a:lnTo>
                <a:lnTo>
                  <a:pt x="2494" y="1132"/>
                </a:lnTo>
                <a:lnTo>
                  <a:pt x="2495" y="1129"/>
                </a:lnTo>
                <a:lnTo>
                  <a:pt x="2496" y="1128"/>
                </a:lnTo>
                <a:lnTo>
                  <a:pt x="2497" y="1125"/>
                </a:lnTo>
                <a:lnTo>
                  <a:pt x="2498" y="1124"/>
                </a:lnTo>
                <a:lnTo>
                  <a:pt x="2500" y="1122"/>
                </a:lnTo>
                <a:lnTo>
                  <a:pt x="2501" y="1121"/>
                </a:lnTo>
                <a:lnTo>
                  <a:pt x="2503" y="1119"/>
                </a:lnTo>
                <a:lnTo>
                  <a:pt x="2504" y="1117"/>
                </a:lnTo>
                <a:lnTo>
                  <a:pt x="2507" y="1114"/>
                </a:lnTo>
                <a:lnTo>
                  <a:pt x="2510" y="1110"/>
                </a:lnTo>
                <a:lnTo>
                  <a:pt x="2514" y="1106"/>
                </a:lnTo>
                <a:lnTo>
                  <a:pt x="2519" y="1101"/>
                </a:lnTo>
                <a:lnTo>
                  <a:pt x="2523" y="1097"/>
                </a:lnTo>
                <a:lnTo>
                  <a:pt x="2525" y="1095"/>
                </a:lnTo>
                <a:lnTo>
                  <a:pt x="2527" y="1092"/>
                </a:lnTo>
                <a:lnTo>
                  <a:pt x="2530" y="1091"/>
                </a:lnTo>
                <a:lnTo>
                  <a:pt x="2532" y="1090"/>
                </a:lnTo>
                <a:lnTo>
                  <a:pt x="2533" y="1089"/>
                </a:lnTo>
                <a:lnTo>
                  <a:pt x="2535" y="1088"/>
                </a:lnTo>
                <a:lnTo>
                  <a:pt x="2537" y="1088"/>
                </a:lnTo>
                <a:lnTo>
                  <a:pt x="2539" y="1086"/>
                </a:lnTo>
                <a:lnTo>
                  <a:pt x="2542" y="1085"/>
                </a:lnTo>
                <a:lnTo>
                  <a:pt x="2543" y="1083"/>
                </a:lnTo>
                <a:lnTo>
                  <a:pt x="2547" y="1083"/>
                </a:lnTo>
                <a:lnTo>
                  <a:pt x="2549" y="1080"/>
                </a:lnTo>
                <a:lnTo>
                  <a:pt x="2567" y="1074"/>
                </a:lnTo>
                <a:lnTo>
                  <a:pt x="2570" y="1074"/>
                </a:lnTo>
                <a:lnTo>
                  <a:pt x="2573" y="1073"/>
                </a:lnTo>
                <a:lnTo>
                  <a:pt x="2577" y="1073"/>
                </a:lnTo>
                <a:lnTo>
                  <a:pt x="2581" y="1073"/>
                </a:lnTo>
                <a:lnTo>
                  <a:pt x="2581" y="1072"/>
                </a:lnTo>
                <a:close/>
                <a:moveTo>
                  <a:pt x="1629" y="1089"/>
                </a:moveTo>
                <a:lnTo>
                  <a:pt x="1629" y="1122"/>
                </a:lnTo>
                <a:lnTo>
                  <a:pt x="1580" y="1122"/>
                </a:lnTo>
                <a:lnTo>
                  <a:pt x="1581" y="1125"/>
                </a:lnTo>
                <a:lnTo>
                  <a:pt x="1583" y="1128"/>
                </a:lnTo>
                <a:lnTo>
                  <a:pt x="1583" y="1130"/>
                </a:lnTo>
                <a:lnTo>
                  <a:pt x="1585" y="1132"/>
                </a:lnTo>
                <a:lnTo>
                  <a:pt x="1586" y="1134"/>
                </a:lnTo>
                <a:lnTo>
                  <a:pt x="1587" y="1136"/>
                </a:lnTo>
                <a:lnTo>
                  <a:pt x="1588" y="1140"/>
                </a:lnTo>
                <a:lnTo>
                  <a:pt x="1588" y="1141"/>
                </a:lnTo>
                <a:lnTo>
                  <a:pt x="1589" y="1144"/>
                </a:lnTo>
                <a:lnTo>
                  <a:pt x="1589" y="1146"/>
                </a:lnTo>
                <a:lnTo>
                  <a:pt x="1591" y="1147"/>
                </a:lnTo>
                <a:lnTo>
                  <a:pt x="1591" y="1150"/>
                </a:lnTo>
                <a:lnTo>
                  <a:pt x="1592" y="1152"/>
                </a:lnTo>
                <a:lnTo>
                  <a:pt x="1592" y="1160"/>
                </a:lnTo>
                <a:lnTo>
                  <a:pt x="1593" y="1172"/>
                </a:lnTo>
                <a:lnTo>
                  <a:pt x="1594" y="1180"/>
                </a:lnTo>
                <a:lnTo>
                  <a:pt x="1594" y="1190"/>
                </a:lnTo>
                <a:lnTo>
                  <a:pt x="1593" y="1195"/>
                </a:lnTo>
                <a:lnTo>
                  <a:pt x="1592" y="1200"/>
                </a:lnTo>
                <a:lnTo>
                  <a:pt x="1592" y="1204"/>
                </a:lnTo>
                <a:lnTo>
                  <a:pt x="1587" y="1223"/>
                </a:lnTo>
                <a:lnTo>
                  <a:pt x="1586" y="1228"/>
                </a:lnTo>
                <a:lnTo>
                  <a:pt x="1585" y="1230"/>
                </a:lnTo>
                <a:lnTo>
                  <a:pt x="1581" y="1236"/>
                </a:lnTo>
                <a:lnTo>
                  <a:pt x="1579" y="1241"/>
                </a:lnTo>
                <a:lnTo>
                  <a:pt x="1577" y="1244"/>
                </a:lnTo>
                <a:lnTo>
                  <a:pt x="1576" y="1246"/>
                </a:lnTo>
                <a:lnTo>
                  <a:pt x="1575" y="1247"/>
                </a:lnTo>
                <a:lnTo>
                  <a:pt x="1574" y="1250"/>
                </a:lnTo>
                <a:lnTo>
                  <a:pt x="1571" y="1251"/>
                </a:lnTo>
                <a:lnTo>
                  <a:pt x="1565" y="1258"/>
                </a:lnTo>
                <a:lnTo>
                  <a:pt x="1562" y="1263"/>
                </a:lnTo>
                <a:lnTo>
                  <a:pt x="1559" y="1265"/>
                </a:lnTo>
                <a:lnTo>
                  <a:pt x="1557" y="1266"/>
                </a:lnTo>
                <a:lnTo>
                  <a:pt x="1554" y="1267"/>
                </a:lnTo>
                <a:lnTo>
                  <a:pt x="1553" y="1268"/>
                </a:lnTo>
                <a:lnTo>
                  <a:pt x="1551" y="1269"/>
                </a:lnTo>
                <a:lnTo>
                  <a:pt x="1548" y="1271"/>
                </a:lnTo>
                <a:lnTo>
                  <a:pt x="1545" y="1273"/>
                </a:lnTo>
                <a:lnTo>
                  <a:pt x="1542" y="1273"/>
                </a:lnTo>
                <a:lnTo>
                  <a:pt x="1540" y="1274"/>
                </a:lnTo>
                <a:lnTo>
                  <a:pt x="1536" y="1276"/>
                </a:lnTo>
                <a:lnTo>
                  <a:pt x="1535" y="1277"/>
                </a:lnTo>
                <a:lnTo>
                  <a:pt x="1529" y="1278"/>
                </a:lnTo>
                <a:lnTo>
                  <a:pt x="1523" y="1279"/>
                </a:lnTo>
                <a:lnTo>
                  <a:pt x="1508" y="1280"/>
                </a:lnTo>
                <a:lnTo>
                  <a:pt x="1505" y="1280"/>
                </a:lnTo>
                <a:lnTo>
                  <a:pt x="1500" y="1280"/>
                </a:lnTo>
                <a:lnTo>
                  <a:pt x="1492" y="1279"/>
                </a:lnTo>
                <a:lnTo>
                  <a:pt x="1488" y="1279"/>
                </a:lnTo>
                <a:lnTo>
                  <a:pt x="1484" y="1279"/>
                </a:lnTo>
                <a:lnTo>
                  <a:pt x="1482" y="1280"/>
                </a:lnTo>
                <a:lnTo>
                  <a:pt x="1481" y="1282"/>
                </a:lnTo>
                <a:lnTo>
                  <a:pt x="1478" y="1283"/>
                </a:lnTo>
                <a:lnTo>
                  <a:pt x="1476" y="1287"/>
                </a:lnTo>
                <a:lnTo>
                  <a:pt x="1473" y="1289"/>
                </a:lnTo>
                <a:lnTo>
                  <a:pt x="1470" y="1293"/>
                </a:lnTo>
                <a:lnTo>
                  <a:pt x="1469" y="1294"/>
                </a:lnTo>
                <a:lnTo>
                  <a:pt x="1467" y="1296"/>
                </a:lnTo>
                <a:lnTo>
                  <a:pt x="1466" y="1298"/>
                </a:lnTo>
                <a:lnTo>
                  <a:pt x="1465" y="1301"/>
                </a:lnTo>
                <a:lnTo>
                  <a:pt x="1464" y="1304"/>
                </a:lnTo>
                <a:lnTo>
                  <a:pt x="1463" y="1307"/>
                </a:lnTo>
                <a:lnTo>
                  <a:pt x="1463" y="1310"/>
                </a:lnTo>
                <a:lnTo>
                  <a:pt x="1463" y="1312"/>
                </a:lnTo>
                <a:lnTo>
                  <a:pt x="1464" y="1315"/>
                </a:lnTo>
                <a:lnTo>
                  <a:pt x="1466" y="1316"/>
                </a:lnTo>
                <a:lnTo>
                  <a:pt x="1469" y="1317"/>
                </a:lnTo>
                <a:lnTo>
                  <a:pt x="1471" y="1317"/>
                </a:lnTo>
                <a:lnTo>
                  <a:pt x="1477" y="1318"/>
                </a:lnTo>
                <a:lnTo>
                  <a:pt x="1489" y="1317"/>
                </a:lnTo>
                <a:lnTo>
                  <a:pt x="1505" y="1317"/>
                </a:lnTo>
                <a:lnTo>
                  <a:pt x="1519" y="1316"/>
                </a:lnTo>
                <a:lnTo>
                  <a:pt x="1525" y="1316"/>
                </a:lnTo>
                <a:lnTo>
                  <a:pt x="1534" y="1316"/>
                </a:lnTo>
                <a:lnTo>
                  <a:pt x="1540" y="1316"/>
                </a:lnTo>
                <a:lnTo>
                  <a:pt x="1550" y="1316"/>
                </a:lnTo>
                <a:lnTo>
                  <a:pt x="1556" y="1317"/>
                </a:lnTo>
                <a:lnTo>
                  <a:pt x="1560" y="1317"/>
                </a:lnTo>
                <a:lnTo>
                  <a:pt x="1564" y="1318"/>
                </a:lnTo>
                <a:lnTo>
                  <a:pt x="1568" y="1318"/>
                </a:lnTo>
                <a:lnTo>
                  <a:pt x="1574" y="1319"/>
                </a:lnTo>
                <a:lnTo>
                  <a:pt x="1576" y="1321"/>
                </a:lnTo>
                <a:lnTo>
                  <a:pt x="1579" y="1321"/>
                </a:lnTo>
                <a:lnTo>
                  <a:pt x="1581" y="1322"/>
                </a:lnTo>
                <a:lnTo>
                  <a:pt x="1582" y="1322"/>
                </a:lnTo>
                <a:lnTo>
                  <a:pt x="1585" y="1322"/>
                </a:lnTo>
                <a:lnTo>
                  <a:pt x="1591" y="1324"/>
                </a:lnTo>
                <a:lnTo>
                  <a:pt x="1593" y="1326"/>
                </a:lnTo>
                <a:lnTo>
                  <a:pt x="1595" y="1327"/>
                </a:lnTo>
                <a:lnTo>
                  <a:pt x="1599" y="1328"/>
                </a:lnTo>
                <a:lnTo>
                  <a:pt x="1602" y="1329"/>
                </a:lnTo>
                <a:lnTo>
                  <a:pt x="1605" y="1332"/>
                </a:lnTo>
                <a:lnTo>
                  <a:pt x="1608" y="1333"/>
                </a:lnTo>
                <a:lnTo>
                  <a:pt x="1610" y="1334"/>
                </a:lnTo>
                <a:lnTo>
                  <a:pt x="1611" y="1335"/>
                </a:lnTo>
                <a:lnTo>
                  <a:pt x="1614" y="1337"/>
                </a:lnTo>
                <a:lnTo>
                  <a:pt x="1616" y="1340"/>
                </a:lnTo>
                <a:lnTo>
                  <a:pt x="1621" y="1345"/>
                </a:lnTo>
                <a:lnTo>
                  <a:pt x="1623" y="1346"/>
                </a:lnTo>
                <a:lnTo>
                  <a:pt x="1626" y="1349"/>
                </a:lnTo>
                <a:lnTo>
                  <a:pt x="1627" y="1351"/>
                </a:lnTo>
                <a:lnTo>
                  <a:pt x="1628" y="1352"/>
                </a:lnTo>
                <a:lnTo>
                  <a:pt x="1629" y="1355"/>
                </a:lnTo>
                <a:lnTo>
                  <a:pt x="1631" y="1357"/>
                </a:lnTo>
                <a:lnTo>
                  <a:pt x="1632" y="1359"/>
                </a:lnTo>
                <a:lnTo>
                  <a:pt x="1633" y="1362"/>
                </a:lnTo>
                <a:lnTo>
                  <a:pt x="1634" y="1365"/>
                </a:lnTo>
                <a:lnTo>
                  <a:pt x="1634" y="1366"/>
                </a:lnTo>
                <a:lnTo>
                  <a:pt x="1635" y="1367"/>
                </a:lnTo>
                <a:lnTo>
                  <a:pt x="1635" y="1370"/>
                </a:lnTo>
                <a:lnTo>
                  <a:pt x="1635" y="1371"/>
                </a:lnTo>
                <a:lnTo>
                  <a:pt x="1637" y="1373"/>
                </a:lnTo>
                <a:lnTo>
                  <a:pt x="1638" y="1379"/>
                </a:lnTo>
                <a:lnTo>
                  <a:pt x="1639" y="1385"/>
                </a:lnTo>
                <a:lnTo>
                  <a:pt x="1639" y="1393"/>
                </a:lnTo>
                <a:lnTo>
                  <a:pt x="1639" y="1396"/>
                </a:lnTo>
                <a:lnTo>
                  <a:pt x="1638" y="1399"/>
                </a:lnTo>
                <a:lnTo>
                  <a:pt x="1638" y="1404"/>
                </a:lnTo>
                <a:lnTo>
                  <a:pt x="1638" y="1406"/>
                </a:lnTo>
                <a:lnTo>
                  <a:pt x="1637" y="1410"/>
                </a:lnTo>
                <a:lnTo>
                  <a:pt x="1637" y="1411"/>
                </a:lnTo>
                <a:lnTo>
                  <a:pt x="1635" y="1413"/>
                </a:lnTo>
                <a:lnTo>
                  <a:pt x="1635" y="1417"/>
                </a:lnTo>
                <a:lnTo>
                  <a:pt x="1634" y="1421"/>
                </a:lnTo>
                <a:lnTo>
                  <a:pt x="1633" y="1423"/>
                </a:lnTo>
                <a:lnTo>
                  <a:pt x="1631" y="1427"/>
                </a:lnTo>
                <a:lnTo>
                  <a:pt x="1628" y="1432"/>
                </a:lnTo>
                <a:lnTo>
                  <a:pt x="1627" y="1434"/>
                </a:lnTo>
                <a:lnTo>
                  <a:pt x="1626" y="1437"/>
                </a:lnTo>
                <a:lnTo>
                  <a:pt x="1623" y="1438"/>
                </a:lnTo>
                <a:lnTo>
                  <a:pt x="1622" y="1439"/>
                </a:lnTo>
                <a:lnTo>
                  <a:pt x="1621" y="1442"/>
                </a:lnTo>
                <a:lnTo>
                  <a:pt x="1616" y="1446"/>
                </a:lnTo>
                <a:lnTo>
                  <a:pt x="1609" y="1454"/>
                </a:lnTo>
                <a:lnTo>
                  <a:pt x="1606" y="1456"/>
                </a:lnTo>
                <a:lnTo>
                  <a:pt x="1604" y="1459"/>
                </a:lnTo>
                <a:lnTo>
                  <a:pt x="1602" y="1460"/>
                </a:lnTo>
                <a:lnTo>
                  <a:pt x="1600" y="1461"/>
                </a:lnTo>
                <a:lnTo>
                  <a:pt x="1598" y="1462"/>
                </a:lnTo>
                <a:lnTo>
                  <a:pt x="1595" y="1463"/>
                </a:lnTo>
                <a:lnTo>
                  <a:pt x="1594" y="1465"/>
                </a:lnTo>
                <a:lnTo>
                  <a:pt x="1592" y="1466"/>
                </a:lnTo>
                <a:lnTo>
                  <a:pt x="1589" y="1467"/>
                </a:lnTo>
                <a:lnTo>
                  <a:pt x="1587" y="1468"/>
                </a:lnTo>
                <a:lnTo>
                  <a:pt x="1582" y="1470"/>
                </a:lnTo>
                <a:lnTo>
                  <a:pt x="1581" y="1471"/>
                </a:lnTo>
                <a:lnTo>
                  <a:pt x="1577" y="1472"/>
                </a:lnTo>
                <a:lnTo>
                  <a:pt x="1557" y="1479"/>
                </a:lnTo>
                <a:lnTo>
                  <a:pt x="1553" y="1479"/>
                </a:lnTo>
                <a:lnTo>
                  <a:pt x="1551" y="1479"/>
                </a:lnTo>
                <a:lnTo>
                  <a:pt x="1547" y="1481"/>
                </a:lnTo>
                <a:lnTo>
                  <a:pt x="1544" y="1481"/>
                </a:lnTo>
                <a:lnTo>
                  <a:pt x="1539" y="1482"/>
                </a:lnTo>
                <a:lnTo>
                  <a:pt x="1533" y="1482"/>
                </a:lnTo>
                <a:lnTo>
                  <a:pt x="1522" y="1483"/>
                </a:lnTo>
                <a:lnTo>
                  <a:pt x="1519" y="1483"/>
                </a:lnTo>
                <a:lnTo>
                  <a:pt x="1513" y="1483"/>
                </a:lnTo>
                <a:lnTo>
                  <a:pt x="1506" y="1483"/>
                </a:lnTo>
                <a:lnTo>
                  <a:pt x="1496" y="1483"/>
                </a:lnTo>
                <a:lnTo>
                  <a:pt x="1490" y="1482"/>
                </a:lnTo>
                <a:lnTo>
                  <a:pt x="1471" y="1478"/>
                </a:lnTo>
                <a:lnTo>
                  <a:pt x="1453" y="1472"/>
                </a:lnTo>
                <a:lnTo>
                  <a:pt x="1450" y="1471"/>
                </a:lnTo>
                <a:lnTo>
                  <a:pt x="1449" y="1471"/>
                </a:lnTo>
                <a:lnTo>
                  <a:pt x="1446" y="1468"/>
                </a:lnTo>
                <a:lnTo>
                  <a:pt x="1442" y="1467"/>
                </a:lnTo>
                <a:lnTo>
                  <a:pt x="1440" y="1466"/>
                </a:lnTo>
                <a:lnTo>
                  <a:pt x="1436" y="1463"/>
                </a:lnTo>
                <a:lnTo>
                  <a:pt x="1435" y="1462"/>
                </a:lnTo>
                <a:lnTo>
                  <a:pt x="1432" y="1461"/>
                </a:lnTo>
                <a:lnTo>
                  <a:pt x="1432" y="1460"/>
                </a:lnTo>
                <a:lnTo>
                  <a:pt x="1430" y="1459"/>
                </a:lnTo>
                <a:lnTo>
                  <a:pt x="1429" y="1457"/>
                </a:lnTo>
                <a:lnTo>
                  <a:pt x="1426" y="1455"/>
                </a:lnTo>
                <a:lnTo>
                  <a:pt x="1421" y="1451"/>
                </a:lnTo>
                <a:lnTo>
                  <a:pt x="1418" y="1448"/>
                </a:lnTo>
                <a:lnTo>
                  <a:pt x="1414" y="1444"/>
                </a:lnTo>
                <a:lnTo>
                  <a:pt x="1413" y="1442"/>
                </a:lnTo>
                <a:lnTo>
                  <a:pt x="1412" y="1439"/>
                </a:lnTo>
                <a:lnTo>
                  <a:pt x="1411" y="1438"/>
                </a:lnTo>
                <a:lnTo>
                  <a:pt x="1409" y="1437"/>
                </a:lnTo>
                <a:lnTo>
                  <a:pt x="1408" y="1434"/>
                </a:lnTo>
                <a:lnTo>
                  <a:pt x="1407" y="1432"/>
                </a:lnTo>
                <a:lnTo>
                  <a:pt x="1406" y="1429"/>
                </a:lnTo>
                <a:lnTo>
                  <a:pt x="1405" y="1427"/>
                </a:lnTo>
                <a:lnTo>
                  <a:pt x="1403" y="1424"/>
                </a:lnTo>
                <a:lnTo>
                  <a:pt x="1403" y="1422"/>
                </a:lnTo>
                <a:lnTo>
                  <a:pt x="1401" y="1417"/>
                </a:lnTo>
                <a:lnTo>
                  <a:pt x="1400" y="1410"/>
                </a:lnTo>
                <a:lnTo>
                  <a:pt x="1398" y="1406"/>
                </a:lnTo>
                <a:lnTo>
                  <a:pt x="1397" y="1399"/>
                </a:lnTo>
                <a:lnTo>
                  <a:pt x="1397" y="1395"/>
                </a:lnTo>
                <a:lnTo>
                  <a:pt x="1397" y="1391"/>
                </a:lnTo>
                <a:lnTo>
                  <a:pt x="1398" y="1387"/>
                </a:lnTo>
                <a:lnTo>
                  <a:pt x="1400" y="1380"/>
                </a:lnTo>
                <a:lnTo>
                  <a:pt x="1400" y="1378"/>
                </a:lnTo>
                <a:lnTo>
                  <a:pt x="1401" y="1374"/>
                </a:lnTo>
                <a:lnTo>
                  <a:pt x="1402" y="1371"/>
                </a:lnTo>
                <a:lnTo>
                  <a:pt x="1405" y="1365"/>
                </a:lnTo>
                <a:lnTo>
                  <a:pt x="1407" y="1362"/>
                </a:lnTo>
                <a:lnTo>
                  <a:pt x="1408" y="1360"/>
                </a:lnTo>
                <a:lnTo>
                  <a:pt x="1409" y="1359"/>
                </a:lnTo>
                <a:lnTo>
                  <a:pt x="1411" y="1356"/>
                </a:lnTo>
                <a:lnTo>
                  <a:pt x="1413" y="1355"/>
                </a:lnTo>
                <a:lnTo>
                  <a:pt x="1418" y="1350"/>
                </a:lnTo>
                <a:lnTo>
                  <a:pt x="1420" y="1345"/>
                </a:lnTo>
                <a:lnTo>
                  <a:pt x="1424" y="1343"/>
                </a:lnTo>
                <a:lnTo>
                  <a:pt x="1426" y="1341"/>
                </a:lnTo>
                <a:lnTo>
                  <a:pt x="1427" y="1340"/>
                </a:lnTo>
                <a:lnTo>
                  <a:pt x="1430" y="1339"/>
                </a:lnTo>
                <a:lnTo>
                  <a:pt x="1432" y="1338"/>
                </a:lnTo>
                <a:lnTo>
                  <a:pt x="1434" y="1337"/>
                </a:lnTo>
                <a:lnTo>
                  <a:pt x="1431" y="1335"/>
                </a:lnTo>
                <a:lnTo>
                  <a:pt x="1430" y="1334"/>
                </a:lnTo>
                <a:lnTo>
                  <a:pt x="1427" y="1332"/>
                </a:lnTo>
                <a:lnTo>
                  <a:pt x="1424" y="1328"/>
                </a:lnTo>
                <a:lnTo>
                  <a:pt x="1423" y="1327"/>
                </a:lnTo>
                <a:lnTo>
                  <a:pt x="1421" y="1324"/>
                </a:lnTo>
                <a:lnTo>
                  <a:pt x="1421" y="1323"/>
                </a:lnTo>
                <a:lnTo>
                  <a:pt x="1420" y="1321"/>
                </a:lnTo>
                <a:lnTo>
                  <a:pt x="1419" y="1317"/>
                </a:lnTo>
                <a:lnTo>
                  <a:pt x="1419" y="1313"/>
                </a:lnTo>
                <a:lnTo>
                  <a:pt x="1419" y="1310"/>
                </a:lnTo>
                <a:lnTo>
                  <a:pt x="1420" y="1307"/>
                </a:lnTo>
                <a:lnTo>
                  <a:pt x="1420" y="1306"/>
                </a:lnTo>
                <a:lnTo>
                  <a:pt x="1421" y="1304"/>
                </a:lnTo>
                <a:lnTo>
                  <a:pt x="1423" y="1301"/>
                </a:lnTo>
                <a:lnTo>
                  <a:pt x="1424" y="1299"/>
                </a:lnTo>
                <a:lnTo>
                  <a:pt x="1425" y="1298"/>
                </a:lnTo>
                <a:lnTo>
                  <a:pt x="1426" y="1294"/>
                </a:lnTo>
                <a:lnTo>
                  <a:pt x="1427" y="1293"/>
                </a:lnTo>
                <a:lnTo>
                  <a:pt x="1430" y="1291"/>
                </a:lnTo>
                <a:lnTo>
                  <a:pt x="1432" y="1288"/>
                </a:lnTo>
                <a:lnTo>
                  <a:pt x="1438" y="1282"/>
                </a:lnTo>
                <a:lnTo>
                  <a:pt x="1444" y="1276"/>
                </a:lnTo>
                <a:lnTo>
                  <a:pt x="1447" y="1272"/>
                </a:lnTo>
                <a:lnTo>
                  <a:pt x="1456" y="1265"/>
                </a:lnTo>
                <a:lnTo>
                  <a:pt x="1453" y="1263"/>
                </a:lnTo>
                <a:lnTo>
                  <a:pt x="1452" y="1261"/>
                </a:lnTo>
                <a:lnTo>
                  <a:pt x="1449" y="1260"/>
                </a:lnTo>
                <a:lnTo>
                  <a:pt x="1446" y="1256"/>
                </a:lnTo>
                <a:lnTo>
                  <a:pt x="1437" y="1249"/>
                </a:lnTo>
                <a:lnTo>
                  <a:pt x="1435" y="1245"/>
                </a:lnTo>
                <a:lnTo>
                  <a:pt x="1432" y="1243"/>
                </a:lnTo>
                <a:lnTo>
                  <a:pt x="1431" y="1240"/>
                </a:lnTo>
                <a:lnTo>
                  <a:pt x="1430" y="1238"/>
                </a:lnTo>
                <a:lnTo>
                  <a:pt x="1430" y="1236"/>
                </a:lnTo>
                <a:lnTo>
                  <a:pt x="1427" y="1234"/>
                </a:lnTo>
                <a:lnTo>
                  <a:pt x="1427" y="1233"/>
                </a:lnTo>
                <a:lnTo>
                  <a:pt x="1426" y="1230"/>
                </a:lnTo>
                <a:lnTo>
                  <a:pt x="1425" y="1228"/>
                </a:lnTo>
                <a:lnTo>
                  <a:pt x="1424" y="1225"/>
                </a:lnTo>
                <a:lnTo>
                  <a:pt x="1423" y="1223"/>
                </a:lnTo>
                <a:lnTo>
                  <a:pt x="1420" y="1219"/>
                </a:lnTo>
                <a:lnTo>
                  <a:pt x="1419" y="1217"/>
                </a:lnTo>
                <a:lnTo>
                  <a:pt x="1418" y="1212"/>
                </a:lnTo>
                <a:lnTo>
                  <a:pt x="1418" y="1211"/>
                </a:lnTo>
                <a:lnTo>
                  <a:pt x="1417" y="1208"/>
                </a:lnTo>
                <a:lnTo>
                  <a:pt x="1417" y="1207"/>
                </a:lnTo>
                <a:lnTo>
                  <a:pt x="1415" y="1205"/>
                </a:lnTo>
                <a:lnTo>
                  <a:pt x="1414" y="1201"/>
                </a:lnTo>
                <a:lnTo>
                  <a:pt x="1414" y="1199"/>
                </a:lnTo>
                <a:lnTo>
                  <a:pt x="1413" y="1196"/>
                </a:lnTo>
                <a:lnTo>
                  <a:pt x="1413" y="1193"/>
                </a:lnTo>
                <a:lnTo>
                  <a:pt x="1412" y="1185"/>
                </a:lnTo>
                <a:lnTo>
                  <a:pt x="1411" y="1178"/>
                </a:lnTo>
                <a:lnTo>
                  <a:pt x="1411" y="1171"/>
                </a:lnTo>
                <a:lnTo>
                  <a:pt x="1411" y="1166"/>
                </a:lnTo>
                <a:lnTo>
                  <a:pt x="1411" y="1163"/>
                </a:lnTo>
                <a:lnTo>
                  <a:pt x="1411" y="1157"/>
                </a:lnTo>
                <a:lnTo>
                  <a:pt x="1412" y="1152"/>
                </a:lnTo>
                <a:lnTo>
                  <a:pt x="1412" y="1149"/>
                </a:lnTo>
                <a:lnTo>
                  <a:pt x="1415" y="1139"/>
                </a:lnTo>
                <a:lnTo>
                  <a:pt x="1415" y="1136"/>
                </a:lnTo>
                <a:lnTo>
                  <a:pt x="1415" y="1134"/>
                </a:lnTo>
                <a:lnTo>
                  <a:pt x="1417" y="1133"/>
                </a:lnTo>
                <a:lnTo>
                  <a:pt x="1417" y="1132"/>
                </a:lnTo>
                <a:lnTo>
                  <a:pt x="1418" y="1129"/>
                </a:lnTo>
                <a:lnTo>
                  <a:pt x="1418" y="1127"/>
                </a:lnTo>
                <a:lnTo>
                  <a:pt x="1419" y="1124"/>
                </a:lnTo>
                <a:lnTo>
                  <a:pt x="1420" y="1122"/>
                </a:lnTo>
                <a:lnTo>
                  <a:pt x="1421" y="1118"/>
                </a:lnTo>
                <a:lnTo>
                  <a:pt x="1423" y="1117"/>
                </a:lnTo>
                <a:lnTo>
                  <a:pt x="1425" y="1112"/>
                </a:lnTo>
                <a:lnTo>
                  <a:pt x="1426" y="1111"/>
                </a:lnTo>
                <a:lnTo>
                  <a:pt x="1427" y="1108"/>
                </a:lnTo>
                <a:lnTo>
                  <a:pt x="1429" y="1107"/>
                </a:lnTo>
                <a:lnTo>
                  <a:pt x="1431" y="1106"/>
                </a:lnTo>
                <a:lnTo>
                  <a:pt x="1432" y="1103"/>
                </a:lnTo>
                <a:lnTo>
                  <a:pt x="1436" y="1099"/>
                </a:lnTo>
                <a:lnTo>
                  <a:pt x="1440" y="1095"/>
                </a:lnTo>
                <a:lnTo>
                  <a:pt x="1441" y="1094"/>
                </a:lnTo>
                <a:lnTo>
                  <a:pt x="1444" y="1090"/>
                </a:lnTo>
                <a:lnTo>
                  <a:pt x="1447" y="1088"/>
                </a:lnTo>
                <a:lnTo>
                  <a:pt x="1448" y="1088"/>
                </a:lnTo>
                <a:lnTo>
                  <a:pt x="1450" y="1086"/>
                </a:lnTo>
                <a:lnTo>
                  <a:pt x="1453" y="1085"/>
                </a:lnTo>
                <a:lnTo>
                  <a:pt x="1458" y="1083"/>
                </a:lnTo>
                <a:lnTo>
                  <a:pt x="1459" y="1081"/>
                </a:lnTo>
                <a:lnTo>
                  <a:pt x="1461" y="1080"/>
                </a:lnTo>
                <a:lnTo>
                  <a:pt x="1464" y="1079"/>
                </a:lnTo>
                <a:lnTo>
                  <a:pt x="1466" y="1078"/>
                </a:lnTo>
                <a:lnTo>
                  <a:pt x="1469" y="1077"/>
                </a:lnTo>
                <a:lnTo>
                  <a:pt x="1471" y="1077"/>
                </a:lnTo>
                <a:lnTo>
                  <a:pt x="1472" y="1075"/>
                </a:lnTo>
                <a:lnTo>
                  <a:pt x="1475" y="1075"/>
                </a:lnTo>
                <a:lnTo>
                  <a:pt x="1477" y="1074"/>
                </a:lnTo>
                <a:lnTo>
                  <a:pt x="1479" y="1074"/>
                </a:lnTo>
                <a:lnTo>
                  <a:pt x="1482" y="1073"/>
                </a:lnTo>
                <a:lnTo>
                  <a:pt x="1485" y="1073"/>
                </a:lnTo>
                <a:lnTo>
                  <a:pt x="1490" y="1073"/>
                </a:lnTo>
                <a:lnTo>
                  <a:pt x="1510" y="1072"/>
                </a:lnTo>
                <a:lnTo>
                  <a:pt x="1515" y="1073"/>
                </a:lnTo>
                <a:lnTo>
                  <a:pt x="1517" y="1073"/>
                </a:lnTo>
                <a:lnTo>
                  <a:pt x="1519" y="1073"/>
                </a:lnTo>
                <a:lnTo>
                  <a:pt x="1522" y="1074"/>
                </a:lnTo>
                <a:lnTo>
                  <a:pt x="1524" y="1074"/>
                </a:lnTo>
                <a:lnTo>
                  <a:pt x="1525" y="1075"/>
                </a:lnTo>
                <a:lnTo>
                  <a:pt x="1528" y="1075"/>
                </a:lnTo>
                <a:lnTo>
                  <a:pt x="1531" y="1077"/>
                </a:lnTo>
                <a:lnTo>
                  <a:pt x="1534" y="1078"/>
                </a:lnTo>
                <a:lnTo>
                  <a:pt x="1537" y="1080"/>
                </a:lnTo>
                <a:lnTo>
                  <a:pt x="1542" y="1083"/>
                </a:lnTo>
                <a:lnTo>
                  <a:pt x="1544" y="1084"/>
                </a:lnTo>
                <a:lnTo>
                  <a:pt x="1547" y="1085"/>
                </a:lnTo>
                <a:lnTo>
                  <a:pt x="1548" y="1088"/>
                </a:lnTo>
                <a:lnTo>
                  <a:pt x="1550" y="1088"/>
                </a:lnTo>
                <a:lnTo>
                  <a:pt x="1629" y="1089"/>
                </a:lnTo>
                <a:close/>
                <a:moveTo>
                  <a:pt x="1345" y="1204"/>
                </a:moveTo>
                <a:lnTo>
                  <a:pt x="1175" y="1244"/>
                </a:lnTo>
                <a:lnTo>
                  <a:pt x="1176" y="1249"/>
                </a:lnTo>
                <a:lnTo>
                  <a:pt x="1177" y="1254"/>
                </a:lnTo>
                <a:lnTo>
                  <a:pt x="1177" y="1256"/>
                </a:lnTo>
                <a:lnTo>
                  <a:pt x="1178" y="1261"/>
                </a:lnTo>
                <a:lnTo>
                  <a:pt x="1180" y="1266"/>
                </a:lnTo>
                <a:lnTo>
                  <a:pt x="1180" y="1267"/>
                </a:lnTo>
                <a:lnTo>
                  <a:pt x="1181" y="1269"/>
                </a:lnTo>
                <a:lnTo>
                  <a:pt x="1181" y="1271"/>
                </a:lnTo>
                <a:lnTo>
                  <a:pt x="1183" y="1277"/>
                </a:lnTo>
                <a:lnTo>
                  <a:pt x="1185" y="1279"/>
                </a:lnTo>
                <a:lnTo>
                  <a:pt x="1186" y="1283"/>
                </a:lnTo>
                <a:lnTo>
                  <a:pt x="1187" y="1287"/>
                </a:lnTo>
                <a:lnTo>
                  <a:pt x="1189" y="1291"/>
                </a:lnTo>
                <a:lnTo>
                  <a:pt x="1192" y="1294"/>
                </a:lnTo>
                <a:lnTo>
                  <a:pt x="1193" y="1296"/>
                </a:lnTo>
                <a:lnTo>
                  <a:pt x="1194" y="1298"/>
                </a:lnTo>
                <a:lnTo>
                  <a:pt x="1195" y="1300"/>
                </a:lnTo>
                <a:lnTo>
                  <a:pt x="1197" y="1301"/>
                </a:lnTo>
                <a:lnTo>
                  <a:pt x="1199" y="1304"/>
                </a:lnTo>
                <a:lnTo>
                  <a:pt x="1201" y="1307"/>
                </a:lnTo>
                <a:lnTo>
                  <a:pt x="1203" y="1308"/>
                </a:lnTo>
                <a:lnTo>
                  <a:pt x="1205" y="1311"/>
                </a:lnTo>
                <a:lnTo>
                  <a:pt x="1209" y="1315"/>
                </a:lnTo>
                <a:lnTo>
                  <a:pt x="1211" y="1317"/>
                </a:lnTo>
                <a:lnTo>
                  <a:pt x="1214" y="1318"/>
                </a:lnTo>
                <a:lnTo>
                  <a:pt x="1215" y="1319"/>
                </a:lnTo>
                <a:lnTo>
                  <a:pt x="1217" y="1319"/>
                </a:lnTo>
                <a:lnTo>
                  <a:pt x="1220" y="1322"/>
                </a:lnTo>
                <a:lnTo>
                  <a:pt x="1223" y="1323"/>
                </a:lnTo>
                <a:lnTo>
                  <a:pt x="1226" y="1323"/>
                </a:lnTo>
                <a:lnTo>
                  <a:pt x="1229" y="1326"/>
                </a:lnTo>
                <a:lnTo>
                  <a:pt x="1232" y="1326"/>
                </a:lnTo>
                <a:lnTo>
                  <a:pt x="1237" y="1327"/>
                </a:lnTo>
                <a:lnTo>
                  <a:pt x="1241" y="1328"/>
                </a:lnTo>
                <a:lnTo>
                  <a:pt x="1247" y="1329"/>
                </a:lnTo>
                <a:lnTo>
                  <a:pt x="1252" y="1329"/>
                </a:lnTo>
                <a:lnTo>
                  <a:pt x="1259" y="1329"/>
                </a:lnTo>
                <a:lnTo>
                  <a:pt x="1272" y="1328"/>
                </a:lnTo>
                <a:lnTo>
                  <a:pt x="1274" y="1327"/>
                </a:lnTo>
                <a:lnTo>
                  <a:pt x="1276" y="1327"/>
                </a:lnTo>
                <a:lnTo>
                  <a:pt x="1280" y="1326"/>
                </a:lnTo>
                <a:lnTo>
                  <a:pt x="1281" y="1326"/>
                </a:lnTo>
                <a:lnTo>
                  <a:pt x="1284" y="1324"/>
                </a:lnTo>
                <a:lnTo>
                  <a:pt x="1285" y="1324"/>
                </a:lnTo>
                <a:lnTo>
                  <a:pt x="1288" y="1323"/>
                </a:lnTo>
                <a:lnTo>
                  <a:pt x="1291" y="1322"/>
                </a:lnTo>
                <a:lnTo>
                  <a:pt x="1296" y="1319"/>
                </a:lnTo>
                <a:lnTo>
                  <a:pt x="1299" y="1318"/>
                </a:lnTo>
                <a:lnTo>
                  <a:pt x="1302" y="1316"/>
                </a:lnTo>
                <a:lnTo>
                  <a:pt x="1303" y="1315"/>
                </a:lnTo>
                <a:lnTo>
                  <a:pt x="1305" y="1313"/>
                </a:lnTo>
                <a:lnTo>
                  <a:pt x="1307" y="1311"/>
                </a:lnTo>
                <a:lnTo>
                  <a:pt x="1311" y="1307"/>
                </a:lnTo>
                <a:lnTo>
                  <a:pt x="1316" y="1304"/>
                </a:lnTo>
                <a:lnTo>
                  <a:pt x="1317" y="1302"/>
                </a:lnTo>
                <a:lnTo>
                  <a:pt x="1321" y="1298"/>
                </a:lnTo>
                <a:lnTo>
                  <a:pt x="1322" y="1296"/>
                </a:lnTo>
                <a:lnTo>
                  <a:pt x="1326" y="1293"/>
                </a:lnTo>
                <a:lnTo>
                  <a:pt x="1328" y="1291"/>
                </a:lnTo>
                <a:lnTo>
                  <a:pt x="1330" y="1290"/>
                </a:lnTo>
                <a:lnTo>
                  <a:pt x="1333" y="1288"/>
                </a:lnTo>
                <a:lnTo>
                  <a:pt x="1337" y="1288"/>
                </a:lnTo>
                <a:lnTo>
                  <a:pt x="1339" y="1288"/>
                </a:lnTo>
                <a:lnTo>
                  <a:pt x="1342" y="1290"/>
                </a:lnTo>
                <a:lnTo>
                  <a:pt x="1343" y="1290"/>
                </a:lnTo>
                <a:lnTo>
                  <a:pt x="1344" y="1293"/>
                </a:lnTo>
                <a:lnTo>
                  <a:pt x="1344" y="1294"/>
                </a:lnTo>
                <a:lnTo>
                  <a:pt x="1345" y="1296"/>
                </a:lnTo>
                <a:lnTo>
                  <a:pt x="1345" y="1299"/>
                </a:lnTo>
                <a:lnTo>
                  <a:pt x="1344" y="1304"/>
                </a:lnTo>
                <a:lnTo>
                  <a:pt x="1343" y="1308"/>
                </a:lnTo>
                <a:lnTo>
                  <a:pt x="1342" y="1311"/>
                </a:lnTo>
                <a:lnTo>
                  <a:pt x="1340" y="1313"/>
                </a:lnTo>
                <a:lnTo>
                  <a:pt x="1339" y="1316"/>
                </a:lnTo>
                <a:lnTo>
                  <a:pt x="1338" y="1318"/>
                </a:lnTo>
                <a:lnTo>
                  <a:pt x="1336" y="1322"/>
                </a:lnTo>
                <a:lnTo>
                  <a:pt x="1334" y="1322"/>
                </a:lnTo>
                <a:lnTo>
                  <a:pt x="1333" y="1324"/>
                </a:lnTo>
                <a:lnTo>
                  <a:pt x="1331" y="1327"/>
                </a:lnTo>
                <a:lnTo>
                  <a:pt x="1328" y="1330"/>
                </a:lnTo>
                <a:lnTo>
                  <a:pt x="1322" y="1337"/>
                </a:lnTo>
                <a:lnTo>
                  <a:pt x="1319" y="1340"/>
                </a:lnTo>
                <a:lnTo>
                  <a:pt x="1316" y="1344"/>
                </a:lnTo>
                <a:lnTo>
                  <a:pt x="1313" y="1346"/>
                </a:lnTo>
                <a:lnTo>
                  <a:pt x="1310" y="1348"/>
                </a:lnTo>
                <a:lnTo>
                  <a:pt x="1309" y="1349"/>
                </a:lnTo>
                <a:lnTo>
                  <a:pt x="1307" y="1351"/>
                </a:lnTo>
                <a:lnTo>
                  <a:pt x="1304" y="1351"/>
                </a:lnTo>
                <a:lnTo>
                  <a:pt x="1302" y="1352"/>
                </a:lnTo>
                <a:lnTo>
                  <a:pt x="1298" y="1355"/>
                </a:lnTo>
                <a:lnTo>
                  <a:pt x="1296" y="1356"/>
                </a:lnTo>
                <a:lnTo>
                  <a:pt x="1291" y="1359"/>
                </a:lnTo>
                <a:lnTo>
                  <a:pt x="1288" y="1360"/>
                </a:lnTo>
                <a:lnTo>
                  <a:pt x="1287" y="1361"/>
                </a:lnTo>
                <a:lnTo>
                  <a:pt x="1284" y="1362"/>
                </a:lnTo>
                <a:lnTo>
                  <a:pt x="1280" y="1363"/>
                </a:lnTo>
                <a:lnTo>
                  <a:pt x="1279" y="1363"/>
                </a:lnTo>
                <a:lnTo>
                  <a:pt x="1276" y="1365"/>
                </a:lnTo>
                <a:lnTo>
                  <a:pt x="1275" y="1365"/>
                </a:lnTo>
                <a:lnTo>
                  <a:pt x="1270" y="1366"/>
                </a:lnTo>
                <a:lnTo>
                  <a:pt x="1264" y="1367"/>
                </a:lnTo>
                <a:lnTo>
                  <a:pt x="1258" y="1368"/>
                </a:lnTo>
                <a:lnTo>
                  <a:pt x="1250" y="1370"/>
                </a:lnTo>
                <a:lnTo>
                  <a:pt x="1240" y="1368"/>
                </a:lnTo>
                <a:lnTo>
                  <a:pt x="1233" y="1367"/>
                </a:lnTo>
                <a:lnTo>
                  <a:pt x="1226" y="1367"/>
                </a:lnTo>
                <a:lnTo>
                  <a:pt x="1223" y="1366"/>
                </a:lnTo>
                <a:lnTo>
                  <a:pt x="1221" y="1366"/>
                </a:lnTo>
                <a:lnTo>
                  <a:pt x="1218" y="1366"/>
                </a:lnTo>
                <a:lnTo>
                  <a:pt x="1216" y="1365"/>
                </a:lnTo>
                <a:lnTo>
                  <a:pt x="1215" y="1365"/>
                </a:lnTo>
                <a:lnTo>
                  <a:pt x="1212" y="1363"/>
                </a:lnTo>
                <a:lnTo>
                  <a:pt x="1211" y="1363"/>
                </a:lnTo>
                <a:lnTo>
                  <a:pt x="1209" y="1362"/>
                </a:lnTo>
                <a:lnTo>
                  <a:pt x="1206" y="1361"/>
                </a:lnTo>
                <a:lnTo>
                  <a:pt x="1203" y="1360"/>
                </a:lnTo>
                <a:lnTo>
                  <a:pt x="1200" y="1359"/>
                </a:lnTo>
                <a:lnTo>
                  <a:pt x="1197" y="1356"/>
                </a:lnTo>
                <a:lnTo>
                  <a:pt x="1192" y="1354"/>
                </a:lnTo>
                <a:lnTo>
                  <a:pt x="1191" y="1352"/>
                </a:lnTo>
                <a:lnTo>
                  <a:pt x="1188" y="1351"/>
                </a:lnTo>
                <a:lnTo>
                  <a:pt x="1187" y="1351"/>
                </a:lnTo>
                <a:lnTo>
                  <a:pt x="1186" y="1349"/>
                </a:lnTo>
                <a:lnTo>
                  <a:pt x="1183" y="1348"/>
                </a:lnTo>
                <a:lnTo>
                  <a:pt x="1181" y="1345"/>
                </a:lnTo>
                <a:lnTo>
                  <a:pt x="1174" y="1339"/>
                </a:lnTo>
                <a:lnTo>
                  <a:pt x="1168" y="1333"/>
                </a:lnTo>
                <a:lnTo>
                  <a:pt x="1165" y="1329"/>
                </a:lnTo>
                <a:lnTo>
                  <a:pt x="1163" y="1327"/>
                </a:lnTo>
                <a:lnTo>
                  <a:pt x="1162" y="1324"/>
                </a:lnTo>
                <a:lnTo>
                  <a:pt x="1160" y="1323"/>
                </a:lnTo>
                <a:lnTo>
                  <a:pt x="1159" y="1322"/>
                </a:lnTo>
                <a:lnTo>
                  <a:pt x="1158" y="1319"/>
                </a:lnTo>
                <a:lnTo>
                  <a:pt x="1157" y="1318"/>
                </a:lnTo>
                <a:lnTo>
                  <a:pt x="1156" y="1316"/>
                </a:lnTo>
                <a:lnTo>
                  <a:pt x="1154" y="1312"/>
                </a:lnTo>
                <a:lnTo>
                  <a:pt x="1153" y="1311"/>
                </a:lnTo>
                <a:lnTo>
                  <a:pt x="1152" y="1308"/>
                </a:lnTo>
                <a:lnTo>
                  <a:pt x="1151" y="1306"/>
                </a:lnTo>
                <a:lnTo>
                  <a:pt x="1149" y="1304"/>
                </a:lnTo>
                <a:lnTo>
                  <a:pt x="1147" y="1299"/>
                </a:lnTo>
                <a:lnTo>
                  <a:pt x="1147" y="1298"/>
                </a:lnTo>
                <a:lnTo>
                  <a:pt x="1146" y="1295"/>
                </a:lnTo>
                <a:lnTo>
                  <a:pt x="1145" y="1293"/>
                </a:lnTo>
                <a:lnTo>
                  <a:pt x="1142" y="1287"/>
                </a:lnTo>
                <a:lnTo>
                  <a:pt x="1135" y="1262"/>
                </a:lnTo>
                <a:lnTo>
                  <a:pt x="1135" y="1256"/>
                </a:lnTo>
                <a:lnTo>
                  <a:pt x="1134" y="1252"/>
                </a:lnTo>
                <a:lnTo>
                  <a:pt x="1134" y="1249"/>
                </a:lnTo>
                <a:lnTo>
                  <a:pt x="1133" y="1244"/>
                </a:lnTo>
                <a:lnTo>
                  <a:pt x="1133" y="1239"/>
                </a:lnTo>
                <a:lnTo>
                  <a:pt x="1131" y="1232"/>
                </a:lnTo>
                <a:lnTo>
                  <a:pt x="1131" y="1227"/>
                </a:lnTo>
                <a:lnTo>
                  <a:pt x="1131" y="1219"/>
                </a:lnTo>
                <a:lnTo>
                  <a:pt x="1131" y="1213"/>
                </a:lnTo>
                <a:lnTo>
                  <a:pt x="1131" y="1208"/>
                </a:lnTo>
                <a:lnTo>
                  <a:pt x="1133" y="1195"/>
                </a:lnTo>
                <a:lnTo>
                  <a:pt x="1133" y="1191"/>
                </a:lnTo>
                <a:lnTo>
                  <a:pt x="1134" y="1188"/>
                </a:lnTo>
                <a:lnTo>
                  <a:pt x="1134" y="1184"/>
                </a:lnTo>
                <a:lnTo>
                  <a:pt x="1135" y="1182"/>
                </a:lnTo>
                <a:lnTo>
                  <a:pt x="1135" y="1178"/>
                </a:lnTo>
                <a:lnTo>
                  <a:pt x="1136" y="1175"/>
                </a:lnTo>
                <a:lnTo>
                  <a:pt x="1136" y="1173"/>
                </a:lnTo>
                <a:lnTo>
                  <a:pt x="1137" y="1171"/>
                </a:lnTo>
                <a:lnTo>
                  <a:pt x="1139" y="1167"/>
                </a:lnTo>
                <a:lnTo>
                  <a:pt x="1139" y="1164"/>
                </a:lnTo>
                <a:lnTo>
                  <a:pt x="1140" y="1163"/>
                </a:lnTo>
                <a:lnTo>
                  <a:pt x="1140" y="1161"/>
                </a:lnTo>
                <a:lnTo>
                  <a:pt x="1141" y="1160"/>
                </a:lnTo>
                <a:lnTo>
                  <a:pt x="1142" y="1155"/>
                </a:lnTo>
                <a:lnTo>
                  <a:pt x="1143" y="1151"/>
                </a:lnTo>
                <a:lnTo>
                  <a:pt x="1145" y="1149"/>
                </a:lnTo>
                <a:lnTo>
                  <a:pt x="1146" y="1145"/>
                </a:lnTo>
                <a:lnTo>
                  <a:pt x="1148" y="1141"/>
                </a:lnTo>
                <a:lnTo>
                  <a:pt x="1149" y="1139"/>
                </a:lnTo>
                <a:lnTo>
                  <a:pt x="1151" y="1135"/>
                </a:lnTo>
                <a:lnTo>
                  <a:pt x="1153" y="1132"/>
                </a:lnTo>
                <a:lnTo>
                  <a:pt x="1156" y="1128"/>
                </a:lnTo>
                <a:lnTo>
                  <a:pt x="1157" y="1127"/>
                </a:lnTo>
                <a:lnTo>
                  <a:pt x="1157" y="1124"/>
                </a:lnTo>
                <a:lnTo>
                  <a:pt x="1158" y="1123"/>
                </a:lnTo>
                <a:lnTo>
                  <a:pt x="1159" y="1121"/>
                </a:lnTo>
                <a:lnTo>
                  <a:pt x="1160" y="1119"/>
                </a:lnTo>
                <a:lnTo>
                  <a:pt x="1163" y="1118"/>
                </a:lnTo>
                <a:lnTo>
                  <a:pt x="1164" y="1116"/>
                </a:lnTo>
                <a:lnTo>
                  <a:pt x="1168" y="1112"/>
                </a:lnTo>
                <a:lnTo>
                  <a:pt x="1168" y="1111"/>
                </a:lnTo>
                <a:lnTo>
                  <a:pt x="1172" y="1106"/>
                </a:lnTo>
                <a:lnTo>
                  <a:pt x="1175" y="1102"/>
                </a:lnTo>
                <a:lnTo>
                  <a:pt x="1177" y="1102"/>
                </a:lnTo>
                <a:lnTo>
                  <a:pt x="1182" y="1096"/>
                </a:lnTo>
                <a:lnTo>
                  <a:pt x="1185" y="1094"/>
                </a:lnTo>
                <a:lnTo>
                  <a:pt x="1187" y="1092"/>
                </a:lnTo>
                <a:lnTo>
                  <a:pt x="1189" y="1090"/>
                </a:lnTo>
                <a:lnTo>
                  <a:pt x="1191" y="1089"/>
                </a:lnTo>
                <a:lnTo>
                  <a:pt x="1193" y="1089"/>
                </a:lnTo>
                <a:lnTo>
                  <a:pt x="1194" y="1088"/>
                </a:lnTo>
                <a:lnTo>
                  <a:pt x="1197" y="1086"/>
                </a:lnTo>
                <a:lnTo>
                  <a:pt x="1200" y="1085"/>
                </a:lnTo>
                <a:lnTo>
                  <a:pt x="1204" y="1083"/>
                </a:lnTo>
                <a:lnTo>
                  <a:pt x="1207" y="1080"/>
                </a:lnTo>
                <a:lnTo>
                  <a:pt x="1209" y="1080"/>
                </a:lnTo>
                <a:lnTo>
                  <a:pt x="1212" y="1079"/>
                </a:lnTo>
                <a:lnTo>
                  <a:pt x="1215" y="1078"/>
                </a:lnTo>
                <a:lnTo>
                  <a:pt x="1216" y="1077"/>
                </a:lnTo>
                <a:lnTo>
                  <a:pt x="1218" y="1077"/>
                </a:lnTo>
                <a:lnTo>
                  <a:pt x="1220" y="1075"/>
                </a:lnTo>
                <a:lnTo>
                  <a:pt x="1227" y="1074"/>
                </a:lnTo>
                <a:lnTo>
                  <a:pt x="1234" y="1073"/>
                </a:lnTo>
                <a:lnTo>
                  <a:pt x="1249" y="1072"/>
                </a:lnTo>
                <a:lnTo>
                  <a:pt x="1261" y="1073"/>
                </a:lnTo>
                <a:lnTo>
                  <a:pt x="1267" y="1074"/>
                </a:lnTo>
                <a:lnTo>
                  <a:pt x="1272" y="1075"/>
                </a:lnTo>
                <a:lnTo>
                  <a:pt x="1273" y="1075"/>
                </a:lnTo>
                <a:lnTo>
                  <a:pt x="1274" y="1077"/>
                </a:lnTo>
                <a:lnTo>
                  <a:pt x="1276" y="1077"/>
                </a:lnTo>
                <a:lnTo>
                  <a:pt x="1280" y="1078"/>
                </a:lnTo>
                <a:lnTo>
                  <a:pt x="1282" y="1079"/>
                </a:lnTo>
                <a:lnTo>
                  <a:pt x="1284" y="1080"/>
                </a:lnTo>
                <a:lnTo>
                  <a:pt x="1286" y="1081"/>
                </a:lnTo>
                <a:lnTo>
                  <a:pt x="1287" y="1083"/>
                </a:lnTo>
                <a:lnTo>
                  <a:pt x="1291" y="1084"/>
                </a:lnTo>
                <a:lnTo>
                  <a:pt x="1293" y="1085"/>
                </a:lnTo>
                <a:lnTo>
                  <a:pt x="1295" y="1086"/>
                </a:lnTo>
                <a:lnTo>
                  <a:pt x="1297" y="1088"/>
                </a:lnTo>
                <a:lnTo>
                  <a:pt x="1298" y="1089"/>
                </a:lnTo>
                <a:lnTo>
                  <a:pt x="1301" y="1091"/>
                </a:lnTo>
                <a:lnTo>
                  <a:pt x="1307" y="1097"/>
                </a:lnTo>
                <a:lnTo>
                  <a:pt x="1311" y="1102"/>
                </a:lnTo>
                <a:lnTo>
                  <a:pt x="1314" y="1105"/>
                </a:lnTo>
                <a:lnTo>
                  <a:pt x="1316" y="1107"/>
                </a:lnTo>
                <a:lnTo>
                  <a:pt x="1317" y="1110"/>
                </a:lnTo>
                <a:lnTo>
                  <a:pt x="1319" y="1111"/>
                </a:lnTo>
                <a:lnTo>
                  <a:pt x="1320" y="1113"/>
                </a:lnTo>
                <a:lnTo>
                  <a:pt x="1320" y="1116"/>
                </a:lnTo>
                <a:lnTo>
                  <a:pt x="1322" y="1118"/>
                </a:lnTo>
                <a:lnTo>
                  <a:pt x="1324" y="1119"/>
                </a:lnTo>
                <a:lnTo>
                  <a:pt x="1325" y="1122"/>
                </a:lnTo>
                <a:lnTo>
                  <a:pt x="1326" y="1124"/>
                </a:lnTo>
                <a:lnTo>
                  <a:pt x="1327" y="1127"/>
                </a:lnTo>
                <a:lnTo>
                  <a:pt x="1328" y="1130"/>
                </a:lnTo>
                <a:lnTo>
                  <a:pt x="1330" y="1132"/>
                </a:lnTo>
                <a:lnTo>
                  <a:pt x="1331" y="1136"/>
                </a:lnTo>
                <a:lnTo>
                  <a:pt x="1331" y="1138"/>
                </a:lnTo>
                <a:lnTo>
                  <a:pt x="1333" y="1143"/>
                </a:lnTo>
                <a:lnTo>
                  <a:pt x="1333" y="1145"/>
                </a:lnTo>
                <a:lnTo>
                  <a:pt x="1334" y="1146"/>
                </a:lnTo>
                <a:lnTo>
                  <a:pt x="1334" y="1147"/>
                </a:lnTo>
                <a:lnTo>
                  <a:pt x="1336" y="1150"/>
                </a:lnTo>
                <a:lnTo>
                  <a:pt x="1337" y="1153"/>
                </a:lnTo>
                <a:lnTo>
                  <a:pt x="1338" y="1158"/>
                </a:lnTo>
                <a:lnTo>
                  <a:pt x="1338" y="1161"/>
                </a:lnTo>
                <a:lnTo>
                  <a:pt x="1339" y="1163"/>
                </a:lnTo>
                <a:lnTo>
                  <a:pt x="1339" y="1166"/>
                </a:lnTo>
                <a:lnTo>
                  <a:pt x="1340" y="1169"/>
                </a:lnTo>
                <a:lnTo>
                  <a:pt x="1340" y="1172"/>
                </a:lnTo>
                <a:lnTo>
                  <a:pt x="1342" y="1175"/>
                </a:lnTo>
                <a:lnTo>
                  <a:pt x="1343" y="1183"/>
                </a:lnTo>
                <a:lnTo>
                  <a:pt x="1343" y="1186"/>
                </a:lnTo>
                <a:lnTo>
                  <a:pt x="1344" y="1193"/>
                </a:lnTo>
                <a:lnTo>
                  <a:pt x="1345" y="1204"/>
                </a:lnTo>
                <a:close/>
                <a:moveTo>
                  <a:pt x="835" y="1365"/>
                </a:moveTo>
                <a:lnTo>
                  <a:pt x="835" y="1332"/>
                </a:lnTo>
                <a:lnTo>
                  <a:pt x="832" y="1335"/>
                </a:lnTo>
                <a:lnTo>
                  <a:pt x="829" y="1339"/>
                </a:lnTo>
                <a:lnTo>
                  <a:pt x="820" y="1351"/>
                </a:lnTo>
                <a:lnTo>
                  <a:pt x="816" y="1352"/>
                </a:lnTo>
                <a:lnTo>
                  <a:pt x="813" y="1355"/>
                </a:lnTo>
                <a:lnTo>
                  <a:pt x="812" y="1356"/>
                </a:lnTo>
                <a:lnTo>
                  <a:pt x="810" y="1357"/>
                </a:lnTo>
                <a:lnTo>
                  <a:pt x="809" y="1357"/>
                </a:lnTo>
                <a:lnTo>
                  <a:pt x="804" y="1360"/>
                </a:lnTo>
                <a:lnTo>
                  <a:pt x="801" y="1361"/>
                </a:lnTo>
                <a:lnTo>
                  <a:pt x="798" y="1363"/>
                </a:lnTo>
                <a:lnTo>
                  <a:pt x="794" y="1365"/>
                </a:lnTo>
                <a:lnTo>
                  <a:pt x="789" y="1366"/>
                </a:lnTo>
                <a:lnTo>
                  <a:pt x="788" y="1366"/>
                </a:lnTo>
                <a:lnTo>
                  <a:pt x="784" y="1367"/>
                </a:lnTo>
                <a:lnTo>
                  <a:pt x="777" y="1368"/>
                </a:lnTo>
                <a:lnTo>
                  <a:pt x="769" y="1368"/>
                </a:lnTo>
                <a:lnTo>
                  <a:pt x="760" y="1368"/>
                </a:lnTo>
                <a:lnTo>
                  <a:pt x="753" y="1366"/>
                </a:lnTo>
                <a:lnTo>
                  <a:pt x="751" y="1366"/>
                </a:lnTo>
                <a:lnTo>
                  <a:pt x="748" y="1366"/>
                </a:lnTo>
                <a:lnTo>
                  <a:pt x="745" y="1365"/>
                </a:lnTo>
                <a:lnTo>
                  <a:pt x="740" y="1363"/>
                </a:lnTo>
                <a:lnTo>
                  <a:pt x="736" y="1361"/>
                </a:lnTo>
                <a:lnTo>
                  <a:pt x="731" y="1359"/>
                </a:lnTo>
                <a:lnTo>
                  <a:pt x="730" y="1357"/>
                </a:lnTo>
                <a:lnTo>
                  <a:pt x="728" y="1356"/>
                </a:lnTo>
                <a:lnTo>
                  <a:pt x="726" y="1355"/>
                </a:lnTo>
                <a:lnTo>
                  <a:pt x="725" y="1354"/>
                </a:lnTo>
                <a:lnTo>
                  <a:pt x="722" y="1350"/>
                </a:lnTo>
                <a:lnTo>
                  <a:pt x="719" y="1349"/>
                </a:lnTo>
                <a:lnTo>
                  <a:pt x="717" y="1348"/>
                </a:lnTo>
                <a:lnTo>
                  <a:pt x="713" y="1343"/>
                </a:lnTo>
                <a:lnTo>
                  <a:pt x="712" y="1340"/>
                </a:lnTo>
                <a:lnTo>
                  <a:pt x="711" y="1339"/>
                </a:lnTo>
                <a:lnTo>
                  <a:pt x="710" y="1337"/>
                </a:lnTo>
                <a:lnTo>
                  <a:pt x="708" y="1335"/>
                </a:lnTo>
                <a:lnTo>
                  <a:pt x="707" y="1332"/>
                </a:lnTo>
                <a:lnTo>
                  <a:pt x="706" y="1330"/>
                </a:lnTo>
                <a:lnTo>
                  <a:pt x="705" y="1327"/>
                </a:lnTo>
                <a:lnTo>
                  <a:pt x="703" y="1324"/>
                </a:lnTo>
                <a:lnTo>
                  <a:pt x="702" y="1322"/>
                </a:lnTo>
                <a:lnTo>
                  <a:pt x="702" y="1319"/>
                </a:lnTo>
                <a:lnTo>
                  <a:pt x="701" y="1318"/>
                </a:lnTo>
                <a:lnTo>
                  <a:pt x="701" y="1316"/>
                </a:lnTo>
                <a:lnTo>
                  <a:pt x="700" y="1313"/>
                </a:lnTo>
                <a:lnTo>
                  <a:pt x="699" y="1308"/>
                </a:lnTo>
                <a:lnTo>
                  <a:pt x="697" y="1302"/>
                </a:lnTo>
                <a:lnTo>
                  <a:pt x="697" y="1296"/>
                </a:lnTo>
                <a:lnTo>
                  <a:pt x="696" y="1289"/>
                </a:lnTo>
                <a:lnTo>
                  <a:pt x="696" y="1279"/>
                </a:lnTo>
                <a:lnTo>
                  <a:pt x="697" y="1274"/>
                </a:lnTo>
                <a:lnTo>
                  <a:pt x="697" y="1271"/>
                </a:lnTo>
                <a:lnTo>
                  <a:pt x="699" y="1267"/>
                </a:lnTo>
                <a:lnTo>
                  <a:pt x="699" y="1265"/>
                </a:lnTo>
                <a:lnTo>
                  <a:pt x="700" y="1263"/>
                </a:lnTo>
                <a:lnTo>
                  <a:pt x="700" y="1261"/>
                </a:lnTo>
                <a:lnTo>
                  <a:pt x="701" y="1257"/>
                </a:lnTo>
                <a:lnTo>
                  <a:pt x="702" y="1254"/>
                </a:lnTo>
                <a:lnTo>
                  <a:pt x="703" y="1251"/>
                </a:lnTo>
                <a:lnTo>
                  <a:pt x="706" y="1247"/>
                </a:lnTo>
                <a:lnTo>
                  <a:pt x="707" y="1243"/>
                </a:lnTo>
                <a:lnTo>
                  <a:pt x="712" y="1236"/>
                </a:lnTo>
                <a:lnTo>
                  <a:pt x="718" y="1230"/>
                </a:lnTo>
                <a:lnTo>
                  <a:pt x="723" y="1224"/>
                </a:lnTo>
                <a:lnTo>
                  <a:pt x="729" y="1219"/>
                </a:lnTo>
                <a:lnTo>
                  <a:pt x="742" y="1210"/>
                </a:lnTo>
                <a:lnTo>
                  <a:pt x="749" y="1206"/>
                </a:lnTo>
                <a:lnTo>
                  <a:pt x="757" y="1202"/>
                </a:lnTo>
                <a:lnTo>
                  <a:pt x="778" y="1195"/>
                </a:lnTo>
                <a:lnTo>
                  <a:pt x="781" y="1195"/>
                </a:lnTo>
                <a:lnTo>
                  <a:pt x="792" y="1193"/>
                </a:lnTo>
                <a:lnTo>
                  <a:pt x="798" y="1191"/>
                </a:lnTo>
                <a:lnTo>
                  <a:pt x="803" y="1190"/>
                </a:lnTo>
                <a:lnTo>
                  <a:pt x="810" y="1190"/>
                </a:lnTo>
                <a:lnTo>
                  <a:pt x="823" y="1186"/>
                </a:lnTo>
                <a:lnTo>
                  <a:pt x="827" y="1186"/>
                </a:lnTo>
                <a:lnTo>
                  <a:pt x="835" y="1185"/>
                </a:lnTo>
                <a:lnTo>
                  <a:pt x="835" y="1173"/>
                </a:lnTo>
                <a:lnTo>
                  <a:pt x="834" y="1163"/>
                </a:lnTo>
                <a:lnTo>
                  <a:pt x="834" y="1152"/>
                </a:lnTo>
                <a:lnTo>
                  <a:pt x="832" y="1144"/>
                </a:lnTo>
                <a:lnTo>
                  <a:pt x="830" y="1140"/>
                </a:lnTo>
                <a:lnTo>
                  <a:pt x="824" y="1127"/>
                </a:lnTo>
                <a:lnTo>
                  <a:pt x="823" y="1124"/>
                </a:lnTo>
                <a:lnTo>
                  <a:pt x="820" y="1122"/>
                </a:lnTo>
                <a:lnTo>
                  <a:pt x="818" y="1121"/>
                </a:lnTo>
                <a:lnTo>
                  <a:pt x="815" y="1117"/>
                </a:lnTo>
                <a:lnTo>
                  <a:pt x="813" y="1116"/>
                </a:lnTo>
                <a:lnTo>
                  <a:pt x="811" y="1116"/>
                </a:lnTo>
                <a:lnTo>
                  <a:pt x="809" y="1114"/>
                </a:lnTo>
                <a:lnTo>
                  <a:pt x="805" y="1112"/>
                </a:lnTo>
                <a:lnTo>
                  <a:pt x="799" y="1110"/>
                </a:lnTo>
                <a:lnTo>
                  <a:pt x="797" y="1110"/>
                </a:lnTo>
                <a:lnTo>
                  <a:pt x="793" y="1108"/>
                </a:lnTo>
                <a:lnTo>
                  <a:pt x="788" y="1107"/>
                </a:lnTo>
                <a:lnTo>
                  <a:pt x="778" y="1107"/>
                </a:lnTo>
                <a:lnTo>
                  <a:pt x="768" y="1108"/>
                </a:lnTo>
                <a:lnTo>
                  <a:pt x="764" y="1110"/>
                </a:lnTo>
                <a:lnTo>
                  <a:pt x="760" y="1112"/>
                </a:lnTo>
                <a:lnTo>
                  <a:pt x="759" y="1113"/>
                </a:lnTo>
                <a:lnTo>
                  <a:pt x="758" y="1114"/>
                </a:lnTo>
                <a:lnTo>
                  <a:pt x="754" y="1117"/>
                </a:lnTo>
                <a:lnTo>
                  <a:pt x="753" y="1118"/>
                </a:lnTo>
                <a:lnTo>
                  <a:pt x="752" y="1121"/>
                </a:lnTo>
                <a:lnTo>
                  <a:pt x="752" y="1123"/>
                </a:lnTo>
                <a:lnTo>
                  <a:pt x="751" y="1125"/>
                </a:lnTo>
                <a:lnTo>
                  <a:pt x="749" y="1129"/>
                </a:lnTo>
                <a:lnTo>
                  <a:pt x="748" y="1130"/>
                </a:lnTo>
                <a:lnTo>
                  <a:pt x="747" y="1134"/>
                </a:lnTo>
                <a:lnTo>
                  <a:pt x="746" y="1135"/>
                </a:lnTo>
                <a:lnTo>
                  <a:pt x="745" y="1138"/>
                </a:lnTo>
                <a:lnTo>
                  <a:pt x="743" y="1141"/>
                </a:lnTo>
                <a:lnTo>
                  <a:pt x="742" y="1145"/>
                </a:lnTo>
                <a:lnTo>
                  <a:pt x="741" y="1146"/>
                </a:lnTo>
                <a:lnTo>
                  <a:pt x="740" y="1149"/>
                </a:lnTo>
                <a:lnTo>
                  <a:pt x="737" y="1155"/>
                </a:lnTo>
                <a:lnTo>
                  <a:pt x="736" y="1157"/>
                </a:lnTo>
                <a:lnTo>
                  <a:pt x="735" y="1158"/>
                </a:lnTo>
                <a:lnTo>
                  <a:pt x="732" y="1161"/>
                </a:lnTo>
                <a:lnTo>
                  <a:pt x="730" y="1162"/>
                </a:lnTo>
                <a:lnTo>
                  <a:pt x="725" y="1164"/>
                </a:lnTo>
                <a:lnTo>
                  <a:pt x="722" y="1164"/>
                </a:lnTo>
                <a:lnTo>
                  <a:pt x="719" y="1164"/>
                </a:lnTo>
                <a:lnTo>
                  <a:pt x="718" y="1163"/>
                </a:lnTo>
                <a:lnTo>
                  <a:pt x="716" y="1162"/>
                </a:lnTo>
                <a:lnTo>
                  <a:pt x="713" y="1160"/>
                </a:lnTo>
                <a:lnTo>
                  <a:pt x="711" y="1155"/>
                </a:lnTo>
                <a:lnTo>
                  <a:pt x="710" y="1151"/>
                </a:lnTo>
                <a:lnTo>
                  <a:pt x="711" y="1146"/>
                </a:lnTo>
                <a:lnTo>
                  <a:pt x="712" y="1140"/>
                </a:lnTo>
                <a:lnTo>
                  <a:pt x="712" y="1134"/>
                </a:lnTo>
                <a:lnTo>
                  <a:pt x="713" y="1132"/>
                </a:lnTo>
                <a:lnTo>
                  <a:pt x="713" y="1129"/>
                </a:lnTo>
                <a:lnTo>
                  <a:pt x="714" y="1125"/>
                </a:lnTo>
                <a:lnTo>
                  <a:pt x="714" y="1123"/>
                </a:lnTo>
                <a:lnTo>
                  <a:pt x="716" y="1121"/>
                </a:lnTo>
                <a:lnTo>
                  <a:pt x="716" y="1117"/>
                </a:lnTo>
                <a:lnTo>
                  <a:pt x="717" y="1116"/>
                </a:lnTo>
                <a:lnTo>
                  <a:pt x="717" y="1112"/>
                </a:lnTo>
                <a:lnTo>
                  <a:pt x="718" y="1110"/>
                </a:lnTo>
                <a:lnTo>
                  <a:pt x="718" y="1107"/>
                </a:lnTo>
                <a:lnTo>
                  <a:pt x="719" y="1103"/>
                </a:lnTo>
                <a:lnTo>
                  <a:pt x="720" y="1096"/>
                </a:lnTo>
                <a:lnTo>
                  <a:pt x="723" y="1084"/>
                </a:lnTo>
                <a:lnTo>
                  <a:pt x="746" y="1077"/>
                </a:lnTo>
                <a:lnTo>
                  <a:pt x="769" y="1073"/>
                </a:lnTo>
                <a:lnTo>
                  <a:pt x="777" y="1073"/>
                </a:lnTo>
                <a:lnTo>
                  <a:pt x="794" y="1073"/>
                </a:lnTo>
                <a:lnTo>
                  <a:pt x="807" y="1074"/>
                </a:lnTo>
                <a:lnTo>
                  <a:pt x="811" y="1075"/>
                </a:lnTo>
                <a:lnTo>
                  <a:pt x="812" y="1077"/>
                </a:lnTo>
                <a:lnTo>
                  <a:pt x="815" y="1077"/>
                </a:lnTo>
                <a:lnTo>
                  <a:pt x="816" y="1078"/>
                </a:lnTo>
                <a:lnTo>
                  <a:pt x="820" y="1079"/>
                </a:lnTo>
                <a:lnTo>
                  <a:pt x="823" y="1080"/>
                </a:lnTo>
                <a:lnTo>
                  <a:pt x="826" y="1081"/>
                </a:lnTo>
                <a:lnTo>
                  <a:pt x="828" y="1083"/>
                </a:lnTo>
                <a:lnTo>
                  <a:pt x="830" y="1084"/>
                </a:lnTo>
                <a:lnTo>
                  <a:pt x="833" y="1085"/>
                </a:lnTo>
                <a:lnTo>
                  <a:pt x="836" y="1088"/>
                </a:lnTo>
                <a:lnTo>
                  <a:pt x="838" y="1088"/>
                </a:lnTo>
                <a:lnTo>
                  <a:pt x="839" y="1089"/>
                </a:lnTo>
                <a:lnTo>
                  <a:pt x="841" y="1091"/>
                </a:lnTo>
                <a:lnTo>
                  <a:pt x="844" y="1094"/>
                </a:lnTo>
                <a:lnTo>
                  <a:pt x="849" y="1097"/>
                </a:lnTo>
                <a:lnTo>
                  <a:pt x="852" y="1101"/>
                </a:lnTo>
                <a:lnTo>
                  <a:pt x="856" y="1106"/>
                </a:lnTo>
                <a:lnTo>
                  <a:pt x="859" y="1111"/>
                </a:lnTo>
                <a:lnTo>
                  <a:pt x="865" y="1122"/>
                </a:lnTo>
                <a:lnTo>
                  <a:pt x="870" y="1133"/>
                </a:lnTo>
                <a:lnTo>
                  <a:pt x="870" y="1135"/>
                </a:lnTo>
                <a:lnTo>
                  <a:pt x="873" y="1140"/>
                </a:lnTo>
                <a:lnTo>
                  <a:pt x="873" y="1145"/>
                </a:lnTo>
                <a:lnTo>
                  <a:pt x="874" y="1156"/>
                </a:lnTo>
                <a:lnTo>
                  <a:pt x="875" y="1167"/>
                </a:lnTo>
                <a:lnTo>
                  <a:pt x="875" y="1179"/>
                </a:lnTo>
                <a:lnTo>
                  <a:pt x="875" y="1249"/>
                </a:lnTo>
                <a:lnTo>
                  <a:pt x="875" y="1304"/>
                </a:lnTo>
                <a:lnTo>
                  <a:pt x="874" y="1316"/>
                </a:lnTo>
                <a:lnTo>
                  <a:pt x="875" y="1322"/>
                </a:lnTo>
                <a:lnTo>
                  <a:pt x="876" y="1327"/>
                </a:lnTo>
                <a:lnTo>
                  <a:pt x="878" y="1328"/>
                </a:lnTo>
                <a:lnTo>
                  <a:pt x="881" y="1332"/>
                </a:lnTo>
                <a:lnTo>
                  <a:pt x="884" y="1332"/>
                </a:lnTo>
                <a:lnTo>
                  <a:pt x="885" y="1332"/>
                </a:lnTo>
                <a:lnTo>
                  <a:pt x="887" y="1333"/>
                </a:lnTo>
                <a:lnTo>
                  <a:pt x="888" y="1333"/>
                </a:lnTo>
                <a:lnTo>
                  <a:pt x="891" y="1334"/>
                </a:lnTo>
                <a:lnTo>
                  <a:pt x="893" y="1334"/>
                </a:lnTo>
                <a:lnTo>
                  <a:pt x="894" y="1335"/>
                </a:lnTo>
                <a:lnTo>
                  <a:pt x="896" y="1335"/>
                </a:lnTo>
                <a:lnTo>
                  <a:pt x="898" y="1337"/>
                </a:lnTo>
                <a:lnTo>
                  <a:pt x="899" y="1337"/>
                </a:lnTo>
                <a:lnTo>
                  <a:pt x="902" y="1337"/>
                </a:lnTo>
                <a:lnTo>
                  <a:pt x="904" y="1338"/>
                </a:lnTo>
                <a:lnTo>
                  <a:pt x="908" y="1339"/>
                </a:lnTo>
                <a:lnTo>
                  <a:pt x="910" y="1340"/>
                </a:lnTo>
                <a:lnTo>
                  <a:pt x="915" y="1344"/>
                </a:lnTo>
                <a:lnTo>
                  <a:pt x="915" y="1345"/>
                </a:lnTo>
                <a:lnTo>
                  <a:pt x="916" y="1346"/>
                </a:lnTo>
                <a:lnTo>
                  <a:pt x="916" y="1350"/>
                </a:lnTo>
                <a:lnTo>
                  <a:pt x="916" y="1354"/>
                </a:lnTo>
                <a:lnTo>
                  <a:pt x="916" y="1356"/>
                </a:lnTo>
                <a:lnTo>
                  <a:pt x="915" y="1359"/>
                </a:lnTo>
                <a:lnTo>
                  <a:pt x="913" y="1361"/>
                </a:lnTo>
                <a:lnTo>
                  <a:pt x="911" y="1362"/>
                </a:lnTo>
                <a:lnTo>
                  <a:pt x="907" y="1363"/>
                </a:lnTo>
                <a:lnTo>
                  <a:pt x="900" y="1365"/>
                </a:lnTo>
                <a:lnTo>
                  <a:pt x="888" y="1365"/>
                </a:lnTo>
                <a:lnTo>
                  <a:pt x="835" y="1365"/>
                </a:lnTo>
                <a:close/>
                <a:moveTo>
                  <a:pt x="2943" y="1329"/>
                </a:moveTo>
                <a:lnTo>
                  <a:pt x="2944" y="1327"/>
                </a:lnTo>
                <a:lnTo>
                  <a:pt x="2944" y="1324"/>
                </a:lnTo>
                <a:lnTo>
                  <a:pt x="2944" y="1278"/>
                </a:lnTo>
                <a:lnTo>
                  <a:pt x="2944" y="1190"/>
                </a:lnTo>
                <a:lnTo>
                  <a:pt x="2946" y="1174"/>
                </a:lnTo>
                <a:lnTo>
                  <a:pt x="2944" y="1158"/>
                </a:lnTo>
                <a:lnTo>
                  <a:pt x="2944" y="1151"/>
                </a:lnTo>
                <a:lnTo>
                  <a:pt x="2943" y="1145"/>
                </a:lnTo>
                <a:lnTo>
                  <a:pt x="2942" y="1141"/>
                </a:lnTo>
                <a:lnTo>
                  <a:pt x="2942" y="1139"/>
                </a:lnTo>
                <a:lnTo>
                  <a:pt x="2940" y="1133"/>
                </a:lnTo>
                <a:lnTo>
                  <a:pt x="2938" y="1132"/>
                </a:lnTo>
                <a:lnTo>
                  <a:pt x="2937" y="1130"/>
                </a:lnTo>
                <a:lnTo>
                  <a:pt x="2934" y="1127"/>
                </a:lnTo>
                <a:lnTo>
                  <a:pt x="2929" y="1122"/>
                </a:lnTo>
                <a:lnTo>
                  <a:pt x="2926" y="1121"/>
                </a:lnTo>
                <a:lnTo>
                  <a:pt x="2925" y="1119"/>
                </a:lnTo>
                <a:lnTo>
                  <a:pt x="2921" y="1118"/>
                </a:lnTo>
                <a:lnTo>
                  <a:pt x="2918" y="1117"/>
                </a:lnTo>
                <a:lnTo>
                  <a:pt x="2906" y="1112"/>
                </a:lnTo>
                <a:lnTo>
                  <a:pt x="2896" y="1112"/>
                </a:lnTo>
                <a:lnTo>
                  <a:pt x="2889" y="1112"/>
                </a:lnTo>
                <a:lnTo>
                  <a:pt x="2883" y="1113"/>
                </a:lnTo>
                <a:lnTo>
                  <a:pt x="2877" y="1116"/>
                </a:lnTo>
                <a:lnTo>
                  <a:pt x="2872" y="1117"/>
                </a:lnTo>
                <a:lnTo>
                  <a:pt x="2869" y="1117"/>
                </a:lnTo>
                <a:lnTo>
                  <a:pt x="2867" y="1119"/>
                </a:lnTo>
                <a:lnTo>
                  <a:pt x="2862" y="1122"/>
                </a:lnTo>
                <a:lnTo>
                  <a:pt x="2860" y="1123"/>
                </a:lnTo>
                <a:lnTo>
                  <a:pt x="2859" y="1124"/>
                </a:lnTo>
                <a:lnTo>
                  <a:pt x="2856" y="1125"/>
                </a:lnTo>
                <a:lnTo>
                  <a:pt x="2855" y="1127"/>
                </a:lnTo>
                <a:lnTo>
                  <a:pt x="2851" y="1132"/>
                </a:lnTo>
                <a:lnTo>
                  <a:pt x="2845" y="1135"/>
                </a:lnTo>
                <a:lnTo>
                  <a:pt x="2839" y="1147"/>
                </a:lnTo>
                <a:lnTo>
                  <a:pt x="2836" y="1153"/>
                </a:lnTo>
                <a:lnTo>
                  <a:pt x="2833" y="1160"/>
                </a:lnTo>
                <a:lnTo>
                  <a:pt x="2831" y="1175"/>
                </a:lnTo>
                <a:lnTo>
                  <a:pt x="2831" y="1183"/>
                </a:lnTo>
                <a:lnTo>
                  <a:pt x="2830" y="1189"/>
                </a:lnTo>
                <a:lnTo>
                  <a:pt x="2830" y="1194"/>
                </a:lnTo>
                <a:lnTo>
                  <a:pt x="2830" y="1206"/>
                </a:lnTo>
                <a:lnTo>
                  <a:pt x="2830" y="1254"/>
                </a:lnTo>
                <a:lnTo>
                  <a:pt x="2830" y="1304"/>
                </a:lnTo>
                <a:lnTo>
                  <a:pt x="2830" y="1317"/>
                </a:lnTo>
                <a:lnTo>
                  <a:pt x="2831" y="1323"/>
                </a:lnTo>
                <a:lnTo>
                  <a:pt x="2832" y="1328"/>
                </a:lnTo>
                <a:lnTo>
                  <a:pt x="2837" y="1332"/>
                </a:lnTo>
                <a:lnTo>
                  <a:pt x="2838" y="1332"/>
                </a:lnTo>
                <a:lnTo>
                  <a:pt x="2843" y="1333"/>
                </a:lnTo>
                <a:lnTo>
                  <a:pt x="2846" y="1334"/>
                </a:lnTo>
                <a:lnTo>
                  <a:pt x="2853" y="1337"/>
                </a:lnTo>
                <a:lnTo>
                  <a:pt x="2859" y="1339"/>
                </a:lnTo>
                <a:lnTo>
                  <a:pt x="2862" y="1340"/>
                </a:lnTo>
                <a:lnTo>
                  <a:pt x="2865" y="1341"/>
                </a:lnTo>
                <a:lnTo>
                  <a:pt x="2868" y="1343"/>
                </a:lnTo>
                <a:lnTo>
                  <a:pt x="2871" y="1345"/>
                </a:lnTo>
                <a:lnTo>
                  <a:pt x="2872" y="1346"/>
                </a:lnTo>
                <a:lnTo>
                  <a:pt x="2872" y="1349"/>
                </a:lnTo>
                <a:lnTo>
                  <a:pt x="2873" y="1351"/>
                </a:lnTo>
                <a:lnTo>
                  <a:pt x="2873" y="1355"/>
                </a:lnTo>
                <a:lnTo>
                  <a:pt x="2872" y="1357"/>
                </a:lnTo>
                <a:lnTo>
                  <a:pt x="2871" y="1360"/>
                </a:lnTo>
                <a:lnTo>
                  <a:pt x="2869" y="1361"/>
                </a:lnTo>
                <a:lnTo>
                  <a:pt x="2868" y="1362"/>
                </a:lnTo>
                <a:lnTo>
                  <a:pt x="2865" y="1363"/>
                </a:lnTo>
                <a:lnTo>
                  <a:pt x="2862" y="1363"/>
                </a:lnTo>
                <a:lnTo>
                  <a:pt x="2775" y="1365"/>
                </a:lnTo>
                <a:lnTo>
                  <a:pt x="2767" y="1365"/>
                </a:lnTo>
                <a:lnTo>
                  <a:pt x="2759" y="1363"/>
                </a:lnTo>
                <a:lnTo>
                  <a:pt x="2756" y="1363"/>
                </a:lnTo>
                <a:lnTo>
                  <a:pt x="2752" y="1362"/>
                </a:lnTo>
                <a:lnTo>
                  <a:pt x="2750" y="1360"/>
                </a:lnTo>
                <a:lnTo>
                  <a:pt x="2750" y="1359"/>
                </a:lnTo>
                <a:lnTo>
                  <a:pt x="2749" y="1357"/>
                </a:lnTo>
                <a:lnTo>
                  <a:pt x="2747" y="1354"/>
                </a:lnTo>
                <a:lnTo>
                  <a:pt x="2747" y="1350"/>
                </a:lnTo>
                <a:lnTo>
                  <a:pt x="2750" y="1345"/>
                </a:lnTo>
                <a:lnTo>
                  <a:pt x="2752" y="1344"/>
                </a:lnTo>
                <a:lnTo>
                  <a:pt x="2753" y="1341"/>
                </a:lnTo>
                <a:lnTo>
                  <a:pt x="2755" y="1341"/>
                </a:lnTo>
                <a:lnTo>
                  <a:pt x="2757" y="1341"/>
                </a:lnTo>
                <a:lnTo>
                  <a:pt x="2759" y="1340"/>
                </a:lnTo>
                <a:lnTo>
                  <a:pt x="2763" y="1339"/>
                </a:lnTo>
                <a:lnTo>
                  <a:pt x="2768" y="1337"/>
                </a:lnTo>
                <a:lnTo>
                  <a:pt x="2772" y="1337"/>
                </a:lnTo>
                <a:lnTo>
                  <a:pt x="2778" y="1334"/>
                </a:lnTo>
                <a:lnTo>
                  <a:pt x="2781" y="1333"/>
                </a:lnTo>
                <a:lnTo>
                  <a:pt x="2782" y="1332"/>
                </a:lnTo>
                <a:lnTo>
                  <a:pt x="2786" y="1330"/>
                </a:lnTo>
                <a:lnTo>
                  <a:pt x="2787" y="1329"/>
                </a:lnTo>
                <a:lnTo>
                  <a:pt x="2788" y="1327"/>
                </a:lnTo>
                <a:lnTo>
                  <a:pt x="2790" y="1324"/>
                </a:lnTo>
                <a:lnTo>
                  <a:pt x="2790" y="1321"/>
                </a:lnTo>
                <a:lnTo>
                  <a:pt x="2790" y="1313"/>
                </a:lnTo>
                <a:lnTo>
                  <a:pt x="2790" y="1276"/>
                </a:lnTo>
                <a:lnTo>
                  <a:pt x="2790" y="1169"/>
                </a:lnTo>
                <a:lnTo>
                  <a:pt x="2790" y="1135"/>
                </a:lnTo>
                <a:lnTo>
                  <a:pt x="2790" y="1125"/>
                </a:lnTo>
                <a:lnTo>
                  <a:pt x="2790" y="1116"/>
                </a:lnTo>
                <a:lnTo>
                  <a:pt x="2780" y="1114"/>
                </a:lnTo>
                <a:lnTo>
                  <a:pt x="2770" y="1114"/>
                </a:lnTo>
                <a:lnTo>
                  <a:pt x="2762" y="1114"/>
                </a:lnTo>
                <a:lnTo>
                  <a:pt x="2757" y="1114"/>
                </a:lnTo>
                <a:lnTo>
                  <a:pt x="2752" y="1114"/>
                </a:lnTo>
                <a:lnTo>
                  <a:pt x="2751" y="1112"/>
                </a:lnTo>
                <a:lnTo>
                  <a:pt x="2750" y="1110"/>
                </a:lnTo>
                <a:lnTo>
                  <a:pt x="2749" y="1107"/>
                </a:lnTo>
                <a:lnTo>
                  <a:pt x="2749" y="1105"/>
                </a:lnTo>
                <a:lnTo>
                  <a:pt x="2750" y="1100"/>
                </a:lnTo>
                <a:lnTo>
                  <a:pt x="2751" y="1099"/>
                </a:lnTo>
                <a:lnTo>
                  <a:pt x="2752" y="1097"/>
                </a:lnTo>
                <a:lnTo>
                  <a:pt x="2755" y="1096"/>
                </a:lnTo>
                <a:lnTo>
                  <a:pt x="2756" y="1095"/>
                </a:lnTo>
                <a:lnTo>
                  <a:pt x="2758" y="1094"/>
                </a:lnTo>
                <a:lnTo>
                  <a:pt x="2761" y="1092"/>
                </a:lnTo>
                <a:lnTo>
                  <a:pt x="2763" y="1091"/>
                </a:lnTo>
                <a:lnTo>
                  <a:pt x="2764" y="1090"/>
                </a:lnTo>
                <a:lnTo>
                  <a:pt x="2767" y="1089"/>
                </a:lnTo>
                <a:lnTo>
                  <a:pt x="2769" y="1088"/>
                </a:lnTo>
                <a:lnTo>
                  <a:pt x="2770" y="1086"/>
                </a:lnTo>
                <a:lnTo>
                  <a:pt x="2773" y="1086"/>
                </a:lnTo>
                <a:lnTo>
                  <a:pt x="2775" y="1085"/>
                </a:lnTo>
                <a:lnTo>
                  <a:pt x="2778" y="1083"/>
                </a:lnTo>
                <a:lnTo>
                  <a:pt x="2780" y="1083"/>
                </a:lnTo>
                <a:lnTo>
                  <a:pt x="2781" y="1081"/>
                </a:lnTo>
                <a:lnTo>
                  <a:pt x="2784" y="1079"/>
                </a:lnTo>
                <a:lnTo>
                  <a:pt x="2786" y="1079"/>
                </a:lnTo>
                <a:lnTo>
                  <a:pt x="2788" y="1078"/>
                </a:lnTo>
                <a:lnTo>
                  <a:pt x="2790" y="1075"/>
                </a:lnTo>
                <a:lnTo>
                  <a:pt x="2792" y="1075"/>
                </a:lnTo>
                <a:lnTo>
                  <a:pt x="2795" y="1074"/>
                </a:lnTo>
                <a:lnTo>
                  <a:pt x="2796" y="1073"/>
                </a:lnTo>
                <a:lnTo>
                  <a:pt x="2798" y="1072"/>
                </a:lnTo>
                <a:lnTo>
                  <a:pt x="2801" y="1071"/>
                </a:lnTo>
                <a:lnTo>
                  <a:pt x="2803" y="1069"/>
                </a:lnTo>
                <a:lnTo>
                  <a:pt x="2807" y="1068"/>
                </a:lnTo>
                <a:lnTo>
                  <a:pt x="2809" y="1067"/>
                </a:lnTo>
                <a:lnTo>
                  <a:pt x="2817" y="1062"/>
                </a:lnTo>
                <a:lnTo>
                  <a:pt x="2820" y="1062"/>
                </a:lnTo>
                <a:lnTo>
                  <a:pt x="2822" y="1062"/>
                </a:lnTo>
                <a:lnTo>
                  <a:pt x="2826" y="1063"/>
                </a:lnTo>
                <a:lnTo>
                  <a:pt x="2827" y="1066"/>
                </a:lnTo>
                <a:lnTo>
                  <a:pt x="2828" y="1068"/>
                </a:lnTo>
                <a:lnTo>
                  <a:pt x="2830" y="1071"/>
                </a:lnTo>
                <a:lnTo>
                  <a:pt x="2830" y="1117"/>
                </a:lnTo>
                <a:lnTo>
                  <a:pt x="2831" y="1113"/>
                </a:lnTo>
                <a:lnTo>
                  <a:pt x="2832" y="1112"/>
                </a:lnTo>
                <a:lnTo>
                  <a:pt x="2834" y="1108"/>
                </a:lnTo>
                <a:lnTo>
                  <a:pt x="2836" y="1106"/>
                </a:lnTo>
                <a:lnTo>
                  <a:pt x="2837" y="1105"/>
                </a:lnTo>
                <a:lnTo>
                  <a:pt x="2838" y="1103"/>
                </a:lnTo>
                <a:lnTo>
                  <a:pt x="2840" y="1101"/>
                </a:lnTo>
                <a:lnTo>
                  <a:pt x="2844" y="1096"/>
                </a:lnTo>
                <a:lnTo>
                  <a:pt x="2848" y="1091"/>
                </a:lnTo>
                <a:lnTo>
                  <a:pt x="2851" y="1089"/>
                </a:lnTo>
                <a:lnTo>
                  <a:pt x="2854" y="1088"/>
                </a:lnTo>
                <a:lnTo>
                  <a:pt x="2855" y="1086"/>
                </a:lnTo>
                <a:lnTo>
                  <a:pt x="2857" y="1085"/>
                </a:lnTo>
                <a:lnTo>
                  <a:pt x="2859" y="1084"/>
                </a:lnTo>
                <a:lnTo>
                  <a:pt x="2861" y="1083"/>
                </a:lnTo>
                <a:lnTo>
                  <a:pt x="2863" y="1081"/>
                </a:lnTo>
                <a:lnTo>
                  <a:pt x="2866" y="1080"/>
                </a:lnTo>
                <a:lnTo>
                  <a:pt x="2867" y="1080"/>
                </a:lnTo>
                <a:lnTo>
                  <a:pt x="2869" y="1079"/>
                </a:lnTo>
                <a:lnTo>
                  <a:pt x="2871" y="1078"/>
                </a:lnTo>
                <a:lnTo>
                  <a:pt x="2874" y="1077"/>
                </a:lnTo>
                <a:lnTo>
                  <a:pt x="2876" y="1077"/>
                </a:lnTo>
                <a:lnTo>
                  <a:pt x="2878" y="1075"/>
                </a:lnTo>
                <a:lnTo>
                  <a:pt x="2882" y="1074"/>
                </a:lnTo>
                <a:lnTo>
                  <a:pt x="2884" y="1074"/>
                </a:lnTo>
                <a:lnTo>
                  <a:pt x="2888" y="1073"/>
                </a:lnTo>
                <a:lnTo>
                  <a:pt x="2891" y="1073"/>
                </a:lnTo>
                <a:lnTo>
                  <a:pt x="2906" y="1072"/>
                </a:lnTo>
                <a:lnTo>
                  <a:pt x="2913" y="1073"/>
                </a:lnTo>
                <a:lnTo>
                  <a:pt x="2929" y="1075"/>
                </a:lnTo>
                <a:lnTo>
                  <a:pt x="2930" y="1075"/>
                </a:lnTo>
                <a:lnTo>
                  <a:pt x="2932" y="1077"/>
                </a:lnTo>
                <a:lnTo>
                  <a:pt x="2934" y="1077"/>
                </a:lnTo>
                <a:lnTo>
                  <a:pt x="2937" y="1078"/>
                </a:lnTo>
                <a:lnTo>
                  <a:pt x="2941" y="1079"/>
                </a:lnTo>
                <a:lnTo>
                  <a:pt x="2942" y="1080"/>
                </a:lnTo>
                <a:lnTo>
                  <a:pt x="2946" y="1081"/>
                </a:lnTo>
                <a:lnTo>
                  <a:pt x="2949" y="1084"/>
                </a:lnTo>
                <a:lnTo>
                  <a:pt x="2953" y="1086"/>
                </a:lnTo>
                <a:lnTo>
                  <a:pt x="2954" y="1088"/>
                </a:lnTo>
                <a:lnTo>
                  <a:pt x="2955" y="1088"/>
                </a:lnTo>
                <a:lnTo>
                  <a:pt x="2958" y="1090"/>
                </a:lnTo>
                <a:lnTo>
                  <a:pt x="2961" y="1094"/>
                </a:lnTo>
                <a:lnTo>
                  <a:pt x="2966" y="1097"/>
                </a:lnTo>
                <a:lnTo>
                  <a:pt x="2967" y="1100"/>
                </a:lnTo>
                <a:lnTo>
                  <a:pt x="2970" y="1102"/>
                </a:lnTo>
                <a:lnTo>
                  <a:pt x="2971" y="1103"/>
                </a:lnTo>
                <a:lnTo>
                  <a:pt x="2972" y="1106"/>
                </a:lnTo>
                <a:lnTo>
                  <a:pt x="2973" y="1107"/>
                </a:lnTo>
                <a:lnTo>
                  <a:pt x="2975" y="1110"/>
                </a:lnTo>
                <a:lnTo>
                  <a:pt x="2976" y="1112"/>
                </a:lnTo>
                <a:lnTo>
                  <a:pt x="2977" y="1114"/>
                </a:lnTo>
                <a:lnTo>
                  <a:pt x="2978" y="1117"/>
                </a:lnTo>
                <a:lnTo>
                  <a:pt x="2979" y="1119"/>
                </a:lnTo>
                <a:lnTo>
                  <a:pt x="2981" y="1122"/>
                </a:lnTo>
                <a:lnTo>
                  <a:pt x="2981" y="1124"/>
                </a:lnTo>
                <a:lnTo>
                  <a:pt x="2982" y="1128"/>
                </a:lnTo>
                <a:lnTo>
                  <a:pt x="2983" y="1130"/>
                </a:lnTo>
                <a:lnTo>
                  <a:pt x="2983" y="1133"/>
                </a:lnTo>
                <a:lnTo>
                  <a:pt x="2984" y="1136"/>
                </a:lnTo>
                <a:lnTo>
                  <a:pt x="2984" y="1143"/>
                </a:lnTo>
                <a:lnTo>
                  <a:pt x="2985" y="1149"/>
                </a:lnTo>
                <a:lnTo>
                  <a:pt x="2984" y="1155"/>
                </a:lnTo>
                <a:lnTo>
                  <a:pt x="2984" y="1179"/>
                </a:lnTo>
                <a:lnTo>
                  <a:pt x="2984" y="1276"/>
                </a:lnTo>
                <a:lnTo>
                  <a:pt x="2984" y="1324"/>
                </a:lnTo>
                <a:lnTo>
                  <a:pt x="2985" y="1328"/>
                </a:lnTo>
                <a:lnTo>
                  <a:pt x="2989" y="1330"/>
                </a:lnTo>
                <a:lnTo>
                  <a:pt x="2992" y="1330"/>
                </a:lnTo>
                <a:lnTo>
                  <a:pt x="2996" y="1333"/>
                </a:lnTo>
                <a:lnTo>
                  <a:pt x="2999" y="1334"/>
                </a:lnTo>
                <a:lnTo>
                  <a:pt x="3004" y="1335"/>
                </a:lnTo>
                <a:lnTo>
                  <a:pt x="3006" y="1337"/>
                </a:lnTo>
                <a:lnTo>
                  <a:pt x="3008" y="1337"/>
                </a:lnTo>
                <a:lnTo>
                  <a:pt x="3013" y="1339"/>
                </a:lnTo>
                <a:lnTo>
                  <a:pt x="3017" y="1340"/>
                </a:lnTo>
                <a:lnTo>
                  <a:pt x="3019" y="1341"/>
                </a:lnTo>
                <a:lnTo>
                  <a:pt x="3023" y="1343"/>
                </a:lnTo>
                <a:lnTo>
                  <a:pt x="3024" y="1345"/>
                </a:lnTo>
                <a:lnTo>
                  <a:pt x="3027" y="1348"/>
                </a:lnTo>
                <a:lnTo>
                  <a:pt x="3027" y="1349"/>
                </a:lnTo>
                <a:lnTo>
                  <a:pt x="3028" y="1352"/>
                </a:lnTo>
                <a:lnTo>
                  <a:pt x="3027" y="1359"/>
                </a:lnTo>
                <a:lnTo>
                  <a:pt x="3023" y="1361"/>
                </a:lnTo>
                <a:lnTo>
                  <a:pt x="3019" y="1363"/>
                </a:lnTo>
                <a:lnTo>
                  <a:pt x="3017" y="1363"/>
                </a:lnTo>
                <a:lnTo>
                  <a:pt x="3012" y="1365"/>
                </a:lnTo>
                <a:lnTo>
                  <a:pt x="3006" y="1365"/>
                </a:lnTo>
                <a:lnTo>
                  <a:pt x="2994" y="1365"/>
                </a:lnTo>
                <a:lnTo>
                  <a:pt x="2934" y="1365"/>
                </a:lnTo>
                <a:lnTo>
                  <a:pt x="2925" y="1365"/>
                </a:lnTo>
                <a:lnTo>
                  <a:pt x="2915" y="1363"/>
                </a:lnTo>
                <a:lnTo>
                  <a:pt x="2912" y="1363"/>
                </a:lnTo>
                <a:lnTo>
                  <a:pt x="2908" y="1362"/>
                </a:lnTo>
                <a:lnTo>
                  <a:pt x="2906" y="1360"/>
                </a:lnTo>
                <a:lnTo>
                  <a:pt x="2903" y="1357"/>
                </a:lnTo>
                <a:lnTo>
                  <a:pt x="2902" y="1355"/>
                </a:lnTo>
                <a:lnTo>
                  <a:pt x="2902" y="1352"/>
                </a:lnTo>
                <a:lnTo>
                  <a:pt x="2903" y="1346"/>
                </a:lnTo>
                <a:lnTo>
                  <a:pt x="2907" y="1343"/>
                </a:lnTo>
                <a:lnTo>
                  <a:pt x="2911" y="1341"/>
                </a:lnTo>
                <a:lnTo>
                  <a:pt x="2914" y="1340"/>
                </a:lnTo>
                <a:lnTo>
                  <a:pt x="2917" y="1339"/>
                </a:lnTo>
                <a:lnTo>
                  <a:pt x="2919" y="1338"/>
                </a:lnTo>
                <a:lnTo>
                  <a:pt x="2925" y="1337"/>
                </a:lnTo>
                <a:lnTo>
                  <a:pt x="2931" y="1334"/>
                </a:lnTo>
                <a:lnTo>
                  <a:pt x="2937" y="1332"/>
                </a:lnTo>
                <a:lnTo>
                  <a:pt x="2941" y="1330"/>
                </a:lnTo>
                <a:lnTo>
                  <a:pt x="2943" y="1329"/>
                </a:lnTo>
                <a:close/>
                <a:moveTo>
                  <a:pt x="649" y="1073"/>
                </a:moveTo>
                <a:lnTo>
                  <a:pt x="649" y="1090"/>
                </a:lnTo>
                <a:lnTo>
                  <a:pt x="650" y="1101"/>
                </a:lnTo>
                <a:lnTo>
                  <a:pt x="650" y="1107"/>
                </a:lnTo>
                <a:lnTo>
                  <a:pt x="651" y="1121"/>
                </a:lnTo>
                <a:lnTo>
                  <a:pt x="651" y="1128"/>
                </a:lnTo>
                <a:lnTo>
                  <a:pt x="653" y="1140"/>
                </a:lnTo>
                <a:lnTo>
                  <a:pt x="653" y="1149"/>
                </a:lnTo>
                <a:lnTo>
                  <a:pt x="653" y="1151"/>
                </a:lnTo>
                <a:lnTo>
                  <a:pt x="653" y="1153"/>
                </a:lnTo>
                <a:lnTo>
                  <a:pt x="651" y="1157"/>
                </a:lnTo>
                <a:lnTo>
                  <a:pt x="650" y="1160"/>
                </a:lnTo>
                <a:lnTo>
                  <a:pt x="649" y="1161"/>
                </a:lnTo>
                <a:lnTo>
                  <a:pt x="647" y="1164"/>
                </a:lnTo>
                <a:lnTo>
                  <a:pt x="645" y="1166"/>
                </a:lnTo>
                <a:lnTo>
                  <a:pt x="643" y="1166"/>
                </a:lnTo>
                <a:lnTo>
                  <a:pt x="642" y="1166"/>
                </a:lnTo>
                <a:lnTo>
                  <a:pt x="641" y="1167"/>
                </a:lnTo>
                <a:lnTo>
                  <a:pt x="637" y="1167"/>
                </a:lnTo>
                <a:lnTo>
                  <a:pt x="635" y="1166"/>
                </a:lnTo>
                <a:lnTo>
                  <a:pt x="632" y="1164"/>
                </a:lnTo>
                <a:lnTo>
                  <a:pt x="629" y="1161"/>
                </a:lnTo>
                <a:lnTo>
                  <a:pt x="626" y="1160"/>
                </a:lnTo>
                <a:lnTo>
                  <a:pt x="625" y="1157"/>
                </a:lnTo>
                <a:lnTo>
                  <a:pt x="625" y="1155"/>
                </a:lnTo>
                <a:lnTo>
                  <a:pt x="624" y="1152"/>
                </a:lnTo>
                <a:lnTo>
                  <a:pt x="621" y="1145"/>
                </a:lnTo>
                <a:lnTo>
                  <a:pt x="620" y="1141"/>
                </a:lnTo>
                <a:lnTo>
                  <a:pt x="620" y="1139"/>
                </a:lnTo>
                <a:lnTo>
                  <a:pt x="619" y="1138"/>
                </a:lnTo>
                <a:lnTo>
                  <a:pt x="619" y="1135"/>
                </a:lnTo>
                <a:lnTo>
                  <a:pt x="618" y="1133"/>
                </a:lnTo>
                <a:lnTo>
                  <a:pt x="618" y="1132"/>
                </a:lnTo>
                <a:lnTo>
                  <a:pt x="613" y="1116"/>
                </a:lnTo>
                <a:lnTo>
                  <a:pt x="602" y="1118"/>
                </a:lnTo>
                <a:lnTo>
                  <a:pt x="598" y="1119"/>
                </a:lnTo>
                <a:lnTo>
                  <a:pt x="596" y="1121"/>
                </a:lnTo>
                <a:lnTo>
                  <a:pt x="593" y="1122"/>
                </a:lnTo>
                <a:lnTo>
                  <a:pt x="592" y="1124"/>
                </a:lnTo>
                <a:lnTo>
                  <a:pt x="591" y="1125"/>
                </a:lnTo>
                <a:lnTo>
                  <a:pt x="587" y="1127"/>
                </a:lnTo>
                <a:lnTo>
                  <a:pt x="586" y="1128"/>
                </a:lnTo>
                <a:lnTo>
                  <a:pt x="584" y="1130"/>
                </a:lnTo>
                <a:lnTo>
                  <a:pt x="577" y="1136"/>
                </a:lnTo>
                <a:lnTo>
                  <a:pt x="574" y="1140"/>
                </a:lnTo>
                <a:lnTo>
                  <a:pt x="572" y="1144"/>
                </a:lnTo>
                <a:lnTo>
                  <a:pt x="567" y="1152"/>
                </a:lnTo>
                <a:lnTo>
                  <a:pt x="564" y="1156"/>
                </a:lnTo>
                <a:lnTo>
                  <a:pt x="562" y="1161"/>
                </a:lnTo>
                <a:lnTo>
                  <a:pt x="562" y="1164"/>
                </a:lnTo>
                <a:lnTo>
                  <a:pt x="562" y="1167"/>
                </a:lnTo>
                <a:lnTo>
                  <a:pt x="562" y="1171"/>
                </a:lnTo>
                <a:lnTo>
                  <a:pt x="561" y="1177"/>
                </a:lnTo>
                <a:lnTo>
                  <a:pt x="562" y="1190"/>
                </a:lnTo>
                <a:lnTo>
                  <a:pt x="562" y="1247"/>
                </a:lnTo>
                <a:lnTo>
                  <a:pt x="562" y="1295"/>
                </a:lnTo>
                <a:lnTo>
                  <a:pt x="562" y="1322"/>
                </a:lnTo>
                <a:lnTo>
                  <a:pt x="562" y="1326"/>
                </a:lnTo>
                <a:lnTo>
                  <a:pt x="563" y="1328"/>
                </a:lnTo>
                <a:lnTo>
                  <a:pt x="567" y="1330"/>
                </a:lnTo>
                <a:lnTo>
                  <a:pt x="568" y="1330"/>
                </a:lnTo>
                <a:lnTo>
                  <a:pt x="575" y="1333"/>
                </a:lnTo>
                <a:lnTo>
                  <a:pt x="581" y="1335"/>
                </a:lnTo>
                <a:lnTo>
                  <a:pt x="586" y="1337"/>
                </a:lnTo>
                <a:lnTo>
                  <a:pt x="590" y="1338"/>
                </a:lnTo>
                <a:lnTo>
                  <a:pt x="592" y="1339"/>
                </a:lnTo>
                <a:lnTo>
                  <a:pt x="593" y="1340"/>
                </a:lnTo>
                <a:lnTo>
                  <a:pt x="600" y="1343"/>
                </a:lnTo>
                <a:lnTo>
                  <a:pt x="602" y="1345"/>
                </a:lnTo>
                <a:lnTo>
                  <a:pt x="603" y="1349"/>
                </a:lnTo>
                <a:lnTo>
                  <a:pt x="604" y="1349"/>
                </a:lnTo>
                <a:lnTo>
                  <a:pt x="604" y="1351"/>
                </a:lnTo>
                <a:lnTo>
                  <a:pt x="604" y="1355"/>
                </a:lnTo>
                <a:lnTo>
                  <a:pt x="604" y="1357"/>
                </a:lnTo>
                <a:lnTo>
                  <a:pt x="602" y="1360"/>
                </a:lnTo>
                <a:lnTo>
                  <a:pt x="601" y="1361"/>
                </a:lnTo>
                <a:lnTo>
                  <a:pt x="595" y="1363"/>
                </a:lnTo>
                <a:lnTo>
                  <a:pt x="586" y="1365"/>
                </a:lnTo>
                <a:lnTo>
                  <a:pt x="579" y="1365"/>
                </a:lnTo>
                <a:lnTo>
                  <a:pt x="509" y="1365"/>
                </a:lnTo>
                <a:lnTo>
                  <a:pt x="500" y="1365"/>
                </a:lnTo>
                <a:lnTo>
                  <a:pt x="492" y="1363"/>
                </a:lnTo>
                <a:lnTo>
                  <a:pt x="485" y="1362"/>
                </a:lnTo>
                <a:lnTo>
                  <a:pt x="482" y="1361"/>
                </a:lnTo>
                <a:lnTo>
                  <a:pt x="481" y="1359"/>
                </a:lnTo>
                <a:lnTo>
                  <a:pt x="480" y="1357"/>
                </a:lnTo>
                <a:lnTo>
                  <a:pt x="479" y="1355"/>
                </a:lnTo>
                <a:lnTo>
                  <a:pt x="479" y="1352"/>
                </a:lnTo>
                <a:lnTo>
                  <a:pt x="479" y="1350"/>
                </a:lnTo>
                <a:lnTo>
                  <a:pt x="480" y="1348"/>
                </a:lnTo>
                <a:lnTo>
                  <a:pt x="481" y="1345"/>
                </a:lnTo>
                <a:lnTo>
                  <a:pt x="482" y="1344"/>
                </a:lnTo>
                <a:lnTo>
                  <a:pt x="483" y="1343"/>
                </a:lnTo>
                <a:lnTo>
                  <a:pt x="498" y="1338"/>
                </a:lnTo>
                <a:lnTo>
                  <a:pt x="503" y="1337"/>
                </a:lnTo>
                <a:lnTo>
                  <a:pt x="505" y="1335"/>
                </a:lnTo>
                <a:lnTo>
                  <a:pt x="512" y="1333"/>
                </a:lnTo>
                <a:lnTo>
                  <a:pt x="517" y="1330"/>
                </a:lnTo>
                <a:lnTo>
                  <a:pt x="520" y="1329"/>
                </a:lnTo>
                <a:lnTo>
                  <a:pt x="520" y="1327"/>
                </a:lnTo>
                <a:lnTo>
                  <a:pt x="521" y="1326"/>
                </a:lnTo>
                <a:lnTo>
                  <a:pt x="521" y="1298"/>
                </a:lnTo>
                <a:lnTo>
                  <a:pt x="521" y="1246"/>
                </a:lnTo>
                <a:lnTo>
                  <a:pt x="521" y="1160"/>
                </a:lnTo>
                <a:lnTo>
                  <a:pt x="521" y="1133"/>
                </a:lnTo>
                <a:lnTo>
                  <a:pt x="521" y="1124"/>
                </a:lnTo>
                <a:lnTo>
                  <a:pt x="521" y="1116"/>
                </a:lnTo>
                <a:lnTo>
                  <a:pt x="512" y="1114"/>
                </a:lnTo>
                <a:lnTo>
                  <a:pt x="503" y="1114"/>
                </a:lnTo>
                <a:lnTo>
                  <a:pt x="493" y="1114"/>
                </a:lnTo>
                <a:lnTo>
                  <a:pt x="488" y="1114"/>
                </a:lnTo>
                <a:lnTo>
                  <a:pt x="485" y="1114"/>
                </a:lnTo>
                <a:lnTo>
                  <a:pt x="482" y="1112"/>
                </a:lnTo>
                <a:lnTo>
                  <a:pt x="481" y="1110"/>
                </a:lnTo>
                <a:lnTo>
                  <a:pt x="480" y="1107"/>
                </a:lnTo>
                <a:lnTo>
                  <a:pt x="480" y="1105"/>
                </a:lnTo>
                <a:lnTo>
                  <a:pt x="481" y="1100"/>
                </a:lnTo>
                <a:lnTo>
                  <a:pt x="483" y="1099"/>
                </a:lnTo>
                <a:lnTo>
                  <a:pt x="485" y="1097"/>
                </a:lnTo>
                <a:lnTo>
                  <a:pt x="486" y="1096"/>
                </a:lnTo>
                <a:lnTo>
                  <a:pt x="488" y="1095"/>
                </a:lnTo>
                <a:lnTo>
                  <a:pt x="490" y="1094"/>
                </a:lnTo>
                <a:lnTo>
                  <a:pt x="492" y="1092"/>
                </a:lnTo>
                <a:lnTo>
                  <a:pt x="493" y="1091"/>
                </a:lnTo>
                <a:lnTo>
                  <a:pt x="496" y="1090"/>
                </a:lnTo>
                <a:lnTo>
                  <a:pt x="498" y="1089"/>
                </a:lnTo>
                <a:lnTo>
                  <a:pt x="500" y="1088"/>
                </a:lnTo>
                <a:lnTo>
                  <a:pt x="503" y="1088"/>
                </a:lnTo>
                <a:lnTo>
                  <a:pt x="504" y="1086"/>
                </a:lnTo>
                <a:lnTo>
                  <a:pt x="506" y="1084"/>
                </a:lnTo>
                <a:lnTo>
                  <a:pt x="509" y="1084"/>
                </a:lnTo>
                <a:lnTo>
                  <a:pt x="511" y="1083"/>
                </a:lnTo>
                <a:lnTo>
                  <a:pt x="512" y="1080"/>
                </a:lnTo>
                <a:lnTo>
                  <a:pt x="515" y="1080"/>
                </a:lnTo>
                <a:lnTo>
                  <a:pt x="517" y="1079"/>
                </a:lnTo>
                <a:lnTo>
                  <a:pt x="519" y="1077"/>
                </a:lnTo>
                <a:lnTo>
                  <a:pt x="521" y="1077"/>
                </a:lnTo>
                <a:lnTo>
                  <a:pt x="523" y="1075"/>
                </a:lnTo>
                <a:lnTo>
                  <a:pt x="526" y="1073"/>
                </a:lnTo>
                <a:lnTo>
                  <a:pt x="528" y="1073"/>
                </a:lnTo>
                <a:lnTo>
                  <a:pt x="531" y="1072"/>
                </a:lnTo>
                <a:lnTo>
                  <a:pt x="532" y="1071"/>
                </a:lnTo>
                <a:lnTo>
                  <a:pt x="534" y="1069"/>
                </a:lnTo>
                <a:lnTo>
                  <a:pt x="537" y="1068"/>
                </a:lnTo>
                <a:lnTo>
                  <a:pt x="538" y="1067"/>
                </a:lnTo>
                <a:lnTo>
                  <a:pt x="540" y="1066"/>
                </a:lnTo>
                <a:lnTo>
                  <a:pt x="543" y="1064"/>
                </a:lnTo>
                <a:lnTo>
                  <a:pt x="545" y="1064"/>
                </a:lnTo>
                <a:lnTo>
                  <a:pt x="549" y="1062"/>
                </a:lnTo>
                <a:lnTo>
                  <a:pt x="551" y="1062"/>
                </a:lnTo>
                <a:lnTo>
                  <a:pt x="555" y="1062"/>
                </a:lnTo>
                <a:lnTo>
                  <a:pt x="557" y="1063"/>
                </a:lnTo>
                <a:lnTo>
                  <a:pt x="561" y="1068"/>
                </a:lnTo>
                <a:lnTo>
                  <a:pt x="562" y="1071"/>
                </a:lnTo>
                <a:lnTo>
                  <a:pt x="562" y="1074"/>
                </a:lnTo>
                <a:lnTo>
                  <a:pt x="562" y="1083"/>
                </a:lnTo>
                <a:lnTo>
                  <a:pt x="562" y="1114"/>
                </a:lnTo>
                <a:lnTo>
                  <a:pt x="563" y="1113"/>
                </a:lnTo>
                <a:lnTo>
                  <a:pt x="563" y="1111"/>
                </a:lnTo>
                <a:lnTo>
                  <a:pt x="564" y="1108"/>
                </a:lnTo>
                <a:lnTo>
                  <a:pt x="567" y="1107"/>
                </a:lnTo>
                <a:lnTo>
                  <a:pt x="568" y="1106"/>
                </a:lnTo>
                <a:lnTo>
                  <a:pt x="571" y="1102"/>
                </a:lnTo>
                <a:lnTo>
                  <a:pt x="573" y="1100"/>
                </a:lnTo>
                <a:lnTo>
                  <a:pt x="577" y="1096"/>
                </a:lnTo>
                <a:lnTo>
                  <a:pt x="580" y="1090"/>
                </a:lnTo>
                <a:lnTo>
                  <a:pt x="584" y="1088"/>
                </a:lnTo>
                <a:lnTo>
                  <a:pt x="586" y="1086"/>
                </a:lnTo>
                <a:lnTo>
                  <a:pt x="589" y="1085"/>
                </a:lnTo>
                <a:lnTo>
                  <a:pt x="590" y="1084"/>
                </a:lnTo>
                <a:lnTo>
                  <a:pt x="592" y="1083"/>
                </a:lnTo>
                <a:lnTo>
                  <a:pt x="595" y="1081"/>
                </a:lnTo>
                <a:lnTo>
                  <a:pt x="600" y="1079"/>
                </a:lnTo>
                <a:lnTo>
                  <a:pt x="602" y="1078"/>
                </a:lnTo>
                <a:lnTo>
                  <a:pt x="618" y="1073"/>
                </a:lnTo>
                <a:lnTo>
                  <a:pt x="621" y="1073"/>
                </a:lnTo>
                <a:lnTo>
                  <a:pt x="627" y="1072"/>
                </a:lnTo>
                <a:lnTo>
                  <a:pt x="635" y="1072"/>
                </a:lnTo>
                <a:lnTo>
                  <a:pt x="649" y="1073"/>
                </a:lnTo>
                <a:close/>
                <a:moveTo>
                  <a:pt x="4297" y="1062"/>
                </a:moveTo>
                <a:lnTo>
                  <a:pt x="4301" y="1062"/>
                </a:lnTo>
                <a:lnTo>
                  <a:pt x="4303" y="1063"/>
                </a:lnTo>
                <a:lnTo>
                  <a:pt x="4305" y="1064"/>
                </a:lnTo>
                <a:lnTo>
                  <a:pt x="4307" y="1067"/>
                </a:lnTo>
                <a:lnTo>
                  <a:pt x="4308" y="1069"/>
                </a:lnTo>
                <a:lnTo>
                  <a:pt x="4308" y="1073"/>
                </a:lnTo>
                <a:lnTo>
                  <a:pt x="4308" y="1080"/>
                </a:lnTo>
                <a:lnTo>
                  <a:pt x="4308" y="1111"/>
                </a:lnTo>
                <a:lnTo>
                  <a:pt x="4316" y="1102"/>
                </a:lnTo>
                <a:lnTo>
                  <a:pt x="4327" y="1091"/>
                </a:lnTo>
                <a:lnTo>
                  <a:pt x="4340" y="1081"/>
                </a:lnTo>
                <a:lnTo>
                  <a:pt x="4343" y="1081"/>
                </a:lnTo>
                <a:lnTo>
                  <a:pt x="4345" y="1080"/>
                </a:lnTo>
                <a:lnTo>
                  <a:pt x="4348" y="1079"/>
                </a:lnTo>
                <a:lnTo>
                  <a:pt x="4349" y="1078"/>
                </a:lnTo>
                <a:lnTo>
                  <a:pt x="4355" y="1075"/>
                </a:lnTo>
                <a:lnTo>
                  <a:pt x="4362" y="1074"/>
                </a:lnTo>
                <a:lnTo>
                  <a:pt x="4369" y="1072"/>
                </a:lnTo>
                <a:lnTo>
                  <a:pt x="4378" y="1072"/>
                </a:lnTo>
                <a:lnTo>
                  <a:pt x="4390" y="1072"/>
                </a:lnTo>
                <a:lnTo>
                  <a:pt x="4395" y="1073"/>
                </a:lnTo>
                <a:lnTo>
                  <a:pt x="4398" y="1073"/>
                </a:lnTo>
                <a:lnTo>
                  <a:pt x="4401" y="1073"/>
                </a:lnTo>
                <a:lnTo>
                  <a:pt x="4403" y="1074"/>
                </a:lnTo>
                <a:lnTo>
                  <a:pt x="4406" y="1074"/>
                </a:lnTo>
                <a:lnTo>
                  <a:pt x="4408" y="1075"/>
                </a:lnTo>
                <a:lnTo>
                  <a:pt x="4409" y="1075"/>
                </a:lnTo>
                <a:lnTo>
                  <a:pt x="4412" y="1077"/>
                </a:lnTo>
                <a:lnTo>
                  <a:pt x="4415" y="1078"/>
                </a:lnTo>
                <a:lnTo>
                  <a:pt x="4423" y="1081"/>
                </a:lnTo>
                <a:lnTo>
                  <a:pt x="4430" y="1085"/>
                </a:lnTo>
                <a:lnTo>
                  <a:pt x="4437" y="1090"/>
                </a:lnTo>
                <a:lnTo>
                  <a:pt x="4442" y="1096"/>
                </a:lnTo>
                <a:lnTo>
                  <a:pt x="4448" y="1102"/>
                </a:lnTo>
                <a:lnTo>
                  <a:pt x="4453" y="1108"/>
                </a:lnTo>
                <a:lnTo>
                  <a:pt x="4456" y="1116"/>
                </a:lnTo>
                <a:lnTo>
                  <a:pt x="4460" y="1124"/>
                </a:lnTo>
                <a:lnTo>
                  <a:pt x="4460" y="1129"/>
                </a:lnTo>
                <a:lnTo>
                  <a:pt x="4461" y="1134"/>
                </a:lnTo>
                <a:lnTo>
                  <a:pt x="4463" y="1140"/>
                </a:lnTo>
                <a:lnTo>
                  <a:pt x="4463" y="1146"/>
                </a:lnTo>
                <a:lnTo>
                  <a:pt x="4464" y="1153"/>
                </a:lnTo>
                <a:lnTo>
                  <a:pt x="4464" y="1167"/>
                </a:lnTo>
                <a:lnTo>
                  <a:pt x="4464" y="1180"/>
                </a:lnTo>
                <a:lnTo>
                  <a:pt x="4464" y="1277"/>
                </a:lnTo>
                <a:lnTo>
                  <a:pt x="4464" y="1326"/>
                </a:lnTo>
                <a:lnTo>
                  <a:pt x="4464" y="1328"/>
                </a:lnTo>
                <a:lnTo>
                  <a:pt x="4469" y="1330"/>
                </a:lnTo>
                <a:lnTo>
                  <a:pt x="4473" y="1332"/>
                </a:lnTo>
                <a:lnTo>
                  <a:pt x="4478" y="1334"/>
                </a:lnTo>
                <a:lnTo>
                  <a:pt x="4482" y="1335"/>
                </a:lnTo>
                <a:lnTo>
                  <a:pt x="4488" y="1337"/>
                </a:lnTo>
                <a:lnTo>
                  <a:pt x="4493" y="1339"/>
                </a:lnTo>
                <a:lnTo>
                  <a:pt x="4496" y="1340"/>
                </a:lnTo>
                <a:lnTo>
                  <a:pt x="4500" y="1341"/>
                </a:lnTo>
                <a:lnTo>
                  <a:pt x="4502" y="1344"/>
                </a:lnTo>
                <a:lnTo>
                  <a:pt x="4504" y="1346"/>
                </a:lnTo>
                <a:lnTo>
                  <a:pt x="4505" y="1350"/>
                </a:lnTo>
                <a:lnTo>
                  <a:pt x="4506" y="1354"/>
                </a:lnTo>
                <a:lnTo>
                  <a:pt x="4505" y="1356"/>
                </a:lnTo>
                <a:lnTo>
                  <a:pt x="4505" y="1357"/>
                </a:lnTo>
                <a:lnTo>
                  <a:pt x="4504" y="1360"/>
                </a:lnTo>
                <a:lnTo>
                  <a:pt x="4501" y="1361"/>
                </a:lnTo>
                <a:lnTo>
                  <a:pt x="4499" y="1362"/>
                </a:lnTo>
                <a:lnTo>
                  <a:pt x="4495" y="1363"/>
                </a:lnTo>
                <a:lnTo>
                  <a:pt x="4488" y="1363"/>
                </a:lnTo>
                <a:lnTo>
                  <a:pt x="4479" y="1365"/>
                </a:lnTo>
                <a:lnTo>
                  <a:pt x="4409" y="1365"/>
                </a:lnTo>
                <a:lnTo>
                  <a:pt x="4401" y="1365"/>
                </a:lnTo>
                <a:lnTo>
                  <a:pt x="4397" y="1363"/>
                </a:lnTo>
                <a:lnTo>
                  <a:pt x="4392" y="1363"/>
                </a:lnTo>
                <a:lnTo>
                  <a:pt x="4389" y="1363"/>
                </a:lnTo>
                <a:lnTo>
                  <a:pt x="4385" y="1362"/>
                </a:lnTo>
                <a:lnTo>
                  <a:pt x="4384" y="1361"/>
                </a:lnTo>
                <a:lnTo>
                  <a:pt x="4383" y="1360"/>
                </a:lnTo>
                <a:lnTo>
                  <a:pt x="4383" y="1359"/>
                </a:lnTo>
                <a:lnTo>
                  <a:pt x="4382" y="1357"/>
                </a:lnTo>
                <a:lnTo>
                  <a:pt x="4382" y="1356"/>
                </a:lnTo>
                <a:lnTo>
                  <a:pt x="4380" y="1355"/>
                </a:lnTo>
                <a:lnTo>
                  <a:pt x="4380" y="1352"/>
                </a:lnTo>
                <a:lnTo>
                  <a:pt x="4382" y="1346"/>
                </a:lnTo>
                <a:lnTo>
                  <a:pt x="4383" y="1345"/>
                </a:lnTo>
                <a:lnTo>
                  <a:pt x="4383" y="1344"/>
                </a:lnTo>
                <a:lnTo>
                  <a:pt x="4385" y="1343"/>
                </a:lnTo>
                <a:lnTo>
                  <a:pt x="4395" y="1339"/>
                </a:lnTo>
                <a:lnTo>
                  <a:pt x="4396" y="1338"/>
                </a:lnTo>
                <a:lnTo>
                  <a:pt x="4400" y="1337"/>
                </a:lnTo>
                <a:lnTo>
                  <a:pt x="4403" y="1337"/>
                </a:lnTo>
                <a:lnTo>
                  <a:pt x="4406" y="1335"/>
                </a:lnTo>
                <a:lnTo>
                  <a:pt x="4407" y="1334"/>
                </a:lnTo>
                <a:lnTo>
                  <a:pt x="4409" y="1334"/>
                </a:lnTo>
                <a:lnTo>
                  <a:pt x="4411" y="1333"/>
                </a:lnTo>
                <a:lnTo>
                  <a:pt x="4414" y="1332"/>
                </a:lnTo>
                <a:lnTo>
                  <a:pt x="4415" y="1332"/>
                </a:lnTo>
                <a:lnTo>
                  <a:pt x="4418" y="1330"/>
                </a:lnTo>
                <a:lnTo>
                  <a:pt x="4421" y="1328"/>
                </a:lnTo>
                <a:lnTo>
                  <a:pt x="4421" y="1326"/>
                </a:lnTo>
                <a:lnTo>
                  <a:pt x="4423" y="1261"/>
                </a:lnTo>
                <a:lnTo>
                  <a:pt x="4423" y="1179"/>
                </a:lnTo>
                <a:lnTo>
                  <a:pt x="4423" y="1157"/>
                </a:lnTo>
                <a:lnTo>
                  <a:pt x="4423" y="1151"/>
                </a:lnTo>
                <a:lnTo>
                  <a:pt x="4421" y="1146"/>
                </a:lnTo>
                <a:lnTo>
                  <a:pt x="4420" y="1138"/>
                </a:lnTo>
                <a:lnTo>
                  <a:pt x="4419" y="1135"/>
                </a:lnTo>
                <a:lnTo>
                  <a:pt x="4418" y="1133"/>
                </a:lnTo>
                <a:lnTo>
                  <a:pt x="4417" y="1132"/>
                </a:lnTo>
                <a:lnTo>
                  <a:pt x="4415" y="1130"/>
                </a:lnTo>
                <a:lnTo>
                  <a:pt x="4413" y="1128"/>
                </a:lnTo>
                <a:lnTo>
                  <a:pt x="4412" y="1127"/>
                </a:lnTo>
                <a:lnTo>
                  <a:pt x="4409" y="1124"/>
                </a:lnTo>
                <a:lnTo>
                  <a:pt x="4407" y="1122"/>
                </a:lnTo>
                <a:lnTo>
                  <a:pt x="4406" y="1121"/>
                </a:lnTo>
                <a:lnTo>
                  <a:pt x="4402" y="1119"/>
                </a:lnTo>
                <a:lnTo>
                  <a:pt x="4400" y="1117"/>
                </a:lnTo>
                <a:lnTo>
                  <a:pt x="4396" y="1116"/>
                </a:lnTo>
                <a:lnTo>
                  <a:pt x="4394" y="1116"/>
                </a:lnTo>
                <a:lnTo>
                  <a:pt x="4392" y="1114"/>
                </a:lnTo>
                <a:lnTo>
                  <a:pt x="4391" y="1114"/>
                </a:lnTo>
                <a:lnTo>
                  <a:pt x="4389" y="1113"/>
                </a:lnTo>
                <a:lnTo>
                  <a:pt x="4386" y="1113"/>
                </a:lnTo>
                <a:lnTo>
                  <a:pt x="4384" y="1112"/>
                </a:lnTo>
                <a:lnTo>
                  <a:pt x="4379" y="1112"/>
                </a:lnTo>
                <a:lnTo>
                  <a:pt x="4371" y="1112"/>
                </a:lnTo>
                <a:lnTo>
                  <a:pt x="4367" y="1112"/>
                </a:lnTo>
                <a:lnTo>
                  <a:pt x="4363" y="1113"/>
                </a:lnTo>
                <a:lnTo>
                  <a:pt x="4362" y="1113"/>
                </a:lnTo>
                <a:lnTo>
                  <a:pt x="4360" y="1114"/>
                </a:lnTo>
                <a:lnTo>
                  <a:pt x="4354" y="1116"/>
                </a:lnTo>
                <a:lnTo>
                  <a:pt x="4350" y="1117"/>
                </a:lnTo>
                <a:lnTo>
                  <a:pt x="4346" y="1119"/>
                </a:lnTo>
                <a:lnTo>
                  <a:pt x="4344" y="1121"/>
                </a:lnTo>
                <a:lnTo>
                  <a:pt x="4342" y="1122"/>
                </a:lnTo>
                <a:lnTo>
                  <a:pt x="4339" y="1123"/>
                </a:lnTo>
                <a:lnTo>
                  <a:pt x="4338" y="1124"/>
                </a:lnTo>
                <a:lnTo>
                  <a:pt x="4337" y="1127"/>
                </a:lnTo>
                <a:lnTo>
                  <a:pt x="4334" y="1128"/>
                </a:lnTo>
                <a:lnTo>
                  <a:pt x="4330" y="1133"/>
                </a:lnTo>
                <a:lnTo>
                  <a:pt x="4325" y="1136"/>
                </a:lnTo>
                <a:lnTo>
                  <a:pt x="4322" y="1140"/>
                </a:lnTo>
                <a:lnTo>
                  <a:pt x="4321" y="1141"/>
                </a:lnTo>
                <a:lnTo>
                  <a:pt x="4320" y="1144"/>
                </a:lnTo>
                <a:lnTo>
                  <a:pt x="4319" y="1145"/>
                </a:lnTo>
                <a:lnTo>
                  <a:pt x="4319" y="1147"/>
                </a:lnTo>
                <a:lnTo>
                  <a:pt x="4316" y="1150"/>
                </a:lnTo>
                <a:lnTo>
                  <a:pt x="4315" y="1152"/>
                </a:lnTo>
                <a:lnTo>
                  <a:pt x="4315" y="1155"/>
                </a:lnTo>
                <a:lnTo>
                  <a:pt x="4314" y="1157"/>
                </a:lnTo>
                <a:lnTo>
                  <a:pt x="4313" y="1161"/>
                </a:lnTo>
                <a:lnTo>
                  <a:pt x="4311" y="1162"/>
                </a:lnTo>
                <a:lnTo>
                  <a:pt x="4311" y="1164"/>
                </a:lnTo>
                <a:lnTo>
                  <a:pt x="4310" y="1167"/>
                </a:lnTo>
                <a:lnTo>
                  <a:pt x="4310" y="1169"/>
                </a:lnTo>
                <a:lnTo>
                  <a:pt x="4309" y="1177"/>
                </a:lnTo>
                <a:lnTo>
                  <a:pt x="4308" y="1184"/>
                </a:lnTo>
                <a:lnTo>
                  <a:pt x="4308" y="1200"/>
                </a:lnTo>
                <a:lnTo>
                  <a:pt x="4308" y="1260"/>
                </a:lnTo>
                <a:lnTo>
                  <a:pt x="4308" y="1301"/>
                </a:lnTo>
                <a:lnTo>
                  <a:pt x="4308" y="1324"/>
                </a:lnTo>
                <a:lnTo>
                  <a:pt x="4309" y="1328"/>
                </a:lnTo>
                <a:lnTo>
                  <a:pt x="4311" y="1329"/>
                </a:lnTo>
                <a:lnTo>
                  <a:pt x="4314" y="1330"/>
                </a:lnTo>
                <a:lnTo>
                  <a:pt x="4320" y="1333"/>
                </a:lnTo>
                <a:lnTo>
                  <a:pt x="4324" y="1334"/>
                </a:lnTo>
                <a:lnTo>
                  <a:pt x="4325" y="1334"/>
                </a:lnTo>
                <a:lnTo>
                  <a:pt x="4327" y="1335"/>
                </a:lnTo>
                <a:lnTo>
                  <a:pt x="4328" y="1335"/>
                </a:lnTo>
                <a:lnTo>
                  <a:pt x="4333" y="1337"/>
                </a:lnTo>
                <a:lnTo>
                  <a:pt x="4334" y="1338"/>
                </a:lnTo>
                <a:lnTo>
                  <a:pt x="4338" y="1339"/>
                </a:lnTo>
                <a:lnTo>
                  <a:pt x="4344" y="1341"/>
                </a:lnTo>
                <a:lnTo>
                  <a:pt x="4348" y="1343"/>
                </a:lnTo>
                <a:lnTo>
                  <a:pt x="4348" y="1344"/>
                </a:lnTo>
                <a:lnTo>
                  <a:pt x="4349" y="1346"/>
                </a:lnTo>
                <a:lnTo>
                  <a:pt x="4350" y="1348"/>
                </a:lnTo>
                <a:lnTo>
                  <a:pt x="4350" y="1349"/>
                </a:lnTo>
                <a:lnTo>
                  <a:pt x="4350" y="1351"/>
                </a:lnTo>
                <a:lnTo>
                  <a:pt x="4350" y="1355"/>
                </a:lnTo>
                <a:lnTo>
                  <a:pt x="4349" y="1359"/>
                </a:lnTo>
                <a:lnTo>
                  <a:pt x="4346" y="1361"/>
                </a:lnTo>
                <a:lnTo>
                  <a:pt x="4345" y="1362"/>
                </a:lnTo>
                <a:lnTo>
                  <a:pt x="4343" y="1362"/>
                </a:lnTo>
                <a:lnTo>
                  <a:pt x="4338" y="1363"/>
                </a:lnTo>
                <a:lnTo>
                  <a:pt x="4332" y="1365"/>
                </a:lnTo>
                <a:lnTo>
                  <a:pt x="4319" y="1365"/>
                </a:lnTo>
                <a:lnTo>
                  <a:pt x="4262" y="1365"/>
                </a:lnTo>
                <a:lnTo>
                  <a:pt x="4246" y="1365"/>
                </a:lnTo>
                <a:lnTo>
                  <a:pt x="4241" y="1365"/>
                </a:lnTo>
                <a:lnTo>
                  <a:pt x="4238" y="1363"/>
                </a:lnTo>
                <a:lnTo>
                  <a:pt x="4232" y="1362"/>
                </a:lnTo>
                <a:lnTo>
                  <a:pt x="4227" y="1359"/>
                </a:lnTo>
                <a:lnTo>
                  <a:pt x="4227" y="1357"/>
                </a:lnTo>
                <a:lnTo>
                  <a:pt x="4226" y="1356"/>
                </a:lnTo>
                <a:lnTo>
                  <a:pt x="4226" y="1354"/>
                </a:lnTo>
                <a:lnTo>
                  <a:pt x="4226" y="1351"/>
                </a:lnTo>
                <a:lnTo>
                  <a:pt x="4226" y="1348"/>
                </a:lnTo>
                <a:lnTo>
                  <a:pt x="4228" y="1345"/>
                </a:lnTo>
                <a:lnTo>
                  <a:pt x="4229" y="1344"/>
                </a:lnTo>
                <a:lnTo>
                  <a:pt x="4232" y="1343"/>
                </a:lnTo>
                <a:lnTo>
                  <a:pt x="4237" y="1340"/>
                </a:lnTo>
                <a:lnTo>
                  <a:pt x="4244" y="1338"/>
                </a:lnTo>
                <a:lnTo>
                  <a:pt x="4247" y="1337"/>
                </a:lnTo>
                <a:lnTo>
                  <a:pt x="4256" y="1333"/>
                </a:lnTo>
                <a:lnTo>
                  <a:pt x="4263" y="1330"/>
                </a:lnTo>
                <a:lnTo>
                  <a:pt x="4266" y="1329"/>
                </a:lnTo>
                <a:lnTo>
                  <a:pt x="4267" y="1328"/>
                </a:lnTo>
                <a:lnTo>
                  <a:pt x="4267" y="1326"/>
                </a:lnTo>
                <a:lnTo>
                  <a:pt x="4268" y="1324"/>
                </a:lnTo>
                <a:lnTo>
                  <a:pt x="4268" y="1321"/>
                </a:lnTo>
                <a:lnTo>
                  <a:pt x="4268" y="1315"/>
                </a:lnTo>
                <a:lnTo>
                  <a:pt x="4268" y="1284"/>
                </a:lnTo>
                <a:lnTo>
                  <a:pt x="4268" y="1162"/>
                </a:lnTo>
                <a:lnTo>
                  <a:pt x="4268" y="1129"/>
                </a:lnTo>
                <a:lnTo>
                  <a:pt x="4268" y="1122"/>
                </a:lnTo>
                <a:lnTo>
                  <a:pt x="4268" y="1118"/>
                </a:lnTo>
                <a:lnTo>
                  <a:pt x="4267" y="1116"/>
                </a:lnTo>
                <a:lnTo>
                  <a:pt x="4266" y="1116"/>
                </a:lnTo>
                <a:lnTo>
                  <a:pt x="4263" y="1114"/>
                </a:lnTo>
                <a:lnTo>
                  <a:pt x="4259" y="1116"/>
                </a:lnTo>
                <a:lnTo>
                  <a:pt x="4237" y="1116"/>
                </a:lnTo>
                <a:lnTo>
                  <a:pt x="4233" y="1114"/>
                </a:lnTo>
                <a:lnTo>
                  <a:pt x="4230" y="1113"/>
                </a:lnTo>
                <a:lnTo>
                  <a:pt x="4228" y="1110"/>
                </a:lnTo>
                <a:lnTo>
                  <a:pt x="4227" y="1107"/>
                </a:lnTo>
                <a:lnTo>
                  <a:pt x="4227" y="1103"/>
                </a:lnTo>
                <a:lnTo>
                  <a:pt x="4227" y="1101"/>
                </a:lnTo>
                <a:lnTo>
                  <a:pt x="4232" y="1096"/>
                </a:lnTo>
                <a:lnTo>
                  <a:pt x="4233" y="1095"/>
                </a:lnTo>
                <a:lnTo>
                  <a:pt x="4234" y="1094"/>
                </a:lnTo>
                <a:lnTo>
                  <a:pt x="4237" y="1094"/>
                </a:lnTo>
                <a:lnTo>
                  <a:pt x="4241" y="1091"/>
                </a:lnTo>
                <a:lnTo>
                  <a:pt x="4243" y="1090"/>
                </a:lnTo>
                <a:lnTo>
                  <a:pt x="4246" y="1088"/>
                </a:lnTo>
                <a:lnTo>
                  <a:pt x="4247" y="1086"/>
                </a:lnTo>
                <a:lnTo>
                  <a:pt x="4250" y="1086"/>
                </a:lnTo>
                <a:lnTo>
                  <a:pt x="4252" y="1085"/>
                </a:lnTo>
                <a:lnTo>
                  <a:pt x="4255" y="1083"/>
                </a:lnTo>
                <a:lnTo>
                  <a:pt x="4257" y="1083"/>
                </a:lnTo>
                <a:lnTo>
                  <a:pt x="4259" y="1081"/>
                </a:lnTo>
                <a:lnTo>
                  <a:pt x="4261" y="1079"/>
                </a:lnTo>
                <a:lnTo>
                  <a:pt x="4263" y="1079"/>
                </a:lnTo>
                <a:lnTo>
                  <a:pt x="4266" y="1078"/>
                </a:lnTo>
                <a:lnTo>
                  <a:pt x="4267" y="1075"/>
                </a:lnTo>
                <a:lnTo>
                  <a:pt x="4269" y="1075"/>
                </a:lnTo>
                <a:lnTo>
                  <a:pt x="4272" y="1074"/>
                </a:lnTo>
                <a:lnTo>
                  <a:pt x="4274" y="1073"/>
                </a:lnTo>
                <a:lnTo>
                  <a:pt x="4275" y="1072"/>
                </a:lnTo>
                <a:lnTo>
                  <a:pt x="4278" y="1071"/>
                </a:lnTo>
                <a:lnTo>
                  <a:pt x="4280" y="1069"/>
                </a:lnTo>
                <a:lnTo>
                  <a:pt x="4282" y="1068"/>
                </a:lnTo>
                <a:lnTo>
                  <a:pt x="4285" y="1067"/>
                </a:lnTo>
                <a:lnTo>
                  <a:pt x="4286" y="1066"/>
                </a:lnTo>
                <a:lnTo>
                  <a:pt x="4288" y="1064"/>
                </a:lnTo>
                <a:lnTo>
                  <a:pt x="4290" y="1064"/>
                </a:lnTo>
                <a:lnTo>
                  <a:pt x="4292" y="1063"/>
                </a:lnTo>
                <a:lnTo>
                  <a:pt x="4295" y="1063"/>
                </a:lnTo>
                <a:lnTo>
                  <a:pt x="4296" y="1062"/>
                </a:lnTo>
                <a:lnTo>
                  <a:pt x="4297" y="1062"/>
                </a:lnTo>
                <a:close/>
                <a:moveTo>
                  <a:pt x="4615" y="1075"/>
                </a:moveTo>
                <a:lnTo>
                  <a:pt x="4685" y="1075"/>
                </a:lnTo>
                <a:lnTo>
                  <a:pt x="4684" y="1078"/>
                </a:lnTo>
                <a:lnTo>
                  <a:pt x="4684" y="1080"/>
                </a:lnTo>
                <a:lnTo>
                  <a:pt x="4683" y="1083"/>
                </a:lnTo>
                <a:lnTo>
                  <a:pt x="4683" y="1085"/>
                </a:lnTo>
                <a:lnTo>
                  <a:pt x="4681" y="1088"/>
                </a:lnTo>
                <a:lnTo>
                  <a:pt x="4681" y="1089"/>
                </a:lnTo>
                <a:lnTo>
                  <a:pt x="4680" y="1095"/>
                </a:lnTo>
                <a:lnTo>
                  <a:pt x="4679" y="1100"/>
                </a:lnTo>
                <a:lnTo>
                  <a:pt x="4675" y="1112"/>
                </a:lnTo>
                <a:lnTo>
                  <a:pt x="4615" y="1112"/>
                </a:lnTo>
                <a:lnTo>
                  <a:pt x="4615" y="1261"/>
                </a:lnTo>
                <a:lnTo>
                  <a:pt x="4615" y="1295"/>
                </a:lnTo>
                <a:lnTo>
                  <a:pt x="4615" y="1304"/>
                </a:lnTo>
                <a:lnTo>
                  <a:pt x="4615" y="1307"/>
                </a:lnTo>
                <a:lnTo>
                  <a:pt x="4616" y="1311"/>
                </a:lnTo>
                <a:lnTo>
                  <a:pt x="4616" y="1313"/>
                </a:lnTo>
                <a:lnTo>
                  <a:pt x="4617" y="1317"/>
                </a:lnTo>
                <a:lnTo>
                  <a:pt x="4618" y="1321"/>
                </a:lnTo>
                <a:lnTo>
                  <a:pt x="4621" y="1323"/>
                </a:lnTo>
                <a:lnTo>
                  <a:pt x="4623" y="1326"/>
                </a:lnTo>
                <a:lnTo>
                  <a:pt x="4624" y="1328"/>
                </a:lnTo>
                <a:lnTo>
                  <a:pt x="4627" y="1329"/>
                </a:lnTo>
                <a:lnTo>
                  <a:pt x="4637" y="1332"/>
                </a:lnTo>
                <a:lnTo>
                  <a:pt x="4641" y="1332"/>
                </a:lnTo>
                <a:lnTo>
                  <a:pt x="4655" y="1332"/>
                </a:lnTo>
                <a:lnTo>
                  <a:pt x="4660" y="1330"/>
                </a:lnTo>
                <a:lnTo>
                  <a:pt x="4678" y="1323"/>
                </a:lnTo>
                <a:lnTo>
                  <a:pt x="4683" y="1322"/>
                </a:lnTo>
                <a:lnTo>
                  <a:pt x="4687" y="1322"/>
                </a:lnTo>
                <a:lnTo>
                  <a:pt x="4692" y="1324"/>
                </a:lnTo>
                <a:lnTo>
                  <a:pt x="4696" y="1327"/>
                </a:lnTo>
                <a:lnTo>
                  <a:pt x="4696" y="1328"/>
                </a:lnTo>
                <a:lnTo>
                  <a:pt x="4697" y="1332"/>
                </a:lnTo>
                <a:lnTo>
                  <a:pt x="4697" y="1333"/>
                </a:lnTo>
                <a:lnTo>
                  <a:pt x="4698" y="1337"/>
                </a:lnTo>
                <a:lnTo>
                  <a:pt x="4697" y="1339"/>
                </a:lnTo>
                <a:lnTo>
                  <a:pt x="4697" y="1340"/>
                </a:lnTo>
                <a:lnTo>
                  <a:pt x="4696" y="1343"/>
                </a:lnTo>
                <a:lnTo>
                  <a:pt x="4695" y="1345"/>
                </a:lnTo>
                <a:lnTo>
                  <a:pt x="4692" y="1348"/>
                </a:lnTo>
                <a:lnTo>
                  <a:pt x="4687" y="1351"/>
                </a:lnTo>
                <a:lnTo>
                  <a:pt x="4681" y="1356"/>
                </a:lnTo>
                <a:lnTo>
                  <a:pt x="4673" y="1360"/>
                </a:lnTo>
                <a:lnTo>
                  <a:pt x="4657" y="1366"/>
                </a:lnTo>
                <a:lnTo>
                  <a:pt x="4654" y="1366"/>
                </a:lnTo>
                <a:lnTo>
                  <a:pt x="4652" y="1366"/>
                </a:lnTo>
                <a:lnTo>
                  <a:pt x="4649" y="1367"/>
                </a:lnTo>
                <a:lnTo>
                  <a:pt x="4644" y="1367"/>
                </a:lnTo>
                <a:lnTo>
                  <a:pt x="4639" y="1368"/>
                </a:lnTo>
                <a:lnTo>
                  <a:pt x="4633" y="1368"/>
                </a:lnTo>
                <a:lnTo>
                  <a:pt x="4626" y="1368"/>
                </a:lnTo>
                <a:lnTo>
                  <a:pt x="4621" y="1367"/>
                </a:lnTo>
                <a:lnTo>
                  <a:pt x="4618" y="1367"/>
                </a:lnTo>
                <a:lnTo>
                  <a:pt x="4616" y="1367"/>
                </a:lnTo>
                <a:lnTo>
                  <a:pt x="4614" y="1366"/>
                </a:lnTo>
                <a:lnTo>
                  <a:pt x="4610" y="1366"/>
                </a:lnTo>
                <a:lnTo>
                  <a:pt x="4608" y="1365"/>
                </a:lnTo>
                <a:lnTo>
                  <a:pt x="4604" y="1362"/>
                </a:lnTo>
                <a:lnTo>
                  <a:pt x="4600" y="1361"/>
                </a:lnTo>
                <a:lnTo>
                  <a:pt x="4598" y="1360"/>
                </a:lnTo>
                <a:lnTo>
                  <a:pt x="4597" y="1359"/>
                </a:lnTo>
                <a:lnTo>
                  <a:pt x="4594" y="1357"/>
                </a:lnTo>
                <a:lnTo>
                  <a:pt x="4594" y="1355"/>
                </a:lnTo>
                <a:lnTo>
                  <a:pt x="4589" y="1351"/>
                </a:lnTo>
                <a:lnTo>
                  <a:pt x="4586" y="1349"/>
                </a:lnTo>
                <a:lnTo>
                  <a:pt x="4583" y="1346"/>
                </a:lnTo>
                <a:lnTo>
                  <a:pt x="4582" y="1344"/>
                </a:lnTo>
                <a:lnTo>
                  <a:pt x="4581" y="1343"/>
                </a:lnTo>
                <a:lnTo>
                  <a:pt x="4581" y="1340"/>
                </a:lnTo>
                <a:lnTo>
                  <a:pt x="4579" y="1335"/>
                </a:lnTo>
                <a:lnTo>
                  <a:pt x="4579" y="1334"/>
                </a:lnTo>
                <a:lnTo>
                  <a:pt x="4577" y="1330"/>
                </a:lnTo>
                <a:lnTo>
                  <a:pt x="4576" y="1328"/>
                </a:lnTo>
                <a:lnTo>
                  <a:pt x="4576" y="1326"/>
                </a:lnTo>
                <a:lnTo>
                  <a:pt x="4575" y="1323"/>
                </a:lnTo>
                <a:lnTo>
                  <a:pt x="4575" y="1319"/>
                </a:lnTo>
                <a:lnTo>
                  <a:pt x="4574" y="1269"/>
                </a:lnTo>
                <a:lnTo>
                  <a:pt x="4574" y="1112"/>
                </a:lnTo>
                <a:lnTo>
                  <a:pt x="4563" y="1112"/>
                </a:lnTo>
                <a:lnTo>
                  <a:pt x="4552" y="1112"/>
                </a:lnTo>
                <a:lnTo>
                  <a:pt x="4546" y="1111"/>
                </a:lnTo>
                <a:lnTo>
                  <a:pt x="4542" y="1110"/>
                </a:lnTo>
                <a:lnTo>
                  <a:pt x="4539" y="1107"/>
                </a:lnTo>
                <a:lnTo>
                  <a:pt x="4537" y="1106"/>
                </a:lnTo>
                <a:lnTo>
                  <a:pt x="4536" y="1105"/>
                </a:lnTo>
                <a:lnTo>
                  <a:pt x="4536" y="1103"/>
                </a:lnTo>
                <a:lnTo>
                  <a:pt x="4535" y="1101"/>
                </a:lnTo>
                <a:lnTo>
                  <a:pt x="4535" y="1096"/>
                </a:lnTo>
                <a:lnTo>
                  <a:pt x="4536" y="1091"/>
                </a:lnTo>
                <a:lnTo>
                  <a:pt x="4537" y="1088"/>
                </a:lnTo>
                <a:lnTo>
                  <a:pt x="4545" y="1083"/>
                </a:lnTo>
                <a:lnTo>
                  <a:pt x="4548" y="1083"/>
                </a:lnTo>
                <a:lnTo>
                  <a:pt x="4552" y="1080"/>
                </a:lnTo>
                <a:lnTo>
                  <a:pt x="4556" y="1079"/>
                </a:lnTo>
                <a:lnTo>
                  <a:pt x="4563" y="1077"/>
                </a:lnTo>
                <a:lnTo>
                  <a:pt x="4565" y="1075"/>
                </a:lnTo>
                <a:lnTo>
                  <a:pt x="4569" y="1074"/>
                </a:lnTo>
                <a:lnTo>
                  <a:pt x="4571" y="1073"/>
                </a:lnTo>
                <a:lnTo>
                  <a:pt x="4575" y="1069"/>
                </a:lnTo>
                <a:lnTo>
                  <a:pt x="4576" y="1068"/>
                </a:lnTo>
                <a:lnTo>
                  <a:pt x="4577" y="1066"/>
                </a:lnTo>
                <a:lnTo>
                  <a:pt x="4579" y="1063"/>
                </a:lnTo>
                <a:lnTo>
                  <a:pt x="4580" y="1060"/>
                </a:lnTo>
                <a:lnTo>
                  <a:pt x="4580" y="1058"/>
                </a:lnTo>
                <a:lnTo>
                  <a:pt x="4581" y="1055"/>
                </a:lnTo>
                <a:lnTo>
                  <a:pt x="4581" y="1051"/>
                </a:lnTo>
                <a:lnTo>
                  <a:pt x="4582" y="1045"/>
                </a:lnTo>
                <a:lnTo>
                  <a:pt x="4583" y="1030"/>
                </a:lnTo>
                <a:lnTo>
                  <a:pt x="4583" y="1027"/>
                </a:lnTo>
                <a:lnTo>
                  <a:pt x="4585" y="1024"/>
                </a:lnTo>
                <a:lnTo>
                  <a:pt x="4585" y="1020"/>
                </a:lnTo>
                <a:lnTo>
                  <a:pt x="4586" y="1019"/>
                </a:lnTo>
                <a:lnTo>
                  <a:pt x="4586" y="1017"/>
                </a:lnTo>
                <a:lnTo>
                  <a:pt x="4587" y="1016"/>
                </a:lnTo>
                <a:lnTo>
                  <a:pt x="4588" y="1013"/>
                </a:lnTo>
                <a:lnTo>
                  <a:pt x="4591" y="1011"/>
                </a:lnTo>
                <a:lnTo>
                  <a:pt x="4592" y="1008"/>
                </a:lnTo>
                <a:lnTo>
                  <a:pt x="4594" y="1007"/>
                </a:lnTo>
                <a:lnTo>
                  <a:pt x="4595" y="1007"/>
                </a:lnTo>
                <a:lnTo>
                  <a:pt x="4603" y="1006"/>
                </a:lnTo>
                <a:lnTo>
                  <a:pt x="4606" y="1007"/>
                </a:lnTo>
                <a:lnTo>
                  <a:pt x="4608" y="1008"/>
                </a:lnTo>
                <a:lnTo>
                  <a:pt x="4610" y="1011"/>
                </a:lnTo>
                <a:lnTo>
                  <a:pt x="4611" y="1012"/>
                </a:lnTo>
                <a:lnTo>
                  <a:pt x="4612" y="1014"/>
                </a:lnTo>
                <a:lnTo>
                  <a:pt x="4612" y="1016"/>
                </a:lnTo>
                <a:lnTo>
                  <a:pt x="4614" y="1019"/>
                </a:lnTo>
                <a:lnTo>
                  <a:pt x="4615" y="1024"/>
                </a:lnTo>
                <a:lnTo>
                  <a:pt x="4615" y="1034"/>
                </a:lnTo>
                <a:lnTo>
                  <a:pt x="4615" y="1075"/>
                </a:lnTo>
                <a:close/>
                <a:moveTo>
                  <a:pt x="3844" y="1075"/>
                </a:moveTo>
                <a:lnTo>
                  <a:pt x="3914" y="1075"/>
                </a:lnTo>
                <a:lnTo>
                  <a:pt x="3904" y="1112"/>
                </a:lnTo>
                <a:lnTo>
                  <a:pt x="3844" y="1112"/>
                </a:lnTo>
                <a:lnTo>
                  <a:pt x="3844" y="1268"/>
                </a:lnTo>
                <a:lnTo>
                  <a:pt x="3844" y="1293"/>
                </a:lnTo>
                <a:lnTo>
                  <a:pt x="3844" y="1300"/>
                </a:lnTo>
                <a:lnTo>
                  <a:pt x="3844" y="1306"/>
                </a:lnTo>
                <a:lnTo>
                  <a:pt x="3845" y="1313"/>
                </a:lnTo>
                <a:lnTo>
                  <a:pt x="3846" y="1317"/>
                </a:lnTo>
                <a:lnTo>
                  <a:pt x="3847" y="1321"/>
                </a:lnTo>
                <a:lnTo>
                  <a:pt x="3850" y="1322"/>
                </a:lnTo>
                <a:lnTo>
                  <a:pt x="3852" y="1324"/>
                </a:lnTo>
                <a:lnTo>
                  <a:pt x="3853" y="1327"/>
                </a:lnTo>
                <a:lnTo>
                  <a:pt x="3857" y="1329"/>
                </a:lnTo>
                <a:lnTo>
                  <a:pt x="3862" y="1330"/>
                </a:lnTo>
                <a:lnTo>
                  <a:pt x="3867" y="1332"/>
                </a:lnTo>
                <a:lnTo>
                  <a:pt x="3873" y="1332"/>
                </a:lnTo>
                <a:lnTo>
                  <a:pt x="3880" y="1332"/>
                </a:lnTo>
                <a:lnTo>
                  <a:pt x="3884" y="1332"/>
                </a:lnTo>
                <a:lnTo>
                  <a:pt x="3885" y="1330"/>
                </a:lnTo>
                <a:lnTo>
                  <a:pt x="3887" y="1330"/>
                </a:lnTo>
                <a:lnTo>
                  <a:pt x="3899" y="1326"/>
                </a:lnTo>
                <a:lnTo>
                  <a:pt x="3910" y="1322"/>
                </a:lnTo>
                <a:lnTo>
                  <a:pt x="3914" y="1322"/>
                </a:lnTo>
                <a:lnTo>
                  <a:pt x="3916" y="1322"/>
                </a:lnTo>
                <a:lnTo>
                  <a:pt x="3921" y="1323"/>
                </a:lnTo>
                <a:lnTo>
                  <a:pt x="3925" y="1327"/>
                </a:lnTo>
                <a:lnTo>
                  <a:pt x="3926" y="1329"/>
                </a:lnTo>
                <a:lnTo>
                  <a:pt x="3926" y="1330"/>
                </a:lnTo>
                <a:lnTo>
                  <a:pt x="3927" y="1333"/>
                </a:lnTo>
                <a:lnTo>
                  <a:pt x="3927" y="1334"/>
                </a:lnTo>
                <a:lnTo>
                  <a:pt x="3927" y="1337"/>
                </a:lnTo>
                <a:lnTo>
                  <a:pt x="3926" y="1340"/>
                </a:lnTo>
                <a:lnTo>
                  <a:pt x="3925" y="1343"/>
                </a:lnTo>
                <a:lnTo>
                  <a:pt x="3922" y="1346"/>
                </a:lnTo>
                <a:lnTo>
                  <a:pt x="3919" y="1350"/>
                </a:lnTo>
                <a:lnTo>
                  <a:pt x="3916" y="1351"/>
                </a:lnTo>
                <a:lnTo>
                  <a:pt x="3915" y="1352"/>
                </a:lnTo>
                <a:lnTo>
                  <a:pt x="3913" y="1354"/>
                </a:lnTo>
                <a:lnTo>
                  <a:pt x="3911" y="1355"/>
                </a:lnTo>
                <a:lnTo>
                  <a:pt x="3909" y="1356"/>
                </a:lnTo>
                <a:lnTo>
                  <a:pt x="3907" y="1357"/>
                </a:lnTo>
                <a:lnTo>
                  <a:pt x="3904" y="1359"/>
                </a:lnTo>
                <a:lnTo>
                  <a:pt x="3902" y="1360"/>
                </a:lnTo>
                <a:lnTo>
                  <a:pt x="3899" y="1361"/>
                </a:lnTo>
                <a:lnTo>
                  <a:pt x="3897" y="1362"/>
                </a:lnTo>
                <a:lnTo>
                  <a:pt x="3891" y="1363"/>
                </a:lnTo>
                <a:lnTo>
                  <a:pt x="3890" y="1365"/>
                </a:lnTo>
                <a:lnTo>
                  <a:pt x="3887" y="1365"/>
                </a:lnTo>
                <a:lnTo>
                  <a:pt x="3885" y="1366"/>
                </a:lnTo>
                <a:lnTo>
                  <a:pt x="3882" y="1366"/>
                </a:lnTo>
                <a:lnTo>
                  <a:pt x="3871" y="1367"/>
                </a:lnTo>
                <a:lnTo>
                  <a:pt x="3857" y="1368"/>
                </a:lnTo>
                <a:lnTo>
                  <a:pt x="3851" y="1368"/>
                </a:lnTo>
                <a:lnTo>
                  <a:pt x="3836" y="1365"/>
                </a:lnTo>
                <a:lnTo>
                  <a:pt x="3833" y="1362"/>
                </a:lnTo>
                <a:lnTo>
                  <a:pt x="3828" y="1360"/>
                </a:lnTo>
                <a:lnTo>
                  <a:pt x="3827" y="1359"/>
                </a:lnTo>
                <a:lnTo>
                  <a:pt x="3826" y="1357"/>
                </a:lnTo>
                <a:lnTo>
                  <a:pt x="3824" y="1356"/>
                </a:lnTo>
                <a:lnTo>
                  <a:pt x="3820" y="1351"/>
                </a:lnTo>
                <a:lnTo>
                  <a:pt x="3813" y="1348"/>
                </a:lnTo>
                <a:lnTo>
                  <a:pt x="3812" y="1345"/>
                </a:lnTo>
                <a:lnTo>
                  <a:pt x="3811" y="1343"/>
                </a:lnTo>
                <a:lnTo>
                  <a:pt x="3810" y="1339"/>
                </a:lnTo>
                <a:lnTo>
                  <a:pt x="3809" y="1337"/>
                </a:lnTo>
                <a:lnTo>
                  <a:pt x="3806" y="1332"/>
                </a:lnTo>
                <a:lnTo>
                  <a:pt x="3806" y="1330"/>
                </a:lnTo>
                <a:lnTo>
                  <a:pt x="3805" y="1328"/>
                </a:lnTo>
                <a:lnTo>
                  <a:pt x="3805" y="1326"/>
                </a:lnTo>
                <a:lnTo>
                  <a:pt x="3804" y="1322"/>
                </a:lnTo>
                <a:lnTo>
                  <a:pt x="3803" y="1306"/>
                </a:lnTo>
                <a:lnTo>
                  <a:pt x="3803" y="1276"/>
                </a:lnTo>
                <a:lnTo>
                  <a:pt x="3803" y="1112"/>
                </a:lnTo>
                <a:lnTo>
                  <a:pt x="3786" y="1112"/>
                </a:lnTo>
                <a:lnTo>
                  <a:pt x="3777" y="1112"/>
                </a:lnTo>
                <a:lnTo>
                  <a:pt x="3774" y="1111"/>
                </a:lnTo>
                <a:lnTo>
                  <a:pt x="3771" y="1110"/>
                </a:lnTo>
                <a:lnTo>
                  <a:pt x="3769" y="1108"/>
                </a:lnTo>
                <a:lnTo>
                  <a:pt x="3768" y="1107"/>
                </a:lnTo>
                <a:lnTo>
                  <a:pt x="3768" y="1106"/>
                </a:lnTo>
                <a:lnTo>
                  <a:pt x="3765" y="1105"/>
                </a:lnTo>
                <a:lnTo>
                  <a:pt x="3765" y="1101"/>
                </a:lnTo>
                <a:lnTo>
                  <a:pt x="3764" y="1099"/>
                </a:lnTo>
                <a:lnTo>
                  <a:pt x="3764" y="1096"/>
                </a:lnTo>
                <a:lnTo>
                  <a:pt x="3765" y="1091"/>
                </a:lnTo>
                <a:lnTo>
                  <a:pt x="3766" y="1090"/>
                </a:lnTo>
                <a:lnTo>
                  <a:pt x="3768" y="1088"/>
                </a:lnTo>
                <a:lnTo>
                  <a:pt x="3770" y="1085"/>
                </a:lnTo>
                <a:lnTo>
                  <a:pt x="3771" y="1084"/>
                </a:lnTo>
                <a:lnTo>
                  <a:pt x="3775" y="1083"/>
                </a:lnTo>
                <a:lnTo>
                  <a:pt x="3778" y="1081"/>
                </a:lnTo>
                <a:lnTo>
                  <a:pt x="3782" y="1080"/>
                </a:lnTo>
                <a:lnTo>
                  <a:pt x="3784" y="1079"/>
                </a:lnTo>
                <a:lnTo>
                  <a:pt x="3787" y="1078"/>
                </a:lnTo>
                <a:lnTo>
                  <a:pt x="3793" y="1077"/>
                </a:lnTo>
                <a:lnTo>
                  <a:pt x="3800" y="1073"/>
                </a:lnTo>
                <a:lnTo>
                  <a:pt x="3801" y="1073"/>
                </a:lnTo>
                <a:lnTo>
                  <a:pt x="3805" y="1069"/>
                </a:lnTo>
                <a:lnTo>
                  <a:pt x="3806" y="1067"/>
                </a:lnTo>
                <a:lnTo>
                  <a:pt x="3807" y="1063"/>
                </a:lnTo>
                <a:lnTo>
                  <a:pt x="3810" y="1058"/>
                </a:lnTo>
                <a:lnTo>
                  <a:pt x="3810" y="1056"/>
                </a:lnTo>
                <a:lnTo>
                  <a:pt x="3811" y="1052"/>
                </a:lnTo>
                <a:lnTo>
                  <a:pt x="3811" y="1046"/>
                </a:lnTo>
                <a:lnTo>
                  <a:pt x="3811" y="1039"/>
                </a:lnTo>
                <a:lnTo>
                  <a:pt x="3812" y="1031"/>
                </a:lnTo>
                <a:lnTo>
                  <a:pt x="3812" y="1028"/>
                </a:lnTo>
                <a:lnTo>
                  <a:pt x="3813" y="1024"/>
                </a:lnTo>
                <a:lnTo>
                  <a:pt x="3815" y="1019"/>
                </a:lnTo>
                <a:lnTo>
                  <a:pt x="3816" y="1016"/>
                </a:lnTo>
                <a:lnTo>
                  <a:pt x="3817" y="1013"/>
                </a:lnTo>
                <a:lnTo>
                  <a:pt x="3818" y="1012"/>
                </a:lnTo>
                <a:lnTo>
                  <a:pt x="3823" y="1007"/>
                </a:lnTo>
                <a:lnTo>
                  <a:pt x="3826" y="1006"/>
                </a:lnTo>
                <a:lnTo>
                  <a:pt x="3828" y="1006"/>
                </a:lnTo>
                <a:lnTo>
                  <a:pt x="3832" y="1006"/>
                </a:lnTo>
                <a:lnTo>
                  <a:pt x="3835" y="1007"/>
                </a:lnTo>
                <a:lnTo>
                  <a:pt x="3836" y="1007"/>
                </a:lnTo>
                <a:lnTo>
                  <a:pt x="3839" y="1011"/>
                </a:lnTo>
                <a:lnTo>
                  <a:pt x="3841" y="1012"/>
                </a:lnTo>
                <a:lnTo>
                  <a:pt x="3842" y="1014"/>
                </a:lnTo>
                <a:lnTo>
                  <a:pt x="3842" y="1017"/>
                </a:lnTo>
                <a:lnTo>
                  <a:pt x="3844" y="1020"/>
                </a:lnTo>
                <a:lnTo>
                  <a:pt x="3844" y="1027"/>
                </a:lnTo>
                <a:lnTo>
                  <a:pt x="3844" y="1034"/>
                </a:lnTo>
                <a:lnTo>
                  <a:pt x="3844" y="1075"/>
                </a:lnTo>
                <a:close/>
                <a:moveTo>
                  <a:pt x="1020" y="1075"/>
                </a:moveTo>
                <a:lnTo>
                  <a:pt x="1090" y="1075"/>
                </a:lnTo>
                <a:lnTo>
                  <a:pt x="1081" y="1112"/>
                </a:lnTo>
                <a:lnTo>
                  <a:pt x="1020" y="1112"/>
                </a:lnTo>
                <a:lnTo>
                  <a:pt x="1020" y="1249"/>
                </a:lnTo>
                <a:lnTo>
                  <a:pt x="1020" y="1290"/>
                </a:lnTo>
                <a:lnTo>
                  <a:pt x="1020" y="1310"/>
                </a:lnTo>
                <a:lnTo>
                  <a:pt x="1024" y="1321"/>
                </a:lnTo>
                <a:lnTo>
                  <a:pt x="1025" y="1322"/>
                </a:lnTo>
                <a:lnTo>
                  <a:pt x="1026" y="1324"/>
                </a:lnTo>
                <a:lnTo>
                  <a:pt x="1027" y="1326"/>
                </a:lnTo>
                <a:lnTo>
                  <a:pt x="1029" y="1326"/>
                </a:lnTo>
                <a:lnTo>
                  <a:pt x="1030" y="1327"/>
                </a:lnTo>
                <a:lnTo>
                  <a:pt x="1035" y="1329"/>
                </a:lnTo>
                <a:lnTo>
                  <a:pt x="1037" y="1330"/>
                </a:lnTo>
                <a:lnTo>
                  <a:pt x="1038" y="1330"/>
                </a:lnTo>
                <a:lnTo>
                  <a:pt x="1041" y="1332"/>
                </a:lnTo>
                <a:lnTo>
                  <a:pt x="1047" y="1332"/>
                </a:lnTo>
                <a:lnTo>
                  <a:pt x="1049" y="1333"/>
                </a:lnTo>
                <a:lnTo>
                  <a:pt x="1053" y="1333"/>
                </a:lnTo>
                <a:lnTo>
                  <a:pt x="1060" y="1332"/>
                </a:lnTo>
                <a:lnTo>
                  <a:pt x="1065" y="1330"/>
                </a:lnTo>
                <a:lnTo>
                  <a:pt x="1066" y="1329"/>
                </a:lnTo>
                <a:lnTo>
                  <a:pt x="1068" y="1329"/>
                </a:lnTo>
                <a:lnTo>
                  <a:pt x="1070" y="1328"/>
                </a:lnTo>
                <a:lnTo>
                  <a:pt x="1073" y="1327"/>
                </a:lnTo>
                <a:lnTo>
                  <a:pt x="1078" y="1326"/>
                </a:lnTo>
                <a:lnTo>
                  <a:pt x="1081" y="1324"/>
                </a:lnTo>
                <a:lnTo>
                  <a:pt x="1083" y="1323"/>
                </a:lnTo>
                <a:lnTo>
                  <a:pt x="1084" y="1323"/>
                </a:lnTo>
                <a:lnTo>
                  <a:pt x="1089" y="1322"/>
                </a:lnTo>
                <a:lnTo>
                  <a:pt x="1091" y="1322"/>
                </a:lnTo>
                <a:lnTo>
                  <a:pt x="1099" y="1324"/>
                </a:lnTo>
                <a:lnTo>
                  <a:pt x="1100" y="1327"/>
                </a:lnTo>
                <a:lnTo>
                  <a:pt x="1102" y="1333"/>
                </a:lnTo>
                <a:lnTo>
                  <a:pt x="1104" y="1335"/>
                </a:lnTo>
                <a:lnTo>
                  <a:pt x="1104" y="1338"/>
                </a:lnTo>
                <a:lnTo>
                  <a:pt x="1101" y="1341"/>
                </a:lnTo>
                <a:lnTo>
                  <a:pt x="1100" y="1344"/>
                </a:lnTo>
                <a:lnTo>
                  <a:pt x="1099" y="1345"/>
                </a:lnTo>
                <a:lnTo>
                  <a:pt x="1098" y="1348"/>
                </a:lnTo>
                <a:lnTo>
                  <a:pt x="1095" y="1350"/>
                </a:lnTo>
                <a:lnTo>
                  <a:pt x="1093" y="1352"/>
                </a:lnTo>
                <a:lnTo>
                  <a:pt x="1090" y="1354"/>
                </a:lnTo>
                <a:lnTo>
                  <a:pt x="1088" y="1355"/>
                </a:lnTo>
                <a:lnTo>
                  <a:pt x="1084" y="1356"/>
                </a:lnTo>
                <a:lnTo>
                  <a:pt x="1079" y="1360"/>
                </a:lnTo>
                <a:lnTo>
                  <a:pt x="1077" y="1361"/>
                </a:lnTo>
                <a:lnTo>
                  <a:pt x="1073" y="1362"/>
                </a:lnTo>
                <a:lnTo>
                  <a:pt x="1056" y="1367"/>
                </a:lnTo>
                <a:lnTo>
                  <a:pt x="1054" y="1367"/>
                </a:lnTo>
                <a:lnTo>
                  <a:pt x="1050" y="1367"/>
                </a:lnTo>
                <a:lnTo>
                  <a:pt x="1044" y="1368"/>
                </a:lnTo>
                <a:lnTo>
                  <a:pt x="1041" y="1368"/>
                </a:lnTo>
                <a:lnTo>
                  <a:pt x="1037" y="1370"/>
                </a:lnTo>
                <a:lnTo>
                  <a:pt x="1033" y="1368"/>
                </a:lnTo>
                <a:lnTo>
                  <a:pt x="1030" y="1368"/>
                </a:lnTo>
                <a:lnTo>
                  <a:pt x="1026" y="1368"/>
                </a:lnTo>
                <a:lnTo>
                  <a:pt x="1021" y="1367"/>
                </a:lnTo>
                <a:lnTo>
                  <a:pt x="1018" y="1366"/>
                </a:lnTo>
                <a:lnTo>
                  <a:pt x="1014" y="1365"/>
                </a:lnTo>
                <a:lnTo>
                  <a:pt x="1012" y="1363"/>
                </a:lnTo>
                <a:lnTo>
                  <a:pt x="1009" y="1362"/>
                </a:lnTo>
                <a:lnTo>
                  <a:pt x="1007" y="1361"/>
                </a:lnTo>
                <a:lnTo>
                  <a:pt x="1003" y="1360"/>
                </a:lnTo>
                <a:lnTo>
                  <a:pt x="1002" y="1359"/>
                </a:lnTo>
                <a:lnTo>
                  <a:pt x="1001" y="1356"/>
                </a:lnTo>
                <a:lnTo>
                  <a:pt x="997" y="1354"/>
                </a:lnTo>
                <a:lnTo>
                  <a:pt x="996" y="1352"/>
                </a:lnTo>
                <a:lnTo>
                  <a:pt x="992" y="1350"/>
                </a:lnTo>
                <a:lnTo>
                  <a:pt x="990" y="1346"/>
                </a:lnTo>
                <a:lnTo>
                  <a:pt x="989" y="1345"/>
                </a:lnTo>
                <a:lnTo>
                  <a:pt x="988" y="1343"/>
                </a:lnTo>
                <a:lnTo>
                  <a:pt x="986" y="1340"/>
                </a:lnTo>
                <a:lnTo>
                  <a:pt x="984" y="1335"/>
                </a:lnTo>
                <a:lnTo>
                  <a:pt x="983" y="1332"/>
                </a:lnTo>
                <a:lnTo>
                  <a:pt x="983" y="1330"/>
                </a:lnTo>
                <a:lnTo>
                  <a:pt x="981" y="1328"/>
                </a:lnTo>
                <a:lnTo>
                  <a:pt x="981" y="1326"/>
                </a:lnTo>
                <a:lnTo>
                  <a:pt x="980" y="1322"/>
                </a:lnTo>
                <a:lnTo>
                  <a:pt x="979" y="1306"/>
                </a:lnTo>
                <a:lnTo>
                  <a:pt x="979" y="1274"/>
                </a:lnTo>
                <a:lnTo>
                  <a:pt x="979" y="1112"/>
                </a:lnTo>
                <a:lnTo>
                  <a:pt x="968" y="1112"/>
                </a:lnTo>
                <a:lnTo>
                  <a:pt x="962" y="1112"/>
                </a:lnTo>
                <a:lnTo>
                  <a:pt x="956" y="1112"/>
                </a:lnTo>
                <a:lnTo>
                  <a:pt x="950" y="1111"/>
                </a:lnTo>
                <a:lnTo>
                  <a:pt x="946" y="1110"/>
                </a:lnTo>
                <a:lnTo>
                  <a:pt x="944" y="1108"/>
                </a:lnTo>
                <a:lnTo>
                  <a:pt x="943" y="1106"/>
                </a:lnTo>
                <a:lnTo>
                  <a:pt x="942" y="1105"/>
                </a:lnTo>
                <a:lnTo>
                  <a:pt x="942" y="1102"/>
                </a:lnTo>
                <a:lnTo>
                  <a:pt x="940" y="1101"/>
                </a:lnTo>
                <a:lnTo>
                  <a:pt x="940" y="1099"/>
                </a:lnTo>
                <a:lnTo>
                  <a:pt x="940" y="1097"/>
                </a:lnTo>
                <a:lnTo>
                  <a:pt x="942" y="1094"/>
                </a:lnTo>
                <a:lnTo>
                  <a:pt x="943" y="1090"/>
                </a:lnTo>
                <a:lnTo>
                  <a:pt x="944" y="1088"/>
                </a:lnTo>
                <a:lnTo>
                  <a:pt x="946" y="1086"/>
                </a:lnTo>
                <a:lnTo>
                  <a:pt x="951" y="1084"/>
                </a:lnTo>
                <a:lnTo>
                  <a:pt x="954" y="1083"/>
                </a:lnTo>
                <a:lnTo>
                  <a:pt x="956" y="1081"/>
                </a:lnTo>
                <a:lnTo>
                  <a:pt x="963" y="1079"/>
                </a:lnTo>
                <a:lnTo>
                  <a:pt x="966" y="1078"/>
                </a:lnTo>
                <a:lnTo>
                  <a:pt x="971" y="1075"/>
                </a:lnTo>
                <a:lnTo>
                  <a:pt x="974" y="1074"/>
                </a:lnTo>
                <a:lnTo>
                  <a:pt x="977" y="1073"/>
                </a:lnTo>
                <a:lnTo>
                  <a:pt x="978" y="1072"/>
                </a:lnTo>
                <a:lnTo>
                  <a:pt x="980" y="1071"/>
                </a:lnTo>
                <a:lnTo>
                  <a:pt x="983" y="1068"/>
                </a:lnTo>
                <a:lnTo>
                  <a:pt x="983" y="1067"/>
                </a:lnTo>
                <a:lnTo>
                  <a:pt x="984" y="1063"/>
                </a:lnTo>
                <a:lnTo>
                  <a:pt x="986" y="1056"/>
                </a:lnTo>
                <a:lnTo>
                  <a:pt x="988" y="1049"/>
                </a:lnTo>
                <a:lnTo>
                  <a:pt x="989" y="1030"/>
                </a:lnTo>
                <a:lnTo>
                  <a:pt x="990" y="1022"/>
                </a:lnTo>
                <a:lnTo>
                  <a:pt x="992" y="1014"/>
                </a:lnTo>
                <a:lnTo>
                  <a:pt x="995" y="1012"/>
                </a:lnTo>
                <a:lnTo>
                  <a:pt x="997" y="1009"/>
                </a:lnTo>
                <a:lnTo>
                  <a:pt x="1000" y="1007"/>
                </a:lnTo>
                <a:lnTo>
                  <a:pt x="1002" y="1006"/>
                </a:lnTo>
                <a:lnTo>
                  <a:pt x="1007" y="1006"/>
                </a:lnTo>
                <a:lnTo>
                  <a:pt x="1010" y="1007"/>
                </a:lnTo>
                <a:lnTo>
                  <a:pt x="1014" y="1008"/>
                </a:lnTo>
                <a:lnTo>
                  <a:pt x="1017" y="1011"/>
                </a:lnTo>
                <a:lnTo>
                  <a:pt x="1018" y="1013"/>
                </a:lnTo>
                <a:lnTo>
                  <a:pt x="1019" y="1014"/>
                </a:lnTo>
                <a:lnTo>
                  <a:pt x="1019" y="1017"/>
                </a:lnTo>
                <a:lnTo>
                  <a:pt x="1020" y="1023"/>
                </a:lnTo>
                <a:lnTo>
                  <a:pt x="1020" y="1035"/>
                </a:lnTo>
                <a:lnTo>
                  <a:pt x="1020" y="1075"/>
                </a:lnTo>
                <a:close/>
                <a:moveTo>
                  <a:pt x="359" y="1074"/>
                </a:moveTo>
                <a:lnTo>
                  <a:pt x="429" y="1074"/>
                </a:lnTo>
                <a:lnTo>
                  <a:pt x="428" y="1077"/>
                </a:lnTo>
                <a:lnTo>
                  <a:pt x="428" y="1079"/>
                </a:lnTo>
                <a:lnTo>
                  <a:pt x="427" y="1084"/>
                </a:lnTo>
                <a:lnTo>
                  <a:pt x="423" y="1099"/>
                </a:lnTo>
                <a:lnTo>
                  <a:pt x="419" y="1112"/>
                </a:lnTo>
                <a:lnTo>
                  <a:pt x="359" y="1112"/>
                </a:lnTo>
                <a:lnTo>
                  <a:pt x="359" y="1268"/>
                </a:lnTo>
                <a:lnTo>
                  <a:pt x="359" y="1296"/>
                </a:lnTo>
                <a:lnTo>
                  <a:pt x="359" y="1311"/>
                </a:lnTo>
                <a:lnTo>
                  <a:pt x="363" y="1319"/>
                </a:lnTo>
                <a:lnTo>
                  <a:pt x="364" y="1322"/>
                </a:lnTo>
                <a:lnTo>
                  <a:pt x="365" y="1323"/>
                </a:lnTo>
                <a:lnTo>
                  <a:pt x="369" y="1327"/>
                </a:lnTo>
                <a:lnTo>
                  <a:pt x="373" y="1329"/>
                </a:lnTo>
                <a:lnTo>
                  <a:pt x="377" y="1330"/>
                </a:lnTo>
                <a:lnTo>
                  <a:pt x="381" y="1332"/>
                </a:lnTo>
                <a:lnTo>
                  <a:pt x="388" y="1332"/>
                </a:lnTo>
                <a:lnTo>
                  <a:pt x="395" y="1330"/>
                </a:lnTo>
                <a:lnTo>
                  <a:pt x="399" y="1330"/>
                </a:lnTo>
                <a:lnTo>
                  <a:pt x="419" y="1323"/>
                </a:lnTo>
                <a:lnTo>
                  <a:pt x="423" y="1322"/>
                </a:lnTo>
                <a:lnTo>
                  <a:pt x="427" y="1322"/>
                </a:lnTo>
                <a:lnTo>
                  <a:pt x="429" y="1322"/>
                </a:lnTo>
                <a:lnTo>
                  <a:pt x="432" y="1322"/>
                </a:lnTo>
                <a:lnTo>
                  <a:pt x="436" y="1323"/>
                </a:lnTo>
                <a:lnTo>
                  <a:pt x="439" y="1327"/>
                </a:lnTo>
                <a:lnTo>
                  <a:pt x="440" y="1328"/>
                </a:lnTo>
                <a:lnTo>
                  <a:pt x="441" y="1332"/>
                </a:lnTo>
                <a:lnTo>
                  <a:pt x="442" y="1333"/>
                </a:lnTo>
                <a:lnTo>
                  <a:pt x="442" y="1335"/>
                </a:lnTo>
                <a:lnTo>
                  <a:pt x="441" y="1339"/>
                </a:lnTo>
                <a:lnTo>
                  <a:pt x="440" y="1343"/>
                </a:lnTo>
                <a:lnTo>
                  <a:pt x="433" y="1351"/>
                </a:lnTo>
                <a:lnTo>
                  <a:pt x="430" y="1352"/>
                </a:lnTo>
                <a:lnTo>
                  <a:pt x="429" y="1354"/>
                </a:lnTo>
                <a:lnTo>
                  <a:pt x="427" y="1355"/>
                </a:lnTo>
                <a:lnTo>
                  <a:pt x="424" y="1355"/>
                </a:lnTo>
                <a:lnTo>
                  <a:pt x="422" y="1357"/>
                </a:lnTo>
                <a:lnTo>
                  <a:pt x="418" y="1359"/>
                </a:lnTo>
                <a:lnTo>
                  <a:pt x="417" y="1360"/>
                </a:lnTo>
                <a:lnTo>
                  <a:pt x="412" y="1361"/>
                </a:lnTo>
                <a:lnTo>
                  <a:pt x="395" y="1366"/>
                </a:lnTo>
                <a:lnTo>
                  <a:pt x="392" y="1366"/>
                </a:lnTo>
                <a:lnTo>
                  <a:pt x="388" y="1367"/>
                </a:lnTo>
                <a:lnTo>
                  <a:pt x="383" y="1367"/>
                </a:lnTo>
                <a:lnTo>
                  <a:pt x="364" y="1367"/>
                </a:lnTo>
                <a:lnTo>
                  <a:pt x="360" y="1367"/>
                </a:lnTo>
                <a:lnTo>
                  <a:pt x="358" y="1366"/>
                </a:lnTo>
                <a:lnTo>
                  <a:pt x="355" y="1366"/>
                </a:lnTo>
                <a:lnTo>
                  <a:pt x="353" y="1366"/>
                </a:lnTo>
                <a:lnTo>
                  <a:pt x="352" y="1365"/>
                </a:lnTo>
                <a:lnTo>
                  <a:pt x="349" y="1365"/>
                </a:lnTo>
                <a:lnTo>
                  <a:pt x="347" y="1363"/>
                </a:lnTo>
                <a:lnTo>
                  <a:pt x="343" y="1361"/>
                </a:lnTo>
                <a:lnTo>
                  <a:pt x="341" y="1360"/>
                </a:lnTo>
                <a:lnTo>
                  <a:pt x="338" y="1359"/>
                </a:lnTo>
                <a:lnTo>
                  <a:pt x="337" y="1356"/>
                </a:lnTo>
                <a:lnTo>
                  <a:pt x="334" y="1354"/>
                </a:lnTo>
                <a:lnTo>
                  <a:pt x="330" y="1351"/>
                </a:lnTo>
                <a:lnTo>
                  <a:pt x="330" y="1350"/>
                </a:lnTo>
                <a:lnTo>
                  <a:pt x="328" y="1348"/>
                </a:lnTo>
                <a:lnTo>
                  <a:pt x="326" y="1346"/>
                </a:lnTo>
                <a:lnTo>
                  <a:pt x="325" y="1344"/>
                </a:lnTo>
                <a:lnTo>
                  <a:pt x="324" y="1341"/>
                </a:lnTo>
                <a:lnTo>
                  <a:pt x="323" y="1338"/>
                </a:lnTo>
                <a:lnTo>
                  <a:pt x="322" y="1337"/>
                </a:lnTo>
                <a:lnTo>
                  <a:pt x="320" y="1332"/>
                </a:lnTo>
                <a:lnTo>
                  <a:pt x="319" y="1328"/>
                </a:lnTo>
                <a:lnTo>
                  <a:pt x="319" y="1324"/>
                </a:lnTo>
                <a:lnTo>
                  <a:pt x="318" y="1317"/>
                </a:lnTo>
                <a:lnTo>
                  <a:pt x="318" y="1311"/>
                </a:lnTo>
                <a:lnTo>
                  <a:pt x="318" y="1304"/>
                </a:lnTo>
                <a:lnTo>
                  <a:pt x="318" y="1279"/>
                </a:lnTo>
                <a:lnTo>
                  <a:pt x="318" y="1112"/>
                </a:lnTo>
                <a:lnTo>
                  <a:pt x="307" y="1112"/>
                </a:lnTo>
                <a:lnTo>
                  <a:pt x="301" y="1112"/>
                </a:lnTo>
                <a:lnTo>
                  <a:pt x="295" y="1111"/>
                </a:lnTo>
                <a:lnTo>
                  <a:pt x="290" y="1111"/>
                </a:lnTo>
                <a:lnTo>
                  <a:pt x="285" y="1108"/>
                </a:lnTo>
                <a:lnTo>
                  <a:pt x="283" y="1107"/>
                </a:lnTo>
                <a:lnTo>
                  <a:pt x="282" y="1105"/>
                </a:lnTo>
                <a:lnTo>
                  <a:pt x="280" y="1103"/>
                </a:lnTo>
                <a:lnTo>
                  <a:pt x="279" y="1102"/>
                </a:lnTo>
                <a:lnTo>
                  <a:pt x="279" y="1100"/>
                </a:lnTo>
                <a:lnTo>
                  <a:pt x="279" y="1095"/>
                </a:lnTo>
                <a:lnTo>
                  <a:pt x="280" y="1090"/>
                </a:lnTo>
                <a:lnTo>
                  <a:pt x="282" y="1089"/>
                </a:lnTo>
                <a:lnTo>
                  <a:pt x="283" y="1088"/>
                </a:lnTo>
                <a:lnTo>
                  <a:pt x="285" y="1086"/>
                </a:lnTo>
                <a:lnTo>
                  <a:pt x="286" y="1085"/>
                </a:lnTo>
                <a:lnTo>
                  <a:pt x="289" y="1083"/>
                </a:lnTo>
                <a:lnTo>
                  <a:pt x="291" y="1081"/>
                </a:lnTo>
                <a:lnTo>
                  <a:pt x="297" y="1080"/>
                </a:lnTo>
                <a:lnTo>
                  <a:pt x="303" y="1078"/>
                </a:lnTo>
                <a:lnTo>
                  <a:pt x="309" y="1075"/>
                </a:lnTo>
                <a:lnTo>
                  <a:pt x="313" y="1074"/>
                </a:lnTo>
                <a:lnTo>
                  <a:pt x="314" y="1073"/>
                </a:lnTo>
                <a:lnTo>
                  <a:pt x="315" y="1072"/>
                </a:lnTo>
                <a:lnTo>
                  <a:pt x="319" y="1069"/>
                </a:lnTo>
                <a:lnTo>
                  <a:pt x="320" y="1068"/>
                </a:lnTo>
                <a:lnTo>
                  <a:pt x="322" y="1066"/>
                </a:lnTo>
                <a:lnTo>
                  <a:pt x="323" y="1062"/>
                </a:lnTo>
                <a:lnTo>
                  <a:pt x="324" y="1058"/>
                </a:lnTo>
                <a:lnTo>
                  <a:pt x="325" y="1056"/>
                </a:lnTo>
                <a:lnTo>
                  <a:pt x="325" y="1053"/>
                </a:lnTo>
                <a:lnTo>
                  <a:pt x="326" y="1049"/>
                </a:lnTo>
                <a:lnTo>
                  <a:pt x="326" y="1042"/>
                </a:lnTo>
                <a:lnTo>
                  <a:pt x="328" y="1029"/>
                </a:lnTo>
                <a:lnTo>
                  <a:pt x="330" y="1016"/>
                </a:lnTo>
                <a:lnTo>
                  <a:pt x="331" y="1013"/>
                </a:lnTo>
                <a:lnTo>
                  <a:pt x="334" y="1011"/>
                </a:lnTo>
                <a:lnTo>
                  <a:pt x="337" y="1007"/>
                </a:lnTo>
                <a:lnTo>
                  <a:pt x="340" y="1006"/>
                </a:lnTo>
                <a:lnTo>
                  <a:pt x="341" y="1006"/>
                </a:lnTo>
                <a:lnTo>
                  <a:pt x="343" y="1005"/>
                </a:lnTo>
                <a:lnTo>
                  <a:pt x="346" y="1005"/>
                </a:lnTo>
                <a:lnTo>
                  <a:pt x="348" y="1006"/>
                </a:lnTo>
                <a:lnTo>
                  <a:pt x="349" y="1006"/>
                </a:lnTo>
                <a:lnTo>
                  <a:pt x="352" y="1008"/>
                </a:lnTo>
                <a:lnTo>
                  <a:pt x="355" y="1011"/>
                </a:lnTo>
                <a:lnTo>
                  <a:pt x="357" y="1014"/>
                </a:lnTo>
                <a:lnTo>
                  <a:pt x="359" y="1017"/>
                </a:lnTo>
                <a:lnTo>
                  <a:pt x="359" y="1022"/>
                </a:lnTo>
                <a:lnTo>
                  <a:pt x="359" y="1025"/>
                </a:lnTo>
                <a:lnTo>
                  <a:pt x="359" y="1030"/>
                </a:lnTo>
                <a:lnTo>
                  <a:pt x="359" y="1040"/>
                </a:lnTo>
                <a:lnTo>
                  <a:pt x="359" y="1074"/>
                </a:lnTo>
                <a:close/>
                <a:moveTo>
                  <a:pt x="3668" y="962"/>
                </a:moveTo>
                <a:lnTo>
                  <a:pt x="3681" y="963"/>
                </a:lnTo>
                <a:lnTo>
                  <a:pt x="3682" y="966"/>
                </a:lnTo>
                <a:lnTo>
                  <a:pt x="3683" y="968"/>
                </a:lnTo>
                <a:lnTo>
                  <a:pt x="3684" y="970"/>
                </a:lnTo>
                <a:lnTo>
                  <a:pt x="3684" y="974"/>
                </a:lnTo>
                <a:lnTo>
                  <a:pt x="3684" y="979"/>
                </a:lnTo>
                <a:lnTo>
                  <a:pt x="3684" y="1000"/>
                </a:lnTo>
                <a:lnTo>
                  <a:pt x="3684" y="1064"/>
                </a:lnTo>
                <a:lnTo>
                  <a:pt x="3684" y="1239"/>
                </a:lnTo>
                <a:lnTo>
                  <a:pt x="3684" y="1295"/>
                </a:lnTo>
                <a:lnTo>
                  <a:pt x="3684" y="1312"/>
                </a:lnTo>
                <a:lnTo>
                  <a:pt x="3685" y="1321"/>
                </a:lnTo>
                <a:lnTo>
                  <a:pt x="3685" y="1328"/>
                </a:lnTo>
                <a:lnTo>
                  <a:pt x="3689" y="1330"/>
                </a:lnTo>
                <a:lnTo>
                  <a:pt x="3691" y="1330"/>
                </a:lnTo>
                <a:lnTo>
                  <a:pt x="3697" y="1333"/>
                </a:lnTo>
                <a:lnTo>
                  <a:pt x="3702" y="1335"/>
                </a:lnTo>
                <a:lnTo>
                  <a:pt x="3706" y="1337"/>
                </a:lnTo>
                <a:lnTo>
                  <a:pt x="3712" y="1338"/>
                </a:lnTo>
                <a:lnTo>
                  <a:pt x="3714" y="1339"/>
                </a:lnTo>
                <a:lnTo>
                  <a:pt x="3722" y="1343"/>
                </a:lnTo>
                <a:lnTo>
                  <a:pt x="3724" y="1344"/>
                </a:lnTo>
                <a:lnTo>
                  <a:pt x="3725" y="1345"/>
                </a:lnTo>
                <a:lnTo>
                  <a:pt x="3725" y="1348"/>
                </a:lnTo>
                <a:lnTo>
                  <a:pt x="3726" y="1351"/>
                </a:lnTo>
                <a:lnTo>
                  <a:pt x="3726" y="1356"/>
                </a:lnTo>
                <a:lnTo>
                  <a:pt x="3725" y="1359"/>
                </a:lnTo>
                <a:lnTo>
                  <a:pt x="3722" y="1362"/>
                </a:lnTo>
                <a:lnTo>
                  <a:pt x="3717" y="1363"/>
                </a:lnTo>
                <a:lnTo>
                  <a:pt x="3689" y="1365"/>
                </a:lnTo>
                <a:lnTo>
                  <a:pt x="3633" y="1365"/>
                </a:lnTo>
                <a:lnTo>
                  <a:pt x="3620" y="1365"/>
                </a:lnTo>
                <a:lnTo>
                  <a:pt x="3614" y="1365"/>
                </a:lnTo>
                <a:lnTo>
                  <a:pt x="3608" y="1363"/>
                </a:lnTo>
                <a:lnTo>
                  <a:pt x="3603" y="1359"/>
                </a:lnTo>
                <a:lnTo>
                  <a:pt x="3603" y="1357"/>
                </a:lnTo>
                <a:lnTo>
                  <a:pt x="3602" y="1356"/>
                </a:lnTo>
                <a:lnTo>
                  <a:pt x="3602" y="1351"/>
                </a:lnTo>
                <a:lnTo>
                  <a:pt x="3603" y="1346"/>
                </a:lnTo>
                <a:lnTo>
                  <a:pt x="3604" y="1345"/>
                </a:lnTo>
                <a:lnTo>
                  <a:pt x="3607" y="1344"/>
                </a:lnTo>
                <a:lnTo>
                  <a:pt x="3609" y="1341"/>
                </a:lnTo>
                <a:lnTo>
                  <a:pt x="3610" y="1341"/>
                </a:lnTo>
                <a:lnTo>
                  <a:pt x="3613" y="1340"/>
                </a:lnTo>
                <a:lnTo>
                  <a:pt x="3614" y="1340"/>
                </a:lnTo>
                <a:lnTo>
                  <a:pt x="3616" y="1339"/>
                </a:lnTo>
                <a:lnTo>
                  <a:pt x="3621" y="1338"/>
                </a:lnTo>
                <a:lnTo>
                  <a:pt x="3622" y="1337"/>
                </a:lnTo>
                <a:lnTo>
                  <a:pt x="3625" y="1337"/>
                </a:lnTo>
                <a:lnTo>
                  <a:pt x="3631" y="1334"/>
                </a:lnTo>
                <a:lnTo>
                  <a:pt x="3635" y="1333"/>
                </a:lnTo>
                <a:lnTo>
                  <a:pt x="3638" y="1330"/>
                </a:lnTo>
                <a:lnTo>
                  <a:pt x="3642" y="1329"/>
                </a:lnTo>
                <a:lnTo>
                  <a:pt x="3643" y="1328"/>
                </a:lnTo>
                <a:lnTo>
                  <a:pt x="3643" y="1327"/>
                </a:lnTo>
                <a:lnTo>
                  <a:pt x="3644" y="1326"/>
                </a:lnTo>
                <a:lnTo>
                  <a:pt x="3644" y="1323"/>
                </a:lnTo>
                <a:lnTo>
                  <a:pt x="3644" y="1317"/>
                </a:lnTo>
                <a:lnTo>
                  <a:pt x="3644" y="1306"/>
                </a:lnTo>
                <a:lnTo>
                  <a:pt x="3644" y="1249"/>
                </a:lnTo>
                <a:lnTo>
                  <a:pt x="3644" y="1091"/>
                </a:lnTo>
                <a:lnTo>
                  <a:pt x="3644" y="1040"/>
                </a:lnTo>
                <a:lnTo>
                  <a:pt x="3644" y="1027"/>
                </a:lnTo>
                <a:lnTo>
                  <a:pt x="3644" y="1019"/>
                </a:lnTo>
                <a:lnTo>
                  <a:pt x="3644" y="1013"/>
                </a:lnTo>
                <a:lnTo>
                  <a:pt x="3642" y="1012"/>
                </a:lnTo>
                <a:lnTo>
                  <a:pt x="3638" y="1012"/>
                </a:lnTo>
                <a:lnTo>
                  <a:pt x="3632" y="1012"/>
                </a:lnTo>
                <a:lnTo>
                  <a:pt x="3609" y="1012"/>
                </a:lnTo>
                <a:lnTo>
                  <a:pt x="3608" y="1012"/>
                </a:lnTo>
                <a:lnTo>
                  <a:pt x="3606" y="1009"/>
                </a:lnTo>
                <a:lnTo>
                  <a:pt x="3604" y="1008"/>
                </a:lnTo>
                <a:lnTo>
                  <a:pt x="3603" y="1006"/>
                </a:lnTo>
                <a:lnTo>
                  <a:pt x="3603" y="1003"/>
                </a:lnTo>
                <a:lnTo>
                  <a:pt x="3603" y="1001"/>
                </a:lnTo>
                <a:lnTo>
                  <a:pt x="3604" y="999"/>
                </a:lnTo>
                <a:lnTo>
                  <a:pt x="3604" y="996"/>
                </a:lnTo>
                <a:lnTo>
                  <a:pt x="3607" y="994"/>
                </a:lnTo>
                <a:lnTo>
                  <a:pt x="3612" y="991"/>
                </a:lnTo>
                <a:lnTo>
                  <a:pt x="3621" y="986"/>
                </a:lnTo>
                <a:lnTo>
                  <a:pt x="3624" y="985"/>
                </a:lnTo>
                <a:lnTo>
                  <a:pt x="3626" y="984"/>
                </a:lnTo>
                <a:lnTo>
                  <a:pt x="3630" y="983"/>
                </a:lnTo>
                <a:lnTo>
                  <a:pt x="3632" y="981"/>
                </a:lnTo>
                <a:lnTo>
                  <a:pt x="3635" y="980"/>
                </a:lnTo>
                <a:lnTo>
                  <a:pt x="3637" y="979"/>
                </a:lnTo>
                <a:lnTo>
                  <a:pt x="3638" y="978"/>
                </a:lnTo>
                <a:lnTo>
                  <a:pt x="3641" y="977"/>
                </a:lnTo>
                <a:lnTo>
                  <a:pt x="3643" y="975"/>
                </a:lnTo>
                <a:lnTo>
                  <a:pt x="3645" y="974"/>
                </a:lnTo>
                <a:lnTo>
                  <a:pt x="3648" y="973"/>
                </a:lnTo>
                <a:lnTo>
                  <a:pt x="3650" y="970"/>
                </a:lnTo>
                <a:lnTo>
                  <a:pt x="3651" y="970"/>
                </a:lnTo>
                <a:lnTo>
                  <a:pt x="3654" y="969"/>
                </a:lnTo>
                <a:lnTo>
                  <a:pt x="3656" y="968"/>
                </a:lnTo>
                <a:lnTo>
                  <a:pt x="3659" y="967"/>
                </a:lnTo>
                <a:lnTo>
                  <a:pt x="3664" y="964"/>
                </a:lnTo>
                <a:lnTo>
                  <a:pt x="3666" y="964"/>
                </a:lnTo>
                <a:lnTo>
                  <a:pt x="3668" y="963"/>
                </a:lnTo>
                <a:lnTo>
                  <a:pt x="3668" y="962"/>
                </a:lnTo>
                <a:close/>
                <a:moveTo>
                  <a:pt x="2161" y="1321"/>
                </a:moveTo>
                <a:lnTo>
                  <a:pt x="2154" y="1312"/>
                </a:lnTo>
                <a:lnTo>
                  <a:pt x="2150" y="1308"/>
                </a:lnTo>
                <a:lnTo>
                  <a:pt x="2150" y="1307"/>
                </a:lnTo>
                <a:lnTo>
                  <a:pt x="2148" y="1306"/>
                </a:lnTo>
                <a:lnTo>
                  <a:pt x="2147" y="1304"/>
                </a:lnTo>
                <a:lnTo>
                  <a:pt x="2144" y="1301"/>
                </a:lnTo>
                <a:lnTo>
                  <a:pt x="2143" y="1299"/>
                </a:lnTo>
                <a:lnTo>
                  <a:pt x="2142" y="1296"/>
                </a:lnTo>
                <a:lnTo>
                  <a:pt x="2142" y="1295"/>
                </a:lnTo>
                <a:lnTo>
                  <a:pt x="2139" y="1293"/>
                </a:lnTo>
                <a:lnTo>
                  <a:pt x="2138" y="1291"/>
                </a:lnTo>
                <a:lnTo>
                  <a:pt x="2137" y="1290"/>
                </a:lnTo>
                <a:lnTo>
                  <a:pt x="2137" y="1288"/>
                </a:lnTo>
                <a:lnTo>
                  <a:pt x="2136" y="1285"/>
                </a:lnTo>
                <a:lnTo>
                  <a:pt x="2133" y="1284"/>
                </a:lnTo>
                <a:lnTo>
                  <a:pt x="2133" y="1282"/>
                </a:lnTo>
                <a:lnTo>
                  <a:pt x="2132" y="1279"/>
                </a:lnTo>
                <a:lnTo>
                  <a:pt x="2131" y="1278"/>
                </a:lnTo>
                <a:lnTo>
                  <a:pt x="2130" y="1276"/>
                </a:lnTo>
                <a:lnTo>
                  <a:pt x="2129" y="1273"/>
                </a:lnTo>
                <a:lnTo>
                  <a:pt x="2126" y="1268"/>
                </a:lnTo>
                <a:lnTo>
                  <a:pt x="2125" y="1265"/>
                </a:lnTo>
                <a:lnTo>
                  <a:pt x="2124" y="1263"/>
                </a:lnTo>
                <a:lnTo>
                  <a:pt x="2124" y="1261"/>
                </a:lnTo>
                <a:lnTo>
                  <a:pt x="2121" y="1257"/>
                </a:lnTo>
                <a:lnTo>
                  <a:pt x="2121" y="1255"/>
                </a:lnTo>
                <a:lnTo>
                  <a:pt x="2119" y="1249"/>
                </a:lnTo>
                <a:lnTo>
                  <a:pt x="2118" y="1247"/>
                </a:lnTo>
                <a:lnTo>
                  <a:pt x="2118" y="1245"/>
                </a:lnTo>
                <a:lnTo>
                  <a:pt x="2116" y="1244"/>
                </a:lnTo>
                <a:lnTo>
                  <a:pt x="2116" y="1241"/>
                </a:lnTo>
                <a:lnTo>
                  <a:pt x="2115" y="1240"/>
                </a:lnTo>
                <a:lnTo>
                  <a:pt x="2115" y="1238"/>
                </a:lnTo>
                <a:lnTo>
                  <a:pt x="2114" y="1234"/>
                </a:lnTo>
                <a:lnTo>
                  <a:pt x="2112" y="1222"/>
                </a:lnTo>
                <a:lnTo>
                  <a:pt x="2107" y="1199"/>
                </a:lnTo>
                <a:lnTo>
                  <a:pt x="2106" y="1186"/>
                </a:lnTo>
                <a:lnTo>
                  <a:pt x="2106" y="1178"/>
                </a:lnTo>
                <a:lnTo>
                  <a:pt x="2104" y="1172"/>
                </a:lnTo>
                <a:lnTo>
                  <a:pt x="2104" y="1163"/>
                </a:lnTo>
                <a:lnTo>
                  <a:pt x="2104" y="1155"/>
                </a:lnTo>
                <a:lnTo>
                  <a:pt x="2106" y="1149"/>
                </a:lnTo>
                <a:lnTo>
                  <a:pt x="2106" y="1141"/>
                </a:lnTo>
                <a:lnTo>
                  <a:pt x="2107" y="1130"/>
                </a:lnTo>
                <a:lnTo>
                  <a:pt x="2112" y="1103"/>
                </a:lnTo>
                <a:lnTo>
                  <a:pt x="2113" y="1100"/>
                </a:lnTo>
                <a:lnTo>
                  <a:pt x="2114" y="1095"/>
                </a:lnTo>
                <a:lnTo>
                  <a:pt x="2114" y="1094"/>
                </a:lnTo>
                <a:lnTo>
                  <a:pt x="2115" y="1091"/>
                </a:lnTo>
                <a:lnTo>
                  <a:pt x="2115" y="1090"/>
                </a:lnTo>
                <a:lnTo>
                  <a:pt x="2116" y="1088"/>
                </a:lnTo>
                <a:lnTo>
                  <a:pt x="2118" y="1083"/>
                </a:lnTo>
                <a:lnTo>
                  <a:pt x="2119" y="1080"/>
                </a:lnTo>
                <a:lnTo>
                  <a:pt x="2120" y="1077"/>
                </a:lnTo>
                <a:lnTo>
                  <a:pt x="2121" y="1074"/>
                </a:lnTo>
                <a:lnTo>
                  <a:pt x="2122" y="1072"/>
                </a:lnTo>
                <a:lnTo>
                  <a:pt x="2124" y="1071"/>
                </a:lnTo>
                <a:lnTo>
                  <a:pt x="2125" y="1067"/>
                </a:lnTo>
                <a:lnTo>
                  <a:pt x="2126" y="1064"/>
                </a:lnTo>
                <a:lnTo>
                  <a:pt x="2127" y="1062"/>
                </a:lnTo>
                <a:lnTo>
                  <a:pt x="2129" y="1060"/>
                </a:lnTo>
                <a:lnTo>
                  <a:pt x="2130" y="1057"/>
                </a:lnTo>
                <a:lnTo>
                  <a:pt x="2131" y="1055"/>
                </a:lnTo>
                <a:lnTo>
                  <a:pt x="2132" y="1053"/>
                </a:lnTo>
                <a:lnTo>
                  <a:pt x="2133" y="1050"/>
                </a:lnTo>
                <a:lnTo>
                  <a:pt x="2136" y="1046"/>
                </a:lnTo>
                <a:lnTo>
                  <a:pt x="2137" y="1045"/>
                </a:lnTo>
                <a:lnTo>
                  <a:pt x="2138" y="1044"/>
                </a:lnTo>
                <a:lnTo>
                  <a:pt x="2139" y="1041"/>
                </a:lnTo>
                <a:lnTo>
                  <a:pt x="2141" y="1040"/>
                </a:lnTo>
                <a:lnTo>
                  <a:pt x="2142" y="1038"/>
                </a:lnTo>
                <a:lnTo>
                  <a:pt x="2143" y="1036"/>
                </a:lnTo>
                <a:lnTo>
                  <a:pt x="2143" y="1034"/>
                </a:lnTo>
                <a:lnTo>
                  <a:pt x="2145" y="1031"/>
                </a:lnTo>
                <a:lnTo>
                  <a:pt x="2147" y="1030"/>
                </a:lnTo>
                <a:lnTo>
                  <a:pt x="2149" y="1029"/>
                </a:lnTo>
                <a:lnTo>
                  <a:pt x="2151" y="1025"/>
                </a:lnTo>
                <a:lnTo>
                  <a:pt x="2154" y="1022"/>
                </a:lnTo>
                <a:lnTo>
                  <a:pt x="2159" y="1017"/>
                </a:lnTo>
                <a:lnTo>
                  <a:pt x="2165" y="1009"/>
                </a:lnTo>
                <a:lnTo>
                  <a:pt x="2171" y="1003"/>
                </a:lnTo>
                <a:lnTo>
                  <a:pt x="2172" y="1002"/>
                </a:lnTo>
                <a:lnTo>
                  <a:pt x="2176" y="999"/>
                </a:lnTo>
                <a:lnTo>
                  <a:pt x="2179" y="996"/>
                </a:lnTo>
                <a:lnTo>
                  <a:pt x="2183" y="994"/>
                </a:lnTo>
                <a:lnTo>
                  <a:pt x="2184" y="992"/>
                </a:lnTo>
                <a:lnTo>
                  <a:pt x="2187" y="991"/>
                </a:lnTo>
                <a:lnTo>
                  <a:pt x="2187" y="990"/>
                </a:lnTo>
                <a:lnTo>
                  <a:pt x="2189" y="989"/>
                </a:lnTo>
                <a:lnTo>
                  <a:pt x="2190" y="988"/>
                </a:lnTo>
                <a:lnTo>
                  <a:pt x="2193" y="986"/>
                </a:lnTo>
                <a:lnTo>
                  <a:pt x="2194" y="985"/>
                </a:lnTo>
                <a:lnTo>
                  <a:pt x="2196" y="985"/>
                </a:lnTo>
                <a:lnTo>
                  <a:pt x="2197" y="984"/>
                </a:lnTo>
                <a:lnTo>
                  <a:pt x="2201" y="981"/>
                </a:lnTo>
                <a:lnTo>
                  <a:pt x="2202" y="980"/>
                </a:lnTo>
                <a:lnTo>
                  <a:pt x="2206" y="978"/>
                </a:lnTo>
                <a:lnTo>
                  <a:pt x="2208" y="977"/>
                </a:lnTo>
                <a:lnTo>
                  <a:pt x="2211" y="975"/>
                </a:lnTo>
                <a:lnTo>
                  <a:pt x="2213" y="974"/>
                </a:lnTo>
                <a:lnTo>
                  <a:pt x="2216" y="973"/>
                </a:lnTo>
                <a:lnTo>
                  <a:pt x="2217" y="972"/>
                </a:lnTo>
                <a:lnTo>
                  <a:pt x="2220" y="970"/>
                </a:lnTo>
                <a:lnTo>
                  <a:pt x="2224" y="969"/>
                </a:lnTo>
                <a:lnTo>
                  <a:pt x="2226" y="968"/>
                </a:lnTo>
                <a:lnTo>
                  <a:pt x="2228" y="968"/>
                </a:lnTo>
                <a:lnTo>
                  <a:pt x="2230" y="967"/>
                </a:lnTo>
                <a:lnTo>
                  <a:pt x="2237" y="964"/>
                </a:lnTo>
                <a:lnTo>
                  <a:pt x="2239" y="963"/>
                </a:lnTo>
                <a:lnTo>
                  <a:pt x="2241" y="963"/>
                </a:lnTo>
                <a:lnTo>
                  <a:pt x="2242" y="962"/>
                </a:lnTo>
                <a:lnTo>
                  <a:pt x="2245" y="962"/>
                </a:lnTo>
                <a:lnTo>
                  <a:pt x="2251" y="959"/>
                </a:lnTo>
                <a:lnTo>
                  <a:pt x="2253" y="959"/>
                </a:lnTo>
                <a:lnTo>
                  <a:pt x="2255" y="958"/>
                </a:lnTo>
                <a:lnTo>
                  <a:pt x="2259" y="958"/>
                </a:lnTo>
                <a:lnTo>
                  <a:pt x="2261" y="957"/>
                </a:lnTo>
                <a:lnTo>
                  <a:pt x="2274" y="956"/>
                </a:lnTo>
                <a:lnTo>
                  <a:pt x="2283" y="956"/>
                </a:lnTo>
                <a:lnTo>
                  <a:pt x="2286" y="955"/>
                </a:lnTo>
                <a:lnTo>
                  <a:pt x="2289" y="955"/>
                </a:lnTo>
                <a:lnTo>
                  <a:pt x="2295" y="956"/>
                </a:lnTo>
                <a:lnTo>
                  <a:pt x="2315" y="956"/>
                </a:lnTo>
                <a:lnTo>
                  <a:pt x="2340" y="959"/>
                </a:lnTo>
                <a:lnTo>
                  <a:pt x="2342" y="961"/>
                </a:lnTo>
                <a:lnTo>
                  <a:pt x="2345" y="961"/>
                </a:lnTo>
                <a:lnTo>
                  <a:pt x="2346" y="962"/>
                </a:lnTo>
                <a:lnTo>
                  <a:pt x="2349" y="962"/>
                </a:lnTo>
                <a:lnTo>
                  <a:pt x="2351" y="963"/>
                </a:lnTo>
                <a:lnTo>
                  <a:pt x="2353" y="963"/>
                </a:lnTo>
                <a:lnTo>
                  <a:pt x="2355" y="964"/>
                </a:lnTo>
                <a:lnTo>
                  <a:pt x="2357" y="964"/>
                </a:lnTo>
                <a:lnTo>
                  <a:pt x="2358" y="966"/>
                </a:lnTo>
                <a:lnTo>
                  <a:pt x="2361" y="966"/>
                </a:lnTo>
                <a:lnTo>
                  <a:pt x="2362" y="967"/>
                </a:lnTo>
                <a:lnTo>
                  <a:pt x="2367" y="968"/>
                </a:lnTo>
                <a:lnTo>
                  <a:pt x="2369" y="969"/>
                </a:lnTo>
                <a:lnTo>
                  <a:pt x="2374" y="970"/>
                </a:lnTo>
                <a:lnTo>
                  <a:pt x="2376" y="973"/>
                </a:lnTo>
                <a:lnTo>
                  <a:pt x="2379" y="974"/>
                </a:lnTo>
                <a:lnTo>
                  <a:pt x="2381" y="975"/>
                </a:lnTo>
                <a:lnTo>
                  <a:pt x="2384" y="977"/>
                </a:lnTo>
                <a:lnTo>
                  <a:pt x="2386" y="978"/>
                </a:lnTo>
                <a:lnTo>
                  <a:pt x="2388" y="979"/>
                </a:lnTo>
                <a:lnTo>
                  <a:pt x="2391" y="980"/>
                </a:lnTo>
                <a:lnTo>
                  <a:pt x="2394" y="983"/>
                </a:lnTo>
                <a:lnTo>
                  <a:pt x="2396" y="984"/>
                </a:lnTo>
                <a:lnTo>
                  <a:pt x="2399" y="985"/>
                </a:lnTo>
                <a:lnTo>
                  <a:pt x="2400" y="986"/>
                </a:lnTo>
                <a:lnTo>
                  <a:pt x="2403" y="988"/>
                </a:lnTo>
                <a:lnTo>
                  <a:pt x="2405" y="990"/>
                </a:lnTo>
                <a:lnTo>
                  <a:pt x="2407" y="990"/>
                </a:lnTo>
                <a:lnTo>
                  <a:pt x="2407" y="991"/>
                </a:lnTo>
                <a:lnTo>
                  <a:pt x="2408" y="1067"/>
                </a:lnTo>
                <a:lnTo>
                  <a:pt x="2407" y="1071"/>
                </a:lnTo>
                <a:lnTo>
                  <a:pt x="2405" y="1072"/>
                </a:lnTo>
                <a:lnTo>
                  <a:pt x="2404" y="1073"/>
                </a:lnTo>
                <a:lnTo>
                  <a:pt x="2403" y="1075"/>
                </a:lnTo>
                <a:lnTo>
                  <a:pt x="2400" y="1077"/>
                </a:lnTo>
                <a:lnTo>
                  <a:pt x="2398" y="1077"/>
                </a:lnTo>
                <a:lnTo>
                  <a:pt x="2397" y="1078"/>
                </a:lnTo>
                <a:lnTo>
                  <a:pt x="2394" y="1078"/>
                </a:lnTo>
                <a:lnTo>
                  <a:pt x="2391" y="1078"/>
                </a:lnTo>
                <a:lnTo>
                  <a:pt x="2386" y="1078"/>
                </a:lnTo>
                <a:lnTo>
                  <a:pt x="2384" y="1077"/>
                </a:lnTo>
                <a:lnTo>
                  <a:pt x="2382" y="1074"/>
                </a:lnTo>
                <a:lnTo>
                  <a:pt x="2381" y="1073"/>
                </a:lnTo>
                <a:lnTo>
                  <a:pt x="2379" y="1072"/>
                </a:lnTo>
                <a:lnTo>
                  <a:pt x="2378" y="1068"/>
                </a:lnTo>
                <a:lnTo>
                  <a:pt x="2376" y="1066"/>
                </a:lnTo>
                <a:lnTo>
                  <a:pt x="2375" y="1062"/>
                </a:lnTo>
                <a:lnTo>
                  <a:pt x="2374" y="1057"/>
                </a:lnTo>
                <a:lnTo>
                  <a:pt x="2373" y="1053"/>
                </a:lnTo>
                <a:lnTo>
                  <a:pt x="2371" y="1050"/>
                </a:lnTo>
                <a:lnTo>
                  <a:pt x="2367" y="1035"/>
                </a:lnTo>
                <a:lnTo>
                  <a:pt x="2361" y="1020"/>
                </a:lnTo>
                <a:lnTo>
                  <a:pt x="2361" y="1014"/>
                </a:lnTo>
                <a:lnTo>
                  <a:pt x="2359" y="1013"/>
                </a:lnTo>
                <a:lnTo>
                  <a:pt x="2358" y="1008"/>
                </a:lnTo>
                <a:lnTo>
                  <a:pt x="2357" y="1005"/>
                </a:lnTo>
                <a:lnTo>
                  <a:pt x="2355" y="1003"/>
                </a:lnTo>
                <a:lnTo>
                  <a:pt x="2352" y="1000"/>
                </a:lnTo>
                <a:lnTo>
                  <a:pt x="2350" y="1000"/>
                </a:lnTo>
                <a:lnTo>
                  <a:pt x="2346" y="999"/>
                </a:lnTo>
                <a:lnTo>
                  <a:pt x="2345" y="997"/>
                </a:lnTo>
                <a:lnTo>
                  <a:pt x="2341" y="995"/>
                </a:lnTo>
                <a:lnTo>
                  <a:pt x="2339" y="995"/>
                </a:lnTo>
                <a:lnTo>
                  <a:pt x="2334" y="992"/>
                </a:lnTo>
                <a:lnTo>
                  <a:pt x="2333" y="992"/>
                </a:lnTo>
                <a:lnTo>
                  <a:pt x="2332" y="991"/>
                </a:lnTo>
                <a:lnTo>
                  <a:pt x="2327" y="990"/>
                </a:lnTo>
                <a:lnTo>
                  <a:pt x="2324" y="990"/>
                </a:lnTo>
                <a:lnTo>
                  <a:pt x="2316" y="988"/>
                </a:lnTo>
                <a:lnTo>
                  <a:pt x="2303" y="986"/>
                </a:lnTo>
                <a:lnTo>
                  <a:pt x="2294" y="985"/>
                </a:lnTo>
                <a:lnTo>
                  <a:pt x="2289" y="985"/>
                </a:lnTo>
                <a:lnTo>
                  <a:pt x="2286" y="985"/>
                </a:lnTo>
                <a:lnTo>
                  <a:pt x="2283" y="985"/>
                </a:lnTo>
                <a:lnTo>
                  <a:pt x="2277" y="985"/>
                </a:lnTo>
                <a:lnTo>
                  <a:pt x="2268" y="986"/>
                </a:lnTo>
                <a:lnTo>
                  <a:pt x="2247" y="992"/>
                </a:lnTo>
                <a:lnTo>
                  <a:pt x="2243" y="995"/>
                </a:lnTo>
                <a:lnTo>
                  <a:pt x="2240" y="996"/>
                </a:lnTo>
                <a:lnTo>
                  <a:pt x="2237" y="997"/>
                </a:lnTo>
                <a:lnTo>
                  <a:pt x="2235" y="999"/>
                </a:lnTo>
                <a:lnTo>
                  <a:pt x="2232" y="1000"/>
                </a:lnTo>
                <a:lnTo>
                  <a:pt x="2230" y="1001"/>
                </a:lnTo>
                <a:lnTo>
                  <a:pt x="2226" y="1003"/>
                </a:lnTo>
                <a:lnTo>
                  <a:pt x="2225" y="1005"/>
                </a:lnTo>
                <a:lnTo>
                  <a:pt x="2223" y="1006"/>
                </a:lnTo>
                <a:lnTo>
                  <a:pt x="2220" y="1007"/>
                </a:lnTo>
                <a:lnTo>
                  <a:pt x="2219" y="1009"/>
                </a:lnTo>
                <a:lnTo>
                  <a:pt x="2218" y="1011"/>
                </a:lnTo>
                <a:lnTo>
                  <a:pt x="2216" y="1011"/>
                </a:lnTo>
                <a:lnTo>
                  <a:pt x="2213" y="1014"/>
                </a:lnTo>
                <a:lnTo>
                  <a:pt x="2206" y="1022"/>
                </a:lnTo>
                <a:lnTo>
                  <a:pt x="2201" y="1027"/>
                </a:lnTo>
                <a:lnTo>
                  <a:pt x="2197" y="1029"/>
                </a:lnTo>
                <a:lnTo>
                  <a:pt x="2195" y="1033"/>
                </a:lnTo>
                <a:lnTo>
                  <a:pt x="2194" y="1035"/>
                </a:lnTo>
                <a:lnTo>
                  <a:pt x="2191" y="1038"/>
                </a:lnTo>
                <a:lnTo>
                  <a:pt x="2190" y="1039"/>
                </a:lnTo>
                <a:lnTo>
                  <a:pt x="2190" y="1041"/>
                </a:lnTo>
                <a:lnTo>
                  <a:pt x="2188" y="1042"/>
                </a:lnTo>
                <a:lnTo>
                  <a:pt x="2187" y="1044"/>
                </a:lnTo>
                <a:lnTo>
                  <a:pt x="2187" y="1046"/>
                </a:lnTo>
                <a:lnTo>
                  <a:pt x="2185" y="1049"/>
                </a:lnTo>
                <a:lnTo>
                  <a:pt x="2184" y="1050"/>
                </a:lnTo>
                <a:lnTo>
                  <a:pt x="2183" y="1052"/>
                </a:lnTo>
                <a:lnTo>
                  <a:pt x="2182" y="1055"/>
                </a:lnTo>
                <a:lnTo>
                  <a:pt x="2181" y="1057"/>
                </a:lnTo>
                <a:lnTo>
                  <a:pt x="2179" y="1058"/>
                </a:lnTo>
                <a:lnTo>
                  <a:pt x="2177" y="1063"/>
                </a:lnTo>
                <a:lnTo>
                  <a:pt x="2176" y="1067"/>
                </a:lnTo>
                <a:lnTo>
                  <a:pt x="2174" y="1069"/>
                </a:lnTo>
                <a:lnTo>
                  <a:pt x="2173" y="1072"/>
                </a:lnTo>
                <a:lnTo>
                  <a:pt x="2172" y="1075"/>
                </a:lnTo>
                <a:lnTo>
                  <a:pt x="2171" y="1081"/>
                </a:lnTo>
                <a:lnTo>
                  <a:pt x="2170" y="1084"/>
                </a:lnTo>
                <a:lnTo>
                  <a:pt x="2170" y="1085"/>
                </a:lnTo>
                <a:lnTo>
                  <a:pt x="2168" y="1088"/>
                </a:lnTo>
                <a:lnTo>
                  <a:pt x="2168" y="1089"/>
                </a:lnTo>
                <a:lnTo>
                  <a:pt x="2167" y="1092"/>
                </a:lnTo>
                <a:lnTo>
                  <a:pt x="2166" y="1095"/>
                </a:lnTo>
                <a:lnTo>
                  <a:pt x="2165" y="1102"/>
                </a:lnTo>
                <a:lnTo>
                  <a:pt x="2164" y="1105"/>
                </a:lnTo>
                <a:lnTo>
                  <a:pt x="2162" y="1113"/>
                </a:lnTo>
                <a:lnTo>
                  <a:pt x="2161" y="1118"/>
                </a:lnTo>
                <a:lnTo>
                  <a:pt x="2160" y="1122"/>
                </a:lnTo>
                <a:lnTo>
                  <a:pt x="2160" y="1127"/>
                </a:lnTo>
                <a:lnTo>
                  <a:pt x="2160" y="1132"/>
                </a:lnTo>
                <a:lnTo>
                  <a:pt x="2159" y="1138"/>
                </a:lnTo>
                <a:lnTo>
                  <a:pt x="2159" y="1146"/>
                </a:lnTo>
                <a:lnTo>
                  <a:pt x="2158" y="1151"/>
                </a:lnTo>
                <a:lnTo>
                  <a:pt x="2158" y="1157"/>
                </a:lnTo>
                <a:lnTo>
                  <a:pt x="2158" y="1168"/>
                </a:lnTo>
                <a:lnTo>
                  <a:pt x="2158" y="1174"/>
                </a:lnTo>
                <a:lnTo>
                  <a:pt x="2159" y="1180"/>
                </a:lnTo>
                <a:lnTo>
                  <a:pt x="2159" y="1190"/>
                </a:lnTo>
                <a:lnTo>
                  <a:pt x="2159" y="1196"/>
                </a:lnTo>
                <a:lnTo>
                  <a:pt x="2160" y="1202"/>
                </a:lnTo>
                <a:lnTo>
                  <a:pt x="2160" y="1206"/>
                </a:lnTo>
                <a:lnTo>
                  <a:pt x="2161" y="1211"/>
                </a:lnTo>
                <a:lnTo>
                  <a:pt x="2161" y="1215"/>
                </a:lnTo>
                <a:lnTo>
                  <a:pt x="2162" y="1218"/>
                </a:lnTo>
                <a:lnTo>
                  <a:pt x="2162" y="1221"/>
                </a:lnTo>
                <a:lnTo>
                  <a:pt x="2164" y="1224"/>
                </a:lnTo>
                <a:lnTo>
                  <a:pt x="2165" y="1230"/>
                </a:lnTo>
                <a:lnTo>
                  <a:pt x="2165" y="1233"/>
                </a:lnTo>
                <a:lnTo>
                  <a:pt x="2166" y="1234"/>
                </a:lnTo>
                <a:lnTo>
                  <a:pt x="2166" y="1236"/>
                </a:lnTo>
                <a:lnTo>
                  <a:pt x="2167" y="1239"/>
                </a:lnTo>
                <a:lnTo>
                  <a:pt x="2167" y="1241"/>
                </a:lnTo>
                <a:lnTo>
                  <a:pt x="2168" y="1244"/>
                </a:lnTo>
                <a:lnTo>
                  <a:pt x="2168" y="1245"/>
                </a:lnTo>
                <a:lnTo>
                  <a:pt x="2170" y="1247"/>
                </a:lnTo>
                <a:lnTo>
                  <a:pt x="2170" y="1249"/>
                </a:lnTo>
                <a:lnTo>
                  <a:pt x="2171" y="1250"/>
                </a:lnTo>
                <a:lnTo>
                  <a:pt x="2171" y="1252"/>
                </a:lnTo>
                <a:lnTo>
                  <a:pt x="2172" y="1256"/>
                </a:lnTo>
                <a:lnTo>
                  <a:pt x="2173" y="1258"/>
                </a:lnTo>
                <a:lnTo>
                  <a:pt x="2174" y="1262"/>
                </a:lnTo>
                <a:lnTo>
                  <a:pt x="2176" y="1265"/>
                </a:lnTo>
                <a:lnTo>
                  <a:pt x="2177" y="1268"/>
                </a:lnTo>
                <a:lnTo>
                  <a:pt x="2178" y="1271"/>
                </a:lnTo>
                <a:lnTo>
                  <a:pt x="2179" y="1273"/>
                </a:lnTo>
                <a:lnTo>
                  <a:pt x="2181" y="1276"/>
                </a:lnTo>
                <a:lnTo>
                  <a:pt x="2182" y="1278"/>
                </a:lnTo>
                <a:lnTo>
                  <a:pt x="2184" y="1279"/>
                </a:lnTo>
                <a:lnTo>
                  <a:pt x="2184" y="1282"/>
                </a:lnTo>
                <a:lnTo>
                  <a:pt x="2187" y="1284"/>
                </a:lnTo>
                <a:lnTo>
                  <a:pt x="2187" y="1287"/>
                </a:lnTo>
                <a:lnTo>
                  <a:pt x="2188" y="1288"/>
                </a:lnTo>
                <a:lnTo>
                  <a:pt x="2189" y="1290"/>
                </a:lnTo>
                <a:lnTo>
                  <a:pt x="2191" y="1291"/>
                </a:lnTo>
                <a:lnTo>
                  <a:pt x="2193" y="1293"/>
                </a:lnTo>
                <a:lnTo>
                  <a:pt x="2195" y="1295"/>
                </a:lnTo>
                <a:lnTo>
                  <a:pt x="2199" y="1300"/>
                </a:lnTo>
                <a:lnTo>
                  <a:pt x="2203" y="1306"/>
                </a:lnTo>
                <a:lnTo>
                  <a:pt x="2208" y="1311"/>
                </a:lnTo>
                <a:lnTo>
                  <a:pt x="2212" y="1315"/>
                </a:lnTo>
                <a:lnTo>
                  <a:pt x="2214" y="1316"/>
                </a:lnTo>
                <a:lnTo>
                  <a:pt x="2217" y="1318"/>
                </a:lnTo>
                <a:lnTo>
                  <a:pt x="2218" y="1319"/>
                </a:lnTo>
                <a:lnTo>
                  <a:pt x="2220" y="1319"/>
                </a:lnTo>
                <a:lnTo>
                  <a:pt x="2222" y="1322"/>
                </a:lnTo>
                <a:lnTo>
                  <a:pt x="2224" y="1322"/>
                </a:lnTo>
                <a:lnTo>
                  <a:pt x="2226" y="1323"/>
                </a:lnTo>
                <a:lnTo>
                  <a:pt x="2228" y="1324"/>
                </a:lnTo>
                <a:lnTo>
                  <a:pt x="2230" y="1326"/>
                </a:lnTo>
                <a:lnTo>
                  <a:pt x="2232" y="1327"/>
                </a:lnTo>
                <a:lnTo>
                  <a:pt x="2235" y="1328"/>
                </a:lnTo>
                <a:lnTo>
                  <a:pt x="2240" y="1330"/>
                </a:lnTo>
                <a:lnTo>
                  <a:pt x="2241" y="1330"/>
                </a:lnTo>
                <a:lnTo>
                  <a:pt x="2246" y="1333"/>
                </a:lnTo>
                <a:lnTo>
                  <a:pt x="2253" y="1335"/>
                </a:lnTo>
                <a:lnTo>
                  <a:pt x="2254" y="1335"/>
                </a:lnTo>
                <a:lnTo>
                  <a:pt x="2257" y="1337"/>
                </a:lnTo>
                <a:lnTo>
                  <a:pt x="2259" y="1337"/>
                </a:lnTo>
                <a:lnTo>
                  <a:pt x="2261" y="1337"/>
                </a:lnTo>
                <a:lnTo>
                  <a:pt x="2265" y="1338"/>
                </a:lnTo>
                <a:lnTo>
                  <a:pt x="2269" y="1338"/>
                </a:lnTo>
                <a:lnTo>
                  <a:pt x="2278" y="1339"/>
                </a:lnTo>
                <a:lnTo>
                  <a:pt x="2282" y="1340"/>
                </a:lnTo>
                <a:lnTo>
                  <a:pt x="2288" y="1340"/>
                </a:lnTo>
                <a:lnTo>
                  <a:pt x="2293" y="1340"/>
                </a:lnTo>
                <a:lnTo>
                  <a:pt x="2297" y="1339"/>
                </a:lnTo>
                <a:lnTo>
                  <a:pt x="2309" y="1338"/>
                </a:lnTo>
                <a:lnTo>
                  <a:pt x="2315" y="1337"/>
                </a:lnTo>
                <a:lnTo>
                  <a:pt x="2318" y="1337"/>
                </a:lnTo>
                <a:lnTo>
                  <a:pt x="2320" y="1335"/>
                </a:lnTo>
                <a:lnTo>
                  <a:pt x="2322" y="1335"/>
                </a:lnTo>
                <a:lnTo>
                  <a:pt x="2323" y="1334"/>
                </a:lnTo>
                <a:lnTo>
                  <a:pt x="2327" y="1333"/>
                </a:lnTo>
                <a:lnTo>
                  <a:pt x="2332" y="1332"/>
                </a:lnTo>
                <a:lnTo>
                  <a:pt x="2334" y="1329"/>
                </a:lnTo>
                <a:lnTo>
                  <a:pt x="2339" y="1327"/>
                </a:lnTo>
                <a:lnTo>
                  <a:pt x="2341" y="1326"/>
                </a:lnTo>
                <a:lnTo>
                  <a:pt x="2342" y="1324"/>
                </a:lnTo>
                <a:lnTo>
                  <a:pt x="2345" y="1323"/>
                </a:lnTo>
                <a:lnTo>
                  <a:pt x="2347" y="1319"/>
                </a:lnTo>
                <a:lnTo>
                  <a:pt x="2350" y="1318"/>
                </a:lnTo>
                <a:lnTo>
                  <a:pt x="2351" y="1315"/>
                </a:lnTo>
                <a:lnTo>
                  <a:pt x="2352" y="1312"/>
                </a:lnTo>
                <a:lnTo>
                  <a:pt x="2352" y="1311"/>
                </a:lnTo>
                <a:lnTo>
                  <a:pt x="2355" y="1306"/>
                </a:lnTo>
                <a:lnTo>
                  <a:pt x="2356" y="1301"/>
                </a:lnTo>
                <a:lnTo>
                  <a:pt x="2363" y="1284"/>
                </a:lnTo>
                <a:lnTo>
                  <a:pt x="2369" y="1267"/>
                </a:lnTo>
                <a:lnTo>
                  <a:pt x="2370" y="1263"/>
                </a:lnTo>
                <a:lnTo>
                  <a:pt x="2371" y="1261"/>
                </a:lnTo>
                <a:lnTo>
                  <a:pt x="2371" y="1260"/>
                </a:lnTo>
                <a:lnTo>
                  <a:pt x="2373" y="1257"/>
                </a:lnTo>
                <a:lnTo>
                  <a:pt x="2374" y="1255"/>
                </a:lnTo>
                <a:lnTo>
                  <a:pt x="2375" y="1252"/>
                </a:lnTo>
                <a:lnTo>
                  <a:pt x="2376" y="1250"/>
                </a:lnTo>
                <a:lnTo>
                  <a:pt x="2382" y="1245"/>
                </a:lnTo>
                <a:lnTo>
                  <a:pt x="2386" y="1245"/>
                </a:lnTo>
                <a:lnTo>
                  <a:pt x="2387" y="1244"/>
                </a:lnTo>
                <a:lnTo>
                  <a:pt x="2388" y="1244"/>
                </a:lnTo>
                <a:lnTo>
                  <a:pt x="2391" y="1245"/>
                </a:lnTo>
                <a:lnTo>
                  <a:pt x="2394" y="1245"/>
                </a:lnTo>
                <a:lnTo>
                  <a:pt x="2398" y="1246"/>
                </a:lnTo>
                <a:lnTo>
                  <a:pt x="2399" y="1247"/>
                </a:lnTo>
                <a:lnTo>
                  <a:pt x="2403" y="1250"/>
                </a:lnTo>
                <a:lnTo>
                  <a:pt x="2404" y="1252"/>
                </a:lnTo>
                <a:lnTo>
                  <a:pt x="2405" y="1255"/>
                </a:lnTo>
                <a:lnTo>
                  <a:pt x="2407" y="1261"/>
                </a:lnTo>
                <a:lnTo>
                  <a:pt x="2407" y="1276"/>
                </a:lnTo>
                <a:lnTo>
                  <a:pt x="2407" y="1328"/>
                </a:lnTo>
                <a:lnTo>
                  <a:pt x="2403" y="1330"/>
                </a:lnTo>
                <a:lnTo>
                  <a:pt x="2400" y="1334"/>
                </a:lnTo>
                <a:lnTo>
                  <a:pt x="2398" y="1335"/>
                </a:lnTo>
                <a:lnTo>
                  <a:pt x="2396" y="1337"/>
                </a:lnTo>
                <a:lnTo>
                  <a:pt x="2393" y="1338"/>
                </a:lnTo>
                <a:lnTo>
                  <a:pt x="2391" y="1340"/>
                </a:lnTo>
                <a:lnTo>
                  <a:pt x="2390" y="1341"/>
                </a:lnTo>
                <a:lnTo>
                  <a:pt x="2388" y="1341"/>
                </a:lnTo>
                <a:lnTo>
                  <a:pt x="2386" y="1343"/>
                </a:lnTo>
                <a:lnTo>
                  <a:pt x="2384" y="1344"/>
                </a:lnTo>
                <a:lnTo>
                  <a:pt x="2382" y="1346"/>
                </a:lnTo>
                <a:lnTo>
                  <a:pt x="2379" y="1348"/>
                </a:lnTo>
                <a:lnTo>
                  <a:pt x="2376" y="1349"/>
                </a:lnTo>
                <a:lnTo>
                  <a:pt x="2375" y="1350"/>
                </a:lnTo>
                <a:lnTo>
                  <a:pt x="2373" y="1351"/>
                </a:lnTo>
                <a:lnTo>
                  <a:pt x="2368" y="1352"/>
                </a:lnTo>
                <a:lnTo>
                  <a:pt x="2365" y="1354"/>
                </a:lnTo>
                <a:lnTo>
                  <a:pt x="2362" y="1355"/>
                </a:lnTo>
                <a:lnTo>
                  <a:pt x="2361" y="1356"/>
                </a:lnTo>
                <a:lnTo>
                  <a:pt x="2356" y="1357"/>
                </a:lnTo>
                <a:lnTo>
                  <a:pt x="2351" y="1360"/>
                </a:lnTo>
                <a:lnTo>
                  <a:pt x="2350" y="1360"/>
                </a:lnTo>
                <a:lnTo>
                  <a:pt x="2347" y="1361"/>
                </a:lnTo>
                <a:lnTo>
                  <a:pt x="2346" y="1361"/>
                </a:lnTo>
                <a:lnTo>
                  <a:pt x="2345" y="1362"/>
                </a:lnTo>
                <a:lnTo>
                  <a:pt x="2342" y="1362"/>
                </a:lnTo>
                <a:lnTo>
                  <a:pt x="2338" y="1363"/>
                </a:lnTo>
                <a:lnTo>
                  <a:pt x="2336" y="1365"/>
                </a:lnTo>
                <a:lnTo>
                  <a:pt x="2334" y="1365"/>
                </a:lnTo>
                <a:lnTo>
                  <a:pt x="2329" y="1366"/>
                </a:lnTo>
                <a:lnTo>
                  <a:pt x="2306" y="1370"/>
                </a:lnTo>
                <a:lnTo>
                  <a:pt x="2299" y="1370"/>
                </a:lnTo>
                <a:lnTo>
                  <a:pt x="2294" y="1371"/>
                </a:lnTo>
                <a:lnTo>
                  <a:pt x="2287" y="1371"/>
                </a:lnTo>
                <a:lnTo>
                  <a:pt x="2281" y="1371"/>
                </a:lnTo>
                <a:lnTo>
                  <a:pt x="2276" y="1370"/>
                </a:lnTo>
                <a:lnTo>
                  <a:pt x="2263" y="1370"/>
                </a:lnTo>
                <a:lnTo>
                  <a:pt x="2259" y="1368"/>
                </a:lnTo>
                <a:lnTo>
                  <a:pt x="2254" y="1368"/>
                </a:lnTo>
                <a:lnTo>
                  <a:pt x="2252" y="1367"/>
                </a:lnTo>
                <a:lnTo>
                  <a:pt x="2248" y="1367"/>
                </a:lnTo>
                <a:lnTo>
                  <a:pt x="2246" y="1366"/>
                </a:lnTo>
                <a:lnTo>
                  <a:pt x="2243" y="1366"/>
                </a:lnTo>
                <a:lnTo>
                  <a:pt x="2236" y="1365"/>
                </a:lnTo>
                <a:lnTo>
                  <a:pt x="2230" y="1362"/>
                </a:lnTo>
                <a:lnTo>
                  <a:pt x="2229" y="1362"/>
                </a:lnTo>
                <a:lnTo>
                  <a:pt x="2226" y="1361"/>
                </a:lnTo>
                <a:lnTo>
                  <a:pt x="2223" y="1360"/>
                </a:lnTo>
                <a:lnTo>
                  <a:pt x="2218" y="1359"/>
                </a:lnTo>
                <a:lnTo>
                  <a:pt x="2216" y="1357"/>
                </a:lnTo>
                <a:lnTo>
                  <a:pt x="2213" y="1356"/>
                </a:lnTo>
                <a:lnTo>
                  <a:pt x="2210" y="1354"/>
                </a:lnTo>
                <a:lnTo>
                  <a:pt x="2207" y="1352"/>
                </a:lnTo>
                <a:lnTo>
                  <a:pt x="2205" y="1351"/>
                </a:lnTo>
                <a:lnTo>
                  <a:pt x="2202" y="1351"/>
                </a:lnTo>
                <a:lnTo>
                  <a:pt x="2200" y="1350"/>
                </a:lnTo>
                <a:lnTo>
                  <a:pt x="2197" y="1349"/>
                </a:lnTo>
                <a:lnTo>
                  <a:pt x="2196" y="1346"/>
                </a:lnTo>
                <a:lnTo>
                  <a:pt x="2194" y="1346"/>
                </a:lnTo>
                <a:lnTo>
                  <a:pt x="2190" y="1344"/>
                </a:lnTo>
                <a:lnTo>
                  <a:pt x="2189" y="1343"/>
                </a:lnTo>
                <a:lnTo>
                  <a:pt x="2187" y="1341"/>
                </a:lnTo>
                <a:lnTo>
                  <a:pt x="2185" y="1340"/>
                </a:lnTo>
                <a:lnTo>
                  <a:pt x="2184" y="1339"/>
                </a:lnTo>
                <a:lnTo>
                  <a:pt x="2183" y="1338"/>
                </a:lnTo>
                <a:lnTo>
                  <a:pt x="2181" y="1337"/>
                </a:lnTo>
                <a:lnTo>
                  <a:pt x="2178" y="1335"/>
                </a:lnTo>
                <a:lnTo>
                  <a:pt x="2177" y="1334"/>
                </a:lnTo>
                <a:lnTo>
                  <a:pt x="2174" y="1332"/>
                </a:lnTo>
                <a:lnTo>
                  <a:pt x="2172" y="1329"/>
                </a:lnTo>
                <a:lnTo>
                  <a:pt x="2168" y="1327"/>
                </a:lnTo>
                <a:lnTo>
                  <a:pt x="2166" y="1323"/>
                </a:lnTo>
                <a:lnTo>
                  <a:pt x="2164" y="1322"/>
                </a:lnTo>
                <a:lnTo>
                  <a:pt x="2161" y="1321"/>
                </a:lnTo>
                <a:close/>
                <a:moveTo>
                  <a:pt x="212" y="970"/>
                </a:moveTo>
                <a:lnTo>
                  <a:pt x="214" y="1019"/>
                </a:lnTo>
                <a:lnTo>
                  <a:pt x="214" y="1027"/>
                </a:lnTo>
                <a:lnTo>
                  <a:pt x="215" y="1029"/>
                </a:lnTo>
                <a:lnTo>
                  <a:pt x="215" y="1034"/>
                </a:lnTo>
                <a:lnTo>
                  <a:pt x="214" y="1041"/>
                </a:lnTo>
                <a:lnTo>
                  <a:pt x="214" y="1044"/>
                </a:lnTo>
                <a:lnTo>
                  <a:pt x="213" y="1045"/>
                </a:lnTo>
                <a:lnTo>
                  <a:pt x="210" y="1047"/>
                </a:lnTo>
                <a:lnTo>
                  <a:pt x="205" y="1050"/>
                </a:lnTo>
                <a:lnTo>
                  <a:pt x="202" y="1051"/>
                </a:lnTo>
                <a:lnTo>
                  <a:pt x="197" y="1051"/>
                </a:lnTo>
                <a:lnTo>
                  <a:pt x="195" y="1051"/>
                </a:lnTo>
                <a:lnTo>
                  <a:pt x="192" y="1050"/>
                </a:lnTo>
                <a:lnTo>
                  <a:pt x="191" y="1049"/>
                </a:lnTo>
                <a:lnTo>
                  <a:pt x="189" y="1047"/>
                </a:lnTo>
                <a:lnTo>
                  <a:pt x="186" y="1044"/>
                </a:lnTo>
                <a:lnTo>
                  <a:pt x="184" y="1034"/>
                </a:lnTo>
                <a:lnTo>
                  <a:pt x="183" y="1031"/>
                </a:lnTo>
                <a:lnTo>
                  <a:pt x="181" y="1028"/>
                </a:lnTo>
                <a:lnTo>
                  <a:pt x="179" y="1022"/>
                </a:lnTo>
                <a:lnTo>
                  <a:pt x="178" y="1019"/>
                </a:lnTo>
                <a:lnTo>
                  <a:pt x="178" y="1017"/>
                </a:lnTo>
                <a:lnTo>
                  <a:pt x="176" y="1016"/>
                </a:lnTo>
                <a:lnTo>
                  <a:pt x="176" y="1014"/>
                </a:lnTo>
                <a:lnTo>
                  <a:pt x="174" y="1007"/>
                </a:lnTo>
                <a:lnTo>
                  <a:pt x="173" y="1005"/>
                </a:lnTo>
                <a:lnTo>
                  <a:pt x="172" y="1002"/>
                </a:lnTo>
                <a:lnTo>
                  <a:pt x="170" y="1001"/>
                </a:lnTo>
                <a:lnTo>
                  <a:pt x="168" y="999"/>
                </a:lnTo>
                <a:lnTo>
                  <a:pt x="164" y="996"/>
                </a:lnTo>
                <a:lnTo>
                  <a:pt x="161" y="995"/>
                </a:lnTo>
                <a:lnTo>
                  <a:pt x="152" y="991"/>
                </a:lnTo>
                <a:lnTo>
                  <a:pt x="143" y="989"/>
                </a:lnTo>
                <a:lnTo>
                  <a:pt x="133" y="988"/>
                </a:lnTo>
                <a:lnTo>
                  <a:pt x="123" y="988"/>
                </a:lnTo>
                <a:lnTo>
                  <a:pt x="114" y="989"/>
                </a:lnTo>
                <a:lnTo>
                  <a:pt x="109" y="989"/>
                </a:lnTo>
                <a:lnTo>
                  <a:pt x="104" y="990"/>
                </a:lnTo>
                <a:lnTo>
                  <a:pt x="99" y="991"/>
                </a:lnTo>
                <a:lnTo>
                  <a:pt x="95" y="992"/>
                </a:lnTo>
                <a:lnTo>
                  <a:pt x="91" y="994"/>
                </a:lnTo>
                <a:lnTo>
                  <a:pt x="87" y="996"/>
                </a:lnTo>
                <a:lnTo>
                  <a:pt x="85" y="997"/>
                </a:lnTo>
                <a:lnTo>
                  <a:pt x="81" y="999"/>
                </a:lnTo>
                <a:lnTo>
                  <a:pt x="79" y="1000"/>
                </a:lnTo>
                <a:lnTo>
                  <a:pt x="77" y="1002"/>
                </a:lnTo>
                <a:lnTo>
                  <a:pt x="75" y="1003"/>
                </a:lnTo>
                <a:lnTo>
                  <a:pt x="74" y="1005"/>
                </a:lnTo>
                <a:lnTo>
                  <a:pt x="71" y="1006"/>
                </a:lnTo>
                <a:lnTo>
                  <a:pt x="69" y="1008"/>
                </a:lnTo>
                <a:lnTo>
                  <a:pt x="68" y="1011"/>
                </a:lnTo>
                <a:lnTo>
                  <a:pt x="65" y="1013"/>
                </a:lnTo>
                <a:lnTo>
                  <a:pt x="64" y="1014"/>
                </a:lnTo>
                <a:lnTo>
                  <a:pt x="63" y="1016"/>
                </a:lnTo>
                <a:lnTo>
                  <a:pt x="62" y="1018"/>
                </a:lnTo>
                <a:lnTo>
                  <a:pt x="60" y="1020"/>
                </a:lnTo>
                <a:lnTo>
                  <a:pt x="59" y="1024"/>
                </a:lnTo>
                <a:lnTo>
                  <a:pt x="58" y="1027"/>
                </a:lnTo>
                <a:lnTo>
                  <a:pt x="57" y="1028"/>
                </a:lnTo>
                <a:lnTo>
                  <a:pt x="57" y="1029"/>
                </a:lnTo>
                <a:lnTo>
                  <a:pt x="56" y="1031"/>
                </a:lnTo>
                <a:lnTo>
                  <a:pt x="56" y="1034"/>
                </a:lnTo>
                <a:lnTo>
                  <a:pt x="54" y="1036"/>
                </a:lnTo>
                <a:lnTo>
                  <a:pt x="54" y="1040"/>
                </a:lnTo>
                <a:lnTo>
                  <a:pt x="54" y="1046"/>
                </a:lnTo>
                <a:lnTo>
                  <a:pt x="53" y="1053"/>
                </a:lnTo>
                <a:lnTo>
                  <a:pt x="54" y="1058"/>
                </a:lnTo>
                <a:lnTo>
                  <a:pt x="54" y="1062"/>
                </a:lnTo>
                <a:lnTo>
                  <a:pt x="54" y="1064"/>
                </a:lnTo>
                <a:lnTo>
                  <a:pt x="56" y="1067"/>
                </a:lnTo>
                <a:lnTo>
                  <a:pt x="56" y="1069"/>
                </a:lnTo>
                <a:lnTo>
                  <a:pt x="57" y="1072"/>
                </a:lnTo>
                <a:lnTo>
                  <a:pt x="58" y="1074"/>
                </a:lnTo>
                <a:lnTo>
                  <a:pt x="59" y="1077"/>
                </a:lnTo>
                <a:lnTo>
                  <a:pt x="62" y="1081"/>
                </a:lnTo>
                <a:lnTo>
                  <a:pt x="63" y="1083"/>
                </a:lnTo>
                <a:lnTo>
                  <a:pt x="64" y="1085"/>
                </a:lnTo>
                <a:lnTo>
                  <a:pt x="66" y="1086"/>
                </a:lnTo>
                <a:lnTo>
                  <a:pt x="69" y="1089"/>
                </a:lnTo>
                <a:lnTo>
                  <a:pt x="74" y="1095"/>
                </a:lnTo>
                <a:lnTo>
                  <a:pt x="80" y="1101"/>
                </a:lnTo>
                <a:lnTo>
                  <a:pt x="82" y="1103"/>
                </a:lnTo>
                <a:lnTo>
                  <a:pt x="85" y="1106"/>
                </a:lnTo>
                <a:lnTo>
                  <a:pt x="87" y="1107"/>
                </a:lnTo>
                <a:lnTo>
                  <a:pt x="89" y="1110"/>
                </a:lnTo>
                <a:lnTo>
                  <a:pt x="92" y="1111"/>
                </a:lnTo>
                <a:lnTo>
                  <a:pt x="93" y="1112"/>
                </a:lnTo>
                <a:lnTo>
                  <a:pt x="95" y="1113"/>
                </a:lnTo>
                <a:lnTo>
                  <a:pt x="97" y="1114"/>
                </a:lnTo>
                <a:lnTo>
                  <a:pt x="98" y="1116"/>
                </a:lnTo>
                <a:lnTo>
                  <a:pt x="100" y="1117"/>
                </a:lnTo>
                <a:lnTo>
                  <a:pt x="103" y="1117"/>
                </a:lnTo>
                <a:lnTo>
                  <a:pt x="104" y="1118"/>
                </a:lnTo>
                <a:lnTo>
                  <a:pt x="106" y="1119"/>
                </a:lnTo>
                <a:lnTo>
                  <a:pt x="108" y="1121"/>
                </a:lnTo>
                <a:lnTo>
                  <a:pt x="110" y="1122"/>
                </a:lnTo>
                <a:lnTo>
                  <a:pt x="114" y="1124"/>
                </a:lnTo>
                <a:lnTo>
                  <a:pt x="118" y="1127"/>
                </a:lnTo>
                <a:lnTo>
                  <a:pt x="122" y="1129"/>
                </a:lnTo>
                <a:lnTo>
                  <a:pt x="124" y="1130"/>
                </a:lnTo>
                <a:lnTo>
                  <a:pt x="127" y="1132"/>
                </a:lnTo>
                <a:lnTo>
                  <a:pt x="128" y="1133"/>
                </a:lnTo>
                <a:lnTo>
                  <a:pt x="131" y="1133"/>
                </a:lnTo>
                <a:lnTo>
                  <a:pt x="133" y="1134"/>
                </a:lnTo>
                <a:lnTo>
                  <a:pt x="134" y="1135"/>
                </a:lnTo>
                <a:lnTo>
                  <a:pt x="137" y="1136"/>
                </a:lnTo>
                <a:lnTo>
                  <a:pt x="139" y="1138"/>
                </a:lnTo>
                <a:lnTo>
                  <a:pt x="141" y="1139"/>
                </a:lnTo>
                <a:lnTo>
                  <a:pt x="143" y="1141"/>
                </a:lnTo>
                <a:lnTo>
                  <a:pt x="145" y="1141"/>
                </a:lnTo>
                <a:lnTo>
                  <a:pt x="146" y="1144"/>
                </a:lnTo>
                <a:lnTo>
                  <a:pt x="150" y="1145"/>
                </a:lnTo>
                <a:lnTo>
                  <a:pt x="154" y="1146"/>
                </a:lnTo>
                <a:lnTo>
                  <a:pt x="156" y="1147"/>
                </a:lnTo>
                <a:lnTo>
                  <a:pt x="158" y="1150"/>
                </a:lnTo>
                <a:lnTo>
                  <a:pt x="162" y="1151"/>
                </a:lnTo>
                <a:lnTo>
                  <a:pt x="163" y="1152"/>
                </a:lnTo>
                <a:lnTo>
                  <a:pt x="167" y="1155"/>
                </a:lnTo>
                <a:lnTo>
                  <a:pt x="168" y="1156"/>
                </a:lnTo>
                <a:lnTo>
                  <a:pt x="170" y="1157"/>
                </a:lnTo>
                <a:lnTo>
                  <a:pt x="172" y="1158"/>
                </a:lnTo>
                <a:lnTo>
                  <a:pt x="173" y="1160"/>
                </a:lnTo>
                <a:lnTo>
                  <a:pt x="175" y="1161"/>
                </a:lnTo>
                <a:lnTo>
                  <a:pt x="176" y="1162"/>
                </a:lnTo>
                <a:lnTo>
                  <a:pt x="178" y="1163"/>
                </a:lnTo>
                <a:lnTo>
                  <a:pt x="180" y="1164"/>
                </a:lnTo>
                <a:lnTo>
                  <a:pt x="183" y="1167"/>
                </a:lnTo>
                <a:lnTo>
                  <a:pt x="185" y="1169"/>
                </a:lnTo>
                <a:lnTo>
                  <a:pt x="189" y="1172"/>
                </a:lnTo>
                <a:lnTo>
                  <a:pt x="193" y="1175"/>
                </a:lnTo>
                <a:lnTo>
                  <a:pt x="199" y="1182"/>
                </a:lnTo>
                <a:lnTo>
                  <a:pt x="203" y="1185"/>
                </a:lnTo>
                <a:lnTo>
                  <a:pt x="207" y="1189"/>
                </a:lnTo>
                <a:lnTo>
                  <a:pt x="209" y="1191"/>
                </a:lnTo>
                <a:lnTo>
                  <a:pt x="212" y="1194"/>
                </a:lnTo>
                <a:lnTo>
                  <a:pt x="213" y="1196"/>
                </a:lnTo>
                <a:lnTo>
                  <a:pt x="214" y="1199"/>
                </a:lnTo>
                <a:lnTo>
                  <a:pt x="214" y="1201"/>
                </a:lnTo>
                <a:lnTo>
                  <a:pt x="216" y="1204"/>
                </a:lnTo>
                <a:lnTo>
                  <a:pt x="218" y="1205"/>
                </a:lnTo>
                <a:lnTo>
                  <a:pt x="219" y="1207"/>
                </a:lnTo>
                <a:lnTo>
                  <a:pt x="220" y="1210"/>
                </a:lnTo>
                <a:lnTo>
                  <a:pt x="221" y="1213"/>
                </a:lnTo>
                <a:lnTo>
                  <a:pt x="227" y="1230"/>
                </a:lnTo>
                <a:lnTo>
                  <a:pt x="227" y="1233"/>
                </a:lnTo>
                <a:lnTo>
                  <a:pt x="228" y="1236"/>
                </a:lnTo>
                <a:lnTo>
                  <a:pt x="228" y="1240"/>
                </a:lnTo>
                <a:lnTo>
                  <a:pt x="228" y="1247"/>
                </a:lnTo>
                <a:lnTo>
                  <a:pt x="230" y="1250"/>
                </a:lnTo>
                <a:lnTo>
                  <a:pt x="230" y="1255"/>
                </a:lnTo>
                <a:lnTo>
                  <a:pt x="230" y="1258"/>
                </a:lnTo>
                <a:lnTo>
                  <a:pt x="228" y="1261"/>
                </a:lnTo>
                <a:lnTo>
                  <a:pt x="228" y="1266"/>
                </a:lnTo>
                <a:lnTo>
                  <a:pt x="228" y="1277"/>
                </a:lnTo>
                <a:lnTo>
                  <a:pt x="227" y="1279"/>
                </a:lnTo>
                <a:lnTo>
                  <a:pt x="227" y="1283"/>
                </a:lnTo>
                <a:lnTo>
                  <a:pt x="226" y="1285"/>
                </a:lnTo>
                <a:lnTo>
                  <a:pt x="226" y="1288"/>
                </a:lnTo>
                <a:lnTo>
                  <a:pt x="225" y="1290"/>
                </a:lnTo>
                <a:lnTo>
                  <a:pt x="225" y="1291"/>
                </a:lnTo>
                <a:lnTo>
                  <a:pt x="224" y="1293"/>
                </a:lnTo>
                <a:lnTo>
                  <a:pt x="224" y="1295"/>
                </a:lnTo>
                <a:lnTo>
                  <a:pt x="222" y="1299"/>
                </a:lnTo>
                <a:lnTo>
                  <a:pt x="221" y="1301"/>
                </a:lnTo>
                <a:lnTo>
                  <a:pt x="220" y="1304"/>
                </a:lnTo>
                <a:lnTo>
                  <a:pt x="219" y="1306"/>
                </a:lnTo>
                <a:lnTo>
                  <a:pt x="218" y="1308"/>
                </a:lnTo>
                <a:lnTo>
                  <a:pt x="216" y="1311"/>
                </a:lnTo>
                <a:lnTo>
                  <a:pt x="214" y="1316"/>
                </a:lnTo>
                <a:lnTo>
                  <a:pt x="213" y="1317"/>
                </a:lnTo>
                <a:lnTo>
                  <a:pt x="212" y="1319"/>
                </a:lnTo>
                <a:lnTo>
                  <a:pt x="210" y="1321"/>
                </a:lnTo>
                <a:lnTo>
                  <a:pt x="209" y="1322"/>
                </a:lnTo>
                <a:lnTo>
                  <a:pt x="208" y="1323"/>
                </a:lnTo>
                <a:lnTo>
                  <a:pt x="205" y="1326"/>
                </a:lnTo>
                <a:lnTo>
                  <a:pt x="202" y="1330"/>
                </a:lnTo>
                <a:lnTo>
                  <a:pt x="197" y="1337"/>
                </a:lnTo>
                <a:lnTo>
                  <a:pt x="196" y="1338"/>
                </a:lnTo>
                <a:lnTo>
                  <a:pt x="191" y="1341"/>
                </a:lnTo>
                <a:lnTo>
                  <a:pt x="190" y="1343"/>
                </a:lnTo>
                <a:lnTo>
                  <a:pt x="187" y="1344"/>
                </a:lnTo>
                <a:lnTo>
                  <a:pt x="186" y="1345"/>
                </a:lnTo>
                <a:lnTo>
                  <a:pt x="185" y="1346"/>
                </a:lnTo>
                <a:lnTo>
                  <a:pt x="184" y="1348"/>
                </a:lnTo>
                <a:lnTo>
                  <a:pt x="180" y="1349"/>
                </a:lnTo>
                <a:lnTo>
                  <a:pt x="179" y="1350"/>
                </a:lnTo>
                <a:lnTo>
                  <a:pt x="176" y="1351"/>
                </a:lnTo>
                <a:lnTo>
                  <a:pt x="174" y="1352"/>
                </a:lnTo>
                <a:lnTo>
                  <a:pt x="173" y="1354"/>
                </a:lnTo>
                <a:lnTo>
                  <a:pt x="169" y="1355"/>
                </a:lnTo>
                <a:lnTo>
                  <a:pt x="168" y="1356"/>
                </a:lnTo>
                <a:lnTo>
                  <a:pt x="164" y="1357"/>
                </a:lnTo>
                <a:lnTo>
                  <a:pt x="145" y="1365"/>
                </a:lnTo>
                <a:lnTo>
                  <a:pt x="121" y="1370"/>
                </a:lnTo>
                <a:lnTo>
                  <a:pt x="108" y="1370"/>
                </a:lnTo>
                <a:lnTo>
                  <a:pt x="102" y="1371"/>
                </a:lnTo>
                <a:lnTo>
                  <a:pt x="94" y="1371"/>
                </a:lnTo>
                <a:lnTo>
                  <a:pt x="86" y="1371"/>
                </a:lnTo>
                <a:lnTo>
                  <a:pt x="81" y="1370"/>
                </a:lnTo>
                <a:lnTo>
                  <a:pt x="74" y="1370"/>
                </a:lnTo>
                <a:lnTo>
                  <a:pt x="68" y="1370"/>
                </a:lnTo>
                <a:lnTo>
                  <a:pt x="53" y="1367"/>
                </a:lnTo>
                <a:lnTo>
                  <a:pt x="50" y="1366"/>
                </a:lnTo>
                <a:lnTo>
                  <a:pt x="47" y="1366"/>
                </a:lnTo>
                <a:lnTo>
                  <a:pt x="45" y="1366"/>
                </a:lnTo>
                <a:lnTo>
                  <a:pt x="42" y="1365"/>
                </a:lnTo>
                <a:lnTo>
                  <a:pt x="40" y="1365"/>
                </a:lnTo>
                <a:lnTo>
                  <a:pt x="39" y="1363"/>
                </a:lnTo>
                <a:lnTo>
                  <a:pt x="36" y="1363"/>
                </a:lnTo>
                <a:lnTo>
                  <a:pt x="34" y="1362"/>
                </a:lnTo>
                <a:lnTo>
                  <a:pt x="12" y="1354"/>
                </a:lnTo>
                <a:lnTo>
                  <a:pt x="11" y="1337"/>
                </a:lnTo>
                <a:lnTo>
                  <a:pt x="10" y="1334"/>
                </a:lnTo>
                <a:lnTo>
                  <a:pt x="7" y="1323"/>
                </a:lnTo>
                <a:lnTo>
                  <a:pt x="7" y="1316"/>
                </a:lnTo>
                <a:lnTo>
                  <a:pt x="5" y="1310"/>
                </a:lnTo>
                <a:lnTo>
                  <a:pt x="4" y="1302"/>
                </a:lnTo>
                <a:lnTo>
                  <a:pt x="4" y="1295"/>
                </a:lnTo>
                <a:lnTo>
                  <a:pt x="1" y="1288"/>
                </a:lnTo>
                <a:lnTo>
                  <a:pt x="1" y="1280"/>
                </a:lnTo>
                <a:lnTo>
                  <a:pt x="0" y="1276"/>
                </a:lnTo>
                <a:lnTo>
                  <a:pt x="0" y="1273"/>
                </a:lnTo>
                <a:lnTo>
                  <a:pt x="1" y="1271"/>
                </a:lnTo>
                <a:lnTo>
                  <a:pt x="1" y="1268"/>
                </a:lnTo>
                <a:lnTo>
                  <a:pt x="2" y="1267"/>
                </a:lnTo>
                <a:lnTo>
                  <a:pt x="6" y="1263"/>
                </a:lnTo>
                <a:lnTo>
                  <a:pt x="7" y="1262"/>
                </a:lnTo>
                <a:lnTo>
                  <a:pt x="10" y="1261"/>
                </a:lnTo>
                <a:lnTo>
                  <a:pt x="12" y="1260"/>
                </a:lnTo>
                <a:lnTo>
                  <a:pt x="16" y="1260"/>
                </a:lnTo>
                <a:lnTo>
                  <a:pt x="19" y="1260"/>
                </a:lnTo>
                <a:lnTo>
                  <a:pt x="24" y="1262"/>
                </a:lnTo>
                <a:lnTo>
                  <a:pt x="27" y="1265"/>
                </a:lnTo>
                <a:lnTo>
                  <a:pt x="28" y="1266"/>
                </a:lnTo>
                <a:lnTo>
                  <a:pt x="29" y="1268"/>
                </a:lnTo>
                <a:lnTo>
                  <a:pt x="30" y="1271"/>
                </a:lnTo>
                <a:lnTo>
                  <a:pt x="31" y="1273"/>
                </a:lnTo>
                <a:lnTo>
                  <a:pt x="33" y="1276"/>
                </a:lnTo>
                <a:lnTo>
                  <a:pt x="34" y="1278"/>
                </a:lnTo>
                <a:lnTo>
                  <a:pt x="35" y="1280"/>
                </a:lnTo>
                <a:lnTo>
                  <a:pt x="36" y="1284"/>
                </a:lnTo>
                <a:lnTo>
                  <a:pt x="37" y="1287"/>
                </a:lnTo>
                <a:lnTo>
                  <a:pt x="39" y="1288"/>
                </a:lnTo>
                <a:lnTo>
                  <a:pt x="40" y="1290"/>
                </a:lnTo>
                <a:lnTo>
                  <a:pt x="40" y="1293"/>
                </a:lnTo>
                <a:lnTo>
                  <a:pt x="41" y="1294"/>
                </a:lnTo>
                <a:lnTo>
                  <a:pt x="41" y="1296"/>
                </a:lnTo>
                <a:lnTo>
                  <a:pt x="44" y="1300"/>
                </a:lnTo>
                <a:lnTo>
                  <a:pt x="44" y="1302"/>
                </a:lnTo>
                <a:lnTo>
                  <a:pt x="46" y="1306"/>
                </a:lnTo>
                <a:lnTo>
                  <a:pt x="47" y="1307"/>
                </a:lnTo>
                <a:lnTo>
                  <a:pt x="48" y="1310"/>
                </a:lnTo>
                <a:lnTo>
                  <a:pt x="50" y="1312"/>
                </a:lnTo>
                <a:lnTo>
                  <a:pt x="51" y="1316"/>
                </a:lnTo>
                <a:lnTo>
                  <a:pt x="52" y="1317"/>
                </a:lnTo>
                <a:lnTo>
                  <a:pt x="53" y="1319"/>
                </a:lnTo>
                <a:lnTo>
                  <a:pt x="54" y="1321"/>
                </a:lnTo>
                <a:lnTo>
                  <a:pt x="56" y="1322"/>
                </a:lnTo>
                <a:lnTo>
                  <a:pt x="59" y="1326"/>
                </a:lnTo>
                <a:lnTo>
                  <a:pt x="62" y="1328"/>
                </a:lnTo>
                <a:lnTo>
                  <a:pt x="64" y="1329"/>
                </a:lnTo>
                <a:lnTo>
                  <a:pt x="65" y="1330"/>
                </a:lnTo>
                <a:lnTo>
                  <a:pt x="68" y="1330"/>
                </a:lnTo>
                <a:lnTo>
                  <a:pt x="70" y="1332"/>
                </a:lnTo>
                <a:lnTo>
                  <a:pt x="71" y="1333"/>
                </a:lnTo>
                <a:lnTo>
                  <a:pt x="79" y="1335"/>
                </a:lnTo>
                <a:lnTo>
                  <a:pt x="83" y="1337"/>
                </a:lnTo>
                <a:lnTo>
                  <a:pt x="89" y="1337"/>
                </a:lnTo>
                <a:lnTo>
                  <a:pt x="102" y="1337"/>
                </a:lnTo>
                <a:lnTo>
                  <a:pt x="110" y="1337"/>
                </a:lnTo>
                <a:lnTo>
                  <a:pt x="114" y="1337"/>
                </a:lnTo>
                <a:lnTo>
                  <a:pt x="117" y="1337"/>
                </a:lnTo>
                <a:lnTo>
                  <a:pt x="122" y="1337"/>
                </a:lnTo>
                <a:lnTo>
                  <a:pt x="128" y="1335"/>
                </a:lnTo>
                <a:lnTo>
                  <a:pt x="131" y="1334"/>
                </a:lnTo>
                <a:lnTo>
                  <a:pt x="133" y="1334"/>
                </a:lnTo>
                <a:lnTo>
                  <a:pt x="135" y="1333"/>
                </a:lnTo>
                <a:lnTo>
                  <a:pt x="137" y="1333"/>
                </a:lnTo>
                <a:lnTo>
                  <a:pt x="139" y="1332"/>
                </a:lnTo>
                <a:lnTo>
                  <a:pt x="141" y="1330"/>
                </a:lnTo>
                <a:lnTo>
                  <a:pt x="145" y="1329"/>
                </a:lnTo>
                <a:lnTo>
                  <a:pt x="149" y="1328"/>
                </a:lnTo>
                <a:lnTo>
                  <a:pt x="151" y="1327"/>
                </a:lnTo>
                <a:lnTo>
                  <a:pt x="154" y="1326"/>
                </a:lnTo>
                <a:lnTo>
                  <a:pt x="155" y="1324"/>
                </a:lnTo>
                <a:lnTo>
                  <a:pt x="156" y="1322"/>
                </a:lnTo>
                <a:lnTo>
                  <a:pt x="158" y="1321"/>
                </a:lnTo>
                <a:lnTo>
                  <a:pt x="162" y="1318"/>
                </a:lnTo>
                <a:lnTo>
                  <a:pt x="169" y="1312"/>
                </a:lnTo>
                <a:lnTo>
                  <a:pt x="173" y="1307"/>
                </a:lnTo>
                <a:lnTo>
                  <a:pt x="175" y="1304"/>
                </a:lnTo>
                <a:lnTo>
                  <a:pt x="180" y="1294"/>
                </a:lnTo>
                <a:lnTo>
                  <a:pt x="184" y="1284"/>
                </a:lnTo>
                <a:lnTo>
                  <a:pt x="184" y="1280"/>
                </a:lnTo>
                <a:lnTo>
                  <a:pt x="185" y="1278"/>
                </a:lnTo>
                <a:lnTo>
                  <a:pt x="185" y="1274"/>
                </a:lnTo>
                <a:lnTo>
                  <a:pt x="186" y="1268"/>
                </a:lnTo>
                <a:lnTo>
                  <a:pt x="186" y="1262"/>
                </a:lnTo>
                <a:lnTo>
                  <a:pt x="185" y="1256"/>
                </a:lnTo>
                <a:lnTo>
                  <a:pt x="185" y="1251"/>
                </a:lnTo>
                <a:lnTo>
                  <a:pt x="185" y="1249"/>
                </a:lnTo>
                <a:lnTo>
                  <a:pt x="181" y="1238"/>
                </a:lnTo>
                <a:lnTo>
                  <a:pt x="180" y="1235"/>
                </a:lnTo>
                <a:lnTo>
                  <a:pt x="179" y="1234"/>
                </a:lnTo>
                <a:lnTo>
                  <a:pt x="178" y="1232"/>
                </a:lnTo>
                <a:lnTo>
                  <a:pt x="176" y="1229"/>
                </a:lnTo>
                <a:lnTo>
                  <a:pt x="175" y="1228"/>
                </a:lnTo>
                <a:lnTo>
                  <a:pt x="174" y="1225"/>
                </a:lnTo>
                <a:lnTo>
                  <a:pt x="172" y="1224"/>
                </a:lnTo>
                <a:lnTo>
                  <a:pt x="170" y="1222"/>
                </a:lnTo>
                <a:lnTo>
                  <a:pt x="166" y="1217"/>
                </a:lnTo>
                <a:lnTo>
                  <a:pt x="161" y="1212"/>
                </a:lnTo>
                <a:lnTo>
                  <a:pt x="157" y="1208"/>
                </a:lnTo>
                <a:lnTo>
                  <a:pt x="155" y="1206"/>
                </a:lnTo>
                <a:lnTo>
                  <a:pt x="152" y="1205"/>
                </a:lnTo>
                <a:lnTo>
                  <a:pt x="151" y="1204"/>
                </a:lnTo>
                <a:lnTo>
                  <a:pt x="149" y="1202"/>
                </a:lnTo>
                <a:lnTo>
                  <a:pt x="146" y="1201"/>
                </a:lnTo>
                <a:lnTo>
                  <a:pt x="145" y="1200"/>
                </a:lnTo>
                <a:lnTo>
                  <a:pt x="143" y="1199"/>
                </a:lnTo>
                <a:lnTo>
                  <a:pt x="141" y="1197"/>
                </a:lnTo>
                <a:lnTo>
                  <a:pt x="139" y="1196"/>
                </a:lnTo>
                <a:lnTo>
                  <a:pt x="138" y="1195"/>
                </a:lnTo>
                <a:lnTo>
                  <a:pt x="134" y="1194"/>
                </a:lnTo>
                <a:lnTo>
                  <a:pt x="132" y="1191"/>
                </a:lnTo>
                <a:lnTo>
                  <a:pt x="127" y="1190"/>
                </a:lnTo>
                <a:lnTo>
                  <a:pt x="123" y="1188"/>
                </a:lnTo>
                <a:lnTo>
                  <a:pt x="122" y="1186"/>
                </a:lnTo>
                <a:lnTo>
                  <a:pt x="120" y="1185"/>
                </a:lnTo>
                <a:lnTo>
                  <a:pt x="117" y="1183"/>
                </a:lnTo>
                <a:lnTo>
                  <a:pt x="115" y="1183"/>
                </a:lnTo>
                <a:lnTo>
                  <a:pt x="112" y="1182"/>
                </a:lnTo>
                <a:lnTo>
                  <a:pt x="111" y="1180"/>
                </a:lnTo>
                <a:lnTo>
                  <a:pt x="109" y="1179"/>
                </a:lnTo>
                <a:lnTo>
                  <a:pt x="106" y="1178"/>
                </a:lnTo>
                <a:lnTo>
                  <a:pt x="104" y="1177"/>
                </a:lnTo>
                <a:lnTo>
                  <a:pt x="103" y="1175"/>
                </a:lnTo>
                <a:lnTo>
                  <a:pt x="100" y="1174"/>
                </a:lnTo>
                <a:lnTo>
                  <a:pt x="97" y="1173"/>
                </a:lnTo>
                <a:lnTo>
                  <a:pt x="95" y="1172"/>
                </a:lnTo>
                <a:lnTo>
                  <a:pt x="93" y="1171"/>
                </a:lnTo>
                <a:lnTo>
                  <a:pt x="91" y="1168"/>
                </a:lnTo>
                <a:lnTo>
                  <a:pt x="88" y="1168"/>
                </a:lnTo>
                <a:lnTo>
                  <a:pt x="86" y="1167"/>
                </a:lnTo>
                <a:lnTo>
                  <a:pt x="82" y="1164"/>
                </a:lnTo>
                <a:lnTo>
                  <a:pt x="80" y="1162"/>
                </a:lnTo>
                <a:lnTo>
                  <a:pt x="76" y="1161"/>
                </a:lnTo>
                <a:lnTo>
                  <a:pt x="74" y="1160"/>
                </a:lnTo>
                <a:lnTo>
                  <a:pt x="71" y="1158"/>
                </a:lnTo>
                <a:lnTo>
                  <a:pt x="69" y="1156"/>
                </a:lnTo>
                <a:lnTo>
                  <a:pt x="68" y="1155"/>
                </a:lnTo>
                <a:lnTo>
                  <a:pt x="65" y="1153"/>
                </a:lnTo>
                <a:lnTo>
                  <a:pt x="64" y="1152"/>
                </a:lnTo>
                <a:lnTo>
                  <a:pt x="62" y="1151"/>
                </a:lnTo>
                <a:lnTo>
                  <a:pt x="60" y="1150"/>
                </a:lnTo>
                <a:lnTo>
                  <a:pt x="59" y="1149"/>
                </a:lnTo>
                <a:lnTo>
                  <a:pt x="57" y="1147"/>
                </a:lnTo>
                <a:lnTo>
                  <a:pt x="54" y="1146"/>
                </a:lnTo>
                <a:lnTo>
                  <a:pt x="53" y="1144"/>
                </a:lnTo>
                <a:lnTo>
                  <a:pt x="50" y="1141"/>
                </a:lnTo>
                <a:lnTo>
                  <a:pt x="46" y="1139"/>
                </a:lnTo>
                <a:lnTo>
                  <a:pt x="40" y="1132"/>
                </a:lnTo>
                <a:lnTo>
                  <a:pt x="31" y="1124"/>
                </a:lnTo>
                <a:lnTo>
                  <a:pt x="29" y="1122"/>
                </a:lnTo>
                <a:lnTo>
                  <a:pt x="27" y="1119"/>
                </a:lnTo>
                <a:lnTo>
                  <a:pt x="25" y="1117"/>
                </a:lnTo>
                <a:lnTo>
                  <a:pt x="24" y="1116"/>
                </a:lnTo>
                <a:lnTo>
                  <a:pt x="24" y="1113"/>
                </a:lnTo>
                <a:lnTo>
                  <a:pt x="22" y="1112"/>
                </a:lnTo>
                <a:lnTo>
                  <a:pt x="22" y="1110"/>
                </a:lnTo>
                <a:lnTo>
                  <a:pt x="19" y="1106"/>
                </a:lnTo>
                <a:lnTo>
                  <a:pt x="17" y="1102"/>
                </a:lnTo>
                <a:lnTo>
                  <a:pt x="17" y="1100"/>
                </a:lnTo>
                <a:lnTo>
                  <a:pt x="16" y="1097"/>
                </a:lnTo>
                <a:lnTo>
                  <a:pt x="15" y="1094"/>
                </a:lnTo>
                <a:lnTo>
                  <a:pt x="13" y="1092"/>
                </a:lnTo>
                <a:lnTo>
                  <a:pt x="13" y="1090"/>
                </a:lnTo>
                <a:lnTo>
                  <a:pt x="11" y="1081"/>
                </a:lnTo>
                <a:lnTo>
                  <a:pt x="10" y="1073"/>
                </a:lnTo>
                <a:lnTo>
                  <a:pt x="10" y="1061"/>
                </a:lnTo>
                <a:lnTo>
                  <a:pt x="10" y="1052"/>
                </a:lnTo>
                <a:lnTo>
                  <a:pt x="10" y="1044"/>
                </a:lnTo>
                <a:lnTo>
                  <a:pt x="11" y="1036"/>
                </a:lnTo>
                <a:lnTo>
                  <a:pt x="13" y="1030"/>
                </a:lnTo>
                <a:lnTo>
                  <a:pt x="13" y="1028"/>
                </a:lnTo>
                <a:lnTo>
                  <a:pt x="13" y="1027"/>
                </a:lnTo>
                <a:lnTo>
                  <a:pt x="15" y="1024"/>
                </a:lnTo>
                <a:lnTo>
                  <a:pt x="15" y="1023"/>
                </a:lnTo>
                <a:lnTo>
                  <a:pt x="16" y="1020"/>
                </a:lnTo>
                <a:lnTo>
                  <a:pt x="16" y="1019"/>
                </a:lnTo>
                <a:lnTo>
                  <a:pt x="18" y="1014"/>
                </a:lnTo>
                <a:lnTo>
                  <a:pt x="19" y="1012"/>
                </a:lnTo>
                <a:lnTo>
                  <a:pt x="22" y="1008"/>
                </a:lnTo>
                <a:lnTo>
                  <a:pt x="23" y="1005"/>
                </a:lnTo>
                <a:lnTo>
                  <a:pt x="25" y="1002"/>
                </a:lnTo>
                <a:lnTo>
                  <a:pt x="25" y="1000"/>
                </a:lnTo>
                <a:lnTo>
                  <a:pt x="28" y="1000"/>
                </a:lnTo>
                <a:lnTo>
                  <a:pt x="29" y="997"/>
                </a:lnTo>
                <a:lnTo>
                  <a:pt x="33" y="992"/>
                </a:lnTo>
                <a:lnTo>
                  <a:pt x="37" y="988"/>
                </a:lnTo>
                <a:lnTo>
                  <a:pt x="40" y="985"/>
                </a:lnTo>
                <a:lnTo>
                  <a:pt x="44" y="981"/>
                </a:lnTo>
                <a:lnTo>
                  <a:pt x="46" y="980"/>
                </a:lnTo>
                <a:lnTo>
                  <a:pt x="48" y="978"/>
                </a:lnTo>
                <a:lnTo>
                  <a:pt x="50" y="977"/>
                </a:lnTo>
                <a:lnTo>
                  <a:pt x="52" y="977"/>
                </a:lnTo>
                <a:lnTo>
                  <a:pt x="53" y="974"/>
                </a:lnTo>
                <a:lnTo>
                  <a:pt x="56" y="974"/>
                </a:lnTo>
                <a:lnTo>
                  <a:pt x="57" y="973"/>
                </a:lnTo>
                <a:lnTo>
                  <a:pt x="59" y="972"/>
                </a:lnTo>
                <a:lnTo>
                  <a:pt x="62" y="970"/>
                </a:lnTo>
                <a:lnTo>
                  <a:pt x="64" y="969"/>
                </a:lnTo>
                <a:lnTo>
                  <a:pt x="68" y="968"/>
                </a:lnTo>
                <a:lnTo>
                  <a:pt x="69" y="967"/>
                </a:lnTo>
                <a:lnTo>
                  <a:pt x="74" y="966"/>
                </a:lnTo>
                <a:lnTo>
                  <a:pt x="81" y="963"/>
                </a:lnTo>
                <a:lnTo>
                  <a:pt x="83" y="962"/>
                </a:lnTo>
                <a:lnTo>
                  <a:pt x="85" y="962"/>
                </a:lnTo>
                <a:lnTo>
                  <a:pt x="87" y="961"/>
                </a:lnTo>
                <a:lnTo>
                  <a:pt x="89" y="961"/>
                </a:lnTo>
                <a:lnTo>
                  <a:pt x="92" y="959"/>
                </a:lnTo>
                <a:lnTo>
                  <a:pt x="94" y="959"/>
                </a:lnTo>
                <a:lnTo>
                  <a:pt x="97" y="958"/>
                </a:lnTo>
                <a:lnTo>
                  <a:pt x="99" y="958"/>
                </a:lnTo>
                <a:lnTo>
                  <a:pt x="103" y="957"/>
                </a:lnTo>
                <a:lnTo>
                  <a:pt x="108" y="957"/>
                </a:lnTo>
                <a:lnTo>
                  <a:pt x="112" y="956"/>
                </a:lnTo>
                <a:lnTo>
                  <a:pt x="118" y="956"/>
                </a:lnTo>
                <a:lnTo>
                  <a:pt x="128" y="956"/>
                </a:lnTo>
                <a:lnTo>
                  <a:pt x="134" y="955"/>
                </a:lnTo>
                <a:lnTo>
                  <a:pt x="138" y="955"/>
                </a:lnTo>
                <a:lnTo>
                  <a:pt x="141" y="955"/>
                </a:lnTo>
                <a:lnTo>
                  <a:pt x="151" y="956"/>
                </a:lnTo>
                <a:lnTo>
                  <a:pt x="173" y="958"/>
                </a:lnTo>
                <a:lnTo>
                  <a:pt x="195" y="964"/>
                </a:lnTo>
                <a:lnTo>
                  <a:pt x="212" y="970"/>
                </a:lnTo>
                <a:close/>
                <a:moveTo>
                  <a:pt x="1496" y="671"/>
                </a:moveTo>
                <a:lnTo>
                  <a:pt x="1496" y="474"/>
                </a:lnTo>
                <a:lnTo>
                  <a:pt x="1490" y="474"/>
                </a:lnTo>
                <a:lnTo>
                  <a:pt x="1485" y="475"/>
                </a:lnTo>
                <a:lnTo>
                  <a:pt x="1482" y="475"/>
                </a:lnTo>
                <a:lnTo>
                  <a:pt x="1478" y="476"/>
                </a:lnTo>
                <a:lnTo>
                  <a:pt x="1476" y="476"/>
                </a:lnTo>
                <a:lnTo>
                  <a:pt x="1473" y="477"/>
                </a:lnTo>
                <a:lnTo>
                  <a:pt x="1472" y="477"/>
                </a:lnTo>
                <a:lnTo>
                  <a:pt x="1467" y="479"/>
                </a:lnTo>
                <a:lnTo>
                  <a:pt x="1465" y="480"/>
                </a:lnTo>
                <a:lnTo>
                  <a:pt x="1459" y="483"/>
                </a:lnTo>
                <a:lnTo>
                  <a:pt x="1455" y="485"/>
                </a:lnTo>
                <a:lnTo>
                  <a:pt x="1454" y="486"/>
                </a:lnTo>
                <a:lnTo>
                  <a:pt x="1452" y="487"/>
                </a:lnTo>
                <a:lnTo>
                  <a:pt x="1450" y="488"/>
                </a:lnTo>
                <a:lnTo>
                  <a:pt x="1446" y="493"/>
                </a:lnTo>
                <a:lnTo>
                  <a:pt x="1442" y="497"/>
                </a:lnTo>
                <a:lnTo>
                  <a:pt x="1441" y="499"/>
                </a:lnTo>
                <a:lnTo>
                  <a:pt x="1440" y="501"/>
                </a:lnTo>
                <a:lnTo>
                  <a:pt x="1438" y="502"/>
                </a:lnTo>
                <a:lnTo>
                  <a:pt x="1437" y="504"/>
                </a:lnTo>
                <a:lnTo>
                  <a:pt x="1436" y="507"/>
                </a:lnTo>
                <a:lnTo>
                  <a:pt x="1435" y="510"/>
                </a:lnTo>
                <a:lnTo>
                  <a:pt x="1434" y="513"/>
                </a:lnTo>
                <a:lnTo>
                  <a:pt x="1434" y="514"/>
                </a:lnTo>
                <a:lnTo>
                  <a:pt x="1432" y="516"/>
                </a:lnTo>
                <a:lnTo>
                  <a:pt x="1432" y="518"/>
                </a:lnTo>
                <a:lnTo>
                  <a:pt x="1431" y="523"/>
                </a:lnTo>
                <a:lnTo>
                  <a:pt x="1430" y="529"/>
                </a:lnTo>
                <a:lnTo>
                  <a:pt x="1430" y="534"/>
                </a:lnTo>
                <a:lnTo>
                  <a:pt x="1429" y="538"/>
                </a:lnTo>
                <a:lnTo>
                  <a:pt x="1429" y="546"/>
                </a:lnTo>
                <a:lnTo>
                  <a:pt x="1427" y="554"/>
                </a:lnTo>
                <a:lnTo>
                  <a:pt x="1427" y="557"/>
                </a:lnTo>
                <a:lnTo>
                  <a:pt x="1427" y="562"/>
                </a:lnTo>
                <a:lnTo>
                  <a:pt x="1427" y="569"/>
                </a:lnTo>
                <a:lnTo>
                  <a:pt x="1427" y="598"/>
                </a:lnTo>
                <a:lnTo>
                  <a:pt x="1426" y="615"/>
                </a:lnTo>
                <a:lnTo>
                  <a:pt x="1426" y="634"/>
                </a:lnTo>
                <a:lnTo>
                  <a:pt x="1427" y="642"/>
                </a:lnTo>
                <a:lnTo>
                  <a:pt x="1427" y="651"/>
                </a:lnTo>
                <a:lnTo>
                  <a:pt x="1429" y="658"/>
                </a:lnTo>
                <a:lnTo>
                  <a:pt x="1431" y="664"/>
                </a:lnTo>
                <a:lnTo>
                  <a:pt x="1432" y="668"/>
                </a:lnTo>
                <a:lnTo>
                  <a:pt x="1432" y="670"/>
                </a:lnTo>
                <a:lnTo>
                  <a:pt x="1435" y="671"/>
                </a:lnTo>
                <a:lnTo>
                  <a:pt x="1436" y="674"/>
                </a:lnTo>
                <a:lnTo>
                  <a:pt x="1438" y="678"/>
                </a:lnTo>
                <a:lnTo>
                  <a:pt x="1442" y="679"/>
                </a:lnTo>
                <a:lnTo>
                  <a:pt x="1446" y="681"/>
                </a:lnTo>
                <a:lnTo>
                  <a:pt x="1450" y="682"/>
                </a:lnTo>
                <a:lnTo>
                  <a:pt x="1455" y="684"/>
                </a:lnTo>
                <a:lnTo>
                  <a:pt x="1460" y="684"/>
                </a:lnTo>
                <a:lnTo>
                  <a:pt x="1465" y="684"/>
                </a:lnTo>
                <a:lnTo>
                  <a:pt x="1470" y="684"/>
                </a:lnTo>
                <a:lnTo>
                  <a:pt x="1475" y="682"/>
                </a:lnTo>
                <a:lnTo>
                  <a:pt x="1479" y="681"/>
                </a:lnTo>
                <a:lnTo>
                  <a:pt x="1482" y="680"/>
                </a:lnTo>
                <a:lnTo>
                  <a:pt x="1488" y="678"/>
                </a:lnTo>
                <a:lnTo>
                  <a:pt x="1490" y="676"/>
                </a:lnTo>
                <a:lnTo>
                  <a:pt x="1492" y="675"/>
                </a:lnTo>
                <a:lnTo>
                  <a:pt x="1494" y="674"/>
                </a:lnTo>
                <a:lnTo>
                  <a:pt x="1495" y="671"/>
                </a:lnTo>
                <a:lnTo>
                  <a:pt x="1496" y="671"/>
                </a:lnTo>
                <a:close/>
                <a:moveTo>
                  <a:pt x="3013" y="429"/>
                </a:moveTo>
                <a:lnTo>
                  <a:pt x="3013" y="659"/>
                </a:lnTo>
                <a:lnTo>
                  <a:pt x="3036" y="659"/>
                </a:lnTo>
                <a:lnTo>
                  <a:pt x="3047" y="659"/>
                </a:lnTo>
                <a:lnTo>
                  <a:pt x="3053" y="658"/>
                </a:lnTo>
                <a:lnTo>
                  <a:pt x="3057" y="657"/>
                </a:lnTo>
                <a:lnTo>
                  <a:pt x="3059" y="657"/>
                </a:lnTo>
                <a:lnTo>
                  <a:pt x="3071" y="652"/>
                </a:lnTo>
                <a:lnTo>
                  <a:pt x="3074" y="651"/>
                </a:lnTo>
                <a:lnTo>
                  <a:pt x="3075" y="649"/>
                </a:lnTo>
                <a:lnTo>
                  <a:pt x="3077" y="647"/>
                </a:lnTo>
                <a:lnTo>
                  <a:pt x="3082" y="643"/>
                </a:lnTo>
                <a:lnTo>
                  <a:pt x="3083" y="641"/>
                </a:lnTo>
                <a:lnTo>
                  <a:pt x="3085" y="640"/>
                </a:lnTo>
                <a:lnTo>
                  <a:pt x="3086" y="638"/>
                </a:lnTo>
                <a:lnTo>
                  <a:pt x="3087" y="635"/>
                </a:lnTo>
                <a:lnTo>
                  <a:pt x="3089" y="630"/>
                </a:lnTo>
                <a:lnTo>
                  <a:pt x="3091" y="626"/>
                </a:lnTo>
                <a:lnTo>
                  <a:pt x="3092" y="625"/>
                </a:lnTo>
                <a:lnTo>
                  <a:pt x="3092" y="623"/>
                </a:lnTo>
                <a:lnTo>
                  <a:pt x="3093" y="620"/>
                </a:lnTo>
                <a:lnTo>
                  <a:pt x="3093" y="619"/>
                </a:lnTo>
                <a:lnTo>
                  <a:pt x="3094" y="615"/>
                </a:lnTo>
                <a:lnTo>
                  <a:pt x="3095" y="608"/>
                </a:lnTo>
                <a:lnTo>
                  <a:pt x="3095" y="599"/>
                </a:lnTo>
                <a:lnTo>
                  <a:pt x="3095" y="582"/>
                </a:lnTo>
                <a:lnTo>
                  <a:pt x="3095" y="509"/>
                </a:lnTo>
                <a:lnTo>
                  <a:pt x="3095" y="483"/>
                </a:lnTo>
                <a:lnTo>
                  <a:pt x="3094" y="471"/>
                </a:lnTo>
                <a:lnTo>
                  <a:pt x="3093" y="466"/>
                </a:lnTo>
                <a:lnTo>
                  <a:pt x="3091" y="462"/>
                </a:lnTo>
                <a:lnTo>
                  <a:pt x="3091" y="460"/>
                </a:lnTo>
                <a:lnTo>
                  <a:pt x="3091" y="458"/>
                </a:lnTo>
                <a:lnTo>
                  <a:pt x="3088" y="455"/>
                </a:lnTo>
                <a:lnTo>
                  <a:pt x="3087" y="453"/>
                </a:lnTo>
                <a:lnTo>
                  <a:pt x="3086" y="451"/>
                </a:lnTo>
                <a:lnTo>
                  <a:pt x="3086" y="449"/>
                </a:lnTo>
                <a:lnTo>
                  <a:pt x="3083" y="447"/>
                </a:lnTo>
                <a:lnTo>
                  <a:pt x="3079" y="443"/>
                </a:lnTo>
                <a:lnTo>
                  <a:pt x="3077" y="442"/>
                </a:lnTo>
                <a:lnTo>
                  <a:pt x="3076" y="440"/>
                </a:lnTo>
                <a:lnTo>
                  <a:pt x="3074" y="438"/>
                </a:lnTo>
                <a:lnTo>
                  <a:pt x="3073" y="438"/>
                </a:lnTo>
                <a:lnTo>
                  <a:pt x="3070" y="437"/>
                </a:lnTo>
                <a:lnTo>
                  <a:pt x="3065" y="435"/>
                </a:lnTo>
                <a:lnTo>
                  <a:pt x="3064" y="433"/>
                </a:lnTo>
                <a:lnTo>
                  <a:pt x="3060" y="432"/>
                </a:lnTo>
                <a:lnTo>
                  <a:pt x="3057" y="431"/>
                </a:lnTo>
                <a:lnTo>
                  <a:pt x="3052" y="430"/>
                </a:lnTo>
                <a:lnTo>
                  <a:pt x="3047" y="430"/>
                </a:lnTo>
                <a:lnTo>
                  <a:pt x="3036" y="429"/>
                </a:lnTo>
                <a:lnTo>
                  <a:pt x="3013" y="429"/>
                </a:lnTo>
                <a:close/>
                <a:moveTo>
                  <a:pt x="4374" y="266"/>
                </a:moveTo>
                <a:lnTo>
                  <a:pt x="4371" y="266"/>
                </a:lnTo>
                <a:lnTo>
                  <a:pt x="4368" y="267"/>
                </a:lnTo>
                <a:lnTo>
                  <a:pt x="4366" y="267"/>
                </a:lnTo>
                <a:lnTo>
                  <a:pt x="4363" y="269"/>
                </a:lnTo>
                <a:lnTo>
                  <a:pt x="4362" y="270"/>
                </a:lnTo>
                <a:lnTo>
                  <a:pt x="4360" y="271"/>
                </a:lnTo>
                <a:lnTo>
                  <a:pt x="4357" y="274"/>
                </a:lnTo>
                <a:lnTo>
                  <a:pt x="4355" y="276"/>
                </a:lnTo>
                <a:lnTo>
                  <a:pt x="4353" y="277"/>
                </a:lnTo>
                <a:lnTo>
                  <a:pt x="4351" y="280"/>
                </a:lnTo>
                <a:lnTo>
                  <a:pt x="4350" y="282"/>
                </a:lnTo>
                <a:lnTo>
                  <a:pt x="4349" y="286"/>
                </a:lnTo>
                <a:lnTo>
                  <a:pt x="4348" y="289"/>
                </a:lnTo>
                <a:lnTo>
                  <a:pt x="4348" y="292"/>
                </a:lnTo>
                <a:lnTo>
                  <a:pt x="4348" y="294"/>
                </a:lnTo>
                <a:lnTo>
                  <a:pt x="4346" y="298"/>
                </a:lnTo>
                <a:lnTo>
                  <a:pt x="4346" y="307"/>
                </a:lnTo>
                <a:lnTo>
                  <a:pt x="4345" y="310"/>
                </a:lnTo>
                <a:lnTo>
                  <a:pt x="4345" y="315"/>
                </a:lnTo>
                <a:lnTo>
                  <a:pt x="4345" y="325"/>
                </a:lnTo>
                <a:lnTo>
                  <a:pt x="4345" y="360"/>
                </a:lnTo>
                <a:lnTo>
                  <a:pt x="4345" y="488"/>
                </a:lnTo>
                <a:lnTo>
                  <a:pt x="4345" y="521"/>
                </a:lnTo>
                <a:lnTo>
                  <a:pt x="4346" y="531"/>
                </a:lnTo>
                <a:lnTo>
                  <a:pt x="4346" y="534"/>
                </a:lnTo>
                <a:lnTo>
                  <a:pt x="4348" y="537"/>
                </a:lnTo>
                <a:lnTo>
                  <a:pt x="4348" y="540"/>
                </a:lnTo>
                <a:lnTo>
                  <a:pt x="4349" y="545"/>
                </a:lnTo>
                <a:lnTo>
                  <a:pt x="4351" y="548"/>
                </a:lnTo>
                <a:lnTo>
                  <a:pt x="4353" y="549"/>
                </a:lnTo>
                <a:lnTo>
                  <a:pt x="4355" y="552"/>
                </a:lnTo>
                <a:lnTo>
                  <a:pt x="4356" y="554"/>
                </a:lnTo>
                <a:lnTo>
                  <a:pt x="4357" y="557"/>
                </a:lnTo>
                <a:lnTo>
                  <a:pt x="4360" y="558"/>
                </a:lnTo>
                <a:lnTo>
                  <a:pt x="4363" y="559"/>
                </a:lnTo>
                <a:lnTo>
                  <a:pt x="4366" y="560"/>
                </a:lnTo>
                <a:lnTo>
                  <a:pt x="4369" y="562"/>
                </a:lnTo>
                <a:lnTo>
                  <a:pt x="4378" y="563"/>
                </a:lnTo>
                <a:lnTo>
                  <a:pt x="4382" y="563"/>
                </a:lnTo>
                <a:lnTo>
                  <a:pt x="4389" y="563"/>
                </a:lnTo>
                <a:lnTo>
                  <a:pt x="4391" y="562"/>
                </a:lnTo>
                <a:lnTo>
                  <a:pt x="4394" y="562"/>
                </a:lnTo>
                <a:lnTo>
                  <a:pt x="4397" y="560"/>
                </a:lnTo>
                <a:lnTo>
                  <a:pt x="4401" y="559"/>
                </a:lnTo>
                <a:lnTo>
                  <a:pt x="4405" y="557"/>
                </a:lnTo>
                <a:lnTo>
                  <a:pt x="4406" y="556"/>
                </a:lnTo>
                <a:lnTo>
                  <a:pt x="4408" y="553"/>
                </a:lnTo>
                <a:lnTo>
                  <a:pt x="4411" y="551"/>
                </a:lnTo>
                <a:lnTo>
                  <a:pt x="4413" y="548"/>
                </a:lnTo>
                <a:lnTo>
                  <a:pt x="4413" y="499"/>
                </a:lnTo>
                <a:lnTo>
                  <a:pt x="4413" y="280"/>
                </a:lnTo>
                <a:lnTo>
                  <a:pt x="4406" y="272"/>
                </a:lnTo>
                <a:lnTo>
                  <a:pt x="4403" y="272"/>
                </a:lnTo>
                <a:lnTo>
                  <a:pt x="4397" y="269"/>
                </a:lnTo>
                <a:lnTo>
                  <a:pt x="4392" y="267"/>
                </a:lnTo>
                <a:lnTo>
                  <a:pt x="4389" y="266"/>
                </a:lnTo>
                <a:lnTo>
                  <a:pt x="4384" y="266"/>
                </a:lnTo>
                <a:lnTo>
                  <a:pt x="4374" y="266"/>
                </a:lnTo>
                <a:close/>
                <a:moveTo>
                  <a:pt x="4847" y="422"/>
                </a:moveTo>
                <a:lnTo>
                  <a:pt x="4915" y="422"/>
                </a:lnTo>
                <a:lnTo>
                  <a:pt x="4915" y="319"/>
                </a:lnTo>
                <a:lnTo>
                  <a:pt x="4915" y="302"/>
                </a:lnTo>
                <a:lnTo>
                  <a:pt x="4913" y="287"/>
                </a:lnTo>
                <a:lnTo>
                  <a:pt x="4913" y="280"/>
                </a:lnTo>
                <a:lnTo>
                  <a:pt x="4911" y="272"/>
                </a:lnTo>
                <a:lnTo>
                  <a:pt x="4909" y="267"/>
                </a:lnTo>
                <a:lnTo>
                  <a:pt x="4906" y="261"/>
                </a:lnTo>
                <a:lnTo>
                  <a:pt x="4904" y="260"/>
                </a:lnTo>
                <a:lnTo>
                  <a:pt x="4901" y="258"/>
                </a:lnTo>
                <a:lnTo>
                  <a:pt x="4898" y="255"/>
                </a:lnTo>
                <a:lnTo>
                  <a:pt x="4893" y="254"/>
                </a:lnTo>
                <a:lnTo>
                  <a:pt x="4888" y="253"/>
                </a:lnTo>
                <a:lnTo>
                  <a:pt x="4882" y="253"/>
                </a:lnTo>
                <a:lnTo>
                  <a:pt x="4873" y="253"/>
                </a:lnTo>
                <a:lnTo>
                  <a:pt x="4870" y="253"/>
                </a:lnTo>
                <a:lnTo>
                  <a:pt x="4867" y="254"/>
                </a:lnTo>
                <a:lnTo>
                  <a:pt x="4866" y="254"/>
                </a:lnTo>
                <a:lnTo>
                  <a:pt x="4863" y="257"/>
                </a:lnTo>
                <a:lnTo>
                  <a:pt x="4860" y="258"/>
                </a:lnTo>
                <a:lnTo>
                  <a:pt x="4859" y="259"/>
                </a:lnTo>
                <a:lnTo>
                  <a:pt x="4857" y="260"/>
                </a:lnTo>
                <a:lnTo>
                  <a:pt x="4855" y="263"/>
                </a:lnTo>
                <a:lnTo>
                  <a:pt x="4852" y="267"/>
                </a:lnTo>
                <a:lnTo>
                  <a:pt x="4849" y="274"/>
                </a:lnTo>
                <a:lnTo>
                  <a:pt x="4848" y="280"/>
                </a:lnTo>
                <a:lnTo>
                  <a:pt x="4847" y="286"/>
                </a:lnTo>
                <a:lnTo>
                  <a:pt x="4847" y="300"/>
                </a:lnTo>
                <a:lnTo>
                  <a:pt x="4847" y="318"/>
                </a:lnTo>
                <a:lnTo>
                  <a:pt x="4847" y="422"/>
                </a:lnTo>
                <a:close/>
                <a:moveTo>
                  <a:pt x="3521" y="422"/>
                </a:moveTo>
                <a:lnTo>
                  <a:pt x="3589" y="422"/>
                </a:lnTo>
                <a:lnTo>
                  <a:pt x="3589" y="316"/>
                </a:lnTo>
                <a:lnTo>
                  <a:pt x="3589" y="302"/>
                </a:lnTo>
                <a:lnTo>
                  <a:pt x="3589" y="287"/>
                </a:lnTo>
                <a:lnTo>
                  <a:pt x="3587" y="280"/>
                </a:lnTo>
                <a:lnTo>
                  <a:pt x="3586" y="274"/>
                </a:lnTo>
                <a:lnTo>
                  <a:pt x="3584" y="267"/>
                </a:lnTo>
                <a:lnTo>
                  <a:pt x="3581" y="263"/>
                </a:lnTo>
                <a:lnTo>
                  <a:pt x="3579" y="261"/>
                </a:lnTo>
                <a:lnTo>
                  <a:pt x="3577" y="258"/>
                </a:lnTo>
                <a:lnTo>
                  <a:pt x="3575" y="257"/>
                </a:lnTo>
                <a:lnTo>
                  <a:pt x="3572" y="255"/>
                </a:lnTo>
                <a:lnTo>
                  <a:pt x="3568" y="254"/>
                </a:lnTo>
                <a:lnTo>
                  <a:pt x="3566" y="254"/>
                </a:lnTo>
                <a:lnTo>
                  <a:pt x="3563" y="253"/>
                </a:lnTo>
                <a:lnTo>
                  <a:pt x="3554" y="253"/>
                </a:lnTo>
                <a:lnTo>
                  <a:pt x="3548" y="253"/>
                </a:lnTo>
                <a:lnTo>
                  <a:pt x="3543" y="254"/>
                </a:lnTo>
                <a:lnTo>
                  <a:pt x="3538" y="257"/>
                </a:lnTo>
                <a:lnTo>
                  <a:pt x="3534" y="258"/>
                </a:lnTo>
                <a:lnTo>
                  <a:pt x="3531" y="261"/>
                </a:lnTo>
                <a:lnTo>
                  <a:pt x="3528" y="264"/>
                </a:lnTo>
                <a:lnTo>
                  <a:pt x="3527" y="266"/>
                </a:lnTo>
                <a:lnTo>
                  <a:pt x="3526" y="269"/>
                </a:lnTo>
                <a:lnTo>
                  <a:pt x="3523" y="274"/>
                </a:lnTo>
                <a:lnTo>
                  <a:pt x="3522" y="280"/>
                </a:lnTo>
                <a:lnTo>
                  <a:pt x="3522" y="287"/>
                </a:lnTo>
                <a:lnTo>
                  <a:pt x="3521" y="302"/>
                </a:lnTo>
                <a:lnTo>
                  <a:pt x="3521" y="316"/>
                </a:lnTo>
                <a:lnTo>
                  <a:pt x="3521" y="422"/>
                </a:lnTo>
                <a:close/>
                <a:moveTo>
                  <a:pt x="2451" y="253"/>
                </a:moveTo>
                <a:lnTo>
                  <a:pt x="2448" y="253"/>
                </a:lnTo>
                <a:lnTo>
                  <a:pt x="2443" y="255"/>
                </a:lnTo>
                <a:lnTo>
                  <a:pt x="2440" y="257"/>
                </a:lnTo>
                <a:lnTo>
                  <a:pt x="2438" y="258"/>
                </a:lnTo>
                <a:lnTo>
                  <a:pt x="2436" y="260"/>
                </a:lnTo>
                <a:lnTo>
                  <a:pt x="2433" y="263"/>
                </a:lnTo>
                <a:lnTo>
                  <a:pt x="2431" y="265"/>
                </a:lnTo>
                <a:lnTo>
                  <a:pt x="2429" y="266"/>
                </a:lnTo>
                <a:lnTo>
                  <a:pt x="2429" y="269"/>
                </a:lnTo>
                <a:lnTo>
                  <a:pt x="2428" y="271"/>
                </a:lnTo>
                <a:lnTo>
                  <a:pt x="2426" y="276"/>
                </a:lnTo>
                <a:lnTo>
                  <a:pt x="2425" y="282"/>
                </a:lnTo>
                <a:lnTo>
                  <a:pt x="2423" y="289"/>
                </a:lnTo>
                <a:lnTo>
                  <a:pt x="2423" y="304"/>
                </a:lnTo>
                <a:lnTo>
                  <a:pt x="2423" y="363"/>
                </a:lnTo>
                <a:lnTo>
                  <a:pt x="2423" y="569"/>
                </a:lnTo>
                <a:lnTo>
                  <a:pt x="2423" y="623"/>
                </a:lnTo>
                <a:lnTo>
                  <a:pt x="2423" y="641"/>
                </a:lnTo>
                <a:lnTo>
                  <a:pt x="2425" y="649"/>
                </a:lnTo>
                <a:lnTo>
                  <a:pt x="2427" y="657"/>
                </a:lnTo>
                <a:lnTo>
                  <a:pt x="2429" y="662"/>
                </a:lnTo>
                <a:lnTo>
                  <a:pt x="2431" y="664"/>
                </a:lnTo>
                <a:lnTo>
                  <a:pt x="2433" y="667"/>
                </a:lnTo>
                <a:lnTo>
                  <a:pt x="2434" y="669"/>
                </a:lnTo>
                <a:lnTo>
                  <a:pt x="2437" y="671"/>
                </a:lnTo>
                <a:lnTo>
                  <a:pt x="2439" y="673"/>
                </a:lnTo>
                <a:lnTo>
                  <a:pt x="2444" y="674"/>
                </a:lnTo>
                <a:lnTo>
                  <a:pt x="2448" y="675"/>
                </a:lnTo>
                <a:lnTo>
                  <a:pt x="2457" y="676"/>
                </a:lnTo>
                <a:lnTo>
                  <a:pt x="2459" y="676"/>
                </a:lnTo>
                <a:lnTo>
                  <a:pt x="2466" y="676"/>
                </a:lnTo>
                <a:lnTo>
                  <a:pt x="2474" y="675"/>
                </a:lnTo>
                <a:lnTo>
                  <a:pt x="2477" y="674"/>
                </a:lnTo>
                <a:lnTo>
                  <a:pt x="2479" y="673"/>
                </a:lnTo>
                <a:lnTo>
                  <a:pt x="2481" y="671"/>
                </a:lnTo>
                <a:lnTo>
                  <a:pt x="2483" y="670"/>
                </a:lnTo>
                <a:lnTo>
                  <a:pt x="2485" y="669"/>
                </a:lnTo>
                <a:lnTo>
                  <a:pt x="2486" y="667"/>
                </a:lnTo>
                <a:lnTo>
                  <a:pt x="2489" y="664"/>
                </a:lnTo>
                <a:lnTo>
                  <a:pt x="2491" y="663"/>
                </a:lnTo>
                <a:lnTo>
                  <a:pt x="2491" y="584"/>
                </a:lnTo>
                <a:lnTo>
                  <a:pt x="2491" y="267"/>
                </a:lnTo>
                <a:lnTo>
                  <a:pt x="2488" y="264"/>
                </a:lnTo>
                <a:lnTo>
                  <a:pt x="2485" y="260"/>
                </a:lnTo>
                <a:lnTo>
                  <a:pt x="2483" y="259"/>
                </a:lnTo>
                <a:lnTo>
                  <a:pt x="2479" y="258"/>
                </a:lnTo>
                <a:lnTo>
                  <a:pt x="2477" y="257"/>
                </a:lnTo>
                <a:lnTo>
                  <a:pt x="2474" y="255"/>
                </a:lnTo>
                <a:lnTo>
                  <a:pt x="2472" y="254"/>
                </a:lnTo>
                <a:lnTo>
                  <a:pt x="2469" y="254"/>
                </a:lnTo>
                <a:lnTo>
                  <a:pt x="2463" y="253"/>
                </a:lnTo>
                <a:lnTo>
                  <a:pt x="2451" y="253"/>
                </a:lnTo>
                <a:close/>
                <a:moveTo>
                  <a:pt x="740" y="246"/>
                </a:moveTo>
                <a:lnTo>
                  <a:pt x="730" y="248"/>
                </a:lnTo>
                <a:lnTo>
                  <a:pt x="725" y="250"/>
                </a:lnTo>
                <a:lnTo>
                  <a:pt x="723" y="252"/>
                </a:lnTo>
                <a:lnTo>
                  <a:pt x="720" y="255"/>
                </a:lnTo>
                <a:lnTo>
                  <a:pt x="718" y="257"/>
                </a:lnTo>
                <a:lnTo>
                  <a:pt x="717" y="259"/>
                </a:lnTo>
                <a:lnTo>
                  <a:pt x="716" y="260"/>
                </a:lnTo>
                <a:lnTo>
                  <a:pt x="716" y="263"/>
                </a:lnTo>
                <a:lnTo>
                  <a:pt x="714" y="265"/>
                </a:lnTo>
                <a:lnTo>
                  <a:pt x="713" y="270"/>
                </a:lnTo>
                <a:lnTo>
                  <a:pt x="712" y="275"/>
                </a:lnTo>
                <a:lnTo>
                  <a:pt x="711" y="281"/>
                </a:lnTo>
                <a:lnTo>
                  <a:pt x="711" y="294"/>
                </a:lnTo>
                <a:lnTo>
                  <a:pt x="711" y="352"/>
                </a:lnTo>
                <a:lnTo>
                  <a:pt x="711" y="579"/>
                </a:lnTo>
                <a:lnTo>
                  <a:pt x="711" y="634"/>
                </a:lnTo>
                <a:lnTo>
                  <a:pt x="712" y="649"/>
                </a:lnTo>
                <a:lnTo>
                  <a:pt x="712" y="653"/>
                </a:lnTo>
                <a:lnTo>
                  <a:pt x="712" y="656"/>
                </a:lnTo>
                <a:lnTo>
                  <a:pt x="714" y="663"/>
                </a:lnTo>
                <a:lnTo>
                  <a:pt x="714" y="664"/>
                </a:lnTo>
                <a:lnTo>
                  <a:pt x="716" y="667"/>
                </a:lnTo>
                <a:lnTo>
                  <a:pt x="717" y="669"/>
                </a:lnTo>
                <a:lnTo>
                  <a:pt x="719" y="671"/>
                </a:lnTo>
                <a:lnTo>
                  <a:pt x="722" y="675"/>
                </a:lnTo>
                <a:lnTo>
                  <a:pt x="724" y="676"/>
                </a:lnTo>
                <a:lnTo>
                  <a:pt x="725" y="678"/>
                </a:lnTo>
                <a:lnTo>
                  <a:pt x="728" y="679"/>
                </a:lnTo>
                <a:lnTo>
                  <a:pt x="731" y="681"/>
                </a:lnTo>
                <a:lnTo>
                  <a:pt x="736" y="682"/>
                </a:lnTo>
                <a:lnTo>
                  <a:pt x="740" y="682"/>
                </a:lnTo>
                <a:lnTo>
                  <a:pt x="746" y="682"/>
                </a:lnTo>
                <a:lnTo>
                  <a:pt x="751" y="682"/>
                </a:lnTo>
                <a:lnTo>
                  <a:pt x="754" y="682"/>
                </a:lnTo>
                <a:lnTo>
                  <a:pt x="757" y="681"/>
                </a:lnTo>
                <a:lnTo>
                  <a:pt x="759" y="681"/>
                </a:lnTo>
                <a:lnTo>
                  <a:pt x="763" y="679"/>
                </a:lnTo>
                <a:lnTo>
                  <a:pt x="765" y="678"/>
                </a:lnTo>
                <a:lnTo>
                  <a:pt x="766" y="678"/>
                </a:lnTo>
                <a:lnTo>
                  <a:pt x="768" y="675"/>
                </a:lnTo>
                <a:lnTo>
                  <a:pt x="770" y="674"/>
                </a:lnTo>
                <a:lnTo>
                  <a:pt x="772" y="671"/>
                </a:lnTo>
                <a:lnTo>
                  <a:pt x="774" y="669"/>
                </a:lnTo>
                <a:lnTo>
                  <a:pt x="775" y="668"/>
                </a:lnTo>
                <a:lnTo>
                  <a:pt x="775" y="665"/>
                </a:lnTo>
                <a:lnTo>
                  <a:pt x="776" y="662"/>
                </a:lnTo>
                <a:lnTo>
                  <a:pt x="777" y="658"/>
                </a:lnTo>
                <a:lnTo>
                  <a:pt x="778" y="651"/>
                </a:lnTo>
                <a:lnTo>
                  <a:pt x="780" y="642"/>
                </a:lnTo>
                <a:lnTo>
                  <a:pt x="780" y="632"/>
                </a:lnTo>
                <a:lnTo>
                  <a:pt x="780" y="581"/>
                </a:lnTo>
                <a:lnTo>
                  <a:pt x="780" y="336"/>
                </a:lnTo>
                <a:lnTo>
                  <a:pt x="780" y="293"/>
                </a:lnTo>
                <a:lnTo>
                  <a:pt x="778" y="283"/>
                </a:lnTo>
                <a:lnTo>
                  <a:pt x="778" y="275"/>
                </a:lnTo>
                <a:lnTo>
                  <a:pt x="777" y="266"/>
                </a:lnTo>
                <a:lnTo>
                  <a:pt x="776" y="263"/>
                </a:lnTo>
                <a:lnTo>
                  <a:pt x="774" y="260"/>
                </a:lnTo>
                <a:lnTo>
                  <a:pt x="772" y="258"/>
                </a:lnTo>
                <a:lnTo>
                  <a:pt x="771" y="257"/>
                </a:lnTo>
                <a:lnTo>
                  <a:pt x="770" y="255"/>
                </a:lnTo>
                <a:lnTo>
                  <a:pt x="768" y="253"/>
                </a:lnTo>
                <a:lnTo>
                  <a:pt x="765" y="252"/>
                </a:lnTo>
                <a:lnTo>
                  <a:pt x="764" y="250"/>
                </a:lnTo>
                <a:lnTo>
                  <a:pt x="760" y="249"/>
                </a:lnTo>
                <a:lnTo>
                  <a:pt x="758" y="248"/>
                </a:lnTo>
                <a:lnTo>
                  <a:pt x="754" y="247"/>
                </a:lnTo>
                <a:lnTo>
                  <a:pt x="749" y="247"/>
                </a:lnTo>
                <a:lnTo>
                  <a:pt x="740" y="246"/>
                </a:lnTo>
                <a:close/>
                <a:moveTo>
                  <a:pt x="5090" y="532"/>
                </a:moveTo>
                <a:lnTo>
                  <a:pt x="4846" y="532"/>
                </a:lnTo>
                <a:lnTo>
                  <a:pt x="4846" y="569"/>
                </a:lnTo>
                <a:lnTo>
                  <a:pt x="4846" y="579"/>
                </a:lnTo>
                <a:lnTo>
                  <a:pt x="4846" y="584"/>
                </a:lnTo>
                <a:lnTo>
                  <a:pt x="4846" y="587"/>
                </a:lnTo>
                <a:lnTo>
                  <a:pt x="4846" y="593"/>
                </a:lnTo>
                <a:lnTo>
                  <a:pt x="4847" y="597"/>
                </a:lnTo>
                <a:lnTo>
                  <a:pt x="4847" y="601"/>
                </a:lnTo>
                <a:lnTo>
                  <a:pt x="4848" y="603"/>
                </a:lnTo>
                <a:lnTo>
                  <a:pt x="4848" y="604"/>
                </a:lnTo>
                <a:lnTo>
                  <a:pt x="4849" y="607"/>
                </a:lnTo>
                <a:lnTo>
                  <a:pt x="4849" y="609"/>
                </a:lnTo>
                <a:lnTo>
                  <a:pt x="4851" y="612"/>
                </a:lnTo>
                <a:lnTo>
                  <a:pt x="4853" y="615"/>
                </a:lnTo>
                <a:lnTo>
                  <a:pt x="4854" y="619"/>
                </a:lnTo>
                <a:lnTo>
                  <a:pt x="4855" y="620"/>
                </a:lnTo>
                <a:lnTo>
                  <a:pt x="4857" y="623"/>
                </a:lnTo>
                <a:lnTo>
                  <a:pt x="4859" y="625"/>
                </a:lnTo>
                <a:lnTo>
                  <a:pt x="4861" y="628"/>
                </a:lnTo>
                <a:lnTo>
                  <a:pt x="4865" y="631"/>
                </a:lnTo>
                <a:lnTo>
                  <a:pt x="4866" y="632"/>
                </a:lnTo>
                <a:lnTo>
                  <a:pt x="4869" y="634"/>
                </a:lnTo>
                <a:lnTo>
                  <a:pt x="4870" y="634"/>
                </a:lnTo>
                <a:lnTo>
                  <a:pt x="4875" y="636"/>
                </a:lnTo>
                <a:lnTo>
                  <a:pt x="4878" y="637"/>
                </a:lnTo>
                <a:lnTo>
                  <a:pt x="4888" y="640"/>
                </a:lnTo>
                <a:lnTo>
                  <a:pt x="4898" y="641"/>
                </a:lnTo>
                <a:lnTo>
                  <a:pt x="4909" y="642"/>
                </a:lnTo>
                <a:lnTo>
                  <a:pt x="4921" y="642"/>
                </a:lnTo>
                <a:lnTo>
                  <a:pt x="4945" y="641"/>
                </a:lnTo>
                <a:lnTo>
                  <a:pt x="4953" y="641"/>
                </a:lnTo>
                <a:lnTo>
                  <a:pt x="4959" y="640"/>
                </a:lnTo>
                <a:lnTo>
                  <a:pt x="4967" y="640"/>
                </a:lnTo>
                <a:lnTo>
                  <a:pt x="4971" y="638"/>
                </a:lnTo>
                <a:lnTo>
                  <a:pt x="4976" y="638"/>
                </a:lnTo>
                <a:lnTo>
                  <a:pt x="4982" y="637"/>
                </a:lnTo>
                <a:lnTo>
                  <a:pt x="4987" y="636"/>
                </a:lnTo>
                <a:lnTo>
                  <a:pt x="4993" y="636"/>
                </a:lnTo>
                <a:lnTo>
                  <a:pt x="4998" y="635"/>
                </a:lnTo>
                <a:lnTo>
                  <a:pt x="5005" y="634"/>
                </a:lnTo>
                <a:lnTo>
                  <a:pt x="5045" y="626"/>
                </a:lnTo>
                <a:lnTo>
                  <a:pt x="5081" y="618"/>
                </a:lnTo>
                <a:lnTo>
                  <a:pt x="5086" y="768"/>
                </a:lnTo>
                <a:lnTo>
                  <a:pt x="5081" y="769"/>
                </a:lnTo>
                <a:lnTo>
                  <a:pt x="5079" y="769"/>
                </a:lnTo>
                <a:lnTo>
                  <a:pt x="5078" y="770"/>
                </a:lnTo>
                <a:lnTo>
                  <a:pt x="5075" y="770"/>
                </a:lnTo>
                <a:lnTo>
                  <a:pt x="5074" y="772"/>
                </a:lnTo>
                <a:lnTo>
                  <a:pt x="5073" y="772"/>
                </a:lnTo>
                <a:lnTo>
                  <a:pt x="5071" y="773"/>
                </a:lnTo>
                <a:lnTo>
                  <a:pt x="5068" y="773"/>
                </a:lnTo>
                <a:lnTo>
                  <a:pt x="5067" y="774"/>
                </a:lnTo>
                <a:lnTo>
                  <a:pt x="5062" y="775"/>
                </a:lnTo>
                <a:lnTo>
                  <a:pt x="5058" y="776"/>
                </a:lnTo>
                <a:lnTo>
                  <a:pt x="5056" y="776"/>
                </a:lnTo>
                <a:lnTo>
                  <a:pt x="5050" y="779"/>
                </a:lnTo>
                <a:lnTo>
                  <a:pt x="5008" y="789"/>
                </a:lnTo>
                <a:lnTo>
                  <a:pt x="4967" y="795"/>
                </a:lnTo>
                <a:lnTo>
                  <a:pt x="4952" y="796"/>
                </a:lnTo>
                <a:lnTo>
                  <a:pt x="4946" y="796"/>
                </a:lnTo>
                <a:lnTo>
                  <a:pt x="4940" y="797"/>
                </a:lnTo>
                <a:lnTo>
                  <a:pt x="4933" y="797"/>
                </a:lnTo>
                <a:lnTo>
                  <a:pt x="4925" y="798"/>
                </a:lnTo>
                <a:lnTo>
                  <a:pt x="4915" y="798"/>
                </a:lnTo>
                <a:lnTo>
                  <a:pt x="4903" y="800"/>
                </a:lnTo>
                <a:lnTo>
                  <a:pt x="4870" y="800"/>
                </a:lnTo>
                <a:lnTo>
                  <a:pt x="4861" y="800"/>
                </a:lnTo>
                <a:lnTo>
                  <a:pt x="4858" y="800"/>
                </a:lnTo>
                <a:lnTo>
                  <a:pt x="4854" y="800"/>
                </a:lnTo>
                <a:lnTo>
                  <a:pt x="4844" y="800"/>
                </a:lnTo>
                <a:lnTo>
                  <a:pt x="4838" y="798"/>
                </a:lnTo>
                <a:lnTo>
                  <a:pt x="4832" y="798"/>
                </a:lnTo>
                <a:lnTo>
                  <a:pt x="4826" y="797"/>
                </a:lnTo>
                <a:lnTo>
                  <a:pt x="4819" y="796"/>
                </a:lnTo>
                <a:lnTo>
                  <a:pt x="4815" y="796"/>
                </a:lnTo>
                <a:lnTo>
                  <a:pt x="4788" y="790"/>
                </a:lnTo>
                <a:lnTo>
                  <a:pt x="4786" y="789"/>
                </a:lnTo>
                <a:lnTo>
                  <a:pt x="4784" y="789"/>
                </a:lnTo>
                <a:lnTo>
                  <a:pt x="4783" y="787"/>
                </a:lnTo>
                <a:lnTo>
                  <a:pt x="4782" y="787"/>
                </a:lnTo>
                <a:lnTo>
                  <a:pt x="4779" y="786"/>
                </a:lnTo>
                <a:lnTo>
                  <a:pt x="4776" y="785"/>
                </a:lnTo>
                <a:lnTo>
                  <a:pt x="4773" y="784"/>
                </a:lnTo>
                <a:lnTo>
                  <a:pt x="4770" y="782"/>
                </a:lnTo>
                <a:lnTo>
                  <a:pt x="4767" y="781"/>
                </a:lnTo>
                <a:lnTo>
                  <a:pt x="4765" y="780"/>
                </a:lnTo>
                <a:lnTo>
                  <a:pt x="4762" y="780"/>
                </a:lnTo>
                <a:lnTo>
                  <a:pt x="4759" y="778"/>
                </a:lnTo>
                <a:lnTo>
                  <a:pt x="4754" y="775"/>
                </a:lnTo>
                <a:lnTo>
                  <a:pt x="4750" y="773"/>
                </a:lnTo>
                <a:lnTo>
                  <a:pt x="4747" y="772"/>
                </a:lnTo>
                <a:lnTo>
                  <a:pt x="4744" y="769"/>
                </a:lnTo>
                <a:lnTo>
                  <a:pt x="4742" y="768"/>
                </a:lnTo>
                <a:lnTo>
                  <a:pt x="4741" y="767"/>
                </a:lnTo>
                <a:lnTo>
                  <a:pt x="4739" y="765"/>
                </a:lnTo>
                <a:lnTo>
                  <a:pt x="4738" y="764"/>
                </a:lnTo>
                <a:lnTo>
                  <a:pt x="4736" y="763"/>
                </a:lnTo>
                <a:lnTo>
                  <a:pt x="4733" y="762"/>
                </a:lnTo>
                <a:lnTo>
                  <a:pt x="4731" y="759"/>
                </a:lnTo>
                <a:lnTo>
                  <a:pt x="4727" y="756"/>
                </a:lnTo>
                <a:lnTo>
                  <a:pt x="4722" y="751"/>
                </a:lnTo>
                <a:lnTo>
                  <a:pt x="4719" y="750"/>
                </a:lnTo>
                <a:lnTo>
                  <a:pt x="4714" y="745"/>
                </a:lnTo>
                <a:lnTo>
                  <a:pt x="4709" y="739"/>
                </a:lnTo>
                <a:lnTo>
                  <a:pt x="4707" y="736"/>
                </a:lnTo>
                <a:lnTo>
                  <a:pt x="4704" y="732"/>
                </a:lnTo>
                <a:lnTo>
                  <a:pt x="4702" y="730"/>
                </a:lnTo>
                <a:lnTo>
                  <a:pt x="4701" y="728"/>
                </a:lnTo>
                <a:lnTo>
                  <a:pt x="4699" y="726"/>
                </a:lnTo>
                <a:lnTo>
                  <a:pt x="4698" y="724"/>
                </a:lnTo>
                <a:lnTo>
                  <a:pt x="4697" y="723"/>
                </a:lnTo>
                <a:lnTo>
                  <a:pt x="4696" y="721"/>
                </a:lnTo>
                <a:lnTo>
                  <a:pt x="4695" y="719"/>
                </a:lnTo>
                <a:lnTo>
                  <a:pt x="4693" y="718"/>
                </a:lnTo>
                <a:lnTo>
                  <a:pt x="4693" y="715"/>
                </a:lnTo>
                <a:lnTo>
                  <a:pt x="4691" y="712"/>
                </a:lnTo>
                <a:lnTo>
                  <a:pt x="4690" y="710"/>
                </a:lnTo>
                <a:lnTo>
                  <a:pt x="4689" y="708"/>
                </a:lnTo>
                <a:lnTo>
                  <a:pt x="4687" y="706"/>
                </a:lnTo>
                <a:lnTo>
                  <a:pt x="4686" y="703"/>
                </a:lnTo>
                <a:lnTo>
                  <a:pt x="4684" y="698"/>
                </a:lnTo>
                <a:lnTo>
                  <a:pt x="4683" y="696"/>
                </a:lnTo>
                <a:lnTo>
                  <a:pt x="4681" y="692"/>
                </a:lnTo>
                <a:lnTo>
                  <a:pt x="4680" y="690"/>
                </a:lnTo>
                <a:lnTo>
                  <a:pt x="4679" y="687"/>
                </a:lnTo>
                <a:lnTo>
                  <a:pt x="4679" y="686"/>
                </a:lnTo>
                <a:lnTo>
                  <a:pt x="4668" y="657"/>
                </a:lnTo>
                <a:lnTo>
                  <a:pt x="4667" y="649"/>
                </a:lnTo>
                <a:lnTo>
                  <a:pt x="4664" y="638"/>
                </a:lnTo>
                <a:lnTo>
                  <a:pt x="4662" y="629"/>
                </a:lnTo>
                <a:lnTo>
                  <a:pt x="4662" y="625"/>
                </a:lnTo>
                <a:lnTo>
                  <a:pt x="4661" y="621"/>
                </a:lnTo>
                <a:lnTo>
                  <a:pt x="4661" y="618"/>
                </a:lnTo>
                <a:lnTo>
                  <a:pt x="4660" y="614"/>
                </a:lnTo>
                <a:lnTo>
                  <a:pt x="4660" y="610"/>
                </a:lnTo>
                <a:lnTo>
                  <a:pt x="4658" y="606"/>
                </a:lnTo>
                <a:lnTo>
                  <a:pt x="4658" y="601"/>
                </a:lnTo>
                <a:lnTo>
                  <a:pt x="4657" y="596"/>
                </a:lnTo>
                <a:lnTo>
                  <a:pt x="4657" y="590"/>
                </a:lnTo>
                <a:lnTo>
                  <a:pt x="4656" y="584"/>
                </a:lnTo>
                <a:lnTo>
                  <a:pt x="4656" y="575"/>
                </a:lnTo>
                <a:lnTo>
                  <a:pt x="4655" y="565"/>
                </a:lnTo>
                <a:lnTo>
                  <a:pt x="4655" y="547"/>
                </a:lnTo>
                <a:lnTo>
                  <a:pt x="4654" y="542"/>
                </a:lnTo>
                <a:lnTo>
                  <a:pt x="4654" y="536"/>
                </a:lnTo>
                <a:lnTo>
                  <a:pt x="4654" y="523"/>
                </a:lnTo>
                <a:lnTo>
                  <a:pt x="4654" y="471"/>
                </a:lnTo>
                <a:lnTo>
                  <a:pt x="4654" y="418"/>
                </a:lnTo>
                <a:lnTo>
                  <a:pt x="4654" y="404"/>
                </a:lnTo>
                <a:lnTo>
                  <a:pt x="4654" y="397"/>
                </a:lnTo>
                <a:lnTo>
                  <a:pt x="4654" y="394"/>
                </a:lnTo>
                <a:lnTo>
                  <a:pt x="4655" y="392"/>
                </a:lnTo>
                <a:lnTo>
                  <a:pt x="4655" y="383"/>
                </a:lnTo>
                <a:lnTo>
                  <a:pt x="4655" y="364"/>
                </a:lnTo>
                <a:lnTo>
                  <a:pt x="4656" y="355"/>
                </a:lnTo>
                <a:lnTo>
                  <a:pt x="4656" y="349"/>
                </a:lnTo>
                <a:lnTo>
                  <a:pt x="4657" y="344"/>
                </a:lnTo>
                <a:lnTo>
                  <a:pt x="4658" y="339"/>
                </a:lnTo>
                <a:lnTo>
                  <a:pt x="4658" y="333"/>
                </a:lnTo>
                <a:lnTo>
                  <a:pt x="4660" y="329"/>
                </a:lnTo>
                <a:lnTo>
                  <a:pt x="4660" y="321"/>
                </a:lnTo>
                <a:lnTo>
                  <a:pt x="4661" y="314"/>
                </a:lnTo>
                <a:lnTo>
                  <a:pt x="4666" y="297"/>
                </a:lnTo>
                <a:lnTo>
                  <a:pt x="4666" y="293"/>
                </a:lnTo>
                <a:lnTo>
                  <a:pt x="4666" y="291"/>
                </a:lnTo>
                <a:lnTo>
                  <a:pt x="4667" y="288"/>
                </a:lnTo>
                <a:lnTo>
                  <a:pt x="4667" y="286"/>
                </a:lnTo>
                <a:lnTo>
                  <a:pt x="4667" y="283"/>
                </a:lnTo>
                <a:lnTo>
                  <a:pt x="4668" y="282"/>
                </a:lnTo>
                <a:lnTo>
                  <a:pt x="4669" y="277"/>
                </a:lnTo>
                <a:lnTo>
                  <a:pt x="4678" y="253"/>
                </a:lnTo>
                <a:lnTo>
                  <a:pt x="4679" y="250"/>
                </a:lnTo>
                <a:lnTo>
                  <a:pt x="4680" y="247"/>
                </a:lnTo>
                <a:lnTo>
                  <a:pt x="4681" y="244"/>
                </a:lnTo>
                <a:lnTo>
                  <a:pt x="4681" y="243"/>
                </a:lnTo>
                <a:lnTo>
                  <a:pt x="4683" y="241"/>
                </a:lnTo>
                <a:lnTo>
                  <a:pt x="4684" y="238"/>
                </a:lnTo>
                <a:lnTo>
                  <a:pt x="4685" y="235"/>
                </a:lnTo>
                <a:lnTo>
                  <a:pt x="4686" y="232"/>
                </a:lnTo>
                <a:lnTo>
                  <a:pt x="4687" y="230"/>
                </a:lnTo>
                <a:lnTo>
                  <a:pt x="4689" y="227"/>
                </a:lnTo>
                <a:lnTo>
                  <a:pt x="4690" y="225"/>
                </a:lnTo>
                <a:lnTo>
                  <a:pt x="4691" y="224"/>
                </a:lnTo>
                <a:lnTo>
                  <a:pt x="4693" y="221"/>
                </a:lnTo>
                <a:lnTo>
                  <a:pt x="4693" y="219"/>
                </a:lnTo>
                <a:lnTo>
                  <a:pt x="4696" y="216"/>
                </a:lnTo>
                <a:lnTo>
                  <a:pt x="4696" y="214"/>
                </a:lnTo>
                <a:lnTo>
                  <a:pt x="4698" y="211"/>
                </a:lnTo>
                <a:lnTo>
                  <a:pt x="4699" y="209"/>
                </a:lnTo>
                <a:lnTo>
                  <a:pt x="4701" y="208"/>
                </a:lnTo>
                <a:lnTo>
                  <a:pt x="4702" y="206"/>
                </a:lnTo>
                <a:lnTo>
                  <a:pt x="4703" y="205"/>
                </a:lnTo>
                <a:lnTo>
                  <a:pt x="4704" y="203"/>
                </a:lnTo>
                <a:lnTo>
                  <a:pt x="4705" y="202"/>
                </a:lnTo>
                <a:lnTo>
                  <a:pt x="4707" y="200"/>
                </a:lnTo>
                <a:lnTo>
                  <a:pt x="4709" y="197"/>
                </a:lnTo>
                <a:lnTo>
                  <a:pt x="4710" y="194"/>
                </a:lnTo>
                <a:lnTo>
                  <a:pt x="4712" y="193"/>
                </a:lnTo>
                <a:lnTo>
                  <a:pt x="4718" y="188"/>
                </a:lnTo>
                <a:lnTo>
                  <a:pt x="4720" y="185"/>
                </a:lnTo>
                <a:lnTo>
                  <a:pt x="4725" y="180"/>
                </a:lnTo>
                <a:lnTo>
                  <a:pt x="4730" y="175"/>
                </a:lnTo>
                <a:lnTo>
                  <a:pt x="4733" y="171"/>
                </a:lnTo>
                <a:lnTo>
                  <a:pt x="4737" y="169"/>
                </a:lnTo>
                <a:lnTo>
                  <a:pt x="4739" y="167"/>
                </a:lnTo>
                <a:lnTo>
                  <a:pt x="4741" y="165"/>
                </a:lnTo>
                <a:lnTo>
                  <a:pt x="4743" y="165"/>
                </a:lnTo>
                <a:lnTo>
                  <a:pt x="4744" y="164"/>
                </a:lnTo>
                <a:lnTo>
                  <a:pt x="4747" y="163"/>
                </a:lnTo>
                <a:lnTo>
                  <a:pt x="4748" y="161"/>
                </a:lnTo>
                <a:lnTo>
                  <a:pt x="4750" y="160"/>
                </a:lnTo>
                <a:lnTo>
                  <a:pt x="4751" y="159"/>
                </a:lnTo>
                <a:lnTo>
                  <a:pt x="4754" y="158"/>
                </a:lnTo>
                <a:lnTo>
                  <a:pt x="4757" y="155"/>
                </a:lnTo>
                <a:lnTo>
                  <a:pt x="4782" y="144"/>
                </a:lnTo>
                <a:lnTo>
                  <a:pt x="4786" y="143"/>
                </a:lnTo>
                <a:lnTo>
                  <a:pt x="4812" y="134"/>
                </a:lnTo>
                <a:lnTo>
                  <a:pt x="4818" y="134"/>
                </a:lnTo>
                <a:lnTo>
                  <a:pt x="4823" y="133"/>
                </a:lnTo>
                <a:lnTo>
                  <a:pt x="4828" y="132"/>
                </a:lnTo>
                <a:lnTo>
                  <a:pt x="4832" y="131"/>
                </a:lnTo>
                <a:lnTo>
                  <a:pt x="4836" y="131"/>
                </a:lnTo>
                <a:lnTo>
                  <a:pt x="4841" y="131"/>
                </a:lnTo>
                <a:lnTo>
                  <a:pt x="4847" y="130"/>
                </a:lnTo>
                <a:lnTo>
                  <a:pt x="4865" y="128"/>
                </a:lnTo>
                <a:lnTo>
                  <a:pt x="4870" y="128"/>
                </a:lnTo>
                <a:lnTo>
                  <a:pt x="4876" y="127"/>
                </a:lnTo>
                <a:lnTo>
                  <a:pt x="4888" y="128"/>
                </a:lnTo>
                <a:lnTo>
                  <a:pt x="4907" y="128"/>
                </a:lnTo>
                <a:lnTo>
                  <a:pt x="4915" y="130"/>
                </a:lnTo>
                <a:lnTo>
                  <a:pt x="4919" y="130"/>
                </a:lnTo>
                <a:lnTo>
                  <a:pt x="4924" y="131"/>
                </a:lnTo>
                <a:lnTo>
                  <a:pt x="4928" y="131"/>
                </a:lnTo>
                <a:lnTo>
                  <a:pt x="4933" y="132"/>
                </a:lnTo>
                <a:lnTo>
                  <a:pt x="4935" y="132"/>
                </a:lnTo>
                <a:lnTo>
                  <a:pt x="4939" y="133"/>
                </a:lnTo>
                <a:lnTo>
                  <a:pt x="4941" y="133"/>
                </a:lnTo>
                <a:lnTo>
                  <a:pt x="4946" y="134"/>
                </a:lnTo>
                <a:lnTo>
                  <a:pt x="4952" y="136"/>
                </a:lnTo>
                <a:lnTo>
                  <a:pt x="4956" y="137"/>
                </a:lnTo>
                <a:lnTo>
                  <a:pt x="4959" y="138"/>
                </a:lnTo>
                <a:lnTo>
                  <a:pt x="4962" y="138"/>
                </a:lnTo>
                <a:lnTo>
                  <a:pt x="4963" y="139"/>
                </a:lnTo>
                <a:lnTo>
                  <a:pt x="4965" y="139"/>
                </a:lnTo>
                <a:lnTo>
                  <a:pt x="4969" y="141"/>
                </a:lnTo>
                <a:lnTo>
                  <a:pt x="4973" y="143"/>
                </a:lnTo>
                <a:lnTo>
                  <a:pt x="4976" y="144"/>
                </a:lnTo>
                <a:lnTo>
                  <a:pt x="4979" y="145"/>
                </a:lnTo>
                <a:lnTo>
                  <a:pt x="4981" y="147"/>
                </a:lnTo>
                <a:lnTo>
                  <a:pt x="4985" y="148"/>
                </a:lnTo>
                <a:lnTo>
                  <a:pt x="4987" y="149"/>
                </a:lnTo>
                <a:lnTo>
                  <a:pt x="4990" y="150"/>
                </a:lnTo>
                <a:lnTo>
                  <a:pt x="4992" y="152"/>
                </a:lnTo>
                <a:lnTo>
                  <a:pt x="4996" y="154"/>
                </a:lnTo>
                <a:lnTo>
                  <a:pt x="4999" y="155"/>
                </a:lnTo>
                <a:lnTo>
                  <a:pt x="5000" y="156"/>
                </a:lnTo>
                <a:lnTo>
                  <a:pt x="5002" y="158"/>
                </a:lnTo>
                <a:lnTo>
                  <a:pt x="5004" y="159"/>
                </a:lnTo>
                <a:lnTo>
                  <a:pt x="5005" y="160"/>
                </a:lnTo>
                <a:lnTo>
                  <a:pt x="5006" y="163"/>
                </a:lnTo>
                <a:lnTo>
                  <a:pt x="5009" y="164"/>
                </a:lnTo>
                <a:lnTo>
                  <a:pt x="5011" y="165"/>
                </a:lnTo>
                <a:lnTo>
                  <a:pt x="5015" y="167"/>
                </a:lnTo>
                <a:lnTo>
                  <a:pt x="5019" y="171"/>
                </a:lnTo>
                <a:lnTo>
                  <a:pt x="5022" y="175"/>
                </a:lnTo>
                <a:lnTo>
                  <a:pt x="5032" y="183"/>
                </a:lnTo>
                <a:lnTo>
                  <a:pt x="5035" y="188"/>
                </a:lnTo>
                <a:lnTo>
                  <a:pt x="5038" y="191"/>
                </a:lnTo>
                <a:lnTo>
                  <a:pt x="5040" y="194"/>
                </a:lnTo>
                <a:lnTo>
                  <a:pt x="5042" y="195"/>
                </a:lnTo>
                <a:lnTo>
                  <a:pt x="5043" y="198"/>
                </a:lnTo>
                <a:lnTo>
                  <a:pt x="5044" y="200"/>
                </a:lnTo>
                <a:lnTo>
                  <a:pt x="5045" y="202"/>
                </a:lnTo>
                <a:lnTo>
                  <a:pt x="5046" y="204"/>
                </a:lnTo>
                <a:lnTo>
                  <a:pt x="5048" y="206"/>
                </a:lnTo>
                <a:lnTo>
                  <a:pt x="5049" y="208"/>
                </a:lnTo>
                <a:lnTo>
                  <a:pt x="5050" y="209"/>
                </a:lnTo>
                <a:lnTo>
                  <a:pt x="5051" y="211"/>
                </a:lnTo>
                <a:lnTo>
                  <a:pt x="5052" y="214"/>
                </a:lnTo>
                <a:lnTo>
                  <a:pt x="5054" y="215"/>
                </a:lnTo>
                <a:lnTo>
                  <a:pt x="5055" y="217"/>
                </a:lnTo>
                <a:lnTo>
                  <a:pt x="5056" y="221"/>
                </a:lnTo>
                <a:lnTo>
                  <a:pt x="5060" y="228"/>
                </a:lnTo>
                <a:lnTo>
                  <a:pt x="5062" y="233"/>
                </a:lnTo>
                <a:lnTo>
                  <a:pt x="5063" y="236"/>
                </a:lnTo>
                <a:lnTo>
                  <a:pt x="5064" y="238"/>
                </a:lnTo>
                <a:lnTo>
                  <a:pt x="5066" y="242"/>
                </a:lnTo>
                <a:lnTo>
                  <a:pt x="5067" y="244"/>
                </a:lnTo>
                <a:lnTo>
                  <a:pt x="5068" y="248"/>
                </a:lnTo>
                <a:lnTo>
                  <a:pt x="5068" y="249"/>
                </a:lnTo>
                <a:lnTo>
                  <a:pt x="5069" y="252"/>
                </a:lnTo>
                <a:lnTo>
                  <a:pt x="5069" y="253"/>
                </a:lnTo>
                <a:lnTo>
                  <a:pt x="5072" y="258"/>
                </a:lnTo>
                <a:lnTo>
                  <a:pt x="5072" y="260"/>
                </a:lnTo>
                <a:lnTo>
                  <a:pt x="5073" y="261"/>
                </a:lnTo>
                <a:lnTo>
                  <a:pt x="5073" y="264"/>
                </a:lnTo>
                <a:lnTo>
                  <a:pt x="5073" y="265"/>
                </a:lnTo>
                <a:lnTo>
                  <a:pt x="5074" y="269"/>
                </a:lnTo>
                <a:lnTo>
                  <a:pt x="5075" y="274"/>
                </a:lnTo>
                <a:lnTo>
                  <a:pt x="5077" y="276"/>
                </a:lnTo>
                <a:lnTo>
                  <a:pt x="5077" y="278"/>
                </a:lnTo>
                <a:lnTo>
                  <a:pt x="5078" y="281"/>
                </a:lnTo>
                <a:lnTo>
                  <a:pt x="5078" y="282"/>
                </a:lnTo>
                <a:lnTo>
                  <a:pt x="5079" y="288"/>
                </a:lnTo>
                <a:lnTo>
                  <a:pt x="5081" y="297"/>
                </a:lnTo>
                <a:lnTo>
                  <a:pt x="5083" y="303"/>
                </a:lnTo>
                <a:lnTo>
                  <a:pt x="5083" y="307"/>
                </a:lnTo>
                <a:lnTo>
                  <a:pt x="5085" y="316"/>
                </a:lnTo>
                <a:lnTo>
                  <a:pt x="5087" y="336"/>
                </a:lnTo>
                <a:lnTo>
                  <a:pt x="5087" y="341"/>
                </a:lnTo>
                <a:lnTo>
                  <a:pt x="5087" y="347"/>
                </a:lnTo>
                <a:lnTo>
                  <a:pt x="5089" y="355"/>
                </a:lnTo>
                <a:lnTo>
                  <a:pt x="5090" y="370"/>
                </a:lnTo>
                <a:lnTo>
                  <a:pt x="5090" y="376"/>
                </a:lnTo>
                <a:lnTo>
                  <a:pt x="5090" y="407"/>
                </a:lnTo>
                <a:lnTo>
                  <a:pt x="5090" y="532"/>
                </a:lnTo>
                <a:close/>
                <a:moveTo>
                  <a:pt x="4430" y="142"/>
                </a:moveTo>
                <a:lnTo>
                  <a:pt x="4606" y="142"/>
                </a:lnTo>
                <a:lnTo>
                  <a:pt x="4606" y="587"/>
                </a:lnTo>
                <a:lnTo>
                  <a:pt x="4606" y="664"/>
                </a:lnTo>
                <a:lnTo>
                  <a:pt x="4606" y="687"/>
                </a:lnTo>
                <a:lnTo>
                  <a:pt x="4606" y="693"/>
                </a:lnTo>
                <a:lnTo>
                  <a:pt x="4606" y="700"/>
                </a:lnTo>
                <a:lnTo>
                  <a:pt x="4606" y="712"/>
                </a:lnTo>
                <a:lnTo>
                  <a:pt x="4605" y="720"/>
                </a:lnTo>
                <a:lnTo>
                  <a:pt x="4605" y="726"/>
                </a:lnTo>
                <a:lnTo>
                  <a:pt x="4604" y="731"/>
                </a:lnTo>
                <a:lnTo>
                  <a:pt x="4603" y="740"/>
                </a:lnTo>
                <a:lnTo>
                  <a:pt x="4602" y="747"/>
                </a:lnTo>
                <a:lnTo>
                  <a:pt x="4602" y="751"/>
                </a:lnTo>
                <a:lnTo>
                  <a:pt x="4597" y="767"/>
                </a:lnTo>
                <a:lnTo>
                  <a:pt x="4597" y="772"/>
                </a:lnTo>
                <a:lnTo>
                  <a:pt x="4595" y="775"/>
                </a:lnTo>
                <a:lnTo>
                  <a:pt x="4594" y="778"/>
                </a:lnTo>
                <a:lnTo>
                  <a:pt x="4594" y="779"/>
                </a:lnTo>
                <a:lnTo>
                  <a:pt x="4594" y="780"/>
                </a:lnTo>
                <a:lnTo>
                  <a:pt x="4593" y="782"/>
                </a:lnTo>
                <a:lnTo>
                  <a:pt x="4593" y="784"/>
                </a:lnTo>
                <a:lnTo>
                  <a:pt x="4591" y="790"/>
                </a:lnTo>
                <a:lnTo>
                  <a:pt x="4589" y="795"/>
                </a:lnTo>
                <a:lnTo>
                  <a:pt x="4588" y="796"/>
                </a:lnTo>
                <a:lnTo>
                  <a:pt x="4587" y="798"/>
                </a:lnTo>
                <a:lnTo>
                  <a:pt x="4586" y="801"/>
                </a:lnTo>
                <a:lnTo>
                  <a:pt x="4586" y="802"/>
                </a:lnTo>
                <a:lnTo>
                  <a:pt x="4583" y="806"/>
                </a:lnTo>
                <a:lnTo>
                  <a:pt x="4582" y="808"/>
                </a:lnTo>
                <a:lnTo>
                  <a:pt x="4581" y="811"/>
                </a:lnTo>
                <a:lnTo>
                  <a:pt x="4580" y="813"/>
                </a:lnTo>
                <a:lnTo>
                  <a:pt x="4580" y="815"/>
                </a:lnTo>
                <a:lnTo>
                  <a:pt x="4577" y="819"/>
                </a:lnTo>
                <a:lnTo>
                  <a:pt x="4576" y="822"/>
                </a:lnTo>
                <a:lnTo>
                  <a:pt x="4574" y="824"/>
                </a:lnTo>
                <a:lnTo>
                  <a:pt x="4573" y="825"/>
                </a:lnTo>
                <a:lnTo>
                  <a:pt x="4571" y="828"/>
                </a:lnTo>
                <a:lnTo>
                  <a:pt x="4570" y="829"/>
                </a:lnTo>
                <a:lnTo>
                  <a:pt x="4569" y="831"/>
                </a:lnTo>
                <a:lnTo>
                  <a:pt x="4568" y="833"/>
                </a:lnTo>
                <a:lnTo>
                  <a:pt x="4566" y="834"/>
                </a:lnTo>
                <a:lnTo>
                  <a:pt x="4565" y="836"/>
                </a:lnTo>
                <a:lnTo>
                  <a:pt x="4564" y="839"/>
                </a:lnTo>
                <a:lnTo>
                  <a:pt x="4563" y="840"/>
                </a:lnTo>
                <a:lnTo>
                  <a:pt x="4559" y="844"/>
                </a:lnTo>
                <a:lnTo>
                  <a:pt x="4552" y="851"/>
                </a:lnTo>
                <a:lnTo>
                  <a:pt x="4545" y="859"/>
                </a:lnTo>
                <a:lnTo>
                  <a:pt x="4541" y="862"/>
                </a:lnTo>
                <a:lnTo>
                  <a:pt x="4537" y="864"/>
                </a:lnTo>
                <a:lnTo>
                  <a:pt x="4535" y="867"/>
                </a:lnTo>
                <a:lnTo>
                  <a:pt x="4533" y="868"/>
                </a:lnTo>
                <a:lnTo>
                  <a:pt x="4531" y="869"/>
                </a:lnTo>
                <a:lnTo>
                  <a:pt x="4529" y="870"/>
                </a:lnTo>
                <a:lnTo>
                  <a:pt x="4527" y="873"/>
                </a:lnTo>
                <a:lnTo>
                  <a:pt x="4524" y="873"/>
                </a:lnTo>
                <a:lnTo>
                  <a:pt x="4522" y="875"/>
                </a:lnTo>
                <a:lnTo>
                  <a:pt x="4521" y="876"/>
                </a:lnTo>
                <a:lnTo>
                  <a:pt x="4517" y="878"/>
                </a:lnTo>
                <a:lnTo>
                  <a:pt x="4516" y="879"/>
                </a:lnTo>
                <a:lnTo>
                  <a:pt x="4513" y="880"/>
                </a:lnTo>
                <a:lnTo>
                  <a:pt x="4511" y="883"/>
                </a:lnTo>
                <a:lnTo>
                  <a:pt x="4508" y="883"/>
                </a:lnTo>
                <a:lnTo>
                  <a:pt x="4505" y="885"/>
                </a:lnTo>
                <a:lnTo>
                  <a:pt x="4502" y="885"/>
                </a:lnTo>
                <a:lnTo>
                  <a:pt x="4499" y="887"/>
                </a:lnTo>
                <a:lnTo>
                  <a:pt x="4498" y="887"/>
                </a:lnTo>
                <a:lnTo>
                  <a:pt x="4495" y="889"/>
                </a:lnTo>
                <a:lnTo>
                  <a:pt x="4493" y="890"/>
                </a:lnTo>
                <a:lnTo>
                  <a:pt x="4490" y="891"/>
                </a:lnTo>
                <a:lnTo>
                  <a:pt x="4485" y="892"/>
                </a:lnTo>
                <a:lnTo>
                  <a:pt x="4481" y="895"/>
                </a:lnTo>
                <a:lnTo>
                  <a:pt x="4479" y="895"/>
                </a:lnTo>
                <a:lnTo>
                  <a:pt x="4478" y="896"/>
                </a:lnTo>
                <a:lnTo>
                  <a:pt x="4476" y="896"/>
                </a:lnTo>
                <a:lnTo>
                  <a:pt x="4473" y="897"/>
                </a:lnTo>
                <a:lnTo>
                  <a:pt x="4472" y="897"/>
                </a:lnTo>
                <a:lnTo>
                  <a:pt x="4470" y="897"/>
                </a:lnTo>
                <a:lnTo>
                  <a:pt x="4465" y="898"/>
                </a:lnTo>
                <a:lnTo>
                  <a:pt x="4464" y="900"/>
                </a:lnTo>
                <a:lnTo>
                  <a:pt x="4461" y="900"/>
                </a:lnTo>
                <a:lnTo>
                  <a:pt x="4456" y="901"/>
                </a:lnTo>
                <a:lnTo>
                  <a:pt x="4454" y="902"/>
                </a:lnTo>
                <a:lnTo>
                  <a:pt x="4450" y="902"/>
                </a:lnTo>
                <a:lnTo>
                  <a:pt x="4448" y="903"/>
                </a:lnTo>
                <a:lnTo>
                  <a:pt x="4446" y="903"/>
                </a:lnTo>
                <a:lnTo>
                  <a:pt x="4442" y="905"/>
                </a:lnTo>
                <a:lnTo>
                  <a:pt x="4435" y="906"/>
                </a:lnTo>
                <a:lnTo>
                  <a:pt x="4431" y="906"/>
                </a:lnTo>
                <a:lnTo>
                  <a:pt x="4426" y="907"/>
                </a:lnTo>
                <a:lnTo>
                  <a:pt x="4421" y="907"/>
                </a:lnTo>
                <a:lnTo>
                  <a:pt x="4418" y="908"/>
                </a:lnTo>
                <a:lnTo>
                  <a:pt x="4412" y="908"/>
                </a:lnTo>
                <a:lnTo>
                  <a:pt x="4405" y="909"/>
                </a:lnTo>
                <a:lnTo>
                  <a:pt x="4395" y="909"/>
                </a:lnTo>
                <a:lnTo>
                  <a:pt x="4391" y="909"/>
                </a:lnTo>
                <a:lnTo>
                  <a:pt x="4388" y="911"/>
                </a:lnTo>
                <a:lnTo>
                  <a:pt x="4380" y="911"/>
                </a:lnTo>
                <a:lnTo>
                  <a:pt x="4354" y="911"/>
                </a:lnTo>
                <a:lnTo>
                  <a:pt x="4343" y="911"/>
                </a:lnTo>
                <a:lnTo>
                  <a:pt x="4338" y="911"/>
                </a:lnTo>
                <a:lnTo>
                  <a:pt x="4333" y="909"/>
                </a:lnTo>
                <a:lnTo>
                  <a:pt x="4317" y="909"/>
                </a:lnTo>
                <a:lnTo>
                  <a:pt x="4311" y="909"/>
                </a:lnTo>
                <a:lnTo>
                  <a:pt x="4305" y="909"/>
                </a:lnTo>
                <a:lnTo>
                  <a:pt x="4296" y="908"/>
                </a:lnTo>
                <a:lnTo>
                  <a:pt x="4293" y="908"/>
                </a:lnTo>
                <a:lnTo>
                  <a:pt x="4287" y="908"/>
                </a:lnTo>
                <a:lnTo>
                  <a:pt x="4279" y="907"/>
                </a:lnTo>
                <a:lnTo>
                  <a:pt x="4272" y="907"/>
                </a:lnTo>
                <a:lnTo>
                  <a:pt x="4266" y="906"/>
                </a:lnTo>
                <a:lnTo>
                  <a:pt x="4259" y="906"/>
                </a:lnTo>
                <a:lnTo>
                  <a:pt x="4253" y="905"/>
                </a:lnTo>
                <a:lnTo>
                  <a:pt x="4247" y="905"/>
                </a:lnTo>
                <a:lnTo>
                  <a:pt x="4243" y="903"/>
                </a:lnTo>
                <a:lnTo>
                  <a:pt x="4238" y="903"/>
                </a:lnTo>
                <a:lnTo>
                  <a:pt x="4233" y="902"/>
                </a:lnTo>
                <a:lnTo>
                  <a:pt x="4228" y="901"/>
                </a:lnTo>
                <a:lnTo>
                  <a:pt x="4218" y="901"/>
                </a:lnTo>
                <a:lnTo>
                  <a:pt x="4207" y="898"/>
                </a:lnTo>
                <a:lnTo>
                  <a:pt x="4201" y="898"/>
                </a:lnTo>
                <a:lnTo>
                  <a:pt x="4197" y="897"/>
                </a:lnTo>
                <a:lnTo>
                  <a:pt x="4193" y="897"/>
                </a:lnTo>
                <a:lnTo>
                  <a:pt x="4187" y="895"/>
                </a:lnTo>
                <a:lnTo>
                  <a:pt x="4181" y="894"/>
                </a:lnTo>
                <a:lnTo>
                  <a:pt x="4177" y="894"/>
                </a:lnTo>
                <a:lnTo>
                  <a:pt x="4172" y="892"/>
                </a:lnTo>
                <a:lnTo>
                  <a:pt x="4166" y="891"/>
                </a:lnTo>
                <a:lnTo>
                  <a:pt x="4170" y="746"/>
                </a:lnTo>
                <a:lnTo>
                  <a:pt x="4183" y="748"/>
                </a:lnTo>
                <a:lnTo>
                  <a:pt x="4188" y="748"/>
                </a:lnTo>
                <a:lnTo>
                  <a:pt x="4194" y="750"/>
                </a:lnTo>
                <a:lnTo>
                  <a:pt x="4200" y="751"/>
                </a:lnTo>
                <a:lnTo>
                  <a:pt x="4204" y="751"/>
                </a:lnTo>
                <a:lnTo>
                  <a:pt x="4210" y="752"/>
                </a:lnTo>
                <a:lnTo>
                  <a:pt x="4216" y="752"/>
                </a:lnTo>
                <a:lnTo>
                  <a:pt x="4222" y="753"/>
                </a:lnTo>
                <a:lnTo>
                  <a:pt x="4228" y="754"/>
                </a:lnTo>
                <a:lnTo>
                  <a:pt x="4239" y="754"/>
                </a:lnTo>
                <a:lnTo>
                  <a:pt x="4244" y="756"/>
                </a:lnTo>
                <a:lnTo>
                  <a:pt x="4250" y="756"/>
                </a:lnTo>
                <a:lnTo>
                  <a:pt x="4256" y="757"/>
                </a:lnTo>
                <a:lnTo>
                  <a:pt x="4262" y="757"/>
                </a:lnTo>
                <a:lnTo>
                  <a:pt x="4269" y="758"/>
                </a:lnTo>
                <a:lnTo>
                  <a:pt x="4275" y="758"/>
                </a:lnTo>
                <a:lnTo>
                  <a:pt x="4284" y="759"/>
                </a:lnTo>
                <a:lnTo>
                  <a:pt x="4286" y="759"/>
                </a:lnTo>
                <a:lnTo>
                  <a:pt x="4292" y="759"/>
                </a:lnTo>
                <a:lnTo>
                  <a:pt x="4302" y="761"/>
                </a:lnTo>
                <a:lnTo>
                  <a:pt x="4305" y="761"/>
                </a:lnTo>
                <a:lnTo>
                  <a:pt x="4308" y="761"/>
                </a:lnTo>
                <a:lnTo>
                  <a:pt x="4314" y="762"/>
                </a:lnTo>
                <a:lnTo>
                  <a:pt x="4331" y="762"/>
                </a:lnTo>
                <a:lnTo>
                  <a:pt x="4351" y="762"/>
                </a:lnTo>
                <a:lnTo>
                  <a:pt x="4365" y="762"/>
                </a:lnTo>
                <a:lnTo>
                  <a:pt x="4372" y="761"/>
                </a:lnTo>
                <a:lnTo>
                  <a:pt x="4378" y="759"/>
                </a:lnTo>
                <a:lnTo>
                  <a:pt x="4384" y="757"/>
                </a:lnTo>
                <a:lnTo>
                  <a:pt x="4389" y="756"/>
                </a:lnTo>
                <a:lnTo>
                  <a:pt x="4398" y="751"/>
                </a:lnTo>
                <a:lnTo>
                  <a:pt x="4401" y="747"/>
                </a:lnTo>
                <a:lnTo>
                  <a:pt x="4405" y="743"/>
                </a:lnTo>
                <a:lnTo>
                  <a:pt x="4406" y="742"/>
                </a:lnTo>
                <a:lnTo>
                  <a:pt x="4406" y="740"/>
                </a:lnTo>
                <a:lnTo>
                  <a:pt x="4407" y="737"/>
                </a:lnTo>
                <a:lnTo>
                  <a:pt x="4409" y="735"/>
                </a:lnTo>
                <a:lnTo>
                  <a:pt x="4411" y="729"/>
                </a:lnTo>
                <a:lnTo>
                  <a:pt x="4412" y="726"/>
                </a:lnTo>
                <a:lnTo>
                  <a:pt x="4412" y="723"/>
                </a:lnTo>
                <a:lnTo>
                  <a:pt x="4413" y="719"/>
                </a:lnTo>
                <a:lnTo>
                  <a:pt x="4413" y="710"/>
                </a:lnTo>
                <a:lnTo>
                  <a:pt x="4413" y="693"/>
                </a:lnTo>
                <a:lnTo>
                  <a:pt x="4413" y="641"/>
                </a:lnTo>
                <a:lnTo>
                  <a:pt x="4406" y="648"/>
                </a:lnTo>
                <a:lnTo>
                  <a:pt x="4400" y="654"/>
                </a:lnTo>
                <a:lnTo>
                  <a:pt x="4395" y="658"/>
                </a:lnTo>
                <a:lnTo>
                  <a:pt x="4391" y="660"/>
                </a:lnTo>
                <a:lnTo>
                  <a:pt x="4389" y="663"/>
                </a:lnTo>
                <a:lnTo>
                  <a:pt x="4386" y="664"/>
                </a:lnTo>
                <a:lnTo>
                  <a:pt x="4385" y="665"/>
                </a:lnTo>
                <a:lnTo>
                  <a:pt x="4383" y="667"/>
                </a:lnTo>
                <a:lnTo>
                  <a:pt x="4382" y="668"/>
                </a:lnTo>
                <a:lnTo>
                  <a:pt x="4380" y="669"/>
                </a:lnTo>
                <a:lnTo>
                  <a:pt x="4378" y="670"/>
                </a:lnTo>
                <a:lnTo>
                  <a:pt x="4377" y="671"/>
                </a:lnTo>
                <a:lnTo>
                  <a:pt x="4374" y="673"/>
                </a:lnTo>
                <a:lnTo>
                  <a:pt x="4372" y="674"/>
                </a:lnTo>
                <a:lnTo>
                  <a:pt x="4368" y="676"/>
                </a:lnTo>
                <a:lnTo>
                  <a:pt x="4367" y="678"/>
                </a:lnTo>
                <a:lnTo>
                  <a:pt x="4365" y="678"/>
                </a:lnTo>
                <a:lnTo>
                  <a:pt x="4362" y="679"/>
                </a:lnTo>
                <a:lnTo>
                  <a:pt x="4357" y="681"/>
                </a:lnTo>
                <a:lnTo>
                  <a:pt x="4355" y="682"/>
                </a:lnTo>
                <a:lnTo>
                  <a:pt x="4350" y="685"/>
                </a:lnTo>
                <a:lnTo>
                  <a:pt x="4344" y="687"/>
                </a:lnTo>
                <a:lnTo>
                  <a:pt x="4342" y="687"/>
                </a:lnTo>
                <a:lnTo>
                  <a:pt x="4339" y="689"/>
                </a:lnTo>
                <a:lnTo>
                  <a:pt x="4337" y="689"/>
                </a:lnTo>
                <a:lnTo>
                  <a:pt x="4334" y="690"/>
                </a:lnTo>
                <a:lnTo>
                  <a:pt x="4333" y="690"/>
                </a:lnTo>
                <a:lnTo>
                  <a:pt x="4330" y="691"/>
                </a:lnTo>
                <a:lnTo>
                  <a:pt x="4326" y="691"/>
                </a:lnTo>
                <a:lnTo>
                  <a:pt x="4322" y="692"/>
                </a:lnTo>
                <a:lnTo>
                  <a:pt x="4310" y="692"/>
                </a:lnTo>
                <a:lnTo>
                  <a:pt x="4305" y="693"/>
                </a:lnTo>
                <a:lnTo>
                  <a:pt x="4298" y="693"/>
                </a:lnTo>
                <a:lnTo>
                  <a:pt x="4291" y="693"/>
                </a:lnTo>
                <a:lnTo>
                  <a:pt x="4286" y="692"/>
                </a:lnTo>
                <a:lnTo>
                  <a:pt x="4278" y="692"/>
                </a:lnTo>
                <a:lnTo>
                  <a:pt x="4273" y="692"/>
                </a:lnTo>
                <a:lnTo>
                  <a:pt x="4251" y="689"/>
                </a:lnTo>
                <a:lnTo>
                  <a:pt x="4237" y="684"/>
                </a:lnTo>
                <a:lnTo>
                  <a:pt x="4234" y="682"/>
                </a:lnTo>
                <a:lnTo>
                  <a:pt x="4232" y="681"/>
                </a:lnTo>
                <a:lnTo>
                  <a:pt x="4230" y="680"/>
                </a:lnTo>
                <a:lnTo>
                  <a:pt x="4228" y="679"/>
                </a:lnTo>
                <a:lnTo>
                  <a:pt x="4226" y="678"/>
                </a:lnTo>
                <a:lnTo>
                  <a:pt x="4221" y="676"/>
                </a:lnTo>
                <a:lnTo>
                  <a:pt x="4220" y="675"/>
                </a:lnTo>
                <a:lnTo>
                  <a:pt x="4217" y="673"/>
                </a:lnTo>
                <a:lnTo>
                  <a:pt x="4216" y="671"/>
                </a:lnTo>
                <a:lnTo>
                  <a:pt x="4214" y="670"/>
                </a:lnTo>
                <a:lnTo>
                  <a:pt x="4211" y="668"/>
                </a:lnTo>
                <a:lnTo>
                  <a:pt x="4207" y="665"/>
                </a:lnTo>
                <a:lnTo>
                  <a:pt x="4201" y="659"/>
                </a:lnTo>
                <a:lnTo>
                  <a:pt x="4195" y="654"/>
                </a:lnTo>
                <a:lnTo>
                  <a:pt x="4193" y="651"/>
                </a:lnTo>
                <a:lnTo>
                  <a:pt x="4191" y="648"/>
                </a:lnTo>
                <a:lnTo>
                  <a:pt x="4189" y="646"/>
                </a:lnTo>
                <a:lnTo>
                  <a:pt x="4188" y="645"/>
                </a:lnTo>
                <a:lnTo>
                  <a:pt x="4188" y="642"/>
                </a:lnTo>
                <a:lnTo>
                  <a:pt x="4186" y="641"/>
                </a:lnTo>
                <a:lnTo>
                  <a:pt x="4185" y="638"/>
                </a:lnTo>
                <a:lnTo>
                  <a:pt x="4185" y="636"/>
                </a:lnTo>
                <a:lnTo>
                  <a:pt x="4183" y="635"/>
                </a:lnTo>
                <a:lnTo>
                  <a:pt x="4182" y="632"/>
                </a:lnTo>
                <a:lnTo>
                  <a:pt x="4180" y="631"/>
                </a:lnTo>
                <a:lnTo>
                  <a:pt x="4180" y="629"/>
                </a:lnTo>
                <a:lnTo>
                  <a:pt x="4177" y="625"/>
                </a:lnTo>
                <a:lnTo>
                  <a:pt x="4177" y="623"/>
                </a:lnTo>
                <a:lnTo>
                  <a:pt x="4175" y="619"/>
                </a:lnTo>
                <a:lnTo>
                  <a:pt x="4175" y="618"/>
                </a:lnTo>
                <a:lnTo>
                  <a:pt x="4174" y="615"/>
                </a:lnTo>
                <a:lnTo>
                  <a:pt x="4172" y="612"/>
                </a:lnTo>
                <a:lnTo>
                  <a:pt x="4171" y="607"/>
                </a:lnTo>
                <a:lnTo>
                  <a:pt x="4170" y="606"/>
                </a:lnTo>
                <a:lnTo>
                  <a:pt x="4170" y="604"/>
                </a:lnTo>
                <a:lnTo>
                  <a:pt x="4169" y="602"/>
                </a:lnTo>
                <a:lnTo>
                  <a:pt x="4169" y="601"/>
                </a:lnTo>
                <a:lnTo>
                  <a:pt x="4166" y="595"/>
                </a:lnTo>
                <a:lnTo>
                  <a:pt x="4166" y="592"/>
                </a:lnTo>
                <a:lnTo>
                  <a:pt x="4164" y="586"/>
                </a:lnTo>
                <a:lnTo>
                  <a:pt x="4163" y="579"/>
                </a:lnTo>
                <a:lnTo>
                  <a:pt x="4162" y="573"/>
                </a:lnTo>
                <a:lnTo>
                  <a:pt x="4159" y="564"/>
                </a:lnTo>
                <a:lnTo>
                  <a:pt x="4159" y="560"/>
                </a:lnTo>
                <a:lnTo>
                  <a:pt x="4159" y="557"/>
                </a:lnTo>
                <a:lnTo>
                  <a:pt x="4158" y="553"/>
                </a:lnTo>
                <a:lnTo>
                  <a:pt x="4157" y="538"/>
                </a:lnTo>
                <a:lnTo>
                  <a:pt x="4156" y="534"/>
                </a:lnTo>
                <a:lnTo>
                  <a:pt x="4156" y="527"/>
                </a:lnTo>
                <a:lnTo>
                  <a:pt x="4154" y="520"/>
                </a:lnTo>
                <a:lnTo>
                  <a:pt x="4154" y="512"/>
                </a:lnTo>
                <a:lnTo>
                  <a:pt x="4153" y="502"/>
                </a:lnTo>
                <a:lnTo>
                  <a:pt x="4153" y="485"/>
                </a:lnTo>
                <a:lnTo>
                  <a:pt x="4152" y="452"/>
                </a:lnTo>
                <a:lnTo>
                  <a:pt x="4152" y="382"/>
                </a:lnTo>
                <a:lnTo>
                  <a:pt x="4152" y="352"/>
                </a:lnTo>
                <a:lnTo>
                  <a:pt x="4152" y="343"/>
                </a:lnTo>
                <a:lnTo>
                  <a:pt x="4152" y="339"/>
                </a:lnTo>
                <a:lnTo>
                  <a:pt x="4153" y="336"/>
                </a:lnTo>
                <a:lnTo>
                  <a:pt x="4153" y="320"/>
                </a:lnTo>
                <a:lnTo>
                  <a:pt x="4153" y="309"/>
                </a:lnTo>
                <a:lnTo>
                  <a:pt x="4154" y="300"/>
                </a:lnTo>
                <a:lnTo>
                  <a:pt x="4154" y="293"/>
                </a:lnTo>
                <a:lnTo>
                  <a:pt x="4156" y="287"/>
                </a:lnTo>
                <a:lnTo>
                  <a:pt x="4157" y="277"/>
                </a:lnTo>
                <a:lnTo>
                  <a:pt x="4157" y="272"/>
                </a:lnTo>
                <a:lnTo>
                  <a:pt x="4158" y="267"/>
                </a:lnTo>
                <a:lnTo>
                  <a:pt x="4158" y="264"/>
                </a:lnTo>
                <a:lnTo>
                  <a:pt x="4159" y="260"/>
                </a:lnTo>
                <a:lnTo>
                  <a:pt x="4159" y="257"/>
                </a:lnTo>
                <a:lnTo>
                  <a:pt x="4159" y="254"/>
                </a:lnTo>
                <a:lnTo>
                  <a:pt x="4160" y="250"/>
                </a:lnTo>
                <a:lnTo>
                  <a:pt x="4160" y="248"/>
                </a:lnTo>
                <a:lnTo>
                  <a:pt x="4162" y="246"/>
                </a:lnTo>
                <a:lnTo>
                  <a:pt x="4162" y="242"/>
                </a:lnTo>
                <a:lnTo>
                  <a:pt x="4170" y="213"/>
                </a:lnTo>
                <a:lnTo>
                  <a:pt x="4172" y="209"/>
                </a:lnTo>
                <a:lnTo>
                  <a:pt x="4174" y="205"/>
                </a:lnTo>
                <a:lnTo>
                  <a:pt x="4174" y="203"/>
                </a:lnTo>
                <a:lnTo>
                  <a:pt x="4175" y="200"/>
                </a:lnTo>
                <a:lnTo>
                  <a:pt x="4176" y="197"/>
                </a:lnTo>
                <a:lnTo>
                  <a:pt x="4178" y="194"/>
                </a:lnTo>
                <a:lnTo>
                  <a:pt x="4181" y="189"/>
                </a:lnTo>
                <a:lnTo>
                  <a:pt x="4183" y="185"/>
                </a:lnTo>
                <a:lnTo>
                  <a:pt x="4185" y="183"/>
                </a:lnTo>
                <a:lnTo>
                  <a:pt x="4186" y="181"/>
                </a:lnTo>
                <a:lnTo>
                  <a:pt x="4187" y="180"/>
                </a:lnTo>
                <a:lnTo>
                  <a:pt x="4188" y="177"/>
                </a:lnTo>
                <a:lnTo>
                  <a:pt x="4189" y="175"/>
                </a:lnTo>
                <a:lnTo>
                  <a:pt x="4191" y="174"/>
                </a:lnTo>
                <a:lnTo>
                  <a:pt x="4193" y="171"/>
                </a:lnTo>
                <a:lnTo>
                  <a:pt x="4195" y="167"/>
                </a:lnTo>
                <a:lnTo>
                  <a:pt x="4201" y="163"/>
                </a:lnTo>
                <a:lnTo>
                  <a:pt x="4206" y="156"/>
                </a:lnTo>
                <a:lnTo>
                  <a:pt x="4209" y="154"/>
                </a:lnTo>
                <a:lnTo>
                  <a:pt x="4212" y="152"/>
                </a:lnTo>
                <a:lnTo>
                  <a:pt x="4214" y="150"/>
                </a:lnTo>
                <a:lnTo>
                  <a:pt x="4216" y="149"/>
                </a:lnTo>
                <a:lnTo>
                  <a:pt x="4217" y="148"/>
                </a:lnTo>
                <a:lnTo>
                  <a:pt x="4218" y="147"/>
                </a:lnTo>
                <a:lnTo>
                  <a:pt x="4221" y="145"/>
                </a:lnTo>
                <a:lnTo>
                  <a:pt x="4223" y="145"/>
                </a:lnTo>
                <a:lnTo>
                  <a:pt x="4226" y="144"/>
                </a:lnTo>
                <a:lnTo>
                  <a:pt x="4227" y="143"/>
                </a:lnTo>
                <a:lnTo>
                  <a:pt x="4230" y="142"/>
                </a:lnTo>
                <a:lnTo>
                  <a:pt x="4233" y="139"/>
                </a:lnTo>
                <a:lnTo>
                  <a:pt x="4235" y="139"/>
                </a:lnTo>
                <a:lnTo>
                  <a:pt x="4238" y="138"/>
                </a:lnTo>
                <a:lnTo>
                  <a:pt x="4258" y="132"/>
                </a:lnTo>
                <a:lnTo>
                  <a:pt x="4261" y="132"/>
                </a:lnTo>
                <a:lnTo>
                  <a:pt x="4264" y="131"/>
                </a:lnTo>
                <a:lnTo>
                  <a:pt x="4268" y="131"/>
                </a:lnTo>
                <a:lnTo>
                  <a:pt x="4273" y="130"/>
                </a:lnTo>
                <a:lnTo>
                  <a:pt x="4278" y="130"/>
                </a:lnTo>
                <a:lnTo>
                  <a:pt x="4286" y="128"/>
                </a:lnTo>
                <a:lnTo>
                  <a:pt x="4291" y="128"/>
                </a:lnTo>
                <a:lnTo>
                  <a:pt x="4297" y="127"/>
                </a:lnTo>
                <a:lnTo>
                  <a:pt x="4303" y="128"/>
                </a:lnTo>
                <a:lnTo>
                  <a:pt x="4308" y="128"/>
                </a:lnTo>
                <a:lnTo>
                  <a:pt x="4315" y="128"/>
                </a:lnTo>
                <a:lnTo>
                  <a:pt x="4319" y="130"/>
                </a:lnTo>
                <a:lnTo>
                  <a:pt x="4322" y="130"/>
                </a:lnTo>
                <a:lnTo>
                  <a:pt x="4326" y="131"/>
                </a:lnTo>
                <a:lnTo>
                  <a:pt x="4328" y="131"/>
                </a:lnTo>
                <a:lnTo>
                  <a:pt x="4350" y="137"/>
                </a:lnTo>
                <a:lnTo>
                  <a:pt x="4354" y="138"/>
                </a:lnTo>
                <a:lnTo>
                  <a:pt x="4356" y="139"/>
                </a:lnTo>
                <a:lnTo>
                  <a:pt x="4360" y="141"/>
                </a:lnTo>
                <a:lnTo>
                  <a:pt x="4362" y="142"/>
                </a:lnTo>
                <a:lnTo>
                  <a:pt x="4363" y="143"/>
                </a:lnTo>
                <a:lnTo>
                  <a:pt x="4367" y="144"/>
                </a:lnTo>
                <a:lnTo>
                  <a:pt x="4369" y="145"/>
                </a:lnTo>
                <a:lnTo>
                  <a:pt x="4372" y="147"/>
                </a:lnTo>
                <a:lnTo>
                  <a:pt x="4374" y="148"/>
                </a:lnTo>
                <a:lnTo>
                  <a:pt x="4377" y="149"/>
                </a:lnTo>
                <a:lnTo>
                  <a:pt x="4378" y="150"/>
                </a:lnTo>
                <a:lnTo>
                  <a:pt x="4382" y="152"/>
                </a:lnTo>
                <a:lnTo>
                  <a:pt x="4383" y="153"/>
                </a:lnTo>
                <a:lnTo>
                  <a:pt x="4385" y="155"/>
                </a:lnTo>
                <a:lnTo>
                  <a:pt x="4388" y="155"/>
                </a:lnTo>
                <a:lnTo>
                  <a:pt x="4389" y="156"/>
                </a:lnTo>
                <a:lnTo>
                  <a:pt x="4391" y="159"/>
                </a:lnTo>
                <a:lnTo>
                  <a:pt x="4394" y="160"/>
                </a:lnTo>
                <a:lnTo>
                  <a:pt x="4395" y="161"/>
                </a:lnTo>
                <a:lnTo>
                  <a:pt x="4397" y="163"/>
                </a:lnTo>
                <a:lnTo>
                  <a:pt x="4398" y="164"/>
                </a:lnTo>
                <a:lnTo>
                  <a:pt x="4400" y="165"/>
                </a:lnTo>
                <a:lnTo>
                  <a:pt x="4402" y="166"/>
                </a:lnTo>
                <a:lnTo>
                  <a:pt x="4405" y="169"/>
                </a:lnTo>
                <a:lnTo>
                  <a:pt x="4407" y="170"/>
                </a:lnTo>
                <a:lnTo>
                  <a:pt x="4409" y="172"/>
                </a:lnTo>
                <a:lnTo>
                  <a:pt x="4412" y="175"/>
                </a:lnTo>
                <a:lnTo>
                  <a:pt x="4415" y="177"/>
                </a:lnTo>
                <a:lnTo>
                  <a:pt x="4417" y="178"/>
                </a:lnTo>
                <a:lnTo>
                  <a:pt x="4420" y="180"/>
                </a:lnTo>
                <a:lnTo>
                  <a:pt x="4420" y="175"/>
                </a:lnTo>
                <a:lnTo>
                  <a:pt x="4421" y="172"/>
                </a:lnTo>
                <a:lnTo>
                  <a:pt x="4421" y="170"/>
                </a:lnTo>
                <a:lnTo>
                  <a:pt x="4423" y="167"/>
                </a:lnTo>
                <a:lnTo>
                  <a:pt x="4423" y="165"/>
                </a:lnTo>
                <a:lnTo>
                  <a:pt x="4424" y="164"/>
                </a:lnTo>
                <a:lnTo>
                  <a:pt x="4424" y="161"/>
                </a:lnTo>
                <a:lnTo>
                  <a:pt x="4425" y="156"/>
                </a:lnTo>
                <a:lnTo>
                  <a:pt x="4426" y="152"/>
                </a:lnTo>
                <a:lnTo>
                  <a:pt x="4430" y="142"/>
                </a:lnTo>
                <a:close/>
                <a:moveTo>
                  <a:pt x="3765" y="532"/>
                </a:moveTo>
                <a:lnTo>
                  <a:pt x="3520" y="532"/>
                </a:lnTo>
                <a:lnTo>
                  <a:pt x="3520" y="566"/>
                </a:lnTo>
                <a:lnTo>
                  <a:pt x="3520" y="575"/>
                </a:lnTo>
                <a:lnTo>
                  <a:pt x="3520" y="580"/>
                </a:lnTo>
                <a:lnTo>
                  <a:pt x="3521" y="584"/>
                </a:lnTo>
                <a:lnTo>
                  <a:pt x="3521" y="591"/>
                </a:lnTo>
                <a:lnTo>
                  <a:pt x="3521" y="596"/>
                </a:lnTo>
                <a:lnTo>
                  <a:pt x="3521" y="599"/>
                </a:lnTo>
                <a:lnTo>
                  <a:pt x="3522" y="602"/>
                </a:lnTo>
                <a:lnTo>
                  <a:pt x="3527" y="617"/>
                </a:lnTo>
                <a:lnTo>
                  <a:pt x="3529" y="619"/>
                </a:lnTo>
                <a:lnTo>
                  <a:pt x="3531" y="621"/>
                </a:lnTo>
                <a:lnTo>
                  <a:pt x="3532" y="623"/>
                </a:lnTo>
                <a:lnTo>
                  <a:pt x="3537" y="629"/>
                </a:lnTo>
                <a:lnTo>
                  <a:pt x="3538" y="630"/>
                </a:lnTo>
                <a:lnTo>
                  <a:pt x="3540" y="631"/>
                </a:lnTo>
                <a:lnTo>
                  <a:pt x="3542" y="632"/>
                </a:lnTo>
                <a:lnTo>
                  <a:pt x="3544" y="634"/>
                </a:lnTo>
                <a:lnTo>
                  <a:pt x="3556" y="638"/>
                </a:lnTo>
                <a:lnTo>
                  <a:pt x="3558" y="638"/>
                </a:lnTo>
                <a:lnTo>
                  <a:pt x="3568" y="641"/>
                </a:lnTo>
                <a:lnTo>
                  <a:pt x="3574" y="641"/>
                </a:lnTo>
                <a:lnTo>
                  <a:pt x="3580" y="642"/>
                </a:lnTo>
                <a:lnTo>
                  <a:pt x="3587" y="642"/>
                </a:lnTo>
                <a:lnTo>
                  <a:pt x="3609" y="642"/>
                </a:lnTo>
                <a:lnTo>
                  <a:pt x="3614" y="641"/>
                </a:lnTo>
                <a:lnTo>
                  <a:pt x="3627" y="641"/>
                </a:lnTo>
                <a:lnTo>
                  <a:pt x="3635" y="640"/>
                </a:lnTo>
                <a:lnTo>
                  <a:pt x="3641" y="640"/>
                </a:lnTo>
                <a:lnTo>
                  <a:pt x="3647" y="638"/>
                </a:lnTo>
                <a:lnTo>
                  <a:pt x="3651" y="638"/>
                </a:lnTo>
                <a:lnTo>
                  <a:pt x="3655" y="637"/>
                </a:lnTo>
                <a:lnTo>
                  <a:pt x="3665" y="636"/>
                </a:lnTo>
                <a:lnTo>
                  <a:pt x="3670" y="636"/>
                </a:lnTo>
                <a:lnTo>
                  <a:pt x="3674" y="635"/>
                </a:lnTo>
                <a:lnTo>
                  <a:pt x="3683" y="634"/>
                </a:lnTo>
                <a:lnTo>
                  <a:pt x="3690" y="632"/>
                </a:lnTo>
                <a:lnTo>
                  <a:pt x="3696" y="631"/>
                </a:lnTo>
                <a:lnTo>
                  <a:pt x="3702" y="630"/>
                </a:lnTo>
                <a:lnTo>
                  <a:pt x="3708" y="629"/>
                </a:lnTo>
                <a:lnTo>
                  <a:pt x="3714" y="628"/>
                </a:lnTo>
                <a:lnTo>
                  <a:pt x="3717" y="628"/>
                </a:lnTo>
                <a:lnTo>
                  <a:pt x="3719" y="626"/>
                </a:lnTo>
                <a:lnTo>
                  <a:pt x="3723" y="626"/>
                </a:lnTo>
                <a:lnTo>
                  <a:pt x="3757" y="618"/>
                </a:lnTo>
                <a:lnTo>
                  <a:pt x="3760" y="768"/>
                </a:lnTo>
                <a:lnTo>
                  <a:pt x="3758" y="769"/>
                </a:lnTo>
                <a:lnTo>
                  <a:pt x="3755" y="769"/>
                </a:lnTo>
                <a:lnTo>
                  <a:pt x="3751" y="772"/>
                </a:lnTo>
                <a:lnTo>
                  <a:pt x="3748" y="772"/>
                </a:lnTo>
                <a:lnTo>
                  <a:pt x="3747" y="772"/>
                </a:lnTo>
                <a:lnTo>
                  <a:pt x="3745" y="773"/>
                </a:lnTo>
                <a:lnTo>
                  <a:pt x="3743" y="773"/>
                </a:lnTo>
                <a:lnTo>
                  <a:pt x="3739" y="774"/>
                </a:lnTo>
                <a:lnTo>
                  <a:pt x="3735" y="775"/>
                </a:lnTo>
                <a:lnTo>
                  <a:pt x="3729" y="778"/>
                </a:lnTo>
                <a:lnTo>
                  <a:pt x="3685" y="787"/>
                </a:lnTo>
                <a:lnTo>
                  <a:pt x="3682" y="787"/>
                </a:lnTo>
                <a:lnTo>
                  <a:pt x="3679" y="789"/>
                </a:lnTo>
                <a:lnTo>
                  <a:pt x="3676" y="789"/>
                </a:lnTo>
                <a:lnTo>
                  <a:pt x="3668" y="790"/>
                </a:lnTo>
                <a:lnTo>
                  <a:pt x="3661" y="791"/>
                </a:lnTo>
                <a:lnTo>
                  <a:pt x="3653" y="792"/>
                </a:lnTo>
                <a:lnTo>
                  <a:pt x="3645" y="795"/>
                </a:lnTo>
                <a:lnTo>
                  <a:pt x="3631" y="795"/>
                </a:lnTo>
                <a:lnTo>
                  <a:pt x="3626" y="796"/>
                </a:lnTo>
                <a:lnTo>
                  <a:pt x="3620" y="796"/>
                </a:lnTo>
                <a:lnTo>
                  <a:pt x="3614" y="797"/>
                </a:lnTo>
                <a:lnTo>
                  <a:pt x="3607" y="797"/>
                </a:lnTo>
                <a:lnTo>
                  <a:pt x="3600" y="798"/>
                </a:lnTo>
                <a:lnTo>
                  <a:pt x="3590" y="798"/>
                </a:lnTo>
                <a:lnTo>
                  <a:pt x="3578" y="800"/>
                </a:lnTo>
                <a:lnTo>
                  <a:pt x="3545" y="800"/>
                </a:lnTo>
                <a:lnTo>
                  <a:pt x="3537" y="800"/>
                </a:lnTo>
                <a:lnTo>
                  <a:pt x="3533" y="800"/>
                </a:lnTo>
                <a:lnTo>
                  <a:pt x="3529" y="800"/>
                </a:lnTo>
                <a:lnTo>
                  <a:pt x="3520" y="800"/>
                </a:lnTo>
                <a:lnTo>
                  <a:pt x="3512" y="798"/>
                </a:lnTo>
                <a:lnTo>
                  <a:pt x="3506" y="798"/>
                </a:lnTo>
                <a:lnTo>
                  <a:pt x="3502" y="797"/>
                </a:lnTo>
                <a:lnTo>
                  <a:pt x="3498" y="797"/>
                </a:lnTo>
                <a:lnTo>
                  <a:pt x="3493" y="796"/>
                </a:lnTo>
                <a:lnTo>
                  <a:pt x="3491" y="796"/>
                </a:lnTo>
                <a:lnTo>
                  <a:pt x="3487" y="795"/>
                </a:lnTo>
                <a:lnTo>
                  <a:pt x="3483" y="795"/>
                </a:lnTo>
                <a:lnTo>
                  <a:pt x="3481" y="795"/>
                </a:lnTo>
                <a:lnTo>
                  <a:pt x="3479" y="793"/>
                </a:lnTo>
                <a:lnTo>
                  <a:pt x="3476" y="793"/>
                </a:lnTo>
                <a:lnTo>
                  <a:pt x="3452" y="786"/>
                </a:lnTo>
                <a:lnTo>
                  <a:pt x="3447" y="784"/>
                </a:lnTo>
                <a:lnTo>
                  <a:pt x="3445" y="782"/>
                </a:lnTo>
                <a:lnTo>
                  <a:pt x="3442" y="781"/>
                </a:lnTo>
                <a:lnTo>
                  <a:pt x="3440" y="781"/>
                </a:lnTo>
                <a:lnTo>
                  <a:pt x="3436" y="780"/>
                </a:lnTo>
                <a:lnTo>
                  <a:pt x="3434" y="779"/>
                </a:lnTo>
                <a:lnTo>
                  <a:pt x="3433" y="778"/>
                </a:lnTo>
                <a:lnTo>
                  <a:pt x="3430" y="776"/>
                </a:lnTo>
                <a:lnTo>
                  <a:pt x="3428" y="775"/>
                </a:lnTo>
                <a:lnTo>
                  <a:pt x="3425" y="774"/>
                </a:lnTo>
                <a:lnTo>
                  <a:pt x="3422" y="772"/>
                </a:lnTo>
                <a:lnTo>
                  <a:pt x="3421" y="770"/>
                </a:lnTo>
                <a:lnTo>
                  <a:pt x="3418" y="769"/>
                </a:lnTo>
                <a:lnTo>
                  <a:pt x="3416" y="768"/>
                </a:lnTo>
                <a:lnTo>
                  <a:pt x="3415" y="767"/>
                </a:lnTo>
                <a:lnTo>
                  <a:pt x="3412" y="765"/>
                </a:lnTo>
                <a:lnTo>
                  <a:pt x="3411" y="764"/>
                </a:lnTo>
                <a:lnTo>
                  <a:pt x="3410" y="763"/>
                </a:lnTo>
                <a:lnTo>
                  <a:pt x="3407" y="761"/>
                </a:lnTo>
                <a:lnTo>
                  <a:pt x="3405" y="758"/>
                </a:lnTo>
                <a:lnTo>
                  <a:pt x="3400" y="754"/>
                </a:lnTo>
                <a:lnTo>
                  <a:pt x="3393" y="748"/>
                </a:lnTo>
                <a:lnTo>
                  <a:pt x="3386" y="741"/>
                </a:lnTo>
                <a:lnTo>
                  <a:pt x="3382" y="736"/>
                </a:lnTo>
                <a:lnTo>
                  <a:pt x="3380" y="734"/>
                </a:lnTo>
                <a:lnTo>
                  <a:pt x="3377" y="731"/>
                </a:lnTo>
                <a:lnTo>
                  <a:pt x="3376" y="729"/>
                </a:lnTo>
                <a:lnTo>
                  <a:pt x="3375" y="726"/>
                </a:lnTo>
                <a:lnTo>
                  <a:pt x="3373" y="725"/>
                </a:lnTo>
                <a:lnTo>
                  <a:pt x="3372" y="723"/>
                </a:lnTo>
                <a:lnTo>
                  <a:pt x="3371" y="721"/>
                </a:lnTo>
                <a:lnTo>
                  <a:pt x="3370" y="720"/>
                </a:lnTo>
                <a:lnTo>
                  <a:pt x="3369" y="718"/>
                </a:lnTo>
                <a:lnTo>
                  <a:pt x="3367" y="715"/>
                </a:lnTo>
                <a:lnTo>
                  <a:pt x="3366" y="713"/>
                </a:lnTo>
                <a:lnTo>
                  <a:pt x="3364" y="708"/>
                </a:lnTo>
                <a:lnTo>
                  <a:pt x="3363" y="707"/>
                </a:lnTo>
                <a:lnTo>
                  <a:pt x="3361" y="704"/>
                </a:lnTo>
                <a:lnTo>
                  <a:pt x="3360" y="702"/>
                </a:lnTo>
                <a:lnTo>
                  <a:pt x="3359" y="700"/>
                </a:lnTo>
                <a:lnTo>
                  <a:pt x="3357" y="695"/>
                </a:lnTo>
                <a:lnTo>
                  <a:pt x="3357" y="693"/>
                </a:lnTo>
                <a:lnTo>
                  <a:pt x="3355" y="691"/>
                </a:lnTo>
                <a:lnTo>
                  <a:pt x="3354" y="690"/>
                </a:lnTo>
                <a:lnTo>
                  <a:pt x="3353" y="687"/>
                </a:lnTo>
                <a:lnTo>
                  <a:pt x="3353" y="685"/>
                </a:lnTo>
                <a:lnTo>
                  <a:pt x="3351" y="681"/>
                </a:lnTo>
                <a:lnTo>
                  <a:pt x="3349" y="676"/>
                </a:lnTo>
                <a:lnTo>
                  <a:pt x="3348" y="673"/>
                </a:lnTo>
                <a:lnTo>
                  <a:pt x="3347" y="671"/>
                </a:lnTo>
                <a:lnTo>
                  <a:pt x="3347" y="669"/>
                </a:lnTo>
                <a:lnTo>
                  <a:pt x="3347" y="668"/>
                </a:lnTo>
                <a:lnTo>
                  <a:pt x="3346" y="665"/>
                </a:lnTo>
                <a:lnTo>
                  <a:pt x="3346" y="663"/>
                </a:lnTo>
                <a:lnTo>
                  <a:pt x="3344" y="662"/>
                </a:lnTo>
                <a:lnTo>
                  <a:pt x="3344" y="660"/>
                </a:lnTo>
                <a:lnTo>
                  <a:pt x="3342" y="653"/>
                </a:lnTo>
                <a:lnTo>
                  <a:pt x="3341" y="648"/>
                </a:lnTo>
                <a:lnTo>
                  <a:pt x="3340" y="643"/>
                </a:lnTo>
                <a:lnTo>
                  <a:pt x="3338" y="638"/>
                </a:lnTo>
                <a:lnTo>
                  <a:pt x="3336" y="628"/>
                </a:lnTo>
                <a:lnTo>
                  <a:pt x="3335" y="620"/>
                </a:lnTo>
                <a:lnTo>
                  <a:pt x="3334" y="612"/>
                </a:lnTo>
                <a:lnTo>
                  <a:pt x="3332" y="604"/>
                </a:lnTo>
                <a:lnTo>
                  <a:pt x="3332" y="599"/>
                </a:lnTo>
                <a:lnTo>
                  <a:pt x="3332" y="593"/>
                </a:lnTo>
                <a:lnTo>
                  <a:pt x="3331" y="588"/>
                </a:lnTo>
                <a:lnTo>
                  <a:pt x="3331" y="581"/>
                </a:lnTo>
                <a:lnTo>
                  <a:pt x="3330" y="560"/>
                </a:lnTo>
                <a:lnTo>
                  <a:pt x="3329" y="556"/>
                </a:lnTo>
                <a:lnTo>
                  <a:pt x="3329" y="549"/>
                </a:lnTo>
                <a:lnTo>
                  <a:pt x="3329" y="536"/>
                </a:lnTo>
                <a:lnTo>
                  <a:pt x="3329" y="487"/>
                </a:lnTo>
                <a:lnTo>
                  <a:pt x="3329" y="414"/>
                </a:lnTo>
                <a:lnTo>
                  <a:pt x="3329" y="391"/>
                </a:lnTo>
                <a:lnTo>
                  <a:pt x="3329" y="385"/>
                </a:lnTo>
                <a:lnTo>
                  <a:pt x="3330" y="379"/>
                </a:lnTo>
                <a:lnTo>
                  <a:pt x="3330" y="368"/>
                </a:lnTo>
                <a:lnTo>
                  <a:pt x="3330" y="358"/>
                </a:lnTo>
                <a:lnTo>
                  <a:pt x="3331" y="352"/>
                </a:lnTo>
                <a:lnTo>
                  <a:pt x="3331" y="346"/>
                </a:lnTo>
                <a:lnTo>
                  <a:pt x="3332" y="339"/>
                </a:lnTo>
                <a:lnTo>
                  <a:pt x="3332" y="335"/>
                </a:lnTo>
                <a:lnTo>
                  <a:pt x="3334" y="326"/>
                </a:lnTo>
                <a:lnTo>
                  <a:pt x="3334" y="322"/>
                </a:lnTo>
                <a:lnTo>
                  <a:pt x="3336" y="313"/>
                </a:lnTo>
                <a:lnTo>
                  <a:pt x="3338" y="303"/>
                </a:lnTo>
                <a:lnTo>
                  <a:pt x="3338" y="297"/>
                </a:lnTo>
                <a:lnTo>
                  <a:pt x="3340" y="292"/>
                </a:lnTo>
                <a:lnTo>
                  <a:pt x="3341" y="287"/>
                </a:lnTo>
                <a:lnTo>
                  <a:pt x="3342" y="285"/>
                </a:lnTo>
                <a:lnTo>
                  <a:pt x="3342" y="282"/>
                </a:lnTo>
                <a:lnTo>
                  <a:pt x="3343" y="281"/>
                </a:lnTo>
                <a:lnTo>
                  <a:pt x="3343" y="278"/>
                </a:lnTo>
                <a:lnTo>
                  <a:pt x="3344" y="276"/>
                </a:lnTo>
                <a:lnTo>
                  <a:pt x="3344" y="275"/>
                </a:lnTo>
                <a:lnTo>
                  <a:pt x="3346" y="272"/>
                </a:lnTo>
                <a:lnTo>
                  <a:pt x="3346" y="270"/>
                </a:lnTo>
                <a:lnTo>
                  <a:pt x="3347" y="269"/>
                </a:lnTo>
                <a:lnTo>
                  <a:pt x="3347" y="267"/>
                </a:lnTo>
                <a:lnTo>
                  <a:pt x="3347" y="265"/>
                </a:lnTo>
                <a:lnTo>
                  <a:pt x="3348" y="264"/>
                </a:lnTo>
                <a:lnTo>
                  <a:pt x="3348" y="261"/>
                </a:lnTo>
                <a:lnTo>
                  <a:pt x="3349" y="258"/>
                </a:lnTo>
                <a:lnTo>
                  <a:pt x="3352" y="253"/>
                </a:lnTo>
                <a:lnTo>
                  <a:pt x="3353" y="250"/>
                </a:lnTo>
                <a:lnTo>
                  <a:pt x="3354" y="248"/>
                </a:lnTo>
                <a:lnTo>
                  <a:pt x="3355" y="244"/>
                </a:lnTo>
                <a:lnTo>
                  <a:pt x="3357" y="242"/>
                </a:lnTo>
                <a:lnTo>
                  <a:pt x="3358" y="239"/>
                </a:lnTo>
                <a:lnTo>
                  <a:pt x="3359" y="236"/>
                </a:lnTo>
                <a:lnTo>
                  <a:pt x="3360" y="233"/>
                </a:lnTo>
                <a:lnTo>
                  <a:pt x="3361" y="231"/>
                </a:lnTo>
                <a:lnTo>
                  <a:pt x="3363" y="228"/>
                </a:lnTo>
                <a:lnTo>
                  <a:pt x="3364" y="226"/>
                </a:lnTo>
                <a:lnTo>
                  <a:pt x="3365" y="225"/>
                </a:lnTo>
                <a:lnTo>
                  <a:pt x="3366" y="221"/>
                </a:lnTo>
                <a:lnTo>
                  <a:pt x="3369" y="217"/>
                </a:lnTo>
                <a:lnTo>
                  <a:pt x="3370" y="215"/>
                </a:lnTo>
                <a:lnTo>
                  <a:pt x="3371" y="214"/>
                </a:lnTo>
                <a:lnTo>
                  <a:pt x="3373" y="210"/>
                </a:lnTo>
                <a:lnTo>
                  <a:pt x="3375" y="209"/>
                </a:lnTo>
                <a:lnTo>
                  <a:pt x="3376" y="208"/>
                </a:lnTo>
                <a:lnTo>
                  <a:pt x="3377" y="206"/>
                </a:lnTo>
                <a:lnTo>
                  <a:pt x="3378" y="204"/>
                </a:lnTo>
                <a:lnTo>
                  <a:pt x="3381" y="202"/>
                </a:lnTo>
                <a:lnTo>
                  <a:pt x="3382" y="199"/>
                </a:lnTo>
                <a:lnTo>
                  <a:pt x="3384" y="195"/>
                </a:lnTo>
                <a:lnTo>
                  <a:pt x="3388" y="192"/>
                </a:lnTo>
                <a:lnTo>
                  <a:pt x="3396" y="183"/>
                </a:lnTo>
                <a:lnTo>
                  <a:pt x="3404" y="176"/>
                </a:lnTo>
                <a:lnTo>
                  <a:pt x="3407" y="172"/>
                </a:lnTo>
                <a:lnTo>
                  <a:pt x="3410" y="170"/>
                </a:lnTo>
                <a:lnTo>
                  <a:pt x="3412" y="167"/>
                </a:lnTo>
                <a:lnTo>
                  <a:pt x="3415" y="167"/>
                </a:lnTo>
                <a:lnTo>
                  <a:pt x="3416" y="166"/>
                </a:lnTo>
                <a:lnTo>
                  <a:pt x="3418" y="165"/>
                </a:lnTo>
                <a:lnTo>
                  <a:pt x="3419" y="164"/>
                </a:lnTo>
                <a:lnTo>
                  <a:pt x="3421" y="163"/>
                </a:lnTo>
                <a:lnTo>
                  <a:pt x="3422" y="161"/>
                </a:lnTo>
                <a:lnTo>
                  <a:pt x="3424" y="160"/>
                </a:lnTo>
                <a:lnTo>
                  <a:pt x="3427" y="159"/>
                </a:lnTo>
                <a:lnTo>
                  <a:pt x="3429" y="158"/>
                </a:lnTo>
                <a:lnTo>
                  <a:pt x="3432" y="156"/>
                </a:lnTo>
                <a:lnTo>
                  <a:pt x="3434" y="155"/>
                </a:lnTo>
                <a:lnTo>
                  <a:pt x="3435" y="153"/>
                </a:lnTo>
                <a:lnTo>
                  <a:pt x="3439" y="152"/>
                </a:lnTo>
                <a:lnTo>
                  <a:pt x="3444" y="150"/>
                </a:lnTo>
                <a:lnTo>
                  <a:pt x="3445" y="149"/>
                </a:lnTo>
                <a:lnTo>
                  <a:pt x="3448" y="148"/>
                </a:lnTo>
                <a:lnTo>
                  <a:pt x="3450" y="147"/>
                </a:lnTo>
                <a:lnTo>
                  <a:pt x="3454" y="145"/>
                </a:lnTo>
                <a:lnTo>
                  <a:pt x="3456" y="144"/>
                </a:lnTo>
                <a:lnTo>
                  <a:pt x="3463" y="142"/>
                </a:lnTo>
                <a:lnTo>
                  <a:pt x="3464" y="142"/>
                </a:lnTo>
                <a:lnTo>
                  <a:pt x="3465" y="141"/>
                </a:lnTo>
                <a:lnTo>
                  <a:pt x="3468" y="141"/>
                </a:lnTo>
                <a:lnTo>
                  <a:pt x="3469" y="139"/>
                </a:lnTo>
                <a:lnTo>
                  <a:pt x="3471" y="139"/>
                </a:lnTo>
                <a:lnTo>
                  <a:pt x="3475" y="138"/>
                </a:lnTo>
                <a:lnTo>
                  <a:pt x="3477" y="137"/>
                </a:lnTo>
                <a:lnTo>
                  <a:pt x="3480" y="137"/>
                </a:lnTo>
                <a:lnTo>
                  <a:pt x="3482" y="136"/>
                </a:lnTo>
                <a:lnTo>
                  <a:pt x="3485" y="136"/>
                </a:lnTo>
                <a:lnTo>
                  <a:pt x="3490" y="134"/>
                </a:lnTo>
                <a:lnTo>
                  <a:pt x="3496" y="133"/>
                </a:lnTo>
                <a:lnTo>
                  <a:pt x="3499" y="133"/>
                </a:lnTo>
                <a:lnTo>
                  <a:pt x="3503" y="132"/>
                </a:lnTo>
                <a:lnTo>
                  <a:pt x="3506" y="132"/>
                </a:lnTo>
                <a:lnTo>
                  <a:pt x="3511" y="131"/>
                </a:lnTo>
                <a:lnTo>
                  <a:pt x="3516" y="131"/>
                </a:lnTo>
                <a:lnTo>
                  <a:pt x="3521" y="130"/>
                </a:lnTo>
                <a:lnTo>
                  <a:pt x="3528" y="130"/>
                </a:lnTo>
                <a:lnTo>
                  <a:pt x="3539" y="128"/>
                </a:lnTo>
                <a:lnTo>
                  <a:pt x="3545" y="128"/>
                </a:lnTo>
                <a:lnTo>
                  <a:pt x="3551" y="127"/>
                </a:lnTo>
                <a:lnTo>
                  <a:pt x="3564" y="128"/>
                </a:lnTo>
                <a:lnTo>
                  <a:pt x="3589" y="130"/>
                </a:lnTo>
                <a:lnTo>
                  <a:pt x="3595" y="130"/>
                </a:lnTo>
                <a:lnTo>
                  <a:pt x="3601" y="131"/>
                </a:lnTo>
                <a:lnTo>
                  <a:pt x="3607" y="132"/>
                </a:lnTo>
                <a:lnTo>
                  <a:pt x="3610" y="132"/>
                </a:lnTo>
                <a:lnTo>
                  <a:pt x="3613" y="133"/>
                </a:lnTo>
                <a:lnTo>
                  <a:pt x="3616" y="133"/>
                </a:lnTo>
                <a:lnTo>
                  <a:pt x="3619" y="134"/>
                </a:lnTo>
                <a:lnTo>
                  <a:pt x="3644" y="142"/>
                </a:lnTo>
                <a:lnTo>
                  <a:pt x="3648" y="143"/>
                </a:lnTo>
                <a:lnTo>
                  <a:pt x="3650" y="144"/>
                </a:lnTo>
                <a:lnTo>
                  <a:pt x="3653" y="145"/>
                </a:lnTo>
                <a:lnTo>
                  <a:pt x="3656" y="147"/>
                </a:lnTo>
                <a:lnTo>
                  <a:pt x="3659" y="148"/>
                </a:lnTo>
                <a:lnTo>
                  <a:pt x="3661" y="149"/>
                </a:lnTo>
                <a:lnTo>
                  <a:pt x="3664" y="150"/>
                </a:lnTo>
                <a:lnTo>
                  <a:pt x="3666" y="152"/>
                </a:lnTo>
                <a:lnTo>
                  <a:pt x="3668" y="153"/>
                </a:lnTo>
                <a:lnTo>
                  <a:pt x="3671" y="154"/>
                </a:lnTo>
                <a:lnTo>
                  <a:pt x="3674" y="156"/>
                </a:lnTo>
                <a:lnTo>
                  <a:pt x="3676" y="158"/>
                </a:lnTo>
                <a:lnTo>
                  <a:pt x="3678" y="159"/>
                </a:lnTo>
                <a:lnTo>
                  <a:pt x="3679" y="160"/>
                </a:lnTo>
                <a:lnTo>
                  <a:pt x="3681" y="161"/>
                </a:lnTo>
                <a:lnTo>
                  <a:pt x="3682" y="163"/>
                </a:lnTo>
                <a:lnTo>
                  <a:pt x="3684" y="165"/>
                </a:lnTo>
                <a:lnTo>
                  <a:pt x="3688" y="166"/>
                </a:lnTo>
                <a:lnTo>
                  <a:pt x="3691" y="170"/>
                </a:lnTo>
                <a:lnTo>
                  <a:pt x="3700" y="178"/>
                </a:lnTo>
                <a:lnTo>
                  <a:pt x="3708" y="186"/>
                </a:lnTo>
                <a:lnTo>
                  <a:pt x="3711" y="189"/>
                </a:lnTo>
                <a:lnTo>
                  <a:pt x="3713" y="192"/>
                </a:lnTo>
                <a:lnTo>
                  <a:pt x="3714" y="194"/>
                </a:lnTo>
                <a:lnTo>
                  <a:pt x="3717" y="197"/>
                </a:lnTo>
                <a:lnTo>
                  <a:pt x="3718" y="198"/>
                </a:lnTo>
                <a:lnTo>
                  <a:pt x="3719" y="200"/>
                </a:lnTo>
                <a:lnTo>
                  <a:pt x="3720" y="203"/>
                </a:lnTo>
                <a:lnTo>
                  <a:pt x="3722" y="204"/>
                </a:lnTo>
                <a:lnTo>
                  <a:pt x="3723" y="206"/>
                </a:lnTo>
                <a:lnTo>
                  <a:pt x="3724" y="209"/>
                </a:lnTo>
                <a:lnTo>
                  <a:pt x="3725" y="211"/>
                </a:lnTo>
                <a:lnTo>
                  <a:pt x="3728" y="215"/>
                </a:lnTo>
                <a:lnTo>
                  <a:pt x="3729" y="217"/>
                </a:lnTo>
                <a:lnTo>
                  <a:pt x="3730" y="220"/>
                </a:lnTo>
                <a:lnTo>
                  <a:pt x="3731" y="222"/>
                </a:lnTo>
                <a:lnTo>
                  <a:pt x="3732" y="224"/>
                </a:lnTo>
                <a:lnTo>
                  <a:pt x="3734" y="226"/>
                </a:lnTo>
                <a:lnTo>
                  <a:pt x="3736" y="231"/>
                </a:lnTo>
                <a:lnTo>
                  <a:pt x="3736" y="233"/>
                </a:lnTo>
                <a:lnTo>
                  <a:pt x="3737" y="236"/>
                </a:lnTo>
                <a:lnTo>
                  <a:pt x="3739" y="237"/>
                </a:lnTo>
                <a:lnTo>
                  <a:pt x="3739" y="239"/>
                </a:lnTo>
                <a:lnTo>
                  <a:pt x="3740" y="241"/>
                </a:lnTo>
                <a:lnTo>
                  <a:pt x="3741" y="244"/>
                </a:lnTo>
                <a:lnTo>
                  <a:pt x="3741" y="246"/>
                </a:lnTo>
                <a:lnTo>
                  <a:pt x="3742" y="249"/>
                </a:lnTo>
                <a:lnTo>
                  <a:pt x="3743" y="253"/>
                </a:lnTo>
                <a:lnTo>
                  <a:pt x="3747" y="261"/>
                </a:lnTo>
                <a:lnTo>
                  <a:pt x="3747" y="263"/>
                </a:lnTo>
                <a:lnTo>
                  <a:pt x="3748" y="265"/>
                </a:lnTo>
                <a:lnTo>
                  <a:pt x="3749" y="269"/>
                </a:lnTo>
                <a:lnTo>
                  <a:pt x="3751" y="272"/>
                </a:lnTo>
                <a:lnTo>
                  <a:pt x="3751" y="275"/>
                </a:lnTo>
                <a:lnTo>
                  <a:pt x="3753" y="282"/>
                </a:lnTo>
                <a:lnTo>
                  <a:pt x="3754" y="289"/>
                </a:lnTo>
                <a:lnTo>
                  <a:pt x="3754" y="293"/>
                </a:lnTo>
                <a:lnTo>
                  <a:pt x="3755" y="296"/>
                </a:lnTo>
                <a:lnTo>
                  <a:pt x="3755" y="298"/>
                </a:lnTo>
                <a:lnTo>
                  <a:pt x="3757" y="302"/>
                </a:lnTo>
                <a:lnTo>
                  <a:pt x="3757" y="305"/>
                </a:lnTo>
                <a:lnTo>
                  <a:pt x="3758" y="309"/>
                </a:lnTo>
                <a:lnTo>
                  <a:pt x="3759" y="314"/>
                </a:lnTo>
                <a:lnTo>
                  <a:pt x="3759" y="319"/>
                </a:lnTo>
                <a:lnTo>
                  <a:pt x="3760" y="324"/>
                </a:lnTo>
                <a:lnTo>
                  <a:pt x="3760" y="329"/>
                </a:lnTo>
                <a:lnTo>
                  <a:pt x="3761" y="333"/>
                </a:lnTo>
                <a:lnTo>
                  <a:pt x="3761" y="339"/>
                </a:lnTo>
                <a:lnTo>
                  <a:pt x="3763" y="344"/>
                </a:lnTo>
                <a:lnTo>
                  <a:pt x="3763" y="350"/>
                </a:lnTo>
                <a:lnTo>
                  <a:pt x="3764" y="360"/>
                </a:lnTo>
                <a:lnTo>
                  <a:pt x="3765" y="388"/>
                </a:lnTo>
                <a:lnTo>
                  <a:pt x="3765" y="392"/>
                </a:lnTo>
                <a:lnTo>
                  <a:pt x="3765" y="396"/>
                </a:lnTo>
                <a:lnTo>
                  <a:pt x="3765" y="404"/>
                </a:lnTo>
                <a:lnTo>
                  <a:pt x="3765" y="433"/>
                </a:lnTo>
                <a:lnTo>
                  <a:pt x="3765" y="532"/>
                </a:lnTo>
                <a:close/>
                <a:moveTo>
                  <a:pt x="1993" y="793"/>
                </a:moveTo>
                <a:lnTo>
                  <a:pt x="1993" y="390"/>
                </a:lnTo>
                <a:lnTo>
                  <a:pt x="1993" y="308"/>
                </a:lnTo>
                <a:lnTo>
                  <a:pt x="1993" y="289"/>
                </a:lnTo>
                <a:lnTo>
                  <a:pt x="1993" y="285"/>
                </a:lnTo>
                <a:lnTo>
                  <a:pt x="1992" y="281"/>
                </a:lnTo>
                <a:lnTo>
                  <a:pt x="1992" y="277"/>
                </a:lnTo>
                <a:lnTo>
                  <a:pt x="1991" y="274"/>
                </a:lnTo>
                <a:lnTo>
                  <a:pt x="1990" y="270"/>
                </a:lnTo>
                <a:lnTo>
                  <a:pt x="1988" y="269"/>
                </a:lnTo>
                <a:lnTo>
                  <a:pt x="1987" y="267"/>
                </a:lnTo>
                <a:lnTo>
                  <a:pt x="1985" y="264"/>
                </a:lnTo>
                <a:lnTo>
                  <a:pt x="1983" y="263"/>
                </a:lnTo>
                <a:lnTo>
                  <a:pt x="1981" y="263"/>
                </a:lnTo>
                <a:lnTo>
                  <a:pt x="1979" y="261"/>
                </a:lnTo>
                <a:lnTo>
                  <a:pt x="1968" y="259"/>
                </a:lnTo>
                <a:lnTo>
                  <a:pt x="1957" y="259"/>
                </a:lnTo>
                <a:lnTo>
                  <a:pt x="1950" y="261"/>
                </a:lnTo>
                <a:lnTo>
                  <a:pt x="1933" y="267"/>
                </a:lnTo>
                <a:lnTo>
                  <a:pt x="1932" y="269"/>
                </a:lnTo>
                <a:lnTo>
                  <a:pt x="1929" y="270"/>
                </a:lnTo>
                <a:lnTo>
                  <a:pt x="1927" y="272"/>
                </a:lnTo>
                <a:lnTo>
                  <a:pt x="1924" y="274"/>
                </a:lnTo>
                <a:lnTo>
                  <a:pt x="1924" y="379"/>
                </a:lnTo>
                <a:lnTo>
                  <a:pt x="1924" y="793"/>
                </a:lnTo>
                <a:lnTo>
                  <a:pt x="1737" y="793"/>
                </a:lnTo>
                <a:lnTo>
                  <a:pt x="1736" y="790"/>
                </a:lnTo>
                <a:lnTo>
                  <a:pt x="1736" y="785"/>
                </a:lnTo>
                <a:lnTo>
                  <a:pt x="1736" y="775"/>
                </a:lnTo>
                <a:lnTo>
                  <a:pt x="1736" y="736"/>
                </a:lnTo>
                <a:lnTo>
                  <a:pt x="1736" y="601"/>
                </a:lnTo>
                <a:lnTo>
                  <a:pt x="1736" y="143"/>
                </a:lnTo>
                <a:lnTo>
                  <a:pt x="1739" y="142"/>
                </a:lnTo>
                <a:lnTo>
                  <a:pt x="1744" y="142"/>
                </a:lnTo>
                <a:lnTo>
                  <a:pt x="1753" y="142"/>
                </a:lnTo>
                <a:lnTo>
                  <a:pt x="1790" y="142"/>
                </a:lnTo>
                <a:lnTo>
                  <a:pt x="1915" y="142"/>
                </a:lnTo>
                <a:lnTo>
                  <a:pt x="1924" y="186"/>
                </a:lnTo>
                <a:lnTo>
                  <a:pt x="1927" y="183"/>
                </a:lnTo>
                <a:lnTo>
                  <a:pt x="1930" y="181"/>
                </a:lnTo>
                <a:lnTo>
                  <a:pt x="1934" y="178"/>
                </a:lnTo>
                <a:lnTo>
                  <a:pt x="1938" y="176"/>
                </a:lnTo>
                <a:lnTo>
                  <a:pt x="1940" y="174"/>
                </a:lnTo>
                <a:lnTo>
                  <a:pt x="1942" y="171"/>
                </a:lnTo>
                <a:lnTo>
                  <a:pt x="1945" y="170"/>
                </a:lnTo>
                <a:lnTo>
                  <a:pt x="1946" y="169"/>
                </a:lnTo>
                <a:lnTo>
                  <a:pt x="1948" y="167"/>
                </a:lnTo>
                <a:lnTo>
                  <a:pt x="1950" y="166"/>
                </a:lnTo>
                <a:lnTo>
                  <a:pt x="1951" y="165"/>
                </a:lnTo>
                <a:lnTo>
                  <a:pt x="1953" y="164"/>
                </a:lnTo>
                <a:lnTo>
                  <a:pt x="1954" y="164"/>
                </a:lnTo>
                <a:lnTo>
                  <a:pt x="1956" y="161"/>
                </a:lnTo>
                <a:lnTo>
                  <a:pt x="1958" y="160"/>
                </a:lnTo>
                <a:lnTo>
                  <a:pt x="1959" y="159"/>
                </a:lnTo>
                <a:lnTo>
                  <a:pt x="1962" y="158"/>
                </a:lnTo>
                <a:lnTo>
                  <a:pt x="1963" y="156"/>
                </a:lnTo>
                <a:lnTo>
                  <a:pt x="1965" y="156"/>
                </a:lnTo>
                <a:lnTo>
                  <a:pt x="1969" y="154"/>
                </a:lnTo>
                <a:lnTo>
                  <a:pt x="1970" y="153"/>
                </a:lnTo>
                <a:lnTo>
                  <a:pt x="1971" y="152"/>
                </a:lnTo>
                <a:lnTo>
                  <a:pt x="1974" y="150"/>
                </a:lnTo>
                <a:lnTo>
                  <a:pt x="1976" y="150"/>
                </a:lnTo>
                <a:lnTo>
                  <a:pt x="1999" y="138"/>
                </a:lnTo>
                <a:lnTo>
                  <a:pt x="2005" y="137"/>
                </a:lnTo>
                <a:lnTo>
                  <a:pt x="2006" y="136"/>
                </a:lnTo>
                <a:lnTo>
                  <a:pt x="2009" y="136"/>
                </a:lnTo>
                <a:lnTo>
                  <a:pt x="2010" y="136"/>
                </a:lnTo>
                <a:lnTo>
                  <a:pt x="2012" y="134"/>
                </a:lnTo>
                <a:lnTo>
                  <a:pt x="2014" y="134"/>
                </a:lnTo>
                <a:lnTo>
                  <a:pt x="2017" y="133"/>
                </a:lnTo>
                <a:lnTo>
                  <a:pt x="2026" y="131"/>
                </a:lnTo>
                <a:lnTo>
                  <a:pt x="2032" y="130"/>
                </a:lnTo>
                <a:lnTo>
                  <a:pt x="2040" y="128"/>
                </a:lnTo>
                <a:lnTo>
                  <a:pt x="2051" y="127"/>
                </a:lnTo>
                <a:lnTo>
                  <a:pt x="2062" y="128"/>
                </a:lnTo>
                <a:lnTo>
                  <a:pt x="2071" y="130"/>
                </a:lnTo>
                <a:lnTo>
                  <a:pt x="2079" y="130"/>
                </a:lnTo>
                <a:lnTo>
                  <a:pt x="2096" y="133"/>
                </a:lnTo>
                <a:lnTo>
                  <a:pt x="2097" y="134"/>
                </a:lnTo>
                <a:lnTo>
                  <a:pt x="2100" y="134"/>
                </a:lnTo>
                <a:lnTo>
                  <a:pt x="2101" y="136"/>
                </a:lnTo>
                <a:lnTo>
                  <a:pt x="2108" y="137"/>
                </a:lnTo>
                <a:lnTo>
                  <a:pt x="2112" y="139"/>
                </a:lnTo>
                <a:lnTo>
                  <a:pt x="2115" y="141"/>
                </a:lnTo>
                <a:lnTo>
                  <a:pt x="2120" y="143"/>
                </a:lnTo>
                <a:lnTo>
                  <a:pt x="2122" y="145"/>
                </a:lnTo>
                <a:lnTo>
                  <a:pt x="2125" y="147"/>
                </a:lnTo>
                <a:lnTo>
                  <a:pt x="2126" y="148"/>
                </a:lnTo>
                <a:lnTo>
                  <a:pt x="2129" y="149"/>
                </a:lnTo>
                <a:lnTo>
                  <a:pt x="2130" y="150"/>
                </a:lnTo>
                <a:lnTo>
                  <a:pt x="2131" y="152"/>
                </a:lnTo>
                <a:lnTo>
                  <a:pt x="2133" y="154"/>
                </a:lnTo>
                <a:lnTo>
                  <a:pt x="2139" y="159"/>
                </a:lnTo>
                <a:lnTo>
                  <a:pt x="2147" y="165"/>
                </a:lnTo>
                <a:lnTo>
                  <a:pt x="2149" y="169"/>
                </a:lnTo>
                <a:lnTo>
                  <a:pt x="2149" y="170"/>
                </a:lnTo>
                <a:lnTo>
                  <a:pt x="2150" y="172"/>
                </a:lnTo>
                <a:lnTo>
                  <a:pt x="2153" y="174"/>
                </a:lnTo>
                <a:lnTo>
                  <a:pt x="2154" y="175"/>
                </a:lnTo>
                <a:lnTo>
                  <a:pt x="2155" y="177"/>
                </a:lnTo>
                <a:lnTo>
                  <a:pt x="2155" y="178"/>
                </a:lnTo>
                <a:lnTo>
                  <a:pt x="2156" y="181"/>
                </a:lnTo>
                <a:lnTo>
                  <a:pt x="2158" y="182"/>
                </a:lnTo>
                <a:lnTo>
                  <a:pt x="2159" y="185"/>
                </a:lnTo>
                <a:lnTo>
                  <a:pt x="2160" y="187"/>
                </a:lnTo>
                <a:lnTo>
                  <a:pt x="2162" y="192"/>
                </a:lnTo>
                <a:lnTo>
                  <a:pt x="2164" y="195"/>
                </a:lnTo>
                <a:lnTo>
                  <a:pt x="2165" y="197"/>
                </a:lnTo>
                <a:lnTo>
                  <a:pt x="2166" y="199"/>
                </a:lnTo>
                <a:lnTo>
                  <a:pt x="2167" y="203"/>
                </a:lnTo>
                <a:lnTo>
                  <a:pt x="2168" y="206"/>
                </a:lnTo>
                <a:lnTo>
                  <a:pt x="2168" y="208"/>
                </a:lnTo>
                <a:lnTo>
                  <a:pt x="2170" y="209"/>
                </a:lnTo>
                <a:lnTo>
                  <a:pt x="2170" y="211"/>
                </a:lnTo>
                <a:lnTo>
                  <a:pt x="2171" y="215"/>
                </a:lnTo>
                <a:lnTo>
                  <a:pt x="2173" y="225"/>
                </a:lnTo>
                <a:lnTo>
                  <a:pt x="2176" y="235"/>
                </a:lnTo>
                <a:lnTo>
                  <a:pt x="2176" y="238"/>
                </a:lnTo>
                <a:lnTo>
                  <a:pt x="2178" y="249"/>
                </a:lnTo>
                <a:lnTo>
                  <a:pt x="2178" y="254"/>
                </a:lnTo>
                <a:lnTo>
                  <a:pt x="2179" y="259"/>
                </a:lnTo>
                <a:lnTo>
                  <a:pt x="2179" y="266"/>
                </a:lnTo>
                <a:lnTo>
                  <a:pt x="2181" y="288"/>
                </a:lnTo>
                <a:lnTo>
                  <a:pt x="2182" y="320"/>
                </a:lnTo>
                <a:lnTo>
                  <a:pt x="2182" y="385"/>
                </a:lnTo>
                <a:lnTo>
                  <a:pt x="2182" y="793"/>
                </a:lnTo>
                <a:lnTo>
                  <a:pt x="2177" y="793"/>
                </a:lnTo>
                <a:lnTo>
                  <a:pt x="2173" y="793"/>
                </a:lnTo>
                <a:lnTo>
                  <a:pt x="2164" y="793"/>
                </a:lnTo>
                <a:lnTo>
                  <a:pt x="2125" y="793"/>
                </a:lnTo>
                <a:lnTo>
                  <a:pt x="1993" y="793"/>
                </a:lnTo>
                <a:close/>
                <a:moveTo>
                  <a:pt x="1512" y="793"/>
                </a:moveTo>
                <a:lnTo>
                  <a:pt x="1501" y="757"/>
                </a:lnTo>
                <a:lnTo>
                  <a:pt x="1496" y="761"/>
                </a:lnTo>
                <a:lnTo>
                  <a:pt x="1493" y="765"/>
                </a:lnTo>
                <a:lnTo>
                  <a:pt x="1492" y="765"/>
                </a:lnTo>
                <a:lnTo>
                  <a:pt x="1488" y="769"/>
                </a:lnTo>
                <a:lnTo>
                  <a:pt x="1485" y="772"/>
                </a:lnTo>
                <a:lnTo>
                  <a:pt x="1483" y="773"/>
                </a:lnTo>
                <a:lnTo>
                  <a:pt x="1482" y="774"/>
                </a:lnTo>
                <a:lnTo>
                  <a:pt x="1481" y="775"/>
                </a:lnTo>
                <a:lnTo>
                  <a:pt x="1478" y="776"/>
                </a:lnTo>
                <a:lnTo>
                  <a:pt x="1477" y="778"/>
                </a:lnTo>
                <a:lnTo>
                  <a:pt x="1476" y="779"/>
                </a:lnTo>
                <a:lnTo>
                  <a:pt x="1473" y="780"/>
                </a:lnTo>
                <a:lnTo>
                  <a:pt x="1472" y="781"/>
                </a:lnTo>
                <a:lnTo>
                  <a:pt x="1470" y="781"/>
                </a:lnTo>
                <a:lnTo>
                  <a:pt x="1467" y="782"/>
                </a:lnTo>
                <a:lnTo>
                  <a:pt x="1465" y="784"/>
                </a:lnTo>
                <a:lnTo>
                  <a:pt x="1463" y="785"/>
                </a:lnTo>
                <a:lnTo>
                  <a:pt x="1461" y="786"/>
                </a:lnTo>
                <a:lnTo>
                  <a:pt x="1459" y="787"/>
                </a:lnTo>
                <a:lnTo>
                  <a:pt x="1454" y="790"/>
                </a:lnTo>
                <a:lnTo>
                  <a:pt x="1452" y="791"/>
                </a:lnTo>
                <a:lnTo>
                  <a:pt x="1449" y="792"/>
                </a:lnTo>
                <a:lnTo>
                  <a:pt x="1444" y="793"/>
                </a:lnTo>
                <a:lnTo>
                  <a:pt x="1443" y="795"/>
                </a:lnTo>
                <a:lnTo>
                  <a:pt x="1441" y="795"/>
                </a:lnTo>
                <a:lnTo>
                  <a:pt x="1440" y="795"/>
                </a:lnTo>
                <a:lnTo>
                  <a:pt x="1437" y="796"/>
                </a:lnTo>
                <a:lnTo>
                  <a:pt x="1436" y="796"/>
                </a:lnTo>
                <a:lnTo>
                  <a:pt x="1434" y="797"/>
                </a:lnTo>
                <a:lnTo>
                  <a:pt x="1432" y="797"/>
                </a:lnTo>
                <a:lnTo>
                  <a:pt x="1430" y="798"/>
                </a:lnTo>
                <a:lnTo>
                  <a:pt x="1426" y="798"/>
                </a:lnTo>
                <a:lnTo>
                  <a:pt x="1418" y="801"/>
                </a:lnTo>
                <a:lnTo>
                  <a:pt x="1396" y="803"/>
                </a:lnTo>
                <a:lnTo>
                  <a:pt x="1378" y="803"/>
                </a:lnTo>
                <a:lnTo>
                  <a:pt x="1361" y="802"/>
                </a:lnTo>
                <a:lnTo>
                  <a:pt x="1345" y="800"/>
                </a:lnTo>
                <a:lnTo>
                  <a:pt x="1339" y="798"/>
                </a:lnTo>
                <a:lnTo>
                  <a:pt x="1332" y="796"/>
                </a:lnTo>
                <a:lnTo>
                  <a:pt x="1330" y="796"/>
                </a:lnTo>
                <a:lnTo>
                  <a:pt x="1325" y="795"/>
                </a:lnTo>
                <a:lnTo>
                  <a:pt x="1322" y="793"/>
                </a:lnTo>
                <a:lnTo>
                  <a:pt x="1320" y="792"/>
                </a:lnTo>
                <a:lnTo>
                  <a:pt x="1316" y="791"/>
                </a:lnTo>
                <a:lnTo>
                  <a:pt x="1315" y="790"/>
                </a:lnTo>
                <a:lnTo>
                  <a:pt x="1310" y="787"/>
                </a:lnTo>
                <a:lnTo>
                  <a:pt x="1308" y="785"/>
                </a:lnTo>
                <a:lnTo>
                  <a:pt x="1305" y="784"/>
                </a:lnTo>
                <a:lnTo>
                  <a:pt x="1304" y="782"/>
                </a:lnTo>
                <a:lnTo>
                  <a:pt x="1303" y="781"/>
                </a:lnTo>
                <a:lnTo>
                  <a:pt x="1301" y="780"/>
                </a:lnTo>
                <a:lnTo>
                  <a:pt x="1297" y="776"/>
                </a:lnTo>
                <a:lnTo>
                  <a:pt x="1293" y="774"/>
                </a:lnTo>
                <a:lnTo>
                  <a:pt x="1288" y="769"/>
                </a:lnTo>
                <a:lnTo>
                  <a:pt x="1287" y="767"/>
                </a:lnTo>
                <a:lnTo>
                  <a:pt x="1285" y="765"/>
                </a:lnTo>
                <a:lnTo>
                  <a:pt x="1284" y="763"/>
                </a:lnTo>
                <a:lnTo>
                  <a:pt x="1281" y="761"/>
                </a:lnTo>
                <a:lnTo>
                  <a:pt x="1280" y="758"/>
                </a:lnTo>
                <a:lnTo>
                  <a:pt x="1280" y="757"/>
                </a:lnTo>
                <a:lnTo>
                  <a:pt x="1279" y="754"/>
                </a:lnTo>
                <a:lnTo>
                  <a:pt x="1276" y="752"/>
                </a:lnTo>
                <a:lnTo>
                  <a:pt x="1275" y="750"/>
                </a:lnTo>
                <a:lnTo>
                  <a:pt x="1274" y="747"/>
                </a:lnTo>
                <a:lnTo>
                  <a:pt x="1273" y="745"/>
                </a:lnTo>
                <a:lnTo>
                  <a:pt x="1273" y="742"/>
                </a:lnTo>
                <a:lnTo>
                  <a:pt x="1270" y="739"/>
                </a:lnTo>
                <a:lnTo>
                  <a:pt x="1270" y="737"/>
                </a:lnTo>
                <a:lnTo>
                  <a:pt x="1269" y="735"/>
                </a:lnTo>
                <a:lnTo>
                  <a:pt x="1267" y="730"/>
                </a:lnTo>
                <a:lnTo>
                  <a:pt x="1264" y="723"/>
                </a:lnTo>
                <a:lnTo>
                  <a:pt x="1264" y="721"/>
                </a:lnTo>
                <a:lnTo>
                  <a:pt x="1263" y="719"/>
                </a:lnTo>
                <a:lnTo>
                  <a:pt x="1262" y="713"/>
                </a:lnTo>
                <a:lnTo>
                  <a:pt x="1261" y="709"/>
                </a:lnTo>
                <a:lnTo>
                  <a:pt x="1261" y="707"/>
                </a:lnTo>
                <a:lnTo>
                  <a:pt x="1259" y="704"/>
                </a:lnTo>
                <a:lnTo>
                  <a:pt x="1259" y="702"/>
                </a:lnTo>
                <a:lnTo>
                  <a:pt x="1258" y="698"/>
                </a:lnTo>
                <a:lnTo>
                  <a:pt x="1258" y="696"/>
                </a:lnTo>
                <a:lnTo>
                  <a:pt x="1258" y="692"/>
                </a:lnTo>
                <a:lnTo>
                  <a:pt x="1257" y="689"/>
                </a:lnTo>
                <a:lnTo>
                  <a:pt x="1257" y="684"/>
                </a:lnTo>
                <a:lnTo>
                  <a:pt x="1256" y="679"/>
                </a:lnTo>
                <a:lnTo>
                  <a:pt x="1256" y="674"/>
                </a:lnTo>
                <a:lnTo>
                  <a:pt x="1255" y="667"/>
                </a:lnTo>
                <a:lnTo>
                  <a:pt x="1255" y="657"/>
                </a:lnTo>
                <a:lnTo>
                  <a:pt x="1253" y="638"/>
                </a:lnTo>
                <a:lnTo>
                  <a:pt x="1253" y="635"/>
                </a:lnTo>
                <a:lnTo>
                  <a:pt x="1253" y="631"/>
                </a:lnTo>
                <a:lnTo>
                  <a:pt x="1253" y="623"/>
                </a:lnTo>
                <a:lnTo>
                  <a:pt x="1253" y="591"/>
                </a:lnTo>
                <a:lnTo>
                  <a:pt x="1253" y="565"/>
                </a:lnTo>
                <a:lnTo>
                  <a:pt x="1253" y="540"/>
                </a:lnTo>
                <a:lnTo>
                  <a:pt x="1253" y="527"/>
                </a:lnTo>
                <a:lnTo>
                  <a:pt x="1256" y="515"/>
                </a:lnTo>
                <a:lnTo>
                  <a:pt x="1257" y="505"/>
                </a:lnTo>
                <a:lnTo>
                  <a:pt x="1261" y="496"/>
                </a:lnTo>
                <a:lnTo>
                  <a:pt x="1261" y="493"/>
                </a:lnTo>
                <a:lnTo>
                  <a:pt x="1261" y="492"/>
                </a:lnTo>
                <a:lnTo>
                  <a:pt x="1262" y="490"/>
                </a:lnTo>
                <a:lnTo>
                  <a:pt x="1262" y="488"/>
                </a:lnTo>
                <a:lnTo>
                  <a:pt x="1263" y="486"/>
                </a:lnTo>
                <a:lnTo>
                  <a:pt x="1264" y="482"/>
                </a:lnTo>
                <a:lnTo>
                  <a:pt x="1266" y="480"/>
                </a:lnTo>
                <a:lnTo>
                  <a:pt x="1269" y="474"/>
                </a:lnTo>
                <a:lnTo>
                  <a:pt x="1270" y="473"/>
                </a:lnTo>
                <a:lnTo>
                  <a:pt x="1272" y="470"/>
                </a:lnTo>
                <a:lnTo>
                  <a:pt x="1273" y="468"/>
                </a:lnTo>
                <a:lnTo>
                  <a:pt x="1273" y="465"/>
                </a:lnTo>
                <a:lnTo>
                  <a:pt x="1274" y="464"/>
                </a:lnTo>
                <a:lnTo>
                  <a:pt x="1276" y="460"/>
                </a:lnTo>
                <a:lnTo>
                  <a:pt x="1278" y="459"/>
                </a:lnTo>
                <a:lnTo>
                  <a:pt x="1279" y="458"/>
                </a:lnTo>
                <a:lnTo>
                  <a:pt x="1280" y="457"/>
                </a:lnTo>
                <a:lnTo>
                  <a:pt x="1281" y="454"/>
                </a:lnTo>
                <a:lnTo>
                  <a:pt x="1282" y="453"/>
                </a:lnTo>
                <a:lnTo>
                  <a:pt x="1285" y="451"/>
                </a:lnTo>
                <a:lnTo>
                  <a:pt x="1288" y="446"/>
                </a:lnTo>
                <a:lnTo>
                  <a:pt x="1295" y="440"/>
                </a:lnTo>
                <a:lnTo>
                  <a:pt x="1301" y="433"/>
                </a:lnTo>
                <a:lnTo>
                  <a:pt x="1304" y="430"/>
                </a:lnTo>
                <a:lnTo>
                  <a:pt x="1308" y="427"/>
                </a:lnTo>
                <a:lnTo>
                  <a:pt x="1310" y="425"/>
                </a:lnTo>
                <a:lnTo>
                  <a:pt x="1313" y="422"/>
                </a:lnTo>
                <a:lnTo>
                  <a:pt x="1315" y="421"/>
                </a:lnTo>
                <a:lnTo>
                  <a:pt x="1316" y="420"/>
                </a:lnTo>
                <a:lnTo>
                  <a:pt x="1319" y="419"/>
                </a:lnTo>
                <a:lnTo>
                  <a:pt x="1320" y="418"/>
                </a:lnTo>
                <a:lnTo>
                  <a:pt x="1322" y="416"/>
                </a:lnTo>
                <a:lnTo>
                  <a:pt x="1324" y="415"/>
                </a:lnTo>
                <a:lnTo>
                  <a:pt x="1326" y="414"/>
                </a:lnTo>
                <a:lnTo>
                  <a:pt x="1328" y="414"/>
                </a:lnTo>
                <a:lnTo>
                  <a:pt x="1330" y="413"/>
                </a:lnTo>
                <a:lnTo>
                  <a:pt x="1331" y="410"/>
                </a:lnTo>
                <a:lnTo>
                  <a:pt x="1334" y="409"/>
                </a:lnTo>
                <a:lnTo>
                  <a:pt x="1337" y="408"/>
                </a:lnTo>
                <a:lnTo>
                  <a:pt x="1339" y="407"/>
                </a:lnTo>
                <a:lnTo>
                  <a:pt x="1342" y="405"/>
                </a:lnTo>
                <a:lnTo>
                  <a:pt x="1344" y="404"/>
                </a:lnTo>
                <a:lnTo>
                  <a:pt x="1345" y="403"/>
                </a:lnTo>
                <a:lnTo>
                  <a:pt x="1348" y="402"/>
                </a:lnTo>
                <a:lnTo>
                  <a:pt x="1351" y="401"/>
                </a:lnTo>
                <a:lnTo>
                  <a:pt x="1355" y="399"/>
                </a:lnTo>
                <a:lnTo>
                  <a:pt x="1359" y="398"/>
                </a:lnTo>
                <a:lnTo>
                  <a:pt x="1360" y="397"/>
                </a:lnTo>
                <a:lnTo>
                  <a:pt x="1362" y="396"/>
                </a:lnTo>
                <a:lnTo>
                  <a:pt x="1365" y="394"/>
                </a:lnTo>
                <a:lnTo>
                  <a:pt x="1367" y="394"/>
                </a:lnTo>
                <a:lnTo>
                  <a:pt x="1368" y="393"/>
                </a:lnTo>
                <a:lnTo>
                  <a:pt x="1373" y="392"/>
                </a:lnTo>
                <a:lnTo>
                  <a:pt x="1376" y="391"/>
                </a:lnTo>
                <a:lnTo>
                  <a:pt x="1378" y="390"/>
                </a:lnTo>
                <a:lnTo>
                  <a:pt x="1379" y="390"/>
                </a:lnTo>
                <a:lnTo>
                  <a:pt x="1382" y="388"/>
                </a:lnTo>
                <a:lnTo>
                  <a:pt x="1383" y="388"/>
                </a:lnTo>
                <a:lnTo>
                  <a:pt x="1385" y="387"/>
                </a:lnTo>
                <a:lnTo>
                  <a:pt x="1386" y="387"/>
                </a:lnTo>
                <a:lnTo>
                  <a:pt x="1389" y="386"/>
                </a:lnTo>
                <a:lnTo>
                  <a:pt x="1390" y="386"/>
                </a:lnTo>
                <a:lnTo>
                  <a:pt x="1391" y="385"/>
                </a:lnTo>
                <a:lnTo>
                  <a:pt x="1396" y="385"/>
                </a:lnTo>
                <a:lnTo>
                  <a:pt x="1403" y="382"/>
                </a:lnTo>
                <a:lnTo>
                  <a:pt x="1408" y="381"/>
                </a:lnTo>
                <a:lnTo>
                  <a:pt x="1411" y="380"/>
                </a:lnTo>
                <a:lnTo>
                  <a:pt x="1413" y="380"/>
                </a:lnTo>
                <a:lnTo>
                  <a:pt x="1415" y="379"/>
                </a:lnTo>
                <a:lnTo>
                  <a:pt x="1418" y="379"/>
                </a:lnTo>
                <a:lnTo>
                  <a:pt x="1423" y="377"/>
                </a:lnTo>
                <a:lnTo>
                  <a:pt x="1426" y="376"/>
                </a:lnTo>
                <a:lnTo>
                  <a:pt x="1431" y="375"/>
                </a:lnTo>
                <a:lnTo>
                  <a:pt x="1435" y="375"/>
                </a:lnTo>
                <a:lnTo>
                  <a:pt x="1441" y="374"/>
                </a:lnTo>
                <a:lnTo>
                  <a:pt x="1446" y="372"/>
                </a:lnTo>
                <a:lnTo>
                  <a:pt x="1452" y="371"/>
                </a:lnTo>
                <a:lnTo>
                  <a:pt x="1458" y="370"/>
                </a:lnTo>
                <a:lnTo>
                  <a:pt x="1461" y="370"/>
                </a:lnTo>
                <a:lnTo>
                  <a:pt x="1466" y="370"/>
                </a:lnTo>
                <a:lnTo>
                  <a:pt x="1471" y="369"/>
                </a:lnTo>
                <a:lnTo>
                  <a:pt x="1476" y="369"/>
                </a:lnTo>
                <a:lnTo>
                  <a:pt x="1479" y="368"/>
                </a:lnTo>
                <a:lnTo>
                  <a:pt x="1485" y="368"/>
                </a:lnTo>
                <a:lnTo>
                  <a:pt x="1496" y="365"/>
                </a:lnTo>
                <a:lnTo>
                  <a:pt x="1496" y="333"/>
                </a:lnTo>
                <a:lnTo>
                  <a:pt x="1496" y="324"/>
                </a:lnTo>
                <a:lnTo>
                  <a:pt x="1496" y="320"/>
                </a:lnTo>
                <a:lnTo>
                  <a:pt x="1496" y="316"/>
                </a:lnTo>
                <a:lnTo>
                  <a:pt x="1496" y="311"/>
                </a:lnTo>
                <a:lnTo>
                  <a:pt x="1495" y="308"/>
                </a:lnTo>
                <a:lnTo>
                  <a:pt x="1495" y="305"/>
                </a:lnTo>
                <a:lnTo>
                  <a:pt x="1494" y="303"/>
                </a:lnTo>
                <a:lnTo>
                  <a:pt x="1494" y="302"/>
                </a:lnTo>
                <a:lnTo>
                  <a:pt x="1492" y="298"/>
                </a:lnTo>
                <a:lnTo>
                  <a:pt x="1490" y="296"/>
                </a:lnTo>
                <a:lnTo>
                  <a:pt x="1490" y="294"/>
                </a:lnTo>
                <a:lnTo>
                  <a:pt x="1487" y="291"/>
                </a:lnTo>
                <a:lnTo>
                  <a:pt x="1484" y="288"/>
                </a:lnTo>
                <a:lnTo>
                  <a:pt x="1477" y="285"/>
                </a:lnTo>
                <a:lnTo>
                  <a:pt x="1470" y="282"/>
                </a:lnTo>
                <a:lnTo>
                  <a:pt x="1461" y="281"/>
                </a:lnTo>
                <a:lnTo>
                  <a:pt x="1453" y="281"/>
                </a:lnTo>
                <a:lnTo>
                  <a:pt x="1435" y="282"/>
                </a:lnTo>
                <a:lnTo>
                  <a:pt x="1418" y="283"/>
                </a:lnTo>
                <a:lnTo>
                  <a:pt x="1408" y="285"/>
                </a:lnTo>
                <a:lnTo>
                  <a:pt x="1401" y="286"/>
                </a:lnTo>
                <a:lnTo>
                  <a:pt x="1396" y="286"/>
                </a:lnTo>
                <a:lnTo>
                  <a:pt x="1392" y="286"/>
                </a:lnTo>
                <a:lnTo>
                  <a:pt x="1389" y="287"/>
                </a:lnTo>
                <a:lnTo>
                  <a:pt x="1386" y="287"/>
                </a:lnTo>
                <a:lnTo>
                  <a:pt x="1383" y="288"/>
                </a:lnTo>
                <a:lnTo>
                  <a:pt x="1379" y="288"/>
                </a:lnTo>
                <a:lnTo>
                  <a:pt x="1373" y="291"/>
                </a:lnTo>
                <a:lnTo>
                  <a:pt x="1366" y="292"/>
                </a:lnTo>
                <a:lnTo>
                  <a:pt x="1362" y="292"/>
                </a:lnTo>
                <a:lnTo>
                  <a:pt x="1360" y="293"/>
                </a:lnTo>
                <a:lnTo>
                  <a:pt x="1357" y="293"/>
                </a:lnTo>
                <a:lnTo>
                  <a:pt x="1350" y="296"/>
                </a:lnTo>
                <a:lnTo>
                  <a:pt x="1348" y="296"/>
                </a:lnTo>
                <a:lnTo>
                  <a:pt x="1345" y="297"/>
                </a:lnTo>
                <a:lnTo>
                  <a:pt x="1343" y="297"/>
                </a:lnTo>
                <a:lnTo>
                  <a:pt x="1340" y="297"/>
                </a:lnTo>
                <a:lnTo>
                  <a:pt x="1338" y="298"/>
                </a:lnTo>
                <a:lnTo>
                  <a:pt x="1337" y="298"/>
                </a:lnTo>
                <a:lnTo>
                  <a:pt x="1330" y="300"/>
                </a:lnTo>
                <a:lnTo>
                  <a:pt x="1324" y="302"/>
                </a:lnTo>
                <a:lnTo>
                  <a:pt x="1319" y="303"/>
                </a:lnTo>
                <a:lnTo>
                  <a:pt x="1317" y="304"/>
                </a:lnTo>
                <a:lnTo>
                  <a:pt x="1311" y="305"/>
                </a:lnTo>
                <a:lnTo>
                  <a:pt x="1309" y="307"/>
                </a:lnTo>
                <a:lnTo>
                  <a:pt x="1273" y="319"/>
                </a:lnTo>
                <a:lnTo>
                  <a:pt x="1269" y="171"/>
                </a:lnTo>
                <a:lnTo>
                  <a:pt x="1274" y="170"/>
                </a:lnTo>
                <a:lnTo>
                  <a:pt x="1279" y="167"/>
                </a:lnTo>
                <a:lnTo>
                  <a:pt x="1282" y="167"/>
                </a:lnTo>
                <a:lnTo>
                  <a:pt x="1284" y="166"/>
                </a:lnTo>
                <a:lnTo>
                  <a:pt x="1286" y="166"/>
                </a:lnTo>
                <a:lnTo>
                  <a:pt x="1287" y="165"/>
                </a:lnTo>
                <a:lnTo>
                  <a:pt x="1293" y="164"/>
                </a:lnTo>
                <a:lnTo>
                  <a:pt x="1295" y="164"/>
                </a:lnTo>
                <a:lnTo>
                  <a:pt x="1297" y="163"/>
                </a:lnTo>
                <a:lnTo>
                  <a:pt x="1299" y="163"/>
                </a:lnTo>
                <a:lnTo>
                  <a:pt x="1301" y="161"/>
                </a:lnTo>
                <a:lnTo>
                  <a:pt x="1303" y="161"/>
                </a:lnTo>
                <a:lnTo>
                  <a:pt x="1320" y="156"/>
                </a:lnTo>
                <a:lnTo>
                  <a:pt x="1337" y="150"/>
                </a:lnTo>
                <a:lnTo>
                  <a:pt x="1344" y="150"/>
                </a:lnTo>
                <a:lnTo>
                  <a:pt x="1359" y="145"/>
                </a:lnTo>
                <a:lnTo>
                  <a:pt x="1366" y="144"/>
                </a:lnTo>
                <a:lnTo>
                  <a:pt x="1373" y="142"/>
                </a:lnTo>
                <a:lnTo>
                  <a:pt x="1382" y="141"/>
                </a:lnTo>
                <a:lnTo>
                  <a:pt x="1388" y="139"/>
                </a:lnTo>
                <a:lnTo>
                  <a:pt x="1395" y="138"/>
                </a:lnTo>
                <a:lnTo>
                  <a:pt x="1401" y="137"/>
                </a:lnTo>
                <a:lnTo>
                  <a:pt x="1407" y="136"/>
                </a:lnTo>
                <a:lnTo>
                  <a:pt x="1414" y="136"/>
                </a:lnTo>
                <a:lnTo>
                  <a:pt x="1421" y="134"/>
                </a:lnTo>
                <a:lnTo>
                  <a:pt x="1426" y="133"/>
                </a:lnTo>
                <a:lnTo>
                  <a:pt x="1432" y="132"/>
                </a:lnTo>
                <a:lnTo>
                  <a:pt x="1438" y="132"/>
                </a:lnTo>
                <a:lnTo>
                  <a:pt x="1444" y="131"/>
                </a:lnTo>
                <a:lnTo>
                  <a:pt x="1449" y="131"/>
                </a:lnTo>
                <a:lnTo>
                  <a:pt x="1456" y="130"/>
                </a:lnTo>
                <a:lnTo>
                  <a:pt x="1475" y="128"/>
                </a:lnTo>
                <a:lnTo>
                  <a:pt x="1479" y="128"/>
                </a:lnTo>
                <a:lnTo>
                  <a:pt x="1485" y="127"/>
                </a:lnTo>
                <a:lnTo>
                  <a:pt x="1498" y="128"/>
                </a:lnTo>
                <a:lnTo>
                  <a:pt x="1504" y="128"/>
                </a:lnTo>
                <a:lnTo>
                  <a:pt x="1508" y="128"/>
                </a:lnTo>
                <a:lnTo>
                  <a:pt x="1515" y="128"/>
                </a:lnTo>
                <a:lnTo>
                  <a:pt x="1519" y="130"/>
                </a:lnTo>
                <a:lnTo>
                  <a:pt x="1528" y="130"/>
                </a:lnTo>
                <a:lnTo>
                  <a:pt x="1534" y="130"/>
                </a:lnTo>
                <a:lnTo>
                  <a:pt x="1539" y="131"/>
                </a:lnTo>
                <a:lnTo>
                  <a:pt x="1544" y="131"/>
                </a:lnTo>
                <a:lnTo>
                  <a:pt x="1548" y="132"/>
                </a:lnTo>
                <a:lnTo>
                  <a:pt x="1562" y="134"/>
                </a:lnTo>
                <a:lnTo>
                  <a:pt x="1564" y="134"/>
                </a:lnTo>
                <a:lnTo>
                  <a:pt x="1571" y="136"/>
                </a:lnTo>
                <a:lnTo>
                  <a:pt x="1577" y="138"/>
                </a:lnTo>
                <a:lnTo>
                  <a:pt x="1580" y="138"/>
                </a:lnTo>
                <a:lnTo>
                  <a:pt x="1582" y="139"/>
                </a:lnTo>
                <a:lnTo>
                  <a:pt x="1583" y="139"/>
                </a:lnTo>
                <a:lnTo>
                  <a:pt x="1586" y="141"/>
                </a:lnTo>
                <a:lnTo>
                  <a:pt x="1587" y="141"/>
                </a:lnTo>
                <a:lnTo>
                  <a:pt x="1591" y="142"/>
                </a:lnTo>
                <a:lnTo>
                  <a:pt x="1593" y="143"/>
                </a:lnTo>
                <a:lnTo>
                  <a:pt x="1597" y="144"/>
                </a:lnTo>
                <a:lnTo>
                  <a:pt x="1599" y="145"/>
                </a:lnTo>
                <a:lnTo>
                  <a:pt x="1602" y="147"/>
                </a:lnTo>
                <a:lnTo>
                  <a:pt x="1604" y="148"/>
                </a:lnTo>
                <a:lnTo>
                  <a:pt x="1606" y="149"/>
                </a:lnTo>
                <a:lnTo>
                  <a:pt x="1611" y="152"/>
                </a:lnTo>
                <a:lnTo>
                  <a:pt x="1616" y="154"/>
                </a:lnTo>
                <a:lnTo>
                  <a:pt x="1618" y="155"/>
                </a:lnTo>
                <a:lnTo>
                  <a:pt x="1621" y="156"/>
                </a:lnTo>
                <a:lnTo>
                  <a:pt x="1623" y="159"/>
                </a:lnTo>
                <a:lnTo>
                  <a:pt x="1624" y="160"/>
                </a:lnTo>
                <a:lnTo>
                  <a:pt x="1626" y="161"/>
                </a:lnTo>
                <a:lnTo>
                  <a:pt x="1628" y="164"/>
                </a:lnTo>
                <a:lnTo>
                  <a:pt x="1631" y="165"/>
                </a:lnTo>
                <a:lnTo>
                  <a:pt x="1633" y="165"/>
                </a:lnTo>
                <a:lnTo>
                  <a:pt x="1635" y="169"/>
                </a:lnTo>
                <a:lnTo>
                  <a:pt x="1641" y="175"/>
                </a:lnTo>
                <a:lnTo>
                  <a:pt x="1646" y="180"/>
                </a:lnTo>
                <a:lnTo>
                  <a:pt x="1650" y="183"/>
                </a:lnTo>
                <a:lnTo>
                  <a:pt x="1651" y="186"/>
                </a:lnTo>
                <a:lnTo>
                  <a:pt x="1654" y="188"/>
                </a:lnTo>
                <a:lnTo>
                  <a:pt x="1655" y="191"/>
                </a:lnTo>
                <a:lnTo>
                  <a:pt x="1656" y="192"/>
                </a:lnTo>
                <a:lnTo>
                  <a:pt x="1657" y="194"/>
                </a:lnTo>
                <a:lnTo>
                  <a:pt x="1658" y="195"/>
                </a:lnTo>
                <a:lnTo>
                  <a:pt x="1660" y="197"/>
                </a:lnTo>
                <a:lnTo>
                  <a:pt x="1661" y="199"/>
                </a:lnTo>
                <a:lnTo>
                  <a:pt x="1662" y="202"/>
                </a:lnTo>
                <a:lnTo>
                  <a:pt x="1663" y="204"/>
                </a:lnTo>
                <a:lnTo>
                  <a:pt x="1664" y="205"/>
                </a:lnTo>
                <a:lnTo>
                  <a:pt x="1664" y="208"/>
                </a:lnTo>
                <a:lnTo>
                  <a:pt x="1667" y="211"/>
                </a:lnTo>
                <a:lnTo>
                  <a:pt x="1667" y="213"/>
                </a:lnTo>
                <a:lnTo>
                  <a:pt x="1669" y="216"/>
                </a:lnTo>
                <a:lnTo>
                  <a:pt x="1669" y="219"/>
                </a:lnTo>
                <a:lnTo>
                  <a:pt x="1672" y="222"/>
                </a:lnTo>
                <a:lnTo>
                  <a:pt x="1672" y="224"/>
                </a:lnTo>
                <a:lnTo>
                  <a:pt x="1680" y="252"/>
                </a:lnTo>
                <a:lnTo>
                  <a:pt x="1685" y="280"/>
                </a:lnTo>
                <a:lnTo>
                  <a:pt x="1687" y="302"/>
                </a:lnTo>
                <a:lnTo>
                  <a:pt x="1687" y="313"/>
                </a:lnTo>
                <a:lnTo>
                  <a:pt x="1687" y="319"/>
                </a:lnTo>
                <a:lnTo>
                  <a:pt x="1687" y="326"/>
                </a:lnTo>
                <a:lnTo>
                  <a:pt x="1687" y="349"/>
                </a:lnTo>
                <a:lnTo>
                  <a:pt x="1687" y="426"/>
                </a:lnTo>
                <a:lnTo>
                  <a:pt x="1687" y="793"/>
                </a:lnTo>
                <a:lnTo>
                  <a:pt x="1684" y="793"/>
                </a:lnTo>
                <a:lnTo>
                  <a:pt x="1680" y="793"/>
                </a:lnTo>
                <a:lnTo>
                  <a:pt x="1670" y="793"/>
                </a:lnTo>
                <a:lnTo>
                  <a:pt x="1634" y="793"/>
                </a:lnTo>
                <a:lnTo>
                  <a:pt x="1512" y="793"/>
                </a:lnTo>
                <a:close/>
                <a:moveTo>
                  <a:pt x="729" y="128"/>
                </a:moveTo>
                <a:lnTo>
                  <a:pt x="745" y="128"/>
                </a:lnTo>
                <a:lnTo>
                  <a:pt x="760" y="128"/>
                </a:lnTo>
                <a:lnTo>
                  <a:pt x="775" y="130"/>
                </a:lnTo>
                <a:lnTo>
                  <a:pt x="789" y="131"/>
                </a:lnTo>
                <a:lnTo>
                  <a:pt x="804" y="133"/>
                </a:lnTo>
                <a:lnTo>
                  <a:pt x="816" y="136"/>
                </a:lnTo>
                <a:lnTo>
                  <a:pt x="828" y="139"/>
                </a:lnTo>
                <a:lnTo>
                  <a:pt x="840" y="144"/>
                </a:lnTo>
                <a:lnTo>
                  <a:pt x="844" y="144"/>
                </a:lnTo>
                <a:lnTo>
                  <a:pt x="846" y="145"/>
                </a:lnTo>
                <a:lnTo>
                  <a:pt x="850" y="147"/>
                </a:lnTo>
                <a:lnTo>
                  <a:pt x="852" y="149"/>
                </a:lnTo>
                <a:lnTo>
                  <a:pt x="856" y="150"/>
                </a:lnTo>
                <a:lnTo>
                  <a:pt x="859" y="152"/>
                </a:lnTo>
                <a:lnTo>
                  <a:pt x="864" y="154"/>
                </a:lnTo>
                <a:lnTo>
                  <a:pt x="865" y="155"/>
                </a:lnTo>
                <a:lnTo>
                  <a:pt x="868" y="156"/>
                </a:lnTo>
                <a:lnTo>
                  <a:pt x="869" y="158"/>
                </a:lnTo>
                <a:lnTo>
                  <a:pt x="871" y="159"/>
                </a:lnTo>
                <a:lnTo>
                  <a:pt x="875" y="160"/>
                </a:lnTo>
                <a:lnTo>
                  <a:pt x="876" y="161"/>
                </a:lnTo>
                <a:lnTo>
                  <a:pt x="879" y="163"/>
                </a:lnTo>
                <a:lnTo>
                  <a:pt x="880" y="164"/>
                </a:lnTo>
                <a:lnTo>
                  <a:pt x="881" y="165"/>
                </a:lnTo>
                <a:lnTo>
                  <a:pt x="882" y="166"/>
                </a:lnTo>
                <a:lnTo>
                  <a:pt x="885" y="167"/>
                </a:lnTo>
                <a:lnTo>
                  <a:pt x="887" y="170"/>
                </a:lnTo>
                <a:lnTo>
                  <a:pt x="890" y="171"/>
                </a:lnTo>
                <a:lnTo>
                  <a:pt x="891" y="172"/>
                </a:lnTo>
                <a:lnTo>
                  <a:pt x="893" y="175"/>
                </a:lnTo>
                <a:lnTo>
                  <a:pt x="898" y="180"/>
                </a:lnTo>
                <a:lnTo>
                  <a:pt x="904" y="185"/>
                </a:lnTo>
                <a:lnTo>
                  <a:pt x="910" y="191"/>
                </a:lnTo>
                <a:lnTo>
                  <a:pt x="911" y="193"/>
                </a:lnTo>
                <a:lnTo>
                  <a:pt x="915" y="195"/>
                </a:lnTo>
                <a:lnTo>
                  <a:pt x="917" y="199"/>
                </a:lnTo>
                <a:lnTo>
                  <a:pt x="920" y="202"/>
                </a:lnTo>
                <a:lnTo>
                  <a:pt x="922" y="204"/>
                </a:lnTo>
                <a:lnTo>
                  <a:pt x="923" y="206"/>
                </a:lnTo>
                <a:lnTo>
                  <a:pt x="925" y="209"/>
                </a:lnTo>
                <a:lnTo>
                  <a:pt x="926" y="210"/>
                </a:lnTo>
                <a:lnTo>
                  <a:pt x="926" y="211"/>
                </a:lnTo>
                <a:lnTo>
                  <a:pt x="928" y="214"/>
                </a:lnTo>
                <a:lnTo>
                  <a:pt x="929" y="215"/>
                </a:lnTo>
                <a:lnTo>
                  <a:pt x="931" y="217"/>
                </a:lnTo>
                <a:lnTo>
                  <a:pt x="931" y="220"/>
                </a:lnTo>
                <a:lnTo>
                  <a:pt x="933" y="222"/>
                </a:lnTo>
                <a:lnTo>
                  <a:pt x="934" y="225"/>
                </a:lnTo>
                <a:lnTo>
                  <a:pt x="936" y="227"/>
                </a:lnTo>
                <a:lnTo>
                  <a:pt x="937" y="230"/>
                </a:lnTo>
                <a:lnTo>
                  <a:pt x="939" y="233"/>
                </a:lnTo>
                <a:lnTo>
                  <a:pt x="939" y="235"/>
                </a:lnTo>
                <a:lnTo>
                  <a:pt x="940" y="237"/>
                </a:lnTo>
                <a:lnTo>
                  <a:pt x="942" y="238"/>
                </a:lnTo>
                <a:lnTo>
                  <a:pt x="943" y="241"/>
                </a:lnTo>
                <a:lnTo>
                  <a:pt x="944" y="244"/>
                </a:lnTo>
                <a:lnTo>
                  <a:pt x="945" y="247"/>
                </a:lnTo>
                <a:lnTo>
                  <a:pt x="946" y="249"/>
                </a:lnTo>
                <a:lnTo>
                  <a:pt x="946" y="250"/>
                </a:lnTo>
                <a:lnTo>
                  <a:pt x="949" y="254"/>
                </a:lnTo>
                <a:lnTo>
                  <a:pt x="949" y="257"/>
                </a:lnTo>
                <a:lnTo>
                  <a:pt x="951" y="261"/>
                </a:lnTo>
                <a:lnTo>
                  <a:pt x="954" y="267"/>
                </a:lnTo>
                <a:lnTo>
                  <a:pt x="954" y="269"/>
                </a:lnTo>
                <a:lnTo>
                  <a:pt x="954" y="271"/>
                </a:lnTo>
                <a:lnTo>
                  <a:pt x="955" y="272"/>
                </a:lnTo>
                <a:lnTo>
                  <a:pt x="956" y="278"/>
                </a:lnTo>
                <a:lnTo>
                  <a:pt x="957" y="282"/>
                </a:lnTo>
                <a:lnTo>
                  <a:pt x="960" y="289"/>
                </a:lnTo>
                <a:lnTo>
                  <a:pt x="961" y="294"/>
                </a:lnTo>
                <a:lnTo>
                  <a:pt x="962" y="300"/>
                </a:lnTo>
                <a:lnTo>
                  <a:pt x="965" y="311"/>
                </a:lnTo>
                <a:lnTo>
                  <a:pt x="965" y="314"/>
                </a:lnTo>
                <a:lnTo>
                  <a:pt x="966" y="318"/>
                </a:lnTo>
                <a:lnTo>
                  <a:pt x="966" y="321"/>
                </a:lnTo>
                <a:lnTo>
                  <a:pt x="967" y="325"/>
                </a:lnTo>
                <a:lnTo>
                  <a:pt x="967" y="330"/>
                </a:lnTo>
                <a:lnTo>
                  <a:pt x="968" y="333"/>
                </a:lnTo>
                <a:lnTo>
                  <a:pt x="968" y="338"/>
                </a:lnTo>
                <a:lnTo>
                  <a:pt x="969" y="343"/>
                </a:lnTo>
                <a:lnTo>
                  <a:pt x="969" y="349"/>
                </a:lnTo>
                <a:lnTo>
                  <a:pt x="969" y="355"/>
                </a:lnTo>
                <a:lnTo>
                  <a:pt x="971" y="369"/>
                </a:lnTo>
                <a:lnTo>
                  <a:pt x="971" y="375"/>
                </a:lnTo>
                <a:lnTo>
                  <a:pt x="972" y="380"/>
                </a:lnTo>
                <a:lnTo>
                  <a:pt x="972" y="386"/>
                </a:lnTo>
                <a:lnTo>
                  <a:pt x="972" y="399"/>
                </a:lnTo>
                <a:lnTo>
                  <a:pt x="972" y="480"/>
                </a:lnTo>
                <a:lnTo>
                  <a:pt x="972" y="551"/>
                </a:lnTo>
                <a:lnTo>
                  <a:pt x="972" y="559"/>
                </a:lnTo>
                <a:lnTo>
                  <a:pt x="972" y="564"/>
                </a:lnTo>
                <a:lnTo>
                  <a:pt x="971" y="568"/>
                </a:lnTo>
                <a:lnTo>
                  <a:pt x="971" y="573"/>
                </a:lnTo>
                <a:lnTo>
                  <a:pt x="971" y="579"/>
                </a:lnTo>
                <a:lnTo>
                  <a:pt x="971" y="587"/>
                </a:lnTo>
                <a:lnTo>
                  <a:pt x="969" y="593"/>
                </a:lnTo>
                <a:lnTo>
                  <a:pt x="969" y="599"/>
                </a:lnTo>
                <a:lnTo>
                  <a:pt x="968" y="604"/>
                </a:lnTo>
                <a:lnTo>
                  <a:pt x="968" y="609"/>
                </a:lnTo>
                <a:lnTo>
                  <a:pt x="967" y="618"/>
                </a:lnTo>
                <a:lnTo>
                  <a:pt x="966" y="625"/>
                </a:lnTo>
                <a:lnTo>
                  <a:pt x="965" y="632"/>
                </a:lnTo>
                <a:lnTo>
                  <a:pt x="962" y="642"/>
                </a:lnTo>
                <a:lnTo>
                  <a:pt x="961" y="648"/>
                </a:lnTo>
                <a:lnTo>
                  <a:pt x="960" y="653"/>
                </a:lnTo>
                <a:lnTo>
                  <a:pt x="959" y="658"/>
                </a:lnTo>
                <a:lnTo>
                  <a:pt x="952" y="676"/>
                </a:lnTo>
                <a:lnTo>
                  <a:pt x="951" y="681"/>
                </a:lnTo>
                <a:lnTo>
                  <a:pt x="950" y="686"/>
                </a:lnTo>
                <a:lnTo>
                  <a:pt x="949" y="690"/>
                </a:lnTo>
                <a:lnTo>
                  <a:pt x="948" y="692"/>
                </a:lnTo>
                <a:lnTo>
                  <a:pt x="946" y="693"/>
                </a:lnTo>
                <a:lnTo>
                  <a:pt x="945" y="696"/>
                </a:lnTo>
                <a:lnTo>
                  <a:pt x="945" y="697"/>
                </a:lnTo>
                <a:lnTo>
                  <a:pt x="943" y="701"/>
                </a:lnTo>
                <a:lnTo>
                  <a:pt x="942" y="703"/>
                </a:lnTo>
                <a:lnTo>
                  <a:pt x="940" y="706"/>
                </a:lnTo>
                <a:lnTo>
                  <a:pt x="939" y="708"/>
                </a:lnTo>
                <a:lnTo>
                  <a:pt x="939" y="710"/>
                </a:lnTo>
                <a:lnTo>
                  <a:pt x="938" y="713"/>
                </a:lnTo>
                <a:lnTo>
                  <a:pt x="936" y="717"/>
                </a:lnTo>
                <a:lnTo>
                  <a:pt x="934" y="719"/>
                </a:lnTo>
                <a:lnTo>
                  <a:pt x="932" y="721"/>
                </a:lnTo>
                <a:lnTo>
                  <a:pt x="931" y="724"/>
                </a:lnTo>
                <a:lnTo>
                  <a:pt x="929" y="726"/>
                </a:lnTo>
                <a:lnTo>
                  <a:pt x="928" y="728"/>
                </a:lnTo>
                <a:lnTo>
                  <a:pt x="926" y="729"/>
                </a:lnTo>
                <a:lnTo>
                  <a:pt x="925" y="731"/>
                </a:lnTo>
                <a:lnTo>
                  <a:pt x="923" y="734"/>
                </a:lnTo>
                <a:lnTo>
                  <a:pt x="922" y="736"/>
                </a:lnTo>
                <a:lnTo>
                  <a:pt x="920" y="737"/>
                </a:lnTo>
                <a:lnTo>
                  <a:pt x="919" y="740"/>
                </a:lnTo>
                <a:lnTo>
                  <a:pt x="917" y="742"/>
                </a:lnTo>
                <a:lnTo>
                  <a:pt x="913" y="746"/>
                </a:lnTo>
                <a:lnTo>
                  <a:pt x="908" y="752"/>
                </a:lnTo>
                <a:lnTo>
                  <a:pt x="902" y="758"/>
                </a:lnTo>
                <a:lnTo>
                  <a:pt x="897" y="763"/>
                </a:lnTo>
                <a:lnTo>
                  <a:pt x="896" y="763"/>
                </a:lnTo>
                <a:lnTo>
                  <a:pt x="894" y="765"/>
                </a:lnTo>
                <a:lnTo>
                  <a:pt x="892" y="767"/>
                </a:lnTo>
                <a:lnTo>
                  <a:pt x="890" y="769"/>
                </a:lnTo>
                <a:lnTo>
                  <a:pt x="887" y="770"/>
                </a:lnTo>
                <a:lnTo>
                  <a:pt x="885" y="772"/>
                </a:lnTo>
                <a:lnTo>
                  <a:pt x="884" y="773"/>
                </a:lnTo>
                <a:lnTo>
                  <a:pt x="881" y="774"/>
                </a:lnTo>
                <a:lnTo>
                  <a:pt x="880" y="775"/>
                </a:lnTo>
                <a:lnTo>
                  <a:pt x="878" y="776"/>
                </a:lnTo>
                <a:lnTo>
                  <a:pt x="875" y="778"/>
                </a:lnTo>
                <a:lnTo>
                  <a:pt x="871" y="780"/>
                </a:lnTo>
                <a:lnTo>
                  <a:pt x="870" y="780"/>
                </a:lnTo>
                <a:lnTo>
                  <a:pt x="868" y="781"/>
                </a:lnTo>
                <a:lnTo>
                  <a:pt x="865" y="782"/>
                </a:lnTo>
                <a:lnTo>
                  <a:pt x="863" y="784"/>
                </a:lnTo>
                <a:lnTo>
                  <a:pt x="858" y="786"/>
                </a:lnTo>
                <a:lnTo>
                  <a:pt x="856" y="787"/>
                </a:lnTo>
                <a:lnTo>
                  <a:pt x="852" y="789"/>
                </a:lnTo>
                <a:lnTo>
                  <a:pt x="851" y="790"/>
                </a:lnTo>
                <a:lnTo>
                  <a:pt x="847" y="791"/>
                </a:lnTo>
                <a:lnTo>
                  <a:pt x="834" y="796"/>
                </a:lnTo>
                <a:lnTo>
                  <a:pt x="832" y="796"/>
                </a:lnTo>
                <a:lnTo>
                  <a:pt x="829" y="797"/>
                </a:lnTo>
                <a:lnTo>
                  <a:pt x="823" y="798"/>
                </a:lnTo>
                <a:lnTo>
                  <a:pt x="816" y="801"/>
                </a:lnTo>
                <a:lnTo>
                  <a:pt x="812" y="801"/>
                </a:lnTo>
                <a:lnTo>
                  <a:pt x="803" y="803"/>
                </a:lnTo>
                <a:lnTo>
                  <a:pt x="799" y="803"/>
                </a:lnTo>
                <a:lnTo>
                  <a:pt x="795" y="804"/>
                </a:lnTo>
                <a:lnTo>
                  <a:pt x="792" y="804"/>
                </a:lnTo>
                <a:lnTo>
                  <a:pt x="786" y="806"/>
                </a:lnTo>
                <a:lnTo>
                  <a:pt x="780" y="806"/>
                </a:lnTo>
                <a:lnTo>
                  <a:pt x="772" y="807"/>
                </a:lnTo>
                <a:lnTo>
                  <a:pt x="741" y="808"/>
                </a:lnTo>
                <a:lnTo>
                  <a:pt x="734" y="808"/>
                </a:lnTo>
                <a:lnTo>
                  <a:pt x="728" y="807"/>
                </a:lnTo>
                <a:lnTo>
                  <a:pt x="724" y="807"/>
                </a:lnTo>
                <a:lnTo>
                  <a:pt x="722" y="807"/>
                </a:lnTo>
                <a:lnTo>
                  <a:pt x="718" y="807"/>
                </a:lnTo>
                <a:lnTo>
                  <a:pt x="714" y="807"/>
                </a:lnTo>
                <a:lnTo>
                  <a:pt x="707" y="807"/>
                </a:lnTo>
                <a:lnTo>
                  <a:pt x="701" y="806"/>
                </a:lnTo>
                <a:lnTo>
                  <a:pt x="695" y="806"/>
                </a:lnTo>
                <a:lnTo>
                  <a:pt x="691" y="804"/>
                </a:lnTo>
                <a:lnTo>
                  <a:pt x="687" y="804"/>
                </a:lnTo>
                <a:lnTo>
                  <a:pt x="683" y="803"/>
                </a:lnTo>
                <a:lnTo>
                  <a:pt x="679" y="803"/>
                </a:lnTo>
                <a:lnTo>
                  <a:pt x="676" y="802"/>
                </a:lnTo>
                <a:lnTo>
                  <a:pt x="673" y="802"/>
                </a:lnTo>
                <a:lnTo>
                  <a:pt x="670" y="801"/>
                </a:lnTo>
                <a:lnTo>
                  <a:pt x="667" y="801"/>
                </a:lnTo>
                <a:lnTo>
                  <a:pt x="658" y="798"/>
                </a:lnTo>
                <a:lnTo>
                  <a:pt x="635" y="791"/>
                </a:lnTo>
                <a:lnTo>
                  <a:pt x="632" y="790"/>
                </a:lnTo>
                <a:lnTo>
                  <a:pt x="612" y="779"/>
                </a:lnTo>
                <a:lnTo>
                  <a:pt x="608" y="778"/>
                </a:lnTo>
                <a:lnTo>
                  <a:pt x="607" y="776"/>
                </a:lnTo>
                <a:lnTo>
                  <a:pt x="606" y="775"/>
                </a:lnTo>
                <a:lnTo>
                  <a:pt x="603" y="774"/>
                </a:lnTo>
                <a:lnTo>
                  <a:pt x="602" y="773"/>
                </a:lnTo>
                <a:lnTo>
                  <a:pt x="600" y="772"/>
                </a:lnTo>
                <a:lnTo>
                  <a:pt x="598" y="769"/>
                </a:lnTo>
                <a:lnTo>
                  <a:pt x="596" y="768"/>
                </a:lnTo>
                <a:lnTo>
                  <a:pt x="593" y="765"/>
                </a:lnTo>
                <a:lnTo>
                  <a:pt x="590" y="763"/>
                </a:lnTo>
                <a:lnTo>
                  <a:pt x="584" y="757"/>
                </a:lnTo>
                <a:lnTo>
                  <a:pt x="581" y="756"/>
                </a:lnTo>
                <a:lnTo>
                  <a:pt x="579" y="753"/>
                </a:lnTo>
                <a:lnTo>
                  <a:pt x="573" y="746"/>
                </a:lnTo>
                <a:lnTo>
                  <a:pt x="569" y="742"/>
                </a:lnTo>
                <a:lnTo>
                  <a:pt x="567" y="740"/>
                </a:lnTo>
                <a:lnTo>
                  <a:pt x="566" y="737"/>
                </a:lnTo>
                <a:lnTo>
                  <a:pt x="564" y="736"/>
                </a:lnTo>
                <a:lnTo>
                  <a:pt x="563" y="734"/>
                </a:lnTo>
                <a:lnTo>
                  <a:pt x="562" y="732"/>
                </a:lnTo>
                <a:lnTo>
                  <a:pt x="561" y="731"/>
                </a:lnTo>
                <a:lnTo>
                  <a:pt x="560" y="729"/>
                </a:lnTo>
                <a:lnTo>
                  <a:pt x="558" y="728"/>
                </a:lnTo>
                <a:lnTo>
                  <a:pt x="558" y="725"/>
                </a:lnTo>
                <a:lnTo>
                  <a:pt x="557" y="723"/>
                </a:lnTo>
                <a:lnTo>
                  <a:pt x="555" y="720"/>
                </a:lnTo>
                <a:lnTo>
                  <a:pt x="552" y="717"/>
                </a:lnTo>
                <a:lnTo>
                  <a:pt x="551" y="714"/>
                </a:lnTo>
                <a:lnTo>
                  <a:pt x="550" y="712"/>
                </a:lnTo>
                <a:lnTo>
                  <a:pt x="549" y="709"/>
                </a:lnTo>
                <a:lnTo>
                  <a:pt x="548" y="707"/>
                </a:lnTo>
                <a:lnTo>
                  <a:pt x="548" y="706"/>
                </a:lnTo>
                <a:lnTo>
                  <a:pt x="545" y="702"/>
                </a:lnTo>
                <a:lnTo>
                  <a:pt x="544" y="698"/>
                </a:lnTo>
                <a:lnTo>
                  <a:pt x="543" y="696"/>
                </a:lnTo>
                <a:lnTo>
                  <a:pt x="543" y="695"/>
                </a:lnTo>
                <a:lnTo>
                  <a:pt x="540" y="691"/>
                </a:lnTo>
                <a:lnTo>
                  <a:pt x="540" y="689"/>
                </a:lnTo>
                <a:lnTo>
                  <a:pt x="538" y="682"/>
                </a:lnTo>
                <a:lnTo>
                  <a:pt x="528" y="651"/>
                </a:lnTo>
                <a:lnTo>
                  <a:pt x="528" y="648"/>
                </a:lnTo>
                <a:lnTo>
                  <a:pt x="526" y="638"/>
                </a:lnTo>
                <a:lnTo>
                  <a:pt x="523" y="630"/>
                </a:lnTo>
                <a:lnTo>
                  <a:pt x="523" y="623"/>
                </a:lnTo>
                <a:lnTo>
                  <a:pt x="522" y="619"/>
                </a:lnTo>
                <a:lnTo>
                  <a:pt x="522" y="615"/>
                </a:lnTo>
                <a:lnTo>
                  <a:pt x="521" y="610"/>
                </a:lnTo>
                <a:lnTo>
                  <a:pt x="521" y="606"/>
                </a:lnTo>
                <a:lnTo>
                  <a:pt x="520" y="601"/>
                </a:lnTo>
                <a:lnTo>
                  <a:pt x="520" y="593"/>
                </a:lnTo>
                <a:lnTo>
                  <a:pt x="519" y="587"/>
                </a:lnTo>
                <a:lnTo>
                  <a:pt x="519" y="577"/>
                </a:lnTo>
                <a:lnTo>
                  <a:pt x="519" y="573"/>
                </a:lnTo>
                <a:lnTo>
                  <a:pt x="519" y="566"/>
                </a:lnTo>
                <a:lnTo>
                  <a:pt x="517" y="562"/>
                </a:lnTo>
                <a:lnTo>
                  <a:pt x="517" y="557"/>
                </a:lnTo>
                <a:lnTo>
                  <a:pt x="517" y="546"/>
                </a:lnTo>
                <a:lnTo>
                  <a:pt x="517" y="483"/>
                </a:lnTo>
                <a:lnTo>
                  <a:pt x="517" y="399"/>
                </a:lnTo>
                <a:lnTo>
                  <a:pt x="517" y="387"/>
                </a:lnTo>
                <a:lnTo>
                  <a:pt x="517" y="382"/>
                </a:lnTo>
                <a:lnTo>
                  <a:pt x="517" y="380"/>
                </a:lnTo>
                <a:lnTo>
                  <a:pt x="519" y="377"/>
                </a:lnTo>
                <a:lnTo>
                  <a:pt x="519" y="374"/>
                </a:lnTo>
                <a:lnTo>
                  <a:pt x="519" y="371"/>
                </a:lnTo>
                <a:lnTo>
                  <a:pt x="519" y="368"/>
                </a:lnTo>
                <a:lnTo>
                  <a:pt x="519" y="365"/>
                </a:lnTo>
                <a:lnTo>
                  <a:pt x="519" y="357"/>
                </a:lnTo>
                <a:lnTo>
                  <a:pt x="519" y="350"/>
                </a:lnTo>
                <a:lnTo>
                  <a:pt x="520" y="344"/>
                </a:lnTo>
                <a:lnTo>
                  <a:pt x="521" y="339"/>
                </a:lnTo>
                <a:lnTo>
                  <a:pt x="521" y="335"/>
                </a:lnTo>
                <a:lnTo>
                  <a:pt x="522" y="330"/>
                </a:lnTo>
                <a:lnTo>
                  <a:pt x="522" y="326"/>
                </a:lnTo>
                <a:lnTo>
                  <a:pt x="523" y="318"/>
                </a:lnTo>
                <a:lnTo>
                  <a:pt x="525" y="311"/>
                </a:lnTo>
                <a:lnTo>
                  <a:pt x="526" y="305"/>
                </a:lnTo>
                <a:lnTo>
                  <a:pt x="526" y="303"/>
                </a:lnTo>
                <a:lnTo>
                  <a:pt x="527" y="299"/>
                </a:lnTo>
                <a:lnTo>
                  <a:pt x="527" y="297"/>
                </a:lnTo>
                <a:lnTo>
                  <a:pt x="528" y="296"/>
                </a:lnTo>
                <a:lnTo>
                  <a:pt x="529" y="289"/>
                </a:lnTo>
                <a:lnTo>
                  <a:pt x="531" y="283"/>
                </a:lnTo>
                <a:lnTo>
                  <a:pt x="532" y="282"/>
                </a:lnTo>
                <a:lnTo>
                  <a:pt x="533" y="277"/>
                </a:lnTo>
                <a:lnTo>
                  <a:pt x="533" y="275"/>
                </a:lnTo>
                <a:lnTo>
                  <a:pt x="533" y="274"/>
                </a:lnTo>
                <a:lnTo>
                  <a:pt x="534" y="271"/>
                </a:lnTo>
                <a:lnTo>
                  <a:pt x="534" y="270"/>
                </a:lnTo>
                <a:lnTo>
                  <a:pt x="535" y="267"/>
                </a:lnTo>
                <a:lnTo>
                  <a:pt x="535" y="266"/>
                </a:lnTo>
                <a:lnTo>
                  <a:pt x="537" y="265"/>
                </a:lnTo>
                <a:lnTo>
                  <a:pt x="538" y="261"/>
                </a:lnTo>
                <a:lnTo>
                  <a:pt x="539" y="257"/>
                </a:lnTo>
                <a:lnTo>
                  <a:pt x="540" y="253"/>
                </a:lnTo>
                <a:lnTo>
                  <a:pt x="541" y="250"/>
                </a:lnTo>
                <a:lnTo>
                  <a:pt x="543" y="248"/>
                </a:lnTo>
                <a:lnTo>
                  <a:pt x="544" y="247"/>
                </a:lnTo>
                <a:lnTo>
                  <a:pt x="545" y="244"/>
                </a:lnTo>
                <a:lnTo>
                  <a:pt x="546" y="241"/>
                </a:lnTo>
                <a:lnTo>
                  <a:pt x="548" y="238"/>
                </a:lnTo>
                <a:lnTo>
                  <a:pt x="549" y="236"/>
                </a:lnTo>
                <a:lnTo>
                  <a:pt x="550" y="233"/>
                </a:lnTo>
                <a:lnTo>
                  <a:pt x="551" y="231"/>
                </a:lnTo>
                <a:lnTo>
                  <a:pt x="552" y="228"/>
                </a:lnTo>
                <a:lnTo>
                  <a:pt x="554" y="226"/>
                </a:lnTo>
                <a:lnTo>
                  <a:pt x="555" y="225"/>
                </a:lnTo>
                <a:lnTo>
                  <a:pt x="556" y="222"/>
                </a:lnTo>
                <a:lnTo>
                  <a:pt x="557" y="220"/>
                </a:lnTo>
                <a:lnTo>
                  <a:pt x="560" y="216"/>
                </a:lnTo>
                <a:lnTo>
                  <a:pt x="561" y="215"/>
                </a:lnTo>
                <a:lnTo>
                  <a:pt x="562" y="213"/>
                </a:lnTo>
                <a:lnTo>
                  <a:pt x="562" y="211"/>
                </a:lnTo>
                <a:lnTo>
                  <a:pt x="563" y="209"/>
                </a:lnTo>
                <a:lnTo>
                  <a:pt x="566" y="209"/>
                </a:lnTo>
                <a:lnTo>
                  <a:pt x="567" y="206"/>
                </a:lnTo>
                <a:lnTo>
                  <a:pt x="568" y="204"/>
                </a:lnTo>
                <a:lnTo>
                  <a:pt x="571" y="202"/>
                </a:lnTo>
                <a:lnTo>
                  <a:pt x="573" y="198"/>
                </a:lnTo>
                <a:lnTo>
                  <a:pt x="577" y="194"/>
                </a:lnTo>
                <a:lnTo>
                  <a:pt x="587" y="182"/>
                </a:lnTo>
                <a:lnTo>
                  <a:pt x="592" y="177"/>
                </a:lnTo>
                <a:lnTo>
                  <a:pt x="596" y="174"/>
                </a:lnTo>
                <a:lnTo>
                  <a:pt x="600" y="171"/>
                </a:lnTo>
                <a:lnTo>
                  <a:pt x="602" y="169"/>
                </a:lnTo>
                <a:lnTo>
                  <a:pt x="604" y="167"/>
                </a:lnTo>
                <a:lnTo>
                  <a:pt x="606" y="166"/>
                </a:lnTo>
                <a:lnTo>
                  <a:pt x="608" y="165"/>
                </a:lnTo>
                <a:lnTo>
                  <a:pt x="610" y="164"/>
                </a:lnTo>
                <a:lnTo>
                  <a:pt x="613" y="163"/>
                </a:lnTo>
                <a:lnTo>
                  <a:pt x="614" y="161"/>
                </a:lnTo>
                <a:lnTo>
                  <a:pt x="616" y="160"/>
                </a:lnTo>
                <a:lnTo>
                  <a:pt x="618" y="159"/>
                </a:lnTo>
                <a:lnTo>
                  <a:pt x="620" y="158"/>
                </a:lnTo>
                <a:lnTo>
                  <a:pt x="622" y="156"/>
                </a:lnTo>
                <a:lnTo>
                  <a:pt x="625" y="155"/>
                </a:lnTo>
                <a:lnTo>
                  <a:pt x="627" y="154"/>
                </a:lnTo>
                <a:lnTo>
                  <a:pt x="630" y="153"/>
                </a:lnTo>
                <a:lnTo>
                  <a:pt x="632" y="152"/>
                </a:lnTo>
                <a:lnTo>
                  <a:pt x="636" y="149"/>
                </a:lnTo>
                <a:lnTo>
                  <a:pt x="638" y="149"/>
                </a:lnTo>
                <a:lnTo>
                  <a:pt x="641" y="148"/>
                </a:lnTo>
                <a:lnTo>
                  <a:pt x="642" y="147"/>
                </a:lnTo>
                <a:lnTo>
                  <a:pt x="645" y="145"/>
                </a:lnTo>
                <a:lnTo>
                  <a:pt x="648" y="144"/>
                </a:lnTo>
                <a:lnTo>
                  <a:pt x="653" y="143"/>
                </a:lnTo>
                <a:lnTo>
                  <a:pt x="654" y="142"/>
                </a:lnTo>
                <a:lnTo>
                  <a:pt x="656" y="142"/>
                </a:lnTo>
                <a:lnTo>
                  <a:pt x="658" y="141"/>
                </a:lnTo>
                <a:lnTo>
                  <a:pt x="660" y="141"/>
                </a:lnTo>
                <a:lnTo>
                  <a:pt x="665" y="138"/>
                </a:lnTo>
                <a:lnTo>
                  <a:pt x="667" y="138"/>
                </a:lnTo>
                <a:lnTo>
                  <a:pt x="670" y="137"/>
                </a:lnTo>
                <a:lnTo>
                  <a:pt x="672" y="137"/>
                </a:lnTo>
                <a:lnTo>
                  <a:pt x="674" y="136"/>
                </a:lnTo>
                <a:lnTo>
                  <a:pt x="677" y="136"/>
                </a:lnTo>
                <a:lnTo>
                  <a:pt x="678" y="136"/>
                </a:lnTo>
                <a:lnTo>
                  <a:pt x="682" y="134"/>
                </a:lnTo>
                <a:lnTo>
                  <a:pt x="684" y="134"/>
                </a:lnTo>
                <a:lnTo>
                  <a:pt x="694" y="132"/>
                </a:lnTo>
                <a:lnTo>
                  <a:pt x="697" y="132"/>
                </a:lnTo>
                <a:lnTo>
                  <a:pt x="702" y="131"/>
                </a:lnTo>
                <a:lnTo>
                  <a:pt x="707" y="131"/>
                </a:lnTo>
                <a:lnTo>
                  <a:pt x="712" y="130"/>
                </a:lnTo>
                <a:lnTo>
                  <a:pt x="719" y="130"/>
                </a:lnTo>
                <a:lnTo>
                  <a:pt x="722" y="128"/>
                </a:lnTo>
                <a:lnTo>
                  <a:pt x="725" y="128"/>
                </a:lnTo>
                <a:lnTo>
                  <a:pt x="728" y="128"/>
                </a:lnTo>
                <a:lnTo>
                  <a:pt x="729" y="128"/>
                </a:lnTo>
                <a:close/>
                <a:moveTo>
                  <a:pt x="3013" y="127"/>
                </a:moveTo>
                <a:lnTo>
                  <a:pt x="3013" y="309"/>
                </a:lnTo>
                <a:lnTo>
                  <a:pt x="3034" y="309"/>
                </a:lnTo>
                <a:lnTo>
                  <a:pt x="3041" y="309"/>
                </a:lnTo>
                <a:lnTo>
                  <a:pt x="3046" y="308"/>
                </a:lnTo>
                <a:lnTo>
                  <a:pt x="3051" y="308"/>
                </a:lnTo>
                <a:lnTo>
                  <a:pt x="3054" y="308"/>
                </a:lnTo>
                <a:lnTo>
                  <a:pt x="3057" y="307"/>
                </a:lnTo>
                <a:lnTo>
                  <a:pt x="3058" y="307"/>
                </a:lnTo>
                <a:lnTo>
                  <a:pt x="3060" y="305"/>
                </a:lnTo>
                <a:lnTo>
                  <a:pt x="3062" y="305"/>
                </a:lnTo>
                <a:lnTo>
                  <a:pt x="3064" y="304"/>
                </a:lnTo>
                <a:lnTo>
                  <a:pt x="3068" y="303"/>
                </a:lnTo>
                <a:lnTo>
                  <a:pt x="3071" y="300"/>
                </a:lnTo>
                <a:lnTo>
                  <a:pt x="3074" y="299"/>
                </a:lnTo>
                <a:lnTo>
                  <a:pt x="3075" y="297"/>
                </a:lnTo>
                <a:lnTo>
                  <a:pt x="3077" y="296"/>
                </a:lnTo>
                <a:lnTo>
                  <a:pt x="3080" y="294"/>
                </a:lnTo>
                <a:lnTo>
                  <a:pt x="3082" y="292"/>
                </a:lnTo>
                <a:lnTo>
                  <a:pt x="3085" y="288"/>
                </a:lnTo>
                <a:lnTo>
                  <a:pt x="3086" y="287"/>
                </a:lnTo>
                <a:lnTo>
                  <a:pt x="3087" y="285"/>
                </a:lnTo>
                <a:lnTo>
                  <a:pt x="3088" y="282"/>
                </a:lnTo>
                <a:lnTo>
                  <a:pt x="3091" y="277"/>
                </a:lnTo>
                <a:lnTo>
                  <a:pt x="3092" y="274"/>
                </a:lnTo>
                <a:lnTo>
                  <a:pt x="3094" y="266"/>
                </a:lnTo>
                <a:lnTo>
                  <a:pt x="3094" y="261"/>
                </a:lnTo>
                <a:lnTo>
                  <a:pt x="3094" y="258"/>
                </a:lnTo>
                <a:lnTo>
                  <a:pt x="3095" y="239"/>
                </a:lnTo>
                <a:lnTo>
                  <a:pt x="3095" y="210"/>
                </a:lnTo>
                <a:lnTo>
                  <a:pt x="3095" y="177"/>
                </a:lnTo>
                <a:lnTo>
                  <a:pt x="3094" y="172"/>
                </a:lnTo>
                <a:lnTo>
                  <a:pt x="3093" y="166"/>
                </a:lnTo>
                <a:lnTo>
                  <a:pt x="3093" y="165"/>
                </a:lnTo>
                <a:lnTo>
                  <a:pt x="3092" y="164"/>
                </a:lnTo>
                <a:lnTo>
                  <a:pt x="3092" y="161"/>
                </a:lnTo>
                <a:lnTo>
                  <a:pt x="3091" y="160"/>
                </a:lnTo>
                <a:lnTo>
                  <a:pt x="3089" y="156"/>
                </a:lnTo>
                <a:lnTo>
                  <a:pt x="3087" y="152"/>
                </a:lnTo>
                <a:lnTo>
                  <a:pt x="3086" y="150"/>
                </a:lnTo>
                <a:lnTo>
                  <a:pt x="3085" y="148"/>
                </a:lnTo>
                <a:lnTo>
                  <a:pt x="3082" y="147"/>
                </a:lnTo>
                <a:lnTo>
                  <a:pt x="3079" y="142"/>
                </a:lnTo>
                <a:lnTo>
                  <a:pt x="3076" y="141"/>
                </a:lnTo>
                <a:lnTo>
                  <a:pt x="3075" y="138"/>
                </a:lnTo>
                <a:lnTo>
                  <a:pt x="3073" y="137"/>
                </a:lnTo>
                <a:lnTo>
                  <a:pt x="3071" y="136"/>
                </a:lnTo>
                <a:lnTo>
                  <a:pt x="3068" y="134"/>
                </a:lnTo>
                <a:lnTo>
                  <a:pt x="3064" y="133"/>
                </a:lnTo>
                <a:lnTo>
                  <a:pt x="3062" y="132"/>
                </a:lnTo>
                <a:lnTo>
                  <a:pt x="3047" y="127"/>
                </a:lnTo>
                <a:lnTo>
                  <a:pt x="3013" y="127"/>
                </a:lnTo>
                <a:close/>
                <a:moveTo>
                  <a:pt x="205" y="127"/>
                </a:moveTo>
                <a:lnTo>
                  <a:pt x="205" y="355"/>
                </a:lnTo>
                <a:lnTo>
                  <a:pt x="225" y="355"/>
                </a:lnTo>
                <a:lnTo>
                  <a:pt x="233" y="354"/>
                </a:lnTo>
                <a:lnTo>
                  <a:pt x="241" y="353"/>
                </a:lnTo>
                <a:lnTo>
                  <a:pt x="247" y="352"/>
                </a:lnTo>
                <a:lnTo>
                  <a:pt x="249" y="350"/>
                </a:lnTo>
                <a:lnTo>
                  <a:pt x="250" y="349"/>
                </a:lnTo>
                <a:lnTo>
                  <a:pt x="253" y="348"/>
                </a:lnTo>
                <a:lnTo>
                  <a:pt x="256" y="347"/>
                </a:lnTo>
                <a:lnTo>
                  <a:pt x="257" y="346"/>
                </a:lnTo>
                <a:lnTo>
                  <a:pt x="259" y="344"/>
                </a:lnTo>
                <a:lnTo>
                  <a:pt x="261" y="342"/>
                </a:lnTo>
                <a:lnTo>
                  <a:pt x="265" y="338"/>
                </a:lnTo>
                <a:lnTo>
                  <a:pt x="268" y="336"/>
                </a:lnTo>
                <a:lnTo>
                  <a:pt x="271" y="333"/>
                </a:lnTo>
                <a:lnTo>
                  <a:pt x="272" y="331"/>
                </a:lnTo>
                <a:lnTo>
                  <a:pt x="273" y="329"/>
                </a:lnTo>
                <a:lnTo>
                  <a:pt x="273" y="326"/>
                </a:lnTo>
                <a:lnTo>
                  <a:pt x="274" y="325"/>
                </a:lnTo>
                <a:lnTo>
                  <a:pt x="276" y="322"/>
                </a:lnTo>
                <a:lnTo>
                  <a:pt x="277" y="320"/>
                </a:lnTo>
                <a:lnTo>
                  <a:pt x="279" y="316"/>
                </a:lnTo>
                <a:lnTo>
                  <a:pt x="280" y="313"/>
                </a:lnTo>
                <a:lnTo>
                  <a:pt x="283" y="307"/>
                </a:lnTo>
                <a:lnTo>
                  <a:pt x="283" y="304"/>
                </a:lnTo>
                <a:lnTo>
                  <a:pt x="284" y="302"/>
                </a:lnTo>
                <a:lnTo>
                  <a:pt x="285" y="297"/>
                </a:lnTo>
                <a:lnTo>
                  <a:pt x="286" y="285"/>
                </a:lnTo>
                <a:lnTo>
                  <a:pt x="286" y="276"/>
                </a:lnTo>
                <a:lnTo>
                  <a:pt x="288" y="274"/>
                </a:lnTo>
                <a:lnTo>
                  <a:pt x="288" y="270"/>
                </a:lnTo>
                <a:lnTo>
                  <a:pt x="288" y="263"/>
                </a:lnTo>
                <a:lnTo>
                  <a:pt x="288" y="237"/>
                </a:lnTo>
                <a:lnTo>
                  <a:pt x="288" y="203"/>
                </a:lnTo>
                <a:lnTo>
                  <a:pt x="286" y="197"/>
                </a:lnTo>
                <a:lnTo>
                  <a:pt x="286" y="188"/>
                </a:lnTo>
                <a:lnTo>
                  <a:pt x="286" y="183"/>
                </a:lnTo>
                <a:lnTo>
                  <a:pt x="285" y="180"/>
                </a:lnTo>
                <a:lnTo>
                  <a:pt x="285" y="177"/>
                </a:lnTo>
                <a:lnTo>
                  <a:pt x="284" y="175"/>
                </a:lnTo>
                <a:lnTo>
                  <a:pt x="284" y="172"/>
                </a:lnTo>
                <a:lnTo>
                  <a:pt x="283" y="167"/>
                </a:lnTo>
                <a:lnTo>
                  <a:pt x="282" y="166"/>
                </a:lnTo>
                <a:lnTo>
                  <a:pt x="282" y="165"/>
                </a:lnTo>
                <a:lnTo>
                  <a:pt x="280" y="163"/>
                </a:lnTo>
                <a:lnTo>
                  <a:pt x="279" y="160"/>
                </a:lnTo>
                <a:lnTo>
                  <a:pt x="279" y="159"/>
                </a:lnTo>
                <a:lnTo>
                  <a:pt x="278" y="156"/>
                </a:lnTo>
                <a:lnTo>
                  <a:pt x="277" y="154"/>
                </a:lnTo>
                <a:lnTo>
                  <a:pt x="274" y="150"/>
                </a:lnTo>
                <a:lnTo>
                  <a:pt x="273" y="149"/>
                </a:lnTo>
                <a:lnTo>
                  <a:pt x="272" y="148"/>
                </a:lnTo>
                <a:lnTo>
                  <a:pt x="270" y="145"/>
                </a:lnTo>
                <a:lnTo>
                  <a:pt x="267" y="142"/>
                </a:lnTo>
                <a:lnTo>
                  <a:pt x="265" y="141"/>
                </a:lnTo>
                <a:lnTo>
                  <a:pt x="263" y="138"/>
                </a:lnTo>
                <a:lnTo>
                  <a:pt x="261" y="137"/>
                </a:lnTo>
                <a:lnTo>
                  <a:pt x="259" y="136"/>
                </a:lnTo>
                <a:lnTo>
                  <a:pt x="256" y="134"/>
                </a:lnTo>
                <a:lnTo>
                  <a:pt x="254" y="133"/>
                </a:lnTo>
                <a:lnTo>
                  <a:pt x="251" y="132"/>
                </a:lnTo>
                <a:lnTo>
                  <a:pt x="244" y="130"/>
                </a:lnTo>
                <a:lnTo>
                  <a:pt x="241" y="128"/>
                </a:lnTo>
                <a:lnTo>
                  <a:pt x="236" y="128"/>
                </a:lnTo>
                <a:lnTo>
                  <a:pt x="226" y="127"/>
                </a:lnTo>
                <a:lnTo>
                  <a:pt x="205" y="127"/>
                </a:lnTo>
                <a:close/>
                <a:moveTo>
                  <a:pt x="5445" y="126"/>
                </a:moveTo>
                <a:lnTo>
                  <a:pt x="5444" y="322"/>
                </a:lnTo>
                <a:lnTo>
                  <a:pt x="5434" y="322"/>
                </a:lnTo>
                <a:lnTo>
                  <a:pt x="5426" y="324"/>
                </a:lnTo>
                <a:lnTo>
                  <a:pt x="5419" y="325"/>
                </a:lnTo>
                <a:lnTo>
                  <a:pt x="5411" y="326"/>
                </a:lnTo>
                <a:lnTo>
                  <a:pt x="5408" y="326"/>
                </a:lnTo>
                <a:lnTo>
                  <a:pt x="5407" y="327"/>
                </a:lnTo>
                <a:lnTo>
                  <a:pt x="5404" y="327"/>
                </a:lnTo>
                <a:lnTo>
                  <a:pt x="5402" y="329"/>
                </a:lnTo>
                <a:lnTo>
                  <a:pt x="5399" y="329"/>
                </a:lnTo>
                <a:lnTo>
                  <a:pt x="5397" y="330"/>
                </a:lnTo>
                <a:lnTo>
                  <a:pt x="5394" y="330"/>
                </a:lnTo>
                <a:lnTo>
                  <a:pt x="5393" y="331"/>
                </a:lnTo>
                <a:lnTo>
                  <a:pt x="5392" y="331"/>
                </a:lnTo>
                <a:lnTo>
                  <a:pt x="5390" y="332"/>
                </a:lnTo>
                <a:lnTo>
                  <a:pt x="5388" y="332"/>
                </a:lnTo>
                <a:lnTo>
                  <a:pt x="5385" y="333"/>
                </a:lnTo>
                <a:lnTo>
                  <a:pt x="5380" y="336"/>
                </a:lnTo>
                <a:lnTo>
                  <a:pt x="5378" y="337"/>
                </a:lnTo>
                <a:lnTo>
                  <a:pt x="5374" y="338"/>
                </a:lnTo>
                <a:lnTo>
                  <a:pt x="5371" y="339"/>
                </a:lnTo>
                <a:lnTo>
                  <a:pt x="5369" y="341"/>
                </a:lnTo>
                <a:lnTo>
                  <a:pt x="5365" y="342"/>
                </a:lnTo>
                <a:lnTo>
                  <a:pt x="5363" y="343"/>
                </a:lnTo>
                <a:lnTo>
                  <a:pt x="5361" y="344"/>
                </a:lnTo>
                <a:lnTo>
                  <a:pt x="5358" y="346"/>
                </a:lnTo>
                <a:lnTo>
                  <a:pt x="5355" y="348"/>
                </a:lnTo>
                <a:lnTo>
                  <a:pt x="5351" y="349"/>
                </a:lnTo>
                <a:lnTo>
                  <a:pt x="5350" y="350"/>
                </a:lnTo>
                <a:lnTo>
                  <a:pt x="5347" y="353"/>
                </a:lnTo>
                <a:lnTo>
                  <a:pt x="5345" y="354"/>
                </a:lnTo>
                <a:lnTo>
                  <a:pt x="5344" y="355"/>
                </a:lnTo>
                <a:lnTo>
                  <a:pt x="5342" y="357"/>
                </a:lnTo>
                <a:lnTo>
                  <a:pt x="5340" y="358"/>
                </a:lnTo>
                <a:lnTo>
                  <a:pt x="5339" y="358"/>
                </a:lnTo>
                <a:lnTo>
                  <a:pt x="5338" y="360"/>
                </a:lnTo>
                <a:lnTo>
                  <a:pt x="5334" y="363"/>
                </a:lnTo>
                <a:lnTo>
                  <a:pt x="5329" y="368"/>
                </a:lnTo>
                <a:lnTo>
                  <a:pt x="5329" y="793"/>
                </a:lnTo>
                <a:lnTo>
                  <a:pt x="5324" y="793"/>
                </a:lnTo>
                <a:lnTo>
                  <a:pt x="5320" y="793"/>
                </a:lnTo>
                <a:lnTo>
                  <a:pt x="5310" y="793"/>
                </a:lnTo>
                <a:lnTo>
                  <a:pt x="5271" y="793"/>
                </a:lnTo>
                <a:lnTo>
                  <a:pt x="5136" y="793"/>
                </a:lnTo>
                <a:lnTo>
                  <a:pt x="5136" y="790"/>
                </a:lnTo>
                <a:lnTo>
                  <a:pt x="5136" y="785"/>
                </a:lnTo>
                <a:lnTo>
                  <a:pt x="5136" y="775"/>
                </a:lnTo>
                <a:lnTo>
                  <a:pt x="5136" y="735"/>
                </a:lnTo>
                <a:lnTo>
                  <a:pt x="5136" y="599"/>
                </a:lnTo>
                <a:lnTo>
                  <a:pt x="5136" y="142"/>
                </a:lnTo>
                <a:lnTo>
                  <a:pt x="5309" y="142"/>
                </a:lnTo>
                <a:lnTo>
                  <a:pt x="5310" y="147"/>
                </a:lnTo>
                <a:lnTo>
                  <a:pt x="5311" y="150"/>
                </a:lnTo>
                <a:lnTo>
                  <a:pt x="5311" y="153"/>
                </a:lnTo>
                <a:lnTo>
                  <a:pt x="5311" y="155"/>
                </a:lnTo>
                <a:lnTo>
                  <a:pt x="5312" y="159"/>
                </a:lnTo>
                <a:lnTo>
                  <a:pt x="5312" y="161"/>
                </a:lnTo>
                <a:lnTo>
                  <a:pt x="5313" y="164"/>
                </a:lnTo>
                <a:lnTo>
                  <a:pt x="5316" y="174"/>
                </a:lnTo>
                <a:lnTo>
                  <a:pt x="5322" y="203"/>
                </a:lnTo>
                <a:lnTo>
                  <a:pt x="5324" y="202"/>
                </a:lnTo>
                <a:lnTo>
                  <a:pt x="5327" y="199"/>
                </a:lnTo>
                <a:lnTo>
                  <a:pt x="5329" y="195"/>
                </a:lnTo>
                <a:lnTo>
                  <a:pt x="5340" y="186"/>
                </a:lnTo>
                <a:lnTo>
                  <a:pt x="5345" y="180"/>
                </a:lnTo>
                <a:lnTo>
                  <a:pt x="5349" y="176"/>
                </a:lnTo>
                <a:lnTo>
                  <a:pt x="5352" y="174"/>
                </a:lnTo>
                <a:lnTo>
                  <a:pt x="5356" y="171"/>
                </a:lnTo>
                <a:lnTo>
                  <a:pt x="5358" y="169"/>
                </a:lnTo>
                <a:lnTo>
                  <a:pt x="5361" y="166"/>
                </a:lnTo>
                <a:lnTo>
                  <a:pt x="5363" y="165"/>
                </a:lnTo>
                <a:lnTo>
                  <a:pt x="5365" y="164"/>
                </a:lnTo>
                <a:lnTo>
                  <a:pt x="5367" y="163"/>
                </a:lnTo>
                <a:lnTo>
                  <a:pt x="5369" y="160"/>
                </a:lnTo>
                <a:lnTo>
                  <a:pt x="5371" y="159"/>
                </a:lnTo>
                <a:lnTo>
                  <a:pt x="5373" y="158"/>
                </a:lnTo>
                <a:lnTo>
                  <a:pt x="5375" y="156"/>
                </a:lnTo>
                <a:lnTo>
                  <a:pt x="5376" y="155"/>
                </a:lnTo>
                <a:lnTo>
                  <a:pt x="5378" y="154"/>
                </a:lnTo>
                <a:lnTo>
                  <a:pt x="5380" y="154"/>
                </a:lnTo>
                <a:lnTo>
                  <a:pt x="5384" y="152"/>
                </a:lnTo>
                <a:lnTo>
                  <a:pt x="5386" y="150"/>
                </a:lnTo>
                <a:lnTo>
                  <a:pt x="5388" y="149"/>
                </a:lnTo>
                <a:lnTo>
                  <a:pt x="5391" y="148"/>
                </a:lnTo>
                <a:lnTo>
                  <a:pt x="5392" y="147"/>
                </a:lnTo>
                <a:lnTo>
                  <a:pt x="5394" y="145"/>
                </a:lnTo>
                <a:lnTo>
                  <a:pt x="5397" y="144"/>
                </a:lnTo>
                <a:lnTo>
                  <a:pt x="5399" y="143"/>
                </a:lnTo>
                <a:lnTo>
                  <a:pt x="5404" y="141"/>
                </a:lnTo>
                <a:lnTo>
                  <a:pt x="5407" y="139"/>
                </a:lnTo>
                <a:lnTo>
                  <a:pt x="5409" y="138"/>
                </a:lnTo>
                <a:lnTo>
                  <a:pt x="5410" y="138"/>
                </a:lnTo>
                <a:lnTo>
                  <a:pt x="5413" y="137"/>
                </a:lnTo>
                <a:lnTo>
                  <a:pt x="5415" y="136"/>
                </a:lnTo>
                <a:lnTo>
                  <a:pt x="5417" y="136"/>
                </a:lnTo>
                <a:lnTo>
                  <a:pt x="5422" y="133"/>
                </a:lnTo>
                <a:lnTo>
                  <a:pt x="5428" y="131"/>
                </a:lnTo>
                <a:lnTo>
                  <a:pt x="5437" y="128"/>
                </a:lnTo>
                <a:lnTo>
                  <a:pt x="5445" y="126"/>
                </a:lnTo>
                <a:close/>
                <a:moveTo>
                  <a:pt x="4119" y="126"/>
                </a:moveTo>
                <a:lnTo>
                  <a:pt x="4119" y="225"/>
                </a:lnTo>
                <a:lnTo>
                  <a:pt x="4118" y="322"/>
                </a:lnTo>
                <a:lnTo>
                  <a:pt x="4111" y="322"/>
                </a:lnTo>
                <a:lnTo>
                  <a:pt x="4104" y="324"/>
                </a:lnTo>
                <a:lnTo>
                  <a:pt x="4098" y="324"/>
                </a:lnTo>
                <a:lnTo>
                  <a:pt x="4091" y="326"/>
                </a:lnTo>
                <a:lnTo>
                  <a:pt x="4085" y="326"/>
                </a:lnTo>
                <a:lnTo>
                  <a:pt x="4083" y="326"/>
                </a:lnTo>
                <a:lnTo>
                  <a:pt x="4081" y="327"/>
                </a:lnTo>
                <a:lnTo>
                  <a:pt x="4078" y="327"/>
                </a:lnTo>
                <a:lnTo>
                  <a:pt x="4076" y="329"/>
                </a:lnTo>
                <a:lnTo>
                  <a:pt x="4073" y="329"/>
                </a:lnTo>
                <a:lnTo>
                  <a:pt x="4072" y="330"/>
                </a:lnTo>
                <a:lnTo>
                  <a:pt x="4066" y="331"/>
                </a:lnTo>
                <a:lnTo>
                  <a:pt x="4064" y="332"/>
                </a:lnTo>
                <a:lnTo>
                  <a:pt x="4062" y="332"/>
                </a:lnTo>
                <a:lnTo>
                  <a:pt x="4060" y="333"/>
                </a:lnTo>
                <a:lnTo>
                  <a:pt x="4056" y="335"/>
                </a:lnTo>
                <a:lnTo>
                  <a:pt x="4053" y="336"/>
                </a:lnTo>
                <a:lnTo>
                  <a:pt x="4050" y="337"/>
                </a:lnTo>
                <a:lnTo>
                  <a:pt x="4047" y="338"/>
                </a:lnTo>
                <a:lnTo>
                  <a:pt x="4043" y="341"/>
                </a:lnTo>
                <a:lnTo>
                  <a:pt x="4042" y="341"/>
                </a:lnTo>
                <a:lnTo>
                  <a:pt x="4036" y="343"/>
                </a:lnTo>
                <a:lnTo>
                  <a:pt x="4035" y="344"/>
                </a:lnTo>
                <a:lnTo>
                  <a:pt x="4032" y="346"/>
                </a:lnTo>
                <a:lnTo>
                  <a:pt x="4030" y="347"/>
                </a:lnTo>
                <a:lnTo>
                  <a:pt x="4027" y="349"/>
                </a:lnTo>
                <a:lnTo>
                  <a:pt x="4024" y="350"/>
                </a:lnTo>
                <a:lnTo>
                  <a:pt x="4023" y="352"/>
                </a:lnTo>
                <a:lnTo>
                  <a:pt x="4020" y="353"/>
                </a:lnTo>
                <a:lnTo>
                  <a:pt x="4019" y="354"/>
                </a:lnTo>
                <a:lnTo>
                  <a:pt x="4017" y="355"/>
                </a:lnTo>
                <a:lnTo>
                  <a:pt x="4015" y="357"/>
                </a:lnTo>
                <a:lnTo>
                  <a:pt x="4014" y="359"/>
                </a:lnTo>
                <a:lnTo>
                  <a:pt x="4010" y="361"/>
                </a:lnTo>
                <a:lnTo>
                  <a:pt x="4007" y="364"/>
                </a:lnTo>
                <a:lnTo>
                  <a:pt x="4003" y="368"/>
                </a:lnTo>
                <a:lnTo>
                  <a:pt x="4003" y="793"/>
                </a:lnTo>
                <a:lnTo>
                  <a:pt x="3811" y="793"/>
                </a:lnTo>
                <a:lnTo>
                  <a:pt x="3811" y="142"/>
                </a:lnTo>
                <a:lnTo>
                  <a:pt x="3984" y="142"/>
                </a:lnTo>
                <a:lnTo>
                  <a:pt x="3997" y="203"/>
                </a:lnTo>
                <a:lnTo>
                  <a:pt x="4001" y="198"/>
                </a:lnTo>
                <a:lnTo>
                  <a:pt x="4002" y="197"/>
                </a:lnTo>
                <a:lnTo>
                  <a:pt x="4008" y="192"/>
                </a:lnTo>
                <a:lnTo>
                  <a:pt x="4015" y="185"/>
                </a:lnTo>
                <a:lnTo>
                  <a:pt x="4019" y="181"/>
                </a:lnTo>
                <a:lnTo>
                  <a:pt x="4024" y="177"/>
                </a:lnTo>
                <a:lnTo>
                  <a:pt x="4026" y="175"/>
                </a:lnTo>
                <a:lnTo>
                  <a:pt x="4029" y="171"/>
                </a:lnTo>
                <a:lnTo>
                  <a:pt x="4032" y="169"/>
                </a:lnTo>
                <a:lnTo>
                  <a:pt x="4035" y="167"/>
                </a:lnTo>
                <a:lnTo>
                  <a:pt x="4037" y="165"/>
                </a:lnTo>
                <a:lnTo>
                  <a:pt x="4039" y="164"/>
                </a:lnTo>
                <a:lnTo>
                  <a:pt x="4042" y="163"/>
                </a:lnTo>
                <a:lnTo>
                  <a:pt x="4043" y="161"/>
                </a:lnTo>
                <a:lnTo>
                  <a:pt x="4044" y="160"/>
                </a:lnTo>
                <a:lnTo>
                  <a:pt x="4047" y="159"/>
                </a:lnTo>
                <a:lnTo>
                  <a:pt x="4048" y="158"/>
                </a:lnTo>
                <a:lnTo>
                  <a:pt x="4050" y="156"/>
                </a:lnTo>
                <a:lnTo>
                  <a:pt x="4052" y="155"/>
                </a:lnTo>
                <a:lnTo>
                  <a:pt x="4054" y="154"/>
                </a:lnTo>
                <a:lnTo>
                  <a:pt x="4056" y="153"/>
                </a:lnTo>
                <a:lnTo>
                  <a:pt x="4059" y="152"/>
                </a:lnTo>
                <a:lnTo>
                  <a:pt x="4062" y="149"/>
                </a:lnTo>
                <a:lnTo>
                  <a:pt x="4065" y="148"/>
                </a:lnTo>
                <a:lnTo>
                  <a:pt x="4067" y="147"/>
                </a:lnTo>
                <a:lnTo>
                  <a:pt x="4071" y="145"/>
                </a:lnTo>
                <a:lnTo>
                  <a:pt x="4076" y="142"/>
                </a:lnTo>
                <a:lnTo>
                  <a:pt x="4078" y="141"/>
                </a:lnTo>
                <a:lnTo>
                  <a:pt x="4082" y="139"/>
                </a:lnTo>
                <a:lnTo>
                  <a:pt x="4084" y="138"/>
                </a:lnTo>
                <a:lnTo>
                  <a:pt x="4087" y="137"/>
                </a:lnTo>
                <a:lnTo>
                  <a:pt x="4088" y="137"/>
                </a:lnTo>
                <a:lnTo>
                  <a:pt x="4090" y="136"/>
                </a:lnTo>
                <a:lnTo>
                  <a:pt x="4094" y="134"/>
                </a:lnTo>
                <a:lnTo>
                  <a:pt x="4099" y="133"/>
                </a:lnTo>
                <a:lnTo>
                  <a:pt x="4119" y="126"/>
                </a:lnTo>
                <a:close/>
                <a:moveTo>
                  <a:pt x="2826" y="0"/>
                </a:moveTo>
                <a:lnTo>
                  <a:pt x="3035" y="0"/>
                </a:lnTo>
                <a:lnTo>
                  <a:pt x="3080" y="0"/>
                </a:lnTo>
                <a:lnTo>
                  <a:pt x="3092" y="0"/>
                </a:lnTo>
                <a:lnTo>
                  <a:pt x="3097" y="0"/>
                </a:lnTo>
                <a:lnTo>
                  <a:pt x="3100" y="0"/>
                </a:lnTo>
                <a:lnTo>
                  <a:pt x="3102" y="1"/>
                </a:lnTo>
                <a:lnTo>
                  <a:pt x="3111" y="1"/>
                </a:lnTo>
                <a:lnTo>
                  <a:pt x="3116" y="1"/>
                </a:lnTo>
                <a:lnTo>
                  <a:pt x="3122" y="3"/>
                </a:lnTo>
                <a:lnTo>
                  <a:pt x="3127" y="3"/>
                </a:lnTo>
                <a:lnTo>
                  <a:pt x="3129" y="4"/>
                </a:lnTo>
                <a:lnTo>
                  <a:pt x="3133" y="4"/>
                </a:lnTo>
                <a:lnTo>
                  <a:pt x="3137" y="4"/>
                </a:lnTo>
                <a:lnTo>
                  <a:pt x="3140" y="5"/>
                </a:lnTo>
                <a:lnTo>
                  <a:pt x="3143" y="5"/>
                </a:lnTo>
                <a:lnTo>
                  <a:pt x="3145" y="6"/>
                </a:lnTo>
                <a:lnTo>
                  <a:pt x="3147" y="6"/>
                </a:lnTo>
                <a:lnTo>
                  <a:pt x="3152" y="8"/>
                </a:lnTo>
                <a:lnTo>
                  <a:pt x="3157" y="9"/>
                </a:lnTo>
                <a:lnTo>
                  <a:pt x="3158" y="10"/>
                </a:lnTo>
                <a:lnTo>
                  <a:pt x="3161" y="10"/>
                </a:lnTo>
                <a:lnTo>
                  <a:pt x="3175" y="16"/>
                </a:lnTo>
                <a:lnTo>
                  <a:pt x="3183" y="19"/>
                </a:lnTo>
                <a:lnTo>
                  <a:pt x="3189" y="22"/>
                </a:lnTo>
                <a:lnTo>
                  <a:pt x="3191" y="23"/>
                </a:lnTo>
                <a:lnTo>
                  <a:pt x="3193" y="25"/>
                </a:lnTo>
                <a:lnTo>
                  <a:pt x="3196" y="26"/>
                </a:lnTo>
                <a:lnTo>
                  <a:pt x="3199" y="27"/>
                </a:lnTo>
                <a:lnTo>
                  <a:pt x="3201" y="28"/>
                </a:lnTo>
                <a:lnTo>
                  <a:pt x="3202" y="30"/>
                </a:lnTo>
                <a:lnTo>
                  <a:pt x="3204" y="31"/>
                </a:lnTo>
                <a:lnTo>
                  <a:pt x="3205" y="32"/>
                </a:lnTo>
                <a:lnTo>
                  <a:pt x="3208" y="33"/>
                </a:lnTo>
                <a:lnTo>
                  <a:pt x="3209" y="34"/>
                </a:lnTo>
                <a:lnTo>
                  <a:pt x="3210" y="36"/>
                </a:lnTo>
                <a:lnTo>
                  <a:pt x="3214" y="38"/>
                </a:lnTo>
                <a:lnTo>
                  <a:pt x="3216" y="42"/>
                </a:lnTo>
                <a:lnTo>
                  <a:pt x="3226" y="49"/>
                </a:lnTo>
                <a:lnTo>
                  <a:pt x="3232" y="55"/>
                </a:lnTo>
                <a:lnTo>
                  <a:pt x="3234" y="59"/>
                </a:lnTo>
                <a:lnTo>
                  <a:pt x="3237" y="61"/>
                </a:lnTo>
                <a:lnTo>
                  <a:pt x="3238" y="64"/>
                </a:lnTo>
                <a:lnTo>
                  <a:pt x="3239" y="65"/>
                </a:lnTo>
                <a:lnTo>
                  <a:pt x="3241" y="67"/>
                </a:lnTo>
                <a:lnTo>
                  <a:pt x="3242" y="69"/>
                </a:lnTo>
                <a:lnTo>
                  <a:pt x="3243" y="71"/>
                </a:lnTo>
                <a:lnTo>
                  <a:pt x="3244" y="73"/>
                </a:lnTo>
                <a:lnTo>
                  <a:pt x="3255" y="94"/>
                </a:lnTo>
                <a:lnTo>
                  <a:pt x="3256" y="98"/>
                </a:lnTo>
                <a:lnTo>
                  <a:pt x="3259" y="106"/>
                </a:lnTo>
                <a:lnTo>
                  <a:pt x="3262" y="115"/>
                </a:lnTo>
                <a:lnTo>
                  <a:pt x="3263" y="125"/>
                </a:lnTo>
                <a:lnTo>
                  <a:pt x="3266" y="134"/>
                </a:lnTo>
                <a:lnTo>
                  <a:pt x="3267" y="145"/>
                </a:lnTo>
                <a:lnTo>
                  <a:pt x="3267" y="155"/>
                </a:lnTo>
                <a:lnTo>
                  <a:pt x="3268" y="180"/>
                </a:lnTo>
                <a:lnTo>
                  <a:pt x="3267" y="213"/>
                </a:lnTo>
                <a:lnTo>
                  <a:pt x="3267" y="219"/>
                </a:lnTo>
                <a:lnTo>
                  <a:pt x="3266" y="224"/>
                </a:lnTo>
                <a:lnTo>
                  <a:pt x="3266" y="227"/>
                </a:lnTo>
                <a:lnTo>
                  <a:pt x="3263" y="237"/>
                </a:lnTo>
                <a:lnTo>
                  <a:pt x="3262" y="243"/>
                </a:lnTo>
                <a:lnTo>
                  <a:pt x="3262" y="246"/>
                </a:lnTo>
                <a:lnTo>
                  <a:pt x="3261" y="248"/>
                </a:lnTo>
                <a:lnTo>
                  <a:pt x="3261" y="250"/>
                </a:lnTo>
                <a:lnTo>
                  <a:pt x="3260" y="253"/>
                </a:lnTo>
                <a:lnTo>
                  <a:pt x="3260" y="254"/>
                </a:lnTo>
                <a:lnTo>
                  <a:pt x="3260" y="257"/>
                </a:lnTo>
                <a:lnTo>
                  <a:pt x="3259" y="258"/>
                </a:lnTo>
                <a:lnTo>
                  <a:pt x="3259" y="260"/>
                </a:lnTo>
                <a:lnTo>
                  <a:pt x="3256" y="266"/>
                </a:lnTo>
                <a:lnTo>
                  <a:pt x="3255" y="270"/>
                </a:lnTo>
                <a:lnTo>
                  <a:pt x="3254" y="272"/>
                </a:lnTo>
                <a:lnTo>
                  <a:pt x="3253" y="275"/>
                </a:lnTo>
                <a:lnTo>
                  <a:pt x="3251" y="277"/>
                </a:lnTo>
                <a:lnTo>
                  <a:pt x="3251" y="280"/>
                </a:lnTo>
                <a:lnTo>
                  <a:pt x="3249" y="282"/>
                </a:lnTo>
                <a:lnTo>
                  <a:pt x="3248" y="285"/>
                </a:lnTo>
                <a:lnTo>
                  <a:pt x="3247" y="287"/>
                </a:lnTo>
                <a:lnTo>
                  <a:pt x="3245" y="289"/>
                </a:lnTo>
                <a:lnTo>
                  <a:pt x="3245" y="292"/>
                </a:lnTo>
                <a:lnTo>
                  <a:pt x="3243" y="294"/>
                </a:lnTo>
                <a:lnTo>
                  <a:pt x="3243" y="297"/>
                </a:lnTo>
                <a:lnTo>
                  <a:pt x="3241" y="299"/>
                </a:lnTo>
                <a:lnTo>
                  <a:pt x="3239" y="300"/>
                </a:lnTo>
                <a:lnTo>
                  <a:pt x="3238" y="303"/>
                </a:lnTo>
                <a:lnTo>
                  <a:pt x="3237" y="304"/>
                </a:lnTo>
                <a:lnTo>
                  <a:pt x="3236" y="305"/>
                </a:lnTo>
                <a:lnTo>
                  <a:pt x="3234" y="308"/>
                </a:lnTo>
                <a:lnTo>
                  <a:pt x="3233" y="309"/>
                </a:lnTo>
                <a:lnTo>
                  <a:pt x="3232" y="311"/>
                </a:lnTo>
                <a:lnTo>
                  <a:pt x="3230" y="313"/>
                </a:lnTo>
                <a:lnTo>
                  <a:pt x="3226" y="318"/>
                </a:lnTo>
                <a:lnTo>
                  <a:pt x="3224" y="320"/>
                </a:lnTo>
                <a:lnTo>
                  <a:pt x="3220" y="325"/>
                </a:lnTo>
                <a:lnTo>
                  <a:pt x="3215" y="329"/>
                </a:lnTo>
                <a:lnTo>
                  <a:pt x="3214" y="330"/>
                </a:lnTo>
                <a:lnTo>
                  <a:pt x="3213" y="331"/>
                </a:lnTo>
                <a:lnTo>
                  <a:pt x="3210" y="333"/>
                </a:lnTo>
                <a:lnTo>
                  <a:pt x="3208" y="333"/>
                </a:lnTo>
                <a:lnTo>
                  <a:pt x="3207" y="335"/>
                </a:lnTo>
                <a:lnTo>
                  <a:pt x="3204" y="336"/>
                </a:lnTo>
                <a:lnTo>
                  <a:pt x="3202" y="338"/>
                </a:lnTo>
                <a:lnTo>
                  <a:pt x="3201" y="339"/>
                </a:lnTo>
                <a:lnTo>
                  <a:pt x="3198" y="341"/>
                </a:lnTo>
                <a:lnTo>
                  <a:pt x="3196" y="341"/>
                </a:lnTo>
                <a:lnTo>
                  <a:pt x="3193" y="342"/>
                </a:lnTo>
                <a:lnTo>
                  <a:pt x="3191" y="343"/>
                </a:lnTo>
                <a:lnTo>
                  <a:pt x="3187" y="346"/>
                </a:lnTo>
                <a:lnTo>
                  <a:pt x="3186" y="346"/>
                </a:lnTo>
                <a:lnTo>
                  <a:pt x="3184" y="347"/>
                </a:lnTo>
                <a:lnTo>
                  <a:pt x="3180" y="348"/>
                </a:lnTo>
                <a:lnTo>
                  <a:pt x="3179" y="349"/>
                </a:lnTo>
                <a:lnTo>
                  <a:pt x="3176" y="349"/>
                </a:lnTo>
                <a:lnTo>
                  <a:pt x="3175" y="350"/>
                </a:lnTo>
                <a:lnTo>
                  <a:pt x="3173" y="350"/>
                </a:lnTo>
                <a:lnTo>
                  <a:pt x="3172" y="352"/>
                </a:lnTo>
                <a:lnTo>
                  <a:pt x="3169" y="352"/>
                </a:lnTo>
                <a:lnTo>
                  <a:pt x="3166" y="353"/>
                </a:lnTo>
                <a:lnTo>
                  <a:pt x="3163" y="353"/>
                </a:lnTo>
                <a:lnTo>
                  <a:pt x="3151" y="355"/>
                </a:lnTo>
                <a:lnTo>
                  <a:pt x="3166" y="357"/>
                </a:lnTo>
                <a:lnTo>
                  <a:pt x="3178" y="360"/>
                </a:lnTo>
                <a:lnTo>
                  <a:pt x="3184" y="361"/>
                </a:lnTo>
                <a:lnTo>
                  <a:pt x="3189" y="364"/>
                </a:lnTo>
                <a:lnTo>
                  <a:pt x="3192" y="365"/>
                </a:lnTo>
                <a:lnTo>
                  <a:pt x="3195" y="366"/>
                </a:lnTo>
                <a:lnTo>
                  <a:pt x="3198" y="368"/>
                </a:lnTo>
                <a:lnTo>
                  <a:pt x="3201" y="369"/>
                </a:lnTo>
                <a:lnTo>
                  <a:pt x="3203" y="370"/>
                </a:lnTo>
                <a:lnTo>
                  <a:pt x="3205" y="371"/>
                </a:lnTo>
                <a:lnTo>
                  <a:pt x="3208" y="372"/>
                </a:lnTo>
                <a:lnTo>
                  <a:pt x="3210" y="374"/>
                </a:lnTo>
                <a:lnTo>
                  <a:pt x="3213" y="375"/>
                </a:lnTo>
                <a:lnTo>
                  <a:pt x="3215" y="377"/>
                </a:lnTo>
                <a:lnTo>
                  <a:pt x="3216" y="379"/>
                </a:lnTo>
                <a:lnTo>
                  <a:pt x="3219" y="380"/>
                </a:lnTo>
                <a:lnTo>
                  <a:pt x="3220" y="381"/>
                </a:lnTo>
                <a:lnTo>
                  <a:pt x="3222" y="383"/>
                </a:lnTo>
                <a:lnTo>
                  <a:pt x="3225" y="385"/>
                </a:lnTo>
                <a:lnTo>
                  <a:pt x="3228" y="387"/>
                </a:lnTo>
                <a:lnTo>
                  <a:pt x="3232" y="392"/>
                </a:lnTo>
                <a:lnTo>
                  <a:pt x="3236" y="394"/>
                </a:lnTo>
                <a:lnTo>
                  <a:pt x="3242" y="399"/>
                </a:lnTo>
                <a:lnTo>
                  <a:pt x="3245" y="404"/>
                </a:lnTo>
                <a:lnTo>
                  <a:pt x="3249" y="408"/>
                </a:lnTo>
                <a:lnTo>
                  <a:pt x="3251" y="411"/>
                </a:lnTo>
                <a:lnTo>
                  <a:pt x="3253" y="414"/>
                </a:lnTo>
                <a:lnTo>
                  <a:pt x="3255" y="415"/>
                </a:lnTo>
                <a:lnTo>
                  <a:pt x="3256" y="418"/>
                </a:lnTo>
                <a:lnTo>
                  <a:pt x="3257" y="419"/>
                </a:lnTo>
                <a:lnTo>
                  <a:pt x="3259" y="421"/>
                </a:lnTo>
                <a:lnTo>
                  <a:pt x="3260" y="422"/>
                </a:lnTo>
                <a:lnTo>
                  <a:pt x="3260" y="425"/>
                </a:lnTo>
                <a:lnTo>
                  <a:pt x="3261" y="427"/>
                </a:lnTo>
                <a:lnTo>
                  <a:pt x="3262" y="430"/>
                </a:lnTo>
                <a:lnTo>
                  <a:pt x="3265" y="433"/>
                </a:lnTo>
                <a:lnTo>
                  <a:pt x="3266" y="436"/>
                </a:lnTo>
                <a:lnTo>
                  <a:pt x="3267" y="438"/>
                </a:lnTo>
                <a:lnTo>
                  <a:pt x="3268" y="441"/>
                </a:lnTo>
                <a:lnTo>
                  <a:pt x="3271" y="444"/>
                </a:lnTo>
                <a:lnTo>
                  <a:pt x="3272" y="448"/>
                </a:lnTo>
                <a:lnTo>
                  <a:pt x="3273" y="451"/>
                </a:lnTo>
                <a:lnTo>
                  <a:pt x="3274" y="452"/>
                </a:lnTo>
                <a:lnTo>
                  <a:pt x="3274" y="454"/>
                </a:lnTo>
                <a:lnTo>
                  <a:pt x="3276" y="458"/>
                </a:lnTo>
                <a:lnTo>
                  <a:pt x="3278" y="463"/>
                </a:lnTo>
                <a:lnTo>
                  <a:pt x="3280" y="471"/>
                </a:lnTo>
                <a:lnTo>
                  <a:pt x="3282" y="473"/>
                </a:lnTo>
                <a:lnTo>
                  <a:pt x="3282" y="475"/>
                </a:lnTo>
                <a:lnTo>
                  <a:pt x="3283" y="479"/>
                </a:lnTo>
                <a:lnTo>
                  <a:pt x="3284" y="481"/>
                </a:lnTo>
                <a:lnTo>
                  <a:pt x="3288" y="497"/>
                </a:lnTo>
                <a:lnTo>
                  <a:pt x="3289" y="508"/>
                </a:lnTo>
                <a:lnTo>
                  <a:pt x="3289" y="513"/>
                </a:lnTo>
                <a:lnTo>
                  <a:pt x="3290" y="519"/>
                </a:lnTo>
                <a:lnTo>
                  <a:pt x="3290" y="526"/>
                </a:lnTo>
                <a:lnTo>
                  <a:pt x="3291" y="532"/>
                </a:lnTo>
                <a:lnTo>
                  <a:pt x="3291" y="538"/>
                </a:lnTo>
                <a:lnTo>
                  <a:pt x="3291" y="560"/>
                </a:lnTo>
                <a:lnTo>
                  <a:pt x="3291" y="587"/>
                </a:lnTo>
                <a:lnTo>
                  <a:pt x="3291" y="593"/>
                </a:lnTo>
                <a:lnTo>
                  <a:pt x="3290" y="601"/>
                </a:lnTo>
                <a:lnTo>
                  <a:pt x="3290" y="608"/>
                </a:lnTo>
                <a:lnTo>
                  <a:pt x="3289" y="624"/>
                </a:lnTo>
                <a:lnTo>
                  <a:pt x="3286" y="634"/>
                </a:lnTo>
                <a:lnTo>
                  <a:pt x="3286" y="636"/>
                </a:lnTo>
                <a:lnTo>
                  <a:pt x="3286" y="640"/>
                </a:lnTo>
                <a:lnTo>
                  <a:pt x="3285" y="642"/>
                </a:lnTo>
                <a:lnTo>
                  <a:pt x="3285" y="645"/>
                </a:lnTo>
                <a:lnTo>
                  <a:pt x="3284" y="647"/>
                </a:lnTo>
                <a:lnTo>
                  <a:pt x="3284" y="648"/>
                </a:lnTo>
                <a:lnTo>
                  <a:pt x="3283" y="651"/>
                </a:lnTo>
                <a:lnTo>
                  <a:pt x="3283" y="653"/>
                </a:lnTo>
                <a:lnTo>
                  <a:pt x="3282" y="656"/>
                </a:lnTo>
                <a:lnTo>
                  <a:pt x="3274" y="676"/>
                </a:lnTo>
                <a:lnTo>
                  <a:pt x="3270" y="685"/>
                </a:lnTo>
                <a:lnTo>
                  <a:pt x="3265" y="695"/>
                </a:lnTo>
                <a:lnTo>
                  <a:pt x="3263" y="698"/>
                </a:lnTo>
                <a:lnTo>
                  <a:pt x="3261" y="702"/>
                </a:lnTo>
                <a:lnTo>
                  <a:pt x="3260" y="704"/>
                </a:lnTo>
                <a:lnTo>
                  <a:pt x="3259" y="707"/>
                </a:lnTo>
                <a:lnTo>
                  <a:pt x="3257" y="708"/>
                </a:lnTo>
                <a:lnTo>
                  <a:pt x="3256" y="710"/>
                </a:lnTo>
                <a:lnTo>
                  <a:pt x="3255" y="712"/>
                </a:lnTo>
                <a:lnTo>
                  <a:pt x="3254" y="713"/>
                </a:lnTo>
                <a:lnTo>
                  <a:pt x="3251" y="715"/>
                </a:lnTo>
                <a:lnTo>
                  <a:pt x="3250" y="718"/>
                </a:lnTo>
                <a:lnTo>
                  <a:pt x="3248" y="721"/>
                </a:lnTo>
                <a:lnTo>
                  <a:pt x="3245" y="723"/>
                </a:lnTo>
                <a:lnTo>
                  <a:pt x="3245" y="725"/>
                </a:lnTo>
                <a:lnTo>
                  <a:pt x="3242" y="729"/>
                </a:lnTo>
                <a:lnTo>
                  <a:pt x="3238" y="732"/>
                </a:lnTo>
                <a:lnTo>
                  <a:pt x="3228" y="743"/>
                </a:lnTo>
                <a:lnTo>
                  <a:pt x="3224" y="747"/>
                </a:lnTo>
                <a:lnTo>
                  <a:pt x="3222" y="748"/>
                </a:lnTo>
                <a:lnTo>
                  <a:pt x="3220" y="750"/>
                </a:lnTo>
                <a:lnTo>
                  <a:pt x="3218" y="751"/>
                </a:lnTo>
                <a:lnTo>
                  <a:pt x="3216" y="753"/>
                </a:lnTo>
                <a:lnTo>
                  <a:pt x="3214" y="754"/>
                </a:lnTo>
                <a:lnTo>
                  <a:pt x="3212" y="757"/>
                </a:lnTo>
                <a:lnTo>
                  <a:pt x="3209" y="758"/>
                </a:lnTo>
                <a:lnTo>
                  <a:pt x="3208" y="759"/>
                </a:lnTo>
                <a:lnTo>
                  <a:pt x="3205" y="761"/>
                </a:lnTo>
                <a:lnTo>
                  <a:pt x="3204" y="762"/>
                </a:lnTo>
                <a:lnTo>
                  <a:pt x="3202" y="762"/>
                </a:lnTo>
                <a:lnTo>
                  <a:pt x="3201" y="763"/>
                </a:lnTo>
                <a:lnTo>
                  <a:pt x="3198" y="765"/>
                </a:lnTo>
                <a:lnTo>
                  <a:pt x="3195" y="765"/>
                </a:lnTo>
                <a:lnTo>
                  <a:pt x="3193" y="767"/>
                </a:lnTo>
                <a:lnTo>
                  <a:pt x="3191" y="768"/>
                </a:lnTo>
                <a:lnTo>
                  <a:pt x="3189" y="769"/>
                </a:lnTo>
                <a:lnTo>
                  <a:pt x="3186" y="770"/>
                </a:lnTo>
                <a:lnTo>
                  <a:pt x="3184" y="772"/>
                </a:lnTo>
                <a:lnTo>
                  <a:pt x="3180" y="774"/>
                </a:lnTo>
                <a:lnTo>
                  <a:pt x="3179" y="774"/>
                </a:lnTo>
                <a:lnTo>
                  <a:pt x="3176" y="775"/>
                </a:lnTo>
                <a:lnTo>
                  <a:pt x="3174" y="776"/>
                </a:lnTo>
                <a:lnTo>
                  <a:pt x="3172" y="778"/>
                </a:lnTo>
                <a:lnTo>
                  <a:pt x="3151" y="785"/>
                </a:lnTo>
                <a:lnTo>
                  <a:pt x="3146" y="785"/>
                </a:lnTo>
                <a:lnTo>
                  <a:pt x="3144" y="786"/>
                </a:lnTo>
                <a:lnTo>
                  <a:pt x="3143" y="786"/>
                </a:lnTo>
                <a:lnTo>
                  <a:pt x="3140" y="787"/>
                </a:lnTo>
                <a:lnTo>
                  <a:pt x="3134" y="789"/>
                </a:lnTo>
                <a:lnTo>
                  <a:pt x="3131" y="789"/>
                </a:lnTo>
                <a:lnTo>
                  <a:pt x="3128" y="790"/>
                </a:lnTo>
                <a:lnTo>
                  <a:pt x="3124" y="790"/>
                </a:lnTo>
                <a:lnTo>
                  <a:pt x="3121" y="791"/>
                </a:lnTo>
                <a:lnTo>
                  <a:pt x="3116" y="791"/>
                </a:lnTo>
                <a:lnTo>
                  <a:pt x="3111" y="792"/>
                </a:lnTo>
                <a:lnTo>
                  <a:pt x="3105" y="792"/>
                </a:lnTo>
                <a:lnTo>
                  <a:pt x="3099" y="793"/>
                </a:lnTo>
                <a:lnTo>
                  <a:pt x="3093" y="793"/>
                </a:lnTo>
                <a:lnTo>
                  <a:pt x="3088" y="793"/>
                </a:lnTo>
                <a:lnTo>
                  <a:pt x="3082" y="793"/>
                </a:lnTo>
                <a:lnTo>
                  <a:pt x="3071" y="793"/>
                </a:lnTo>
                <a:lnTo>
                  <a:pt x="3029" y="793"/>
                </a:lnTo>
                <a:lnTo>
                  <a:pt x="2826" y="793"/>
                </a:lnTo>
                <a:lnTo>
                  <a:pt x="2826" y="0"/>
                </a:lnTo>
                <a:close/>
                <a:moveTo>
                  <a:pt x="2491" y="0"/>
                </a:moveTo>
                <a:lnTo>
                  <a:pt x="2685" y="0"/>
                </a:lnTo>
                <a:lnTo>
                  <a:pt x="2685" y="793"/>
                </a:lnTo>
                <a:lnTo>
                  <a:pt x="2681" y="793"/>
                </a:lnTo>
                <a:lnTo>
                  <a:pt x="2676" y="793"/>
                </a:lnTo>
                <a:lnTo>
                  <a:pt x="2666" y="793"/>
                </a:lnTo>
                <a:lnTo>
                  <a:pt x="2628" y="793"/>
                </a:lnTo>
                <a:lnTo>
                  <a:pt x="2498" y="793"/>
                </a:lnTo>
                <a:lnTo>
                  <a:pt x="2496" y="786"/>
                </a:lnTo>
                <a:lnTo>
                  <a:pt x="2495" y="781"/>
                </a:lnTo>
                <a:lnTo>
                  <a:pt x="2495" y="780"/>
                </a:lnTo>
                <a:lnTo>
                  <a:pt x="2494" y="778"/>
                </a:lnTo>
                <a:lnTo>
                  <a:pt x="2494" y="775"/>
                </a:lnTo>
                <a:lnTo>
                  <a:pt x="2492" y="770"/>
                </a:lnTo>
                <a:lnTo>
                  <a:pt x="2491" y="768"/>
                </a:lnTo>
                <a:lnTo>
                  <a:pt x="2491" y="765"/>
                </a:lnTo>
                <a:lnTo>
                  <a:pt x="2491" y="764"/>
                </a:lnTo>
                <a:lnTo>
                  <a:pt x="2490" y="761"/>
                </a:lnTo>
                <a:lnTo>
                  <a:pt x="2485" y="763"/>
                </a:lnTo>
                <a:lnTo>
                  <a:pt x="2484" y="764"/>
                </a:lnTo>
                <a:lnTo>
                  <a:pt x="2483" y="765"/>
                </a:lnTo>
                <a:lnTo>
                  <a:pt x="2480" y="767"/>
                </a:lnTo>
                <a:lnTo>
                  <a:pt x="2479" y="767"/>
                </a:lnTo>
                <a:lnTo>
                  <a:pt x="2477" y="769"/>
                </a:lnTo>
                <a:lnTo>
                  <a:pt x="2475" y="770"/>
                </a:lnTo>
                <a:lnTo>
                  <a:pt x="2474" y="772"/>
                </a:lnTo>
                <a:lnTo>
                  <a:pt x="2472" y="772"/>
                </a:lnTo>
                <a:lnTo>
                  <a:pt x="2468" y="774"/>
                </a:lnTo>
                <a:lnTo>
                  <a:pt x="2465" y="776"/>
                </a:lnTo>
                <a:lnTo>
                  <a:pt x="2462" y="778"/>
                </a:lnTo>
                <a:lnTo>
                  <a:pt x="2461" y="779"/>
                </a:lnTo>
                <a:lnTo>
                  <a:pt x="2459" y="780"/>
                </a:lnTo>
                <a:lnTo>
                  <a:pt x="2455" y="781"/>
                </a:lnTo>
                <a:lnTo>
                  <a:pt x="2452" y="782"/>
                </a:lnTo>
                <a:lnTo>
                  <a:pt x="2449" y="784"/>
                </a:lnTo>
                <a:lnTo>
                  <a:pt x="2448" y="785"/>
                </a:lnTo>
                <a:lnTo>
                  <a:pt x="2443" y="787"/>
                </a:lnTo>
                <a:lnTo>
                  <a:pt x="2442" y="787"/>
                </a:lnTo>
                <a:lnTo>
                  <a:pt x="2438" y="789"/>
                </a:lnTo>
                <a:lnTo>
                  <a:pt x="2436" y="790"/>
                </a:lnTo>
                <a:lnTo>
                  <a:pt x="2433" y="791"/>
                </a:lnTo>
                <a:lnTo>
                  <a:pt x="2428" y="793"/>
                </a:lnTo>
                <a:lnTo>
                  <a:pt x="2426" y="793"/>
                </a:lnTo>
                <a:lnTo>
                  <a:pt x="2425" y="795"/>
                </a:lnTo>
                <a:lnTo>
                  <a:pt x="2422" y="795"/>
                </a:lnTo>
                <a:lnTo>
                  <a:pt x="2421" y="795"/>
                </a:lnTo>
                <a:lnTo>
                  <a:pt x="2419" y="796"/>
                </a:lnTo>
                <a:lnTo>
                  <a:pt x="2417" y="796"/>
                </a:lnTo>
                <a:lnTo>
                  <a:pt x="2415" y="797"/>
                </a:lnTo>
                <a:lnTo>
                  <a:pt x="2413" y="797"/>
                </a:lnTo>
                <a:lnTo>
                  <a:pt x="2410" y="798"/>
                </a:lnTo>
                <a:lnTo>
                  <a:pt x="2408" y="798"/>
                </a:lnTo>
                <a:lnTo>
                  <a:pt x="2405" y="800"/>
                </a:lnTo>
                <a:lnTo>
                  <a:pt x="2403" y="800"/>
                </a:lnTo>
                <a:lnTo>
                  <a:pt x="2393" y="802"/>
                </a:lnTo>
                <a:lnTo>
                  <a:pt x="2382" y="803"/>
                </a:lnTo>
                <a:lnTo>
                  <a:pt x="2378" y="803"/>
                </a:lnTo>
                <a:lnTo>
                  <a:pt x="2370" y="804"/>
                </a:lnTo>
                <a:lnTo>
                  <a:pt x="2364" y="803"/>
                </a:lnTo>
                <a:lnTo>
                  <a:pt x="2359" y="803"/>
                </a:lnTo>
                <a:lnTo>
                  <a:pt x="2352" y="803"/>
                </a:lnTo>
                <a:lnTo>
                  <a:pt x="2334" y="800"/>
                </a:lnTo>
                <a:lnTo>
                  <a:pt x="2330" y="798"/>
                </a:lnTo>
                <a:lnTo>
                  <a:pt x="2326" y="797"/>
                </a:lnTo>
                <a:lnTo>
                  <a:pt x="2324" y="797"/>
                </a:lnTo>
                <a:lnTo>
                  <a:pt x="2322" y="796"/>
                </a:lnTo>
                <a:lnTo>
                  <a:pt x="2321" y="796"/>
                </a:lnTo>
                <a:lnTo>
                  <a:pt x="2317" y="795"/>
                </a:lnTo>
                <a:lnTo>
                  <a:pt x="2315" y="793"/>
                </a:lnTo>
                <a:lnTo>
                  <a:pt x="2311" y="792"/>
                </a:lnTo>
                <a:lnTo>
                  <a:pt x="2309" y="791"/>
                </a:lnTo>
                <a:lnTo>
                  <a:pt x="2306" y="790"/>
                </a:lnTo>
                <a:lnTo>
                  <a:pt x="2304" y="789"/>
                </a:lnTo>
                <a:lnTo>
                  <a:pt x="2301" y="786"/>
                </a:lnTo>
                <a:lnTo>
                  <a:pt x="2300" y="785"/>
                </a:lnTo>
                <a:lnTo>
                  <a:pt x="2298" y="784"/>
                </a:lnTo>
                <a:lnTo>
                  <a:pt x="2297" y="782"/>
                </a:lnTo>
                <a:lnTo>
                  <a:pt x="2295" y="781"/>
                </a:lnTo>
                <a:lnTo>
                  <a:pt x="2292" y="779"/>
                </a:lnTo>
                <a:lnTo>
                  <a:pt x="2287" y="774"/>
                </a:lnTo>
                <a:lnTo>
                  <a:pt x="2286" y="773"/>
                </a:lnTo>
                <a:lnTo>
                  <a:pt x="2282" y="770"/>
                </a:lnTo>
                <a:lnTo>
                  <a:pt x="2277" y="765"/>
                </a:lnTo>
                <a:lnTo>
                  <a:pt x="2275" y="763"/>
                </a:lnTo>
                <a:lnTo>
                  <a:pt x="2274" y="759"/>
                </a:lnTo>
                <a:lnTo>
                  <a:pt x="2272" y="758"/>
                </a:lnTo>
                <a:lnTo>
                  <a:pt x="2271" y="756"/>
                </a:lnTo>
                <a:lnTo>
                  <a:pt x="2270" y="754"/>
                </a:lnTo>
                <a:lnTo>
                  <a:pt x="2269" y="752"/>
                </a:lnTo>
                <a:lnTo>
                  <a:pt x="2268" y="751"/>
                </a:lnTo>
                <a:lnTo>
                  <a:pt x="2266" y="748"/>
                </a:lnTo>
                <a:lnTo>
                  <a:pt x="2265" y="746"/>
                </a:lnTo>
                <a:lnTo>
                  <a:pt x="2264" y="743"/>
                </a:lnTo>
                <a:lnTo>
                  <a:pt x="2263" y="741"/>
                </a:lnTo>
                <a:lnTo>
                  <a:pt x="2261" y="739"/>
                </a:lnTo>
                <a:lnTo>
                  <a:pt x="2260" y="736"/>
                </a:lnTo>
                <a:lnTo>
                  <a:pt x="2259" y="734"/>
                </a:lnTo>
                <a:lnTo>
                  <a:pt x="2258" y="730"/>
                </a:lnTo>
                <a:lnTo>
                  <a:pt x="2257" y="728"/>
                </a:lnTo>
                <a:lnTo>
                  <a:pt x="2254" y="723"/>
                </a:lnTo>
                <a:lnTo>
                  <a:pt x="2254" y="721"/>
                </a:lnTo>
                <a:lnTo>
                  <a:pt x="2253" y="719"/>
                </a:lnTo>
                <a:lnTo>
                  <a:pt x="2252" y="717"/>
                </a:lnTo>
                <a:lnTo>
                  <a:pt x="2252" y="715"/>
                </a:lnTo>
                <a:lnTo>
                  <a:pt x="2251" y="713"/>
                </a:lnTo>
                <a:lnTo>
                  <a:pt x="2251" y="712"/>
                </a:lnTo>
                <a:lnTo>
                  <a:pt x="2249" y="709"/>
                </a:lnTo>
                <a:lnTo>
                  <a:pt x="2249" y="708"/>
                </a:lnTo>
                <a:lnTo>
                  <a:pt x="2248" y="707"/>
                </a:lnTo>
                <a:lnTo>
                  <a:pt x="2248" y="704"/>
                </a:lnTo>
                <a:lnTo>
                  <a:pt x="2247" y="702"/>
                </a:lnTo>
                <a:lnTo>
                  <a:pt x="2247" y="700"/>
                </a:lnTo>
                <a:lnTo>
                  <a:pt x="2246" y="698"/>
                </a:lnTo>
                <a:lnTo>
                  <a:pt x="2246" y="696"/>
                </a:lnTo>
                <a:lnTo>
                  <a:pt x="2245" y="693"/>
                </a:lnTo>
                <a:lnTo>
                  <a:pt x="2245" y="691"/>
                </a:lnTo>
                <a:lnTo>
                  <a:pt x="2245" y="689"/>
                </a:lnTo>
                <a:lnTo>
                  <a:pt x="2243" y="686"/>
                </a:lnTo>
                <a:lnTo>
                  <a:pt x="2243" y="684"/>
                </a:lnTo>
                <a:lnTo>
                  <a:pt x="2242" y="681"/>
                </a:lnTo>
                <a:lnTo>
                  <a:pt x="2242" y="678"/>
                </a:lnTo>
                <a:lnTo>
                  <a:pt x="2241" y="675"/>
                </a:lnTo>
                <a:lnTo>
                  <a:pt x="2239" y="665"/>
                </a:lnTo>
                <a:lnTo>
                  <a:pt x="2237" y="649"/>
                </a:lnTo>
                <a:lnTo>
                  <a:pt x="2236" y="646"/>
                </a:lnTo>
                <a:lnTo>
                  <a:pt x="2236" y="641"/>
                </a:lnTo>
                <a:lnTo>
                  <a:pt x="2235" y="636"/>
                </a:lnTo>
                <a:lnTo>
                  <a:pt x="2235" y="630"/>
                </a:lnTo>
                <a:lnTo>
                  <a:pt x="2234" y="624"/>
                </a:lnTo>
                <a:lnTo>
                  <a:pt x="2234" y="618"/>
                </a:lnTo>
                <a:lnTo>
                  <a:pt x="2232" y="609"/>
                </a:lnTo>
                <a:lnTo>
                  <a:pt x="2231" y="588"/>
                </a:lnTo>
                <a:lnTo>
                  <a:pt x="2231" y="569"/>
                </a:lnTo>
                <a:lnTo>
                  <a:pt x="2230" y="540"/>
                </a:lnTo>
                <a:lnTo>
                  <a:pt x="2230" y="440"/>
                </a:lnTo>
                <a:lnTo>
                  <a:pt x="2230" y="393"/>
                </a:lnTo>
                <a:lnTo>
                  <a:pt x="2230" y="381"/>
                </a:lnTo>
                <a:lnTo>
                  <a:pt x="2230" y="376"/>
                </a:lnTo>
                <a:lnTo>
                  <a:pt x="2231" y="372"/>
                </a:lnTo>
                <a:lnTo>
                  <a:pt x="2231" y="370"/>
                </a:lnTo>
                <a:lnTo>
                  <a:pt x="2231" y="358"/>
                </a:lnTo>
                <a:lnTo>
                  <a:pt x="2231" y="338"/>
                </a:lnTo>
                <a:lnTo>
                  <a:pt x="2232" y="327"/>
                </a:lnTo>
                <a:lnTo>
                  <a:pt x="2232" y="320"/>
                </a:lnTo>
                <a:lnTo>
                  <a:pt x="2234" y="313"/>
                </a:lnTo>
                <a:lnTo>
                  <a:pt x="2234" y="307"/>
                </a:lnTo>
                <a:lnTo>
                  <a:pt x="2235" y="302"/>
                </a:lnTo>
                <a:lnTo>
                  <a:pt x="2236" y="296"/>
                </a:lnTo>
                <a:lnTo>
                  <a:pt x="2236" y="291"/>
                </a:lnTo>
                <a:lnTo>
                  <a:pt x="2237" y="286"/>
                </a:lnTo>
                <a:lnTo>
                  <a:pt x="2237" y="277"/>
                </a:lnTo>
                <a:lnTo>
                  <a:pt x="2240" y="265"/>
                </a:lnTo>
                <a:lnTo>
                  <a:pt x="2241" y="259"/>
                </a:lnTo>
                <a:lnTo>
                  <a:pt x="2242" y="254"/>
                </a:lnTo>
                <a:lnTo>
                  <a:pt x="2243" y="248"/>
                </a:lnTo>
                <a:lnTo>
                  <a:pt x="2245" y="238"/>
                </a:lnTo>
                <a:lnTo>
                  <a:pt x="2247" y="232"/>
                </a:lnTo>
                <a:lnTo>
                  <a:pt x="2248" y="227"/>
                </a:lnTo>
                <a:lnTo>
                  <a:pt x="2248" y="226"/>
                </a:lnTo>
                <a:lnTo>
                  <a:pt x="2249" y="224"/>
                </a:lnTo>
                <a:lnTo>
                  <a:pt x="2249" y="222"/>
                </a:lnTo>
                <a:lnTo>
                  <a:pt x="2251" y="221"/>
                </a:lnTo>
                <a:lnTo>
                  <a:pt x="2251" y="219"/>
                </a:lnTo>
                <a:lnTo>
                  <a:pt x="2252" y="217"/>
                </a:lnTo>
                <a:lnTo>
                  <a:pt x="2252" y="215"/>
                </a:lnTo>
                <a:lnTo>
                  <a:pt x="2253" y="214"/>
                </a:lnTo>
                <a:lnTo>
                  <a:pt x="2253" y="211"/>
                </a:lnTo>
                <a:lnTo>
                  <a:pt x="2254" y="209"/>
                </a:lnTo>
                <a:lnTo>
                  <a:pt x="2255" y="206"/>
                </a:lnTo>
                <a:lnTo>
                  <a:pt x="2257" y="203"/>
                </a:lnTo>
                <a:lnTo>
                  <a:pt x="2258" y="200"/>
                </a:lnTo>
                <a:lnTo>
                  <a:pt x="2259" y="198"/>
                </a:lnTo>
                <a:lnTo>
                  <a:pt x="2260" y="194"/>
                </a:lnTo>
                <a:lnTo>
                  <a:pt x="2263" y="189"/>
                </a:lnTo>
                <a:lnTo>
                  <a:pt x="2265" y="186"/>
                </a:lnTo>
                <a:lnTo>
                  <a:pt x="2268" y="182"/>
                </a:lnTo>
                <a:lnTo>
                  <a:pt x="2269" y="181"/>
                </a:lnTo>
                <a:lnTo>
                  <a:pt x="2270" y="180"/>
                </a:lnTo>
                <a:lnTo>
                  <a:pt x="2271" y="177"/>
                </a:lnTo>
                <a:lnTo>
                  <a:pt x="2272" y="176"/>
                </a:lnTo>
                <a:lnTo>
                  <a:pt x="2274" y="174"/>
                </a:lnTo>
                <a:lnTo>
                  <a:pt x="2275" y="172"/>
                </a:lnTo>
                <a:lnTo>
                  <a:pt x="2277" y="170"/>
                </a:lnTo>
                <a:lnTo>
                  <a:pt x="2281" y="165"/>
                </a:lnTo>
                <a:lnTo>
                  <a:pt x="2286" y="160"/>
                </a:lnTo>
                <a:lnTo>
                  <a:pt x="2288" y="158"/>
                </a:lnTo>
                <a:lnTo>
                  <a:pt x="2292" y="154"/>
                </a:lnTo>
                <a:lnTo>
                  <a:pt x="2293" y="153"/>
                </a:lnTo>
                <a:lnTo>
                  <a:pt x="2294" y="152"/>
                </a:lnTo>
                <a:lnTo>
                  <a:pt x="2297" y="150"/>
                </a:lnTo>
                <a:lnTo>
                  <a:pt x="2299" y="149"/>
                </a:lnTo>
                <a:lnTo>
                  <a:pt x="2300" y="148"/>
                </a:lnTo>
                <a:lnTo>
                  <a:pt x="2303" y="147"/>
                </a:lnTo>
                <a:lnTo>
                  <a:pt x="2304" y="145"/>
                </a:lnTo>
                <a:lnTo>
                  <a:pt x="2309" y="143"/>
                </a:lnTo>
                <a:lnTo>
                  <a:pt x="2311" y="142"/>
                </a:lnTo>
                <a:lnTo>
                  <a:pt x="2316" y="139"/>
                </a:lnTo>
                <a:lnTo>
                  <a:pt x="2317" y="139"/>
                </a:lnTo>
                <a:lnTo>
                  <a:pt x="2320" y="138"/>
                </a:lnTo>
                <a:lnTo>
                  <a:pt x="2324" y="136"/>
                </a:lnTo>
                <a:lnTo>
                  <a:pt x="2327" y="136"/>
                </a:lnTo>
                <a:lnTo>
                  <a:pt x="2328" y="136"/>
                </a:lnTo>
                <a:lnTo>
                  <a:pt x="2332" y="134"/>
                </a:lnTo>
                <a:lnTo>
                  <a:pt x="2336" y="133"/>
                </a:lnTo>
                <a:lnTo>
                  <a:pt x="2346" y="131"/>
                </a:lnTo>
                <a:lnTo>
                  <a:pt x="2350" y="131"/>
                </a:lnTo>
                <a:lnTo>
                  <a:pt x="2353" y="130"/>
                </a:lnTo>
                <a:lnTo>
                  <a:pt x="2359" y="130"/>
                </a:lnTo>
                <a:lnTo>
                  <a:pt x="2367" y="128"/>
                </a:lnTo>
                <a:lnTo>
                  <a:pt x="2371" y="128"/>
                </a:lnTo>
                <a:lnTo>
                  <a:pt x="2379" y="127"/>
                </a:lnTo>
                <a:lnTo>
                  <a:pt x="2385" y="128"/>
                </a:lnTo>
                <a:lnTo>
                  <a:pt x="2390" y="128"/>
                </a:lnTo>
                <a:lnTo>
                  <a:pt x="2397" y="128"/>
                </a:lnTo>
                <a:lnTo>
                  <a:pt x="2400" y="130"/>
                </a:lnTo>
                <a:lnTo>
                  <a:pt x="2404" y="130"/>
                </a:lnTo>
                <a:lnTo>
                  <a:pt x="2408" y="131"/>
                </a:lnTo>
                <a:lnTo>
                  <a:pt x="2410" y="131"/>
                </a:lnTo>
                <a:lnTo>
                  <a:pt x="2414" y="132"/>
                </a:lnTo>
                <a:lnTo>
                  <a:pt x="2416" y="132"/>
                </a:lnTo>
                <a:lnTo>
                  <a:pt x="2419" y="133"/>
                </a:lnTo>
                <a:lnTo>
                  <a:pt x="2420" y="133"/>
                </a:lnTo>
                <a:lnTo>
                  <a:pt x="2425" y="134"/>
                </a:lnTo>
                <a:lnTo>
                  <a:pt x="2426" y="136"/>
                </a:lnTo>
                <a:lnTo>
                  <a:pt x="2428" y="136"/>
                </a:lnTo>
                <a:lnTo>
                  <a:pt x="2429" y="136"/>
                </a:lnTo>
                <a:lnTo>
                  <a:pt x="2432" y="137"/>
                </a:lnTo>
                <a:lnTo>
                  <a:pt x="2437" y="138"/>
                </a:lnTo>
                <a:lnTo>
                  <a:pt x="2439" y="139"/>
                </a:lnTo>
                <a:lnTo>
                  <a:pt x="2443" y="141"/>
                </a:lnTo>
                <a:lnTo>
                  <a:pt x="2445" y="142"/>
                </a:lnTo>
                <a:lnTo>
                  <a:pt x="2448" y="143"/>
                </a:lnTo>
                <a:lnTo>
                  <a:pt x="2450" y="144"/>
                </a:lnTo>
                <a:lnTo>
                  <a:pt x="2454" y="147"/>
                </a:lnTo>
                <a:lnTo>
                  <a:pt x="2456" y="148"/>
                </a:lnTo>
                <a:lnTo>
                  <a:pt x="2459" y="149"/>
                </a:lnTo>
                <a:lnTo>
                  <a:pt x="2461" y="150"/>
                </a:lnTo>
                <a:lnTo>
                  <a:pt x="2462" y="150"/>
                </a:lnTo>
                <a:lnTo>
                  <a:pt x="2465" y="152"/>
                </a:lnTo>
                <a:lnTo>
                  <a:pt x="2467" y="154"/>
                </a:lnTo>
                <a:lnTo>
                  <a:pt x="2469" y="154"/>
                </a:lnTo>
                <a:lnTo>
                  <a:pt x="2472" y="156"/>
                </a:lnTo>
                <a:lnTo>
                  <a:pt x="2475" y="158"/>
                </a:lnTo>
                <a:lnTo>
                  <a:pt x="2477" y="159"/>
                </a:lnTo>
                <a:lnTo>
                  <a:pt x="2478" y="160"/>
                </a:lnTo>
                <a:lnTo>
                  <a:pt x="2480" y="161"/>
                </a:lnTo>
                <a:lnTo>
                  <a:pt x="2481" y="163"/>
                </a:lnTo>
                <a:lnTo>
                  <a:pt x="2484" y="164"/>
                </a:lnTo>
                <a:lnTo>
                  <a:pt x="2485" y="165"/>
                </a:lnTo>
                <a:lnTo>
                  <a:pt x="2488" y="166"/>
                </a:lnTo>
                <a:lnTo>
                  <a:pt x="2490" y="167"/>
                </a:lnTo>
                <a:lnTo>
                  <a:pt x="2491" y="169"/>
                </a:lnTo>
                <a:lnTo>
                  <a:pt x="2491" y="0"/>
                </a:lnTo>
                <a:close/>
                <a:moveTo>
                  <a:pt x="1017" y="0"/>
                </a:moveTo>
                <a:lnTo>
                  <a:pt x="1211" y="0"/>
                </a:lnTo>
                <a:lnTo>
                  <a:pt x="1211" y="793"/>
                </a:lnTo>
                <a:lnTo>
                  <a:pt x="1206" y="793"/>
                </a:lnTo>
                <a:lnTo>
                  <a:pt x="1201" y="793"/>
                </a:lnTo>
                <a:lnTo>
                  <a:pt x="1192" y="793"/>
                </a:lnTo>
                <a:lnTo>
                  <a:pt x="1153" y="793"/>
                </a:lnTo>
                <a:lnTo>
                  <a:pt x="1018" y="793"/>
                </a:lnTo>
                <a:lnTo>
                  <a:pt x="1017" y="789"/>
                </a:lnTo>
                <a:lnTo>
                  <a:pt x="1017" y="782"/>
                </a:lnTo>
                <a:lnTo>
                  <a:pt x="1017" y="772"/>
                </a:lnTo>
                <a:lnTo>
                  <a:pt x="1017" y="723"/>
                </a:lnTo>
                <a:lnTo>
                  <a:pt x="1017" y="558"/>
                </a:lnTo>
                <a:lnTo>
                  <a:pt x="1017" y="0"/>
                </a:lnTo>
                <a:close/>
                <a:moveTo>
                  <a:pt x="12" y="0"/>
                </a:moveTo>
                <a:lnTo>
                  <a:pt x="216" y="0"/>
                </a:lnTo>
                <a:lnTo>
                  <a:pt x="278" y="0"/>
                </a:lnTo>
                <a:lnTo>
                  <a:pt x="307" y="0"/>
                </a:lnTo>
                <a:lnTo>
                  <a:pt x="317" y="1"/>
                </a:lnTo>
                <a:lnTo>
                  <a:pt x="324" y="1"/>
                </a:lnTo>
                <a:lnTo>
                  <a:pt x="330" y="3"/>
                </a:lnTo>
                <a:lnTo>
                  <a:pt x="335" y="3"/>
                </a:lnTo>
                <a:lnTo>
                  <a:pt x="340" y="4"/>
                </a:lnTo>
                <a:lnTo>
                  <a:pt x="343" y="4"/>
                </a:lnTo>
                <a:lnTo>
                  <a:pt x="349" y="5"/>
                </a:lnTo>
                <a:lnTo>
                  <a:pt x="355" y="6"/>
                </a:lnTo>
                <a:lnTo>
                  <a:pt x="359" y="6"/>
                </a:lnTo>
                <a:lnTo>
                  <a:pt x="360" y="8"/>
                </a:lnTo>
                <a:lnTo>
                  <a:pt x="363" y="8"/>
                </a:lnTo>
                <a:lnTo>
                  <a:pt x="365" y="9"/>
                </a:lnTo>
                <a:lnTo>
                  <a:pt x="367" y="9"/>
                </a:lnTo>
                <a:lnTo>
                  <a:pt x="388" y="16"/>
                </a:lnTo>
                <a:lnTo>
                  <a:pt x="390" y="17"/>
                </a:lnTo>
                <a:lnTo>
                  <a:pt x="394" y="19"/>
                </a:lnTo>
                <a:lnTo>
                  <a:pt x="396" y="20"/>
                </a:lnTo>
                <a:lnTo>
                  <a:pt x="399" y="21"/>
                </a:lnTo>
                <a:lnTo>
                  <a:pt x="401" y="22"/>
                </a:lnTo>
                <a:lnTo>
                  <a:pt x="402" y="25"/>
                </a:lnTo>
                <a:lnTo>
                  <a:pt x="406" y="26"/>
                </a:lnTo>
                <a:lnTo>
                  <a:pt x="409" y="27"/>
                </a:lnTo>
                <a:lnTo>
                  <a:pt x="410" y="28"/>
                </a:lnTo>
                <a:lnTo>
                  <a:pt x="412" y="30"/>
                </a:lnTo>
                <a:lnTo>
                  <a:pt x="413" y="31"/>
                </a:lnTo>
                <a:lnTo>
                  <a:pt x="416" y="32"/>
                </a:lnTo>
                <a:lnTo>
                  <a:pt x="417" y="33"/>
                </a:lnTo>
                <a:lnTo>
                  <a:pt x="418" y="34"/>
                </a:lnTo>
                <a:lnTo>
                  <a:pt x="421" y="36"/>
                </a:lnTo>
                <a:lnTo>
                  <a:pt x="423" y="38"/>
                </a:lnTo>
                <a:lnTo>
                  <a:pt x="429" y="44"/>
                </a:lnTo>
                <a:lnTo>
                  <a:pt x="434" y="49"/>
                </a:lnTo>
                <a:lnTo>
                  <a:pt x="438" y="53"/>
                </a:lnTo>
                <a:lnTo>
                  <a:pt x="440" y="55"/>
                </a:lnTo>
                <a:lnTo>
                  <a:pt x="441" y="58"/>
                </a:lnTo>
                <a:lnTo>
                  <a:pt x="442" y="60"/>
                </a:lnTo>
                <a:lnTo>
                  <a:pt x="445" y="62"/>
                </a:lnTo>
                <a:lnTo>
                  <a:pt x="445" y="64"/>
                </a:lnTo>
                <a:lnTo>
                  <a:pt x="446" y="66"/>
                </a:lnTo>
                <a:lnTo>
                  <a:pt x="447" y="69"/>
                </a:lnTo>
                <a:lnTo>
                  <a:pt x="450" y="73"/>
                </a:lnTo>
                <a:lnTo>
                  <a:pt x="452" y="76"/>
                </a:lnTo>
                <a:lnTo>
                  <a:pt x="454" y="81"/>
                </a:lnTo>
                <a:lnTo>
                  <a:pt x="454" y="82"/>
                </a:lnTo>
                <a:lnTo>
                  <a:pt x="457" y="86"/>
                </a:lnTo>
                <a:lnTo>
                  <a:pt x="457" y="88"/>
                </a:lnTo>
                <a:lnTo>
                  <a:pt x="458" y="91"/>
                </a:lnTo>
                <a:lnTo>
                  <a:pt x="461" y="95"/>
                </a:lnTo>
                <a:lnTo>
                  <a:pt x="461" y="98"/>
                </a:lnTo>
                <a:lnTo>
                  <a:pt x="462" y="100"/>
                </a:lnTo>
                <a:lnTo>
                  <a:pt x="462" y="102"/>
                </a:lnTo>
                <a:lnTo>
                  <a:pt x="463" y="104"/>
                </a:lnTo>
                <a:lnTo>
                  <a:pt x="463" y="106"/>
                </a:lnTo>
                <a:lnTo>
                  <a:pt x="464" y="108"/>
                </a:lnTo>
                <a:lnTo>
                  <a:pt x="465" y="112"/>
                </a:lnTo>
                <a:lnTo>
                  <a:pt x="469" y="127"/>
                </a:lnTo>
                <a:lnTo>
                  <a:pt x="469" y="131"/>
                </a:lnTo>
                <a:lnTo>
                  <a:pt x="471" y="142"/>
                </a:lnTo>
                <a:lnTo>
                  <a:pt x="471" y="147"/>
                </a:lnTo>
                <a:lnTo>
                  <a:pt x="473" y="152"/>
                </a:lnTo>
                <a:lnTo>
                  <a:pt x="473" y="159"/>
                </a:lnTo>
                <a:lnTo>
                  <a:pt x="474" y="166"/>
                </a:lnTo>
                <a:lnTo>
                  <a:pt x="474" y="170"/>
                </a:lnTo>
                <a:lnTo>
                  <a:pt x="474" y="174"/>
                </a:lnTo>
                <a:lnTo>
                  <a:pt x="474" y="176"/>
                </a:lnTo>
                <a:lnTo>
                  <a:pt x="474" y="180"/>
                </a:lnTo>
                <a:lnTo>
                  <a:pt x="475" y="211"/>
                </a:lnTo>
                <a:lnTo>
                  <a:pt x="475" y="233"/>
                </a:lnTo>
                <a:lnTo>
                  <a:pt x="475" y="239"/>
                </a:lnTo>
                <a:lnTo>
                  <a:pt x="474" y="246"/>
                </a:lnTo>
                <a:lnTo>
                  <a:pt x="474" y="249"/>
                </a:lnTo>
                <a:lnTo>
                  <a:pt x="474" y="253"/>
                </a:lnTo>
                <a:lnTo>
                  <a:pt x="474" y="257"/>
                </a:lnTo>
                <a:lnTo>
                  <a:pt x="474" y="259"/>
                </a:lnTo>
                <a:lnTo>
                  <a:pt x="473" y="274"/>
                </a:lnTo>
                <a:lnTo>
                  <a:pt x="469" y="302"/>
                </a:lnTo>
                <a:lnTo>
                  <a:pt x="468" y="307"/>
                </a:lnTo>
                <a:lnTo>
                  <a:pt x="467" y="309"/>
                </a:lnTo>
                <a:lnTo>
                  <a:pt x="467" y="311"/>
                </a:lnTo>
                <a:lnTo>
                  <a:pt x="465" y="314"/>
                </a:lnTo>
                <a:lnTo>
                  <a:pt x="464" y="319"/>
                </a:lnTo>
                <a:lnTo>
                  <a:pt x="464" y="320"/>
                </a:lnTo>
                <a:lnTo>
                  <a:pt x="463" y="322"/>
                </a:lnTo>
                <a:lnTo>
                  <a:pt x="463" y="324"/>
                </a:lnTo>
                <a:lnTo>
                  <a:pt x="462" y="327"/>
                </a:lnTo>
                <a:lnTo>
                  <a:pt x="459" y="335"/>
                </a:lnTo>
                <a:lnTo>
                  <a:pt x="458" y="337"/>
                </a:lnTo>
                <a:lnTo>
                  <a:pt x="457" y="341"/>
                </a:lnTo>
                <a:lnTo>
                  <a:pt x="456" y="343"/>
                </a:lnTo>
                <a:lnTo>
                  <a:pt x="454" y="347"/>
                </a:lnTo>
                <a:lnTo>
                  <a:pt x="453" y="349"/>
                </a:lnTo>
                <a:lnTo>
                  <a:pt x="452" y="350"/>
                </a:lnTo>
                <a:lnTo>
                  <a:pt x="451" y="353"/>
                </a:lnTo>
                <a:lnTo>
                  <a:pt x="450" y="355"/>
                </a:lnTo>
                <a:lnTo>
                  <a:pt x="447" y="358"/>
                </a:lnTo>
                <a:lnTo>
                  <a:pt x="446" y="360"/>
                </a:lnTo>
                <a:lnTo>
                  <a:pt x="446" y="361"/>
                </a:lnTo>
                <a:lnTo>
                  <a:pt x="445" y="364"/>
                </a:lnTo>
                <a:lnTo>
                  <a:pt x="444" y="365"/>
                </a:lnTo>
                <a:lnTo>
                  <a:pt x="442" y="368"/>
                </a:lnTo>
                <a:lnTo>
                  <a:pt x="440" y="369"/>
                </a:lnTo>
                <a:lnTo>
                  <a:pt x="438" y="371"/>
                </a:lnTo>
                <a:lnTo>
                  <a:pt x="434" y="376"/>
                </a:lnTo>
                <a:lnTo>
                  <a:pt x="429" y="382"/>
                </a:lnTo>
                <a:lnTo>
                  <a:pt x="427" y="385"/>
                </a:lnTo>
                <a:lnTo>
                  <a:pt x="422" y="388"/>
                </a:lnTo>
                <a:lnTo>
                  <a:pt x="419" y="390"/>
                </a:lnTo>
                <a:lnTo>
                  <a:pt x="417" y="392"/>
                </a:lnTo>
                <a:lnTo>
                  <a:pt x="416" y="393"/>
                </a:lnTo>
                <a:lnTo>
                  <a:pt x="413" y="394"/>
                </a:lnTo>
                <a:lnTo>
                  <a:pt x="412" y="396"/>
                </a:lnTo>
                <a:lnTo>
                  <a:pt x="410" y="397"/>
                </a:lnTo>
                <a:lnTo>
                  <a:pt x="409" y="398"/>
                </a:lnTo>
                <a:lnTo>
                  <a:pt x="406" y="399"/>
                </a:lnTo>
                <a:lnTo>
                  <a:pt x="404" y="399"/>
                </a:lnTo>
                <a:lnTo>
                  <a:pt x="402" y="401"/>
                </a:lnTo>
                <a:lnTo>
                  <a:pt x="400" y="402"/>
                </a:lnTo>
                <a:lnTo>
                  <a:pt x="396" y="404"/>
                </a:lnTo>
                <a:lnTo>
                  <a:pt x="387" y="409"/>
                </a:lnTo>
                <a:lnTo>
                  <a:pt x="389" y="410"/>
                </a:lnTo>
                <a:lnTo>
                  <a:pt x="392" y="414"/>
                </a:lnTo>
                <a:lnTo>
                  <a:pt x="398" y="419"/>
                </a:lnTo>
                <a:lnTo>
                  <a:pt x="404" y="424"/>
                </a:lnTo>
                <a:lnTo>
                  <a:pt x="406" y="427"/>
                </a:lnTo>
                <a:lnTo>
                  <a:pt x="409" y="430"/>
                </a:lnTo>
                <a:lnTo>
                  <a:pt x="411" y="432"/>
                </a:lnTo>
                <a:lnTo>
                  <a:pt x="412" y="435"/>
                </a:lnTo>
                <a:lnTo>
                  <a:pt x="413" y="437"/>
                </a:lnTo>
                <a:lnTo>
                  <a:pt x="415" y="438"/>
                </a:lnTo>
                <a:lnTo>
                  <a:pt x="416" y="441"/>
                </a:lnTo>
                <a:lnTo>
                  <a:pt x="417" y="442"/>
                </a:lnTo>
                <a:lnTo>
                  <a:pt x="417" y="444"/>
                </a:lnTo>
                <a:lnTo>
                  <a:pt x="419" y="447"/>
                </a:lnTo>
                <a:lnTo>
                  <a:pt x="422" y="452"/>
                </a:lnTo>
                <a:lnTo>
                  <a:pt x="423" y="453"/>
                </a:lnTo>
                <a:lnTo>
                  <a:pt x="424" y="455"/>
                </a:lnTo>
                <a:lnTo>
                  <a:pt x="425" y="458"/>
                </a:lnTo>
                <a:lnTo>
                  <a:pt x="427" y="460"/>
                </a:lnTo>
                <a:lnTo>
                  <a:pt x="429" y="465"/>
                </a:lnTo>
                <a:lnTo>
                  <a:pt x="429" y="466"/>
                </a:lnTo>
                <a:lnTo>
                  <a:pt x="430" y="469"/>
                </a:lnTo>
                <a:lnTo>
                  <a:pt x="432" y="471"/>
                </a:lnTo>
                <a:lnTo>
                  <a:pt x="432" y="473"/>
                </a:lnTo>
                <a:lnTo>
                  <a:pt x="433" y="475"/>
                </a:lnTo>
                <a:lnTo>
                  <a:pt x="434" y="480"/>
                </a:lnTo>
                <a:lnTo>
                  <a:pt x="436" y="486"/>
                </a:lnTo>
                <a:lnTo>
                  <a:pt x="446" y="516"/>
                </a:lnTo>
                <a:lnTo>
                  <a:pt x="446" y="519"/>
                </a:lnTo>
                <a:lnTo>
                  <a:pt x="446" y="521"/>
                </a:lnTo>
                <a:lnTo>
                  <a:pt x="447" y="524"/>
                </a:lnTo>
                <a:lnTo>
                  <a:pt x="447" y="526"/>
                </a:lnTo>
                <a:lnTo>
                  <a:pt x="448" y="529"/>
                </a:lnTo>
                <a:lnTo>
                  <a:pt x="450" y="534"/>
                </a:lnTo>
                <a:lnTo>
                  <a:pt x="451" y="540"/>
                </a:lnTo>
                <a:lnTo>
                  <a:pt x="451" y="542"/>
                </a:lnTo>
                <a:lnTo>
                  <a:pt x="452" y="545"/>
                </a:lnTo>
                <a:lnTo>
                  <a:pt x="452" y="547"/>
                </a:lnTo>
                <a:lnTo>
                  <a:pt x="453" y="553"/>
                </a:lnTo>
                <a:lnTo>
                  <a:pt x="454" y="556"/>
                </a:lnTo>
                <a:lnTo>
                  <a:pt x="456" y="560"/>
                </a:lnTo>
                <a:lnTo>
                  <a:pt x="457" y="565"/>
                </a:lnTo>
                <a:lnTo>
                  <a:pt x="457" y="569"/>
                </a:lnTo>
                <a:lnTo>
                  <a:pt x="458" y="571"/>
                </a:lnTo>
                <a:lnTo>
                  <a:pt x="458" y="574"/>
                </a:lnTo>
                <a:lnTo>
                  <a:pt x="459" y="579"/>
                </a:lnTo>
                <a:lnTo>
                  <a:pt x="461" y="581"/>
                </a:lnTo>
                <a:lnTo>
                  <a:pt x="461" y="587"/>
                </a:lnTo>
                <a:lnTo>
                  <a:pt x="462" y="592"/>
                </a:lnTo>
                <a:lnTo>
                  <a:pt x="463" y="595"/>
                </a:lnTo>
                <a:lnTo>
                  <a:pt x="463" y="597"/>
                </a:lnTo>
                <a:lnTo>
                  <a:pt x="464" y="601"/>
                </a:lnTo>
                <a:lnTo>
                  <a:pt x="468" y="613"/>
                </a:lnTo>
                <a:lnTo>
                  <a:pt x="469" y="620"/>
                </a:lnTo>
                <a:lnTo>
                  <a:pt x="470" y="626"/>
                </a:lnTo>
                <a:lnTo>
                  <a:pt x="470" y="629"/>
                </a:lnTo>
                <a:lnTo>
                  <a:pt x="471" y="631"/>
                </a:lnTo>
                <a:lnTo>
                  <a:pt x="471" y="634"/>
                </a:lnTo>
                <a:lnTo>
                  <a:pt x="473" y="640"/>
                </a:lnTo>
                <a:lnTo>
                  <a:pt x="474" y="642"/>
                </a:lnTo>
                <a:lnTo>
                  <a:pt x="475" y="647"/>
                </a:lnTo>
                <a:lnTo>
                  <a:pt x="475" y="652"/>
                </a:lnTo>
                <a:lnTo>
                  <a:pt x="476" y="656"/>
                </a:lnTo>
                <a:lnTo>
                  <a:pt x="476" y="658"/>
                </a:lnTo>
                <a:lnTo>
                  <a:pt x="477" y="660"/>
                </a:lnTo>
                <a:lnTo>
                  <a:pt x="479" y="665"/>
                </a:lnTo>
                <a:lnTo>
                  <a:pt x="479" y="668"/>
                </a:lnTo>
                <a:lnTo>
                  <a:pt x="480" y="674"/>
                </a:lnTo>
                <a:lnTo>
                  <a:pt x="481" y="676"/>
                </a:lnTo>
                <a:lnTo>
                  <a:pt x="483" y="686"/>
                </a:lnTo>
                <a:lnTo>
                  <a:pt x="486" y="697"/>
                </a:lnTo>
                <a:lnTo>
                  <a:pt x="488" y="708"/>
                </a:lnTo>
                <a:lnTo>
                  <a:pt x="491" y="718"/>
                </a:lnTo>
                <a:lnTo>
                  <a:pt x="493" y="731"/>
                </a:lnTo>
                <a:lnTo>
                  <a:pt x="496" y="743"/>
                </a:lnTo>
                <a:lnTo>
                  <a:pt x="499" y="754"/>
                </a:lnTo>
                <a:lnTo>
                  <a:pt x="499" y="758"/>
                </a:lnTo>
                <a:lnTo>
                  <a:pt x="499" y="761"/>
                </a:lnTo>
                <a:lnTo>
                  <a:pt x="500" y="763"/>
                </a:lnTo>
                <a:lnTo>
                  <a:pt x="502" y="768"/>
                </a:lnTo>
                <a:lnTo>
                  <a:pt x="502" y="770"/>
                </a:lnTo>
                <a:lnTo>
                  <a:pt x="503" y="776"/>
                </a:lnTo>
                <a:lnTo>
                  <a:pt x="504" y="779"/>
                </a:lnTo>
                <a:lnTo>
                  <a:pt x="506" y="793"/>
                </a:lnTo>
                <a:lnTo>
                  <a:pt x="307" y="793"/>
                </a:lnTo>
                <a:lnTo>
                  <a:pt x="306" y="787"/>
                </a:lnTo>
                <a:lnTo>
                  <a:pt x="303" y="781"/>
                </a:lnTo>
                <a:lnTo>
                  <a:pt x="303" y="779"/>
                </a:lnTo>
                <a:lnTo>
                  <a:pt x="301" y="769"/>
                </a:lnTo>
                <a:lnTo>
                  <a:pt x="301" y="764"/>
                </a:lnTo>
                <a:lnTo>
                  <a:pt x="299" y="753"/>
                </a:lnTo>
                <a:lnTo>
                  <a:pt x="297" y="747"/>
                </a:lnTo>
                <a:lnTo>
                  <a:pt x="296" y="742"/>
                </a:lnTo>
                <a:lnTo>
                  <a:pt x="295" y="730"/>
                </a:lnTo>
                <a:lnTo>
                  <a:pt x="291" y="719"/>
                </a:lnTo>
                <a:lnTo>
                  <a:pt x="291" y="715"/>
                </a:lnTo>
                <a:lnTo>
                  <a:pt x="289" y="706"/>
                </a:lnTo>
                <a:lnTo>
                  <a:pt x="288" y="696"/>
                </a:lnTo>
                <a:lnTo>
                  <a:pt x="286" y="686"/>
                </a:lnTo>
                <a:lnTo>
                  <a:pt x="284" y="676"/>
                </a:lnTo>
                <a:lnTo>
                  <a:pt x="284" y="673"/>
                </a:lnTo>
                <a:lnTo>
                  <a:pt x="282" y="663"/>
                </a:lnTo>
                <a:lnTo>
                  <a:pt x="280" y="657"/>
                </a:lnTo>
                <a:lnTo>
                  <a:pt x="279" y="652"/>
                </a:lnTo>
                <a:lnTo>
                  <a:pt x="278" y="646"/>
                </a:lnTo>
                <a:lnTo>
                  <a:pt x="277" y="640"/>
                </a:lnTo>
                <a:lnTo>
                  <a:pt x="276" y="634"/>
                </a:lnTo>
                <a:lnTo>
                  <a:pt x="274" y="628"/>
                </a:lnTo>
                <a:lnTo>
                  <a:pt x="273" y="621"/>
                </a:lnTo>
                <a:lnTo>
                  <a:pt x="272" y="615"/>
                </a:lnTo>
                <a:lnTo>
                  <a:pt x="268" y="598"/>
                </a:lnTo>
                <a:lnTo>
                  <a:pt x="268" y="595"/>
                </a:lnTo>
                <a:lnTo>
                  <a:pt x="266" y="586"/>
                </a:lnTo>
                <a:lnTo>
                  <a:pt x="265" y="576"/>
                </a:lnTo>
                <a:lnTo>
                  <a:pt x="263" y="568"/>
                </a:lnTo>
                <a:lnTo>
                  <a:pt x="261" y="559"/>
                </a:lnTo>
                <a:lnTo>
                  <a:pt x="261" y="556"/>
                </a:lnTo>
                <a:lnTo>
                  <a:pt x="259" y="548"/>
                </a:lnTo>
                <a:lnTo>
                  <a:pt x="257" y="541"/>
                </a:lnTo>
                <a:lnTo>
                  <a:pt x="257" y="537"/>
                </a:lnTo>
                <a:lnTo>
                  <a:pt x="256" y="530"/>
                </a:lnTo>
                <a:lnTo>
                  <a:pt x="255" y="526"/>
                </a:lnTo>
                <a:lnTo>
                  <a:pt x="254" y="523"/>
                </a:lnTo>
                <a:lnTo>
                  <a:pt x="254" y="520"/>
                </a:lnTo>
                <a:lnTo>
                  <a:pt x="253" y="513"/>
                </a:lnTo>
                <a:lnTo>
                  <a:pt x="250" y="505"/>
                </a:lnTo>
                <a:lnTo>
                  <a:pt x="250" y="503"/>
                </a:lnTo>
                <a:lnTo>
                  <a:pt x="249" y="496"/>
                </a:lnTo>
                <a:lnTo>
                  <a:pt x="247" y="488"/>
                </a:lnTo>
                <a:lnTo>
                  <a:pt x="245" y="481"/>
                </a:lnTo>
                <a:lnTo>
                  <a:pt x="244" y="479"/>
                </a:lnTo>
                <a:lnTo>
                  <a:pt x="243" y="475"/>
                </a:lnTo>
                <a:lnTo>
                  <a:pt x="243" y="473"/>
                </a:lnTo>
                <a:lnTo>
                  <a:pt x="243" y="471"/>
                </a:lnTo>
                <a:lnTo>
                  <a:pt x="242" y="469"/>
                </a:lnTo>
                <a:lnTo>
                  <a:pt x="241" y="464"/>
                </a:lnTo>
                <a:lnTo>
                  <a:pt x="239" y="462"/>
                </a:lnTo>
                <a:lnTo>
                  <a:pt x="238" y="459"/>
                </a:lnTo>
                <a:lnTo>
                  <a:pt x="237" y="457"/>
                </a:lnTo>
                <a:lnTo>
                  <a:pt x="236" y="454"/>
                </a:lnTo>
                <a:lnTo>
                  <a:pt x="233" y="452"/>
                </a:lnTo>
                <a:lnTo>
                  <a:pt x="232" y="451"/>
                </a:lnTo>
                <a:lnTo>
                  <a:pt x="230" y="447"/>
                </a:lnTo>
                <a:lnTo>
                  <a:pt x="226" y="446"/>
                </a:lnTo>
                <a:lnTo>
                  <a:pt x="221" y="444"/>
                </a:lnTo>
                <a:lnTo>
                  <a:pt x="216" y="444"/>
                </a:lnTo>
                <a:lnTo>
                  <a:pt x="205" y="446"/>
                </a:lnTo>
                <a:lnTo>
                  <a:pt x="205" y="793"/>
                </a:lnTo>
                <a:lnTo>
                  <a:pt x="12" y="793"/>
                </a:lnTo>
                <a:lnTo>
                  <a:pt x="12" y="0"/>
                </a:lnTo>
                <a:close/>
              </a:path>
            </a:pathLst>
          </a:custGeom>
          <a:solidFill>
            <a:srgbClr val="003F5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latin typeface="+mn-lt"/>
              <a:sym typeface="+mn-lt"/>
            </a:endParaRPr>
          </a:p>
        </p:txBody>
      </p:sp>
    </p:spTree>
    <p:extLst>
      <p:ext uri="{BB962C8B-B14F-4D97-AF65-F5344CB8AC3E}">
        <p14:creationId xmlns:p14="http://schemas.microsoft.com/office/powerpoint/2010/main" val="145612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389263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2" name="think-cell Slide" r:id="rId6" imgW="370" imgH="370" progId="TCLayout.ActiveDocument.1">
                  <p:embed/>
                </p:oleObj>
              </mc:Choice>
              <mc:Fallback>
                <p:oleObj name="think-cell Slide" r:id="rId6" imgW="370" imgH="3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Slide Number Placeholder" hidden="1"/>
          <p:cNvSpPr>
            <a:spLocks noGrp="1"/>
          </p:cNvSpPr>
          <p:nvPr>
            <p:ph type="sldNum" sz="quarter" idx="11"/>
            <p:custDataLst>
              <p:tags r:id="rId3"/>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‹N°›</a:t>
            </a:fld>
            <a:endParaRPr lang="en-US" dirty="0">
              <a:latin typeface="+mn-lt"/>
            </a:endParaRPr>
          </a:p>
        </p:txBody>
      </p:sp>
      <p:sp>
        <p:nvSpPr>
          <p:cNvPr id="4" name="Footer Placeholder" hidden="1"/>
          <p:cNvSpPr>
            <a:spLocks noGrp="1"/>
          </p:cNvSpPr>
          <p:nvPr>
            <p:ph type="ftr" sz="quarter" idx="12"/>
            <p:custDataLst>
              <p:tags r:id="rId4"/>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sp>
        <p:nvSpPr>
          <p:cNvPr id="2" name="Title 1"/>
          <p:cNvSpPr>
            <a:spLocks noGrp="1"/>
          </p:cNvSpPr>
          <p:nvPr>
            <p:ph type="title"/>
          </p:nvPr>
        </p:nvSpPr>
        <p:spPr>
          <a:xfrm>
            <a:off x="738000" y="720000"/>
            <a:ext cx="8535988" cy="747897"/>
          </a:xfrm>
        </p:spPr>
        <p:txBody>
          <a:bodyPr/>
          <a:lstStyle>
            <a:lvl1pPr>
              <a:tabLst>
                <a:tab pos="1252538" algn="l"/>
              </a:tabLst>
              <a:defRPr>
                <a:latin typeface="+mj-lt"/>
                <a:sym typeface="+mn-lt"/>
              </a:defRPr>
            </a:lvl1pPr>
          </a:lstStyle>
          <a:p>
            <a:r>
              <a:rPr lang="en-US" dirty="0"/>
              <a:t>Click to edit Master title style</a:t>
            </a:r>
          </a:p>
        </p:txBody>
      </p:sp>
      <p:pic>
        <p:nvPicPr>
          <p:cNvPr id="5" name="Bild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extLst>
      <p:ext uri="{BB962C8B-B14F-4D97-AF65-F5344CB8AC3E}">
        <p14:creationId xmlns:p14="http://schemas.microsoft.com/office/powerpoint/2010/main" val="323372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emf"/><Relationship Id="rId2" Type="http://schemas.openxmlformats.org/officeDocument/2006/relationships/slideLayout" Target="../slideLayouts/slideLayout10.xml"/><Relationship Id="rId16" Type="http://schemas.openxmlformats.org/officeDocument/2006/relationships/oleObject" Target="../embeddings/oleObject2.bin"/><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31.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1"/>
            </p:custDataLst>
            <p:extLst>
              <p:ext uri="{D42A27DB-BD31-4B8C-83A1-F6EECF244321}">
                <p14:modId xmlns:p14="http://schemas.microsoft.com/office/powerpoint/2010/main" val="41517761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5" name="think-cell Slide" r:id="rId12" imgW="360" imgH="360" progId="TCLayout.ActiveDocument.1">
                  <p:embed/>
                </p:oleObj>
              </mc:Choice>
              <mc:Fallback>
                <p:oleObj name="think-cell Slide" r:id="rId12" imgW="360" imgH="360" progId="TCLayout.ActiveDocument.1">
                  <p:embed/>
                  <p:pic>
                    <p:nvPicPr>
                      <p:cNvPr id="0" name="Picture 31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Do not delete this text object!!!!_2" hidden="1"/>
          <p:cNvSpPr/>
          <p:nvPr/>
        </p:nvSpPr>
        <p:spPr>
          <a:xfrm>
            <a:off x="9972000" y="57955"/>
            <a:ext cx="32400"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300"/>
              </a:spcBef>
            </a:pPr>
            <a:r>
              <a:rPr lang="fr-FR" sz="200" b="1" dirty="0">
                <a:solidFill>
                  <a:schemeClr val="bg1"/>
                </a:solidFill>
                <a:latin typeface="+mn-lt"/>
                <a:cs typeface="+mn-cs"/>
                <a:sym typeface="+mn-lt"/>
              </a:rPr>
              <a:t>1</a:t>
            </a:r>
          </a:p>
        </p:txBody>
      </p:sp>
      <p:sp>
        <p:nvSpPr>
          <p:cNvPr id="43" name="!!!Do not delete this text object!!!!" hidden="1"/>
          <p:cNvSpPr txBox="1"/>
          <p:nvPr/>
        </p:nvSpPr>
        <p:spPr>
          <a:xfrm>
            <a:off x="9972000" y="92737"/>
            <a:ext cx="58509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914400" rtl="0" eaLnBrk="1" fontAlgn="base" latinLnBrk="0" hangingPunct="1">
              <a:lnSpc>
                <a:spcPct val="100000"/>
              </a:lnSpc>
              <a:spcBef>
                <a:spcPct val="0"/>
              </a:spcBef>
              <a:spcAft>
                <a:spcPct val="0"/>
              </a:spcAft>
              <a:buClr>
                <a:schemeClr val="tx1"/>
              </a:buClr>
              <a:buSzPct val="100000"/>
              <a:buFontTx/>
              <a:buNone/>
              <a:tabLst/>
              <a:defRPr/>
            </a:pPr>
            <a:r>
              <a:rPr lang="fr-FR" sz="200" b="0" kern="1200" noProof="1">
                <a:solidFill>
                  <a:schemeClr val="bg1">
                    <a:lumMod val="75000"/>
                  </a:schemeClr>
                </a:solidFill>
                <a:latin typeface="+mn-lt"/>
                <a:ea typeface="+mn-ea"/>
                <a:cs typeface="+mn-cs"/>
                <a:sym typeface="+mn-lt"/>
              </a:rPr>
              <a:t>A4_RBSC_PPT– 2013-10_v01 – do not delete this text object! </a:t>
            </a:r>
          </a:p>
        </p:txBody>
      </p:sp>
      <p:sp>
        <p:nvSpPr>
          <p:cNvPr id="52" name="Slide Number"/>
          <p:cNvSpPr txBox="1">
            <a:spLocks noChangeArrowheads="1"/>
          </p:cNvSpPr>
          <p:nvPr/>
        </p:nvSpPr>
        <p:spPr bwMode="auto">
          <a:xfrm>
            <a:off x="9385300" y="6710400"/>
            <a:ext cx="117020"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fld id="{7AA7B471-74A3-4F5F-8955-6C99E2375CAC}" type="slidenum">
              <a:rPr kumimoji="0" lang="fr-FR" sz="900" b="0" i="0" u="none" strike="noStrike" kern="1200" cap="none" spc="0" normalizeH="0" baseline="0" noProof="1" smtClean="0">
                <a:ln>
                  <a:noFill/>
                </a:ln>
                <a:solidFill>
                  <a:schemeClr val="tx2"/>
                </a:solidFill>
                <a:effectLst/>
                <a:uLnTx/>
                <a:uFillTx/>
                <a:latin typeface="+mn-lt"/>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‹N°›</a:t>
            </a:fld>
            <a:endParaRPr kumimoji="0" lang="fr-FR"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9269413" y="6710400"/>
            <a:ext cx="0" cy="123825"/>
          </a:xfrm>
          <a:prstGeom prst="line">
            <a:avLst/>
          </a:prstGeom>
          <a:noFill/>
          <a:ln w="9525">
            <a:solidFill>
              <a:schemeClr val="tx2"/>
            </a:solidFill>
            <a:round/>
            <a:headEnd/>
            <a:tailEnd/>
          </a:ln>
          <a:effectLst/>
        </p:spPr>
        <p:txBody>
          <a:bodyPr wrap="none" lIns="0" tIns="0" rIns="0" bIns="0" anchor="ctr">
            <a:spAutoFit/>
          </a:bodyPr>
          <a:lstStyle/>
          <a:p>
            <a:pPr>
              <a:lnSpc>
                <a:spcPct val="90000"/>
              </a:lnSpc>
              <a:defRPr/>
            </a:pPr>
            <a:endParaRPr lang="fr-FR" sz="900" noProof="1">
              <a:solidFill>
                <a:schemeClr val="tx2"/>
              </a:solidFill>
              <a:latin typeface="+mn-lt"/>
              <a:cs typeface="+mn-cs"/>
              <a:sym typeface="+mn-lt"/>
            </a:endParaRPr>
          </a:p>
        </p:txBody>
      </p:sp>
      <p:sp>
        <p:nvSpPr>
          <p:cNvPr id="54" name="Doc Code" descr="casecode"/>
          <p:cNvSpPr txBox="1">
            <a:spLocks noChangeArrowheads="1"/>
          </p:cNvSpPr>
          <p:nvPr/>
        </p:nvSpPr>
        <p:spPr bwMode="auto">
          <a:xfrm>
            <a:off x="8190105" y="6710400"/>
            <a:ext cx="965008"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fr-FR" sz="900" b="0" i="0" u="none" strike="noStrike" kern="1200" cap="none" spc="0" normalizeH="0" baseline="0" noProof="1">
                <a:ln>
                  <a:noFill/>
                </a:ln>
                <a:solidFill>
                  <a:schemeClr val="tx2"/>
                </a:solidFill>
                <a:effectLst/>
                <a:uLnTx/>
                <a:uFillTx/>
                <a:latin typeface="+mn-lt"/>
                <a:ea typeface="+mn-ea"/>
                <a:cs typeface="+mn-cs"/>
                <a:sym typeface="+mn-lt"/>
              </a:rPr>
              <a:t>cours IHEDAT_v3.pptx</a:t>
            </a:r>
          </a:p>
        </p:txBody>
      </p:sp>
      <p:sp>
        <p:nvSpPr>
          <p:cNvPr id="57" name="Source" hidden="1"/>
          <p:cNvSpPr txBox="1"/>
          <p:nvPr/>
        </p:nvSpPr>
        <p:spPr>
          <a:xfrm>
            <a:off x="738189" y="6710121"/>
            <a:ext cx="508152"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xxx</a:t>
            </a:r>
          </a:p>
        </p:txBody>
      </p:sp>
      <p:sp>
        <p:nvSpPr>
          <p:cNvPr id="56" name="Notes" hidden="1"/>
          <p:cNvSpPr txBox="1"/>
          <p:nvPr/>
        </p:nvSpPr>
        <p:spPr>
          <a:xfrm>
            <a:off x="738189" y="6417474"/>
            <a:ext cx="280526"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cs typeface="+mn-cs"/>
                <a:sym typeface="+mn-lt"/>
              </a:rPr>
              <a:t>1) xxx</a:t>
            </a:r>
          </a:p>
        </p:txBody>
      </p:sp>
      <p:grpSp>
        <p:nvGrpSpPr>
          <p:cNvPr id="13" name="Legend" hidden="1"/>
          <p:cNvGrpSpPr/>
          <p:nvPr/>
        </p:nvGrpSpPr>
        <p:grpSpPr>
          <a:xfrm>
            <a:off x="738189" y="6195259"/>
            <a:ext cx="644699" cy="146050"/>
            <a:chOff x="738189" y="6195259"/>
            <a:chExt cx="644699" cy="146050"/>
          </a:xfrm>
        </p:grpSpPr>
        <p:sp>
          <p:nvSpPr>
            <p:cNvPr id="49" name="LegendIcon"/>
            <p:cNvSpPr/>
            <p:nvPr/>
          </p:nvSpPr>
          <p:spPr>
            <a:xfrm>
              <a:off x="738189" y="6195259"/>
              <a:ext cx="215900" cy="146050"/>
            </a:xfrm>
            <a:prstGeom prst="rect">
              <a:avLst/>
            </a:prstGeom>
            <a:noFill/>
            <a:ln w="9525" cap="flat" cmpd="sng" algn="ctr">
              <a:solidFill>
                <a:schemeClr val="accent3"/>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fr-FR" sz="1300" b="0" i="0" u="none" strike="noStrike" kern="0" cap="none" spc="0" normalizeH="0" baseline="0" noProof="0" dirty="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346249" cy="143116"/>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fr-FR" sz="1000" b="0" i="0" u="none" strike="noStrike" kern="0" cap="none" spc="0" normalizeH="0" baseline="0" noProof="0" dirty="0" err="1">
                  <a:ln>
                    <a:noFill/>
                  </a:ln>
                  <a:solidFill>
                    <a:sysClr val="windowText" lastClr="000000"/>
                  </a:solidFill>
                  <a:effectLst/>
                  <a:uLnTx/>
                  <a:uFillTx/>
                  <a:latin typeface="+mn-lt"/>
                  <a:cs typeface="+mn-cs"/>
                  <a:sym typeface="+mn-lt"/>
                </a:rPr>
                <a:t>Legend</a:t>
              </a:r>
              <a:endParaRPr kumimoji="0" lang="fr-FR" sz="1000" b="0" i="0" u="none" strike="noStrike" kern="0" cap="none" spc="0" normalizeH="0" baseline="0" noProof="0" dirty="0">
                <a:ln>
                  <a:noFill/>
                </a:ln>
                <a:solidFill>
                  <a:sysClr val="windowText" lastClr="000000"/>
                </a:solidFill>
                <a:effectLst/>
                <a:uLnTx/>
                <a:uFillTx/>
                <a:latin typeface="+mn-lt"/>
                <a:cs typeface="+mn-cs"/>
                <a:sym typeface="+mn-lt"/>
              </a:endParaRPr>
            </a:p>
          </p:txBody>
        </p:sp>
      </p:grpSp>
      <p:sp>
        <p:nvSpPr>
          <p:cNvPr id="45" name="Formatted_text" hidden="1"/>
          <p:cNvSpPr txBox="1">
            <a:spLocks/>
          </p:cNvSpPr>
          <p:nvPr/>
        </p:nvSpPr>
        <p:spPr>
          <a:xfrm>
            <a:off x="738189" y="2158952"/>
            <a:ext cx="1980000" cy="1038233"/>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1500" b="1" dirty="0">
                <a:latin typeface="+mn-lt"/>
                <a:cs typeface="+mn-cs"/>
                <a:sym typeface="+mn-lt"/>
              </a:rPr>
              <a:t>15 Point </a:t>
            </a:r>
            <a:r>
              <a:rPr lang="fr-FR" sz="1500" b="1" dirty="0" err="1">
                <a:latin typeface="+mn-lt"/>
                <a:cs typeface="+mn-cs"/>
                <a:sym typeface="+mn-lt"/>
              </a:rPr>
              <a:t>Text</a:t>
            </a:r>
            <a:r>
              <a:rPr lang="fr-FR" sz="1500" b="1" dirty="0">
                <a:latin typeface="+mn-lt"/>
                <a:cs typeface="+mn-cs"/>
                <a:sym typeface="+mn-lt"/>
              </a:rPr>
              <a:t>: </a:t>
            </a:r>
            <a:r>
              <a:rPr lang="fr-FR" sz="1500" b="1" dirty="0" err="1">
                <a:latin typeface="+mn-lt"/>
                <a:cs typeface="+mn-cs"/>
                <a:sym typeface="+mn-lt"/>
              </a:rPr>
              <a:t>Level</a:t>
            </a:r>
            <a:r>
              <a:rPr lang="fr-FR" sz="1500" b="1" dirty="0">
                <a:latin typeface="+mn-lt"/>
                <a:cs typeface="+mn-cs"/>
                <a:sym typeface="+mn-lt"/>
              </a:rPr>
              <a:t> 0</a:t>
            </a:r>
            <a:endParaRPr lang="fr-FR" sz="1500" b="0" dirty="0">
              <a:latin typeface="+mn-lt"/>
              <a:cs typeface="+mn-cs"/>
              <a:sym typeface="+mn-lt"/>
            </a:endParaRPr>
          </a:p>
          <a:p>
            <a:pPr marL="164571" lvl="1" indent="-164571">
              <a:lnSpc>
                <a:spcPct val="90000"/>
              </a:lnSpc>
              <a:spcBef>
                <a:spcPts val="800"/>
              </a:spcBef>
              <a:buClr>
                <a:schemeClr val="tx1"/>
              </a:buClr>
              <a:buSzPct val="100000"/>
              <a:buFont typeface="Arial Narrow"/>
              <a:buChar char="&gt;"/>
            </a:pPr>
            <a:r>
              <a:rPr lang="fr-FR" sz="1500" b="0" dirty="0" err="1">
                <a:latin typeface="+mn-lt"/>
                <a:cs typeface="+mn-cs"/>
                <a:sym typeface="+mn-lt"/>
              </a:rPr>
              <a:t>Level</a:t>
            </a:r>
            <a:r>
              <a:rPr lang="fr-FR" sz="1500" b="0" dirty="0">
                <a:latin typeface="+mn-lt"/>
                <a:cs typeface="+mn-cs"/>
                <a:sym typeface="+mn-lt"/>
              </a:rPr>
              <a:t> 1</a:t>
            </a:r>
          </a:p>
          <a:p>
            <a:pPr marL="344571" lvl="2" indent="-167142">
              <a:lnSpc>
                <a:spcPct val="90000"/>
              </a:lnSpc>
              <a:spcBef>
                <a:spcPts val="400"/>
              </a:spcBef>
              <a:buClr>
                <a:schemeClr val="tx1"/>
              </a:buClr>
              <a:buSzPct val="100000"/>
              <a:buFont typeface="Arial Narrow"/>
              <a:buChar char="–"/>
            </a:pPr>
            <a:r>
              <a:rPr lang="fr-FR" sz="1500" b="0" dirty="0" err="1">
                <a:latin typeface="+mn-lt"/>
                <a:cs typeface="+mn-cs"/>
                <a:sym typeface="+mn-lt"/>
              </a:rPr>
              <a:t>Level</a:t>
            </a:r>
            <a:r>
              <a:rPr lang="fr-FR" sz="1500" b="0" dirty="0">
                <a:latin typeface="+mn-lt"/>
                <a:cs typeface="+mn-cs"/>
                <a:sym typeface="+mn-lt"/>
              </a:rPr>
              <a:t> 2</a:t>
            </a:r>
          </a:p>
          <a:p>
            <a:pPr marL="498857" lvl="3" indent="-144000">
              <a:lnSpc>
                <a:spcPct val="90000"/>
              </a:lnSpc>
              <a:spcBef>
                <a:spcPts val="200"/>
              </a:spcBef>
              <a:buClr>
                <a:schemeClr val="tx1"/>
              </a:buClr>
              <a:buSzPct val="100000"/>
              <a:buFont typeface="Arial Narrow"/>
              <a:buChar char="-"/>
            </a:pPr>
            <a:r>
              <a:rPr lang="fr-FR" sz="1500" b="0" dirty="0" err="1">
                <a:latin typeface="+mn-lt"/>
                <a:cs typeface="+mn-cs"/>
                <a:sym typeface="+mn-lt"/>
              </a:rPr>
              <a:t>Level</a:t>
            </a:r>
            <a:r>
              <a:rPr lang="fr-FR" sz="1500" b="0" dirty="0">
                <a:latin typeface="+mn-lt"/>
                <a:cs typeface="+mn-cs"/>
                <a:sym typeface="+mn-lt"/>
              </a:rPr>
              <a:t> 3</a:t>
            </a:r>
          </a:p>
        </p:txBody>
      </p:sp>
      <p:sp>
        <p:nvSpPr>
          <p:cNvPr id="51" name="Subtitle" hidden="1"/>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Subtitle</a:t>
            </a:r>
          </a:p>
        </p:txBody>
      </p:sp>
      <p:sp>
        <p:nvSpPr>
          <p:cNvPr id="3" name="Text Placeholder"/>
          <p:cNvSpPr>
            <a:spLocks noGrp="1"/>
          </p:cNvSpPr>
          <p:nvPr>
            <p:ph type="body" idx="1"/>
          </p:nvPr>
        </p:nvSpPr>
        <p:spPr>
          <a:xfrm>
            <a:off x="738000" y="1710000"/>
            <a:ext cx="8535988" cy="1432956"/>
          </a:xfrm>
          <a:prstGeom prst="rect">
            <a:avLst/>
          </a:prstGeom>
        </p:spPr>
        <p:txBody>
          <a:bodyPr vert="horz" lIns="0" tIns="0" rIns="0" bIns="0" rtlCol="0">
            <a:spAutoFit/>
          </a:bodyPr>
          <a:lstStyle/>
          <a:p>
            <a:pPr lvl="0"/>
            <a:r>
              <a:rPr lang="fr-FR" dirty="0"/>
              <a:t>Click to </a:t>
            </a:r>
            <a:r>
              <a:rPr lang="fr-FR" dirty="0" err="1"/>
              <a:t>edit</a:t>
            </a:r>
            <a:r>
              <a:rPr lang="fr-FR" dirty="0"/>
              <a:t> Master </a:t>
            </a:r>
            <a:r>
              <a:rPr lang="fr-FR" dirty="0" err="1"/>
              <a:t>text</a:t>
            </a:r>
            <a:r>
              <a:rPr lang="fr-FR" dirty="0"/>
              <a:t> styles – </a:t>
            </a:r>
            <a:r>
              <a:rPr lang="fr-FR" dirty="0" err="1"/>
              <a:t>Level</a:t>
            </a:r>
            <a:r>
              <a:rPr lang="fr-FR" dirty="0"/>
              <a:t> 0</a:t>
            </a:r>
          </a:p>
          <a:p>
            <a:pPr lvl="1"/>
            <a:r>
              <a:rPr lang="fr-FR" dirty="0" err="1"/>
              <a:t>Level</a:t>
            </a:r>
            <a:r>
              <a:rPr lang="fr-FR" dirty="0"/>
              <a:t> 1</a:t>
            </a:r>
          </a:p>
          <a:p>
            <a:pPr lvl="2"/>
            <a:r>
              <a:rPr lang="fr-FR" dirty="0" err="1"/>
              <a:t>Level</a:t>
            </a:r>
            <a:r>
              <a:rPr lang="fr-FR" dirty="0"/>
              <a:t> 2</a:t>
            </a:r>
          </a:p>
          <a:p>
            <a:pPr lvl="3"/>
            <a:r>
              <a:rPr lang="fr-FR" dirty="0" err="1"/>
              <a:t>Level</a:t>
            </a:r>
            <a:r>
              <a:rPr lang="fr-FR" dirty="0"/>
              <a:t> 3</a:t>
            </a:r>
          </a:p>
        </p:txBody>
      </p:sp>
      <p:sp>
        <p:nvSpPr>
          <p:cNvPr id="2" name="Title Placeholder"/>
          <p:cNvSpPr>
            <a:spLocks noGrp="1"/>
          </p:cNvSpPr>
          <p:nvPr>
            <p:ph type="title"/>
          </p:nvPr>
        </p:nvSpPr>
        <p:spPr>
          <a:xfrm>
            <a:off x="738000" y="720000"/>
            <a:ext cx="8535988" cy="747897"/>
          </a:xfrm>
          <a:prstGeom prst="rect">
            <a:avLst/>
          </a:prstGeom>
        </p:spPr>
        <p:txBody>
          <a:bodyPr vert="horz" lIns="0" tIns="0" rIns="0" bIns="0" rtlCol="0" anchor="t" anchorCtr="0">
            <a:noAutofit/>
          </a:bodyPr>
          <a:lstStyle/>
          <a:p>
            <a:r>
              <a:rPr lang="fr-FR" noProof="0" dirty="0"/>
              <a:t>Click to </a:t>
            </a:r>
            <a:r>
              <a:rPr lang="fr-FR" noProof="0" dirty="0" err="1"/>
              <a:t>edit</a:t>
            </a:r>
            <a:r>
              <a:rPr lang="fr-FR" noProof="0" dirty="0"/>
              <a:t> Master </a:t>
            </a:r>
            <a:r>
              <a:rPr lang="fr-FR" noProof="0" dirty="0" err="1"/>
              <a:t>title</a:t>
            </a:r>
            <a:r>
              <a:rPr lang="fr-FR" noProof="0" dirty="0"/>
              <a:t> style</a:t>
            </a:r>
          </a:p>
        </p:txBody>
      </p:sp>
      <p:grpSp>
        <p:nvGrpSpPr>
          <p:cNvPr id="12" name="Drawing grid" hidden="1"/>
          <p:cNvGrpSpPr/>
          <p:nvPr/>
        </p:nvGrpSpPr>
        <p:grpSpPr>
          <a:xfrm>
            <a:off x="0" y="0"/>
            <a:ext cx="9906000" cy="6858000"/>
            <a:chOff x="0" y="0"/>
            <a:chExt cx="9906000" cy="6858000"/>
          </a:xfrm>
        </p:grpSpPr>
        <p:cxnSp>
          <p:nvCxnSpPr>
            <p:cNvPr id="27" name="!!!Do not delete!!!" hidden="1"/>
            <p:cNvCxnSpPr/>
            <p:nvPr/>
          </p:nvCxnSpPr>
          <p:spPr>
            <a:xfrm>
              <a:off x="738000" y="0"/>
              <a:ext cx="0" cy="685800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8" name="!!!Do not delete!!!" hidden="1"/>
            <p:cNvCxnSpPr/>
            <p:nvPr/>
          </p:nvCxnSpPr>
          <p:spPr>
            <a:xfrm>
              <a:off x="1083600" y="0"/>
              <a:ext cx="0" cy="72000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1" name="!!!Do not delete!!!" hidden="1"/>
            <p:cNvCxnSpPr/>
            <p:nvPr/>
          </p:nvCxnSpPr>
          <p:spPr>
            <a:xfrm>
              <a:off x="9271000" y="0"/>
              <a:ext cx="0" cy="685800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2" name="!!!Do not delete!!!" hidden="1"/>
            <p:cNvCxnSpPr/>
            <p:nvPr/>
          </p:nvCxnSpPr>
          <p:spPr>
            <a:xfrm>
              <a:off x="0" y="221454"/>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3" name="!!!Do not delete!!!" hidden="1"/>
            <p:cNvCxnSpPr/>
            <p:nvPr/>
          </p:nvCxnSpPr>
          <p:spPr>
            <a:xfrm>
              <a:off x="0" y="496092"/>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4" name="!!!Do not delete!!!" hidden="1"/>
            <p:cNvCxnSpPr/>
            <p:nvPr/>
          </p:nvCxnSpPr>
          <p:spPr>
            <a:xfrm>
              <a:off x="0" y="720000"/>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6" name="!!!Do not delete!!!" hidden="1"/>
            <p:cNvCxnSpPr/>
            <p:nvPr/>
          </p:nvCxnSpPr>
          <p:spPr>
            <a:xfrm>
              <a:off x="0" y="6418800"/>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7" name="!!!Do not delete!!!" hidden="1"/>
            <p:cNvCxnSpPr/>
            <p:nvPr/>
          </p:nvCxnSpPr>
          <p:spPr>
            <a:xfrm>
              <a:off x="0" y="6708775"/>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8" name="!!!Do not delete!!!" hidden="1"/>
            <p:cNvCxnSpPr/>
            <p:nvPr/>
          </p:nvCxnSpPr>
          <p:spPr>
            <a:xfrm>
              <a:off x="0" y="1710000"/>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9" name="!!!Do not delete!!!" hidden="1"/>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4" name="!!!Do not delete!!!" hidden="1"/>
            <p:cNvCxnSpPr>
              <a:cxnSpLocks/>
            </p:cNvCxnSpPr>
            <p:nvPr userDrawn="1"/>
          </p:nvCxnSpPr>
          <p:spPr>
            <a:xfrm>
              <a:off x="7867969" y="0"/>
              <a:ext cx="0" cy="719149"/>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8" name="!!!Do not delete!!!" hidden="1"/>
            <p:cNvCxnSpPr>
              <a:cxnSpLocks/>
            </p:cNvCxnSpPr>
            <p:nvPr userDrawn="1"/>
          </p:nvCxnSpPr>
          <p:spPr>
            <a:xfrm>
              <a:off x="8276816" y="0"/>
              <a:ext cx="0" cy="719149"/>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Lst>
  <p:hf sldNum="0" hdr="0" ftr="0" dt="0"/>
  <p:txStyles>
    <p:titleStyle>
      <a:lvl1pPr algn="l" defTabSz="914400" rtl="0" eaLnBrk="1" latinLnBrk="0" hangingPunct="1">
        <a:lnSpc>
          <a:spcPct val="90000"/>
        </a:lnSpc>
        <a:spcBef>
          <a:spcPct val="0"/>
        </a:spcBef>
        <a:buNone/>
        <a:defRPr lang="en-US" sz="2700" b="0" kern="1200" baseline="0" dirty="0">
          <a:solidFill>
            <a:schemeClr val="tx1"/>
          </a:solidFill>
          <a:latin typeface="+mj-lt"/>
          <a:ea typeface="+mj-ea"/>
          <a:cs typeface="+mj-cs"/>
          <a:sym typeface="+mn-lt"/>
        </a:defRPr>
      </a:lvl1pPr>
    </p:titleStyle>
    <p:body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5"/>
            </p:custDataLst>
            <p:extLst>
              <p:ext uri="{D42A27DB-BD31-4B8C-83A1-F6EECF244321}">
                <p14:modId xmlns:p14="http://schemas.microsoft.com/office/powerpoint/2010/main" val="27149718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8" name="think-cell Slide" r:id="rId16" imgW="270" imgH="270" progId="TCLayout.ActiveDocument.1">
                  <p:embed/>
                </p:oleObj>
              </mc:Choice>
              <mc:Fallback>
                <p:oleObj name="think-cell Slide" r:id="rId16" imgW="270" imgH="270" progId="TCLayout.ActiveDocument.1">
                  <p:embed/>
                  <p:pic>
                    <p:nvPicPr>
                      <p:cNvPr id="4" name="!!!Do not delete this th-style object!!!!"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42" name="!!!Do not delete this text object!!!!_2" hidden="1"/>
          <p:cNvSpPr/>
          <p:nvPr/>
        </p:nvSpPr>
        <p:spPr>
          <a:xfrm>
            <a:off x="9972000" y="57955"/>
            <a:ext cx="32400"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300"/>
              </a:spcBef>
            </a:pPr>
            <a:r>
              <a:rPr lang="en-US" sz="200" b="1" dirty="0">
                <a:solidFill>
                  <a:schemeClr val="bg1"/>
                </a:solidFill>
                <a:latin typeface="+mn-lt"/>
                <a:cs typeface="+mn-cs"/>
                <a:sym typeface="+mn-lt"/>
              </a:rPr>
              <a:t>1</a:t>
            </a:r>
          </a:p>
        </p:txBody>
      </p:sp>
      <p:sp>
        <p:nvSpPr>
          <p:cNvPr id="43" name="!!!Do not delete this text object!!!!" hidden="1"/>
          <p:cNvSpPr txBox="1"/>
          <p:nvPr/>
        </p:nvSpPr>
        <p:spPr>
          <a:xfrm>
            <a:off x="9972000" y="92737"/>
            <a:ext cx="58509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914400" rtl="0" eaLnBrk="1" fontAlgn="base" latinLnBrk="0" hangingPunct="1">
              <a:lnSpc>
                <a:spcPct val="100000"/>
              </a:lnSpc>
              <a:spcBef>
                <a:spcPct val="0"/>
              </a:spcBef>
              <a:spcAft>
                <a:spcPct val="0"/>
              </a:spcAft>
              <a:buClr>
                <a:schemeClr val="tx1"/>
              </a:buClr>
              <a:buSzPct val="100000"/>
              <a:buFontTx/>
              <a:buNone/>
              <a:tabLst/>
              <a:defRPr/>
            </a:pPr>
            <a:r>
              <a:rPr lang="en-US" sz="200" b="0" kern="1200" noProof="1">
                <a:solidFill>
                  <a:schemeClr val="bg1">
                    <a:lumMod val="75000"/>
                  </a:schemeClr>
                </a:solidFill>
                <a:latin typeface="+mn-lt"/>
                <a:ea typeface="+mn-ea"/>
                <a:cs typeface="+mn-cs"/>
                <a:sym typeface="+mn-lt"/>
              </a:rPr>
              <a:t>A4_RBSC_PPT– 2013-10_v01 – do not delete this text object! </a:t>
            </a:r>
          </a:p>
        </p:txBody>
      </p:sp>
      <p:sp>
        <p:nvSpPr>
          <p:cNvPr id="52" name="Slide Number"/>
          <p:cNvSpPr txBox="1">
            <a:spLocks noChangeArrowheads="1"/>
          </p:cNvSpPr>
          <p:nvPr/>
        </p:nvSpPr>
        <p:spPr bwMode="auto">
          <a:xfrm>
            <a:off x="9385300" y="6710400"/>
            <a:ext cx="117020"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1" dirty="0" smtClean="0">
                <a:ln>
                  <a:noFill/>
                </a:ln>
                <a:solidFill>
                  <a:schemeClr val="tx2"/>
                </a:solidFill>
                <a:effectLst/>
                <a:uLnTx/>
                <a:uFillTx/>
                <a:latin typeface="+mn-lt"/>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‹N°›</a:t>
            </a:fld>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9269413" y="6710400"/>
            <a:ext cx="0" cy="123825"/>
          </a:xfrm>
          <a:prstGeom prst="line">
            <a:avLst/>
          </a:prstGeom>
          <a:noFill/>
          <a:ln w="9525">
            <a:solidFill>
              <a:schemeClr val="tx2"/>
            </a:solidFill>
            <a:round/>
            <a:headEnd/>
            <a:tailEnd/>
          </a:ln>
          <a:effectLst/>
        </p:spPr>
        <p:txBody>
          <a:bodyPr wrap="none" lIns="0" tIns="0" rIns="0" bIns="0" anchor="ctr">
            <a:spAutoFit/>
          </a:bodyPr>
          <a:lstStyle/>
          <a:p>
            <a:pPr eaLnBrk="1">
              <a:lnSpc>
                <a:spcPct val="90000"/>
              </a:lnSpc>
              <a:defRPr/>
            </a:pPr>
            <a:endParaRPr lang="en-US" sz="900" noProof="1">
              <a:solidFill>
                <a:schemeClr val="tx2"/>
              </a:solidFill>
              <a:latin typeface="+mn-lt"/>
              <a:cs typeface="+mn-cs"/>
              <a:sym typeface="+mn-lt"/>
            </a:endParaRPr>
          </a:p>
        </p:txBody>
      </p:sp>
      <p:sp>
        <p:nvSpPr>
          <p:cNvPr id="54" name="Doc Code" descr="casecode"/>
          <p:cNvSpPr txBox="1">
            <a:spLocks noChangeArrowheads="1"/>
          </p:cNvSpPr>
          <p:nvPr/>
        </p:nvSpPr>
        <p:spPr bwMode="auto">
          <a:xfrm>
            <a:off x="8190105" y="6710400"/>
            <a:ext cx="965008"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1">
                <a:ln>
                  <a:noFill/>
                </a:ln>
                <a:solidFill>
                  <a:schemeClr val="tx2"/>
                </a:solidFill>
                <a:effectLst/>
                <a:uLnTx/>
                <a:uFillTx/>
                <a:latin typeface="+mn-lt"/>
                <a:ea typeface="+mn-ea"/>
                <a:cs typeface="+mn-cs"/>
                <a:sym typeface="+mn-lt"/>
              </a:rPr>
              <a:t>cours IHEDAT_v3.pptx</a:t>
            </a:r>
          </a:p>
        </p:txBody>
      </p:sp>
      <p:sp>
        <p:nvSpPr>
          <p:cNvPr id="57" name="Source" hidden="1"/>
          <p:cNvSpPr txBox="1"/>
          <p:nvPr/>
        </p:nvSpPr>
        <p:spPr>
          <a:xfrm>
            <a:off x="738189" y="6710121"/>
            <a:ext cx="496931"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xxx</a:t>
            </a:r>
          </a:p>
        </p:txBody>
      </p:sp>
      <p:sp>
        <p:nvSpPr>
          <p:cNvPr id="56" name="Notes" hidden="1"/>
          <p:cNvSpPr txBox="1"/>
          <p:nvPr/>
        </p:nvSpPr>
        <p:spPr>
          <a:xfrm>
            <a:off x="738188" y="6417474"/>
            <a:ext cx="853579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solidFill>
                  <a:schemeClr val="tx1"/>
                </a:solidFill>
                <a:latin typeface="+mn-lt"/>
                <a:cs typeface="+mn-cs"/>
                <a:sym typeface="+mn-lt"/>
              </a:rPr>
              <a:t>1) xxx</a:t>
            </a:r>
          </a:p>
        </p:txBody>
      </p:sp>
      <p:grpSp>
        <p:nvGrpSpPr>
          <p:cNvPr id="5" name="Legend" hidden="1"/>
          <p:cNvGrpSpPr/>
          <p:nvPr/>
        </p:nvGrpSpPr>
        <p:grpSpPr>
          <a:xfrm>
            <a:off x="738189" y="6195259"/>
            <a:ext cx="644699" cy="146050"/>
            <a:chOff x="738189" y="6195259"/>
            <a:chExt cx="644699" cy="146050"/>
          </a:xfrm>
        </p:grpSpPr>
        <p:sp>
          <p:nvSpPr>
            <p:cNvPr id="49" name="LegendIcon"/>
            <p:cNvSpPr/>
            <p:nvPr/>
          </p:nvSpPr>
          <p:spPr>
            <a:xfrm>
              <a:off x="738189" y="6195259"/>
              <a:ext cx="215900" cy="146050"/>
            </a:xfrm>
            <a:prstGeom prst="rect">
              <a:avLst/>
            </a:prstGeom>
            <a:noFill/>
            <a:ln w="9525" cap="flat" cmpd="sng" algn="ctr">
              <a:solidFill>
                <a:schemeClr val="accent3"/>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346249" cy="143116"/>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cs typeface="+mn-cs"/>
                  <a:sym typeface="+mn-lt"/>
                </a:rPr>
                <a:t>Legend</a:t>
              </a:r>
            </a:p>
          </p:txBody>
        </p:sp>
      </p:grpSp>
      <p:sp>
        <p:nvSpPr>
          <p:cNvPr id="45" name="Formatted_text" hidden="1"/>
          <p:cNvSpPr txBox="1">
            <a:spLocks/>
          </p:cNvSpPr>
          <p:nvPr/>
        </p:nvSpPr>
        <p:spPr>
          <a:xfrm>
            <a:off x="738189" y="2158952"/>
            <a:ext cx="1980000" cy="1038233"/>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dirty="0">
                <a:latin typeface="+mn-lt"/>
                <a:cs typeface="+mn-cs"/>
                <a:sym typeface="+mn-lt"/>
              </a:rPr>
              <a:t>15 Point Text: Level 0</a:t>
            </a:r>
            <a:endParaRPr lang="en-US" sz="1500" b="0" dirty="0">
              <a:latin typeface="+mn-lt"/>
              <a:cs typeface="+mn-cs"/>
              <a:sym typeface="+mn-lt"/>
            </a:endParaRPr>
          </a:p>
          <a:p>
            <a:pPr marL="164571" lvl="1" indent="-164571">
              <a:lnSpc>
                <a:spcPct val="90000"/>
              </a:lnSpc>
              <a:spcBef>
                <a:spcPts val="800"/>
              </a:spcBef>
              <a:buClr>
                <a:schemeClr val="tx1"/>
              </a:buClr>
              <a:buSzPct val="100000"/>
              <a:buFont typeface="Arial Narrow"/>
              <a:buChar char="&gt;"/>
            </a:pPr>
            <a:r>
              <a:rPr lang="en-US" sz="1500" b="0" dirty="0">
                <a:latin typeface="+mn-lt"/>
                <a:cs typeface="+mn-cs"/>
                <a:sym typeface="+mn-lt"/>
              </a:rPr>
              <a:t>Level 1</a:t>
            </a:r>
          </a:p>
          <a:p>
            <a:pPr marL="344571" lvl="2" indent="-167142">
              <a:lnSpc>
                <a:spcPct val="90000"/>
              </a:lnSpc>
              <a:spcBef>
                <a:spcPts val="400"/>
              </a:spcBef>
              <a:buClr>
                <a:schemeClr val="tx1"/>
              </a:buClr>
              <a:buSzPct val="100000"/>
              <a:buFont typeface="Arial Narrow"/>
              <a:buChar char="–"/>
            </a:pPr>
            <a:r>
              <a:rPr lang="en-US" sz="1500" b="0" dirty="0">
                <a:latin typeface="+mn-lt"/>
                <a:cs typeface="+mn-cs"/>
                <a:sym typeface="+mn-lt"/>
              </a:rPr>
              <a:t>Level 2</a:t>
            </a:r>
          </a:p>
          <a:p>
            <a:pPr marL="498857" lvl="3" indent="-144000">
              <a:lnSpc>
                <a:spcPct val="90000"/>
              </a:lnSpc>
              <a:spcBef>
                <a:spcPts val="200"/>
              </a:spcBef>
              <a:buClr>
                <a:schemeClr val="tx1"/>
              </a:buClr>
              <a:buSzPct val="100000"/>
              <a:buFont typeface="Arial Narrow"/>
              <a:buChar char="-"/>
            </a:pPr>
            <a:r>
              <a:rPr lang="en-US" sz="1500" b="0" dirty="0">
                <a:latin typeface="+mn-lt"/>
                <a:cs typeface="+mn-cs"/>
                <a:sym typeface="+mn-lt"/>
              </a:rPr>
              <a:t>Level 3</a:t>
            </a:r>
          </a:p>
        </p:txBody>
      </p:sp>
      <p:sp>
        <p:nvSpPr>
          <p:cNvPr id="51" name="Subtitle" hidden="1"/>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Subtitle</a:t>
            </a:r>
          </a:p>
        </p:txBody>
      </p:sp>
      <p:sp>
        <p:nvSpPr>
          <p:cNvPr id="3" name="Text Placeholder"/>
          <p:cNvSpPr>
            <a:spLocks noGrp="1"/>
          </p:cNvSpPr>
          <p:nvPr>
            <p:ph type="body" idx="1"/>
          </p:nvPr>
        </p:nvSpPr>
        <p:spPr>
          <a:xfrm>
            <a:off x="738000" y="1710000"/>
            <a:ext cx="8535988" cy="1432956"/>
          </a:xfrm>
          <a:prstGeom prst="rect">
            <a:avLst/>
          </a:prstGeom>
        </p:spPr>
        <p:txBody>
          <a:bodyPr vert="horz" lIns="0" tIns="0" rIns="0" bIns="0" rtlCol="0">
            <a:spAutoFit/>
          </a:body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Placeholder"/>
          <p:cNvSpPr>
            <a:spLocks noGrp="1"/>
          </p:cNvSpPr>
          <p:nvPr>
            <p:ph type="title"/>
          </p:nvPr>
        </p:nvSpPr>
        <p:spPr>
          <a:xfrm>
            <a:off x="738000" y="720000"/>
            <a:ext cx="8535988" cy="747897"/>
          </a:xfrm>
          <a:prstGeom prst="rect">
            <a:avLst/>
          </a:prstGeom>
        </p:spPr>
        <p:txBody>
          <a:bodyPr vert="horz" wrap="square" lIns="0" tIns="0" rIns="0" bIns="0" rtlCol="0" anchor="t" anchorCtr="0">
            <a:noAutofit/>
          </a:bodyPr>
          <a:lstStyle/>
          <a:p>
            <a:r>
              <a:rPr lang="en-US" noProof="0" dirty="0"/>
              <a:t>Click to edit Master title style</a:t>
            </a:r>
          </a:p>
        </p:txBody>
      </p:sp>
      <p:grpSp>
        <p:nvGrpSpPr>
          <p:cNvPr id="19" name="Drawing grid" hidden="1"/>
          <p:cNvGrpSpPr/>
          <p:nvPr/>
        </p:nvGrpSpPr>
        <p:grpSpPr>
          <a:xfrm>
            <a:off x="0" y="0"/>
            <a:ext cx="9906000" cy="6858000"/>
            <a:chOff x="0" y="0"/>
            <a:chExt cx="9906000" cy="6858000"/>
          </a:xfrm>
        </p:grpSpPr>
        <p:cxnSp>
          <p:nvCxnSpPr>
            <p:cNvPr id="66" name="!!!Do not delete!!!" hidden="1"/>
            <p:cNvCxnSpPr/>
            <p:nvPr userDrawn="1"/>
          </p:nvCxnSpPr>
          <p:spPr>
            <a:xfrm>
              <a:off x="0" y="309409"/>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 name="!!!Do not delete!!!" hidden="1"/>
            <p:cNvCxnSpPr/>
            <p:nvPr/>
          </p:nvCxnSpPr>
          <p:spPr>
            <a:xfrm>
              <a:off x="738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1" name="!!!Do not delete!!!" hidden="1"/>
            <p:cNvCxnSpPr/>
            <p:nvPr/>
          </p:nvCxnSpPr>
          <p:spPr>
            <a:xfrm>
              <a:off x="1083600" y="0"/>
              <a:ext cx="0" cy="496568"/>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6" name="!!!Do not delete!!!" hidden="1"/>
            <p:cNvCxnSpPr/>
            <p:nvPr/>
          </p:nvCxnSpPr>
          <p:spPr>
            <a:xfrm>
              <a:off x="9271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7" name="!!!Do not delete!!!" hidden="1"/>
            <p:cNvCxnSpPr/>
            <p:nvPr/>
          </p:nvCxnSpPr>
          <p:spPr>
            <a:xfrm>
              <a:off x="0" y="222248"/>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59" name="!!!Do not delete!!!" hidden="1"/>
            <p:cNvCxnSpPr/>
            <p:nvPr/>
          </p:nvCxnSpPr>
          <p:spPr>
            <a:xfrm>
              <a:off x="0" y="66675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0" name="!!!Do not delete!!!" hidden="1"/>
            <p:cNvCxnSpPr/>
            <p:nvPr/>
          </p:nvCxnSpPr>
          <p:spPr>
            <a:xfrm>
              <a:off x="0" y="64188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1" name="!!!Do not delete!!!" hidden="1"/>
            <p:cNvCxnSpPr/>
            <p:nvPr/>
          </p:nvCxnSpPr>
          <p:spPr>
            <a:xfrm>
              <a:off x="0" y="6708775"/>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2" name="!!!Do not delete!!!" hidden="1"/>
            <p:cNvCxnSpPr/>
            <p:nvPr/>
          </p:nvCxnSpPr>
          <p:spPr>
            <a:xfrm>
              <a:off x="0" y="17100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3" name="!!!Do not delete!!!" hidden="1"/>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0" name="Group 9" hidden="1"/>
            <p:cNvGrpSpPr/>
            <p:nvPr userDrawn="1"/>
          </p:nvGrpSpPr>
          <p:grpSpPr>
            <a:xfrm>
              <a:off x="8495656" y="1"/>
              <a:ext cx="236220" cy="670560"/>
              <a:chOff x="8321029" y="0"/>
              <a:chExt cx="236220" cy="719149"/>
            </a:xfrm>
          </p:grpSpPr>
          <p:cxnSp>
            <p:nvCxnSpPr>
              <p:cNvPr id="68" name="!!!Do not delete!!!" hidden="1"/>
              <p:cNvCxnSpPr>
                <a:cxnSpLocks/>
              </p:cNvCxnSpPr>
              <p:nvPr userDrawn="1"/>
            </p:nvCxnSpPr>
            <p:spPr>
              <a:xfrm>
                <a:off x="832102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9" name="!!!Do not delete!!!" hidden="1"/>
              <p:cNvCxnSpPr>
                <a:cxnSpLocks/>
              </p:cNvCxnSpPr>
              <p:nvPr userDrawn="1"/>
            </p:nvCxnSpPr>
            <p:spPr>
              <a:xfrm>
                <a:off x="855724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cxnSp>
          <p:nvCxnSpPr>
            <p:cNvPr id="67" name="!!!Do not delete!!!" hidden="1"/>
            <p:cNvCxnSpPr/>
            <p:nvPr userDrawn="1"/>
          </p:nvCxnSpPr>
          <p:spPr>
            <a:xfrm>
              <a:off x="0" y="574673"/>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Rectangle 14" hidden="1"/>
            <p:cNvSpPr>
              <a:spLocks/>
            </p:cNvSpPr>
            <p:nvPr userDrawn="1"/>
          </p:nvSpPr>
          <p:spPr>
            <a:xfrm>
              <a:off x="736600" y="222248"/>
              <a:ext cx="274320" cy="274320"/>
            </a:xfrm>
            <a:prstGeom prst="rect">
              <a:avLst/>
            </a:prstGeom>
            <a:noFill/>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eaLnBrk="1">
                <a:lnSpc>
                  <a:spcPct val="90000"/>
                </a:lnSpc>
                <a:spcBef>
                  <a:spcPts val="400"/>
                </a:spcBef>
              </a:pPr>
              <a:endParaRPr lang="en-US" sz="1500" b="0" dirty="0"/>
            </a:p>
          </p:txBody>
        </p:sp>
      </p:grpSp>
      <p:sp>
        <p:nvSpPr>
          <p:cNvPr id="6" name="rbStamp_Draft" hidden="1"/>
          <p:cNvSpPr txBox="1"/>
          <p:nvPr userDrawn="1"/>
        </p:nvSpPr>
        <p:spPr>
          <a:xfrm rot="16200000">
            <a:off x="-3330000" y="3333600"/>
            <a:ext cx="6858000" cy="194400"/>
          </a:xfrm>
          <a:prstGeom prst="rect">
            <a:avLst/>
          </a:prstGeom>
          <a:solidFill>
            <a:schemeClr val="accent2"/>
          </a:solidFill>
          <a:ln w="9525">
            <a:noFill/>
          </a:ln>
        </p:spPr>
        <p:txBody>
          <a:bodyPr vert="horz" wrap="square" lIns="0" tIns="0" rIns="0" bIns="0" rtlCol="0" anchor="ctr">
            <a:noAutofit/>
          </a:bodyPr>
          <a:lstStyle/>
          <a:p>
            <a:pPr algn="ctr">
              <a:lnSpc>
                <a:spcPct val="90000"/>
              </a:lnSpc>
              <a:spcBef>
                <a:spcPts val="400"/>
              </a:spcBef>
              <a:buClr>
                <a:srgbClr val="000000"/>
              </a:buClr>
              <a:buSzPct val="100000"/>
            </a:pPr>
            <a:r>
              <a:rPr lang="en-US" sz="1100" b="1" noProof="0" dirty="0">
                <a:solidFill>
                  <a:schemeClr val="dk1"/>
                </a:solidFill>
                <a:latin typeface="+mn-lt"/>
                <a:cs typeface="Arial Narrow" pitchFamily="34" charset="0"/>
              </a:rPr>
              <a:t>Draft</a:t>
            </a:r>
          </a:p>
        </p:txBody>
      </p:sp>
    </p:spTree>
    <p:extLst>
      <p:ext uri="{BB962C8B-B14F-4D97-AF65-F5344CB8AC3E}">
        <p14:creationId xmlns:p14="http://schemas.microsoft.com/office/powerpoint/2010/main" val="690113275"/>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 id="2147484694" r:id="rId12"/>
  </p:sldLayoutIdLst>
  <p:hf sldNum="0" hdr="0" ftr="0" dt="0"/>
  <p:txStyles>
    <p:titleStyle>
      <a:lvl1pPr algn="l" defTabSz="914400" rtl="0" eaLnBrk="1" latinLnBrk="0" hangingPunct="1">
        <a:lnSpc>
          <a:spcPct val="90000"/>
        </a:lnSpc>
        <a:spcBef>
          <a:spcPct val="0"/>
        </a:spcBef>
        <a:buNone/>
        <a:defRPr lang="en-US" sz="2700" b="0" kern="1200" baseline="0" dirty="0">
          <a:solidFill>
            <a:schemeClr val="tx1"/>
          </a:solidFill>
          <a:latin typeface="+mj-lt"/>
          <a:ea typeface="+mj-ea"/>
          <a:cs typeface="+mj-cs"/>
          <a:sym typeface="+mn-lt"/>
        </a:defRPr>
      </a:lvl1pPr>
    </p:titleStyle>
    <p:body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3" Type="http://schemas.openxmlformats.org/officeDocument/2006/relationships/tags" Target="../tags/tag247.xml"/><Relationship Id="rId18" Type="http://schemas.openxmlformats.org/officeDocument/2006/relationships/tags" Target="../tags/tag252.xml"/><Relationship Id="rId26" Type="http://schemas.openxmlformats.org/officeDocument/2006/relationships/tags" Target="../tags/tag260.xml"/><Relationship Id="rId39" Type="http://schemas.openxmlformats.org/officeDocument/2006/relationships/tags" Target="../tags/tag273.xml"/><Relationship Id="rId21" Type="http://schemas.openxmlformats.org/officeDocument/2006/relationships/tags" Target="../tags/tag255.xml"/><Relationship Id="rId34" Type="http://schemas.openxmlformats.org/officeDocument/2006/relationships/tags" Target="../tags/tag268.xml"/><Relationship Id="rId42" Type="http://schemas.openxmlformats.org/officeDocument/2006/relationships/tags" Target="../tags/tag276.xml"/><Relationship Id="rId47" Type="http://schemas.openxmlformats.org/officeDocument/2006/relationships/slideLayout" Target="../slideLayouts/slideLayout2.xml"/><Relationship Id="rId50" Type="http://schemas.openxmlformats.org/officeDocument/2006/relationships/image" Target="../media/image21.emf"/><Relationship Id="rId7" Type="http://schemas.openxmlformats.org/officeDocument/2006/relationships/tags" Target="../tags/tag241.xml"/><Relationship Id="rId2" Type="http://schemas.openxmlformats.org/officeDocument/2006/relationships/tags" Target="../tags/tag236.xml"/><Relationship Id="rId16" Type="http://schemas.openxmlformats.org/officeDocument/2006/relationships/tags" Target="../tags/tag250.xml"/><Relationship Id="rId29" Type="http://schemas.openxmlformats.org/officeDocument/2006/relationships/tags" Target="../tags/tag263.xml"/><Relationship Id="rId11" Type="http://schemas.openxmlformats.org/officeDocument/2006/relationships/tags" Target="../tags/tag245.xml"/><Relationship Id="rId24" Type="http://schemas.openxmlformats.org/officeDocument/2006/relationships/tags" Target="../tags/tag258.xml"/><Relationship Id="rId32" Type="http://schemas.openxmlformats.org/officeDocument/2006/relationships/tags" Target="../tags/tag266.xml"/><Relationship Id="rId37" Type="http://schemas.openxmlformats.org/officeDocument/2006/relationships/tags" Target="../tags/tag271.xml"/><Relationship Id="rId40" Type="http://schemas.openxmlformats.org/officeDocument/2006/relationships/tags" Target="../tags/tag274.xml"/><Relationship Id="rId45" Type="http://schemas.openxmlformats.org/officeDocument/2006/relationships/tags" Target="../tags/tag279.xml"/><Relationship Id="rId53" Type="http://schemas.openxmlformats.org/officeDocument/2006/relationships/chart" Target="../charts/chart17.xml"/><Relationship Id="rId5" Type="http://schemas.openxmlformats.org/officeDocument/2006/relationships/tags" Target="../tags/tag239.xml"/><Relationship Id="rId10" Type="http://schemas.openxmlformats.org/officeDocument/2006/relationships/tags" Target="../tags/tag244.xml"/><Relationship Id="rId19" Type="http://schemas.openxmlformats.org/officeDocument/2006/relationships/tags" Target="../tags/tag253.xml"/><Relationship Id="rId31" Type="http://schemas.openxmlformats.org/officeDocument/2006/relationships/tags" Target="../tags/tag265.xml"/><Relationship Id="rId44" Type="http://schemas.openxmlformats.org/officeDocument/2006/relationships/tags" Target="../tags/tag278.xml"/><Relationship Id="rId52" Type="http://schemas.openxmlformats.org/officeDocument/2006/relationships/chart" Target="../charts/chart16.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tags" Target="../tags/tag248.xml"/><Relationship Id="rId22" Type="http://schemas.openxmlformats.org/officeDocument/2006/relationships/tags" Target="../tags/tag256.xml"/><Relationship Id="rId27" Type="http://schemas.openxmlformats.org/officeDocument/2006/relationships/tags" Target="../tags/tag261.xml"/><Relationship Id="rId30" Type="http://schemas.openxmlformats.org/officeDocument/2006/relationships/tags" Target="../tags/tag264.xml"/><Relationship Id="rId35" Type="http://schemas.openxmlformats.org/officeDocument/2006/relationships/tags" Target="../tags/tag269.xml"/><Relationship Id="rId43" Type="http://schemas.openxmlformats.org/officeDocument/2006/relationships/tags" Target="../tags/tag277.xml"/><Relationship Id="rId48" Type="http://schemas.openxmlformats.org/officeDocument/2006/relationships/notesSlide" Target="../notesSlides/notesSlide6.xml"/><Relationship Id="rId8" Type="http://schemas.openxmlformats.org/officeDocument/2006/relationships/tags" Target="../tags/tag242.xml"/><Relationship Id="rId51" Type="http://schemas.openxmlformats.org/officeDocument/2006/relationships/chart" Target="../charts/chart15.xml"/><Relationship Id="rId3" Type="http://schemas.openxmlformats.org/officeDocument/2006/relationships/tags" Target="../tags/tag237.xml"/><Relationship Id="rId12" Type="http://schemas.openxmlformats.org/officeDocument/2006/relationships/tags" Target="../tags/tag246.xml"/><Relationship Id="rId17" Type="http://schemas.openxmlformats.org/officeDocument/2006/relationships/tags" Target="../tags/tag251.xml"/><Relationship Id="rId25" Type="http://schemas.openxmlformats.org/officeDocument/2006/relationships/tags" Target="../tags/tag259.xml"/><Relationship Id="rId33" Type="http://schemas.openxmlformats.org/officeDocument/2006/relationships/tags" Target="../tags/tag267.xml"/><Relationship Id="rId38" Type="http://schemas.openxmlformats.org/officeDocument/2006/relationships/tags" Target="../tags/tag272.xml"/><Relationship Id="rId46" Type="http://schemas.openxmlformats.org/officeDocument/2006/relationships/tags" Target="../tags/tag280.xml"/><Relationship Id="rId20" Type="http://schemas.openxmlformats.org/officeDocument/2006/relationships/tags" Target="../tags/tag254.xml"/><Relationship Id="rId41" Type="http://schemas.openxmlformats.org/officeDocument/2006/relationships/tags" Target="../tags/tag275.xml"/><Relationship Id="rId1" Type="http://schemas.openxmlformats.org/officeDocument/2006/relationships/vmlDrawing" Target="../drawings/vmlDrawing13.vml"/><Relationship Id="rId6" Type="http://schemas.openxmlformats.org/officeDocument/2006/relationships/tags" Target="../tags/tag240.xml"/><Relationship Id="rId15" Type="http://schemas.openxmlformats.org/officeDocument/2006/relationships/tags" Target="../tags/tag249.xml"/><Relationship Id="rId23" Type="http://schemas.openxmlformats.org/officeDocument/2006/relationships/tags" Target="../tags/tag257.xml"/><Relationship Id="rId28" Type="http://schemas.openxmlformats.org/officeDocument/2006/relationships/tags" Target="../tags/tag262.xml"/><Relationship Id="rId36" Type="http://schemas.openxmlformats.org/officeDocument/2006/relationships/tags" Target="../tags/tag270.xml"/><Relationship Id="rId49"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9" Type="http://schemas.openxmlformats.org/officeDocument/2006/relationships/chart" Target="../charts/chart19.xml"/><Relationship Id="rId21" Type="http://schemas.openxmlformats.org/officeDocument/2006/relationships/tags" Target="../tags/tag300.xml"/><Relationship Id="rId34" Type="http://schemas.openxmlformats.org/officeDocument/2006/relationships/slideLayout" Target="../slideLayouts/slideLayout2.xml"/><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tags" Target="../tags/tag312.xml"/><Relationship Id="rId38" Type="http://schemas.openxmlformats.org/officeDocument/2006/relationships/chart" Target="../charts/chart18.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vmlDrawing" Target="../drawings/vmlDrawing14.v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37" Type="http://schemas.openxmlformats.org/officeDocument/2006/relationships/image" Target="../media/image21.emf"/><Relationship Id="rId40" Type="http://schemas.openxmlformats.org/officeDocument/2006/relationships/chart" Target="../charts/chart20.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oleObject" Target="../embeddings/oleObject16.bin"/><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notesSlide" Target="../notesSlides/notesSlide7.xml"/><Relationship Id="rId8" Type="http://schemas.openxmlformats.org/officeDocument/2006/relationships/tags" Target="../tags/tag287.xml"/><Relationship Id="rId3" Type="http://schemas.openxmlformats.org/officeDocument/2006/relationships/tags" Target="../tags/tag282.xml"/></Relationships>
</file>

<file path=ppt/slides/_rels/slide12.xml.rels><?xml version="1.0" encoding="UTF-8" standalone="yes"?>
<Relationships xmlns="http://schemas.openxmlformats.org/package/2006/relationships"><Relationship Id="rId117" Type="http://schemas.openxmlformats.org/officeDocument/2006/relationships/tags" Target="../tags/tag428.xml"/><Relationship Id="rId21" Type="http://schemas.openxmlformats.org/officeDocument/2006/relationships/tags" Target="../tags/tag332.xml"/><Relationship Id="rId42" Type="http://schemas.openxmlformats.org/officeDocument/2006/relationships/tags" Target="../tags/tag353.xml"/><Relationship Id="rId47" Type="http://schemas.openxmlformats.org/officeDocument/2006/relationships/tags" Target="../tags/tag358.xml"/><Relationship Id="rId63" Type="http://schemas.openxmlformats.org/officeDocument/2006/relationships/tags" Target="../tags/tag374.xml"/><Relationship Id="rId68" Type="http://schemas.openxmlformats.org/officeDocument/2006/relationships/tags" Target="../tags/tag379.xml"/><Relationship Id="rId84" Type="http://schemas.openxmlformats.org/officeDocument/2006/relationships/tags" Target="../tags/tag395.xml"/><Relationship Id="rId89" Type="http://schemas.openxmlformats.org/officeDocument/2006/relationships/tags" Target="../tags/tag400.xml"/><Relationship Id="rId112" Type="http://schemas.openxmlformats.org/officeDocument/2006/relationships/tags" Target="../tags/tag423.xml"/><Relationship Id="rId16" Type="http://schemas.openxmlformats.org/officeDocument/2006/relationships/tags" Target="../tags/tag327.xml"/><Relationship Id="rId107" Type="http://schemas.openxmlformats.org/officeDocument/2006/relationships/tags" Target="../tags/tag418.xml"/><Relationship Id="rId11" Type="http://schemas.openxmlformats.org/officeDocument/2006/relationships/tags" Target="../tags/tag322.xml"/><Relationship Id="rId32" Type="http://schemas.openxmlformats.org/officeDocument/2006/relationships/tags" Target="../tags/tag343.xml"/><Relationship Id="rId37" Type="http://schemas.openxmlformats.org/officeDocument/2006/relationships/tags" Target="../tags/tag348.xml"/><Relationship Id="rId53" Type="http://schemas.openxmlformats.org/officeDocument/2006/relationships/tags" Target="../tags/tag364.xml"/><Relationship Id="rId58" Type="http://schemas.openxmlformats.org/officeDocument/2006/relationships/tags" Target="../tags/tag369.xml"/><Relationship Id="rId74" Type="http://schemas.openxmlformats.org/officeDocument/2006/relationships/tags" Target="../tags/tag385.xml"/><Relationship Id="rId79" Type="http://schemas.openxmlformats.org/officeDocument/2006/relationships/tags" Target="../tags/tag390.xml"/><Relationship Id="rId102" Type="http://schemas.openxmlformats.org/officeDocument/2006/relationships/tags" Target="../tags/tag413.xml"/><Relationship Id="rId123" Type="http://schemas.openxmlformats.org/officeDocument/2006/relationships/image" Target="../media/image15.emf"/><Relationship Id="rId128" Type="http://schemas.openxmlformats.org/officeDocument/2006/relationships/image" Target="../media/image23.png"/><Relationship Id="rId5" Type="http://schemas.openxmlformats.org/officeDocument/2006/relationships/tags" Target="../tags/tag316.xml"/><Relationship Id="rId90" Type="http://schemas.openxmlformats.org/officeDocument/2006/relationships/tags" Target="../tags/tag401.xml"/><Relationship Id="rId95" Type="http://schemas.openxmlformats.org/officeDocument/2006/relationships/tags" Target="../tags/tag406.xml"/><Relationship Id="rId22" Type="http://schemas.openxmlformats.org/officeDocument/2006/relationships/tags" Target="../tags/tag333.xml"/><Relationship Id="rId27" Type="http://schemas.openxmlformats.org/officeDocument/2006/relationships/tags" Target="../tags/tag338.xml"/><Relationship Id="rId43" Type="http://schemas.openxmlformats.org/officeDocument/2006/relationships/tags" Target="../tags/tag354.xml"/><Relationship Id="rId48" Type="http://schemas.openxmlformats.org/officeDocument/2006/relationships/tags" Target="../tags/tag359.xml"/><Relationship Id="rId64" Type="http://schemas.openxmlformats.org/officeDocument/2006/relationships/tags" Target="../tags/tag375.xml"/><Relationship Id="rId69" Type="http://schemas.openxmlformats.org/officeDocument/2006/relationships/tags" Target="../tags/tag380.xml"/><Relationship Id="rId113" Type="http://schemas.openxmlformats.org/officeDocument/2006/relationships/tags" Target="../tags/tag424.xml"/><Relationship Id="rId118" Type="http://schemas.openxmlformats.org/officeDocument/2006/relationships/tags" Target="../tags/tag429.xml"/><Relationship Id="rId80" Type="http://schemas.openxmlformats.org/officeDocument/2006/relationships/tags" Target="../tags/tag391.xml"/><Relationship Id="rId85" Type="http://schemas.openxmlformats.org/officeDocument/2006/relationships/tags" Target="../tags/tag396.xml"/><Relationship Id="rId12" Type="http://schemas.openxmlformats.org/officeDocument/2006/relationships/tags" Target="../tags/tag323.xml"/><Relationship Id="rId17" Type="http://schemas.openxmlformats.org/officeDocument/2006/relationships/tags" Target="../tags/tag328.xml"/><Relationship Id="rId33" Type="http://schemas.openxmlformats.org/officeDocument/2006/relationships/tags" Target="../tags/tag344.xml"/><Relationship Id="rId38" Type="http://schemas.openxmlformats.org/officeDocument/2006/relationships/tags" Target="../tags/tag349.xml"/><Relationship Id="rId59" Type="http://schemas.openxmlformats.org/officeDocument/2006/relationships/tags" Target="../tags/tag370.xml"/><Relationship Id="rId103" Type="http://schemas.openxmlformats.org/officeDocument/2006/relationships/tags" Target="../tags/tag414.xml"/><Relationship Id="rId108" Type="http://schemas.openxmlformats.org/officeDocument/2006/relationships/tags" Target="../tags/tag419.xml"/><Relationship Id="rId124" Type="http://schemas.openxmlformats.org/officeDocument/2006/relationships/chart" Target="../charts/chart21.xml"/><Relationship Id="rId129" Type="http://schemas.openxmlformats.org/officeDocument/2006/relationships/image" Target="../media/image24.png"/><Relationship Id="rId54" Type="http://schemas.openxmlformats.org/officeDocument/2006/relationships/tags" Target="../tags/tag365.xml"/><Relationship Id="rId70" Type="http://schemas.openxmlformats.org/officeDocument/2006/relationships/tags" Target="../tags/tag381.xml"/><Relationship Id="rId75" Type="http://schemas.openxmlformats.org/officeDocument/2006/relationships/tags" Target="../tags/tag386.xml"/><Relationship Id="rId91" Type="http://schemas.openxmlformats.org/officeDocument/2006/relationships/tags" Target="../tags/tag402.xml"/><Relationship Id="rId96" Type="http://schemas.openxmlformats.org/officeDocument/2006/relationships/tags" Target="../tags/tag407.xml"/><Relationship Id="rId1" Type="http://schemas.openxmlformats.org/officeDocument/2006/relationships/vmlDrawing" Target="../drawings/vmlDrawing15.vml"/><Relationship Id="rId6" Type="http://schemas.openxmlformats.org/officeDocument/2006/relationships/tags" Target="../tags/tag317.xml"/><Relationship Id="rId23" Type="http://schemas.openxmlformats.org/officeDocument/2006/relationships/tags" Target="../tags/tag334.xml"/><Relationship Id="rId28" Type="http://schemas.openxmlformats.org/officeDocument/2006/relationships/tags" Target="../tags/tag339.xml"/><Relationship Id="rId49" Type="http://schemas.openxmlformats.org/officeDocument/2006/relationships/tags" Target="../tags/tag360.xml"/><Relationship Id="rId114" Type="http://schemas.openxmlformats.org/officeDocument/2006/relationships/tags" Target="../tags/tag425.xml"/><Relationship Id="rId119" Type="http://schemas.openxmlformats.org/officeDocument/2006/relationships/tags" Target="../tags/tag430.xml"/><Relationship Id="rId44" Type="http://schemas.openxmlformats.org/officeDocument/2006/relationships/tags" Target="../tags/tag355.xml"/><Relationship Id="rId60" Type="http://schemas.openxmlformats.org/officeDocument/2006/relationships/tags" Target="../tags/tag371.xml"/><Relationship Id="rId65" Type="http://schemas.openxmlformats.org/officeDocument/2006/relationships/tags" Target="../tags/tag376.xml"/><Relationship Id="rId81" Type="http://schemas.openxmlformats.org/officeDocument/2006/relationships/tags" Target="../tags/tag392.xml"/><Relationship Id="rId86" Type="http://schemas.openxmlformats.org/officeDocument/2006/relationships/tags" Target="../tags/tag397.xml"/><Relationship Id="rId130" Type="http://schemas.openxmlformats.org/officeDocument/2006/relationships/image" Target="../media/image25.png"/><Relationship Id="rId13" Type="http://schemas.openxmlformats.org/officeDocument/2006/relationships/tags" Target="../tags/tag324.xml"/><Relationship Id="rId18" Type="http://schemas.openxmlformats.org/officeDocument/2006/relationships/tags" Target="../tags/tag329.xml"/><Relationship Id="rId39" Type="http://schemas.openxmlformats.org/officeDocument/2006/relationships/tags" Target="../tags/tag350.xml"/><Relationship Id="rId109" Type="http://schemas.openxmlformats.org/officeDocument/2006/relationships/tags" Target="../tags/tag420.xml"/><Relationship Id="rId34" Type="http://schemas.openxmlformats.org/officeDocument/2006/relationships/tags" Target="../tags/tag345.xml"/><Relationship Id="rId50" Type="http://schemas.openxmlformats.org/officeDocument/2006/relationships/tags" Target="../tags/tag361.xml"/><Relationship Id="rId55" Type="http://schemas.openxmlformats.org/officeDocument/2006/relationships/tags" Target="../tags/tag366.xml"/><Relationship Id="rId76" Type="http://schemas.openxmlformats.org/officeDocument/2006/relationships/tags" Target="../tags/tag387.xml"/><Relationship Id="rId97" Type="http://schemas.openxmlformats.org/officeDocument/2006/relationships/tags" Target="../tags/tag408.xml"/><Relationship Id="rId104" Type="http://schemas.openxmlformats.org/officeDocument/2006/relationships/tags" Target="../tags/tag415.xml"/><Relationship Id="rId120" Type="http://schemas.openxmlformats.org/officeDocument/2006/relationships/slideLayout" Target="../slideLayouts/slideLayout1.xml"/><Relationship Id="rId125" Type="http://schemas.openxmlformats.org/officeDocument/2006/relationships/chart" Target="../charts/chart22.xml"/><Relationship Id="rId7" Type="http://schemas.openxmlformats.org/officeDocument/2006/relationships/tags" Target="../tags/tag318.xml"/><Relationship Id="rId71" Type="http://schemas.openxmlformats.org/officeDocument/2006/relationships/tags" Target="../tags/tag382.xml"/><Relationship Id="rId92" Type="http://schemas.openxmlformats.org/officeDocument/2006/relationships/tags" Target="../tags/tag403.xml"/><Relationship Id="rId2" Type="http://schemas.openxmlformats.org/officeDocument/2006/relationships/tags" Target="../tags/tag313.xml"/><Relationship Id="rId29" Type="http://schemas.openxmlformats.org/officeDocument/2006/relationships/tags" Target="../tags/tag340.xml"/><Relationship Id="rId24" Type="http://schemas.openxmlformats.org/officeDocument/2006/relationships/tags" Target="../tags/tag335.xml"/><Relationship Id="rId40" Type="http://schemas.openxmlformats.org/officeDocument/2006/relationships/tags" Target="../tags/tag351.xml"/><Relationship Id="rId45" Type="http://schemas.openxmlformats.org/officeDocument/2006/relationships/tags" Target="../tags/tag356.xml"/><Relationship Id="rId66" Type="http://schemas.openxmlformats.org/officeDocument/2006/relationships/tags" Target="../tags/tag377.xml"/><Relationship Id="rId87" Type="http://schemas.openxmlformats.org/officeDocument/2006/relationships/tags" Target="../tags/tag398.xml"/><Relationship Id="rId110" Type="http://schemas.openxmlformats.org/officeDocument/2006/relationships/tags" Target="../tags/tag421.xml"/><Relationship Id="rId115" Type="http://schemas.openxmlformats.org/officeDocument/2006/relationships/tags" Target="../tags/tag426.xml"/><Relationship Id="rId131" Type="http://schemas.openxmlformats.org/officeDocument/2006/relationships/image" Target="../media/image26.png"/><Relationship Id="rId61" Type="http://schemas.openxmlformats.org/officeDocument/2006/relationships/tags" Target="../tags/tag372.xml"/><Relationship Id="rId82" Type="http://schemas.openxmlformats.org/officeDocument/2006/relationships/tags" Target="../tags/tag393.xml"/><Relationship Id="rId19" Type="http://schemas.openxmlformats.org/officeDocument/2006/relationships/tags" Target="../tags/tag330.xml"/><Relationship Id="rId14" Type="http://schemas.openxmlformats.org/officeDocument/2006/relationships/tags" Target="../tags/tag325.xml"/><Relationship Id="rId30" Type="http://schemas.openxmlformats.org/officeDocument/2006/relationships/tags" Target="../tags/tag341.xml"/><Relationship Id="rId35" Type="http://schemas.openxmlformats.org/officeDocument/2006/relationships/tags" Target="../tags/tag346.xml"/><Relationship Id="rId56" Type="http://schemas.openxmlformats.org/officeDocument/2006/relationships/tags" Target="../tags/tag367.xml"/><Relationship Id="rId77" Type="http://schemas.openxmlformats.org/officeDocument/2006/relationships/tags" Target="../tags/tag388.xml"/><Relationship Id="rId100" Type="http://schemas.openxmlformats.org/officeDocument/2006/relationships/tags" Target="../tags/tag411.xml"/><Relationship Id="rId105" Type="http://schemas.openxmlformats.org/officeDocument/2006/relationships/tags" Target="../tags/tag416.xml"/><Relationship Id="rId126" Type="http://schemas.openxmlformats.org/officeDocument/2006/relationships/chart" Target="../charts/chart23.xml"/><Relationship Id="rId8" Type="http://schemas.openxmlformats.org/officeDocument/2006/relationships/tags" Target="../tags/tag319.xml"/><Relationship Id="rId51" Type="http://schemas.openxmlformats.org/officeDocument/2006/relationships/tags" Target="../tags/tag362.xml"/><Relationship Id="rId72" Type="http://schemas.openxmlformats.org/officeDocument/2006/relationships/tags" Target="../tags/tag383.xml"/><Relationship Id="rId93" Type="http://schemas.openxmlformats.org/officeDocument/2006/relationships/tags" Target="../tags/tag404.xml"/><Relationship Id="rId98" Type="http://schemas.openxmlformats.org/officeDocument/2006/relationships/tags" Target="../tags/tag409.xml"/><Relationship Id="rId121" Type="http://schemas.openxmlformats.org/officeDocument/2006/relationships/notesSlide" Target="../notesSlides/notesSlide8.xml"/><Relationship Id="rId3" Type="http://schemas.openxmlformats.org/officeDocument/2006/relationships/tags" Target="../tags/tag314.xml"/><Relationship Id="rId25" Type="http://schemas.openxmlformats.org/officeDocument/2006/relationships/tags" Target="../tags/tag336.xml"/><Relationship Id="rId46" Type="http://schemas.openxmlformats.org/officeDocument/2006/relationships/tags" Target="../tags/tag357.xml"/><Relationship Id="rId67" Type="http://schemas.openxmlformats.org/officeDocument/2006/relationships/tags" Target="../tags/tag378.xml"/><Relationship Id="rId116" Type="http://schemas.openxmlformats.org/officeDocument/2006/relationships/tags" Target="../tags/tag427.xml"/><Relationship Id="rId20" Type="http://schemas.openxmlformats.org/officeDocument/2006/relationships/tags" Target="../tags/tag331.xml"/><Relationship Id="rId41" Type="http://schemas.openxmlformats.org/officeDocument/2006/relationships/tags" Target="../tags/tag352.xml"/><Relationship Id="rId62" Type="http://schemas.openxmlformats.org/officeDocument/2006/relationships/tags" Target="../tags/tag373.xml"/><Relationship Id="rId83" Type="http://schemas.openxmlformats.org/officeDocument/2006/relationships/tags" Target="../tags/tag394.xml"/><Relationship Id="rId88" Type="http://schemas.openxmlformats.org/officeDocument/2006/relationships/tags" Target="../tags/tag399.xml"/><Relationship Id="rId111" Type="http://schemas.openxmlformats.org/officeDocument/2006/relationships/tags" Target="../tags/tag422.xml"/><Relationship Id="rId15" Type="http://schemas.openxmlformats.org/officeDocument/2006/relationships/tags" Target="../tags/tag326.xml"/><Relationship Id="rId36" Type="http://schemas.openxmlformats.org/officeDocument/2006/relationships/tags" Target="../tags/tag347.xml"/><Relationship Id="rId57" Type="http://schemas.openxmlformats.org/officeDocument/2006/relationships/tags" Target="../tags/tag368.xml"/><Relationship Id="rId106" Type="http://schemas.openxmlformats.org/officeDocument/2006/relationships/tags" Target="../tags/tag417.xml"/><Relationship Id="rId127" Type="http://schemas.openxmlformats.org/officeDocument/2006/relationships/image" Target="../media/image16.png"/><Relationship Id="rId10" Type="http://schemas.openxmlformats.org/officeDocument/2006/relationships/tags" Target="../tags/tag321.xml"/><Relationship Id="rId31" Type="http://schemas.openxmlformats.org/officeDocument/2006/relationships/tags" Target="../tags/tag342.xml"/><Relationship Id="rId52" Type="http://schemas.openxmlformats.org/officeDocument/2006/relationships/tags" Target="../tags/tag363.xml"/><Relationship Id="rId73" Type="http://schemas.openxmlformats.org/officeDocument/2006/relationships/tags" Target="../tags/tag384.xml"/><Relationship Id="rId78" Type="http://schemas.openxmlformats.org/officeDocument/2006/relationships/tags" Target="../tags/tag389.xml"/><Relationship Id="rId94" Type="http://schemas.openxmlformats.org/officeDocument/2006/relationships/tags" Target="../tags/tag405.xml"/><Relationship Id="rId99" Type="http://schemas.openxmlformats.org/officeDocument/2006/relationships/tags" Target="../tags/tag410.xml"/><Relationship Id="rId101" Type="http://schemas.openxmlformats.org/officeDocument/2006/relationships/tags" Target="../tags/tag412.xml"/><Relationship Id="rId122" Type="http://schemas.openxmlformats.org/officeDocument/2006/relationships/oleObject" Target="../embeddings/oleObject17.bin"/><Relationship Id="rId4" Type="http://schemas.openxmlformats.org/officeDocument/2006/relationships/tags" Target="../tags/tag315.xml"/><Relationship Id="rId9" Type="http://schemas.openxmlformats.org/officeDocument/2006/relationships/tags" Target="../tags/tag320.xml"/><Relationship Id="rId26" Type="http://schemas.openxmlformats.org/officeDocument/2006/relationships/tags" Target="../tags/tag337.xml"/></Relationships>
</file>

<file path=ppt/slides/_rels/slide13.xml.rels><?xml version="1.0" encoding="UTF-8" standalone="yes"?>
<Relationships xmlns="http://schemas.openxmlformats.org/package/2006/relationships"><Relationship Id="rId26" Type="http://schemas.openxmlformats.org/officeDocument/2006/relationships/tags" Target="../tags/tag455.xml"/><Relationship Id="rId21" Type="http://schemas.openxmlformats.org/officeDocument/2006/relationships/tags" Target="../tags/tag450.xml"/><Relationship Id="rId42" Type="http://schemas.openxmlformats.org/officeDocument/2006/relationships/tags" Target="../tags/tag471.xml"/><Relationship Id="rId47" Type="http://schemas.openxmlformats.org/officeDocument/2006/relationships/tags" Target="../tags/tag476.xml"/><Relationship Id="rId63" Type="http://schemas.openxmlformats.org/officeDocument/2006/relationships/tags" Target="../tags/tag492.xml"/><Relationship Id="rId68" Type="http://schemas.openxmlformats.org/officeDocument/2006/relationships/tags" Target="../tags/tag497.xml"/><Relationship Id="rId84" Type="http://schemas.openxmlformats.org/officeDocument/2006/relationships/tags" Target="../tags/tag513.xml"/><Relationship Id="rId89" Type="http://schemas.openxmlformats.org/officeDocument/2006/relationships/tags" Target="../tags/tag518.xml"/><Relationship Id="rId16" Type="http://schemas.openxmlformats.org/officeDocument/2006/relationships/tags" Target="../tags/tag445.xml"/><Relationship Id="rId107" Type="http://schemas.openxmlformats.org/officeDocument/2006/relationships/image" Target="../media/image23.png"/><Relationship Id="rId11" Type="http://schemas.openxmlformats.org/officeDocument/2006/relationships/tags" Target="../tags/tag440.xml"/><Relationship Id="rId32" Type="http://schemas.openxmlformats.org/officeDocument/2006/relationships/tags" Target="../tags/tag461.xml"/><Relationship Id="rId37" Type="http://schemas.openxmlformats.org/officeDocument/2006/relationships/tags" Target="../tags/tag466.xml"/><Relationship Id="rId53" Type="http://schemas.openxmlformats.org/officeDocument/2006/relationships/tags" Target="../tags/tag482.xml"/><Relationship Id="rId58" Type="http://schemas.openxmlformats.org/officeDocument/2006/relationships/tags" Target="../tags/tag487.xml"/><Relationship Id="rId74" Type="http://schemas.openxmlformats.org/officeDocument/2006/relationships/tags" Target="../tags/tag503.xml"/><Relationship Id="rId79" Type="http://schemas.openxmlformats.org/officeDocument/2006/relationships/tags" Target="../tags/tag508.xml"/><Relationship Id="rId102" Type="http://schemas.openxmlformats.org/officeDocument/2006/relationships/image" Target="../media/image15.emf"/><Relationship Id="rId5" Type="http://schemas.openxmlformats.org/officeDocument/2006/relationships/tags" Target="../tags/tag434.xml"/><Relationship Id="rId90" Type="http://schemas.openxmlformats.org/officeDocument/2006/relationships/tags" Target="../tags/tag519.xml"/><Relationship Id="rId95" Type="http://schemas.openxmlformats.org/officeDocument/2006/relationships/tags" Target="../tags/tag524.xml"/><Relationship Id="rId22" Type="http://schemas.openxmlformats.org/officeDocument/2006/relationships/tags" Target="../tags/tag451.xml"/><Relationship Id="rId27" Type="http://schemas.openxmlformats.org/officeDocument/2006/relationships/tags" Target="../tags/tag456.xml"/><Relationship Id="rId43" Type="http://schemas.openxmlformats.org/officeDocument/2006/relationships/tags" Target="../tags/tag472.xml"/><Relationship Id="rId48" Type="http://schemas.openxmlformats.org/officeDocument/2006/relationships/tags" Target="../tags/tag477.xml"/><Relationship Id="rId64" Type="http://schemas.openxmlformats.org/officeDocument/2006/relationships/tags" Target="../tags/tag493.xml"/><Relationship Id="rId69" Type="http://schemas.openxmlformats.org/officeDocument/2006/relationships/tags" Target="../tags/tag498.xml"/><Relationship Id="rId80" Type="http://schemas.openxmlformats.org/officeDocument/2006/relationships/tags" Target="../tags/tag509.xml"/><Relationship Id="rId85" Type="http://schemas.openxmlformats.org/officeDocument/2006/relationships/tags" Target="../tags/tag514.xml"/><Relationship Id="rId12" Type="http://schemas.openxmlformats.org/officeDocument/2006/relationships/tags" Target="../tags/tag441.xml"/><Relationship Id="rId17" Type="http://schemas.openxmlformats.org/officeDocument/2006/relationships/tags" Target="../tags/tag446.xml"/><Relationship Id="rId33" Type="http://schemas.openxmlformats.org/officeDocument/2006/relationships/tags" Target="../tags/tag462.xml"/><Relationship Id="rId38" Type="http://schemas.openxmlformats.org/officeDocument/2006/relationships/tags" Target="../tags/tag467.xml"/><Relationship Id="rId59" Type="http://schemas.openxmlformats.org/officeDocument/2006/relationships/tags" Target="../tags/tag488.xml"/><Relationship Id="rId103" Type="http://schemas.openxmlformats.org/officeDocument/2006/relationships/chart" Target="../charts/chart24.xml"/><Relationship Id="rId108" Type="http://schemas.openxmlformats.org/officeDocument/2006/relationships/image" Target="../media/image24.png"/><Relationship Id="rId54" Type="http://schemas.openxmlformats.org/officeDocument/2006/relationships/tags" Target="../tags/tag483.xml"/><Relationship Id="rId70" Type="http://schemas.openxmlformats.org/officeDocument/2006/relationships/tags" Target="../tags/tag499.xml"/><Relationship Id="rId75" Type="http://schemas.openxmlformats.org/officeDocument/2006/relationships/tags" Target="../tags/tag504.xml"/><Relationship Id="rId91" Type="http://schemas.openxmlformats.org/officeDocument/2006/relationships/tags" Target="../tags/tag520.xml"/><Relationship Id="rId96" Type="http://schemas.openxmlformats.org/officeDocument/2006/relationships/tags" Target="../tags/tag525.xml"/><Relationship Id="rId1" Type="http://schemas.openxmlformats.org/officeDocument/2006/relationships/vmlDrawing" Target="../drawings/vmlDrawing16.vml"/><Relationship Id="rId6" Type="http://schemas.openxmlformats.org/officeDocument/2006/relationships/tags" Target="../tags/tag435.xml"/><Relationship Id="rId15" Type="http://schemas.openxmlformats.org/officeDocument/2006/relationships/tags" Target="../tags/tag444.xml"/><Relationship Id="rId23" Type="http://schemas.openxmlformats.org/officeDocument/2006/relationships/tags" Target="../tags/tag452.xml"/><Relationship Id="rId28" Type="http://schemas.openxmlformats.org/officeDocument/2006/relationships/tags" Target="../tags/tag457.xml"/><Relationship Id="rId36" Type="http://schemas.openxmlformats.org/officeDocument/2006/relationships/tags" Target="../tags/tag465.xml"/><Relationship Id="rId49" Type="http://schemas.openxmlformats.org/officeDocument/2006/relationships/tags" Target="../tags/tag478.xml"/><Relationship Id="rId57" Type="http://schemas.openxmlformats.org/officeDocument/2006/relationships/tags" Target="../tags/tag486.xml"/><Relationship Id="rId106" Type="http://schemas.openxmlformats.org/officeDocument/2006/relationships/image" Target="../media/image16.png"/><Relationship Id="rId10" Type="http://schemas.openxmlformats.org/officeDocument/2006/relationships/tags" Target="../tags/tag439.xml"/><Relationship Id="rId31" Type="http://schemas.openxmlformats.org/officeDocument/2006/relationships/tags" Target="../tags/tag460.xml"/><Relationship Id="rId44" Type="http://schemas.openxmlformats.org/officeDocument/2006/relationships/tags" Target="../tags/tag473.xml"/><Relationship Id="rId52" Type="http://schemas.openxmlformats.org/officeDocument/2006/relationships/tags" Target="../tags/tag481.xml"/><Relationship Id="rId60" Type="http://schemas.openxmlformats.org/officeDocument/2006/relationships/tags" Target="../tags/tag489.xml"/><Relationship Id="rId65" Type="http://schemas.openxmlformats.org/officeDocument/2006/relationships/tags" Target="../tags/tag494.xml"/><Relationship Id="rId73" Type="http://schemas.openxmlformats.org/officeDocument/2006/relationships/tags" Target="../tags/tag502.xml"/><Relationship Id="rId78" Type="http://schemas.openxmlformats.org/officeDocument/2006/relationships/tags" Target="../tags/tag507.xml"/><Relationship Id="rId81" Type="http://schemas.openxmlformats.org/officeDocument/2006/relationships/tags" Target="../tags/tag510.xml"/><Relationship Id="rId86" Type="http://schemas.openxmlformats.org/officeDocument/2006/relationships/tags" Target="../tags/tag515.xml"/><Relationship Id="rId94" Type="http://schemas.openxmlformats.org/officeDocument/2006/relationships/tags" Target="../tags/tag523.xml"/><Relationship Id="rId99" Type="http://schemas.openxmlformats.org/officeDocument/2006/relationships/slideLayout" Target="../slideLayouts/slideLayout1.xml"/><Relationship Id="rId101" Type="http://schemas.openxmlformats.org/officeDocument/2006/relationships/oleObject" Target="../embeddings/oleObject18.bin"/><Relationship Id="rId4" Type="http://schemas.openxmlformats.org/officeDocument/2006/relationships/tags" Target="../tags/tag433.xml"/><Relationship Id="rId9" Type="http://schemas.openxmlformats.org/officeDocument/2006/relationships/tags" Target="../tags/tag438.xml"/><Relationship Id="rId13" Type="http://schemas.openxmlformats.org/officeDocument/2006/relationships/tags" Target="../tags/tag442.xml"/><Relationship Id="rId18" Type="http://schemas.openxmlformats.org/officeDocument/2006/relationships/tags" Target="../tags/tag447.xml"/><Relationship Id="rId39" Type="http://schemas.openxmlformats.org/officeDocument/2006/relationships/tags" Target="../tags/tag468.xml"/><Relationship Id="rId109" Type="http://schemas.openxmlformats.org/officeDocument/2006/relationships/image" Target="../media/image25.png"/><Relationship Id="rId34" Type="http://schemas.openxmlformats.org/officeDocument/2006/relationships/tags" Target="../tags/tag463.xml"/><Relationship Id="rId50" Type="http://schemas.openxmlformats.org/officeDocument/2006/relationships/tags" Target="../tags/tag479.xml"/><Relationship Id="rId55" Type="http://schemas.openxmlformats.org/officeDocument/2006/relationships/tags" Target="../tags/tag484.xml"/><Relationship Id="rId76" Type="http://schemas.openxmlformats.org/officeDocument/2006/relationships/tags" Target="../tags/tag505.xml"/><Relationship Id="rId97" Type="http://schemas.openxmlformats.org/officeDocument/2006/relationships/tags" Target="../tags/tag526.xml"/><Relationship Id="rId104" Type="http://schemas.openxmlformats.org/officeDocument/2006/relationships/chart" Target="../charts/chart25.xml"/><Relationship Id="rId7" Type="http://schemas.openxmlformats.org/officeDocument/2006/relationships/tags" Target="../tags/tag436.xml"/><Relationship Id="rId71" Type="http://schemas.openxmlformats.org/officeDocument/2006/relationships/tags" Target="../tags/tag500.xml"/><Relationship Id="rId92" Type="http://schemas.openxmlformats.org/officeDocument/2006/relationships/tags" Target="../tags/tag521.xml"/><Relationship Id="rId2" Type="http://schemas.openxmlformats.org/officeDocument/2006/relationships/tags" Target="../tags/tag431.xml"/><Relationship Id="rId29" Type="http://schemas.openxmlformats.org/officeDocument/2006/relationships/tags" Target="../tags/tag458.xml"/><Relationship Id="rId24" Type="http://schemas.openxmlformats.org/officeDocument/2006/relationships/tags" Target="../tags/tag453.xml"/><Relationship Id="rId40" Type="http://schemas.openxmlformats.org/officeDocument/2006/relationships/tags" Target="../tags/tag469.xml"/><Relationship Id="rId45" Type="http://schemas.openxmlformats.org/officeDocument/2006/relationships/tags" Target="../tags/tag474.xml"/><Relationship Id="rId66" Type="http://schemas.openxmlformats.org/officeDocument/2006/relationships/tags" Target="../tags/tag495.xml"/><Relationship Id="rId87" Type="http://schemas.openxmlformats.org/officeDocument/2006/relationships/tags" Target="../tags/tag516.xml"/><Relationship Id="rId110" Type="http://schemas.openxmlformats.org/officeDocument/2006/relationships/image" Target="../media/image17.png"/><Relationship Id="rId61" Type="http://schemas.openxmlformats.org/officeDocument/2006/relationships/tags" Target="../tags/tag490.xml"/><Relationship Id="rId82" Type="http://schemas.openxmlformats.org/officeDocument/2006/relationships/tags" Target="../tags/tag511.xml"/><Relationship Id="rId19" Type="http://schemas.openxmlformats.org/officeDocument/2006/relationships/tags" Target="../tags/tag448.xml"/><Relationship Id="rId14" Type="http://schemas.openxmlformats.org/officeDocument/2006/relationships/tags" Target="../tags/tag443.xml"/><Relationship Id="rId30" Type="http://schemas.openxmlformats.org/officeDocument/2006/relationships/tags" Target="../tags/tag459.xml"/><Relationship Id="rId35" Type="http://schemas.openxmlformats.org/officeDocument/2006/relationships/tags" Target="../tags/tag464.xml"/><Relationship Id="rId56" Type="http://schemas.openxmlformats.org/officeDocument/2006/relationships/tags" Target="../tags/tag485.xml"/><Relationship Id="rId77" Type="http://schemas.openxmlformats.org/officeDocument/2006/relationships/tags" Target="../tags/tag506.xml"/><Relationship Id="rId100" Type="http://schemas.openxmlformats.org/officeDocument/2006/relationships/notesSlide" Target="../notesSlides/notesSlide9.xml"/><Relationship Id="rId105" Type="http://schemas.openxmlformats.org/officeDocument/2006/relationships/chart" Target="../charts/chart26.xml"/><Relationship Id="rId8" Type="http://schemas.openxmlformats.org/officeDocument/2006/relationships/tags" Target="../tags/tag437.xml"/><Relationship Id="rId51" Type="http://schemas.openxmlformats.org/officeDocument/2006/relationships/tags" Target="../tags/tag480.xml"/><Relationship Id="rId72" Type="http://schemas.openxmlformats.org/officeDocument/2006/relationships/tags" Target="../tags/tag501.xml"/><Relationship Id="rId93" Type="http://schemas.openxmlformats.org/officeDocument/2006/relationships/tags" Target="../tags/tag522.xml"/><Relationship Id="rId98" Type="http://schemas.openxmlformats.org/officeDocument/2006/relationships/tags" Target="../tags/tag527.xml"/><Relationship Id="rId3" Type="http://schemas.openxmlformats.org/officeDocument/2006/relationships/tags" Target="../tags/tag432.xml"/><Relationship Id="rId25" Type="http://schemas.openxmlformats.org/officeDocument/2006/relationships/tags" Target="../tags/tag454.xml"/><Relationship Id="rId46" Type="http://schemas.openxmlformats.org/officeDocument/2006/relationships/tags" Target="../tags/tag475.xml"/><Relationship Id="rId67" Type="http://schemas.openxmlformats.org/officeDocument/2006/relationships/tags" Target="../tags/tag496.xml"/><Relationship Id="rId20" Type="http://schemas.openxmlformats.org/officeDocument/2006/relationships/tags" Target="../tags/tag449.xml"/><Relationship Id="rId41" Type="http://schemas.openxmlformats.org/officeDocument/2006/relationships/tags" Target="../tags/tag470.xml"/><Relationship Id="rId62" Type="http://schemas.openxmlformats.org/officeDocument/2006/relationships/tags" Target="../tags/tag491.xml"/><Relationship Id="rId83" Type="http://schemas.openxmlformats.org/officeDocument/2006/relationships/tags" Target="../tags/tag512.xml"/><Relationship Id="rId88" Type="http://schemas.openxmlformats.org/officeDocument/2006/relationships/tags" Target="../tags/tag517.xml"/></Relationships>
</file>

<file path=ppt/slides/_rels/slide14.xml.rels><?xml version="1.0" encoding="UTF-8" standalone="yes"?>
<Relationships xmlns="http://schemas.openxmlformats.org/package/2006/relationships"><Relationship Id="rId117" Type="http://schemas.openxmlformats.org/officeDocument/2006/relationships/tags" Target="../tags/tag643.xml"/><Relationship Id="rId21" Type="http://schemas.openxmlformats.org/officeDocument/2006/relationships/tags" Target="../tags/tag547.xml"/><Relationship Id="rId42" Type="http://schemas.openxmlformats.org/officeDocument/2006/relationships/tags" Target="../tags/tag568.xml"/><Relationship Id="rId63" Type="http://schemas.openxmlformats.org/officeDocument/2006/relationships/tags" Target="../tags/tag589.xml"/><Relationship Id="rId84" Type="http://schemas.openxmlformats.org/officeDocument/2006/relationships/tags" Target="../tags/tag610.xml"/><Relationship Id="rId138" Type="http://schemas.openxmlformats.org/officeDocument/2006/relationships/chart" Target="../charts/chart29.xml"/><Relationship Id="rId107" Type="http://schemas.openxmlformats.org/officeDocument/2006/relationships/tags" Target="../tags/tag633.xml"/><Relationship Id="rId11" Type="http://schemas.openxmlformats.org/officeDocument/2006/relationships/tags" Target="../tags/tag537.xml"/><Relationship Id="rId32" Type="http://schemas.openxmlformats.org/officeDocument/2006/relationships/tags" Target="../tags/tag558.xml"/><Relationship Id="rId37" Type="http://schemas.openxmlformats.org/officeDocument/2006/relationships/tags" Target="../tags/tag563.xml"/><Relationship Id="rId53" Type="http://schemas.openxmlformats.org/officeDocument/2006/relationships/tags" Target="../tags/tag579.xml"/><Relationship Id="rId58" Type="http://schemas.openxmlformats.org/officeDocument/2006/relationships/tags" Target="../tags/tag584.xml"/><Relationship Id="rId74" Type="http://schemas.openxmlformats.org/officeDocument/2006/relationships/tags" Target="../tags/tag600.xml"/><Relationship Id="rId79" Type="http://schemas.openxmlformats.org/officeDocument/2006/relationships/tags" Target="../tags/tag605.xml"/><Relationship Id="rId102" Type="http://schemas.openxmlformats.org/officeDocument/2006/relationships/tags" Target="../tags/tag628.xml"/><Relationship Id="rId123" Type="http://schemas.openxmlformats.org/officeDocument/2006/relationships/tags" Target="../tags/tag649.xml"/><Relationship Id="rId128" Type="http://schemas.openxmlformats.org/officeDocument/2006/relationships/tags" Target="../tags/tag654.xml"/><Relationship Id="rId5" Type="http://schemas.openxmlformats.org/officeDocument/2006/relationships/tags" Target="../tags/tag531.xml"/><Relationship Id="rId90" Type="http://schemas.openxmlformats.org/officeDocument/2006/relationships/tags" Target="../tags/tag616.xml"/><Relationship Id="rId95" Type="http://schemas.openxmlformats.org/officeDocument/2006/relationships/tags" Target="../tags/tag621.xml"/><Relationship Id="rId22" Type="http://schemas.openxmlformats.org/officeDocument/2006/relationships/tags" Target="../tags/tag548.xml"/><Relationship Id="rId27" Type="http://schemas.openxmlformats.org/officeDocument/2006/relationships/tags" Target="../tags/tag553.xml"/><Relationship Id="rId43" Type="http://schemas.openxmlformats.org/officeDocument/2006/relationships/tags" Target="../tags/tag569.xml"/><Relationship Id="rId48" Type="http://schemas.openxmlformats.org/officeDocument/2006/relationships/tags" Target="../tags/tag574.xml"/><Relationship Id="rId64" Type="http://schemas.openxmlformats.org/officeDocument/2006/relationships/tags" Target="../tags/tag590.xml"/><Relationship Id="rId69" Type="http://schemas.openxmlformats.org/officeDocument/2006/relationships/tags" Target="../tags/tag595.xml"/><Relationship Id="rId113" Type="http://schemas.openxmlformats.org/officeDocument/2006/relationships/tags" Target="../tags/tag639.xml"/><Relationship Id="rId118" Type="http://schemas.openxmlformats.org/officeDocument/2006/relationships/tags" Target="../tags/tag644.xml"/><Relationship Id="rId134" Type="http://schemas.openxmlformats.org/officeDocument/2006/relationships/oleObject" Target="../embeddings/oleObject19.bin"/><Relationship Id="rId139" Type="http://schemas.openxmlformats.org/officeDocument/2006/relationships/image" Target="../media/image16.png"/><Relationship Id="rId80" Type="http://schemas.openxmlformats.org/officeDocument/2006/relationships/tags" Target="../tags/tag606.xml"/><Relationship Id="rId85" Type="http://schemas.openxmlformats.org/officeDocument/2006/relationships/tags" Target="../tags/tag611.xml"/><Relationship Id="rId12" Type="http://schemas.openxmlformats.org/officeDocument/2006/relationships/tags" Target="../tags/tag538.xml"/><Relationship Id="rId17" Type="http://schemas.openxmlformats.org/officeDocument/2006/relationships/tags" Target="../tags/tag543.xml"/><Relationship Id="rId33" Type="http://schemas.openxmlformats.org/officeDocument/2006/relationships/tags" Target="../tags/tag559.xml"/><Relationship Id="rId38" Type="http://schemas.openxmlformats.org/officeDocument/2006/relationships/tags" Target="../tags/tag564.xml"/><Relationship Id="rId59" Type="http://schemas.openxmlformats.org/officeDocument/2006/relationships/tags" Target="../tags/tag585.xml"/><Relationship Id="rId103" Type="http://schemas.openxmlformats.org/officeDocument/2006/relationships/tags" Target="../tags/tag629.xml"/><Relationship Id="rId108" Type="http://schemas.openxmlformats.org/officeDocument/2006/relationships/tags" Target="../tags/tag634.xml"/><Relationship Id="rId124" Type="http://schemas.openxmlformats.org/officeDocument/2006/relationships/tags" Target="../tags/tag650.xml"/><Relationship Id="rId129" Type="http://schemas.openxmlformats.org/officeDocument/2006/relationships/tags" Target="../tags/tag655.xml"/><Relationship Id="rId54" Type="http://schemas.openxmlformats.org/officeDocument/2006/relationships/tags" Target="../tags/tag580.xml"/><Relationship Id="rId70" Type="http://schemas.openxmlformats.org/officeDocument/2006/relationships/tags" Target="../tags/tag596.xml"/><Relationship Id="rId75" Type="http://schemas.openxmlformats.org/officeDocument/2006/relationships/tags" Target="../tags/tag601.xml"/><Relationship Id="rId91" Type="http://schemas.openxmlformats.org/officeDocument/2006/relationships/tags" Target="../tags/tag617.xml"/><Relationship Id="rId96" Type="http://schemas.openxmlformats.org/officeDocument/2006/relationships/tags" Target="../tags/tag622.xml"/><Relationship Id="rId140" Type="http://schemas.openxmlformats.org/officeDocument/2006/relationships/image" Target="../media/image23.png"/><Relationship Id="rId1" Type="http://schemas.openxmlformats.org/officeDocument/2006/relationships/vmlDrawing" Target="../drawings/vmlDrawing17.vml"/><Relationship Id="rId6" Type="http://schemas.openxmlformats.org/officeDocument/2006/relationships/tags" Target="../tags/tag532.xml"/><Relationship Id="rId23" Type="http://schemas.openxmlformats.org/officeDocument/2006/relationships/tags" Target="../tags/tag549.xml"/><Relationship Id="rId28" Type="http://schemas.openxmlformats.org/officeDocument/2006/relationships/tags" Target="../tags/tag554.xml"/><Relationship Id="rId49" Type="http://schemas.openxmlformats.org/officeDocument/2006/relationships/tags" Target="../tags/tag575.xml"/><Relationship Id="rId114" Type="http://schemas.openxmlformats.org/officeDocument/2006/relationships/tags" Target="../tags/tag640.xml"/><Relationship Id="rId119" Type="http://schemas.openxmlformats.org/officeDocument/2006/relationships/tags" Target="../tags/tag645.xml"/><Relationship Id="rId44" Type="http://schemas.openxmlformats.org/officeDocument/2006/relationships/tags" Target="../tags/tag570.xml"/><Relationship Id="rId60" Type="http://schemas.openxmlformats.org/officeDocument/2006/relationships/tags" Target="../tags/tag586.xml"/><Relationship Id="rId65" Type="http://schemas.openxmlformats.org/officeDocument/2006/relationships/tags" Target="../tags/tag591.xml"/><Relationship Id="rId81" Type="http://schemas.openxmlformats.org/officeDocument/2006/relationships/tags" Target="../tags/tag607.xml"/><Relationship Id="rId86" Type="http://schemas.openxmlformats.org/officeDocument/2006/relationships/tags" Target="../tags/tag612.xml"/><Relationship Id="rId130" Type="http://schemas.openxmlformats.org/officeDocument/2006/relationships/tags" Target="../tags/tag656.xml"/><Relationship Id="rId135" Type="http://schemas.openxmlformats.org/officeDocument/2006/relationships/image" Target="../media/image15.emf"/><Relationship Id="rId13" Type="http://schemas.openxmlformats.org/officeDocument/2006/relationships/tags" Target="../tags/tag539.xml"/><Relationship Id="rId18" Type="http://schemas.openxmlformats.org/officeDocument/2006/relationships/tags" Target="../tags/tag544.xml"/><Relationship Id="rId39" Type="http://schemas.openxmlformats.org/officeDocument/2006/relationships/tags" Target="../tags/tag565.xml"/><Relationship Id="rId109" Type="http://schemas.openxmlformats.org/officeDocument/2006/relationships/tags" Target="../tags/tag635.xml"/><Relationship Id="rId34" Type="http://schemas.openxmlformats.org/officeDocument/2006/relationships/tags" Target="../tags/tag560.xml"/><Relationship Id="rId50" Type="http://schemas.openxmlformats.org/officeDocument/2006/relationships/tags" Target="../tags/tag576.xml"/><Relationship Id="rId55" Type="http://schemas.openxmlformats.org/officeDocument/2006/relationships/tags" Target="../tags/tag581.xml"/><Relationship Id="rId76" Type="http://schemas.openxmlformats.org/officeDocument/2006/relationships/tags" Target="../tags/tag602.xml"/><Relationship Id="rId97" Type="http://schemas.openxmlformats.org/officeDocument/2006/relationships/tags" Target="../tags/tag623.xml"/><Relationship Id="rId104" Type="http://schemas.openxmlformats.org/officeDocument/2006/relationships/tags" Target="../tags/tag630.xml"/><Relationship Id="rId120" Type="http://schemas.openxmlformats.org/officeDocument/2006/relationships/tags" Target="../tags/tag646.xml"/><Relationship Id="rId125" Type="http://schemas.openxmlformats.org/officeDocument/2006/relationships/tags" Target="../tags/tag651.xml"/><Relationship Id="rId141" Type="http://schemas.openxmlformats.org/officeDocument/2006/relationships/image" Target="../media/image24.png"/><Relationship Id="rId7" Type="http://schemas.openxmlformats.org/officeDocument/2006/relationships/tags" Target="../tags/tag533.xml"/><Relationship Id="rId71" Type="http://schemas.openxmlformats.org/officeDocument/2006/relationships/tags" Target="../tags/tag597.xml"/><Relationship Id="rId92" Type="http://schemas.openxmlformats.org/officeDocument/2006/relationships/tags" Target="../tags/tag618.xml"/><Relationship Id="rId2" Type="http://schemas.openxmlformats.org/officeDocument/2006/relationships/tags" Target="../tags/tag528.xml"/><Relationship Id="rId29" Type="http://schemas.openxmlformats.org/officeDocument/2006/relationships/tags" Target="../tags/tag555.xml"/><Relationship Id="rId24" Type="http://schemas.openxmlformats.org/officeDocument/2006/relationships/tags" Target="../tags/tag550.xml"/><Relationship Id="rId40" Type="http://schemas.openxmlformats.org/officeDocument/2006/relationships/tags" Target="../tags/tag566.xml"/><Relationship Id="rId45" Type="http://schemas.openxmlformats.org/officeDocument/2006/relationships/tags" Target="../tags/tag571.xml"/><Relationship Id="rId66" Type="http://schemas.openxmlformats.org/officeDocument/2006/relationships/tags" Target="../tags/tag592.xml"/><Relationship Id="rId87" Type="http://schemas.openxmlformats.org/officeDocument/2006/relationships/tags" Target="../tags/tag613.xml"/><Relationship Id="rId110" Type="http://schemas.openxmlformats.org/officeDocument/2006/relationships/tags" Target="../tags/tag636.xml"/><Relationship Id="rId115" Type="http://schemas.openxmlformats.org/officeDocument/2006/relationships/tags" Target="../tags/tag641.xml"/><Relationship Id="rId131" Type="http://schemas.openxmlformats.org/officeDocument/2006/relationships/tags" Target="../tags/tag657.xml"/><Relationship Id="rId136" Type="http://schemas.openxmlformats.org/officeDocument/2006/relationships/chart" Target="../charts/chart27.xml"/><Relationship Id="rId61" Type="http://schemas.openxmlformats.org/officeDocument/2006/relationships/tags" Target="../tags/tag587.xml"/><Relationship Id="rId82" Type="http://schemas.openxmlformats.org/officeDocument/2006/relationships/tags" Target="../tags/tag608.xml"/><Relationship Id="rId19" Type="http://schemas.openxmlformats.org/officeDocument/2006/relationships/tags" Target="../tags/tag545.xml"/><Relationship Id="rId14" Type="http://schemas.openxmlformats.org/officeDocument/2006/relationships/tags" Target="../tags/tag540.xml"/><Relationship Id="rId30" Type="http://schemas.openxmlformats.org/officeDocument/2006/relationships/tags" Target="../tags/tag556.xml"/><Relationship Id="rId35" Type="http://schemas.openxmlformats.org/officeDocument/2006/relationships/tags" Target="../tags/tag561.xml"/><Relationship Id="rId56" Type="http://schemas.openxmlformats.org/officeDocument/2006/relationships/tags" Target="../tags/tag582.xml"/><Relationship Id="rId77" Type="http://schemas.openxmlformats.org/officeDocument/2006/relationships/tags" Target="../tags/tag603.xml"/><Relationship Id="rId100" Type="http://schemas.openxmlformats.org/officeDocument/2006/relationships/tags" Target="../tags/tag626.xml"/><Relationship Id="rId105" Type="http://schemas.openxmlformats.org/officeDocument/2006/relationships/tags" Target="../tags/tag631.xml"/><Relationship Id="rId126" Type="http://schemas.openxmlformats.org/officeDocument/2006/relationships/tags" Target="../tags/tag652.xml"/><Relationship Id="rId8" Type="http://schemas.openxmlformats.org/officeDocument/2006/relationships/tags" Target="../tags/tag534.xml"/><Relationship Id="rId51" Type="http://schemas.openxmlformats.org/officeDocument/2006/relationships/tags" Target="../tags/tag577.xml"/><Relationship Id="rId72" Type="http://schemas.openxmlformats.org/officeDocument/2006/relationships/tags" Target="../tags/tag598.xml"/><Relationship Id="rId93" Type="http://schemas.openxmlformats.org/officeDocument/2006/relationships/tags" Target="../tags/tag619.xml"/><Relationship Id="rId98" Type="http://schemas.openxmlformats.org/officeDocument/2006/relationships/tags" Target="../tags/tag624.xml"/><Relationship Id="rId121" Type="http://schemas.openxmlformats.org/officeDocument/2006/relationships/tags" Target="../tags/tag647.xml"/><Relationship Id="rId142" Type="http://schemas.openxmlformats.org/officeDocument/2006/relationships/image" Target="../media/image25.png"/><Relationship Id="rId3" Type="http://schemas.openxmlformats.org/officeDocument/2006/relationships/tags" Target="../tags/tag529.xml"/><Relationship Id="rId25" Type="http://schemas.openxmlformats.org/officeDocument/2006/relationships/tags" Target="../tags/tag551.xml"/><Relationship Id="rId46" Type="http://schemas.openxmlformats.org/officeDocument/2006/relationships/tags" Target="../tags/tag572.xml"/><Relationship Id="rId67" Type="http://schemas.openxmlformats.org/officeDocument/2006/relationships/tags" Target="../tags/tag593.xml"/><Relationship Id="rId116" Type="http://schemas.openxmlformats.org/officeDocument/2006/relationships/tags" Target="../tags/tag642.xml"/><Relationship Id="rId137" Type="http://schemas.openxmlformats.org/officeDocument/2006/relationships/chart" Target="../charts/chart28.xml"/><Relationship Id="rId20" Type="http://schemas.openxmlformats.org/officeDocument/2006/relationships/tags" Target="../tags/tag546.xml"/><Relationship Id="rId41" Type="http://schemas.openxmlformats.org/officeDocument/2006/relationships/tags" Target="../tags/tag567.xml"/><Relationship Id="rId62" Type="http://schemas.openxmlformats.org/officeDocument/2006/relationships/tags" Target="../tags/tag588.xml"/><Relationship Id="rId83" Type="http://schemas.openxmlformats.org/officeDocument/2006/relationships/tags" Target="../tags/tag609.xml"/><Relationship Id="rId88" Type="http://schemas.openxmlformats.org/officeDocument/2006/relationships/tags" Target="../tags/tag614.xml"/><Relationship Id="rId111" Type="http://schemas.openxmlformats.org/officeDocument/2006/relationships/tags" Target="../tags/tag637.xml"/><Relationship Id="rId132" Type="http://schemas.openxmlformats.org/officeDocument/2006/relationships/slideLayout" Target="../slideLayouts/slideLayout1.xml"/><Relationship Id="rId15" Type="http://schemas.openxmlformats.org/officeDocument/2006/relationships/tags" Target="../tags/tag541.xml"/><Relationship Id="rId36" Type="http://schemas.openxmlformats.org/officeDocument/2006/relationships/tags" Target="../tags/tag562.xml"/><Relationship Id="rId57" Type="http://schemas.openxmlformats.org/officeDocument/2006/relationships/tags" Target="../tags/tag583.xml"/><Relationship Id="rId106" Type="http://schemas.openxmlformats.org/officeDocument/2006/relationships/tags" Target="../tags/tag632.xml"/><Relationship Id="rId127" Type="http://schemas.openxmlformats.org/officeDocument/2006/relationships/tags" Target="../tags/tag653.xml"/><Relationship Id="rId10" Type="http://schemas.openxmlformats.org/officeDocument/2006/relationships/tags" Target="../tags/tag536.xml"/><Relationship Id="rId31" Type="http://schemas.openxmlformats.org/officeDocument/2006/relationships/tags" Target="../tags/tag557.xml"/><Relationship Id="rId52" Type="http://schemas.openxmlformats.org/officeDocument/2006/relationships/tags" Target="../tags/tag578.xml"/><Relationship Id="rId73" Type="http://schemas.openxmlformats.org/officeDocument/2006/relationships/tags" Target="../tags/tag599.xml"/><Relationship Id="rId78" Type="http://schemas.openxmlformats.org/officeDocument/2006/relationships/tags" Target="../tags/tag604.xml"/><Relationship Id="rId94" Type="http://schemas.openxmlformats.org/officeDocument/2006/relationships/tags" Target="../tags/tag620.xml"/><Relationship Id="rId99" Type="http://schemas.openxmlformats.org/officeDocument/2006/relationships/tags" Target="../tags/tag625.xml"/><Relationship Id="rId101" Type="http://schemas.openxmlformats.org/officeDocument/2006/relationships/tags" Target="../tags/tag627.xml"/><Relationship Id="rId122" Type="http://schemas.openxmlformats.org/officeDocument/2006/relationships/tags" Target="../tags/tag648.xml"/><Relationship Id="rId143" Type="http://schemas.openxmlformats.org/officeDocument/2006/relationships/image" Target="../media/image26.png"/><Relationship Id="rId4" Type="http://schemas.openxmlformats.org/officeDocument/2006/relationships/tags" Target="../tags/tag530.xml"/><Relationship Id="rId9" Type="http://schemas.openxmlformats.org/officeDocument/2006/relationships/tags" Target="../tags/tag535.xml"/><Relationship Id="rId26" Type="http://schemas.openxmlformats.org/officeDocument/2006/relationships/tags" Target="../tags/tag552.xml"/><Relationship Id="rId47" Type="http://schemas.openxmlformats.org/officeDocument/2006/relationships/tags" Target="../tags/tag573.xml"/><Relationship Id="rId68" Type="http://schemas.openxmlformats.org/officeDocument/2006/relationships/tags" Target="../tags/tag594.xml"/><Relationship Id="rId89" Type="http://schemas.openxmlformats.org/officeDocument/2006/relationships/tags" Target="../tags/tag615.xml"/><Relationship Id="rId112" Type="http://schemas.openxmlformats.org/officeDocument/2006/relationships/tags" Target="../tags/tag638.xml"/><Relationship Id="rId133" Type="http://schemas.openxmlformats.org/officeDocument/2006/relationships/notesSlide" Target="../notesSlides/notesSlide10.xml"/><Relationship Id="rId16" Type="http://schemas.openxmlformats.org/officeDocument/2006/relationships/tags" Target="../tags/tag542.xml"/></Relationships>
</file>

<file path=ppt/slides/_rels/slide15.xml.rels><?xml version="1.0" encoding="UTF-8" standalone="yes"?>
<Relationships xmlns="http://schemas.openxmlformats.org/package/2006/relationships"><Relationship Id="rId26" Type="http://schemas.openxmlformats.org/officeDocument/2006/relationships/tags" Target="../tags/tag682.xml"/><Relationship Id="rId21" Type="http://schemas.openxmlformats.org/officeDocument/2006/relationships/tags" Target="../tags/tag677.xml"/><Relationship Id="rId42" Type="http://schemas.openxmlformats.org/officeDocument/2006/relationships/tags" Target="../tags/tag698.xml"/><Relationship Id="rId47" Type="http://schemas.openxmlformats.org/officeDocument/2006/relationships/tags" Target="../tags/tag703.xml"/><Relationship Id="rId63" Type="http://schemas.openxmlformats.org/officeDocument/2006/relationships/tags" Target="../tags/tag719.xml"/><Relationship Id="rId68" Type="http://schemas.openxmlformats.org/officeDocument/2006/relationships/tags" Target="../tags/tag724.xml"/><Relationship Id="rId16" Type="http://schemas.openxmlformats.org/officeDocument/2006/relationships/tags" Target="../tags/tag672.xml"/><Relationship Id="rId11" Type="http://schemas.openxmlformats.org/officeDocument/2006/relationships/tags" Target="../tags/tag667.xml"/><Relationship Id="rId24" Type="http://schemas.openxmlformats.org/officeDocument/2006/relationships/tags" Target="../tags/tag680.xml"/><Relationship Id="rId32" Type="http://schemas.openxmlformats.org/officeDocument/2006/relationships/tags" Target="../tags/tag688.xml"/><Relationship Id="rId37" Type="http://schemas.openxmlformats.org/officeDocument/2006/relationships/tags" Target="../tags/tag693.xml"/><Relationship Id="rId40" Type="http://schemas.openxmlformats.org/officeDocument/2006/relationships/tags" Target="../tags/tag696.xml"/><Relationship Id="rId45" Type="http://schemas.openxmlformats.org/officeDocument/2006/relationships/tags" Target="../tags/tag701.xml"/><Relationship Id="rId53" Type="http://schemas.openxmlformats.org/officeDocument/2006/relationships/tags" Target="../tags/tag709.xml"/><Relationship Id="rId58" Type="http://schemas.openxmlformats.org/officeDocument/2006/relationships/tags" Target="../tags/tag714.xml"/><Relationship Id="rId66" Type="http://schemas.openxmlformats.org/officeDocument/2006/relationships/tags" Target="../tags/tag722.xml"/><Relationship Id="rId74" Type="http://schemas.openxmlformats.org/officeDocument/2006/relationships/tags" Target="../tags/tag730.xml"/><Relationship Id="rId79" Type="http://schemas.openxmlformats.org/officeDocument/2006/relationships/chart" Target="../charts/chart30.xml"/><Relationship Id="rId5" Type="http://schemas.openxmlformats.org/officeDocument/2006/relationships/tags" Target="../tags/tag661.xml"/><Relationship Id="rId61" Type="http://schemas.openxmlformats.org/officeDocument/2006/relationships/tags" Target="../tags/tag717.xml"/><Relationship Id="rId19" Type="http://schemas.openxmlformats.org/officeDocument/2006/relationships/tags" Target="../tags/tag675.xml"/><Relationship Id="rId14" Type="http://schemas.openxmlformats.org/officeDocument/2006/relationships/tags" Target="../tags/tag670.xml"/><Relationship Id="rId22" Type="http://schemas.openxmlformats.org/officeDocument/2006/relationships/tags" Target="../tags/tag678.xml"/><Relationship Id="rId27" Type="http://schemas.openxmlformats.org/officeDocument/2006/relationships/tags" Target="../tags/tag683.xml"/><Relationship Id="rId30" Type="http://schemas.openxmlformats.org/officeDocument/2006/relationships/tags" Target="../tags/tag686.xml"/><Relationship Id="rId35" Type="http://schemas.openxmlformats.org/officeDocument/2006/relationships/tags" Target="../tags/tag691.xml"/><Relationship Id="rId43" Type="http://schemas.openxmlformats.org/officeDocument/2006/relationships/tags" Target="../tags/tag699.xml"/><Relationship Id="rId48" Type="http://schemas.openxmlformats.org/officeDocument/2006/relationships/tags" Target="../tags/tag704.xml"/><Relationship Id="rId56" Type="http://schemas.openxmlformats.org/officeDocument/2006/relationships/tags" Target="../tags/tag712.xml"/><Relationship Id="rId64" Type="http://schemas.openxmlformats.org/officeDocument/2006/relationships/tags" Target="../tags/tag720.xml"/><Relationship Id="rId69" Type="http://schemas.openxmlformats.org/officeDocument/2006/relationships/tags" Target="../tags/tag725.xml"/><Relationship Id="rId77" Type="http://schemas.openxmlformats.org/officeDocument/2006/relationships/oleObject" Target="../embeddings/oleObject20.bin"/><Relationship Id="rId8" Type="http://schemas.openxmlformats.org/officeDocument/2006/relationships/tags" Target="../tags/tag664.xml"/><Relationship Id="rId51" Type="http://schemas.openxmlformats.org/officeDocument/2006/relationships/tags" Target="../tags/tag707.xml"/><Relationship Id="rId72" Type="http://schemas.openxmlformats.org/officeDocument/2006/relationships/tags" Target="../tags/tag728.xml"/><Relationship Id="rId80" Type="http://schemas.openxmlformats.org/officeDocument/2006/relationships/chart" Target="../charts/chart31.xml"/><Relationship Id="rId3" Type="http://schemas.openxmlformats.org/officeDocument/2006/relationships/tags" Target="../tags/tag659.xml"/><Relationship Id="rId12" Type="http://schemas.openxmlformats.org/officeDocument/2006/relationships/tags" Target="../tags/tag668.xml"/><Relationship Id="rId17" Type="http://schemas.openxmlformats.org/officeDocument/2006/relationships/tags" Target="../tags/tag673.xml"/><Relationship Id="rId25" Type="http://schemas.openxmlformats.org/officeDocument/2006/relationships/tags" Target="../tags/tag681.xml"/><Relationship Id="rId33" Type="http://schemas.openxmlformats.org/officeDocument/2006/relationships/tags" Target="../tags/tag689.xml"/><Relationship Id="rId38" Type="http://schemas.openxmlformats.org/officeDocument/2006/relationships/tags" Target="../tags/tag694.xml"/><Relationship Id="rId46" Type="http://schemas.openxmlformats.org/officeDocument/2006/relationships/tags" Target="../tags/tag702.xml"/><Relationship Id="rId59" Type="http://schemas.openxmlformats.org/officeDocument/2006/relationships/tags" Target="../tags/tag715.xml"/><Relationship Id="rId67" Type="http://schemas.openxmlformats.org/officeDocument/2006/relationships/tags" Target="../tags/tag723.xml"/><Relationship Id="rId20" Type="http://schemas.openxmlformats.org/officeDocument/2006/relationships/tags" Target="../tags/tag676.xml"/><Relationship Id="rId41" Type="http://schemas.openxmlformats.org/officeDocument/2006/relationships/tags" Target="../tags/tag697.xml"/><Relationship Id="rId54" Type="http://schemas.openxmlformats.org/officeDocument/2006/relationships/tags" Target="../tags/tag710.xml"/><Relationship Id="rId62" Type="http://schemas.openxmlformats.org/officeDocument/2006/relationships/tags" Target="../tags/tag718.xml"/><Relationship Id="rId70" Type="http://schemas.openxmlformats.org/officeDocument/2006/relationships/tags" Target="../tags/tag726.xml"/><Relationship Id="rId75"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tags" Target="../tags/tag662.xml"/><Relationship Id="rId15" Type="http://schemas.openxmlformats.org/officeDocument/2006/relationships/tags" Target="../tags/tag671.xml"/><Relationship Id="rId23" Type="http://schemas.openxmlformats.org/officeDocument/2006/relationships/tags" Target="../tags/tag679.xml"/><Relationship Id="rId28" Type="http://schemas.openxmlformats.org/officeDocument/2006/relationships/tags" Target="../tags/tag684.xml"/><Relationship Id="rId36" Type="http://schemas.openxmlformats.org/officeDocument/2006/relationships/tags" Target="../tags/tag692.xml"/><Relationship Id="rId49" Type="http://schemas.openxmlformats.org/officeDocument/2006/relationships/tags" Target="../tags/tag705.xml"/><Relationship Id="rId57" Type="http://schemas.openxmlformats.org/officeDocument/2006/relationships/tags" Target="../tags/tag713.xml"/><Relationship Id="rId10" Type="http://schemas.openxmlformats.org/officeDocument/2006/relationships/tags" Target="../tags/tag666.xml"/><Relationship Id="rId31" Type="http://schemas.openxmlformats.org/officeDocument/2006/relationships/tags" Target="../tags/tag687.xml"/><Relationship Id="rId44" Type="http://schemas.openxmlformats.org/officeDocument/2006/relationships/tags" Target="../tags/tag700.xml"/><Relationship Id="rId52" Type="http://schemas.openxmlformats.org/officeDocument/2006/relationships/tags" Target="../tags/tag708.xml"/><Relationship Id="rId60" Type="http://schemas.openxmlformats.org/officeDocument/2006/relationships/tags" Target="../tags/tag716.xml"/><Relationship Id="rId65" Type="http://schemas.openxmlformats.org/officeDocument/2006/relationships/tags" Target="../tags/tag721.xml"/><Relationship Id="rId73" Type="http://schemas.openxmlformats.org/officeDocument/2006/relationships/tags" Target="../tags/tag729.xml"/><Relationship Id="rId78" Type="http://schemas.openxmlformats.org/officeDocument/2006/relationships/image" Target="../media/image15.emf"/><Relationship Id="rId4" Type="http://schemas.openxmlformats.org/officeDocument/2006/relationships/tags" Target="../tags/tag660.xml"/><Relationship Id="rId9" Type="http://schemas.openxmlformats.org/officeDocument/2006/relationships/tags" Target="../tags/tag665.xml"/><Relationship Id="rId13" Type="http://schemas.openxmlformats.org/officeDocument/2006/relationships/tags" Target="../tags/tag669.xml"/><Relationship Id="rId18" Type="http://schemas.openxmlformats.org/officeDocument/2006/relationships/tags" Target="../tags/tag674.xml"/><Relationship Id="rId39" Type="http://schemas.openxmlformats.org/officeDocument/2006/relationships/tags" Target="../tags/tag695.xml"/><Relationship Id="rId34" Type="http://schemas.openxmlformats.org/officeDocument/2006/relationships/tags" Target="../tags/tag690.xml"/><Relationship Id="rId50" Type="http://schemas.openxmlformats.org/officeDocument/2006/relationships/tags" Target="../tags/tag706.xml"/><Relationship Id="rId55" Type="http://schemas.openxmlformats.org/officeDocument/2006/relationships/tags" Target="../tags/tag711.xml"/><Relationship Id="rId76" Type="http://schemas.openxmlformats.org/officeDocument/2006/relationships/notesSlide" Target="../notesSlides/notesSlide11.xml"/><Relationship Id="rId7" Type="http://schemas.openxmlformats.org/officeDocument/2006/relationships/tags" Target="../tags/tag663.xml"/><Relationship Id="rId71" Type="http://schemas.openxmlformats.org/officeDocument/2006/relationships/tags" Target="../tags/tag727.xml"/><Relationship Id="rId2" Type="http://schemas.openxmlformats.org/officeDocument/2006/relationships/tags" Target="../tags/tag658.xml"/><Relationship Id="rId29" Type="http://schemas.openxmlformats.org/officeDocument/2006/relationships/tags" Target="../tags/tag685.xml"/></Relationships>
</file>

<file path=ppt/slides/_rels/slide16.xml.rels><?xml version="1.0" encoding="UTF-8" standalone="yes"?>
<Relationships xmlns="http://schemas.openxmlformats.org/package/2006/relationships"><Relationship Id="rId26" Type="http://schemas.openxmlformats.org/officeDocument/2006/relationships/tags" Target="../tags/tag755.xml"/><Relationship Id="rId21" Type="http://schemas.openxmlformats.org/officeDocument/2006/relationships/tags" Target="../tags/tag750.xml"/><Relationship Id="rId42" Type="http://schemas.openxmlformats.org/officeDocument/2006/relationships/tags" Target="../tags/tag771.xml"/><Relationship Id="rId47" Type="http://schemas.openxmlformats.org/officeDocument/2006/relationships/tags" Target="../tags/tag776.xml"/><Relationship Id="rId63" Type="http://schemas.openxmlformats.org/officeDocument/2006/relationships/tags" Target="../tags/tag792.xml"/><Relationship Id="rId68" Type="http://schemas.openxmlformats.org/officeDocument/2006/relationships/slideLayout" Target="../slideLayouts/slideLayout1.xml"/><Relationship Id="rId7" Type="http://schemas.openxmlformats.org/officeDocument/2006/relationships/tags" Target="../tags/tag736.xml"/><Relationship Id="rId71" Type="http://schemas.openxmlformats.org/officeDocument/2006/relationships/image" Target="../media/image21.emf"/><Relationship Id="rId2" Type="http://schemas.openxmlformats.org/officeDocument/2006/relationships/tags" Target="../tags/tag731.xml"/><Relationship Id="rId16" Type="http://schemas.openxmlformats.org/officeDocument/2006/relationships/tags" Target="../tags/tag745.xml"/><Relationship Id="rId29" Type="http://schemas.openxmlformats.org/officeDocument/2006/relationships/tags" Target="../tags/tag758.xml"/><Relationship Id="rId11" Type="http://schemas.openxmlformats.org/officeDocument/2006/relationships/tags" Target="../tags/tag740.xml"/><Relationship Id="rId24" Type="http://schemas.openxmlformats.org/officeDocument/2006/relationships/tags" Target="../tags/tag753.xml"/><Relationship Id="rId32" Type="http://schemas.openxmlformats.org/officeDocument/2006/relationships/tags" Target="../tags/tag761.xml"/><Relationship Id="rId37" Type="http://schemas.openxmlformats.org/officeDocument/2006/relationships/tags" Target="../tags/tag766.xml"/><Relationship Id="rId40" Type="http://schemas.openxmlformats.org/officeDocument/2006/relationships/tags" Target="../tags/tag769.xml"/><Relationship Id="rId45" Type="http://schemas.openxmlformats.org/officeDocument/2006/relationships/tags" Target="../tags/tag774.xml"/><Relationship Id="rId53" Type="http://schemas.openxmlformats.org/officeDocument/2006/relationships/tags" Target="../tags/tag782.xml"/><Relationship Id="rId58" Type="http://schemas.openxmlformats.org/officeDocument/2006/relationships/tags" Target="../tags/tag787.xml"/><Relationship Id="rId66" Type="http://schemas.openxmlformats.org/officeDocument/2006/relationships/tags" Target="../tags/tag795.xml"/><Relationship Id="rId5" Type="http://schemas.openxmlformats.org/officeDocument/2006/relationships/tags" Target="../tags/tag734.xml"/><Relationship Id="rId61" Type="http://schemas.openxmlformats.org/officeDocument/2006/relationships/tags" Target="../tags/tag790.xml"/><Relationship Id="rId19" Type="http://schemas.openxmlformats.org/officeDocument/2006/relationships/tags" Target="../tags/tag748.xml"/><Relationship Id="rId14" Type="http://schemas.openxmlformats.org/officeDocument/2006/relationships/tags" Target="../tags/tag743.xml"/><Relationship Id="rId22" Type="http://schemas.openxmlformats.org/officeDocument/2006/relationships/tags" Target="../tags/tag751.xml"/><Relationship Id="rId27" Type="http://schemas.openxmlformats.org/officeDocument/2006/relationships/tags" Target="../tags/tag756.xml"/><Relationship Id="rId30" Type="http://schemas.openxmlformats.org/officeDocument/2006/relationships/tags" Target="../tags/tag759.xml"/><Relationship Id="rId35" Type="http://schemas.openxmlformats.org/officeDocument/2006/relationships/tags" Target="../tags/tag764.xml"/><Relationship Id="rId43" Type="http://schemas.openxmlformats.org/officeDocument/2006/relationships/tags" Target="../tags/tag772.xml"/><Relationship Id="rId48" Type="http://schemas.openxmlformats.org/officeDocument/2006/relationships/tags" Target="../tags/tag777.xml"/><Relationship Id="rId56" Type="http://schemas.openxmlformats.org/officeDocument/2006/relationships/tags" Target="../tags/tag785.xml"/><Relationship Id="rId64" Type="http://schemas.openxmlformats.org/officeDocument/2006/relationships/tags" Target="../tags/tag793.xml"/><Relationship Id="rId69" Type="http://schemas.openxmlformats.org/officeDocument/2006/relationships/notesSlide" Target="../notesSlides/notesSlide12.xml"/><Relationship Id="rId8" Type="http://schemas.openxmlformats.org/officeDocument/2006/relationships/tags" Target="../tags/tag737.xml"/><Relationship Id="rId51" Type="http://schemas.openxmlformats.org/officeDocument/2006/relationships/tags" Target="../tags/tag780.xml"/><Relationship Id="rId72" Type="http://schemas.openxmlformats.org/officeDocument/2006/relationships/chart" Target="../charts/chart32.xml"/><Relationship Id="rId3" Type="http://schemas.openxmlformats.org/officeDocument/2006/relationships/tags" Target="../tags/tag732.xml"/><Relationship Id="rId12" Type="http://schemas.openxmlformats.org/officeDocument/2006/relationships/tags" Target="../tags/tag741.xml"/><Relationship Id="rId17" Type="http://schemas.openxmlformats.org/officeDocument/2006/relationships/tags" Target="../tags/tag746.xml"/><Relationship Id="rId25" Type="http://schemas.openxmlformats.org/officeDocument/2006/relationships/tags" Target="../tags/tag754.xml"/><Relationship Id="rId33" Type="http://schemas.openxmlformats.org/officeDocument/2006/relationships/tags" Target="../tags/tag762.xml"/><Relationship Id="rId38" Type="http://schemas.openxmlformats.org/officeDocument/2006/relationships/tags" Target="../tags/tag767.xml"/><Relationship Id="rId46" Type="http://schemas.openxmlformats.org/officeDocument/2006/relationships/tags" Target="../tags/tag775.xml"/><Relationship Id="rId59" Type="http://schemas.openxmlformats.org/officeDocument/2006/relationships/tags" Target="../tags/tag788.xml"/><Relationship Id="rId67" Type="http://schemas.openxmlformats.org/officeDocument/2006/relationships/tags" Target="../tags/tag796.xml"/><Relationship Id="rId20" Type="http://schemas.openxmlformats.org/officeDocument/2006/relationships/tags" Target="../tags/tag749.xml"/><Relationship Id="rId41" Type="http://schemas.openxmlformats.org/officeDocument/2006/relationships/tags" Target="../tags/tag770.xml"/><Relationship Id="rId54" Type="http://schemas.openxmlformats.org/officeDocument/2006/relationships/tags" Target="../tags/tag783.xml"/><Relationship Id="rId62" Type="http://schemas.openxmlformats.org/officeDocument/2006/relationships/tags" Target="../tags/tag791.xml"/><Relationship Id="rId70" Type="http://schemas.openxmlformats.org/officeDocument/2006/relationships/oleObject" Target="../embeddings/oleObject21.bin"/><Relationship Id="rId1" Type="http://schemas.openxmlformats.org/officeDocument/2006/relationships/vmlDrawing" Target="../drawings/vmlDrawing19.vml"/><Relationship Id="rId6" Type="http://schemas.openxmlformats.org/officeDocument/2006/relationships/tags" Target="../tags/tag735.xml"/><Relationship Id="rId15" Type="http://schemas.openxmlformats.org/officeDocument/2006/relationships/tags" Target="../tags/tag744.xml"/><Relationship Id="rId23" Type="http://schemas.openxmlformats.org/officeDocument/2006/relationships/tags" Target="../tags/tag752.xml"/><Relationship Id="rId28" Type="http://schemas.openxmlformats.org/officeDocument/2006/relationships/tags" Target="../tags/tag757.xml"/><Relationship Id="rId36" Type="http://schemas.openxmlformats.org/officeDocument/2006/relationships/tags" Target="../tags/tag765.xml"/><Relationship Id="rId49" Type="http://schemas.openxmlformats.org/officeDocument/2006/relationships/tags" Target="../tags/tag778.xml"/><Relationship Id="rId57" Type="http://schemas.openxmlformats.org/officeDocument/2006/relationships/tags" Target="../tags/tag786.xml"/><Relationship Id="rId10" Type="http://schemas.openxmlformats.org/officeDocument/2006/relationships/tags" Target="../tags/tag739.xml"/><Relationship Id="rId31" Type="http://schemas.openxmlformats.org/officeDocument/2006/relationships/tags" Target="../tags/tag760.xml"/><Relationship Id="rId44" Type="http://schemas.openxmlformats.org/officeDocument/2006/relationships/tags" Target="../tags/tag773.xml"/><Relationship Id="rId52" Type="http://schemas.openxmlformats.org/officeDocument/2006/relationships/tags" Target="../tags/tag781.xml"/><Relationship Id="rId60" Type="http://schemas.openxmlformats.org/officeDocument/2006/relationships/tags" Target="../tags/tag789.xml"/><Relationship Id="rId65" Type="http://schemas.openxmlformats.org/officeDocument/2006/relationships/tags" Target="../tags/tag794.xml"/><Relationship Id="rId4" Type="http://schemas.openxmlformats.org/officeDocument/2006/relationships/tags" Target="../tags/tag733.xml"/><Relationship Id="rId9" Type="http://schemas.openxmlformats.org/officeDocument/2006/relationships/tags" Target="../tags/tag738.xml"/><Relationship Id="rId13" Type="http://schemas.openxmlformats.org/officeDocument/2006/relationships/tags" Target="../tags/tag742.xml"/><Relationship Id="rId18" Type="http://schemas.openxmlformats.org/officeDocument/2006/relationships/tags" Target="../tags/tag747.xml"/><Relationship Id="rId39" Type="http://schemas.openxmlformats.org/officeDocument/2006/relationships/tags" Target="../tags/tag768.xml"/><Relationship Id="rId34" Type="http://schemas.openxmlformats.org/officeDocument/2006/relationships/tags" Target="../tags/tag763.xml"/><Relationship Id="rId50" Type="http://schemas.openxmlformats.org/officeDocument/2006/relationships/tags" Target="../tags/tag779.xml"/><Relationship Id="rId55" Type="http://schemas.openxmlformats.org/officeDocument/2006/relationships/tags" Target="../tags/tag784.xml"/></Relationships>
</file>

<file path=ppt/slides/_rels/slide17.xml.rels><?xml version="1.0" encoding="UTF-8" standalone="yes"?>
<Relationships xmlns="http://schemas.openxmlformats.org/package/2006/relationships"><Relationship Id="rId13" Type="http://schemas.openxmlformats.org/officeDocument/2006/relationships/tags" Target="../tags/tag808.xml"/><Relationship Id="rId18" Type="http://schemas.openxmlformats.org/officeDocument/2006/relationships/tags" Target="../tags/tag813.xml"/><Relationship Id="rId26" Type="http://schemas.openxmlformats.org/officeDocument/2006/relationships/tags" Target="../tags/tag821.xml"/><Relationship Id="rId39" Type="http://schemas.openxmlformats.org/officeDocument/2006/relationships/tags" Target="../tags/tag834.xml"/><Relationship Id="rId21" Type="http://schemas.openxmlformats.org/officeDocument/2006/relationships/tags" Target="../tags/tag816.xml"/><Relationship Id="rId34" Type="http://schemas.openxmlformats.org/officeDocument/2006/relationships/tags" Target="../tags/tag829.xml"/><Relationship Id="rId42" Type="http://schemas.openxmlformats.org/officeDocument/2006/relationships/tags" Target="../tags/tag837.xml"/><Relationship Id="rId47" Type="http://schemas.openxmlformats.org/officeDocument/2006/relationships/tags" Target="../tags/tag842.xml"/><Relationship Id="rId50" Type="http://schemas.openxmlformats.org/officeDocument/2006/relationships/tags" Target="../tags/tag845.xml"/><Relationship Id="rId55" Type="http://schemas.openxmlformats.org/officeDocument/2006/relationships/image" Target="../media/image21.emf"/><Relationship Id="rId7" Type="http://schemas.openxmlformats.org/officeDocument/2006/relationships/tags" Target="../tags/tag802.xml"/><Relationship Id="rId2" Type="http://schemas.openxmlformats.org/officeDocument/2006/relationships/tags" Target="../tags/tag797.xml"/><Relationship Id="rId16" Type="http://schemas.openxmlformats.org/officeDocument/2006/relationships/tags" Target="../tags/tag811.xml"/><Relationship Id="rId29" Type="http://schemas.openxmlformats.org/officeDocument/2006/relationships/tags" Target="../tags/tag824.xml"/><Relationship Id="rId11" Type="http://schemas.openxmlformats.org/officeDocument/2006/relationships/tags" Target="../tags/tag806.xml"/><Relationship Id="rId24" Type="http://schemas.openxmlformats.org/officeDocument/2006/relationships/tags" Target="../tags/tag819.xml"/><Relationship Id="rId32" Type="http://schemas.openxmlformats.org/officeDocument/2006/relationships/tags" Target="../tags/tag827.xml"/><Relationship Id="rId37" Type="http://schemas.openxmlformats.org/officeDocument/2006/relationships/tags" Target="../tags/tag832.xml"/><Relationship Id="rId40" Type="http://schemas.openxmlformats.org/officeDocument/2006/relationships/tags" Target="../tags/tag835.xml"/><Relationship Id="rId45" Type="http://schemas.openxmlformats.org/officeDocument/2006/relationships/tags" Target="../tags/tag840.xml"/><Relationship Id="rId53" Type="http://schemas.openxmlformats.org/officeDocument/2006/relationships/notesSlide" Target="../notesSlides/notesSlide13.xml"/><Relationship Id="rId5" Type="http://schemas.openxmlformats.org/officeDocument/2006/relationships/tags" Target="../tags/tag800.xml"/><Relationship Id="rId19" Type="http://schemas.openxmlformats.org/officeDocument/2006/relationships/tags" Target="../tags/tag814.xml"/><Relationship Id="rId4" Type="http://schemas.openxmlformats.org/officeDocument/2006/relationships/tags" Target="../tags/tag799.xml"/><Relationship Id="rId9" Type="http://schemas.openxmlformats.org/officeDocument/2006/relationships/tags" Target="../tags/tag804.xml"/><Relationship Id="rId14" Type="http://schemas.openxmlformats.org/officeDocument/2006/relationships/tags" Target="../tags/tag809.xml"/><Relationship Id="rId22" Type="http://schemas.openxmlformats.org/officeDocument/2006/relationships/tags" Target="../tags/tag817.xml"/><Relationship Id="rId27" Type="http://schemas.openxmlformats.org/officeDocument/2006/relationships/tags" Target="../tags/tag822.xml"/><Relationship Id="rId30" Type="http://schemas.openxmlformats.org/officeDocument/2006/relationships/tags" Target="../tags/tag825.xml"/><Relationship Id="rId35" Type="http://schemas.openxmlformats.org/officeDocument/2006/relationships/tags" Target="../tags/tag830.xml"/><Relationship Id="rId43" Type="http://schemas.openxmlformats.org/officeDocument/2006/relationships/tags" Target="../tags/tag838.xml"/><Relationship Id="rId48" Type="http://schemas.openxmlformats.org/officeDocument/2006/relationships/tags" Target="../tags/tag843.xml"/><Relationship Id="rId56" Type="http://schemas.openxmlformats.org/officeDocument/2006/relationships/oleObject" Target="../embeddings/oleObject23.bin"/><Relationship Id="rId8" Type="http://schemas.openxmlformats.org/officeDocument/2006/relationships/tags" Target="../tags/tag803.xml"/><Relationship Id="rId51" Type="http://schemas.openxmlformats.org/officeDocument/2006/relationships/tags" Target="../tags/tag846.xml"/><Relationship Id="rId3" Type="http://schemas.openxmlformats.org/officeDocument/2006/relationships/tags" Target="../tags/tag798.xml"/><Relationship Id="rId12" Type="http://schemas.openxmlformats.org/officeDocument/2006/relationships/tags" Target="../tags/tag807.xml"/><Relationship Id="rId17" Type="http://schemas.openxmlformats.org/officeDocument/2006/relationships/tags" Target="../tags/tag812.xml"/><Relationship Id="rId25" Type="http://schemas.openxmlformats.org/officeDocument/2006/relationships/tags" Target="../tags/tag820.xml"/><Relationship Id="rId33" Type="http://schemas.openxmlformats.org/officeDocument/2006/relationships/tags" Target="../tags/tag828.xml"/><Relationship Id="rId38" Type="http://schemas.openxmlformats.org/officeDocument/2006/relationships/tags" Target="../tags/tag833.xml"/><Relationship Id="rId46" Type="http://schemas.openxmlformats.org/officeDocument/2006/relationships/tags" Target="../tags/tag841.xml"/><Relationship Id="rId20" Type="http://schemas.openxmlformats.org/officeDocument/2006/relationships/tags" Target="../tags/tag815.xml"/><Relationship Id="rId41" Type="http://schemas.openxmlformats.org/officeDocument/2006/relationships/tags" Target="../tags/tag836.xml"/><Relationship Id="rId54" Type="http://schemas.openxmlformats.org/officeDocument/2006/relationships/oleObject" Target="../embeddings/oleObject22.bin"/><Relationship Id="rId1" Type="http://schemas.openxmlformats.org/officeDocument/2006/relationships/vmlDrawing" Target="../drawings/vmlDrawing20.vml"/><Relationship Id="rId6" Type="http://schemas.openxmlformats.org/officeDocument/2006/relationships/tags" Target="../tags/tag801.xml"/><Relationship Id="rId15" Type="http://schemas.openxmlformats.org/officeDocument/2006/relationships/tags" Target="../tags/tag810.xml"/><Relationship Id="rId23" Type="http://schemas.openxmlformats.org/officeDocument/2006/relationships/tags" Target="../tags/tag818.xml"/><Relationship Id="rId28" Type="http://schemas.openxmlformats.org/officeDocument/2006/relationships/tags" Target="../tags/tag823.xml"/><Relationship Id="rId36" Type="http://schemas.openxmlformats.org/officeDocument/2006/relationships/tags" Target="../tags/tag831.xml"/><Relationship Id="rId49" Type="http://schemas.openxmlformats.org/officeDocument/2006/relationships/tags" Target="../tags/tag844.xml"/><Relationship Id="rId57" Type="http://schemas.openxmlformats.org/officeDocument/2006/relationships/image" Target="../media/image27.emf"/><Relationship Id="rId10" Type="http://schemas.openxmlformats.org/officeDocument/2006/relationships/tags" Target="../tags/tag805.xml"/><Relationship Id="rId31" Type="http://schemas.openxmlformats.org/officeDocument/2006/relationships/tags" Target="../tags/tag826.xml"/><Relationship Id="rId44" Type="http://schemas.openxmlformats.org/officeDocument/2006/relationships/tags" Target="../tags/tag839.xml"/><Relationship Id="rId5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tags" Target="../tags/tag858.xml"/><Relationship Id="rId18" Type="http://schemas.openxmlformats.org/officeDocument/2006/relationships/tags" Target="../tags/tag863.xml"/><Relationship Id="rId26" Type="http://schemas.openxmlformats.org/officeDocument/2006/relationships/tags" Target="../tags/tag871.xml"/><Relationship Id="rId39" Type="http://schemas.openxmlformats.org/officeDocument/2006/relationships/tags" Target="../tags/tag884.xml"/><Relationship Id="rId21" Type="http://schemas.openxmlformats.org/officeDocument/2006/relationships/tags" Target="../tags/tag866.xml"/><Relationship Id="rId34" Type="http://schemas.openxmlformats.org/officeDocument/2006/relationships/tags" Target="../tags/tag879.xml"/><Relationship Id="rId42" Type="http://schemas.openxmlformats.org/officeDocument/2006/relationships/tags" Target="../tags/tag887.xml"/><Relationship Id="rId47" Type="http://schemas.openxmlformats.org/officeDocument/2006/relationships/tags" Target="../tags/tag892.xml"/><Relationship Id="rId50" Type="http://schemas.openxmlformats.org/officeDocument/2006/relationships/tags" Target="../tags/tag895.xml"/><Relationship Id="rId55" Type="http://schemas.openxmlformats.org/officeDocument/2006/relationships/tags" Target="../tags/tag900.xml"/><Relationship Id="rId7" Type="http://schemas.openxmlformats.org/officeDocument/2006/relationships/tags" Target="../tags/tag852.xml"/><Relationship Id="rId2" Type="http://schemas.openxmlformats.org/officeDocument/2006/relationships/tags" Target="../tags/tag847.xml"/><Relationship Id="rId16" Type="http://schemas.openxmlformats.org/officeDocument/2006/relationships/tags" Target="../tags/tag861.xml"/><Relationship Id="rId29" Type="http://schemas.openxmlformats.org/officeDocument/2006/relationships/tags" Target="../tags/tag874.xml"/><Relationship Id="rId11" Type="http://schemas.openxmlformats.org/officeDocument/2006/relationships/tags" Target="../tags/tag856.xml"/><Relationship Id="rId24" Type="http://schemas.openxmlformats.org/officeDocument/2006/relationships/tags" Target="../tags/tag869.xml"/><Relationship Id="rId32" Type="http://schemas.openxmlformats.org/officeDocument/2006/relationships/tags" Target="../tags/tag877.xml"/><Relationship Id="rId37" Type="http://schemas.openxmlformats.org/officeDocument/2006/relationships/tags" Target="../tags/tag882.xml"/><Relationship Id="rId40" Type="http://schemas.openxmlformats.org/officeDocument/2006/relationships/tags" Target="../tags/tag885.xml"/><Relationship Id="rId45" Type="http://schemas.openxmlformats.org/officeDocument/2006/relationships/tags" Target="../tags/tag890.xml"/><Relationship Id="rId53" Type="http://schemas.openxmlformats.org/officeDocument/2006/relationships/tags" Target="../tags/tag898.xml"/><Relationship Id="rId58" Type="http://schemas.openxmlformats.org/officeDocument/2006/relationships/image" Target="../media/image21.emf"/><Relationship Id="rId5" Type="http://schemas.openxmlformats.org/officeDocument/2006/relationships/tags" Target="../tags/tag850.xml"/><Relationship Id="rId19" Type="http://schemas.openxmlformats.org/officeDocument/2006/relationships/tags" Target="../tags/tag864.xml"/><Relationship Id="rId4" Type="http://schemas.openxmlformats.org/officeDocument/2006/relationships/tags" Target="../tags/tag849.xml"/><Relationship Id="rId9" Type="http://schemas.openxmlformats.org/officeDocument/2006/relationships/tags" Target="../tags/tag854.xml"/><Relationship Id="rId14" Type="http://schemas.openxmlformats.org/officeDocument/2006/relationships/tags" Target="../tags/tag859.xml"/><Relationship Id="rId22" Type="http://schemas.openxmlformats.org/officeDocument/2006/relationships/tags" Target="../tags/tag867.xml"/><Relationship Id="rId27" Type="http://schemas.openxmlformats.org/officeDocument/2006/relationships/tags" Target="../tags/tag872.xml"/><Relationship Id="rId30" Type="http://schemas.openxmlformats.org/officeDocument/2006/relationships/tags" Target="../tags/tag875.xml"/><Relationship Id="rId35" Type="http://schemas.openxmlformats.org/officeDocument/2006/relationships/tags" Target="../tags/tag880.xml"/><Relationship Id="rId43" Type="http://schemas.openxmlformats.org/officeDocument/2006/relationships/tags" Target="../tags/tag888.xml"/><Relationship Id="rId48" Type="http://schemas.openxmlformats.org/officeDocument/2006/relationships/tags" Target="../tags/tag893.xml"/><Relationship Id="rId56" Type="http://schemas.openxmlformats.org/officeDocument/2006/relationships/slideLayout" Target="../slideLayouts/slideLayout2.xml"/><Relationship Id="rId8" Type="http://schemas.openxmlformats.org/officeDocument/2006/relationships/tags" Target="../tags/tag853.xml"/><Relationship Id="rId51" Type="http://schemas.openxmlformats.org/officeDocument/2006/relationships/tags" Target="../tags/tag896.xml"/><Relationship Id="rId3" Type="http://schemas.openxmlformats.org/officeDocument/2006/relationships/tags" Target="../tags/tag848.xml"/><Relationship Id="rId12" Type="http://schemas.openxmlformats.org/officeDocument/2006/relationships/tags" Target="../tags/tag857.xml"/><Relationship Id="rId17" Type="http://schemas.openxmlformats.org/officeDocument/2006/relationships/tags" Target="../tags/tag862.xml"/><Relationship Id="rId25" Type="http://schemas.openxmlformats.org/officeDocument/2006/relationships/tags" Target="../tags/tag870.xml"/><Relationship Id="rId33" Type="http://schemas.openxmlformats.org/officeDocument/2006/relationships/tags" Target="../tags/tag878.xml"/><Relationship Id="rId38" Type="http://schemas.openxmlformats.org/officeDocument/2006/relationships/tags" Target="../tags/tag883.xml"/><Relationship Id="rId46" Type="http://schemas.openxmlformats.org/officeDocument/2006/relationships/tags" Target="../tags/tag891.xml"/><Relationship Id="rId59" Type="http://schemas.openxmlformats.org/officeDocument/2006/relationships/oleObject" Target="../embeddings/oleObject25.bin"/><Relationship Id="rId20" Type="http://schemas.openxmlformats.org/officeDocument/2006/relationships/tags" Target="../tags/tag865.xml"/><Relationship Id="rId41" Type="http://schemas.openxmlformats.org/officeDocument/2006/relationships/tags" Target="../tags/tag886.xml"/><Relationship Id="rId54" Type="http://schemas.openxmlformats.org/officeDocument/2006/relationships/tags" Target="../tags/tag899.xml"/><Relationship Id="rId1" Type="http://schemas.openxmlformats.org/officeDocument/2006/relationships/vmlDrawing" Target="../drawings/vmlDrawing21.vml"/><Relationship Id="rId6" Type="http://schemas.openxmlformats.org/officeDocument/2006/relationships/tags" Target="../tags/tag851.xml"/><Relationship Id="rId15" Type="http://schemas.openxmlformats.org/officeDocument/2006/relationships/tags" Target="../tags/tag860.xml"/><Relationship Id="rId23" Type="http://schemas.openxmlformats.org/officeDocument/2006/relationships/tags" Target="../tags/tag868.xml"/><Relationship Id="rId28" Type="http://schemas.openxmlformats.org/officeDocument/2006/relationships/tags" Target="../tags/tag873.xml"/><Relationship Id="rId36" Type="http://schemas.openxmlformats.org/officeDocument/2006/relationships/tags" Target="../tags/tag881.xml"/><Relationship Id="rId49" Type="http://schemas.openxmlformats.org/officeDocument/2006/relationships/tags" Target="../tags/tag894.xml"/><Relationship Id="rId57" Type="http://schemas.openxmlformats.org/officeDocument/2006/relationships/oleObject" Target="../embeddings/oleObject24.bin"/><Relationship Id="rId10" Type="http://schemas.openxmlformats.org/officeDocument/2006/relationships/tags" Target="../tags/tag855.xml"/><Relationship Id="rId31" Type="http://schemas.openxmlformats.org/officeDocument/2006/relationships/tags" Target="../tags/tag876.xml"/><Relationship Id="rId44" Type="http://schemas.openxmlformats.org/officeDocument/2006/relationships/tags" Target="../tags/tag889.xml"/><Relationship Id="rId52" Type="http://schemas.openxmlformats.org/officeDocument/2006/relationships/tags" Target="../tags/tag897.xml"/><Relationship Id="rId60" Type="http://schemas.openxmlformats.org/officeDocument/2006/relationships/image" Target="../media/image28.emf"/></Relationships>
</file>

<file path=ppt/slides/_rels/slide19.xml.rels><?xml version="1.0" encoding="UTF-8" standalone="yes"?>
<Relationships xmlns="http://schemas.openxmlformats.org/package/2006/relationships"><Relationship Id="rId26" Type="http://schemas.openxmlformats.org/officeDocument/2006/relationships/tags" Target="../tags/tag925.xml"/><Relationship Id="rId21" Type="http://schemas.openxmlformats.org/officeDocument/2006/relationships/tags" Target="../tags/tag920.xml"/><Relationship Id="rId42" Type="http://schemas.openxmlformats.org/officeDocument/2006/relationships/tags" Target="../tags/tag941.xml"/><Relationship Id="rId47" Type="http://schemas.openxmlformats.org/officeDocument/2006/relationships/tags" Target="../tags/tag946.xml"/><Relationship Id="rId63" Type="http://schemas.openxmlformats.org/officeDocument/2006/relationships/tags" Target="../tags/tag962.xml"/><Relationship Id="rId68" Type="http://schemas.openxmlformats.org/officeDocument/2006/relationships/oleObject" Target="../embeddings/oleObject27.bin"/><Relationship Id="rId7" Type="http://schemas.openxmlformats.org/officeDocument/2006/relationships/tags" Target="../tags/tag906.xml"/><Relationship Id="rId2" Type="http://schemas.openxmlformats.org/officeDocument/2006/relationships/tags" Target="../tags/tag901.xml"/><Relationship Id="rId16" Type="http://schemas.openxmlformats.org/officeDocument/2006/relationships/tags" Target="../tags/tag915.xml"/><Relationship Id="rId29" Type="http://schemas.openxmlformats.org/officeDocument/2006/relationships/tags" Target="../tags/tag928.xml"/><Relationship Id="rId11" Type="http://schemas.openxmlformats.org/officeDocument/2006/relationships/tags" Target="../tags/tag910.xml"/><Relationship Id="rId24" Type="http://schemas.openxmlformats.org/officeDocument/2006/relationships/tags" Target="../tags/tag923.xml"/><Relationship Id="rId32" Type="http://schemas.openxmlformats.org/officeDocument/2006/relationships/tags" Target="../tags/tag931.xml"/><Relationship Id="rId37" Type="http://schemas.openxmlformats.org/officeDocument/2006/relationships/tags" Target="../tags/tag936.xml"/><Relationship Id="rId40" Type="http://schemas.openxmlformats.org/officeDocument/2006/relationships/tags" Target="../tags/tag939.xml"/><Relationship Id="rId45" Type="http://schemas.openxmlformats.org/officeDocument/2006/relationships/tags" Target="../tags/tag944.xml"/><Relationship Id="rId53" Type="http://schemas.openxmlformats.org/officeDocument/2006/relationships/tags" Target="../tags/tag952.xml"/><Relationship Id="rId58" Type="http://schemas.openxmlformats.org/officeDocument/2006/relationships/tags" Target="../tags/tag957.xml"/><Relationship Id="rId66" Type="http://schemas.openxmlformats.org/officeDocument/2006/relationships/oleObject" Target="../embeddings/oleObject26.bin"/><Relationship Id="rId5" Type="http://schemas.openxmlformats.org/officeDocument/2006/relationships/tags" Target="../tags/tag904.xml"/><Relationship Id="rId61" Type="http://schemas.openxmlformats.org/officeDocument/2006/relationships/tags" Target="../tags/tag960.xml"/><Relationship Id="rId19" Type="http://schemas.openxmlformats.org/officeDocument/2006/relationships/tags" Target="../tags/tag918.xml"/><Relationship Id="rId14" Type="http://schemas.openxmlformats.org/officeDocument/2006/relationships/tags" Target="../tags/tag913.xml"/><Relationship Id="rId22" Type="http://schemas.openxmlformats.org/officeDocument/2006/relationships/tags" Target="../tags/tag921.xml"/><Relationship Id="rId27" Type="http://schemas.openxmlformats.org/officeDocument/2006/relationships/tags" Target="../tags/tag926.xml"/><Relationship Id="rId30" Type="http://schemas.openxmlformats.org/officeDocument/2006/relationships/tags" Target="../tags/tag929.xml"/><Relationship Id="rId35" Type="http://schemas.openxmlformats.org/officeDocument/2006/relationships/tags" Target="../tags/tag934.xml"/><Relationship Id="rId43" Type="http://schemas.openxmlformats.org/officeDocument/2006/relationships/tags" Target="../tags/tag942.xml"/><Relationship Id="rId48" Type="http://schemas.openxmlformats.org/officeDocument/2006/relationships/tags" Target="../tags/tag947.xml"/><Relationship Id="rId56" Type="http://schemas.openxmlformats.org/officeDocument/2006/relationships/tags" Target="../tags/tag955.xml"/><Relationship Id="rId64" Type="http://schemas.openxmlformats.org/officeDocument/2006/relationships/tags" Target="../tags/tag963.xml"/><Relationship Id="rId69" Type="http://schemas.openxmlformats.org/officeDocument/2006/relationships/image" Target="../media/image29.emf"/><Relationship Id="rId8" Type="http://schemas.openxmlformats.org/officeDocument/2006/relationships/tags" Target="../tags/tag907.xml"/><Relationship Id="rId51" Type="http://schemas.openxmlformats.org/officeDocument/2006/relationships/tags" Target="../tags/tag950.xml"/><Relationship Id="rId3" Type="http://schemas.openxmlformats.org/officeDocument/2006/relationships/tags" Target="../tags/tag902.xml"/><Relationship Id="rId12" Type="http://schemas.openxmlformats.org/officeDocument/2006/relationships/tags" Target="../tags/tag911.xml"/><Relationship Id="rId17" Type="http://schemas.openxmlformats.org/officeDocument/2006/relationships/tags" Target="../tags/tag916.xml"/><Relationship Id="rId25" Type="http://schemas.openxmlformats.org/officeDocument/2006/relationships/tags" Target="../tags/tag924.xml"/><Relationship Id="rId33" Type="http://schemas.openxmlformats.org/officeDocument/2006/relationships/tags" Target="../tags/tag932.xml"/><Relationship Id="rId38" Type="http://schemas.openxmlformats.org/officeDocument/2006/relationships/tags" Target="../tags/tag937.xml"/><Relationship Id="rId46" Type="http://schemas.openxmlformats.org/officeDocument/2006/relationships/tags" Target="../tags/tag945.xml"/><Relationship Id="rId59" Type="http://schemas.openxmlformats.org/officeDocument/2006/relationships/tags" Target="../tags/tag958.xml"/><Relationship Id="rId67" Type="http://schemas.openxmlformats.org/officeDocument/2006/relationships/image" Target="../media/image21.emf"/><Relationship Id="rId20" Type="http://schemas.openxmlformats.org/officeDocument/2006/relationships/tags" Target="../tags/tag919.xml"/><Relationship Id="rId41" Type="http://schemas.openxmlformats.org/officeDocument/2006/relationships/tags" Target="../tags/tag940.xml"/><Relationship Id="rId54" Type="http://schemas.openxmlformats.org/officeDocument/2006/relationships/tags" Target="../tags/tag953.xml"/><Relationship Id="rId62" Type="http://schemas.openxmlformats.org/officeDocument/2006/relationships/tags" Target="../tags/tag961.xml"/><Relationship Id="rId1" Type="http://schemas.openxmlformats.org/officeDocument/2006/relationships/vmlDrawing" Target="../drawings/vmlDrawing22.vml"/><Relationship Id="rId6" Type="http://schemas.openxmlformats.org/officeDocument/2006/relationships/tags" Target="../tags/tag905.xml"/><Relationship Id="rId15" Type="http://schemas.openxmlformats.org/officeDocument/2006/relationships/tags" Target="../tags/tag914.xml"/><Relationship Id="rId23" Type="http://schemas.openxmlformats.org/officeDocument/2006/relationships/tags" Target="../tags/tag922.xml"/><Relationship Id="rId28" Type="http://schemas.openxmlformats.org/officeDocument/2006/relationships/tags" Target="../tags/tag927.xml"/><Relationship Id="rId36" Type="http://schemas.openxmlformats.org/officeDocument/2006/relationships/tags" Target="../tags/tag935.xml"/><Relationship Id="rId49" Type="http://schemas.openxmlformats.org/officeDocument/2006/relationships/tags" Target="../tags/tag948.xml"/><Relationship Id="rId57" Type="http://schemas.openxmlformats.org/officeDocument/2006/relationships/tags" Target="../tags/tag956.xml"/><Relationship Id="rId10" Type="http://schemas.openxmlformats.org/officeDocument/2006/relationships/tags" Target="../tags/tag909.xml"/><Relationship Id="rId31" Type="http://schemas.openxmlformats.org/officeDocument/2006/relationships/tags" Target="../tags/tag930.xml"/><Relationship Id="rId44" Type="http://schemas.openxmlformats.org/officeDocument/2006/relationships/tags" Target="../tags/tag943.xml"/><Relationship Id="rId52" Type="http://schemas.openxmlformats.org/officeDocument/2006/relationships/tags" Target="../tags/tag951.xml"/><Relationship Id="rId60" Type="http://schemas.openxmlformats.org/officeDocument/2006/relationships/tags" Target="../tags/tag959.xml"/><Relationship Id="rId65" Type="http://schemas.openxmlformats.org/officeDocument/2006/relationships/slideLayout" Target="../slideLayouts/slideLayout2.xml"/><Relationship Id="rId4" Type="http://schemas.openxmlformats.org/officeDocument/2006/relationships/tags" Target="../tags/tag903.xml"/><Relationship Id="rId9" Type="http://schemas.openxmlformats.org/officeDocument/2006/relationships/tags" Target="../tags/tag908.xml"/><Relationship Id="rId13" Type="http://schemas.openxmlformats.org/officeDocument/2006/relationships/tags" Target="../tags/tag912.xml"/><Relationship Id="rId18" Type="http://schemas.openxmlformats.org/officeDocument/2006/relationships/tags" Target="../tags/tag917.xml"/><Relationship Id="rId39" Type="http://schemas.openxmlformats.org/officeDocument/2006/relationships/tags" Target="../tags/tag938.xml"/><Relationship Id="rId34" Type="http://schemas.openxmlformats.org/officeDocument/2006/relationships/tags" Target="../tags/tag933.xml"/><Relationship Id="rId50" Type="http://schemas.openxmlformats.org/officeDocument/2006/relationships/tags" Target="../tags/tag949.xml"/><Relationship Id="rId55" Type="http://schemas.openxmlformats.org/officeDocument/2006/relationships/tags" Target="../tags/tag95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965.xml"/><Relationship Id="rId7" Type="http://schemas.openxmlformats.org/officeDocument/2006/relationships/slideLayout" Target="../slideLayouts/slideLayout2.xml"/><Relationship Id="rId2" Type="http://schemas.openxmlformats.org/officeDocument/2006/relationships/tags" Target="../tags/tag964.xml"/><Relationship Id="rId1" Type="http://schemas.openxmlformats.org/officeDocument/2006/relationships/vmlDrawing" Target="../drawings/vmlDrawing23.vml"/><Relationship Id="rId6" Type="http://schemas.openxmlformats.org/officeDocument/2006/relationships/tags" Target="../tags/tag968.xml"/><Relationship Id="rId5" Type="http://schemas.openxmlformats.org/officeDocument/2006/relationships/tags" Target="../tags/tag967.xml"/><Relationship Id="rId10" Type="http://schemas.openxmlformats.org/officeDocument/2006/relationships/image" Target="../media/image21.emf"/><Relationship Id="rId4" Type="http://schemas.openxmlformats.org/officeDocument/2006/relationships/tags" Target="../tags/tag966.xml"/><Relationship Id="rId9"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tags" Target="../tags/tag970.xml"/><Relationship Id="rId2" Type="http://schemas.openxmlformats.org/officeDocument/2006/relationships/tags" Target="../tags/tag969.xml"/><Relationship Id="rId1" Type="http://schemas.openxmlformats.org/officeDocument/2006/relationships/vmlDrawing" Target="../drawings/vmlDrawing24.vml"/><Relationship Id="rId6" Type="http://schemas.openxmlformats.org/officeDocument/2006/relationships/image" Target="../media/image13.emf"/><Relationship Id="rId5" Type="http://schemas.openxmlformats.org/officeDocument/2006/relationships/oleObject" Target="../embeddings/oleObject29.bin"/><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1.xml"/><Relationship Id="rId1" Type="http://schemas.openxmlformats.org/officeDocument/2006/relationships/vmlDrawing" Target="../drawings/vmlDrawing25.vml"/><Relationship Id="rId6" Type="http://schemas.openxmlformats.org/officeDocument/2006/relationships/image" Target="../media/image21.emf"/><Relationship Id="rId5" Type="http://schemas.openxmlformats.org/officeDocument/2006/relationships/oleObject" Target="../embeddings/oleObject30.bin"/><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tags" Target="../tags/tag973.xml"/><Relationship Id="rId7" Type="http://schemas.openxmlformats.org/officeDocument/2006/relationships/image" Target="../media/image21.emf"/><Relationship Id="rId2" Type="http://schemas.openxmlformats.org/officeDocument/2006/relationships/tags" Target="../tags/tag972.xml"/><Relationship Id="rId1" Type="http://schemas.openxmlformats.org/officeDocument/2006/relationships/vmlDrawing" Target="../drawings/vmlDrawing26.vml"/><Relationship Id="rId6" Type="http://schemas.openxmlformats.org/officeDocument/2006/relationships/oleObject" Target="../embeddings/oleObject31.bin"/><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tags" Target="../tags/tag975.xml"/><Relationship Id="rId2" Type="http://schemas.openxmlformats.org/officeDocument/2006/relationships/tags" Target="../tags/tag974.xml"/><Relationship Id="rId1" Type="http://schemas.openxmlformats.org/officeDocument/2006/relationships/vmlDrawing" Target="../drawings/vmlDrawing27.vml"/><Relationship Id="rId6" Type="http://schemas.openxmlformats.org/officeDocument/2006/relationships/image" Target="../media/image15.emf"/><Relationship Id="rId5" Type="http://schemas.openxmlformats.org/officeDocument/2006/relationships/oleObject" Target="../embeddings/oleObject32.bin"/><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6.xml"/><Relationship Id="rId1" Type="http://schemas.openxmlformats.org/officeDocument/2006/relationships/vmlDrawing" Target="../drawings/vmlDrawing28.vml"/><Relationship Id="rId6" Type="http://schemas.openxmlformats.org/officeDocument/2006/relationships/image" Target="../media/image21.emf"/><Relationship Id="rId5" Type="http://schemas.openxmlformats.org/officeDocument/2006/relationships/oleObject" Target="../embeddings/oleObject33.bin"/><Relationship Id="rId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8" Type="http://schemas.openxmlformats.org/officeDocument/2006/relationships/tags" Target="../tags/tag983.xml"/><Relationship Id="rId13" Type="http://schemas.openxmlformats.org/officeDocument/2006/relationships/tags" Target="../tags/tag988.xml"/><Relationship Id="rId18" Type="http://schemas.openxmlformats.org/officeDocument/2006/relationships/slideLayout" Target="../slideLayouts/slideLayout2.xml"/><Relationship Id="rId3" Type="http://schemas.openxmlformats.org/officeDocument/2006/relationships/tags" Target="../tags/tag978.xml"/><Relationship Id="rId21" Type="http://schemas.openxmlformats.org/officeDocument/2006/relationships/image" Target="../media/image21.emf"/><Relationship Id="rId7" Type="http://schemas.openxmlformats.org/officeDocument/2006/relationships/tags" Target="../tags/tag982.xml"/><Relationship Id="rId12" Type="http://schemas.openxmlformats.org/officeDocument/2006/relationships/tags" Target="../tags/tag987.xml"/><Relationship Id="rId17" Type="http://schemas.openxmlformats.org/officeDocument/2006/relationships/tags" Target="../tags/tag992.xml"/><Relationship Id="rId2" Type="http://schemas.openxmlformats.org/officeDocument/2006/relationships/tags" Target="../tags/tag977.xml"/><Relationship Id="rId16" Type="http://schemas.openxmlformats.org/officeDocument/2006/relationships/tags" Target="../tags/tag991.xml"/><Relationship Id="rId20" Type="http://schemas.openxmlformats.org/officeDocument/2006/relationships/oleObject" Target="../embeddings/oleObject34.bin"/><Relationship Id="rId1" Type="http://schemas.openxmlformats.org/officeDocument/2006/relationships/vmlDrawing" Target="../drawings/vmlDrawing29.vml"/><Relationship Id="rId6" Type="http://schemas.openxmlformats.org/officeDocument/2006/relationships/tags" Target="../tags/tag981.xml"/><Relationship Id="rId11" Type="http://schemas.openxmlformats.org/officeDocument/2006/relationships/tags" Target="../tags/tag986.xml"/><Relationship Id="rId5" Type="http://schemas.openxmlformats.org/officeDocument/2006/relationships/tags" Target="../tags/tag980.xml"/><Relationship Id="rId15" Type="http://schemas.openxmlformats.org/officeDocument/2006/relationships/tags" Target="../tags/tag990.xml"/><Relationship Id="rId23" Type="http://schemas.openxmlformats.org/officeDocument/2006/relationships/image" Target="../media/image30.emf"/><Relationship Id="rId10" Type="http://schemas.openxmlformats.org/officeDocument/2006/relationships/tags" Target="../tags/tag985.xml"/><Relationship Id="rId19" Type="http://schemas.openxmlformats.org/officeDocument/2006/relationships/notesSlide" Target="../notesSlides/notesSlide18.xml"/><Relationship Id="rId4" Type="http://schemas.openxmlformats.org/officeDocument/2006/relationships/tags" Target="../tags/tag979.xml"/><Relationship Id="rId9" Type="http://schemas.openxmlformats.org/officeDocument/2006/relationships/tags" Target="../tags/tag984.xml"/><Relationship Id="rId14" Type="http://schemas.openxmlformats.org/officeDocument/2006/relationships/tags" Target="../tags/tag989.xml"/><Relationship Id="rId22"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tags" Target="../tags/tag994.xml"/><Relationship Id="rId7" Type="http://schemas.openxmlformats.org/officeDocument/2006/relationships/image" Target="../media/image21.emf"/><Relationship Id="rId2" Type="http://schemas.openxmlformats.org/officeDocument/2006/relationships/tags" Target="../tags/tag993.xml"/><Relationship Id="rId1" Type="http://schemas.openxmlformats.org/officeDocument/2006/relationships/vmlDrawing" Target="../drawings/vmlDrawing30.vml"/><Relationship Id="rId6" Type="http://schemas.openxmlformats.org/officeDocument/2006/relationships/oleObject" Target="../embeddings/oleObject36.bin"/><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6" Type="http://schemas.openxmlformats.org/officeDocument/2006/relationships/tags" Target="../tags/tag1019.xml"/><Relationship Id="rId21" Type="http://schemas.openxmlformats.org/officeDocument/2006/relationships/tags" Target="../tags/tag1014.xml"/><Relationship Id="rId42" Type="http://schemas.openxmlformats.org/officeDocument/2006/relationships/tags" Target="../tags/tag1035.xml"/><Relationship Id="rId47" Type="http://schemas.openxmlformats.org/officeDocument/2006/relationships/tags" Target="../tags/tag1040.xml"/><Relationship Id="rId63" Type="http://schemas.openxmlformats.org/officeDocument/2006/relationships/image" Target="../media/image21.emf"/><Relationship Id="rId68" Type="http://schemas.openxmlformats.org/officeDocument/2006/relationships/oleObject" Target="../embeddings/oleObject40.bin"/><Relationship Id="rId7" Type="http://schemas.openxmlformats.org/officeDocument/2006/relationships/tags" Target="../tags/tag1000.xml"/><Relationship Id="rId2" Type="http://schemas.openxmlformats.org/officeDocument/2006/relationships/tags" Target="../tags/tag995.xml"/><Relationship Id="rId16" Type="http://schemas.openxmlformats.org/officeDocument/2006/relationships/tags" Target="../tags/tag1009.xml"/><Relationship Id="rId29" Type="http://schemas.openxmlformats.org/officeDocument/2006/relationships/tags" Target="../tags/tag1022.xml"/><Relationship Id="rId11" Type="http://schemas.openxmlformats.org/officeDocument/2006/relationships/tags" Target="../tags/tag1004.xml"/><Relationship Id="rId24" Type="http://schemas.openxmlformats.org/officeDocument/2006/relationships/tags" Target="../tags/tag1017.xml"/><Relationship Id="rId32" Type="http://schemas.openxmlformats.org/officeDocument/2006/relationships/tags" Target="../tags/tag1025.xml"/><Relationship Id="rId37" Type="http://schemas.openxmlformats.org/officeDocument/2006/relationships/tags" Target="../tags/tag1030.xml"/><Relationship Id="rId40" Type="http://schemas.openxmlformats.org/officeDocument/2006/relationships/tags" Target="../tags/tag1033.xml"/><Relationship Id="rId45" Type="http://schemas.openxmlformats.org/officeDocument/2006/relationships/tags" Target="../tags/tag1038.xml"/><Relationship Id="rId53" Type="http://schemas.openxmlformats.org/officeDocument/2006/relationships/tags" Target="../tags/tag1046.xml"/><Relationship Id="rId58" Type="http://schemas.openxmlformats.org/officeDocument/2006/relationships/tags" Target="../tags/tag1051.xml"/><Relationship Id="rId66" Type="http://schemas.openxmlformats.org/officeDocument/2006/relationships/oleObject" Target="../embeddings/oleObject39.bin"/><Relationship Id="rId5" Type="http://schemas.openxmlformats.org/officeDocument/2006/relationships/tags" Target="../tags/tag998.xml"/><Relationship Id="rId61" Type="http://schemas.openxmlformats.org/officeDocument/2006/relationships/notesSlide" Target="../notesSlides/notesSlide20.xml"/><Relationship Id="rId19" Type="http://schemas.openxmlformats.org/officeDocument/2006/relationships/tags" Target="../tags/tag1012.xml"/><Relationship Id="rId14" Type="http://schemas.openxmlformats.org/officeDocument/2006/relationships/tags" Target="../tags/tag1007.xml"/><Relationship Id="rId22" Type="http://schemas.openxmlformats.org/officeDocument/2006/relationships/tags" Target="../tags/tag1015.xml"/><Relationship Id="rId27" Type="http://schemas.openxmlformats.org/officeDocument/2006/relationships/tags" Target="../tags/tag1020.xml"/><Relationship Id="rId30" Type="http://schemas.openxmlformats.org/officeDocument/2006/relationships/tags" Target="../tags/tag1023.xml"/><Relationship Id="rId35" Type="http://schemas.openxmlformats.org/officeDocument/2006/relationships/tags" Target="../tags/tag1028.xml"/><Relationship Id="rId43" Type="http://schemas.openxmlformats.org/officeDocument/2006/relationships/tags" Target="../tags/tag1036.xml"/><Relationship Id="rId48" Type="http://schemas.openxmlformats.org/officeDocument/2006/relationships/tags" Target="../tags/tag1041.xml"/><Relationship Id="rId56" Type="http://schemas.openxmlformats.org/officeDocument/2006/relationships/tags" Target="../tags/tag1049.xml"/><Relationship Id="rId64" Type="http://schemas.openxmlformats.org/officeDocument/2006/relationships/oleObject" Target="../embeddings/oleObject38.bin"/><Relationship Id="rId69" Type="http://schemas.openxmlformats.org/officeDocument/2006/relationships/image" Target="../media/image33.emf"/><Relationship Id="rId8" Type="http://schemas.openxmlformats.org/officeDocument/2006/relationships/tags" Target="../tags/tag1001.xml"/><Relationship Id="rId51" Type="http://schemas.openxmlformats.org/officeDocument/2006/relationships/tags" Target="../tags/tag1044.xml"/><Relationship Id="rId3" Type="http://schemas.openxmlformats.org/officeDocument/2006/relationships/tags" Target="../tags/tag996.xml"/><Relationship Id="rId12" Type="http://schemas.openxmlformats.org/officeDocument/2006/relationships/tags" Target="../tags/tag1005.xml"/><Relationship Id="rId17" Type="http://schemas.openxmlformats.org/officeDocument/2006/relationships/tags" Target="../tags/tag1010.xml"/><Relationship Id="rId25" Type="http://schemas.openxmlformats.org/officeDocument/2006/relationships/tags" Target="../tags/tag1018.xml"/><Relationship Id="rId33" Type="http://schemas.openxmlformats.org/officeDocument/2006/relationships/tags" Target="../tags/tag1026.xml"/><Relationship Id="rId38" Type="http://schemas.openxmlformats.org/officeDocument/2006/relationships/tags" Target="../tags/tag1031.xml"/><Relationship Id="rId46" Type="http://schemas.openxmlformats.org/officeDocument/2006/relationships/tags" Target="../tags/tag1039.xml"/><Relationship Id="rId59" Type="http://schemas.openxmlformats.org/officeDocument/2006/relationships/tags" Target="../tags/tag1052.xml"/><Relationship Id="rId67" Type="http://schemas.openxmlformats.org/officeDocument/2006/relationships/image" Target="../media/image32.emf"/><Relationship Id="rId20" Type="http://schemas.openxmlformats.org/officeDocument/2006/relationships/tags" Target="../tags/tag1013.xml"/><Relationship Id="rId41" Type="http://schemas.openxmlformats.org/officeDocument/2006/relationships/tags" Target="../tags/tag1034.xml"/><Relationship Id="rId54" Type="http://schemas.openxmlformats.org/officeDocument/2006/relationships/tags" Target="../tags/tag1047.xml"/><Relationship Id="rId62" Type="http://schemas.openxmlformats.org/officeDocument/2006/relationships/oleObject" Target="../embeddings/oleObject37.bin"/><Relationship Id="rId1" Type="http://schemas.openxmlformats.org/officeDocument/2006/relationships/vmlDrawing" Target="../drawings/vmlDrawing31.vml"/><Relationship Id="rId6" Type="http://schemas.openxmlformats.org/officeDocument/2006/relationships/tags" Target="../tags/tag999.xml"/><Relationship Id="rId15" Type="http://schemas.openxmlformats.org/officeDocument/2006/relationships/tags" Target="../tags/tag1008.xml"/><Relationship Id="rId23" Type="http://schemas.openxmlformats.org/officeDocument/2006/relationships/tags" Target="../tags/tag1016.xml"/><Relationship Id="rId28" Type="http://schemas.openxmlformats.org/officeDocument/2006/relationships/tags" Target="../tags/tag1021.xml"/><Relationship Id="rId36" Type="http://schemas.openxmlformats.org/officeDocument/2006/relationships/tags" Target="../tags/tag1029.xml"/><Relationship Id="rId49" Type="http://schemas.openxmlformats.org/officeDocument/2006/relationships/tags" Target="../tags/tag1042.xml"/><Relationship Id="rId57" Type="http://schemas.openxmlformats.org/officeDocument/2006/relationships/tags" Target="../tags/tag1050.xml"/><Relationship Id="rId10" Type="http://schemas.openxmlformats.org/officeDocument/2006/relationships/tags" Target="../tags/tag1003.xml"/><Relationship Id="rId31" Type="http://schemas.openxmlformats.org/officeDocument/2006/relationships/tags" Target="../tags/tag1024.xml"/><Relationship Id="rId44" Type="http://schemas.openxmlformats.org/officeDocument/2006/relationships/tags" Target="../tags/tag1037.xml"/><Relationship Id="rId52" Type="http://schemas.openxmlformats.org/officeDocument/2006/relationships/tags" Target="../tags/tag1045.xml"/><Relationship Id="rId60" Type="http://schemas.openxmlformats.org/officeDocument/2006/relationships/slideLayout" Target="../slideLayouts/slideLayout2.xml"/><Relationship Id="rId65" Type="http://schemas.openxmlformats.org/officeDocument/2006/relationships/image" Target="../media/image31.emf"/><Relationship Id="rId4" Type="http://schemas.openxmlformats.org/officeDocument/2006/relationships/tags" Target="../tags/tag997.xml"/><Relationship Id="rId9" Type="http://schemas.openxmlformats.org/officeDocument/2006/relationships/tags" Target="../tags/tag1002.xml"/><Relationship Id="rId13" Type="http://schemas.openxmlformats.org/officeDocument/2006/relationships/tags" Target="../tags/tag1006.xml"/><Relationship Id="rId18" Type="http://schemas.openxmlformats.org/officeDocument/2006/relationships/tags" Target="../tags/tag1011.xml"/><Relationship Id="rId39" Type="http://schemas.openxmlformats.org/officeDocument/2006/relationships/tags" Target="../tags/tag1032.xml"/><Relationship Id="rId34" Type="http://schemas.openxmlformats.org/officeDocument/2006/relationships/tags" Target="../tags/tag1027.xml"/><Relationship Id="rId50" Type="http://schemas.openxmlformats.org/officeDocument/2006/relationships/tags" Target="../tags/tag1043.xml"/><Relationship Id="rId55" Type="http://schemas.openxmlformats.org/officeDocument/2006/relationships/tags" Target="../tags/tag1048.xml"/></Relationships>
</file>

<file path=ppt/slides/_rels/slide29.xml.rels><?xml version="1.0" encoding="UTF-8" standalone="yes"?>
<Relationships xmlns="http://schemas.openxmlformats.org/package/2006/relationships"><Relationship Id="rId3" Type="http://schemas.openxmlformats.org/officeDocument/2006/relationships/tags" Target="../tags/tag1054.xml"/><Relationship Id="rId2" Type="http://schemas.openxmlformats.org/officeDocument/2006/relationships/tags" Target="../tags/tag1053.xml"/><Relationship Id="rId1" Type="http://schemas.openxmlformats.org/officeDocument/2006/relationships/vmlDrawing" Target="../drawings/vmlDrawing32.v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oleObject" Target="../embeddings/oleObject10.bin"/><Relationship Id="rId3" Type="http://schemas.openxmlformats.org/officeDocument/2006/relationships/tags" Target="../tags/tag63.xml"/><Relationship Id="rId21" Type="http://schemas.openxmlformats.org/officeDocument/2006/relationships/image" Target="../media/image16.png"/><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notesSlide" Target="../notesSlides/notesSlide1.xml"/><Relationship Id="rId2" Type="http://schemas.openxmlformats.org/officeDocument/2006/relationships/tags" Target="../tags/tag62.xml"/><Relationship Id="rId16" Type="http://schemas.openxmlformats.org/officeDocument/2006/relationships/slideLayout" Target="../slideLayouts/slideLayout1.xml"/><Relationship Id="rId20" Type="http://schemas.openxmlformats.org/officeDocument/2006/relationships/chart" Target="../charts/chart1.xml"/><Relationship Id="rId1" Type="http://schemas.openxmlformats.org/officeDocument/2006/relationships/vmlDrawing" Target="../drawings/vmlDrawing8.v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chart" Target="../charts/chart3.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chart" Target="../charts/chart2.xml"/><Relationship Id="rId10" Type="http://schemas.openxmlformats.org/officeDocument/2006/relationships/tags" Target="../tags/tag70.xml"/><Relationship Id="rId19" Type="http://schemas.openxmlformats.org/officeDocument/2006/relationships/image" Target="../media/image15.emf"/><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26" Type="http://schemas.openxmlformats.org/officeDocument/2006/relationships/tags" Target="../tags/tag100.xml"/><Relationship Id="rId21" Type="http://schemas.openxmlformats.org/officeDocument/2006/relationships/tags" Target="../tags/tag95.xml"/><Relationship Id="rId42" Type="http://schemas.openxmlformats.org/officeDocument/2006/relationships/tags" Target="../tags/tag116.xml"/><Relationship Id="rId47" Type="http://schemas.openxmlformats.org/officeDocument/2006/relationships/tags" Target="../tags/tag121.xml"/><Relationship Id="rId63" Type="http://schemas.openxmlformats.org/officeDocument/2006/relationships/tags" Target="../tags/tag137.xml"/><Relationship Id="rId68" Type="http://schemas.openxmlformats.org/officeDocument/2006/relationships/tags" Target="../tags/tag142.xml"/><Relationship Id="rId84" Type="http://schemas.openxmlformats.org/officeDocument/2006/relationships/tags" Target="../tags/tag158.xml"/><Relationship Id="rId89" Type="http://schemas.openxmlformats.org/officeDocument/2006/relationships/tags" Target="../tags/tag163.xml"/><Relationship Id="rId16" Type="http://schemas.openxmlformats.org/officeDocument/2006/relationships/tags" Target="../tags/tag90.xml"/><Relationship Id="rId11" Type="http://schemas.openxmlformats.org/officeDocument/2006/relationships/tags" Target="../tags/tag85.xml"/><Relationship Id="rId32" Type="http://schemas.openxmlformats.org/officeDocument/2006/relationships/tags" Target="../tags/tag106.xml"/><Relationship Id="rId37" Type="http://schemas.openxmlformats.org/officeDocument/2006/relationships/tags" Target="../tags/tag111.xml"/><Relationship Id="rId53" Type="http://schemas.openxmlformats.org/officeDocument/2006/relationships/tags" Target="../tags/tag127.xml"/><Relationship Id="rId58" Type="http://schemas.openxmlformats.org/officeDocument/2006/relationships/tags" Target="../tags/tag132.xml"/><Relationship Id="rId74" Type="http://schemas.openxmlformats.org/officeDocument/2006/relationships/tags" Target="../tags/tag148.xml"/><Relationship Id="rId79" Type="http://schemas.openxmlformats.org/officeDocument/2006/relationships/tags" Target="../tags/tag153.xml"/><Relationship Id="rId102" Type="http://schemas.openxmlformats.org/officeDocument/2006/relationships/chart" Target="../charts/chart7.xml"/><Relationship Id="rId5" Type="http://schemas.openxmlformats.org/officeDocument/2006/relationships/tags" Target="../tags/tag79.xml"/><Relationship Id="rId90" Type="http://schemas.openxmlformats.org/officeDocument/2006/relationships/tags" Target="../tags/tag164.xml"/><Relationship Id="rId95" Type="http://schemas.openxmlformats.org/officeDocument/2006/relationships/slideLayout" Target="../slideLayouts/slideLayout1.xml"/><Relationship Id="rId22" Type="http://schemas.openxmlformats.org/officeDocument/2006/relationships/tags" Target="../tags/tag96.xml"/><Relationship Id="rId27" Type="http://schemas.openxmlformats.org/officeDocument/2006/relationships/tags" Target="../tags/tag101.xml"/><Relationship Id="rId43" Type="http://schemas.openxmlformats.org/officeDocument/2006/relationships/tags" Target="../tags/tag117.xml"/><Relationship Id="rId48" Type="http://schemas.openxmlformats.org/officeDocument/2006/relationships/tags" Target="../tags/tag122.xml"/><Relationship Id="rId64" Type="http://schemas.openxmlformats.org/officeDocument/2006/relationships/tags" Target="../tags/tag138.xml"/><Relationship Id="rId69" Type="http://schemas.openxmlformats.org/officeDocument/2006/relationships/tags" Target="../tags/tag143.xml"/><Relationship Id="rId80" Type="http://schemas.openxmlformats.org/officeDocument/2006/relationships/tags" Target="../tags/tag154.xml"/><Relationship Id="rId85" Type="http://schemas.openxmlformats.org/officeDocument/2006/relationships/tags" Target="../tags/tag159.xml"/><Relationship Id="rId12" Type="http://schemas.openxmlformats.org/officeDocument/2006/relationships/tags" Target="../tags/tag86.xml"/><Relationship Id="rId17" Type="http://schemas.openxmlformats.org/officeDocument/2006/relationships/tags" Target="../tags/tag91.xml"/><Relationship Id="rId33" Type="http://schemas.openxmlformats.org/officeDocument/2006/relationships/tags" Target="../tags/tag107.xml"/><Relationship Id="rId38" Type="http://schemas.openxmlformats.org/officeDocument/2006/relationships/tags" Target="../tags/tag112.xml"/><Relationship Id="rId59" Type="http://schemas.openxmlformats.org/officeDocument/2006/relationships/tags" Target="../tags/tag133.xml"/><Relationship Id="rId103" Type="http://schemas.openxmlformats.org/officeDocument/2006/relationships/chart" Target="../charts/chart8.xml"/><Relationship Id="rId20" Type="http://schemas.openxmlformats.org/officeDocument/2006/relationships/tags" Target="../tags/tag94.xml"/><Relationship Id="rId41" Type="http://schemas.openxmlformats.org/officeDocument/2006/relationships/tags" Target="../tags/tag115.xml"/><Relationship Id="rId54" Type="http://schemas.openxmlformats.org/officeDocument/2006/relationships/tags" Target="../tags/tag128.xml"/><Relationship Id="rId62" Type="http://schemas.openxmlformats.org/officeDocument/2006/relationships/tags" Target="../tags/tag136.xml"/><Relationship Id="rId70" Type="http://schemas.openxmlformats.org/officeDocument/2006/relationships/tags" Target="../tags/tag144.xml"/><Relationship Id="rId75" Type="http://schemas.openxmlformats.org/officeDocument/2006/relationships/tags" Target="../tags/tag149.xml"/><Relationship Id="rId83" Type="http://schemas.openxmlformats.org/officeDocument/2006/relationships/tags" Target="../tags/tag157.xml"/><Relationship Id="rId88" Type="http://schemas.openxmlformats.org/officeDocument/2006/relationships/tags" Target="../tags/tag162.xml"/><Relationship Id="rId91" Type="http://schemas.openxmlformats.org/officeDocument/2006/relationships/tags" Target="../tags/tag165.xml"/><Relationship Id="rId96" Type="http://schemas.openxmlformats.org/officeDocument/2006/relationships/notesSlide" Target="../notesSlides/notesSlide2.xml"/><Relationship Id="rId1" Type="http://schemas.openxmlformats.org/officeDocument/2006/relationships/vmlDrawing" Target="../drawings/vmlDrawing9.vml"/><Relationship Id="rId6" Type="http://schemas.openxmlformats.org/officeDocument/2006/relationships/tags" Target="../tags/tag80.xml"/><Relationship Id="rId15" Type="http://schemas.openxmlformats.org/officeDocument/2006/relationships/tags" Target="../tags/tag89.xml"/><Relationship Id="rId23" Type="http://schemas.openxmlformats.org/officeDocument/2006/relationships/tags" Target="../tags/tag97.xml"/><Relationship Id="rId28" Type="http://schemas.openxmlformats.org/officeDocument/2006/relationships/tags" Target="../tags/tag102.xml"/><Relationship Id="rId36" Type="http://schemas.openxmlformats.org/officeDocument/2006/relationships/tags" Target="../tags/tag110.xml"/><Relationship Id="rId49" Type="http://schemas.openxmlformats.org/officeDocument/2006/relationships/tags" Target="../tags/tag123.xml"/><Relationship Id="rId57" Type="http://schemas.openxmlformats.org/officeDocument/2006/relationships/tags" Target="../tags/tag131.xml"/><Relationship Id="rId106" Type="http://schemas.openxmlformats.org/officeDocument/2006/relationships/chart" Target="../charts/chart11.xml"/><Relationship Id="rId10" Type="http://schemas.openxmlformats.org/officeDocument/2006/relationships/tags" Target="../tags/tag84.xml"/><Relationship Id="rId31" Type="http://schemas.openxmlformats.org/officeDocument/2006/relationships/tags" Target="../tags/tag105.xml"/><Relationship Id="rId44" Type="http://schemas.openxmlformats.org/officeDocument/2006/relationships/tags" Target="../tags/tag118.xml"/><Relationship Id="rId52" Type="http://schemas.openxmlformats.org/officeDocument/2006/relationships/tags" Target="../tags/tag126.xml"/><Relationship Id="rId60" Type="http://schemas.openxmlformats.org/officeDocument/2006/relationships/tags" Target="../tags/tag134.xml"/><Relationship Id="rId65" Type="http://schemas.openxmlformats.org/officeDocument/2006/relationships/tags" Target="../tags/tag139.xml"/><Relationship Id="rId73" Type="http://schemas.openxmlformats.org/officeDocument/2006/relationships/tags" Target="../tags/tag147.xml"/><Relationship Id="rId78" Type="http://schemas.openxmlformats.org/officeDocument/2006/relationships/tags" Target="../tags/tag152.xml"/><Relationship Id="rId81" Type="http://schemas.openxmlformats.org/officeDocument/2006/relationships/tags" Target="../tags/tag155.xml"/><Relationship Id="rId86" Type="http://schemas.openxmlformats.org/officeDocument/2006/relationships/tags" Target="../tags/tag160.xml"/><Relationship Id="rId94" Type="http://schemas.openxmlformats.org/officeDocument/2006/relationships/tags" Target="../tags/tag168.xml"/><Relationship Id="rId99" Type="http://schemas.openxmlformats.org/officeDocument/2006/relationships/chart" Target="../charts/chart4.xml"/><Relationship Id="rId101" Type="http://schemas.openxmlformats.org/officeDocument/2006/relationships/chart" Target="../charts/chart6.xml"/><Relationship Id="rId4" Type="http://schemas.openxmlformats.org/officeDocument/2006/relationships/tags" Target="../tags/tag78.xml"/><Relationship Id="rId9" Type="http://schemas.openxmlformats.org/officeDocument/2006/relationships/tags" Target="../tags/tag83.xml"/><Relationship Id="rId13" Type="http://schemas.openxmlformats.org/officeDocument/2006/relationships/tags" Target="../tags/tag87.xml"/><Relationship Id="rId18" Type="http://schemas.openxmlformats.org/officeDocument/2006/relationships/tags" Target="../tags/tag92.xml"/><Relationship Id="rId39" Type="http://schemas.openxmlformats.org/officeDocument/2006/relationships/tags" Target="../tags/tag113.xml"/><Relationship Id="rId34" Type="http://schemas.openxmlformats.org/officeDocument/2006/relationships/tags" Target="../tags/tag108.xml"/><Relationship Id="rId50" Type="http://schemas.openxmlformats.org/officeDocument/2006/relationships/tags" Target="../tags/tag124.xml"/><Relationship Id="rId55" Type="http://schemas.openxmlformats.org/officeDocument/2006/relationships/tags" Target="../tags/tag129.xml"/><Relationship Id="rId76" Type="http://schemas.openxmlformats.org/officeDocument/2006/relationships/tags" Target="../tags/tag150.xml"/><Relationship Id="rId97" Type="http://schemas.openxmlformats.org/officeDocument/2006/relationships/oleObject" Target="../embeddings/oleObject11.bin"/><Relationship Id="rId104" Type="http://schemas.openxmlformats.org/officeDocument/2006/relationships/chart" Target="../charts/chart9.xml"/><Relationship Id="rId7" Type="http://schemas.openxmlformats.org/officeDocument/2006/relationships/tags" Target="../tags/tag81.xml"/><Relationship Id="rId71" Type="http://schemas.openxmlformats.org/officeDocument/2006/relationships/tags" Target="../tags/tag145.xml"/><Relationship Id="rId92" Type="http://schemas.openxmlformats.org/officeDocument/2006/relationships/tags" Target="../tags/tag166.xml"/><Relationship Id="rId2" Type="http://schemas.openxmlformats.org/officeDocument/2006/relationships/tags" Target="../tags/tag76.xml"/><Relationship Id="rId29" Type="http://schemas.openxmlformats.org/officeDocument/2006/relationships/tags" Target="../tags/tag103.xml"/><Relationship Id="rId24" Type="http://schemas.openxmlformats.org/officeDocument/2006/relationships/tags" Target="../tags/tag98.xml"/><Relationship Id="rId40" Type="http://schemas.openxmlformats.org/officeDocument/2006/relationships/tags" Target="../tags/tag114.xml"/><Relationship Id="rId45" Type="http://schemas.openxmlformats.org/officeDocument/2006/relationships/tags" Target="../tags/tag119.xml"/><Relationship Id="rId66" Type="http://schemas.openxmlformats.org/officeDocument/2006/relationships/tags" Target="../tags/tag140.xml"/><Relationship Id="rId87" Type="http://schemas.openxmlformats.org/officeDocument/2006/relationships/tags" Target="../tags/tag161.xml"/><Relationship Id="rId61" Type="http://schemas.openxmlformats.org/officeDocument/2006/relationships/tags" Target="../tags/tag135.xml"/><Relationship Id="rId82" Type="http://schemas.openxmlformats.org/officeDocument/2006/relationships/tags" Target="../tags/tag156.xml"/><Relationship Id="rId19" Type="http://schemas.openxmlformats.org/officeDocument/2006/relationships/tags" Target="../tags/tag93.xml"/><Relationship Id="rId14" Type="http://schemas.openxmlformats.org/officeDocument/2006/relationships/tags" Target="../tags/tag88.xml"/><Relationship Id="rId30" Type="http://schemas.openxmlformats.org/officeDocument/2006/relationships/tags" Target="../tags/tag104.xml"/><Relationship Id="rId35" Type="http://schemas.openxmlformats.org/officeDocument/2006/relationships/tags" Target="../tags/tag109.xml"/><Relationship Id="rId56" Type="http://schemas.openxmlformats.org/officeDocument/2006/relationships/tags" Target="../tags/tag130.xml"/><Relationship Id="rId77" Type="http://schemas.openxmlformats.org/officeDocument/2006/relationships/tags" Target="../tags/tag151.xml"/><Relationship Id="rId100" Type="http://schemas.openxmlformats.org/officeDocument/2006/relationships/chart" Target="../charts/chart5.xml"/><Relationship Id="rId105" Type="http://schemas.openxmlformats.org/officeDocument/2006/relationships/chart" Target="../charts/chart10.xml"/><Relationship Id="rId8" Type="http://schemas.openxmlformats.org/officeDocument/2006/relationships/tags" Target="../tags/tag82.xml"/><Relationship Id="rId51" Type="http://schemas.openxmlformats.org/officeDocument/2006/relationships/tags" Target="../tags/tag125.xml"/><Relationship Id="rId72" Type="http://schemas.openxmlformats.org/officeDocument/2006/relationships/tags" Target="../tags/tag146.xml"/><Relationship Id="rId93" Type="http://schemas.openxmlformats.org/officeDocument/2006/relationships/tags" Target="../tags/tag167.xml"/><Relationship Id="rId98" Type="http://schemas.openxmlformats.org/officeDocument/2006/relationships/image" Target="../media/image15.emf"/><Relationship Id="rId3" Type="http://schemas.openxmlformats.org/officeDocument/2006/relationships/tags" Target="../tags/tag77.xml"/><Relationship Id="rId25" Type="http://schemas.openxmlformats.org/officeDocument/2006/relationships/tags" Target="../tags/tag99.xml"/><Relationship Id="rId46" Type="http://schemas.openxmlformats.org/officeDocument/2006/relationships/tags" Target="../tags/tag120.xml"/><Relationship Id="rId67" Type="http://schemas.openxmlformats.org/officeDocument/2006/relationships/tags" Target="../tags/tag14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70.xml"/><Relationship Id="rId7" Type="http://schemas.openxmlformats.org/officeDocument/2006/relationships/image" Target="../media/image15.emf"/><Relationship Id="rId2" Type="http://schemas.openxmlformats.org/officeDocument/2006/relationships/tags" Target="../tags/tag169.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notesSlide" Target="../notesSlides/notesSlide3.xml"/><Relationship Id="rId10" Type="http://schemas.openxmlformats.org/officeDocument/2006/relationships/image" Target="../media/image20.gif"/><Relationship Id="rId4" Type="http://schemas.openxmlformats.org/officeDocument/2006/relationships/slideLayout" Target="../slideLayouts/slideLayout1.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tags" Target="../tags/tag195.xml"/><Relationship Id="rId3" Type="http://schemas.openxmlformats.org/officeDocument/2006/relationships/tags" Target="../tags/tag172.xml"/><Relationship Id="rId21" Type="http://schemas.openxmlformats.org/officeDocument/2006/relationships/tags" Target="../tags/tag190.xml"/><Relationship Id="rId34" Type="http://schemas.openxmlformats.org/officeDocument/2006/relationships/image" Target="../media/image20.gif"/><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33" Type="http://schemas.openxmlformats.org/officeDocument/2006/relationships/image" Target="../media/image22.png"/><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tags" Target="../tags/tag189.xml"/><Relationship Id="rId29" Type="http://schemas.openxmlformats.org/officeDocument/2006/relationships/oleObject" Target="../embeddings/oleObject13.bin"/><Relationship Id="rId1" Type="http://schemas.openxmlformats.org/officeDocument/2006/relationships/vmlDrawing" Target="../drawings/vmlDrawing11.v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tags" Target="../tags/tag193.xml"/><Relationship Id="rId32" Type="http://schemas.openxmlformats.org/officeDocument/2006/relationships/image" Target="../media/image17.png"/><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notesSlide" Target="../notesSlides/notesSlide4.xml"/><Relationship Id="rId10" Type="http://schemas.openxmlformats.org/officeDocument/2006/relationships/tags" Target="../tags/tag179.xml"/><Relationship Id="rId19" Type="http://schemas.openxmlformats.org/officeDocument/2006/relationships/tags" Target="../tags/tag188.xml"/><Relationship Id="rId31" Type="http://schemas.openxmlformats.org/officeDocument/2006/relationships/image" Target="../media/image16.png"/><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slideLayout" Target="../slideLayouts/slideLayout2.xml"/><Relationship Id="rId30" Type="http://schemas.openxmlformats.org/officeDocument/2006/relationships/image" Target="../media/image21.emf"/><Relationship Id="rId8" Type="http://schemas.openxmlformats.org/officeDocument/2006/relationships/tags" Target="../tags/tag177.xml"/></Relationships>
</file>

<file path=ppt/slides/_rels/slide9.xml.rels><?xml version="1.0" encoding="UTF-8" standalone="yes"?>
<Relationships xmlns="http://schemas.openxmlformats.org/package/2006/relationships"><Relationship Id="rId13" Type="http://schemas.openxmlformats.org/officeDocument/2006/relationships/tags" Target="../tags/tag207.xml"/><Relationship Id="rId18" Type="http://schemas.openxmlformats.org/officeDocument/2006/relationships/tags" Target="../tags/tag212.xml"/><Relationship Id="rId26" Type="http://schemas.openxmlformats.org/officeDocument/2006/relationships/tags" Target="../tags/tag220.xml"/><Relationship Id="rId39" Type="http://schemas.openxmlformats.org/officeDocument/2006/relationships/tags" Target="../tags/tag233.xml"/><Relationship Id="rId21" Type="http://schemas.openxmlformats.org/officeDocument/2006/relationships/tags" Target="../tags/tag215.xml"/><Relationship Id="rId34" Type="http://schemas.openxmlformats.org/officeDocument/2006/relationships/tags" Target="../tags/tag228.xml"/><Relationship Id="rId42" Type="http://schemas.openxmlformats.org/officeDocument/2006/relationships/slideLayout" Target="../slideLayouts/slideLayout2.xml"/><Relationship Id="rId47" Type="http://schemas.openxmlformats.org/officeDocument/2006/relationships/chart" Target="../charts/chart13.xml"/><Relationship Id="rId7" Type="http://schemas.openxmlformats.org/officeDocument/2006/relationships/tags" Target="../tags/tag201.xml"/><Relationship Id="rId2" Type="http://schemas.openxmlformats.org/officeDocument/2006/relationships/tags" Target="../tags/tag196.xml"/><Relationship Id="rId16" Type="http://schemas.openxmlformats.org/officeDocument/2006/relationships/tags" Target="../tags/tag210.xml"/><Relationship Id="rId29" Type="http://schemas.openxmlformats.org/officeDocument/2006/relationships/tags" Target="../tags/tag223.xml"/><Relationship Id="rId1" Type="http://schemas.openxmlformats.org/officeDocument/2006/relationships/vmlDrawing" Target="../drawings/vmlDrawing12.vml"/><Relationship Id="rId6" Type="http://schemas.openxmlformats.org/officeDocument/2006/relationships/tags" Target="../tags/tag200.xml"/><Relationship Id="rId11" Type="http://schemas.openxmlformats.org/officeDocument/2006/relationships/tags" Target="../tags/tag205.xml"/><Relationship Id="rId24" Type="http://schemas.openxmlformats.org/officeDocument/2006/relationships/tags" Target="../tags/tag218.xml"/><Relationship Id="rId32" Type="http://schemas.openxmlformats.org/officeDocument/2006/relationships/tags" Target="../tags/tag226.xml"/><Relationship Id="rId37" Type="http://schemas.openxmlformats.org/officeDocument/2006/relationships/tags" Target="../tags/tag231.xml"/><Relationship Id="rId40" Type="http://schemas.openxmlformats.org/officeDocument/2006/relationships/tags" Target="../tags/tag234.xml"/><Relationship Id="rId45" Type="http://schemas.openxmlformats.org/officeDocument/2006/relationships/image" Target="../media/image21.emf"/><Relationship Id="rId5" Type="http://schemas.openxmlformats.org/officeDocument/2006/relationships/tags" Target="../tags/tag199.xml"/><Relationship Id="rId15" Type="http://schemas.openxmlformats.org/officeDocument/2006/relationships/tags" Target="../tags/tag209.xml"/><Relationship Id="rId23" Type="http://schemas.openxmlformats.org/officeDocument/2006/relationships/tags" Target="../tags/tag217.xml"/><Relationship Id="rId28" Type="http://schemas.openxmlformats.org/officeDocument/2006/relationships/tags" Target="../tags/tag222.xml"/><Relationship Id="rId36" Type="http://schemas.openxmlformats.org/officeDocument/2006/relationships/tags" Target="../tags/tag230.xml"/><Relationship Id="rId10" Type="http://schemas.openxmlformats.org/officeDocument/2006/relationships/tags" Target="../tags/tag204.xml"/><Relationship Id="rId19" Type="http://schemas.openxmlformats.org/officeDocument/2006/relationships/tags" Target="../tags/tag213.xml"/><Relationship Id="rId31" Type="http://schemas.openxmlformats.org/officeDocument/2006/relationships/tags" Target="../tags/tag225.xml"/><Relationship Id="rId44" Type="http://schemas.openxmlformats.org/officeDocument/2006/relationships/oleObject" Target="../embeddings/oleObject14.bin"/><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 Id="rId22" Type="http://schemas.openxmlformats.org/officeDocument/2006/relationships/tags" Target="../tags/tag216.xml"/><Relationship Id="rId27" Type="http://schemas.openxmlformats.org/officeDocument/2006/relationships/tags" Target="../tags/tag221.xml"/><Relationship Id="rId30" Type="http://schemas.openxmlformats.org/officeDocument/2006/relationships/tags" Target="../tags/tag224.xml"/><Relationship Id="rId35" Type="http://schemas.openxmlformats.org/officeDocument/2006/relationships/tags" Target="../tags/tag229.xml"/><Relationship Id="rId43" Type="http://schemas.openxmlformats.org/officeDocument/2006/relationships/notesSlide" Target="../notesSlides/notesSlide5.xml"/><Relationship Id="rId48" Type="http://schemas.openxmlformats.org/officeDocument/2006/relationships/chart" Target="../charts/chart14.xml"/><Relationship Id="rId8" Type="http://schemas.openxmlformats.org/officeDocument/2006/relationships/tags" Target="../tags/tag202.xml"/><Relationship Id="rId3" Type="http://schemas.openxmlformats.org/officeDocument/2006/relationships/tags" Target="../tags/tag197.xml"/><Relationship Id="rId12" Type="http://schemas.openxmlformats.org/officeDocument/2006/relationships/tags" Target="../tags/tag206.xml"/><Relationship Id="rId17" Type="http://schemas.openxmlformats.org/officeDocument/2006/relationships/tags" Target="../tags/tag211.xml"/><Relationship Id="rId25" Type="http://schemas.openxmlformats.org/officeDocument/2006/relationships/tags" Target="../tags/tag219.xml"/><Relationship Id="rId33" Type="http://schemas.openxmlformats.org/officeDocument/2006/relationships/tags" Target="../tags/tag227.xml"/><Relationship Id="rId38" Type="http://schemas.openxmlformats.org/officeDocument/2006/relationships/tags" Target="../tags/tag232.xml"/><Relationship Id="rId46" Type="http://schemas.openxmlformats.org/officeDocument/2006/relationships/chart" Target="../charts/chart12.xml"/><Relationship Id="rId20" Type="http://schemas.openxmlformats.org/officeDocument/2006/relationships/tags" Target="../tags/tag214.xml"/><Relationship Id="rId41" Type="http://schemas.openxmlformats.org/officeDocument/2006/relationships/tags" Target="../tags/tag2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descr="D:\Users\M704619\Desktop\REPORT_APR-TRAIN-2014-0008_PETIT_NC.JPG">
            <a:extLst>
              <a:ext uri="{FF2B5EF4-FFF2-40B4-BE49-F238E27FC236}">
                <a16:creationId xmlns:a16="http://schemas.microsoft.com/office/drawing/2014/main" id="{9CB07BC8-FF81-4FE1-9D3F-1C63819C4B41}"/>
              </a:ext>
            </a:extLst>
          </p:cNvPr>
          <p:cNvPicPr>
            <a:picLocks noChangeArrowheads="1"/>
          </p:cNvPicPr>
          <p:nvPr/>
        </p:nvPicPr>
        <p:blipFill rotWithShape="1">
          <a:blip r:embed="rId2" cstate="print"/>
          <a:srcRect l="49616" t="20741" r="7051" b="6112"/>
          <a:stretch/>
        </p:blipFill>
        <p:spPr bwMode="auto">
          <a:xfrm>
            <a:off x="3111499" y="812801"/>
            <a:ext cx="4292601" cy="5016500"/>
          </a:xfrm>
          <a:prstGeom prst="rect">
            <a:avLst/>
          </a:prstGeom>
          <a:noFill/>
        </p:spPr>
      </p:pic>
      <p:pic>
        <p:nvPicPr>
          <p:cNvPr id="6" name="Image 5">
            <a:extLst>
              <a:ext uri="{FF2B5EF4-FFF2-40B4-BE49-F238E27FC236}">
                <a16:creationId xmlns:a16="http://schemas.microsoft.com/office/drawing/2014/main" id="{00EFF50F-420B-4CEF-BD23-BC1038862555}"/>
              </a:ext>
            </a:extLst>
          </p:cNvPr>
          <p:cNvPicPr>
            <a:picLocks noChangeAspect="1"/>
          </p:cNvPicPr>
          <p:nvPr/>
        </p:nvPicPr>
        <p:blipFill>
          <a:blip r:embed="rId3"/>
          <a:stretch>
            <a:fillRect/>
          </a:stretch>
        </p:blipFill>
        <p:spPr>
          <a:xfrm>
            <a:off x="0" y="0"/>
            <a:ext cx="9905999" cy="6858000"/>
          </a:xfrm>
          <a:prstGeom prst="rect">
            <a:avLst/>
          </a:prstGeom>
        </p:spPr>
      </p:pic>
      <p:sp>
        <p:nvSpPr>
          <p:cNvPr id="2" name="Espace réservé du texte 1">
            <a:extLst>
              <a:ext uri="{FF2B5EF4-FFF2-40B4-BE49-F238E27FC236}">
                <a16:creationId xmlns:a16="http://schemas.microsoft.com/office/drawing/2014/main" id="{FC302FBE-04D4-4896-8D19-70602EA3F4A9}"/>
              </a:ext>
            </a:extLst>
          </p:cNvPr>
          <p:cNvSpPr>
            <a:spLocks noGrp="1"/>
          </p:cNvSpPr>
          <p:nvPr>
            <p:ph type="body" sz="quarter" idx="18"/>
          </p:nvPr>
        </p:nvSpPr>
        <p:spPr>
          <a:xfrm>
            <a:off x="0" y="4486848"/>
            <a:ext cx="2864498" cy="654401"/>
          </a:xfrm>
        </p:spPr>
        <p:txBody>
          <a:bodyPr/>
          <a:lstStyle/>
          <a:p>
            <a:r>
              <a:rPr lang="fr-FR" dirty="0"/>
              <a:t>Le modèle économique du train</a:t>
            </a:r>
          </a:p>
        </p:txBody>
      </p:sp>
      <p:sp>
        <p:nvSpPr>
          <p:cNvPr id="3" name="Espace réservé du texte 2">
            <a:extLst>
              <a:ext uri="{FF2B5EF4-FFF2-40B4-BE49-F238E27FC236}">
                <a16:creationId xmlns:a16="http://schemas.microsoft.com/office/drawing/2014/main" id="{54782A73-031F-4B13-ABEB-141F89583A11}"/>
              </a:ext>
            </a:extLst>
          </p:cNvPr>
          <p:cNvSpPr>
            <a:spLocks noGrp="1"/>
          </p:cNvSpPr>
          <p:nvPr>
            <p:ph type="body" sz="quarter" idx="16"/>
          </p:nvPr>
        </p:nvSpPr>
        <p:spPr/>
        <p:txBody>
          <a:bodyPr/>
          <a:lstStyle/>
          <a:p>
            <a:r>
              <a:rPr lang="en-GB" dirty="0"/>
              <a:t>Paris, mars 2021</a:t>
            </a:r>
          </a:p>
        </p:txBody>
      </p:sp>
      <p:sp>
        <p:nvSpPr>
          <p:cNvPr id="4" name="Titre 3">
            <a:extLst>
              <a:ext uri="{FF2B5EF4-FFF2-40B4-BE49-F238E27FC236}">
                <a16:creationId xmlns:a16="http://schemas.microsoft.com/office/drawing/2014/main" id="{B55016EB-D481-4B42-97CB-8CFCA9DE413B}"/>
              </a:ext>
            </a:extLst>
          </p:cNvPr>
          <p:cNvSpPr>
            <a:spLocks noGrp="1"/>
          </p:cNvSpPr>
          <p:nvPr>
            <p:ph type="title"/>
          </p:nvPr>
        </p:nvSpPr>
        <p:spPr>
          <a:xfrm>
            <a:off x="0" y="3865345"/>
            <a:ext cx="4549966" cy="621503"/>
          </a:xfrm>
        </p:spPr>
        <p:txBody>
          <a:bodyPr/>
          <a:lstStyle/>
          <a:p>
            <a:r>
              <a:rPr lang="en-US" dirty="0"/>
              <a:t>IHEDAT</a:t>
            </a:r>
            <a:endParaRPr lang="fr-FR" dirty="0"/>
          </a:p>
        </p:txBody>
      </p:sp>
    </p:spTree>
    <p:extLst>
      <p:ext uri="{BB962C8B-B14F-4D97-AF65-F5344CB8AC3E}">
        <p14:creationId xmlns:p14="http://schemas.microsoft.com/office/powerpoint/2010/main" val="157743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extLst>
              <p:ext uri="{D42A27DB-BD31-4B8C-83A1-F6EECF244321}">
                <p14:modId xmlns:p14="http://schemas.microsoft.com/office/powerpoint/2010/main" val="4046236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1" name="think-cell Slide" r:id="rId49" imgW="270" imgH="270" progId="TCLayout.ActiveDocument.1">
                  <p:embed/>
                </p:oleObj>
              </mc:Choice>
              <mc:Fallback>
                <p:oleObj name="think-cell Slide" r:id="rId49" imgW="270" imgH="270" progId="TCLayout.ActiveDocument.1">
                  <p:embed/>
                  <p:pic>
                    <p:nvPicPr>
                      <p:cNvPr id="40" name="Object 39" hidden="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1100" b="0" dirty="0">
              <a:solidFill>
                <a:srgbClr val="000000"/>
              </a:solidFill>
              <a:latin typeface="Arial Narrow"/>
              <a:sym typeface="Arial Narrow"/>
            </a:endParaRPr>
          </a:p>
        </p:txBody>
      </p:sp>
      <p:sp>
        <p:nvSpPr>
          <p:cNvPr id="3" name="Title 2"/>
          <p:cNvSpPr>
            <a:spLocks noGrp="1"/>
          </p:cNvSpPr>
          <p:nvPr>
            <p:ph type="title"/>
          </p:nvPr>
        </p:nvSpPr>
        <p:spPr/>
        <p:txBody>
          <a:bodyPr vert="horz"/>
          <a:lstStyle/>
          <a:p>
            <a:r>
              <a:rPr lang="fr-FR" dirty="0"/>
              <a:t>Attractivité prix / durée des modes de transport par tronçon pour un couple sans enfants</a:t>
            </a:r>
          </a:p>
        </p:txBody>
      </p:sp>
      <p:cxnSp>
        <p:nvCxnSpPr>
          <p:cNvPr id="4" name="Horizontal Line"/>
          <p:cNvCxnSpPr/>
          <p:nvPr/>
        </p:nvCxnSpPr>
        <p:spPr>
          <a:xfrm>
            <a:off x="7366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 name="ListLeanHorizontalTextTopic0"/>
          <p:cNvSpPr txBox="1"/>
          <p:nvPr/>
        </p:nvSpPr>
        <p:spPr>
          <a:xfrm>
            <a:off x="7366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Paris - Limoges</a:t>
            </a:r>
          </a:p>
        </p:txBody>
      </p:sp>
      <p:cxnSp>
        <p:nvCxnSpPr>
          <p:cNvPr id="7" name="Horizontal Line"/>
          <p:cNvCxnSpPr/>
          <p:nvPr/>
        </p:nvCxnSpPr>
        <p:spPr>
          <a:xfrm>
            <a:off x="36449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8" name="ListLeanHorizontalTextTopic1"/>
          <p:cNvSpPr txBox="1"/>
          <p:nvPr/>
        </p:nvSpPr>
        <p:spPr>
          <a:xfrm>
            <a:off x="36449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Limoges - Toulouse</a:t>
            </a:r>
          </a:p>
        </p:txBody>
      </p:sp>
      <p:cxnSp>
        <p:nvCxnSpPr>
          <p:cNvPr id="10" name="Horizontal Line"/>
          <p:cNvCxnSpPr/>
          <p:nvPr/>
        </p:nvCxnSpPr>
        <p:spPr>
          <a:xfrm>
            <a:off x="65532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 name="ListLeanHorizontalTextTopic2"/>
          <p:cNvSpPr txBox="1"/>
          <p:nvPr/>
        </p:nvSpPr>
        <p:spPr>
          <a:xfrm>
            <a:off x="65532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Paris - Toulouse</a:t>
            </a:r>
          </a:p>
        </p:txBody>
      </p:sp>
      <p:sp>
        <p:nvSpPr>
          <p:cNvPr id="19" name="Source"/>
          <p:cNvSpPr txBox="1"/>
          <p:nvPr/>
        </p:nvSpPr>
        <p:spPr>
          <a:xfrm>
            <a:off x="738189" y="6710121"/>
            <a:ext cx="3032882"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Sources: Analyses Roland Berger, SNCF, Air France, Blablacar, Mappy</a:t>
            </a:r>
          </a:p>
        </p:txBody>
      </p:sp>
      <p:cxnSp>
        <p:nvCxnSpPr>
          <p:cNvPr id="15" name="Connecteur droit 14">
            <a:extLst>
              <a:ext uri="{FF2B5EF4-FFF2-40B4-BE49-F238E27FC236}">
                <a16:creationId xmlns:a16="http://schemas.microsoft.com/office/drawing/2014/main" id="{027B716E-FF38-41EB-820F-2115867E2A62}"/>
              </a:ext>
            </a:extLst>
          </p:cNvPr>
          <p:cNvCxnSpPr/>
          <p:nvPr>
            <p:custDataLst>
              <p:tags r:id="rId4"/>
            </p:custDataLst>
          </p:nvPr>
        </p:nvCxnSpPr>
        <p:spPr bwMode="white">
          <a:xfrm>
            <a:off x="1235075" y="3213100"/>
            <a:ext cx="2219325" cy="0"/>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6EBDED96-AE9D-4832-9F5C-F525E87B6816}"/>
              </a:ext>
            </a:extLst>
          </p:cNvPr>
          <p:cNvCxnSpPr/>
          <p:nvPr>
            <p:custDataLst>
              <p:tags r:id="rId5"/>
            </p:custDataLst>
          </p:nvPr>
        </p:nvCxnSpPr>
        <p:spPr bwMode="white">
          <a:xfrm>
            <a:off x="3454400" y="3213100"/>
            <a:ext cx="0" cy="1357313"/>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962FEF7D-218A-42EB-8863-092D04A31EA0}"/>
              </a:ext>
            </a:extLst>
          </p:cNvPr>
          <p:cNvCxnSpPr/>
          <p:nvPr>
            <p:custDataLst>
              <p:tags r:id="rId6"/>
            </p:custDataLst>
          </p:nvPr>
        </p:nvCxnSpPr>
        <p:spPr bwMode="white">
          <a:xfrm>
            <a:off x="3454400" y="4738688"/>
            <a:ext cx="0" cy="833437"/>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61" name="Chart 3">
            <a:extLst>
              <a:ext uri="{FF2B5EF4-FFF2-40B4-BE49-F238E27FC236}">
                <a16:creationId xmlns:a16="http://schemas.microsoft.com/office/drawing/2014/main" id="{1A0C8D15-F81D-45A2-95ED-54FA2C7D16AA}"/>
              </a:ext>
            </a:extLst>
          </p:cNvPr>
          <p:cNvGraphicFramePr/>
          <p:nvPr>
            <p:custDataLst>
              <p:tags r:id="rId7"/>
            </p:custDataLst>
            <p:extLst>
              <p:ext uri="{D42A27DB-BD31-4B8C-83A1-F6EECF244321}">
                <p14:modId xmlns:p14="http://schemas.microsoft.com/office/powerpoint/2010/main" val="3358815834"/>
              </p:ext>
            </p:extLst>
          </p:nvPr>
        </p:nvGraphicFramePr>
        <p:xfrm>
          <a:off x="814388" y="3106738"/>
          <a:ext cx="2809875" cy="2782887"/>
        </p:xfrm>
        <a:graphic>
          <a:graphicData uri="http://schemas.openxmlformats.org/drawingml/2006/chart">
            <c:chart xmlns:c="http://schemas.openxmlformats.org/drawingml/2006/chart" xmlns:r="http://schemas.openxmlformats.org/officeDocument/2006/relationships" r:id="rId51"/>
          </a:graphicData>
        </a:graphic>
      </p:graphicFrame>
      <p:cxnSp>
        <p:nvCxnSpPr>
          <p:cNvPr id="6" name="Straight Connector 5"/>
          <p:cNvCxnSpPr/>
          <p:nvPr>
            <p:custDataLst>
              <p:tags r:id="rId8"/>
            </p:custDataLst>
          </p:nvPr>
        </p:nvCxnSpPr>
        <p:spPr bwMode="auto">
          <a:xfrm>
            <a:off x="2911475" y="4951413"/>
            <a:ext cx="190500" cy="28733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9"/>
            </p:custDataLst>
          </p:nvPr>
        </p:nvCxnSpPr>
        <p:spPr bwMode="auto">
          <a:xfrm>
            <a:off x="2686051" y="5167312"/>
            <a:ext cx="182563" cy="2698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0"/>
            </p:custDataLst>
          </p:nvPr>
        </p:nvCxnSpPr>
        <p:spPr bwMode="auto">
          <a:xfrm>
            <a:off x="3144837" y="4738688"/>
            <a:ext cx="50800" cy="50482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87" name="Text Placeholder 24"/>
          <p:cNvSpPr>
            <a:spLocks noGrp="1"/>
          </p:cNvSpPr>
          <p:nvPr>
            <p:custDataLst>
              <p:tags r:id="rId11"/>
            </p:custDataLst>
          </p:nvPr>
        </p:nvSpPr>
        <p:spPr bwMode="gray">
          <a:xfrm>
            <a:off x="2595563" y="4783138"/>
            <a:ext cx="5175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C03D253-1FF3-4AA3-8F1A-268C8F9069A8}" type="datetime'B''''''la''''b''''''''''la''''''''''''''ca''''''''''r'''">
              <a:rPr lang="fr-FR" sz="1100" smtClean="0">
                <a:solidFill>
                  <a:srgbClr val="000000"/>
                </a:solidFill>
                <a:sym typeface="Arial Narrow"/>
              </a:rPr>
              <a:pPr>
                <a:lnSpc>
                  <a:spcPct val="100000"/>
                </a:lnSpc>
                <a:spcBef>
                  <a:spcPct val="0"/>
                </a:spcBef>
              </a:pPr>
              <a:t>Blablacar</a:t>
            </a:fld>
            <a:endParaRPr lang="fr-FR" sz="1100" dirty="0">
              <a:solidFill>
                <a:srgbClr val="000000"/>
              </a:solidFill>
              <a:sym typeface="Arial Narrow"/>
            </a:endParaRPr>
          </a:p>
        </p:txBody>
      </p:sp>
      <p:sp>
        <p:nvSpPr>
          <p:cNvPr id="57" name="Text Placeholder 80"/>
          <p:cNvSpPr>
            <a:spLocks noGrp="1"/>
          </p:cNvSpPr>
          <p:nvPr>
            <p:custDataLst>
              <p:tags r:id="rId12"/>
            </p:custDataLst>
          </p:nvPr>
        </p:nvSpPr>
        <p:spPr bwMode="gray">
          <a:xfrm>
            <a:off x="2792413" y="5275263"/>
            <a:ext cx="257175" cy="168275"/>
          </a:xfrm>
          <a:prstGeom prst="rect">
            <a:avLst/>
          </a:prstGeom>
          <a:noFill/>
          <a:extLst>
            <a:ext uri="{909E8E84-426E-40DD-AFC4-6F175D3DCCD1}">
              <a14:hiddenFill xmlns:a14="http://schemas.microsoft.com/office/drawing/2010/main">
                <a:solidFill>
                  <a:schemeClr val="accent6"/>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37E3FB5-40CE-4E46-BEB4-258E6A6BCE59}" type="datetime'''''''''''''T''''''''''''E''T'''''''''''''''''''''">
              <a:rPr lang="fr-FR" sz="1100" smtClean="0">
                <a:solidFill>
                  <a:srgbClr val="FFFFFF"/>
                </a:solidFill>
              </a:rPr>
              <a:pPr algn="ctr">
                <a:lnSpc>
                  <a:spcPct val="100000"/>
                </a:lnSpc>
                <a:spcBef>
                  <a:spcPct val="0"/>
                </a:spcBef>
              </a:pPr>
              <a:t>TET</a:t>
            </a:fld>
            <a:endParaRPr lang="fr-FR" sz="1100" dirty="0">
              <a:solidFill>
                <a:srgbClr val="FFFFFF"/>
              </a:solidFill>
              <a:sym typeface="Arial Narrow"/>
            </a:endParaRPr>
          </a:p>
        </p:txBody>
      </p:sp>
      <p:sp>
        <p:nvSpPr>
          <p:cNvPr id="21" name="Text Placeholder 49"/>
          <p:cNvSpPr>
            <a:spLocks noGrp="1"/>
          </p:cNvSpPr>
          <p:nvPr>
            <p:custDataLst>
              <p:tags r:id="rId13"/>
            </p:custDataLst>
          </p:nvPr>
        </p:nvSpPr>
        <p:spPr bwMode="auto">
          <a:xfrm>
            <a:off x="1547813" y="5943600"/>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334FE8D-95A5-46B3-9610-01AE6569D316}" type="datetime'Dur''''ée ''du ''''t''raj''et p''''orte à p''ort''e'' ''[h]'">
              <a:rPr lang="fr-FR" sz="1100" smtClean="0">
                <a:solidFill>
                  <a:srgbClr val="000000"/>
                </a:solidFill>
                <a:sym typeface="Arial Narrow"/>
              </a:rPr>
              <a:pPr algn="ctr">
                <a:lnSpc>
                  <a:spcPct val="100000"/>
                </a:lnSpc>
                <a:spcBef>
                  <a:spcPct val="0"/>
                </a:spcBef>
              </a:pPr>
              <a:t>Durée du trajet porte à porte [h]</a:t>
            </a:fld>
            <a:endParaRPr lang="fr-FR" sz="1100" dirty="0">
              <a:solidFill>
                <a:srgbClr val="000000"/>
              </a:solidFill>
              <a:sym typeface="Arial Narrow"/>
            </a:endParaRPr>
          </a:p>
        </p:txBody>
      </p:sp>
      <p:sp>
        <p:nvSpPr>
          <p:cNvPr id="22" name="Text Placeholder 50"/>
          <p:cNvSpPr>
            <a:spLocks noGrp="1"/>
          </p:cNvSpPr>
          <p:nvPr>
            <p:custDataLst>
              <p:tags r:id="rId14"/>
            </p:custDataLst>
          </p:nvPr>
        </p:nvSpPr>
        <p:spPr bwMode="auto">
          <a:xfrm>
            <a:off x="781050"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ED09DAE-EAA8-4A6C-BD8E-4F308C1BEE81}" type="datetime'''''''P''''r''ix m''o''''''y''en'' [E''U''''''''''R]'">
              <a:rPr lang="fr-FR" sz="1100" smtClean="0">
                <a:solidFill>
                  <a:srgbClr val="000000"/>
                </a:solidFill>
                <a:sym typeface="Arial Narrow"/>
              </a:rPr>
              <a:pPr algn="ctr">
                <a:lnSpc>
                  <a:spcPct val="100000"/>
                </a:lnSpc>
                <a:spcBef>
                  <a:spcPct val="0"/>
                </a:spcBef>
              </a:pPr>
              <a:t>Prix moyen [EUR]</a:t>
            </a:fld>
            <a:endParaRPr lang="fr-FR" sz="1100" dirty="0">
              <a:solidFill>
                <a:srgbClr val="000000"/>
              </a:solidFill>
              <a:sym typeface="Arial Narrow"/>
            </a:endParaRPr>
          </a:p>
        </p:txBody>
      </p:sp>
      <p:sp>
        <p:nvSpPr>
          <p:cNvPr id="185" name="Text Placeholder 22"/>
          <p:cNvSpPr>
            <a:spLocks noGrp="1"/>
          </p:cNvSpPr>
          <p:nvPr>
            <p:custDataLst>
              <p:tags r:id="rId15"/>
            </p:custDataLst>
          </p:nvPr>
        </p:nvSpPr>
        <p:spPr bwMode="gray">
          <a:xfrm>
            <a:off x="2333625" y="3346450"/>
            <a:ext cx="5683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4BA1EC5-D44F-48E7-9980-A674C06D62FB}" type="datetime'''''''Ai''''''r ''F''''''r''''''''''''an''''''''''c''''''''e'">
              <a:rPr lang="fr-FR" sz="1100" smtClean="0">
                <a:solidFill>
                  <a:srgbClr val="000000"/>
                </a:solidFill>
                <a:sym typeface="Arial Narrow"/>
              </a:rPr>
              <a:pPr>
                <a:lnSpc>
                  <a:spcPct val="100000"/>
                </a:lnSpc>
                <a:spcBef>
                  <a:spcPct val="0"/>
                </a:spcBef>
              </a:pPr>
              <a:t>Air France</a:t>
            </a:fld>
            <a:endParaRPr lang="fr-FR" sz="1100" dirty="0">
              <a:solidFill>
                <a:srgbClr val="000000"/>
              </a:solidFill>
              <a:sym typeface="Arial Narrow"/>
            </a:endParaRPr>
          </a:p>
        </p:txBody>
      </p:sp>
      <p:sp>
        <p:nvSpPr>
          <p:cNvPr id="188" name="Text Placeholder 25"/>
          <p:cNvSpPr>
            <a:spLocks noGrp="1"/>
          </p:cNvSpPr>
          <p:nvPr>
            <p:custDataLst>
              <p:tags r:id="rId16"/>
            </p:custDataLst>
          </p:nvPr>
        </p:nvSpPr>
        <p:spPr bwMode="gray">
          <a:xfrm>
            <a:off x="1685925" y="5008563"/>
            <a:ext cx="10001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386096A-5AF6-4EC7-BFC3-67AB22C37C06}" type="datetime'''V''''oit''ur''''e'' ''i''''nd''''i''v''i''''d''''uelle'">
              <a:rPr lang="fr-FR" sz="1100" smtClean="0">
                <a:solidFill>
                  <a:srgbClr val="000000"/>
                </a:solidFill>
                <a:sym typeface="Arial Narrow"/>
              </a:rPr>
              <a:pPr>
                <a:lnSpc>
                  <a:spcPct val="100000"/>
                </a:lnSpc>
                <a:spcBef>
                  <a:spcPct val="0"/>
                </a:spcBef>
              </a:pPr>
              <a:t>Voiture individuelle</a:t>
            </a:fld>
            <a:endParaRPr lang="fr-FR" sz="1100" dirty="0">
              <a:solidFill>
                <a:srgbClr val="000000"/>
              </a:solidFill>
              <a:sym typeface="Arial Narrow"/>
            </a:endParaRPr>
          </a:p>
        </p:txBody>
      </p:sp>
      <p:sp>
        <p:nvSpPr>
          <p:cNvPr id="58" name="Text Placeholder 8"/>
          <p:cNvSpPr>
            <a:spLocks noGrp="1"/>
          </p:cNvSpPr>
          <p:nvPr>
            <p:custDataLst>
              <p:tags r:id="rId17"/>
            </p:custDataLst>
          </p:nvPr>
        </p:nvSpPr>
        <p:spPr bwMode="gray">
          <a:xfrm>
            <a:off x="2824163" y="4570413"/>
            <a:ext cx="6254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8E0CC8F6-A7FD-44D4-ACDB-99AC9ED31DBA}" type="datetime'''''''''''TE''''O''''Z ''''E''''''''''''C''O'''">
              <a:rPr lang="en-US" sz="1100">
                <a:latin typeface="Arial Narrow"/>
                <a:sym typeface="Arial Narrow"/>
              </a:rPr>
              <a:pPr>
                <a:lnSpc>
                  <a:spcPct val="100000"/>
                </a:lnSpc>
                <a:spcBef>
                  <a:spcPct val="0"/>
                </a:spcBef>
              </a:pPr>
              <a:t>TEOZ ECO</a:t>
            </a:fld>
            <a:endParaRPr lang="fr-FR" sz="1100" dirty="0">
              <a:latin typeface="Arial Narrow"/>
              <a:sym typeface="Arial Narrow"/>
            </a:endParaRPr>
          </a:p>
        </p:txBody>
      </p:sp>
      <p:cxnSp>
        <p:nvCxnSpPr>
          <p:cNvPr id="239" name="Connecteur droit 238">
            <a:extLst>
              <a:ext uri="{FF2B5EF4-FFF2-40B4-BE49-F238E27FC236}">
                <a16:creationId xmlns:a16="http://schemas.microsoft.com/office/drawing/2014/main" id="{644E91C6-159D-4569-9D39-C19B26F85799}"/>
              </a:ext>
            </a:extLst>
          </p:cNvPr>
          <p:cNvCxnSpPr/>
          <p:nvPr>
            <p:custDataLst>
              <p:tags r:id="rId18"/>
            </p:custDataLst>
          </p:nvPr>
        </p:nvCxnSpPr>
        <p:spPr bwMode="white">
          <a:xfrm>
            <a:off x="6351588" y="3213100"/>
            <a:ext cx="0" cy="1665288"/>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8" name="Connecteur droit 237">
            <a:extLst>
              <a:ext uri="{FF2B5EF4-FFF2-40B4-BE49-F238E27FC236}">
                <a16:creationId xmlns:a16="http://schemas.microsoft.com/office/drawing/2014/main" id="{A520BA75-E1CF-4BE5-AC1D-11CC252935A0}"/>
              </a:ext>
            </a:extLst>
          </p:cNvPr>
          <p:cNvCxnSpPr/>
          <p:nvPr>
            <p:custDataLst>
              <p:tags r:id="rId19"/>
            </p:custDataLst>
          </p:nvPr>
        </p:nvCxnSpPr>
        <p:spPr bwMode="white">
          <a:xfrm>
            <a:off x="4132263" y="3213100"/>
            <a:ext cx="2219325" cy="0"/>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0" name="Connecteur droit 239">
            <a:extLst>
              <a:ext uri="{FF2B5EF4-FFF2-40B4-BE49-F238E27FC236}">
                <a16:creationId xmlns:a16="http://schemas.microsoft.com/office/drawing/2014/main" id="{AB488023-533E-44FA-AB8B-F69429FA5BB4}"/>
              </a:ext>
            </a:extLst>
          </p:cNvPr>
          <p:cNvCxnSpPr/>
          <p:nvPr>
            <p:custDataLst>
              <p:tags r:id="rId20"/>
            </p:custDataLst>
          </p:nvPr>
        </p:nvCxnSpPr>
        <p:spPr bwMode="white">
          <a:xfrm>
            <a:off x="6351588" y="5046663"/>
            <a:ext cx="0" cy="525462"/>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90" name="Chart 3">
            <a:extLst>
              <a:ext uri="{FF2B5EF4-FFF2-40B4-BE49-F238E27FC236}">
                <a16:creationId xmlns:a16="http://schemas.microsoft.com/office/drawing/2014/main" id="{0B508032-04C4-4BD7-96BE-B2F6B06ED942}"/>
              </a:ext>
            </a:extLst>
          </p:cNvPr>
          <p:cNvGraphicFramePr/>
          <p:nvPr>
            <p:custDataLst>
              <p:tags r:id="rId21"/>
            </p:custDataLst>
            <p:extLst>
              <p:ext uri="{D42A27DB-BD31-4B8C-83A1-F6EECF244321}">
                <p14:modId xmlns:p14="http://schemas.microsoft.com/office/powerpoint/2010/main" val="3416750339"/>
              </p:ext>
            </p:extLst>
          </p:nvPr>
        </p:nvGraphicFramePr>
        <p:xfrm>
          <a:off x="3711575" y="3106738"/>
          <a:ext cx="2809875" cy="2782887"/>
        </p:xfrm>
        <a:graphic>
          <a:graphicData uri="http://schemas.openxmlformats.org/drawingml/2006/chart">
            <c:chart xmlns:c="http://schemas.openxmlformats.org/drawingml/2006/chart" xmlns:r="http://schemas.openxmlformats.org/officeDocument/2006/relationships" r:id="rId52"/>
          </a:graphicData>
        </a:graphic>
      </p:graphicFrame>
      <p:cxnSp>
        <p:nvCxnSpPr>
          <p:cNvPr id="27" name="Straight Connector 26"/>
          <p:cNvCxnSpPr/>
          <p:nvPr>
            <p:custDataLst>
              <p:tags r:id="rId22"/>
            </p:custDataLst>
          </p:nvPr>
        </p:nvCxnSpPr>
        <p:spPr bwMode="auto">
          <a:xfrm flipV="1">
            <a:off x="6073775" y="4837114"/>
            <a:ext cx="20638" cy="4127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13" name="Text Placeholder 29"/>
          <p:cNvSpPr>
            <a:spLocks noGrp="1"/>
          </p:cNvSpPr>
          <p:nvPr>
            <p:custDataLst>
              <p:tags r:id="rId23"/>
            </p:custDataLst>
          </p:nvPr>
        </p:nvSpPr>
        <p:spPr bwMode="gray">
          <a:xfrm>
            <a:off x="5056188" y="4733925"/>
            <a:ext cx="5175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1A38476-1A29-4762-BD51-715C929F5E07}" type="datetime'''''Bl''''''a''''''''bl''''''''''''aca''r'''''''''''''''''''''">
              <a:rPr lang="fr-FR" sz="1100" smtClean="0">
                <a:solidFill>
                  <a:srgbClr val="000000"/>
                </a:solidFill>
                <a:sym typeface="Arial Narrow"/>
              </a:rPr>
              <a:pPr>
                <a:lnSpc>
                  <a:spcPct val="100000"/>
                </a:lnSpc>
                <a:spcBef>
                  <a:spcPct val="0"/>
                </a:spcBef>
              </a:pPr>
              <a:t>Blablacar</a:t>
            </a:fld>
            <a:endParaRPr lang="fr-FR" sz="1100" dirty="0">
              <a:solidFill>
                <a:srgbClr val="000000"/>
              </a:solidFill>
              <a:sym typeface="Arial Narrow"/>
            </a:endParaRPr>
          </a:p>
        </p:txBody>
      </p:sp>
      <p:sp>
        <p:nvSpPr>
          <p:cNvPr id="196" name="Text Placeholder 49"/>
          <p:cNvSpPr>
            <a:spLocks noGrp="1"/>
          </p:cNvSpPr>
          <p:nvPr>
            <p:custDataLst>
              <p:tags r:id="rId24"/>
            </p:custDataLst>
          </p:nvPr>
        </p:nvSpPr>
        <p:spPr bwMode="auto">
          <a:xfrm>
            <a:off x="4445000" y="5943600"/>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5D4C4AC-31A5-4220-B7F6-AD3A4A31492F}" type="datetime'Du''rée d''u ''traj''''e''t por''t''e'' à'' ''po''rte [h]'''">
              <a:rPr lang="fr-FR" sz="1100" smtClean="0">
                <a:solidFill>
                  <a:srgbClr val="000000"/>
                </a:solidFill>
              </a:rPr>
              <a:pPr algn="ctr">
                <a:lnSpc>
                  <a:spcPct val="100000"/>
                </a:lnSpc>
                <a:spcBef>
                  <a:spcPct val="0"/>
                </a:spcBef>
              </a:pPr>
              <a:t>Durée du trajet porte à porte [h]</a:t>
            </a:fld>
            <a:endParaRPr lang="fr-FR" sz="1100" dirty="0">
              <a:solidFill>
                <a:srgbClr val="000000"/>
              </a:solidFill>
              <a:sym typeface="Arial Narrow"/>
            </a:endParaRPr>
          </a:p>
        </p:txBody>
      </p:sp>
      <p:sp>
        <p:nvSpPr>
          <p:cNvPr id="197" name="Text Placeholder 50"/>
          <p:cNvSpPr>
            <a:spLocks noGrp="1"/>
          </p:cNvSpPr>
          <p:nvPr>
            <p:custDataLst>
              <p:tags r:id="rId25"/>
            </p:custDataLst>
          </p:nvPr>
        </p:nvSpPr>
        <p:spPr bwMode="auto">
          <a:xfrm>
            <a:off x="3678238"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2113D65-AD7B-4AC7-BA47-6B0897D0FE71}" type="datetime'P''r''''ix'''' ''''m''''oye''n'''''''''' [EU''''''R]'''''''''">
              <a:rPr lang="fr-FR" sz="1100" smtClean="0">
                <a:solidFill>
                  <a:srgbClr val="000000"/>
                </a:solidFill>
              </a:rPr>
              <a:pPr algn="ctr">
                <a:lnSpc>
                  <a:spcPct val="100000"/>
                </a:lnSpc>
                <a:spcBef>
                  <a:spcPct val="0"/>
                </a:spcBef>
              </a:pPr>
              <a:t>Prix moyen [EUR]</a:t>
            </a:fld>
            <a:endParaRPr lang="fr-FR" sz="1100" dirty="0">
              <a:solidFill>
                <a:srgbClr val="000000"/>
              </a:solidFill>
              <a:sym typeface="Arial Narrow"/>
            </a:endParaRPr>
          </a:p>
        </p:txBody>
      </p:sp>
      <p:sp>
        <p:nvSpPr>
          <p:cNvPr id="198" name="Text Placeholder 64"/>
          <p:cNvSpPr>
            <a:spLocks noGrp="1"/>
          </p:cNvSpPr>
          <p:nvPr>
            <p:custDataLst>
              <p:tags r:id="rId26"/>
            </p:custDataLst>
          </p:nvPr>
        </p:nvSpPr>
        <p:spPr bwMode="gray">
          <a:xfrm>
            <a:off x="5807075" y="3509963"/>
            <a:ext cx="26987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5DFDEFE-1147-4A55-9B44-CDBA0DBE49C7}" type="datetime'''''''''''''''''''T''''''''''''''''''''''E''''''''''R'''">
              <a:rPr lang="fr-FR" sz="1100" smtClean="0">
                <a:solidFill>
                  <a:srgbClr val="000000"/>
                </a:solidFill>
              </a:rPr>
              <a:pPr>
                <a:lnSpc>
                  <a:spcPct val="100000"/>
                </a:lnSpc>
                <a:spcBef>
                  <a:spcPct val="0"/>
                </a:spcBef>
              </a:pPr>
              <a:t>TER</a:t>
            </a:fld>
            <a:endParaRPr lang="fr-FR" sz="1100" dirty="0">
              <a:solidFill>
                <a:srgbClr val="000000"/>
              </a:solidFill>
              <a:sym typeface="Arial Narrow"/>
            </a:endParaRPr>
          </a:p>
        </p:txBody>
      </p:sp>
      <p:sp>
        <p:nvSpPr>
          <p:cNvPr id="192" name="Text Placeholder 80"/>
          <p:cNvSpPr>
            <a:spLocks noGrp="1"/>
          </p:cNvSpPr>
          <p:nvPr>
            <p:custDataLst>
              <p:tags r:id="rId27"/>
            </p:custDataLst>
          </p:nvPr>
        </p:nvSpPr>
        <p:spPr bwMode="gray">
          <a:xfrm>
            <a:off x="5889625" y="4111625"/>
            <a:ext cx="25717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34DD738-D980-4E5F-A451-16DA2DAE0C45}" type="datetime'T''''''''''''E''T'''''''''''''''''''''''''''''''''">
              <a:rPr lang="fr-FR" sz="1100" smtClean="0"/>
              <a:pPr>
                <a:lnSpc>
                  <a:spcPct val="100000"/>
                </a:lnSpc>
                <a:spcBef>
                  <a:spcPct val="0"/>
                </a:spcBef>
              </a:pPr>
              <a:t>TET</a:t>
            </a:fld>
            <a:endParaRPr lang="fr-FR" sz="1100" dirty="0">
              <a:sym typeface="Arial Narrow"/>
            </a:endParaRPr>
          </a:p>
        </p:txBody>
      </p:sp>
      <p:sp>
        <p:nvSpPr>
          <p:cNvPr id="214" name="Text Placeholder 30"/>
          <p:cNvSpPr>
            <a:spLocks noGrp="1"/>
          </p:cNvSpPr>
          <p:nvPr>
            <p:custDataLst>
              <p:tags r:id="rId28"/>
            </p:custDataLst>
          </p:nvPr>
        </p:nvSpPr>
        <p:spPr bwMode="gray">
          <a:xfrm>
            <a:off x="4370388" y="4491038"/>
            <a:ext cx="10001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AA7D513-6737-477E-8E4F-9FCB30D10DCE}" type="datetime'''V''oi''t''''''''''u''re in''d''i''v''''''''''''iduell''''e'">
              <a:rPr lang="fr-FR" sz="1100" smtClean="0">
                <a:solidFill>
                  <a:srgbClr val="000000"/>
                </a:solidFill>
                <a:sym typeface="Arial Narrow"/>
              </a:rPr>
              <a:pPr>
                <a:lnSpc>
                  <a:spcPct val="100000"/>
                </a:lnSpc>
                <a:spcBef>
                  <a:spcPct val="0"/>
                </a:spcBef>
              </a:pPr>
              <a:t>Voiture individuelle</a:t>
            </a:fld>
            <a:endParaRPr lang="fr-FR" sz="1100" dirty="0">
              <a:solidFill>
                <a:srgbClr val="000000"/>
              </a:solidFill>
              <a:sym typeface="Arial Narrow"/>
            </a:endParaRPr>
          </a:p>
        </p:txBody>
      </p:sp>
      <p:sp>
        <p:nvSpPr>
          <p:cNvPr id="63" name="Text Placeholder 14"/>
          <p:cNvSpPr>
            <a:spLocks noGrp="1"/>
          </p:cNvSpPr>
          <p:nvPr>
            <p:custDataLst>
              <p:tags r:id="rId29"/>
            </p:custDataLst>
          </p:nvPr>
        </p:nvSpPr>
        <p:spPr bwMode="gray">
          <a:xfrm>
            <a:off x="5721350" y="4878388"/>
            <a:ext cx="6254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BEC8792-DCDB-49DA-ACA3-E43ECDDA5FD2}" type="datetime'''''T''''''''E''O''''''''''Z ''''''ECO'''''''''''''">
              <a:rPr lang="en-US" sz="1100">
                <a:latin typeface="Arial Narrow"/>
                <a:sym typeface="Arial Narrow"/>
              </a:rPr>
              <a:pPr>
                <a:lnSpc>
                  <a:spcPct val="100000"/>
                </a:lnSpc>
                <a:spcBef>
                  <a:spcPct val="0"/>
                </a:spcBef>
              </a:pPr>
              <a:t>TEOZ ECO</a:t>
            </a:fld>
            <a:endParaRPr lang="fr-FR" sz="1100" dirty="0">
              <a:latin typeface="Arial Narrow"/>
              <a:sym typeface="Arial Narrow"/>
            </a:endParaRPr>
          </a:p>
        </p:txBody>
      </p:sp>
      <p:graphicFrame>
        <p:nvGraphicFramePr>
          <p:cNvPr id="86" name="Chart 3">
            <a:extLst>
              <a:ext uri="{FF2B5EF4-FFF2-40B4-BE49-F238E27FC236}">
                <a16:creationId xmlns:a16="http://schemas.microsoft.com/office/drawing/2014/main" id="{1B39309E-EE97-4631-BB67-A4D6F84A484B}"/>
              </a:ext>
            </a:extLst>
          </p:cNvPr>
          <p:cNvGraphicFramePr/>
          <p:nvPr>
            <p:custDataLst>
              <p:tags r:id="rId30"/>
            </p:custDataLst>
            <p:extLst>
              <p:ext uri="{D42A27DB-BD31-4B8C-83A1-F6EECF244321}">
                <p14:modId xmlns:p14="http://schemas.microsoft.com/office/powerpoint/2010/main" val="1714765954"/>
              </p:ext>
            </p:extLst>
          </p:nvPr>
        </p:nvGraphicFramePr>
        <p:xfrm>
          <a:off x="6607175" y="3106738"/>
          <a:ext cx="2809875" cy="2782887"/>
        </p:xfrm>
        <a:graphic>
          <a:graphicData uri="http://schemas.openxmlformats.org/drawingml/2006/chart">
            <c:chart xmlns:c="http://schemas.openxmlformats.org/drawingml/2006/chart" xmlns:r="http://schemas.openxmlformats.org/officeDocument/2006/relationships" r:id="rId53"/>
          </a:graphicData>
        </a:graphic>
      </p:graphicFrame>
      <p:cxnSp>
        <p:nvCxnSpPr>
          <p:cNvPr id="17" name="Straight Connector 16"/>
          <p:cNvCxnSpPr/>
          <p:nvPr>
            <p:custDataLst>
              <p:tags r:id="rId31"/>
            </p:custDataLst>
          </p:nvPr>
        </p:nvCxnSpPr>
        <p:spPr bwMode="auto">
          <a:xfrm flipV="1">
            <a:off x="8997950" y="5302250"/>
            <a:ext cx="52388" cy="63500"/>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32"/>
            </p:custDataLst>
          </p:nvPr>
        </p:nvCxnSpPr>
        <p:spPr bwMode="auto">
          <a:xfrm>
            <a:off x="8631238" y="4716463"/>
            <a:ext cx="0" cy="25558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custDataLst>
              <p:tags r:id="rId33"/>
            </p:custDataLst>
          </p:nvPr>
        </p:nvCxnSpPr>
        <p:spPr bwMode="auto">
          <a:xfrm flipV="1">
            <a:off x="8694738" y="5168901"/>
            <a:ext cx="23813" cy="2857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25" name="Connecteur droit 224">
            <a:extLst>
              <a:ext uri="{FF2B5EF4-FFF2-40B4-BE49-F238E27FC236}">
                <a16:creationId xmlns:a16="http://schemas.microsoft.com/office/drawing/2014/main" id="{89AA7808-A7B2-49BC-999A-5F79E8668832}"/>
              </a:ext>
            </a:extLst>
          </p:cNvPr>
          <p:cNvCxnSpPr/>
          <p:nvPr>
            <p:custDataLst>
              <p:tags r:id="rId34"/>
            </p:custDataLst>
          </p:nvPr>
        </p:nvCxnSpPr>
        <p:spPr bwMode="auto">
          <a:xfrm flipV="1">
            <a:off x="8443912" y="5068888"/>
            <a:ext cx="50800" cy="7937"/>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2" name="Text Placeholder 4"/>
          <p:cNvSpPr>
            <a:spLocks noGrp="1"/>
          </p:cNvSpPr>
          <p:nvPr>
            <p:custDataLst>
              <p:tags r:id="rId35"/>
            </p:custDataLst>
          </p:nvPr>
        </p:nvSpPr>
        <p:spPr bwMode="gray">
          <a:xfrm>
            <a:off x="8615363" y="5365750"/>
            <a:ext cx="6254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D90EE90-EFFB-4AE2-8126-24CBB2B6AC94}" type="datetime'''''T''''E''''''''O''Z ''''''''''''''''EC''''O'''''''''''''''">
              <a:rPr lang="en-US" sz="1100">
                <a:latin typeface="Arial Narrow"/>
                <a:sym typeface="Arial Narrow"/>
              </a:rPr>
              <a:pPr>
                <a:lnSpc>
                  <a:spcPct val="100000"/>
                </a:lnSpc>
                <a:spcBef>
                  <a:spcPct val="0"/>
                </a:spcBef>
              </a:pPr>
              <a:t>TEOZ ECO</a:t>
            </a:fld>
            <a:endParaRPr lang="fr-FR" sz="1100" dirty="0">
              <a:latin typeface="Arial Narrow"/>
              <a:sym typeface="Arial Narrow"/>
            </a:endParaRPr>
          </a:p>
        </p:txBody>
      </p:sp>
      <p:sp>
        <p:nvSpPr>
          <p:cNvPr id="228" name="Text Placeholder 49"/>
          <p:cNvSpPr>
            <a:spLocks noGrp="1"/>
          </p:cNvSpPr>
          <p:nvPr>
            <p:custDataLst>
              <p:tags r:id="rId36"/>
            </p:custDataLst>
          </p:nvPr>
        </p:nvSpPr>
        <p:spPr bwMode="auto">
          <a:xfrm>
            <a:off x="7340600" y="5943600"/>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C105823-05C2-4F2D-B651-A177AC33E127}" type="datetime'D''''urée ''du'' t''rajet ''p''orte'' à'''''' por''''te'' [h]'">
              <a:rPr lang="fr-FR" sz="1100" smtClean="0">
                <a:solidFill>
                  <a:srgbClr val="000000"/>
                </a:solidFill>
              </a:rPr>
              <a:pPr algn="ctr">
                <a:lnSpc>
                  <a:spcPct val="100000"/>
                </a:lnSpc>
                <a:spcBef>
                  <a:spcPct val="0"/>
                </a:spcBef>
              </a:pPr>
              <a:t>Durée du trajet porte à porte [h]</a:t>
            </a:fld>
            <a:endParaRPr lang="fr-FR" sz="1100" dirty="0">
              <a:solidFill>
                <a:srgbClr val="000000"/>
              </a:solidFill>
              <a:sym typeface="Arial Narrow"/>
            </a:endParaRPr>
          </a:p>
        </p:txBody>
      </p:sp>
      <p:sp>
        <p:nvSpPr>
          <p:cNvPr id="227" name="Text Placeholder 50"/>
          <p:cNvSpPr>
            <a:spLocks noGrp="1"/>
          </p:cNvSpPr>
          <p:nvPr>
            <p:custDataLst>
              <p:tags r:id="rId37"/>
            </p:custDataLst>
          </p:nvPr>
        </p:nvSpPr>
        <p:spPr bwMode="auto">
          <a:xfrm>
            <a:off x="6573838"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80CFD81-7482-4D54-BDFB-7D05ACF46435}" type="datetime'''''''P''''r''''ix m''''o''''''''ye''n [E''''U''''''R]'''">
              <a:rPr lang="fr-FR" sz="1100" smtClean="0">
                <a:solidFill>
                  <a:srgbClr val="000000"/>
                </a:solidFill>
              </a:rPr>
              <a:pPr algn="ctr">
                <a:lnSpc>
                  <a:spcPct val="100000"/>
                </a:lnSpc>
                <a:spcBef>
                  <a:spcPct val="0"/>
                </a:spcBef>
              </a:pPr>
              <a:t>Prix moyen [EUR]</a:t>
            </a:fld>
            <a:endParaRPr lang="fr-FR" sz="1100" dirty="0">
              <a:solidFill>
                <a:srgbClr val="000000"/>
              </a:solidFill>
              <a:sym typeface="Arial Narrow"/>
            </a:endParaRPr>
          </a:p>
        </p:txBody>
      </p:sp>
      <p:sp>
        <p:nvSpPr>
          <p:cNvPr id="237" name="Text Placeholder 33"/>
          <p:cNvSpPr>
            <a:spLocks noGrp="1"/>
          </p:cNvSpPr>
          <p:nvPr>
            <p:custDataLst>
              <p:tags r:id="rId38"/>
            </p:custDataLst>
          </p:nvPr>
        </p:nvSpPr>
        <p:spPr bwMode="gray">
          <a:xfrm>
            <a:off x="8131175" y="4548188"/>
            <a:ext cx="10001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BE02B2E2-FB80-4759-97B6-F8BA35F7F997}" type="datetime'Vo''''i''tu''re ''i''''''n''d''iv''''''''i''''''due''l''''le'">
              <a:rPr lang="fr-FR" sz="1100" smtClean="0">
                <a:solidFill>
                  <a:srgbClr val="000000"/>
                </a:solidFill>
                <a:sym typeface="Arial Narrow"/>
              </a:rPr>
              <a:pPr>
                <a:lnSpc>
                  <a:spcPct val="100000"/>
                </a:lnSpc>
                <a:spcBef>
                  <a:spcPct val="0"/>
                </a:spcBef>
              </a:pPr>
              <a:t>Voiture individuelle</a:t>
            </a:fld>
            <a:endParaRPr lang="fr-FR" sz="1100" dirty="0">
              <a:solidFill>
                <a:srgbClr val="000000"/>
              </a:solidFill>
              <a:sym typeface="Arial Narrow"/>
            </a:endParaRPr>
          </a:p>
        </p:txBody>
      </p:sp>
      <p:sp>
        <p:nvSpPr>
          <p:cNvPr id="53" name="Text Placeholder 13"/>
          <p:cNvSpPr>
            <a:spLocks noGrp="1"/>
          </p:cNvSpPr>
          <p:nvPr>
            <p:custDataLst>
              <p:tags r:id="rId39"/>
            </p:custDataLst>
          </p:nvPr>
        </p:nvSpPr>
        <p:spPr bwMode="gray">
          <a:xfrm>
            <a:off x="8143875" y="4846638"/>
            <a:ext cx="2762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C155ABB-6ED2-449E-99AC-741FC95D677E}" type="datetime'''''''''''''''''''''''''T''''''''''''''''''G''''V'''''''''''">
              <a:rPr lang="en-US" sz="1100">
                <a:latin typeface="Arial Narrow"/>
                <a:sym typeface="Arial Narrow"/>
              </a:rPr>
              <a:pPr>
                <a:lnSpc>
                  <a:spcPct val="100000"/>
                </a:lnSpc>
                <a:spcBef>
                  <a:spcPct val="0"/>
                </a:spcBef>
              </a:pPr>
              <a:t>TGV</a:t>
            </a:fld>
            <a:endParaRPr lang="en-US" sz="1100" dirty="0">
              <a:latin typeface="Arial Narrow"/>
              <a:sym typeface="Arial Narrow"/>
            </a:endParaRPr>
          </a:p>
        </p:txBody>
      </p:sp>
      <p:sp>
        <p:nvSpPr>
          <p:cNvPr id="233" name="Text Placeholder 78"/>
          <p:cNvSpPr>
            <a:spLocks noGrp="1"/>
          </p:cNvSpPr>
          <p:nvPr>
            <p:custDataLst>
              <p:tags r:id="rId40"/>
            </p:custDataLst>
          </p:nvPr>
        </p:nvSpPr>
        <p:spPr bwMode="gray">
          <a:xfrm>
            <a:off x="8888413" y="4787900"/>
            <a:ext cx="25717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35A0D8F6-2CF7-4C95-9F6E-BE6B19877CE5}" type="datetime'''''T''''''''E''''''''T'">
              <a:rPr lang="fr-FR" sz="1100" smtClean="0">
                <a:solidFill>
                  <a:srgbClr val="000000"/>
                </a:solidFill>
              </a:rPr>
              <a:pPr>
                <a:lnSpc>
                  <a:spcPct val="100000"/>
                </a:lnSpc>
                <a:spcBef>
                  <a:spcPct val="0"/>
                </a:spcBef>
              </a:pPr>
              <a:t>TET</a:t>
            </a:fld>
            <a:endParaRPr lang="fr-FR" sz="1100" dirty="0">
              <a:solidFill>
                <a:srgbClr val="000000"/>
              </a:solidFill>
              <a:sym typeface="Arial Narrow"/>
            </a:endParaRPr>
          </a:p>
        </p:txBody>
      </p:sp>
      <p:sp>
        <p:nvSpPr>
          <p:cNvPr id="54" name="Text Placeholder 14"/>
          <p:cNvSpPr>
            <a:spLocks noGrp="1"/>
          </p:cNvSpPr>
          <p:nvPr>
            <p:custDataLst>
              <p:tags r:id="rId41"/>
            </p:custDataLst>
          </p:nvPr>
        </p:nvSpPr>
        <p:spPr bwMode="gray">
          <a:xfrm>
            <a:off x="8053388" y="5021263"/>
            <a:ext cx="390525" cy="168275"/>
          </a:xfrm>
          <a:prstGeom prst="rect">
            <a:avLst/>
          </a:prstGeom>
          <a:noFill/>
          <a:extLst>
            <a:ext uri="{909E8E84-426E-40DD-AFC4-6F175D3DCCD1}">
              <a14:hiddenFill xmlns:a14="http://schemas.microsoft.com/office/drawing/2010/main">
                <a:solidFill>
                  <a:schemeClr val="accent6"/>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A5FC7B8-E0A9-4273-B374-399A6F2018F3}" type="datetime'''''''''''''''''''''''''''I''''DT''''''''G''''''''V'''''''''">
              <a:rPr lang="en-US" sz="1100">
                <a:latin typeface="Arial Narrow"/>
                <a:sym typeface="Arial Narrow"/>
              </a:rPr>
              <a:pPr>
                <a:lnSpc>
                  <a:spcPct val="100000"/>
                </a:lnSpc>
                <a:spcBef>
                  <a:spcPct val="0"/>
                </a:spcBef>
              </a:pPr>
              <a:t>IDTGV</a:t>
            </a:fld>
            <a:endParaRPr lang="en-US" sz="1100" dirty="0">
              <a:latin typeface="Arial Narrow"/>
              <a:sym typeface="Arial Narrow"/>
            </a:endParaRPr>
          </a:p>
        </p:txBody>
      </p:sp>
      <p:sp>
        <p:nvSpPr>
          <p:cNvPr id="231" name="Text Placeholder 80"/>
          <p:cNvSpPr>
            <a:spLocks noGrp="1"/>
          </p:cNvSpPr>
          <p:nvPr>
            <p:custDataLst>
              <p:tags r:id="rId42"/>
            </p:custDataLst>
          </p:nvPr>
        </p:nvSpPr>
        <p:spPr bwMode="gray">
          <a:xfrm>
            <a:off x="8180388" y="3700463"/>
            <a:ext cx="5683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FCF93E3-933F-4F1C-978F-E9D6C0CFC35D}" type="datetime'A''''''''ir'''' ''''''''''''''''''F''''r''''''an''c''e'''''">
              <a:rPr lang="fr-FR" sz="1100" smtClean="0">
                <a:solidFill>
                  <a:srgbClr val="000000"/>
                </a:solidFill>
              </a:rPr>
              <a:pPr>
                <a:lnSpc>
                  <a:spcPct val="100000"/>
                </a:lnSpc>
                <a:spcBef>
                  <a:spcPct val="0"/>
                </a:spcBef>
              </a:pPr>
              <a:t>Air France</a:t>
            </a:fld>
            <a:endParaRPr lang="fr-FR" sz="1100" dirty="0">
              <a:solidFill>
                <a:srgbClr val="000000"/>
              </a:solidFill>
              <a:sym typeface="Arial Narrow"/>
            </a:endParaRPr>
          </a:p>
        </p:txBody>
      </p:sp>
      <p:sp>
        <p:nvSpPr>
          <p:cNvPr id="234" name="Text Placeholder 32"/>
          <p:cNvSpPr>
            <a:spLocks noGrp="1"/>
          </p:cNvSpPr>
          <p:nvPr>
            <p:custDataLst>
              <p:tags r:id="rId43"/>
            </p:custDataLst>
          </p:nvPr>
        </p:nvSpPr>
        <p:spPr bwMode="gray">
          <a:xfrm>
            <a:off x="8367713" y="5197475"/>
            <a:ext cx="5175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8803FCA8-FED9-4B92-B726-E24B17A85FDF}" type="datetime'''''''''''''''''''B''l''''''''''''''''a''''''''''bl''''a''car'">
              <a:rPr lang="fr-FR" sz="1100" smtClean="0">
                <a:solidFill>
                  <a:srgbClr val="000000"/>
                </a:solidFill>
                <a:sym typeface="Arial Narrow"/>
              </a:rPr>
              <a:pPr>
                <a:lnSpc>
                  <a:spcPct val="100000"/>
                </a:lnSpc>
                <a:spcBef>
                  <a:spcPct val="0"/>
                </a:spcBef>
              </a:pPr>
              <a:t>Blablacar</a:t>
            </a:fld>
            <a:endParaRPr lang="fr-FR" sz="1100" dirty="0">
              <a:solidFill>
                <a:srgbClr val="000000"/>
              </a:solidFill>
              <a:sym typeface="Arial Narrow"/>
            </a:endParaRPr>
          </a:p>
        </p:txBody>
      </p:sp>
      <p:sp>
        <p:nvSpPr>
          <p:cNvPr id="230" name="Text Placeholder 81"/>
          <p:cNvSpPr>
            <a:spLocks noGrp="1"/>
          </p:cNvSpPr>
          <p:nvPr>
            <p:custDataLst>
              <p:tags r:id="rId44"/>
            </p:custDataLst>
          </p:nvPr>
        </p:nvSpPr>
        <p:spPr bwMode="gray">
          <a:xfrm>
            <a:off x="7696200" y="4402138"/>
            <a:ext cx="4159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2E34E8C-3955-43BD-93D3-EE03537B2469}" type="datetime'''''''''''''Ea''''''''s''''''''y''''''''''j''''e''''t'''''''''">
              <a:rPr lang="fr-FR" sz="1100" smtClean="0">
                <a:solidFill>
                  <a:srgbClr val="000000"/>
                </a:solidFill>
              </a:rPr>
              <a:pPr>
                <a:lnSpc>
                  <a:spcPct val="100000"/>
                </a:lnSpc>
                <a:spcBef>
                  <a:spcPct val="0"/>
                </a:spcBef>
              </a:pPr>
              <a:t>Easyjet</a:t>
            </a:fld>
            <a:endParaRPr lang="fr-FR" sz="1100" dirty="0">
              <a:solidFill>
                <a:srgbClr val="000000"/>
              </a:solidFill>
              <a:sym typeface="Arial Narrow"/>
            </a:endParaRPr>
          </a:p>
        </p:txBody>
      </p:sp>
      <p:sp>
        <p:nvSpPr>
          <p:cNvPr id="287" name="Oval 286"/>
          <p:cNvSpPr/>
          <p:nvPr>
            <p:custDataLst>
              <p:tags r:id="rId45"/>
            </p:custDataLst>
          </p:nvPr>
        </p:nvSpPr>
        <p:spPr bwMode="auto">
          <a:xfrm>
            <a:off x="811213" y="6435725"/>
            <a:ext cx="133350" cy="133350"/>
          </a:xfrm>
          <a:prstGeom prst="ellipse">
            <a:avLst/>
          </a:prstGeom>
          <a:solidFill>
            <a:srgbClr val="256885"/>
          </a:solidFill>
          <a:ln w="9525" algn="ctr">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en-US" sz="1500" b="0" dirty="0">
              <a:solidFill>
                <a:srgbClr val="000000"/>
              </a:solidFill>
            </a:endParaRPr>
          </a:p>
        </p:txBody>
      </p:sp>
      <p:sp>
        <p:nvSpPr>
          <p:cNvPr id="286" name="Text Placeholder 123"/>
          <p:cNvSpPr>
            <a:spLocks noGrp="1"/>
          </p:cNvSpPr>
          <p:nvPr>
            <p:custDataLst>
              <p:tags r:id="rId46"/>
            </p:custDataLst>
          </p:nvPr>
        </p:nvSpPr>
        <p:spPr bwMode="auto">
          <a:xfrm>
            <a:off x="1019174" y="6430963"/>
            <a:ext cx="4783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r>
              <a:rPr lang="fr-FR" sz="1000" dirty="0">
                <a:solidFill>
                  <a:srgbClr val="000000"/>
                </a:solidFill>
                <a:sym typeface="Arial Narrow"/>
              </a:rPr>
              <a:t>Capacité journalière [#voyageurs / jour] (par convention, la voiture individuelle fait ici 100 trajets par jour)</a:t>
            </a:r>
          </a:p>
        </p:txBody>
      </p:sp>
      <p:sp>
        <p:nvSpPr>
          <p:cNvPr id="96" name="RbSticker"/>
          <p:cNvSpPr txBox="1"/>
          <p:nvPr/>
        </p:nvSpPr>
        <p:spPr>
          <a:xfrm>
            <a:off x="6740983" y="292246"/>
            <a:ext cx="463268"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rgbClr val="003F56"/>
                </a:solidFill>
                <a:latin typeface="Arial Narrow"/>
                <a:cs typeface="Arial Narrow" pitchFamily="34" charset="0"/>
              </a:rPr>
              <a:t>Couple</a:t>
            </a:r>
          </a:p>
        </p:txBody>
      </p:sp>
      <p:grpSp>
        <p:nvGrpSpPr>
          <p:cNvPr id="48" name="Group 47"/>
          <p:cNvGrpSpPr/>
          <p:nvPr/>
        </p:nvGrpSpPr>
        <p:grpSpPr>
          <a:xfrm>
            <a:off x="4809000" y="214159"/>
            <a:ext cx="288000" cy="288000"/>
            <a:chOff x="5275725" y="214159"/>
            <a:chExt cx="288000" cy="288000"/>
          </a:xfrm>
        </p:grpSpPr>
        <p:sp>
          <p:nvSpPr>
            <p:cNvPr id="49" name="Rectangle 48"/>
            <p:cNvSpPr>
              <a:spLocks/>
            </p:cNvSpPr>
            <p:nvPr/>
          </p:nvSpPr>
          <p:spPr>
            <a:xfrm>
              <a:off x="5275725" y="214159"/>
              <a:ext cx="288000" cy="288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50" name="Freeform 5"/>
            <p:cNvSpPr>
              <a:spLocks noEditPoints="1"/>
            </p:cNvSpPr>
            <p:nvPr/>
          </p:nvSpPr>
          <p:spPr bwMode="auto">
            <a:xfrm>
              <a:off x="5284039" y="232855"/>
              <a:ext cx="271372" cy="250608"/>
            </a:xfrm>
            <a:custGeom>
              <a:avLst/>
              <a:gdLst>
                <a:gd name="T0" fmla="*/ 1041 w 2080"/>
                <a:gd name="T1" fmla="*/ 920 h 1920"/>
                <a:gd name="T2" fmla="*/ 1321 w 2080"/>
                <a:gd name="T3" fmla="*/ 1200 h 1920"/>
                <a:gd name="T4" fmla="*/ 1041 w 2080"/>
                <a:gd name="T5" fmla="*/ 1480 h 1920"/>
                <a:gd name="T6" fmla="*/ 761 w 2080"/>
                <a:gd name="T7" fmla="*/ 1200 h 1920"/>
                <a:gd name="T8" fmla="*/ 1041 w 2080"/>
                <a:gd name="T9" fmla="*/ 920 h 1920"/>
                <a:gd name="T10" fmla="*/ 1041 w 2080"/>
                <a:gd name="T11" fmla="*/ 1000 h 1920"/>
                <a:gd name="T12" fmla="*/ 841 w 2080"/>
                <a:gd name="T13" fmla="*/ 1200 h 1920"/>
                <a:gd name="T14" fmla="*/ 1041 w 2080"/>
                <a:gd name="T15" fmla="*/ 1400 h 1920"/>
                <a:gd name="T16" fmla="*/ 1241 w 2080"/>
                <a:gd name="T17" fmla="*/ 1200 h 1920"/>
                <a:gd name="T18" fmla="*/ 1041 w 2080"/>
                <a:gd name="T19" fmla="*/ 1000 h 1920"/>
                <a:gd name="T20" fmla="*/ 1800 w 2080"/>
                <a:gd name="T21" fmla="*/ 1360 h 1920"/>
                <a:gd name="T22" fmla="*/ 2080 w 2080"/>
                <a:gd name="T23" fmla="*/ 1640 h 1920"/>
                <a:gd name="T24" fmla="*/ 1800 w 2080"/>
                <a:gd name="T25" fmla="*/ 1920 h 1920"/>
                <a:gd name="T26" fmla="*/ 1520 w 2080"/>
                <a:gd name="T27" fmla="*/ 1640 h 1920"/>
                <a:gd name="T28" fmla="*/ 1800 w 2080"/>
                <a:gd name="T29" fmla="*/ 1360 h 1920"/>
                <a:gd name="T30" fmla="*/ 1800 w 2080"/>
                <a:gd name="T31" fmla="*/ 1440 h 1920"/>
                <a:gd name="T32" fmla="*/ 1600 w 2080"/>
                <a:gd name="T33" fmla="*/ 1640 h 1920"/>
                <a:gd name="T34" fmla="*/ 1800 w 2080"/>
                <a:gd name="T35" fmla="*/ 1840 h 1920"/>
                <a:gd name="T36" fmla="*/ 2000 w 2080"/>
                <a:gd name="T37" fmla="*/ 1640 h 1920"/>
                <a:gd name="T38" fmla="*/ 1800 w 2080"/>
                <a:gd name="T39" fmla="*/ 1440 h 1920"/>
                <a:gd name="T40" fmla="*/ 280 w 2080"/>
                <a:gd name="T41" fmla="*/ 1360 h 1920"/>
                <a:gd name="T42" fmla="*/ 560 w 2080"/>
                <a:gd name="T43" fmla="*/ 1640 h 1920"/>
                <a:gd name="T44" fmla="*/ 280 w 2080"/>
                <a:gd name="T45" fmla="*/ 1920 h 1920"/>
                <a:gd name="T46" fmla="*/ 0 w 2080"/>
                <a:gd name="T47" fmla="*/ 1640 h 1920"/>
                <a:gd name="T48" fmla="*/ 280 w 2080"/>
                <a:gd name="T49" fmla="*/ 1360 h 1920"/>
                <a:gd name="T50" fmla="*/ 280 w 2080"/>
                <a:gd name="T51" fmla="*/ 1440 h 1920"/>
                <a:gd name="T52" fmla="*/ 80 w 2080"/>
                <a:gd name="T53" fmla="*/ 1640 h 1920"/>
                <a:gd name="T54" fmla="*/ 280 w 2080"/>
                <a:gd name="T55" fmla="*/ 1840 h 1920"/>
                <a:gd name="T56" fmla="*/ 480 w 2080"/>
                <a:gd name="T57" fmla="*/ 1640 h 1920"/>
                <a:gd name="T58" fmla="*/ 280 w 2080"/>
                <a:gd name="T59" fmla="*/ 1440 h 1920"/>
                <a:gd name="T60" fmla="*/ 1040 w 2080"/>
                <a:gd name="T61" fmla="*/ 0 h 1920"/>
                <a:gd name="T62" fmla="*/ 1320 w 2080"/>
                <a:gd name="T63" fmla="*/ 280 h 1920"/>
                <a:gd name="T64" fmla="*/ 1040 w 2080"/>
                <a:gd name="T65" fmla="*/ 560 h 1920"/>
                <a:gd name="T66" fmla="*/ 760 w 2080"/>
                <a:gd name="T67" fmla="*/ 280 h 1920"/>
                <a:gd name="T68" fmla="*/ 1040 w 2080"/>
                <a:gd name="T69" fmla="*/ 0 h 1920"/>
                <a:gd name="T70" fmla="*/ 1040 w 2080"/>
                <a:gd name="T71" fmla="*/ 80 h 1920"/>
                <a:gd name="T72" fmla="*/ 840 w 2080"/>
                <a:gd name="T73" fmla="*/ 280 h 1920"/>
                <a:gd name="T74" fmla="*/ 1040 w 2080"/>
                <a:gd name="T75" fmla="*/ 480 h 1920"/>
                <a:gd name="T76" fmla="*/ 1240 w 2080"/>
                <a:gd name="T77" fmla="*/ 280 h 1920"/>
                <a:gd name="T78" fmla="*/ 1040 w 2080"/>
                <a:gd name="T79" fmla="*/ 80 h 1920"/>
                <a:gd name="T80" fmla="*/ 1469 w 2080"/>
                <a:gd name="T81" fmla="*/ 1498 h 1920"/>
                <a:gd name="T82" fmla="*/ 1327 w 2080"/>
                <a:gd name="T83" fmla="*/ 1418 h 1920"/>
                <a:gd name="T84" fmla="*/ 1368 w 2080"/>
                <a:gd name="T85" fmla="*/ 1350 h 1920"/>
                <a:gd name="T86" fmla="*/ 1508 w 2080"/>
                <a:gd name="T87" fmla="*/ 1429 h 1920"/>
                <a:gd name="T88" fmla="*/ 1469 w 2080"/>
                <a:gd name="T89" fmla="*/ 1498 h 1920"/>
                <a:gd name="T90" fmla="*/ 754 w 2080"/>
                <a:gd name="T91" fmla="*/ 1418 h 1920"/>
                <a:gd name="T92" fmla="*/ 611 w 2080"/>
                <a:gd name="T93" fmla="*/ 1498 h 1920"/>
                <a:gd name="T94" fmla="*/ 572 w 2080"/>
                <a:gd name="T95" fmla="*/ 1429 h 1920"/>
                <a:gd name="T96" fmla="*/ 714 w 2080"/>
                <a:gd name="T97" fmla="*/ 1349 h 1920"/>
                <a:gd name="T98" fmla="*/ 754 w 2080"/>
                <a:gd name="T99" fmla="*/ 1418 h 1920"/>
                <a:gd name="T100" fmla="*/ 1000 w 2080"/>
                <a:gd name="T101" fmla="*/ 842 h 1920"/>
                <a:gd name="T102" fmla="*/ 1000 w 2080"/>
                <a:gd name="T103" fmla="*/ 638 h 1920"/>
                <a:gd name="T104" fmla="*/ 1080 w 2080"/>
                <a:gd name="T105" fmla="*/ 638 h 1920"/>
                <a:gd name="T106" fmla="*/ 1080 w 2080"/>
                <a:gd name="T107" fmla="*/ 842 h 1920"/>
                <a:gd name="T108" fmla="*/ 1000 w 2080"/>
                <a:gd name="T109" fmla="*/ 842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0" h="1920">
                  <a:moveTo>
                    <a:pt x="1041" y="920"/>
                  </a:moveTo>
                  <a:cubicBezTo>
                    <a:pt x="1196" y="920"/>
                    <a:pt x="1321" y="1045"/>
                    <a:pt x="1321" y="1200"/>
                  </a:cubicBezTo>
                  <a:cubicBezTo>
                    <a:pt x="1321" y="1355"/>
                    <a:pt x="1196" y="1480"/>
                    <a:pt x="1041" y="1480"/>
                  </a:cubicBezTo>
                  <a:cubicBezTo>
                    <a:pt x="886" y="1480"/>
                    <a:pt x="761" y="1355"/>
                    <a:pt x="761" y="1200"/>
                  </a:cubicBezTo>
                  <a:cubicBezTo>
                    <a:pt x="761" y="1045"/>
                    <a:pt x="886" y="920"/>
                    <a:pt x="1041" y="920"/>
                  </a:cubicBezTo>
                  <a:close/>
                  <a:moveTo>
                    <a:pt x="1041" y="1000"/>
                  </a:moveTo>
                  <a:cubicBezTo>
                    <a:pt x="931" y="1000"/>
                    <a:pt x="841" y="1090"/>
                    <a:pt x="841" y="1200"/>
                  </a:cubicBezTo>
                  <a:cubicBezTo>
                    <a:pt x="841" y="1310"/>
                    <a:pt x="931" y="1400"/>
                    <a:pt x="1041" y="1400"/>
                  </a:cubicBezTo>
                  <a:cubicBezTo>
                    <a:pt x="1152" y="1400"/>
                    <a:pt x="1241" y="1310"/>
                    <a:pt x="1241" y="1200"/>
                  </a:cubicBezTo>
                  <a:cubicBezTo>
                    <a:pt x="1241" y="1090"/>
                    <a:pt x="1152" y="1000"/>
                    <a:pt x="1041" y="1000"/>
                  </a:cubicBezTo>
                  <a:close/>
                  <a:moveTo>
                    <a:pt x="1800" y="1360"/>
                  </a:moveTo>
                  <a:cubicBezTo>
                    <a:pt x="1955" y="1360"/>
                    <a:pt x="2080" y="1485"/>
                    <a:pt x="2080" y="1640"/>
                  </a:cubicBezTo>
                  <a:cubicBezTo>
                    <a:pt x="2080" y="1795"/>
                    <a:pt x="1955" y="1920"/>
                    <a:pt x="1800" y="1920"/>
                  </a:cubicBezTo>
                  <a:cubicBezTo>
                    <a:pt x="1645" y="1920"/>
                    <a:pt x="1520" y="1795"/>
                    <a:pt x="1520" y="1640"/>
                  </a:cubicBezTo>
                  <a:cubicBezTo>
                    <a:pt x="1520" y="1485"/>
                    <a:pt x="1645" y="1360"/>
                    <a:pt x="1800" y="1360"/>
                  </a:cubicBezTo>
                  <a:close/>
                  <a:moveTo>
                    <a:pt x="1800" y="1440"/>
                  </a:moveTo>
                  <a:cubicBezTo>
                    <a:pt x="1690" y="1440"/>
                    <a:pt x="1600" y="1530"/>
                    <a:pt x="1600" y="1640"/>
                  </a:cubicBezTo>
                  <a:cubicBezTo>
                    <a:pt x="1600" y="1750"/>
                    <a:pt x="1690" y="1840"/>
                    <a:pt x="1800" y="1840"/>
                  </a:cubicBezTo>
                  <a:cubicBezTo>
                    <a:pt x="1910" y="1840"/>
                    <a:pt x="2000" y="1750"/>
                    <a:pt x="2000" y="1640"/>
                  </a:cubicBezTo>
                  <a:cubicBezTo>
                    <a:pt x="2000" y="1530"/>
                    <a:pt x="1910" y="1440"/>
                    <a:pt x="1800" y="1440"/>
                  </a:cubicBezTo>
                  <a:close/>
                  <a:moveTo>
                    <a:pt x="280" y="1360"/>
                  </a:moveTo>
                  <a:cubicBezTo>
                    <a:pt x="435" y="1360"/>
                    <a:pt x="560" y="1485"/>
                    <a:pt x="560" y="1640"/>
                  </a:cubicBezTo>
                  <a:cubicBezTo>
                    <a:pt x="560" y="1795"/>
                    <a:pt x="435" y="1920"/>
                    <a:pt x="280" y="1920"/>
                  </a:cubicBezTo>
                  <a:cubicBezTo>
                    <a:pt x="125" y="1920"/>
                    <a:pt x="0" y="1795"/>
                    <a:pt x="0" y="1640"/>
                  </a:cubicBezTo>
                  <a:cubicBezTo>
                    <a:pt x="0" y="1485"/>
                    <a:pt x="125" y="1360"/>
                    <a:pt x="280" y="1360"/>
                  </a:cubicBezTo>
                  <a:close/>
                  <a:moveTo>
                    <a:pt x="280" y="1440"/>
                  </a:moveTo>
                  <a:cubicBezTo>
                    <a:pt x="170" y="1440"/>
                    <a:pt x="80" y="1530"/>
                    <a:pt x="80" y="1640"/>
                  </a:cubicBezTo>
                  <a:cubicBezTo>
                    <a:pt x="80" y="1750"/>
                    <a:pt x="170" y="1840"/>
                    <a:pt x="280" y="1840"/>
                  </a:cubicBezTo>
                  <a:cubicBezTo>
                    <a:pt x="390" y="1840"/>
                    <a:pt x="480" y="1750"/>
                    <a:pt x="480" y="1640"/>
                  </a:cubicBezTo>
                  <a:cubicBezTo>
                    <a:pt x="480" y="1530"/>
                    <a:pt x="390" y="1440"/>
                    <a:pt x="280" y="1440"/>
                  </a:cubicBezTo>
                  <a:close/>
                  <a:moveTo>
                    <a:pt x="1040" y="0"/>
                  </a:moveTo>
                  <a:cubicBezTo>
                    <a:pt x="1195" y="0"/>
                    <a:pt x="1320" y="125"/>
                    <a:pt x="1320" y="280"/>
                  </a:cubicBezTo>
                  <a:cubicBezTo>
                    <a:pt x="1320" y="435"/>
                    <a:pt x="1195" y="560"/>
                    <a:pt x="1040" y="560"/>
                  </a:cubicBezTo>
                  <a:cubicBezTo>
                    <a:pt x="885" y="560"/>
                    <a:pt x="760" y="435"/>
                    <a:pt x="760" y="280"/>
                  </a:cubicBezTo>
                  <a:cubicBezTo>
                    <a:pt x="760" y="125"/>
                    <a:pt x="885" y="0"/>
                    <a:pt x="1040" y="0"/>
                  </a:cubicBezTo>
                  <a:close/>
                  <a:moveTo>
                    <a:pt x="1040" y="80"/>
                  </a:moveTo>
                  <a:cubicBezTo>
                    <a:pt x="930" y="80"/>
                    <a:pt x="840" y="170"/>
                    <a:pt x="840" y="280"/>
                  </a:cubicBezTo>
                  <a:cubicBezTo>
                    <a:pt x="840" y="390"/>
                    <a:pt x="930" y="480"/>
                    <a:pt x="1040" y="480"/>
                  </a:cubicBezTo>
                  <a:cubicBezTo>
                    <a:pt x="1150" y="480"/>
                    <a:pt x="1240" y="390"/>
                    <a:pt x="1240" y="280"/>
                  </a:cubicBezTo>
                  <a:cubicBezTo>
                    <a:pt x="1240" y="170"/>
                    <a:pt x="1150" y="80"/>
                    <a:pt x="1040" y="80"/>
                  </a:cubicBezTo>
                  <a:close/>
                  <a:moveTo>
                    <a:pt x="1469" y="1498"/>
                  </a:moveTo>
                  <a:cubicBezTo>
                    <a:pt x="1327" y="1418"/>
                    <a:pt x="1327" y="1418"/>
                    <a:pt x="1327" y="1418"/>
                  </a:cubicBezTo>
                  <a:cubicBezTo>
                    <a:pt x="1343" y="1398"/>
                    <a:pt x="1357" y="1374"/>
                    <a:pt x="1368" y="1350"/>
                  </a:cubicBezTo>
                  <a:cubicBezTo>
                    <a:pt x="1508" y="1429"/>
                    <a:pt x="1508" y="1429"/>
                    <a:pt x="1508" y="1429"/>
                  </a:cubicBezTo>
                  <a:cubicBezTo>
                    <a:pt x="1493" y="1451"/>
                    <a:pt x="1479" y="1474"/>
                    <a:pt x="1469" y="1498"/>
                  </a:cubicBezTo>
                  <a:close/>
                  <a:moveTo>
                    <a:pt x="754" y="1418"/>
                  </a:moveTo>
                  <a:cubicBezTo>
                    <a:pt x="611" y="1498"/>
                    <a:pt x="611" y="1498"/>
                    <a:pt x="611" y="1498"/>
                  </a:cubicBezTo>
                  <a:cubicBezTo>
                    <a:pt x="601" y="1474"/>
                    <a:pt x="588" y="1451"/>
                    <a:pt x="572" y="1429"/>
                  </a:cubicBezTo>
                  <a:cubicBezTo>
                    <a:pt x="714" y="1349"/>
                    <a:pt x="714" y="1349"/>
                    <a:pt x="714" y="1349"/>
                  </a:cubicBezTo>
                  <a:cubicBezTo>
                    <a:pt x="724" y="1374"/>
                    <a:pt x="738" y="1396"/>
                    <a:pt x="754" y="1418"/>
                  </a:cubicBezTo>
                  <a:close/>
                  <a:moveTo>
                    <a:pt x="1000" y="842"/>
                  </a:moveTo>
                  <a:cubicBezTo>
                    <a:pt x="1000" y="638"/>
                    <a:pt x="1000" y="638"/>
                    <a:pt x="1000" y="638"/>
                  </a:cubicBezTo>
                  <a:cubicBezTo>
                    <a:pt x="1027" y="641"/>
                    <a:pt x="1053" y="641"/>
                    <a:pt x="1080" y="638"/>
                  </a:cubicBezTo>
                  <a:cubicBezTo>
                    <a:pt x="1080" y="842"/>
                    <a:pt x="1080" y="842"/>
                    <a:pt x="1080" y="842"/>
                  </a:cubicBezTo>
                  <a:cubicBezTo>
                    <a:pt x="1053" y="839"/>
                    <a:pt x="1027" y="839"/>
                    <a:pt x="1000" y="8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mn-lt"/>
                <a:sym typeface="+mn-lt"/>
              </a:endParaRPr>
            </a:p>
          </p:txBody>
        </p:sp>
      </p:grpSp>
      <p:sp>
        <p:nvSpPr>
          <p:cNvPr id="62" name="RbSticker">
            <a:extLst>
              <a:ext uri="{FF2B5EF4-FFF2-40B4-BE49-F238E27FC236}">
                <a16:creationId xmlns:a16="http://schemas.microsoft.com/office/drawing/2014/main" id="{2BD26EE9-DC09-4076-8703-4C4278302EA1}"/>
              </a:ext>
            </a:extLst>
          </p:cNvPr>
          <p:cNvSpPr txBox="1"/>
          <p:nvPr/>
        </p:nvSpPr>
        <p:spPr>
          <a:xfrm>
            <a:off x="779130" y="334777"/>
            <a:ext cx="2922275" cy="180049"/>
          </a:xfrm>
          <a:prstGeom prst="rect">
            <a:avLst/>
          </a:prstGeom>
          <a:noFill/>
          <a:ln w="9525">
            <a:noFill/>
          </a:ln>
        </p:spPr>
        <p:txBody>
          <a:bodyPr vert="horz" wrap="squar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63461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extLst>
              <p:ext uri="{D42A27DB-BD31-4B8C-83A1-F6EECF244321}">
                <p14:modId xmlns:p14="http://schemas.microsoft.com/office/powerpoint/2010/main" val="20650007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5" name="think-cell Slide" r:id="rId36" imgW="270" imgH="270" progId="TCLayout.ActiveDocument.1">
                  <p:embed/>
                </p:oleObj>
              </mc:Choice>
              <mc:Fallback>
                <p:oleObj name="think-cell Slide" r:id="rId36" imgW="270" imgH="270" progId="TCLayout.ActiveDocument.1">
                  <p:embed/>
                  <p:pic>
                    <p:nvPicPr>
                      <p:cNvPr id="40" name="Object 39" hidden="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1100" b="0" dirty="0">
              <a:solidFill>
                <a:srgbClr val="000000"/>
              </a:solidFill>
              <a:latin typeface="Arial Narrow"/>
              <a:sym typeface="Arial Narrow"/>
            </a:endParaRPr>
          </a:p>
        </p:txBody>
      </p:sp>
      <p:sp>
        <p:nvSpPr>
          <p:cNvPr id="3" name="Title 2"/>
          <p:cNvSpPr>
            <a:spLocks noGrp="1"/>
          </p:cNvSpPr>
          <p:nvPr>
            <p:ph type="title"/>
          </p:nvPr>
        </p:nvSpPr>
        <p:spPr/>
        <p:txBody>
          <a:bodyPr vert="horz"/>
          <a:lstStyle/>
          <a:p>
            <a:r>
              <a:rPr lang="fr-FR" dirty="0"/>
              <a:t>Attractivité prix / durée des modes de transport par tronçon pour un couple avec enfants</a:t>
            </a:r>
          </a:p>
        </p:txBody>
      </p:sp>
      <p:cxnSp>
        <p:nvCxnSpPr>
          <p:cNvPr id="4" name="Horizontal Line"/>
          <p:cNvCxnSpPr/>
          <p:nvPr/>
        </p:nvCxnSpPr>
        <p:spPr>
          <a:xfrm>
            <a:off x="7366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 name="ListLeanHorizontalTextTopic0"/>
          <p:cNvSpPr txBox="1"/>
          <p:nvPr/>
        </p:nvSpPr>
        <p:spPr>
          <a:xfrm>
            <a:off x="7366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Paris - Limoges</a:t>
            </a:r>
          </a:p>
        </p:txBody>
      </p:sp>
      <p:cxnSp>
        <p:nvCxnSpPr>
          <p:cNvPr id="7" name="Horizontal Line"/>
          <p:cNvCxnSpPr/>
          <p:nvPr/>
        </p:nvCxnSpPr>
        <p:spPr>
          <a:xfrm>
            <a:off x="36449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8" name="ListLeanHorizontalTextTopic1"/>
          <p:cNvSpPr txBox="1"/>
          <p:nvPr/>
        </p:nvSpPr>
        <p:spPr>
          <a:xfrm>
            <a:off x="36449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Limoges - Toulouse</a:t>
            </a:r>
          </a:p>
        </p:txBody>
      </p:sp>
      <p:cxnSp>
        <p:nvCxnSpPr>
          <p:cNvPr id="10" name="Horizontal Line"/>
          <p:cNvCxnSpPr/>
          <p:nvPr/>
        </p:nvCxnSpPr>
        <p:spPr>
          <a:xfrm>
            <a:off x="65532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 name="ListLeanHorizontalTextTopic2"/>
          <p:cNvSpPr txBox="1"/>
          <p:nvPr/>
        </p:nvSpPr>
        <p:spPr>
          <a:xfrm>
            <a:off x="65532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Paris - Toulouse</a:t>
            </a:r>
          </a:p>
        </p:txBody>
      </p:sp>
      <p:sp>
        <p:nvSpPr>
          <p:cNvPr id="19" name="Source"/>
          <p:cNvSpPr txBox="1"/>
          <p:nvPr/>
        </p:nvSpPr>
        <p:spPr>
          <a:xfrm>
            <a:off x="738189" y="6710121"/>
            <a:ext cx="3032882"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Sources: Analyses Roland Berger, SNCF, Air France, Blablacar, Mappy</a:t>
            </a:r>
          </a:p>
        </p:txBody>
      </p:sp>
      <p:graphicFrame>
        <p:nvGraphicFramePr>
          <p:cNvPr id="55" name="Chart 3">
            <a:extLst>
              <a:ext uri="{FF2B5EF4-FFF2-40B4-BE49-F238E27FC236}">
                <a16:creationId xmlns:a16="http://schemas.microsoft.com/office/drawing/2014/main" id="{E6EED684-7F4B-4977-A38F-975DCD66EE25}"/>
              </a:ext>
            </a:extLst>
          </p:cNvPr>
          <p:cNvGraphicFramePr/>
          <p:nvPr>
            <p:custDataLst>
              <p:tags r:id="rId4"/>
            </p:custDataLst>
            <p:extLst>
              <p:ext uri="{D42A27DB-BD31-4B8C-83A1-F6EECF244321}">
                <p14:modId xmlns:p14="http://schemas.microsoft.com/office/powerpoint/2010/main" val="1746573427"/>
              </p:ext>
            </p:extLst>
          </p:nvPr>
        </p:nvGraphicFramePr>
        <p:xfrm>
          <a:off x="703263" y="3106738"/>
          <a:ext cx="2921000" cy="2754312"/>
        </p:xfrm>
        <a:graphic>
          <a:graphicData uri="http://schemas.openxmlformats.org/drawingml/2006/chart">
            <c:chart xmlns:c="http://schemas.openxmlformats.org/drawingml/2006/chart" xmlns:r="http://schemas.openxmlformats.org/officeDocument/2006/relationships" r:id="rId38"/>
          </a:graphicData>
        </a:graphic>
      </p:graphicFrame>
      <p:cxnSp>
        <p:nvCxnSpPr>
          <p:cNvPr id="15" name="Straight Connector 14"/>
          <p:cNvCxnSpPr/>
          <p:nvPr>
            <p:custDataLst>
              <p:tags r:id="rId5"/>
            </p:custDataLst>
          </p:nvPr>
        </p:nvCxnSpPr>
        <p:spPr bwMode="auto">
          <a:xfrm>
            <a:off x="3111500" y="4933950"/>
            <a:ext cx="0" cy="23812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6"/>
            </p:custDataLst>
          </p:nvPr>
        </p:nvCxnSpPr>
        <p:spPr bwMode="auto">
          <a:xfrm flipV="1">
            <a:off x="2581276" y="5370512"/>
            <a:ext cx="188913" cy="19050"/>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52" name="Text Placeholder 9"/>
          <p:cNvSpPr>
            <a:spLocks noGrp="1"/>
          </p:cNvSpPr>
          <p:nvPr>
            <p:custDataLst>
              <p:tags r:id="rId7"/>
            </p:custDataLst>
          </p:nvPr>
        </p:nvSpPr>
        <p:spPr bwMode="gray">
          <a:xfrm>
            <a:off x="2798763" y="4765675"/>
            <a:ext cx="62547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31F41B69-5A2A-425B-9EA7-0E9125D1FDF2}" type="datetime'''''''''''''''T''''E''O''''''''Z'' ''''E''''''C''''O'''''''">
              <a:rPr lang="en-US" sz="1100">
                <a:latin typeface="Arial Narrow"/>
                <a:sym typeface="Arial Narrow"/>
              </a:rPr>
              <a:pPr>
                <a:lnSpc>
                  <a:spcPct val="100000"/>
                </a:lnSpc>
                <a:spcBef>
                  <a:spcPct val="0"/>
                </a:spcBef>
              </a:pPr>
              <a:t>TEOZ ECO</a:t>
            </a:fld>
            <a:endParaRPr lang="fr-FR" sz="1100" dirty="0">
              <a:latin typeface="Arial Narrow"/>
              <a:sym typeface="Arial Narrow"/>
            </a:endParaRPr>
          </a:p>
        </p:txBody>
      </p:sp>
      <p:sp>
        <p:nvSpPr>
          <p:cNvPr id="21" name="Text Placeholder 49"/>
          <p:cNvSpPr>
            <a:spLocks noGrp="1"/>
          </p:cNvSpPr>
          <p:nvPr>
            <p:custDataLst>
              <p:tags r:id="rId8"/>
            </p:custDataLst>
          </p:nvPr>
        </p:nvSpPr>
        <p:spPr bwMode="auto">
          <a:xfrm>
            <a:off x="1492250" y="5921375"/>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334FE8D-95A5-46B3-9610-01AE6569D316}" type="datetime'Dur''''ée ''du ''''t''raj''et p''''orte à p''ort''e'' ''[h]'">
              <a:rPr lang="fr-FR" sz="1100" smtClean="0">
                <a:solidFill>
                  <a:srgbClr val="000000"/>
                </a:solidFill>
                <a:sym typeface="Arial Narrow"/>
              </a:rPr>
              <a:pPr algn="ctr">
                <a:lnSpc>
                  <a:spcPct val="100000"/>
                </a:lnSpc>
                <a:spcBef>
                  <a:spcPct val="0"/>
                </a:spcBef>
              </a:pPr>
              <a:t>Durée du trajet porte à porte [h]</a:t>
            </a:fld>
            <a:endParaRPr lang="fr-FR" sz="1100" dirty="0">
              <a:solidFill>
                <a:srgbClr val="000000"/>
              </a:solidFill>
              <a:sym typeface="Arial Narrow"/>
            </a:endParaRPr>
          </a:p>
        </p:txBody>
      </p:sp>
      <p:sp>
        <p:nvSpPr>
          <p:cNvPr id="48" name="Text Placeholder 37"/>
          <p:cNvSpPr>
            <a:spLocks noGrp="1"/>
          </p:cNvSpPr>
          <p:nvPr>
            <p:custDataLst>
              <p:tags r:id="rId9"/>
            </p:custDataLst>
          </p:nvPr>
        </p:nvSpPr>
        <p:spPr bwMode="gray">
          <a:xfrm>
            <a:off x="2566988" y="3446463"/>
            <a:ext cx="5683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E94A84B-90B0-4F61-B35C-4C9C9059020D}" type="datetime'''''''A''''''''''''i''''r'' ''''''''''''Fr''''a''n''c''''e'''">
              <a:rPr lang="fr-FR" sz="1100" smtClean="0">
                <a:solidFill>
                  <a:srgbClr val="000000"/>
                </a:solidFill>
                <a:sym typeface="Arial Narrow"/>
              </a:rPr>
              <a:pPr>
                <a:lnSpc>
                  <a:spcPct val="100000"/>
                </a:lnSpc>
                <a:spcBef>
                  <a:spcPct val="0"/>
                </a:spcBef>
              </a:pPr>
              <a:t>Air France</a:t>
            </a:fld>
            <a:endParaRPr lang="fr-FR" sz="1100" dirty="0">
              <a:solidFill>
                <a:srgbClr val="000000"/>
              </a:solidFill>
              <a:sym typeface="Arial Narrow"/>
            </a:endParaRPr>
          </a:p>
        </p:txBody>
      </p:sp>
      <p:sp>
        <p:nvSpPr>
          <p:cNvPr id="22" name="Text Placeholder 50"/>
          <p:cNvSpPr>
            <a:spLocks noGrp="1"/>
          </p:cNvSpPr>
          <p:nvPr>
            <p:custDataLst>
              <p:tags r:id="rId10"/>
            </p:custDataLst>
          </p:nvPr>
        </p:nvSpPr>
        <p:spPr bwMode="auto">
          <a:xfrm>
            <a:off x="669925"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ED09DAE-EAA8-4A6C-BD8E-4F308C1BEE81}" type="datetime'''''''P''''r''ix m''o''''''y''en'' [E''U''''''''''R]'">
              <a:rPr lang="fr-FR" sz="1100" smtClean="0">
                <a:solidFill>
                  <a:srgbClr val="000000"/>
                </a:solidFill>
                <a:sym typeface="Arial Narrow"/>
              </a:rPr>
              <a:pPr algn="ctr">
                <a:lnSpc>
                  <a:spcPct val="100000"/>
                </a:lnSpc>
                <a:spcBef>
                  <a:spcPct val="0"/>
                </a:spcBef>
              </a:pPr>
              <a:t>Prix moyen [EUR]</a:t>
            </a:fld>
            <a:endParaRPr lang="fr-FR" sz="1100" dirty="0">
              <a:solidFill>
                <a:srgbClr val="000000"/>
              </a:solidFill>
              <a:sym typeface="Arial Narrow"/>
            </a:endParaRPr>
          </a:p>
        </p:txBody>
      </p:sp>
      <p:sp>
        <p:nvSpPr>
          <p:cNvPr id="57" name="Text Placeholder 80"/>
          <p:cNvSpPr>
            <a:spLocks noGrp="1"/>
          </p:cNvSpPr>
          <p:nvPr>
            <p:custDataLst>
              <p:tags r:id="rId11"/>
            </p:custDataLst>
          </p:nvPr>
        </p:nvSpPr>
        <p:spPr bwMode="gray">
          <a:xfrm>
            <a:off x="2681288" y="5114925"/>
            <a:ext cx="25717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F12A7E1-4B46-4D82-9A5F-B18E4AEDD14E}" type="datetime'''''''T''''''''''''''''''''''''''''''''''''''ET'">
              <a:rPr lang="fr-FR" sz="1100" smtClean="0">
                <a:solidFill>
                  <a:srgbClr val="FFFFFF"/>
                </a:solidFill>
              </a:rPr>
              <a:pPr algn="ctr">
                <a:lnSpc>
                  <a:spcPct val="100000"/>
                </a:lnSpc>
                <a:spcBef>
                  <a:spcPct val="0"/>
                </a:spcBef>
              </a:pPr>
              <a:t>TET</a:t>
            </a:fld>
            <a:endParaRPr lang="fr-FR" sz="1100" dirty="0">
              <a:solidFill>
                <a:srgbClr val="FFFFFF"/>
              </a:solidFill>
              <a:sym typeface="Arial Narrow"/>
            </a:endParaRPr>
          </a:p>
        </p:txBody>
      </p:sp>
      <p:sp>
        <p:nvSpPr>
          <p:cNvPr id="51" name="Text Placeholder 40"/>
          <p:cNvSpPr>
            <a:spLocks noGrp="1"/>
          </p:cNvSpPr>
          <p:nvPr>
            <p:custDataLst>
              <p:tags r:id="rId12"/>
            </p:custDataLst>
          </p:nvPr>
        </p:nvSpPr>
        <p:spPr bwMode="gray">
          <a:xfrm>
            <a:off x="1581150" y="5354638"/>
            <a:ext cx="10001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C35688C-3B0A-490A-9BD3-B1C79F4B2CF3}" type="datetime'''''V''''o''i''t''ur''''e ''''indi''''''''vi''''due''ll''e'">
              <a:rPr lang="fr-FR" sz="1100" smtClean="0">
                <a:solidFill>
                  <a:srgbClr val="000000"/>
                </a:solidFill>
                <a:sym typeface="Arial Narrow"/>
              </a:rPr>
              <a:pPr>
                <a:lnSpc>
                  <a:spcPct val="100000"/>
                </a:lnSpc>
                <a:spcBef>
                  <a:spcPct val="0"/>
                </a:spcBef>
              </a:pPr>
              <a:t>Voiture individuelle</a:t>
            </a:fld>
            <a:endParaRPr lang="fr-FR" sz="1100" dirty="0">
              <a:solidFill>
                <a:srgbClr val="000000"/>
              </a:solidFill>
              <a:sym typeface="Arial Narrow"/>
            </a:endParaRPr>
          </a:p>
        </p:txBody>
      </p:sp>
      <p:graphicFrame>
        <p:nvGraphicFramePr>
          <p:cNvPr id="65" name="Chart 3">
            <a:extLst>
              <a:ext uri="{FF2B5EF4-FFF2-40B4-BE49-F238E27FC236}">
                <a16:creationId xmlns:a16="http://schemas.microsoft.com/office/drawing/2014/main" id="{C5A498DD-9DDF-458C-B47B-BCDFC90BA147}"/>
              </a:ext>
            </a:extLst>
          </p:cNvPr>
          <p:cNvGraphicFramePr/>
          <p:nvPr>
            <p:custDataLst>
              <p:tags r:id="rId13"/>
            </p:custDataLst>
            <p:extLst>
              <p:ext uri="{D42A27DB-BD31-4B8C-83A1-F6EECF244321}">
                <p14:modId xmlns:p14="http://schemas.microsoft.com/office/powerpoint/2010/main" val="2238083858"/>
              </p:ext>
            </p:extLst>
          </p:nvPr>
        </p:nvGraphicFramePr>
        <p:xfrm>
          <a:off x="3656013" y="3106738"/>
          <a:ext cx="2921000" cy="2754312"/>
        </p:xfrm>
        <a:graphic>
          <a:graphicData uri="http://schemas.openxmlformats.org/drawingml/2006/chart">
            <c:chart xmlns:c="http://schemas.openxmlformats.org/drawingml/2006/chart" xmlns:r="http://schemas.openxmlformats.org/officeDocument/2006/relationships" r:id="rId39"/>
          </a:graphicData>
        </a:graphic>
      </p:graphicFrame>
      <p:cxnSp>
        <p:nvCxnSpPr>
          <p:cNvPr id="17" name="Connecteur droit 16">
            <a:extLst>
              <a:ext uri="{FF2B5EF4-FFF2-40B4-BE49-F238E27FC236}">
                <a16:creationId xmlns:a16="http://schemas.microsoft.com/office/drawing/2014/main" id="{F72B8D68-25BA-4D57-9B2D-392C574F0FBC}"/>
              </a:ext>
            </a:extLst>
          </p:cNvPr>
          <p:cNvCxnSpPr/>
          <p:nvPr>
            <p:custDataLst>
              <p:tags r:id="rId14"/>
            </p:custDataLst>
          </p:nvPr>
        </p:nvCxnSpPr>
        <p:spPr bwMode="auto">
          <a:xfrm flipV="1">
            <a:off x="5862638" y="4378325"/>
            <a:ext cx="0" cy="39688"/>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6" name="Text Placeholder 49"/>
          <p:cNvSpPr>
            <a:spLocks noGrp="1"/>
          </p:cNvSpPr>
          <p:nvPr>
            <p:custDataLst>
              <p:tags r:id="rId15"/>
            </p:custDataLst>
          </p:nvPr>
        </p:nvSpPr>
        <p:spPr bwMode="auto">
          <a:xfrm>
            <a:off x="4445000" y="5921375"/>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5D4C4AC-31A5-4220-B7F6-AD3A4A31492F}" type="datetime'Du''rée d''u ''traj''''e''t por''t''e'' à'' ''po''rte [h]'''">
              <a:rPr lang="fr-FR" sz="1100" smtClean="0">
                <a:solidFill>
                  <a:srgbClr val="000000"/>
                </a:solidFill>
              </a:rPr>
              <a:pPr algn="ctr">
                <a:lnSpc>
                  <a:spcPct val="100000"/>
                </a:lnSpc>
                <a:spcBef>
                  <a:spcPct val="0"/>
                </a:spcBef>
              </a:pPr>
              <a:t>Durée du trajet porte à porte [h]</a:t>
            </a:fld>
            <a:endParaRPr lang="fr-FR" sz="1100" dirty="0">
              <a:solidFill>
                <a:srgbClr val="000000"/>
              </a:solidFill>
              <a:sym typeface="Arial Narrow"/>
            </a:endParaRPr>
          </a:p>
        </p:txBody>
      </p:sp>
      <p:sp>
        <p:nvSpPr>
          <p:cNvPr id="54" name="Text Placeholder 15"/>
          <p:cNvSpPr>
            <a:spLocks noGrp="1"/>
          </p:cNvSpPr>
          <p:nvPr>
            <p:custDataLst>
              <p:tags r:id="rId16"/>
            </p:custDataLst>
          </p:nvPr>
        </p:nvSpPr>
        <p:spPr bwMode="gray">
          <a:xfrm>
            <a:off x="5549900" y="4418013"/>
            <a:ext cx="6254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3DEFE72-552C-4276-9788-699854186940}" type="datetime'''''T''''''''E''O''Z'' ''''''''''''''''E''''C''''''''''O'''">
              <a:rPr lang="en-US" sz="1100">
                <a:latin typeface="Arial Narrow"/>
                <a:sym typeface="Arial Narrow"/>
              </a:rPr>
              <a:pPr>
                <a:lnSpc>
                  <a:spcPct val="100000"/>
                </a:lnSpc>
                <a:spcBef>
                  <a:spcPct val="0"/>
                </a:spcBef>
              </a:pPr>
              <a:t>TEOZ ECO</a:t>
            </a:fld>
            <a:endParaRPr lang="fr-FR" sz="1100" dirty="0">
              <a:latin typeface="Arial Narrow"/>
              <a:sym typeface="Arial Narrow"/>
            </a:endParaRPr>
          </a:p>
        </p:txBody>
      </p:sp>
      <p:sp>
        <p:nvSpPr>
          <p:cNvPr id="197" name="Text Placeholder 50"/>
          <p:cNvSpPr>
            <a:spLocks noGrp="1"/>
          </p:cNvSpPr>
          <p:nvPr>
            <p:custDataLst>
              <p:tags r:id="rId17"/>
            </p:custDataLst>
          </p:nvPr>
        </p:nvSpPr>
        <p:spPr bwMode="auto">
          <a:xfrm>
            <a:off x="3622675"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2113D65-AD7B-4AC7-BA47-6B0897D0FE71}" type="datetime'P''r''''ix'''' ''''m''''oye''n'''''''''' [EU''''''R]'''''''''">
              <a:rPr lang="fr-FR" sz="1100" smtClean="0">
                <a:solidFill>
                  <a:srgbClr val="000000"/>
                </a:solidFill>
              </a:rPr>
              <a:pPr algn="ctr">
                <a:lnSpc>
                  <a:spcPct val="100000"/>
                </a:lnSpc>
                <a:spcBef>
                  <a:spcPct val="0"/>
                </a:spcBef>
              </a:pPr>
              <a:t>Prix moyen [EUR]</a:t>
            </a:fld>
            <a:endParaRPr lang="fr-FR" sz="1100" dirty="0">
              <a:solidFill>
                <a:srgbClr val="000000"/>
              </a:solidFill>
              <a:sym typeface="Arial Narrow"/>
            </a:endParaRPr>
          </a:p>
        </p:txBody>
      </p:sp>
      <p:sp>
        <p:nvSpPr>
          <p:cNvPr id="198" name="Text Placeholder 64"/>
          <p:cNvSpPr>
            <a:spLocks noGrp="1"/>
          </p:cNvSpPr>
          <p:nvPr>
            <p:custDataLst>
              <p:tags r:id="rId18"/>
            </p:custDataLst>
          </p:nvPr>
        </p:nvSpPr>
        <p:spPr bwMode="gray">
          <a:xfrm>
            <a:off x="6064250" y="3954463"/>
            <a:ext cx="26987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5DFDEFE-1147-4A55-9B44-CDBA0DBE49C7}" type="datetime'''''''''''''''''''T''''''''''''''''''''''E''''''''''R'''">
              <a:rPr lang="fr-FR" sz="1100" smtClean="0">
                <a:solidFill>
                  <a:srgbClr val="000000"/>
                </a:solidFill>
              </a:rPr>
              <a:pPr>
                <a:lnSpc>
                  <a:spcPct val="100000"/>
                </a:lnSpc>
                <a:spcBef>
                  <a:spcPct val="0"/>
                </a:spcBef>
              </a:pPr>
              <a:t>TER</a:t>
            </a:fld>
            <a:endParaRPr lang="fr-FR" sz="1100" dirty="0">
              <a:solidFill>
                <a:srgbClr val="000000"/>
              </a:solidFill>
              <a:sym typeface="Arial Narrow"/>
            </a:endParaRPr>
          </a:p>
        </p:txBody>
      </p:sp>
      <p:sp>
        <p:nvSpPr>
          <p:cNvPr id="192" name="Text Placeholder 80"/>
          <p:cNvSpPr>
            <a:spLocks noGrp="1"/>
          </p:cNvSpPr>
          <p:nvPr>
            <p:custDataLst>
              <p:tags r:id="rId19"/>
            </p:custDataLst>
          </p:nvPr>
        </p:nvSpPr>
        <p:spPr bwMode="gray">
          <a:xfrm>
            <a:off x="5597525" y="3633788"/>
            <a:ext cx="25717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7E1473D-D176-4CCB-9007-176E54EBA65C}" type="datetime'''''T''''''''''''''''''''''''''''''''''''E''''T'''''">
              <a:rPr lang="fr-FR" sz="1100" smtClean="0"/>
              <a:pPr>
                <a:lnSpc>
                  <a:spcPct val="100000"/>
                </a:lnSpc>
                <a:spcBef>
                  <a:spcPct val="0"/>
                </a:spcBef>
              </a:pPr>
              <a:t>TET</a:t>
            </a:fld>
            <a:endParaRPr lang="fr-FR" sz="1100" dirty="0">
              <a:sym typeface="Arial Narrow"/>
            </a:endParaRPr>
          </a:p>
        </p:txBody>
      </p:sp>
      <p:sp>
        <p:nvSpPr>
          <p:cNvPr id="109" name="Text Placeholder 70"/>
          <p:cNvSpPr>
            <a:spLocks noGrp="1"/>
          </p:cNvSpPr>
          <p:nvPr>
            <p:custDataLst>
              <p:tags r:id="rId20"/>
            </p:custDataLst>
          </p:nvPr>
        </p:nvSpPr>
        <p:spPr bwMode="gray">
          <a:xfrm>
            <a:off x="5380038" y="4675188"/>
            <a:ext cx="10001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2F57534-0260-433F-BD4C-45045D4035A7}" type="datetime'V''''o''''it''''u''r''e'' ''''''i''ndi''v''''idu''''e''l''le'">
              <a:rPr lang="fr-FR" sz="1100" smtClean="0">
                <a:sym typeface="Arial Narrow"/>
              </a:rPr>
              <a:pPr>
                <a:lnSpc>
                  <a:spcPct val="100000"/>
                </a:lnSpc>
                <a:spcBef>
                  <a:spcPct val="0"/>
                </a:spcBef>
              </a:pPr>
              <a:t>Voiture individuelle</a:t>
            </a:fld>
            <a:endParaRPr lang="fr-FR" sz="1100" dirty="0">
              <a:sym typeface="Arial Narrow"/>
            </a:endParaRPr>
          </a:p>
        </p:txBody>
      </p:sp>
      <p:graphicFrame>
        <p:nvGraphicFramePr>
          <p:cNvPr id="61" name="Chart 3">
            <a:extLst>
              <a:ext uri="{FF2B5EF4-FFF2-40B4-BE49-F238E27FC236}">
                <a16:creationId xmlns:a16="http://schemas.microsoft.com/office/drawing/2014/main" id="{3417702F-6306-48CB-895A-BB3AD4EF0E74}"/>
              </a:ext>
            </a:extLst>
          </p:cNvPr>
          <p:cNvGraphicFramePr/>
          <p:nvPr>
            <p:custDataLst>
              <p:tags r:id="rId21"/>
            </p:custDataLst>
            <p:extLst>
              <p:ext uri="{D42A27DB-BD31-4B8C-83A1-F6EECF244321}">
                <p14:modId xmlns:p14="http://schemas.microsoft.com/office/powerpoint/2010/main" val="1397690221"/>
              </p:ext>
            </p:extLst>
          </p:nvPr>
        </p:nvGraphicFramePr>
        <p:xfrm>
          <a:off x="6607175" y="3106738"/>
          <a:ext cx="2921000" cy="2754312"/>
        </p:xfrm>
        <a:graphic>
          <a:graphicData uri="http://schemas.openxmlformats.org/drawingml/2006/chart">
            <c:chart xmlns:c="http://schemas.openxmlformats.org/drawingml/2006/chart" xmlns:r="http://schemas.openxmlformats.org/officeDocument/2006/relationships" r:id="rId40"/>
          </a:graphicData>
        </a:graphic>
      </p:graphicFrame>
      <p:cxnSp>
        <p:nvCxnSpPr>
          <p:cNvPr id="13" name="Straight Connector 12"/>
          <p:cNvCxnSpPr/>
          <p:nvPr>
            <p:custDataLst>
              <p:tags r:id="rId22"/>
            </p:custDataLst>
          </p:nvPr>
        </p:nvCxnSpPr>
        <p:spPr bwMode="auto">
          <a:xfrm flipV="1">
            <a:off x="9078913" y="4918075"/>
            <a:ext cx="82550" cy="138113"/>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28" name="Text Placeholder 49"/>
          <p:cNvSpPr>
            <a:spLocks noGrp="1"/>
          </p:cNvSpPr>
          <p:nvPr>
            <p:custDataLst>
              <p:tags r:id="rId23"/>
            </p:custDataLst>
          </p:nvPr>
        </p:nvSpPr>
        <p:spPr bwMode="auto">
          <a:xfrm>
            <a:off x="7396163" y="5921375"/>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C105823-05C2-4F2D-B651-A177AC33E127}" type="datetime'D''''urée ''du'' t''rajet ''p''orte'' à'''''' por''''te'' [h]'">
              <a:rPr lang="fr-FR" sz="1100" smtClean="0">
                <a:solidFill>
                  <a:srgbClr val="000000"/>
                </a:solidFill>
              </a:rPr>
              <a:pPr algn="ctr">
                <a:lnSpc>
                  <a:spcPct val="100000"/>
                </a:lnSpc>
                <a:spcBef>
                  <a:spcPct val="0"/>
                </a:spcBef>
              </a:pPr>
              <a:t>Durée du trajet porte à porte [h]</a:t>
            </a:fld>
            <a:endParaRPr lang="fr-FR" sz="1100" dirty="0">
              <a:solidFill>
                <a:srgbClr val="000000"/>
              </a:solidFill>
              <a:sym typeface="Arial Narrow"/>
            </a:endParaRPr>
          </a:p>
        </p:txBody>
      </p:sp>
      <p:sp>
        <p:nvSpPr>
          <p:cNvPr id="227" name="Text Placeholder 50"/>
          <p:cNvSpPr>
            <a:spLocks noGrp="1"/>
          </p:cNvSpPr>
          <p:nvPr>
            <p:custDataLst>
              <p:tags r:id="rId24"/>
            </p:custDataLst>
          </p:nvPr>
        </p:nvSpPr>
        <p:spPr bwMode="auto">
          <a:xfrm>
            <a:off x="6573838"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80CFD81-7482-4D54-BDFB-7D05ACF46435}" type="datetime'''''''P''''r''''ix m''''o''''''''ye''n [E''''U''''''R]'''">
              <a:rPr lang="fr-FR" sz="1100" smtClean="0">
                <a:solidFill>
                  <a:srgbClr val="000000"/>
                </a:solidFill>
              </a:rPr>
              <a:pPr algn="ctr">
                <a:lnSpc>
                  <a:spcPct val="100000"/>
                </a:lnSpc>
                <a:spcBef>
                  <a:spcPct val="0"/>
                </a:spcBef>
              </a:pPr>
              <a:t>Prix moyen [EUR]</a:t>
            </a:fld>
            <a:endParaRPr lang="fr-FR" sz="1100" dirty="0">
              <a:solidFill>
                <a:srgbClr val="000000"/>
              </a:solidFill>
              <a:sym typeface="Arial Narrow"/>
            </a:endParaRPr>
          </a:p>
        </p:txBody>
      </p:sp>
      <p:sp>
        <p:nvSpPr>
          <p:cNvPr id="50" name="Text Placeholder 5"/>
          <p:cNvSpPr>
            <a:spLocks noGrp="1"/>
          </p:cNvSpPr>
          <p:nvPr>
            <p:custDataLst>
              <p:tags r:id="rId25"/>
            </p:custDataLst>
          </p:nvPr>
        </p:nvSpPr>
        <p:spPr bwMode="gray">
          <a:xfrm>
            <a:off x="8715375" y="5056188"/>
            <a:ext cx="6254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8CF7825-18DD-49EB-9292-FD3A1A481768}" type="datetime'TE''''''OZ'''''''''''' E''''C''''O'''''''''''">
              <a:rPr lang="en-US" sz="1100">
                <a:latin typeface="Arial Narrow"/>
                <a:sym typeface="Arial Narrow"/>
              </a:rPr>
              <a:pPr>
                <a:lnSpc>
                  <a:spcPct val="100000"/>
                </a:lnSpc>
                <a:spcBef>
                  <a:spcPct val="0"/>
                </a:spcBef>
              </a:pPr>
              <a:t>TEOZ ECO</a:t>
            </a:fld>
            <a:endParaRPr lang="fr-FR" sz="1100" dirty="0">
              <a:latin typeface="Arial Narrow"/>
              <a:sym typeface="Arial Narrow"/>
            </a:endParaRPr>
          </a:p>
        </p:txBody>
      </p:sp>
      <p:sp>
        <p:nvSpPr>
          <p:cNvPr id="233" name="Text Placeholder 78"/>
          <p:cNvSpPr>
            <a:spLocks noGrp="1"/>
          </p:cNvSpPr>
          <p:nvPr>
            <p:custDataLst>
              <p:tags r:id="rId26"/>
            </p:custDataLst>
          </p:nvPr>
        </p:nvSpPr>
        <p:spPr bwMode="gray">
          <a:xfrm>
            <a:off x="8988425" y="4451350"/>
            <a:ext cx="257175" cy="168275"/>
          </a:xfrm>
          <a:prstGeom prst="rect">
            <a:avLst/>
          </a:prstGeom>
          <a:noFill/>
          <a:extLst>
            <a:ext uri="{909E8E84-426E-40DD-AFC4-6F175D3DCCD1}">
              <a14:hiddenFill xmlns:a14="http://schemas.microsoft.com/office/drawing/2010/main">
                <a:solidFill>
                  <a:schemeClr val="accent6"/>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5894893-BF1C-4B10-9EA1-39CF98F01961}" type="datetime'''''''''T''E''''T'''''''''''''''''''''''''''''''''''''''">
              <a:rPr lang="fr-FR" sz="1100" smtClean="0"/>
              <a:pPr>
                <a:lnSpc>
                  <a:spcPct val="100000"/>
                </a:lnSpc>
                <a:spcBef>
                  <a:spcPct val="0"/>
                </a:spcBef>
              </a:pPr>
              <a:t>TET</a:t>
            </a:fld>
            <a:endParaRPr lang="fr-FR" sz="1100" dirty="0">
              <a:sym typeface="Arial Narrow"/>
            </a:endParaRPr>
          </a:p>
        </p:txBody>
      </p:sp>
      <p:sp>
        <p:nvSpPr>
          <p:cNvPr id="41" name="Text Placeholder 9"/>
          <p:cNvSpPr>
            <a:spLocks noGrp="1"/>
          </p:cNvSpPr>
          <p:nvPr>
            <p:custDataLst>
              <p:tags r:id="rId27"/>
            </p:custDataLst>
          </p:nvPr>
        </p:nvSpPr>
        <p:spPr bwMode="gray">
          <a:xfrm>
            <a:off x="8586788" y="4318000"/>
            <a:ext cx="3905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2448D46-A7E7-40CA-85A4-C3D58E7AEAED}" type="datetime'''ID''''''''''''T''''''''''''''''''G''''V'''''''''''''">
              <a:rPr lang="en-US" sz="1100">
                <a:latin typeface="Arial Narrow"/>
                <a:sym typeface="Arial Narrow"/>
              </a:rPr>
              <a:pPr>
                <a:lnSpc>
                  <a:spcPct val="100000"/>
                </a:lnSpc>
                <a:spcBef>
                  <a:spcPct val="0"/>
                </a:spcBef>
              </a:pPr>
              <a:t>IDTGV</a:t>
            </a:fld>
            <a:endParaRPr lang="en-US" sz="1100" dirty="0">
              <a:latin typeface="Arial Narrow"/>
              <a:sym typeface="Arial Narrow"/>
            </a:endParaRPr>
          </a:p>
        </p:txBody>
      </p:sp>
      <p:sp>
        <p:nvSpPr>
          <p:cNvPr id="235" name="Text Placeholder 66"/>
          <p:cNvSpPr>
            <a:spLocks noGrp="1"/>
          </p:cNvSpPr>
          <p:nvPr>
            <p:custDataLst>
              <p:tags r:id="rId28"/>
            </p:custDataLst>
          </p:nvPr>
        </p:nvSpPr>
        <p:spPr bwMode="gray">
          <a:xfrm>
            <a:off x="8213725" y="4722813"/>
            <a:ext cx="2762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C39EC8A-2F8C-4ADA-898B-512FAAA7038C}" type="datetime'''T''''''''''''''''''''''''''''''''''''G''V'">
              <a:rPr lang="fr-FR" sz="1100" smtClean="0"/>
              <a:pPr>
                <a:lnSpc>
                  <a:spcPct val="100000"/>
                </a:lnSpc>
                <a:spcBef>
                  <a:spcPct val="0"/>
                </a:spcBef>
              </a:pPr>
              <a:t>TGV</a:t>
            </a:fld>
            <a:endParaRPr lang="fr-FR" sz="1100" dirty="0">
              <a:sym typeface="Arial Narrow"/>
            </a:endParaRPr>
          </a:p>
        </p:txBody>
      </p:sp>
      <p:sp>
        <p:nvSpPr>
          <p:cNvPr id="231" name="Text Placeholder 80"/>
          <p:cNvSpPr>
            <a:spLocks noGrp="1"/>
          </p:cNvSpPr>
          <p:nvPr>
            <p:custDataLst>
              <p:tags r:id="rId29"/>
            </p:custDataLst>
          </p:nvPr>
        </p:nvSpPr>
        <p:spPr bwMode="gray">
          <a:xfrm>
            <a:off x="8235950" y="3878263"/>
            <a:ext cx="5683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8BA63408-9FC8-4390-8510-534023607D73}" type="datetime'''A''i''''''r'''''''''' F''''ra''''''nc''''''''e'''">
              <a:rPr lang="fr-FR" sz="1100" smtClean="0">
                <a:solidFill>
                  <a:srgbClr val="000000"/>
                </a:solidFill>
              </a:rPr>
              <a:pPr>
                <a:lnSpc>
                  <a:spcPct val="100000"/>
                </a:lnSpc>
                <a:spcBef>
                  <a:spcPct val="0"/>
                </a:spcBef>
              </a:pPr>
              <a:t>Air France</a:t>
            </a:fld>
            <a:endParaRPr lang="fr-FR" sz="1100" dirty="0">
              <a:solidFill>
                <a:srgbClr val="000000"/>
              </a:solidFill>
              <a:sym typeface="Arial Narrow"/>
            </a:endParaRPr>
          </a:p>
        </p:txBody>
      </p:sp>
      <p:sp>
        <p:nvSpPr>
          <p:cNvPr id="230" name="Text Placeholder 81"/>
          <p:cNvSpPr>
            <a:spLocks noGrp="1"/>
          </p:cNvSpPr>
          <p:nvPr>
            <p:custDataLst>
              <p:tags r:id="rId30"/>
            </p:custDataLst>
          </p:nvPr>
        </p:nvSpPr>
        <p:spPr bwMode="gray">
          <a:xfrm>
            <a:off x="8107363" y="4295775"/>
            <a:ext cx="4159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E4A2BB8E-EA44-4273-AA9F-4814B466BBD0}" type="datetime'''E''''''''''''''a''''''sy''''''''''''j''''''e''''''t'''''''''">
              <a:rPr lang="fr-FR" sz="1100" smtClean="0"/>
              <a:pPr>
                <a:lnSpc>
                  <a:spcPct val="100000"/>
                </a:lnSpc>
                <a:spcBef>
                  <a:spcPct val="0"/>
                </a:spcBef>
              </a:pPr>
              <a:t>Easyjet</a:t>
            </a:fld>
            <a:endParaRPr lang="fr-FR" sz="1100" dirty="0">
              <a:sym typeface="Arial Narrow"/>
            </a:endParaRPr>
          </a:p>
        </p:txBody>
      </p:sp>
      <p:sp>
        <p:nvSpPr>
          <p:cNvPr id="131" name="Text Placeholder 73"/>
          <p:cNvSpPr>
            <a:spLocks noGrp="1"/>
          </p:cNvSpPr>
          <p:nvPr>
            <p:custDataLst>
              <p:tags r:id="rId31"/>
            </p:custDataLst>
          </p:nvPr>
        </p:nvSpPr>
        <p:spPr bwMode="gray">
          <a:xfrm>
            <a:off x="7651750" y="4995863"/>
            <a:ext cx="10001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8EE6AFA-3047-4C72-AE88-4207D786CF17}" type="datetime'''V''oi''''''ture ''''ind''''''iv''''''''idu''e''lle'''''''''">
              <a:rPr lang="fr-FR" sz="1100" smtClean="0">
                <a:sym typeface="Arial Narrow"/>
              </a:rPr>
              <a:pPr>
                <a:lnSpc>
                  <a:spcPct val="100000"/>
                </a:lnSpc>
                <a:spcBef>
                  <a:spcPct val="0"/>
                </a:spcBef>
              </a:pPr>
              <a:t>Voiture individuelle</a:t>
            </a:fld>
            <a:endParaRPr lang="fr-FR" sz="1100" dirty="0">
              <a:sym typeface="Arial Narrow"/>
            </a:endParaRPr>
          </a:p>
        </p:txBody>
      </p:sp>
      <p:sp>
        <p:nvSpPr>
          <p:cNvPr id="287" name="Oval 286"/>
          <p:cNvSpPr/>
          <p:nvPr>
            <p:custDataLst>
              <p:tags r:id="rId32"/>
            </p:custDataLst>
          </p:nvPr>
        </p:nvSpPr>
        <p:spPr bwMode="auto">
          <a:xfrm>
            <a:off x="811213" y="6435725"/>
            <a:ext cx="133350" cy="133350"/>
          </a:xfrm>
          <a:prstGeom prst="ellipse">
            <a:avLst/>
          </a:prstGeom>
          <a:solidFill>
            <a:srgbClr val="256885"/>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en-US" sz="1500" b="0" dirty="0">
              <a:solidFill>
                <a:srgbClr val="000000"/>
              </a:solidFill>
            </a:endParaRPr>
          </a:p>
        </p:txBody>
      </p:sp>
      <p:sp>
        <p:nvSpPr>
          <p:cNvPr id="286" name="Text Placeholder 123"/>
          <p:cNvSpPr>
            <a:spLocks noGrp="1"/>
          </p:cNvSpPr>
          <p:nvPr>
            <p:custDataLst>
              <p:tags r:id="rId33"/>
            </p:custDataLst>
          </p:nvPr>
        </p:nvSpPr>
        <p:spPr bwMode="auto">
          <a:xfrm>
            <a:off x="1019174" y="6430963"/>
            <a:ext cx="4783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r>
              <a:rPr lang="fr-FR" sz="1000" dirty="0">
                <a:solidFill>
                  <a:srgbClr val="000000"/>
                </a:solidFill>
                <a:sym typeface="Arial Narrow"/>
              </a:rPr>
              <a:t>Capacité journalière [#voyageurs / jour] (par convention, la voiture individuelle fait ici 100 trajets par jour)</a:t>
            </a:r>
          </a:p>
        </p:txBody>
      </p:sp>
      <p:sp>
        <p:nvSpPr>
          <p:cNvPr id="96" name="RbSticker"/>
          <p:cNvSpPr txBox="1"/>
          <p:nvPr/>
        </p:nvSpPr>
        <p:spPr>
          <a:xfrm>
            <a:off x="5550137" y="270981"/>
            <a:ext cx="1324080"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rgbClr val="003F56"/>
                </a:solidFill>
                <a:latin typeface="Arial Narrow"/>
                <a:cs typeface="Arial Narrow" pitchFamily="34" charset="0"/>
              </a:rPr>
              <a:t>Couple avec enfants</a:t>
            </a:r>
          </a:p>
        </p:txBody>
      </p:sp>
      <p:grpSp>
        <p:nvGrpSpPr>
          <p:cNvPr id="45" name="Group 44"/>
          <p:cNvGrpSpPr/>
          <p:nvPr/>
        </p:nvGrpSpPr>
        <p:grpSpPr>
          <a:xfrm>
            <a:off x="4809000" y="214159"/>
            <a:ext cx="288000" cy="288000"/>
            <a:chOff x="5275725" y="214159"/>
            <a:chExt cx="288000" cy="288000"/>
          </a:xfrm>
        </p:grpSpPr>
        <p:sp>
          <p:nvSpPr>
            <p:cNvPr id="46" name="Rectangle 45"/>
            <p:cNvSpPr>
              <a:spLocks/>
            </p:cNvSpPr>
            <p:nvPr/>
          </p:nvSpPr>
          <p:spPr>
            <a:xfrm>
              <a:off x="5275725" y="214159"/>
              <a:ext cx="288000" cy="288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49" name="Freeform 5"/>
            <p:cNvSpPr>
              <a:spLocks noEditPoints="1"/>
            </p:cNvSpPr>
            <p:nvPr/>
          </p:nvSpPr>
          <p:spPr bwMode="auto">
            <a:xfrm>
              <a:off x="5284039" y="232855"/>
              <a:ext cx="271372" cy="250608"/>
            </a:xfrm>
            <a:custGeom>
              <a:avLst/>
              <a:gdLst>
                <a:gd name="T0" fmla="*/ 1041 w 2080"/>
                <a:gd name="T1" fmla="*/ 920 h 1920"/>
                <a:gd name="T2" fmla="*/ 1321 w 2080"/>
                <a:gd name="T3" fmla="*/ 1200 h 1920"/>
                <a:gd name="T4" fmla="*/ 1041 w 2080"/>
                <a:gd name="T5" fmla="*/ 1480 h 1920"/>
                <a:gd name="T6" fmla="*/ 761 w 2080"/>
                <a:gd name="T7" fmla="*/ 1200 h 1920"/>
                <a:gd name="T8" fmla="*/ 1041 w 2080"/>
                <a:gd name="T9" fmla="*/ 920 h 1920"/>
                <a:gd name="T10" fmla="*/ 1041 w 2080"/>
                <a:gd name="T11" fmla="*/ 1000 h 1920"/>
                <a:gd name="T12" fmla="*/ 841 w 2080"/>
                <a:gd name="T13" fmla="*/ 1200 h 1920"/>
                <a:gd name="T14" fmla="*/ 1041 w 2080"/>
                <a:gd name="T15" fmla="*/ 1400 h 1920"/>
                <a:gd name="T16" fmla="*/ 1241 w 2080"/>
                <a:gd name="T17" fmla="*/ 1200 h 1920"/>
                <a:gd name="T18" fmla="*/ 1041 w 2080"/>
                <a:gd name="T19" fmla="*/ 1000 h 1920"/>
                <a:gd name="T20" fmla="*/ 1800 w 2080"/>
                <a:gd name="T21" fmla="*/ 1360 h 1920"/>
                <a:gd name="T22" fmla="*/ 2080 w 2080"/>
                <a:gd name="T23" fmla="*/ 1640 h 1920"/>
                <a:gd name="T24" fmla="*/ 1800 w 2080"/>
                <a:gd name="T25" fmla="*/ 1920 h 1920"/>
                <a:gd name="T26" fmla="*/ 1520 w 2080"/>
                <a:gd name="T27" fmla="*/ 1640 h 1920"/>
                <a:gd name="T28" fmla="*/ 1800 w 2080"/>
                <a:gd name="T29" fmla="*/ 1360 h 1920"/>
                <a:gd name="T30" fmla="*/ 1800 w 2080"/>
                <a:gd name="T31" fmla="*/ 1440 h 1920"/>
                <a:gd name="T32" fmla="*/ 1600 w 2080"/>
                <a:gd name="T33" fmla="*/ 1640 h 1920"/>
                <a:gd name="T34" fmla="*/ 1800 w 2080"/>
                <a:gd name="T35" fmla="*/ 1840 h 1920"/>
                <a:gd name="T36" fmla="*/ 2000 w 2080"/>
                <a:gd name="T37" fmla="*/ 1640 h 1920"/>
                <a:gd name="T38" fmla="*/ 1800 w 2080"/>
                <a:gd name="T39" fmla="*/ 1440 h 1920"/>
                <a:gd name="T40" fmla="*/ 280 w 2080"/>
                <a:gd name="T41" fmla="*/ 1360 h 1920"/>
                <a:gd name="T42" fmla="*/ 560 w 2080"/>
                <a:gd name="T43" fmla="*/ 1640 h 1920"/>
                <a:gd name="T44" fmla="*/ 280 w 2080"/>
                <a:gd name="T45" fmla="*/ 1920 h 1920"/>
                <a:gd name="T46" fmla="*/ 0 w 2080"/>
                <a:gd name="T47" fmla="*/ 1640 h 1920"/>
                <a:gd name="T48" fmla="*/ 280 w 2080"/>
                <a:gd name="T49" fmla="*/ 1360 h 1920"/>
                <a:gd name="T50" fmla="*/ 280 w 2080"/>
                <a:gd name="T51" fmla="*/ 1440 h 1920"/>
                <a:gd name="T52" fmla="*/ 80 w 2080"/>
                <a:gd name="T53" fmla="*/ 1640 h 1920"/>
                <a:gd name="T54" fmla="*/ 280 w 2080"/>
                <a:gd name="T55" fmla="*/ 1840 h 1920"/>
                <a:gd name="T56" fmla="*/ 480 w 2080"/>
                <a:gd name="T57" fmla="*/ 1640 h 1920"/>
                <a:gd name="T58" fmla="*/ 280 w 2080"/>
                <a:gd name="T59" fmla="*/ 1440 h 1920"/>
                <a:gd name="T60" fmla="*/ 1040 w 2080"/>
                <a:gd name="T61" fmla="*/ 0 h 1920"/>
                <a:gd name="T62" fmla="*/ 1320 w 2080"/>
                <a:gd name="T63" fmla="*/ 280 h 1920"/>
                <a:gd name="T64" fmla="*/ 1040 w 2080"/>
                <a:gd name="T65" fmla="*/ 560 h 1920"/>
                <a:gd name="T66" fmla="*/ 760 w 2080"/>
                <a:gd name="T67" fmla="*/ 280 h 1920"/>
                <a:gd name="T68" fmla="*/ 1040 w 2080"/>
                <a:gd name="T69" fmla="*/ 0 h 1920"/>
                <a:gd name="T70" fmla="*/ 1040 w 2080"/>
                <a:gd name="T71" fmla="*/ 80 h 1920"/>
                <a:gd name="T72" fmla="*/ 840 w 2080"/>
                <a:gd name="T73" fmla="*/ 280 h 1920"/>
                <a:gd name="T74" fmla="*/ 1040 w 2080"/>
                <a:gd name="T75" fmla="*/ 480 h 1920"/>
                <a:gd name="T76" fmla="*/ 1240 w 2080"/>
                <a:gd name="T77" fmla="*/ 280 h 1920"/>
                <a:gd name="T78" fmla="*/ 1040 w 2080"/>
                <a:gd name="T79" fmla="*/ 80 h 1920"/>
                <a:gd name="T80" fmla="*/ 1469 w 2080"/>
                <a:gd name="T81" fmla="*/ 1498 h 1920"/>
                <a:gd name="T82" fmla="*/ 1327 w 2080"/>
                <a:gd name="T83" fmla="*/ 1418 h 1920"/>
                <a:gd name="T84" fmla="*/ 1368 w 2080"/>
                <a:gd name="T85" fmla="*/ 1350 h 1920"/>
                <a:gd name="T86" fmla="*/ 1508 w 2080"/>
                <a:gd name="T87" fmla="*/ 1429 h 1920"/>
                <a:gd name="T88" fmla="*/ 1469 w 2080"/>
                <a:gd name="T89" fmla="*/ 1498 h 1920"/>
                <a:gd name="T90" fmla="*/ 754 w 2080"/>
                <a:gd name="T91" fmla="*/ 1418 h 1920"/>
                <a:gd name="T92" fmla="*/ 611 w 2080"/>
                <a:gd name="T93" fmla="*/ 1498 h 1920"/>
                <a:gd name="T94" fmla="*/ 572 w 2080"/>
                <a:gd name="T95" fmla="*/ 1429 h 1920"/>
                <a:gd name="T96" fmla="*/ 714 w 2080"/>
                <a:gd name="T97" fmla="*/ 1349 h 1920"/>
                <a:gd name="T98" fmla="*/ 754 w 2080"/>
                <a:gd name="T99" fmla="*/ 1418 h 1920"/>
                <a:gd name="T100" fmla="*/ 1000 w 2080"/>
                <a:gd name="T101" fmla="*/ 842 h 1920"/>
                <a:gd name="T102" fmla="*/ 1000 w 2080"/>
                <a:gd name="T103" fmla="*/ 638 h 1920"/>
                <a:gd name="T104" fmla="*/ 1080 w 2080"/>
                <a:gd name="T105" fmla="*/ 638 h 1920"/>
                <a:gd name="T106" fmla="*/ 1080 w 2080"/>
                <a:gd name="T107" fmla="*/ 842 h 1920"/>
                <a:gd name="T108" fmla="*/ 1000 w 2080"/>
                <a:gd name="T109" fmla="*/ 842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0" h="1920">
                  <a:moveTo>
                    <a:pt x="1041" y="920"/>
                  </a:moveTo>
                  <a:cubicBezTo>
                    <a:pt x="1196" y="920"/>
                    <a:pt x="1321" y="1045"/>
                    <a:pt x="1321" y="1200"/>
                  </a:cubicBezTo>
                  <a:cubicBezTo>
                    <a:pt x="1321" y="1355"/>
                    <a:pt x="1196" y="1480"/>
                    <a:pt x="1041" y="1480"/>
                  </a:cubicBezTo>
                  <a:cubicBezTo>
                    <a:pt x="886" y="1480"/>
                    <a:pt x="761" y="1355"/>
                    <a:pt x="761" y="1200"/>
                  </a:cubicBezTo>
                  <a:cubicBezTo>
                    <a:pt x="761" y="1045"/>
                    <a:pt x="886" y="920"/>
                    <a:pt x="1041" y="920"/>
                  </a:cubicBezTo>
                  <a:close/>
                  <a:moveTo>
                    <a:pt x="1041" y="1000"/>
                  </a:moveTo>
                  <a:cubicBezTo>
                    <a:pt x="931" y="1000"/>
                    <a:pt x="841" y="1090"/>
                    <a:pt x="841" y="1200"/>
                  </a:cubicBezTo>
                  <a:cubicBezTo>
                    <a:pt x="841" y="1310"/>
                    <a:pt x="931" y="1400"/>
                    <a:pt x="1041" y="1400"/>
                  </a:cubicBezTo>
                  <a:cubicBezTo>
                    <a:pt x="1152" y="1400"/>
                    <a:pt x="1241" y="1310"/>
                    <a:pt x="1241" y="1200"/>
                  </a:cubicBezTo>
                  <a:cubicBezTo>
                    <a:pt x="1241" y="1090"/>
                    <a:pt x="1152" y="1000"/>
                    <a:pt x="1041" y="1000"/>
                  </a:cubicBezTo>
                  <a:close/>
                  <a:moveTo>
                    <a:pt x="1800" y="1360"/>
                  </a:moveTo>
                  <a:cubicBezTo>
                    <a:pt x="1955" y="1360"/>
                    <a:pt x="2080" y="1485"/>
                    <a:pt x="2080" y="1640"/>
                  </a:cubicBezTo>
                  <a:cubicBezTo>
                    <a:pt x="2080" y="1795"/>
                    <a:pt x="1955" y="1920"/>
                    <a:pt x="1800" y="1920"/>
                  </a:cubicBezTo>
                  <a:cubicBezTo>
                    <a:pt x="1645" y="1920"/>
                    <a:pt x="1520" y="1795"/>
                    <a:pt x="1520" y="1640"/>
                  </a:cubicBezTo>
                  <a:cubicBezTo>
                    <a:pt x="1520" y="1485"/>
                    <a:pt x="1645" y="1360"/>
                    <a:pt x="1800" y="1360"/>
                  </a:cubicBezTo>
                  <a:close/>
                  <a:moveTo>
                    <a:pt x="1800" y="1440"/>
                  </a:moveTo>
                  <a:cubicBezTo>
                    <a:pt x="1690" y="1440"/>
                    <a:pt x="1600" y="1530"/>
                    <a:pt x="1600" y="1640"/>
                  </a:cubicBezTo>
                  <a:cubicBezTo>
                    <a:pt x="1600" y="1750"/>
                    <a:pt x="1690" y="1840"/>
                    <a:pt x="1800" y="1840"/>
                  </a:cubicBezTo>
                  <a:cubicBezTo>
                    <a:pt x="1910" y="1840"/>
                    <a:pt x="2000" y="1750"/>
                    <a:pt x="2000" y="1640"/>
                  </a:cubicBezTo>
                  <a:cubicBezTo>
                    <a:pt x="2000" y="1530"/>
                    <a:pt x="1910" y="1440"/>
                    <a:pt x="1800" y="1440"/>
                  </a:cubicBezTo>
                  <a:close/>
                  <a:moveTo>
                    <a:pt x="280" y="1360"/>
                  </a:moveTo>
                  <a:cubicBezTo>
                    <a:pt x="435" y="1360"/>
                    <a:pt x="560" y="1485"/>
                    <a:pt x="560" y="1640"/>
                  </a:cubicBezTo>
                  <a:cubicBezTo>
                    <a:pt x="560" y="1795"/>
                    <a:pt x="435" y="1920"/>
                    <a:pt x="280" y="1920"/>
                  </a:cubicBezTo>
                  <a:cubicBezTo>
                    <a:pt x="125" y="1920"/>
                    <a:pt x="0" y="1795"/>
                    <a:pt x="0" y="1640"/>
                  </a:cubicBezTo>
                  <a:cubicBezTo>
                    <a:pt x="0" y="1485"/>
                    <a:pt x="125" y="1360"/>
                    <a:pt x="280" y="1360"/>
                  </a:cubicBezTo>
                  <a:close/>
                  <a:moveTo>
                    <a:pt x="280" y="1440"/>
                  </a:moveTo>
                  <a:cubicBezTo>
                    <a:pt x="170" y="1440"/>
                    <a:pt x="80" y="1530"/>
                    <a:pt x="80" y="1640"/>
                  </a:cubicBezTo>
                  <a:cubicBezTo>
                    <a:pt x="80" y="1750"/>
                    <a:pt x="170" y="1840"/>
                    <a:pt x="280" y="1840"/>
                  </a:cubicBezTo>
                  <a:cubicBezTo>
                    <a:pt x="390" y="1840"/>
                    <a:pt x="480" y="1750"/>
                    <a:pt x="480" y="1640"/>
                  </a:cubicBezTo>
                  <a:cubicBezTo>
                    <a:pt x="480" y="1530"/>
                    <a:pt x="390" y="1440"/>
                    <a:pt x="280" y="1440"/>
                  </a:cubicBezTo>
                  <a:close/>
                  <a:moveTo>
                    <a:pt x="1040" y="0"/>
                  </a:moveTo>
                  <a:cubicBezTo>
                    <a:pt x="1195" y="0"/>
                    <a:pt x="1320" y="125"/>
                    <a:pt x="1320" y="280"/>
                  </a:cubicBezTo>
                  <a:cubicBezTo>
                    <a:pt x="1320" y="435"/>
                    <a:pt x="1195" y="560"/>
                    <a:pt x="1040" y="560"/>
                  </a:cubicBezTo>
                  <a:cubicBezTo>
                    <a:pt x="885" y="560"/>
                    <a:pt x="760" y="435"/>
                    <a:pt x="760" y="280"/>
                  </a:cubicBezTo>
                  <a:cubicBezTo>
                    <a:pt x="760" y="125"/>
                    <a:pt x="885" y="0"/>
                    <a:pt x="1040" y="0"/>
                  </a:cubicBezTo>
                  <a:close/>
                  <a:moveTo>
                    <a:pt x="1040" y="80"/>
                  </a:moveTo>
                  <a:cubicBezTo>
                    <a:pt x="930" y="80"/>
                    <a:pt x="840" y="170"/>
                    <a:pt x="840" y="280"/>
                  </a:cubicBezTo>
                  <a:cubicBezTo>
                    <a:pt x="840" y="390"/>
                    <a:pt x="930" y="480"/>
                    <a:pt x="1040" y="480"/>
                  </a:cubicBezTo>
                  <a:cubicBezTo>
                    <a:pt x="1150" y="480"/>
                    <a:pt x="1240" y="390"/>
                    <a:pt x="1240" y="280"/>
                  </a:cubicBezTo>
                  <a:cubicBezTo>
                    <a:pt x="1240" y="170"/>
                    <a:pt x="1150" y="80"/>
                    <a:pt x="1040" y="80"/>
                  </a:cubicBezTo>
                  <a:close/>
                  <a:moveTo>
                    <a:pt x="1469" y="1498"/>
                  </a:moveTo>
                  <a:cubicBezTo>
                    <a:pt x="1327" y="1418"/>
                    <a:pt x="1327" y="1418"/>
                    <a:pt x="1327" y="1418"/>
                  </a:cubicBezTo>
                  <a:cubicBezTo>
                    <a:pt x="1343" y="1398"/>
                    <a:pt x="1357" y="1374"/>
                    <a:pt x="1368" y="1350"/>
                  </a:cubicBezTo>
                  <a:cubicBezTo>
                    <a:pt x="1508" y="1429"/>
                    <a:pt x="1508" y="1429"/>
                    <a:pt x="1508" y="1429"/>
                  </a:cubicBezTo>
                  <a:cubicBezTo>
                    <a:pt x="1493" y="1451"/>
                    <a:pt x="1479" y="1474"/>
                    <a:pt x="1469" y="1498"/>
                  </a:cubicBezTo>
                  <a:close/>
                  <a:moveTo>
                    <a:pt x="754" y="1418"/>
                  </a:moveTo>
                  <a:cubicBezTo>
                    <a:pt x="611" y="1498"/>
                    <a:pt x="611" y="1498"/>
                    <a:pt x="611" y="1498"/>
                  </a:cubicBezTo>
                  <a:cubicBezTo>
                    <a:pt x="601" y="1474"/>
                    <a:pt x="588" y="1451"/>
                    <a:pt x="572" y="1429"/>
                  </a:cubicBezTo>
                  <a:cubicBezTo>
                    <a:pt x="714" y="1349"/>
                    <a:pt x="714" y="1349"/>
                    <a:pt x="714" y="1349"/>
                  </a:cubicBezTo>
                  <a:cubicBezTo>
                    <a:pt x="724" y="1374"/>
                    <a:pt x="738" y="1396"/>
                    <a:pt x="754" y="1418"/>
                  </a:cubicBezTo>
                  <a:close/>
                  <a:moveTo>
                    <a:pt x="1000" y="842"/>
                  </a:moveTo>
                  <a:cubicBezTo>
                    <a:pt x="1000" y="638"/>
                    <a:pt x="1000" y="638"/>
                    <a:pt x="1000" y="638"/>
                  </a:cubicBezTo>
                  <a:cubicBezTo>
                    <a:pt x="1027" y="641"/>
                    <a:pt x="1053" y="641"/>
                    <a:pt x="1080" y="638"/>
                  </a:cubicBezTo>
                  <a:cubicBezTo>
                    <a:pt x="1080" y="842"/>
                    <a:pt x="1080" y="842"/>
                    <a:pt x="1080" y="842"/>
                  </a:cubicBezTo>
                  <a:cubicBezTo>
                    <a:pt x="1053" y="839"/>
                    <a:pt x="1027" y="839"/>
                    <a:pt x="1000" y="8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mn-lt"/>
                <a:sym typeface="+mn-lt"/>
              </a:endParaRPr>
            </a:p>
          </p:txBody>
        </p:sp>
      </p:grpSp>
      <p:sp>
        <p:nvSpPr>
          <p:cNvPr id="53" name="RbSticker">
            <a:extLst>
              <a:ext uri="{FF2B5EF4-FFF2-40B4-BE49-F238E27FC236}">
                <a16:creationId xmlns:a16="http://schemas.microsoft.com/office/drawing/2014/main" id="{38C5208C-0ECD-4F24-9F5F-4B1E2A286732}"/>
              </a:ext>
            </a:extLst>
          </p:cNvPr>
          <p:cNvSpPr txBox="1"/>
          <p:nvPr/>
        </p:nvSpPr>
        <p:spPr>
          <a:xfrm>
            <a:off x="779130" y="292245"/>
            <a:ext cx="2922275" cy="180049"/>
          </a:xfrm>
          <a:prstGeom prst="rect">
            <a:avLst/>
          </a:prstGeom>
          <a:noFill/>
          <a:ln w="9525">
            <a:noFill/>
          </a:ln>
        </p:spPr>
        <p:txBody>
          <a:bodyPr vert="horz" wrap="squar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157184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26412850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9" name="think-cell Slide" r:id="rId122" imgW="360" imgH="360" progId="TCLayout.ActiveDocument.1">
                  <p:embed/>
                </p:oleObj>
              </mc:Choice>
              <mc:Fallback>
                <p:oleObj name="think-cell Slide" r:id="rId122" imgW="360" imgH="360" progId="TCLayout.ActiveDocument.1">
                  <p:embed/>
                  <p:pic>
                    <p:nvPicPr>
                      <p:cNvPr id="30" name="Object 29" hidden="1"/>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fr-FR" sz="1100" dirty="0">
              <a:solidFill>
                <a:srgbClr val="000000"/>
              </a:solidFill>
              <a:latin typeface="Arial Narrow"/>
              <a:sym typeface="Arial Narrow"/>
            </a:endParaRPr>
          </a:p>
        </p:txBody>
      </p:sp>
      <p:sp>
        <p:nvSpPr>
          <p:cNvPr id="4" name="Title 3"/>
          <p:cNvSpPr>
            <a:spLocks noGrp="1"/>
          </p:cNvSpPr>
          <p:nvPr>
            <p:ph type="title"/>
          </p:nvPr>
        </p:nvSpPr>
        <p:spPr>
          <a:xfrm>
            <a:off x="738000" y="720000"/>
            <a:ext cx="8535988" cy="747897"/>
          </a:xfrm>
        </p:spPr>
        <p:txBody>
          <a:bodyPr vert="horz"/>
          <a:lstStyle/>
          <a:p>
            <a:r>
              <a:rPr lang="fr-FR" dirty="0"/>
              <a:t>Pour les couples et les voyageurs seuls, l'écart de prix entre le covoiturage et le TET est inférieur à 20%</a:t>
            </a:r>
          </a:p>
        </p:txBody>
      </p:sp>
      <p:sp>
        <p:nvSpPr>
          <p:cNvPr id="5" name="Source"/>
          <p:cNvSpPr txBox="1"/>
          <p:nvPr/>
        </p:nvSpPr>
        <p:spPr>
          <a:xfrm>
            <a:off x="738189" y="6710121"/>
            <a:ext cx="3691716"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Sources : SNCF, Air France, Easyjet, Blablacar, Mappy, RATP, Analyses Roland Berger</a:t>
            </a:r>
          </a:p>
        </p:txBody>
      </p:sp>
      <p:sp>
        <p:nvSpPr>
          <p:cNvPr id="23" name="Subtitle"/>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rgbClr val="000000"/>
              </a:buClr>
              <a:buSzPct val="100000"/>
            </a:pPr>
            <a:r>
              <a:rPr lang="fr-FR" sz="2100" b="0" dirty="0">
                <a:solidFill>
                  <a:srgbClr val="716D6D"/>
                </a:solidFill>
                <a:sym typeface="+mn-lt"/>
              </a:rPr>
              <a:t>Fourchette de prix par mode de transport [2014; prix total porte à porte ; EUR]</a:t>
            </a:r>
          </a:p>
        </p:txBody>
      </p:sp>
      <p:cxnSp>
        <p:nvCxnSpPr>
          <p:cNvPr id="87" name="LeanLine Vertical 635587555498065163"/>
          <p:cNvCxnSpPr>
            <a:cxnSpLocks/>
          </p:cNvCxnSpPr>
          <p:nvPr/>
        </p:nvCxnSpPr>
        <p:spPr>
          <a:xfrm flipV="1">
            <a:off x="6455596" y="2171701"/>
            <a:ext cx="0" cy="3925886"/>
          </a:xfrm>
          <a:prstGeom prst="line">
            <a:avLst/>
          </a:prstGeom>
          <a:ln w="3175">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92" name="LeanLine Vertical 635587555498065163"/>
          <p:cNvCxnSpPr>
            <a:cxnSpLocks/>
          </p:cNvCxnSpPr>
          <p:nvPr/>
        </p:nvCxnSpPr>
        <p:spPr>
          <a:xfrm flipV="1">
            <a:off x="3572086" y="2171701"/>
            <a:ext cx="0" cy="3925886"/>
          </a:xfrm>
          <a:prstGeom prst="line">
            <a:avLst/>
          </a:prstGeom>
          <a:ln w="3175">
            <a:solidFill>
              <a:schemeClr val="accent4"/>
            </a:solidFill>
          </a:ln>
          <a:effectLst/>
        </p:spPr>
        <p:style>
          <a:lnRef idx="1">
            <a:schemeClr val="accent1"/>
          </a:lnRef>
          <a:fillRef idx="0">
            <a:schemeClr val="accent1"/>
          </a:fillRef>
          <a:effectRef idx="0">
            <a:schemeClr val="accent1"/>
          </a:effectRef>
          <a:fontRef idx="minor">
            <a:schemeClr val="tx1"/>
          </a:fontRef>
        </p:style>
      </p:cxnSp>
      <p:graphicFrame>
        <p:nvGraphicFramePr>
          <p:cNvPr id="262" name="Chart 3">
            <a:extLst>
              <a:ext uri="{FF2B5EF4-FFF2-40B4-BE49-F238E27FC236}">
                <a16:creationId xmlns:a16="http://schemas.microsoft.com/office/drawing/2014/main" id="{3E1BAB92-858E-4046-BA03-3126257C89A3}"/>
              </a:ext>
            </a:extLst>
          </p:cNvPr>
          <p:cNvGraphicFramePr/>
          <p:nvPr>
            <p:custDataLst>
              <p:tags r:id="rId4"/>
            </p:custDataLst>
            <p:extLst>
              <p:ext uri="{D42A27DB-BD31-4B8C-83A1-F6EECF244321}">
                <p14:modId xmlns:p14="http://schemas.microsoft.com/office/powerpoint/2010/main" val="1477127625"/>
              </p:ext>
            </p:extLst>
          </p:nvPr>
        </p:nvGraphicFramePr>
        <p:xfrm>
          <a:off x="654050" y="3143250"/>
          <a:ext cx="2933700" cy="2847975"/>
        </p:xfrm>
        <a:graphic>
          <a:graphicData uri="http://schemas.openxmlformats.org/drawingml/2006/chart">
            <c:chart xmlns:c="http://schemas.openxmlformats.org/drawingml/2006/chart" xmlns:r="http://schemas.openxmlformats.org/officeDocument/2006/relationships" r:id="rId124"/>
          </a:graphicData>
        </a:graphic>
      </p:graphicFrame>
      <p:cxnSp>
        <p:nvCxnSpPr>
          <p:cNvPr id="7" name="Straight Connector 6"/>
          <p:cNvCxnSpPr/>
          <p:nvPr>
            <p:custDataLst>
              <p:tags r:id="rId5"/>
            </p:custDataLst>
          </p:nvPr>
        </p:nvCxnSpPr>
        <p:spPr bwMode="auto">
          <a:xfrm>
            <a:off x="3433763" y="3602038"/>
            <a:ext cx="0" cy="2587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6"/>
            </p:custDataLst>
          </p:nvPr>
        </p:nvCxnSpPr>
        <p:spPr bwMode="auto">
          <a:xfrm>
            <a:off x="3228975" y="3602038"/>
            <a:ext cx="0" cy="2587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custDataLst>
              <p:tags r:id="rId7"/>
            </p:custDataLst>
          </p:nvPr>
        </p:nvCxnSpPr>
        <p:spPr bwMode="auto">
          <a:xfrm>
            <a:off x="3228974" y="360203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8"/>
            </p:custDataLst>
          </p:nvPr>
        </p:nvCxnSpPr>
        <p:spPr bwMode="auto">
          <a:xfrm>
            <a:off x="2882900" y="4911725"/>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bwMode="auto">
          <a:xfrm>
            <a:off x="3087688" y="4911725"/>
            <a:ext cx="0" cy="3333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0"/>
            </p:custDataLst>
          </p:nvPr>
        </p:nvCxnSpPr>
        <p:spPr bwMode="auto">
          <a:xfrm>
            <a:off x="2882900" y="4911725"/>
            <a:ext cx="0" cy="3333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680" name="Straight Connector 140679"/>
          <p:cNvCxnSpPr/>
          <p:nvPr>
            <p:custDataLst>
              <p:tags r:id="rId11"/>
            </p:custDataLst>
          </p:nvPr>
        </p:nvCxnSpPr>
        <p:spPr bwMode="auto">
          <a:xfrm>
            <a:off x="2536824" y="495458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681" name="Straight Connector 140680"/>
          <p:cNvCxnSpPr/>
          <p:nvPr>
            <p:custDataLst>
              <p:tags r:id="rId12"/>
            </p:custDataLst>
          </p:nvPr>
        </p:nvCxnSpPr>
        <p:spPr bwMode="auto">
          <a:xfrm>
            <a:off x="2536825" y="4954588"/>
            <a:ext cx="0" cy="49212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682" name="Straight Connector 140681"/>
          <p:cNvCxnSpPr/>
          <p:nvPr>
            <p:custDataLst>
              <p:tags r:id="rId13"/>
            </p:custDataLst>
          </p:nvPr>
        </p:nvCxnSpPr>
        <p:spPr bwMode="auto">
          <a:xfrm>
            <a:off x="2741613" y="4954588"/>
            <a:ext cx="0" cy="49212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4"/>
            </p:custDataLst>
          </p:nvPr>
        </p:nvCxnSpPr>
        <p:spPr bwMode="auto">
          <a:xfrm>
            <a:off x="1844675" y="4740275"/>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5"/>
            </p:custDataLst>
          </p:nvPr>
        </p:nvCxnSpPr>
        <p:spPr bwMode="auto">
          <a:xfrm>
            <a:off x="1844675" y="4740275"/>
            <a:ext cx="0" cy="6111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6"/>
            </p:custDataLst>
          </p:nvPr>
        </p:nvCxnSpPr>
        <p:spPr bwMode="auto">
          <a:xfrm>
            <a:off x="2049463" y="4740275"/>
            <a:ext cx="0" cy="6111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52" name="Straight Connector 133151"/>
          <p:cNvCxnSpPr/>
          <p:nvPr>
            <p:custDataLst>
              <p:tags r:id="rId17"/>
            </p:custDataLst>
          </p:nvPr>
        </p:nvCxnSpPr>
        <p:spPr bwMode="auto">
          <a:xfrm>
            <a:off x="806449" y="3225800"/>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53" name="Straight Connector 133152"/>
          <p:cNvCxnSpPr/>
          <p:nvPr>
            <p:custDataLst>
              <p:tags r:id="rId18"/>
            </p:custDataLst>
          </p:nvPr>
        </p:nvCxnSpPr>
        <p:spPr bwMode="auto">
          <a:xfrm>
            <a:off x="806450" y="3225801"/>
            <a:ext cx="0" cy="1889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54" name="Straight Connector 133153"/>
          <p:cNvCxnSpPr/>
          <p:nvPr>
            <p:custDataLst>
              <p:tags r:id="rId19"/>
            </p:custDataLst>
          </p:nvPr>
        </p:nvCxnSpPr>
        <p:spPr bwMode="auto">
          <a:xfrm>
            <a:off x="1011238" y="3225801"/>
            <a:ext cx="0" cy="1889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useBgFill="1">
        <p:nvSpPr>
          <p:cNvPr id="26" name="Forme libre : forme 25">
            <a:extLst>
              <a:ext uri="{FF2B5EF4-FFF2-40B4-BE49-F238E27FC236}">
                <a16:creationId xmlns:a16="http://schemas.microsoft.com/office/drawing/2014/main" id="{FFC8DC74-B4FE-4B71-823A-BD7FA1129071}"/>
              </a:ext>
            </a:extLst>
          </p:cNvPr>
          <p:cNvSpPr/>
          <p:nvPr>
            <p:custDataLst>
              <p:tags r:id="rId20"/>
            </p:custDataLst>
          </p:nvPr>
        </p:nvSpPr>
        <p:spPr bwMode="auto">
          <a:xfrm>
            <a:off x="757238" y="3252788"/>
            <a:ext cx="303213" cy="138113"/>
          </a:xfrm>
          <a:custGeom>
            <a:avLst/>
            <a:gdLst/>
            <a:ahLst/>
            <a:cxnLst/>
            <a:rect l="0" t="0" r="0" b="0"/>
            <a:pathLst>
              <a:path w="303213" h="138113">
                <a:moveTo>
                  <a:pt x="0" y="80962"/>
                </a:moveTo>
                <a:lnTo>
                  <a:pt x="303212" y="0"/>
                </a:lnTo>
                <a:lnTo>
                  <a:pt x="303212" y="57150"/>
                </a:lnTo>
                <a:lnTo>
                  <a:pt x="0" y="138112"/>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useBgFill="1">
        <p:nvSpPr>
          <p:cNvPr id="33" name="Forme libre : forme 32">
            <a:extLst>
              <a:ext uri="{FF2B5EF4-FFF2-40B4-BE49-F238E27FC236}">
                <a16:creationId xmlns:a16="http://schemas.microsoft.com/office/drawing/2014/main" id="{016078BC-A211-4D31-A646-AD90A3294318}"/>
              </a:ext>
            </a:extLst>
          </p:cNvPr>
          <p:cNvSpPr/>
          <p:nvPr>
            <p:custDataLst>
              <p:tags r:id="rId21"/>
            </p:custDataLst>
          </p:nvPr>
        </p:nvSpPr>
        <p:spPr bwMode="auto">
          <a:xfrm>
            <a:off x="760413" y="3440113"/>
            <a:ext cx="296863" cy="136526"/>
          </a:xfrm>
          <a:custGeom>
            <a:avLst/>
            <a:gdLst/>
            <a:ahLst/>
            <a:cxnLst/>
            <a:rect l="0" t="0" r="0" b="0"/>
            <a:pathLst>
              <a:path w="296863" h="136526">
                <a:moveTo>
                  <a:pt x="0" y="79375"/>
                </a:moveTo>
                <a:lnTo>
                  <a:pt x="296862" y="0"/>
                </a:lnTo>
                <a:lnTo>
                  <a:pt x="296862" y="57150"/>
                </a:lnTo>
                <a:lnTo>
                  <a:pt x="0" y="136525"/>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5" name="Forme libre : forme 24">
            <a:extLst>
              <a:ext uri="{FF2B5EF4-FFF2-40B4-BE49-F238E27FC236}">
                <a16:creationId xmlns:a16="http://schemas.microsoft.com/office/drawing/2014/main" id="{8D6D8761-E8AC-400C-9005-566351DB20F1}"/>
              </a:ext>
            </a:extLst>
          </p:cNvPr>
          <p:cNvSpPr/>
          <p:nvPr>
            <p:custDataLst>
              <p:tags r:id="rId22"/>
            </p:custDataLst>
          </p:nvPr>
        </p:nvSpPr>
        <p:spPr bwMode="auto">
          <a:xfrm>
            <a:off x="757238" y="3309938"/>
            <a:ext cx="303213" cy="80963"/>
          </a:xfrm>
          <a:custGeom>
            <a:avLst/>
            <a:gdLst/>
            <a:ahLst/>
            <a:cxnLst/>
            <a:rect l="0" t="0" r="0" b="0"/>
            <a:pathLst>
              <a:path w="303213" h="80963">
                <a:moveTo>
                  <a:pt x="0" y="80962"/>
                </a:moveTo>
                <a:lnTo>
                  <a:pt x="3032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 forme 27">
            <a:extLst>
              <a:ext uri="{FF2B5EF4-FFF2-40B4-BE49-F238E27FC236}">
                <a16:creationId xmlns:a16="http://schemas.microsoft.com/office/drawing/2014/main" id="{F7CD47C1-F8CF-4A64-AC3B-97CF4AB0A9D4}"/>
              </a:ext>
            </a:extLst>
          </p:cNvPr>
          <p:cNvSpPr/>
          <p:nvPr>
            <p:custDataLst>
              <p:tags r:id="rId23"/>
            </p:custDataLst>
          </p:nvPr>
        </p:nvSpPr>
        <p:spPr bwMode="auto">
          <a:xfrm>
            <a:off x="760413" y="3497263"/>
            <a:ext cx="296863" cy="79376"/>
          </a:xfrm>
          <a:custGeom>
            <a:avLst/>
            <a:gdLst/>
            <a:ahLst/>
            <a:cxnLst/>
            <a:rect l="0" t="0" r="0" b="0"/>
            <a:pathLst>
              <a:path w="296863" h="79376">
                <a:moveTo>
                  <a:pt x="0" y="79375"/>
                </a:moveTo>
                <a:lnTo>
                  <a:pt x="29686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AE3C5FEE-22F9-440B-B940-F48855BD9AA6}"/>
              </a:ext>
            </a:extLst>
          </p:cNvPr>
          <p:cNvSpPr/>
          <p:nvPr>
            <p:custDataLst>
              <p:tags r:id="rId24"/>
            </p:custDataLst>
          </p:nvPr>
        </p:nvSpPr>
        <p:spPr bwMode="auto">
          <a:xfrm>
            <a:off x="757238" y="3252788"/>
            <a:ext cx="303213" cy="80963"/>
          </a:xfrm>
          <a:custGeom>
            <a:avLst/>
            <a:gdLst/>
            <a:ahLst/>
            <a:cxnLst/>
            <a:rect l="0" t="0" r="0" b="0"/>
            <a:pathLst>
              <a:path w="303213" h="80963">
                <a:moveTo>
                  <a:pt x="0" y="80962"/>
                </a:moveTo>
                <a:lnTo>
                  <a:pt x="3032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496D71AA-3624-41D6-8676-B94B00A1A0CF}"/>
              </a:ext>
            </a:extLst>
          </p:cNvPr>
          <p:cNvSpPr/>
          <p:nvPr>
            <p:custDataLst>
              <p:tags r:id="rId25"/>
            </p:custDataLst>
          </p:nvPr>
        </p:nvSpPr>
        <p:spPr bwMode="auto">
          <a:xfrm>
            <a:off x="760413" y="3440113"/>
            <a:ext cx="296863" cy="79376"/>
          </a:xfrm>
          <a:custGeom>
            <a:avLst/>
            <a:gdLst/>
            <a:ahLst/>
            <a:cxnLst/>
            <a:rect l="0" t="0" r="0" b="0"/>
            <a:pathLst>
              <a:path w="296863" h="79376">
                <a:moveTo>
                  <a:pt x="0" y="79375"/>
                </a:moveTo>
                <a:lnTo>
                  <a:pt x="29686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4" name="Straight Connector 73"/>
          <p:cNvCxnSpPr/>
          <p:nvPr>
            <p:custDataLst>
              <p:tags r:id="rId26"/>
            </p:custDataLst>
          </p:nvPr>
        </p:nvCxnSpPr>
        <p:spPr bwMode="gray">
          <a:xfrm>
            <a:off x="1946275" y="4305300"/>
            <a:ext cx="0" cy="203200"/>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27"/>
            </p:custDataLst>
          </p:nvPr>
        </p:nvCxnSpPr>
        <p:spPr bwMode="gray">
          <a:xfrm flipV="1">
            <a:off x="2984500" y="4305300"/>
            <a:ext cx="0" cy="37465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28"/>
            </p:custDataLst>
          </p:nvPr>
        </p:nvCxnSpPr>
        <p:spPr bwMode="gray">
          <a:xfrm flipH="1">
            <a:off x="1946275" y="4305300"/>
            <a:ext cx="1038225"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14" name="Text Placeholder 11"/>
          <p:cNvSpPr>
            <a:spLocks noGrp="1"/>
          </p:cNvSpPr>
          <p:nvPr>
            <p:custDataLst>
              <p:tags r:id="rId29"/>
            </p:custDataLst>
          </p:nvPr>
        </p:nvSpPr>
        <p:spPr bwMode="auto">
          <a:xfrm>
            <a:off x="1831975" y="5954713"/>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EE0BE97-F4D8-4818-B661-F5DF3C3A03A3}" type="datetime'T''''''''''''''''''''''''''''''''''''''''E''''''''T'''''">
              <a:rPr lang="fr-FR" sz="1100" smtClean="0">
                <a:solidFill>
                  <a:srgbClr val="000000"/>
                </a:solidFill>
                <a:sym typeface="Arial Narrow"/>
              </a:rPr>
              <a:pPr algn="ctr">
                <a:lnSpc>
                  <a:spcPct val="100000"/>
                </a:lnSpc>
                <a:spcBef>
                  <a:spcPct val="0"/>
                </a:spcBef>
              </a:pPr>
              <a:t>TET</a:t>
            </a:fld>
            <a:endParaRPr lang="fr-FR" sz="1100" dirty="0">
              <a:solidFill>
                <a:srgbClr val="000000"/>
              </a:solidFill>
              <a:sym typeface="Arial Narrow"/>
            </a:endParaRPr>
          </a:p>
        </p:txBody>
      </p:sp>
      <p:sp>
        <p:nvSpPr>
          <p:cNvPr id="295" name="Text Placeholder 142"/>
          <p:cNvSpPr>
            <a:spLocks noGrp="1"/>
          </p:cNvSpPr>
          <p:nvPr>
            <p:custDataLst>
              <p:tags r:id="rId30"/>
            </p:custDataLst>
          </p:nvPr>
        </p:nvSpPr>
        <p:spPr bwMode="gray">
          <a:xfrm>
            <a:off x="792163" y="3032125"/>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37E937A-23D8-4938-80BA-877725D033AE}" type="datetime'''''''''2''''''6''0'">
              <a:rPr lang="fr-FR" sz="1100" b="1" smtClean="0">
                <a:solidFill>
                  <a:srgbClr val="000000"/>
                </a:solidFill>
              </a:rPr>
              <a:pPr algn="ctr">
                <a:lnSpc>
                  <a:spcPct val="100000"/>
                </a:lnSpc>
                <a:spcBef>
                  <a:spcPct val="0"/>
                </a:spcBef>
              </a:pPr>
              <a:t>260</a:t>
            </a:fld>
            <a:endParaRPr lang="fr-FR" sz="1100" b="1" dirty="0">
              <a:solidFill>
                <a:srgbClr val="000000"/>
              </a:solidFill>
              <a:sym typeface="Arial Narrow"/>
            </a:endParaRPr>
          </a:p>
        </p:txBody>
      </p:sp>
      <p:sp>
        <p:nvSpPr>
          <p:cNvPr id="312" name="Text Placeholder 151"/>
          <p:cNvSpPr>
            <a:spLocks noGrp="1"/>
          </p:cNvSpPr>
          <p:nvPr>
            <p:custDataLst>
              <p:tags r:id="rId31"/>
            </p:custDataLst>
          </p:nvPr>
        </p:nvSpPr>
        <p:spPr bwMode="auto">
          <a:xfrm>
            <a:off x="1476375" y="5954713"/>
            <a:ext cx="247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D11FA8D-A9EE-40D2-81C0-88803190AB80}" type="datetime'''T''''''''G''''''''''''''''''''''''V'''''''''''''''''">
              <a:rPr lang="fr-FR" sz="1100" smtClean="0">
                <a:solidFill>
                  <a:srgbClr val="000000"/>
                </a:solidFill>
                <a:sym typeface="Arial Narrow"/>
              </a:rPr>
              <a:pPr algn="ctr">
                <a:lnSpc>
                  <a:spcPct val="100000"/>
                </a:lnSpc>
                <a:spcBef>
                  <a:spcPct val="0"/>
                </a:spcBef>
              </a:pPr>
              <a:t>TGV</a:t>
            </a:fld>
            <a:endParaRPr lang="fr-FR" sz="1100" dirty="0">
              <a:solidFill>
                <a:srgbClr val="000000"/>
              </a:solidFill>
              <a:sym typeface="Arial Narrow"/>
            </a:endParaRPr>
          </a:p>
        </p:txBody>
      </p:sp>
      <p:sp>
        <p:nvSpPr>
          <p:cNvPr id="109" name="Text Placeholder 9"/>
          <p:cNvSpPr>
            <a:spLocks noGrp="1"/>
          </p:cNvSpPr>
          <p:nvPr>
            <p:custDataLst>
              <p:tags r:id="rId32"/>
            </p:custDataLst>
          </p:nvPr>
        </p:nvSpPr>
        <p:spPr bwMode="auto">
          <a:xfrm>
            <a:off x="2800350" y="5954713"/>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3339C4B-2B4A-4F03-8027-B1C79DA5DD04}" type="datetime'''''''C''o''''''v''''''''''''o''''''''''''it''.'''''''''''">
              <a:rPr lang="fr-FR" sz="1100" smtClean="0">
                <a:solidFill>
                  <a:srgbClr val="000000"/>
                </a:solidFill>
                <a:sym typeface="Arial Narrow"/>
              </a:rPr>
              <a:pPr algn="ctr">
                <a:lnSpc>
                  <a:spcPct val="100000"/>
                </a:lnSpc>
                <a:spcBef>
                  <a:spcPct val="0"/>
                </a:spcBef>
              </a:pPr>
              <a:t>Covoit.</a:t>
            </a:fld>
            <a:endParaRPr lang="fr-FR" sz="1100" dirty="0">
              <a:solidFill>
                <a:srgbClr val="000000"/>
              </a:solidFill>
              <a:sym typeface="Arial Narrow"/>
            </a:endParaRPr>
          </a:p>
        </p:txBody>
      </p:sp>
      <p:sp>
        <p:nvSpPr>
          <p:cNvPr id="108" name="Text Placeholder 8"/>
          <p:cNvSpPr>
            <a:spLocks noGrp="1"/>
          </p:cNvSpPr>
          <p:nvPr>
            <p:custDataLst>
              <p:tags r:id="rId33"/>
            </p:custDataLst>
          </p:nvPr>
        </p:nvSpPr>
        <p:spPr bwMode="auto">
          <a:xfrm>
            <a:off x="1181100" y="5954713"/>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EEBE117-856E-46F1-B325-94E81F5B7CC6}"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203" name="Text Placeholder 145"/>
          <p:cNvSpPr>
            <a:spLocks noGrp="1"/>
          </p:cNvSpPr>
          <p:nvPr>
            <p:custDataLst>
              <p:tags r:id="rId34"/>
            </p:custDataLst>
          </p:nvPr>
        </p:nvSpPr>
        <p:spPr bwMode="gray">
          <a:xfrm>
            <a:off x="792164" y="4576763"/>
            <a:ext cx="23177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2FFF9DC-1DE4-4D98-ADA8-579C05CBDE11}" type="datetime'''''''''''''''1''''''''''9''''''''''''''''''7'''''''''">
              <a:rPr lang="fr-FR" sz="1100" smtClean="0">
                <a:solidFill>
                  <a:srgbClr val="FFFFFF"/>
                </a:solidFill>
                <a:sym typeface="Arial Narrow"/>
              </a:rPr>
              <a:pPr algn="ctr">
                <a:lnSpc>
                  <a:spcPct val="100000"/>
                </a:lnSpc>
                <a:spcBef>
                  <a:spcPct val="0"/>
                </a:spcBef>
              </a:pPr>
              <a:t>197</a:t>
            </a:fld>
            <a:endParaRPr lang="fr-FR" sz="1100" dirty="0">
              <a:solidFill>
                <a:srgbClr val="FFFFFF"/>
              </a:solidFill>
              <a:sym typeface="Arial Narrow"/>
            </a:endParaRPr>
          </a:p>
        </p:txBody>
      </p:sp>
      <p:sp>
        <p:nvSpPr>
          <p:cNvPr id="294" name="Text Placeholder 141"/>
          <p:cNvSpPr>
            <a:spLocks noGrp="1"/>
          </p:cNvSpPr>
          <p:nvPr>
            <p:custDataLst>
              <p:tags r:id="rId35"/>
            </p:custDataLst>
          </p:nvPr>
        </p:nvSpPr>
        <p:spPr bwMode="auto">
          <a:xfrm>
            <a:off x="828675" y="5954713"/>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7ECB059-2F2A-4787-B8D9-50FD19523269}"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104" name="Text Placeholder 4"/>
          <p:cNvSpPr>
            <a:spLocks noGrp="1"/>
          </p:cNvSpPr>
          <p:nvPr>
            <p:custDataLst>
              <p:tags r:id="rId36"/>
            </p:custDataLst>
          </p:nvPr>
        </p:nvSpPr>
        <p:spPr bwMode="auto">
          <a:xfrm>
            <a:off x="3209925" y="5954713"/>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A8D3D8F-0F34-4609-9B08-1ACBA644071F}"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115" name="Text Placeholder 12"/>
          <p:cNvSpPr>
            <a:spLocks noGrp="1"/>
          </p:cNvSpPr>
          <p:nvPr>
            <p:custDataLst>
              <p:tags r:id="rId37"/>
            </p:custDataLst>
          </p:nvPr>
        </p:nvSpPr>
        <p:spPr bwMode="gray">
          <a:xfrm>
            <a:off x="1862138" y="4546600"/>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EE3CC21-D42C-4D46-8B08-A83DEDAA8AD2}" type="datetime'''''''''''''''''''''''''3''8'''''''''''''''''''''''''''">
              <a:rPr lang="fr-FR" sz="1100" b="1" smtClean="0">
                <a:solidFill>
                  <a:srgbClr val="000000"/>
                </a:solidFill>
              </a:rPr>
              <a:pPr algn="ctr">
                <a:lnSpc>
                  <a:spcPct val="100000"/>
                </a:lnSpc>
                <a:spcBef>
                  <a:spcPct val="0"/>
                </a:spcBef>
              </a:pPr>
              <a:t>38</a:t>
            </a:fld>
            <a:endParaRPr lang="fr-FR" sz="1100" b="1" dirty="0">
              <a:solidFill>
                <a:srgbClr val="000000"/>
              </a:solidFill>
              <a:sym typeface="Arial Narrow"/>
            </a:endParaRPr>
          </a:p>
        </p:txBody>
      </p:sp>
      <p:sp>
        <p:nvSpPr>
          <p:cNvPr id="512" name="Text Placeholder 4"/>
          <p:cNvSpPr>
            <a:spLocks noGrp="1"/>
          </p:cNvSpPr>
          <p:nvPr>
            <p:custDataLst>
              <p:tags r:id="rId38"/>
            </p:custDataLst>
          </p:nvPr>
        </p:nvSpPr>
        <p:spPr bwMode="gray">
          <a:xfrm>
            <a:off x="2554288" y="476091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1BC5471-C55F-4FB7-8670-BA963A8C4347}" type="datetime'''''3''''''''''''''''''''''''''1'''''''''''''''''''">
              <a:rPr lang="en-US" sz="1100" b="1">
                <a:latin typeface="Arial Narrow"/>
                <a:sym typeface="Arial Narrow"/>
              </a:rPr>
              <a:pPr algn="ctr">
                <a:lnSpc>
                  <a:spcPct val="100000"/>
                </a:lnSpc>
                <a:spcBef>
                  <a:spcPct val="0"/>
                </a:spcBef>
              </a:pPr>
              <a:t>31</a:t>
            </a:fld>
            <a:endParaRPr lang="en-US" sz="1100" b="1" dirty="0">
              <a:latin typeface="Arial Narrow"/>
              <a:sym typeface="Arial Narrow"/>
            </a:endParaRPr>
          </a:p>
        </p:txBody>
      </p:sp>
      <p:sp>
        <p:nvSpPr>
          <p:cNvPr id="110" name="Text Placeholder 10"/>
          <p:cNvSpPr>
            <a:spLocks noGrp="1"/>
          </p:cNvSpPr>
          <p:nvPr>
            <p:custDataLst>
              <p:tags r:id="rId39"/>
            </p:custDataLst>
          </p:nvPr>
        </p:nvSpPr>
        <p:spPr bwMode="gray">
          <a:xfrm>
            <a:off x="2900363" y="4718050"/>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B38D4C8-FEB1-4294-82C5-50784864256A}" type="datetime'''''''''''''3''''''''''''''''''''''2'''''''''''">
              <a:rPr lang="fr-FR" sz="1100" b="1" smtClean="0">
                <a:solidFill>
                  <a:srgbClr val="000000"/>
                </a:solidFill>
                <a:sym typeface="Arial Narrow"/>
              </a:rPr>
              <a:pPr algn="ctr">
                <a:lnSpc>
                  <a:spcPct val="100000"/>
                </a:lnSpc>
                <a:spcBef>
                  <a:spcPct val="0"/>
                </a:spcBef>
              </a:pPr>
              <a:t>32</a:t>
            </a:fld>
            <a:endParaRPr lang="fr-FR" sz="1100" b="1" dirty="0">
              <a:solidFill>
                <a:srgbClr val="000000"/>
              </a:solidFill>
              <a:sym typeface="Arial Narrow"/>
            </a:endParaRPr>
          </a:p>
        </p:txBody>
      </p:sp>
      <p:sp>
        <p:nvSpPr>
          <p:cNvPr id="120" name="Text Placeholder 14"/>
          <p:cNvSpPr>
            <a:spLocks noGrp="1"/>
          </p:cNvSpPr>
          <p:nvPr>
            <p:custDataLst>
              <p:tags r:id="rId40"/>
            </p:custDataLst>
          </p:nvPr>
        </p:nvSpPr>
        <p:spPr bwMode="auto">
          <a:xfrm>
            <a:off x="2111375" y="5954713"/>
            <a:ext cx="3619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D95D0D9-24A5-455B-8A9C-66B112A4F615}" type="datetime'I''''''D''''''T''''''''''''''''''''''''''''G''''V'''''">
              <a:rPr lang="en-US" sz="1100">
                <a:solidFill>
                  <a:srgbClr val="000000"/>
                </a:solidFill>
              </a:rPr>
              <a:pPr algn="ctr">
                <a:lnSpc>
                  <a:spcPct val="100000"/>
                </a:lnSpc>
                <a:spcBef>
                  <a:spcPct val="0"/>
                </a:spcBef>
              </a:pPr>
              <a:t>IDTGV</a:t>
            </a:fld>
            <a:endParaRPr lang="fr-FR" sz="1100" dirty="0">
              <a:solidFill>
                <a:srgbClr val="000000"/>
              </a:solidFill>
              <a:sym typeface="Arial Narrow"/>
            </a:endParaRPr>
          </a:p>
        </p:txBody>
      </p:sp>
      <p:sp>
        <p:nvSpPr>
          <p:cNvPr id="261" name="Text Placeholder 39"/>
          <p:cNvSpPr>
            <a:spLocks noGrp="1"/>
          </p:cNvSpPr>
          <p:nvPr>
            <p:custDataLst>
              <p:tags r:id="rId41"/>
            </p:custDataLst>
          </p:nvPr>
        </p:nvSpPr>
        <p:spPr bwMode="auto">
          <a:xfrm>
            <a:off x="2479675" y="5954713"/>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32BD5BA-11C0-4D2F-9592-22FC278A6894}"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105" name="Text Placeholder 6"/>
          <p:cNvSpPr>
            <a:spLocks noGrp="1"/>
          </p:cNvSpPr>
          <p:nvPr>
            <p:custDataLst>
              <p:tags r:id="rId42"/>
            </p:custDataLst>
          </p:nvPr>
        </p:nvSpPr>
        <p:spPr bwMode="gray">
          <a:xfrm>
            <a:off x="3246438" y="34083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3832ECB-D7D6-4E77-A7E2-858A3BE47C3E}" type="datetime'''''''''''''7''''''''5'''''''''''''''''''''''''''''''''''''">
              <a:rPr lang="fr-FR" sz="1100" b="1" smtClean="0">
                <a:solidFill>
                  <a:srgbClr val="000000"/>
                </a:solidFill>
                <a:sym typeface="Arial Narrow"/>
              </a:rPr>
              <a:pPr algn="ctr">
                <a:lnSpc>
                  <a:spcPct val="100000"/>
                </a:lnSpc>
                <a:spcBef>
                  <a:spcPct val="0"/>
                </a:spcBef>
              </a:pPr>
              <a:t>75</a:t>
            </a:fld>
            <a:endParaRPr lang="fr-FR" sz="1100" b="1" dirty="0">
              <a:solidFill>
                <a:srgbClr val="000000"/>
              </a:solidFill>
              <a:sym typeface="Arial Narrow"/>
            </a:endParaRPr>
          </a:p>
        </p:txBody>
      </p:sp>
      <p:sp>
        <p:nvSpPr>
          <p:cNvPr id="213" name="Text Placeholder 148"/>
          <p:cNvSpPr>
            <a:spLocks noGrp="1"/>
          </p:cNvSpPr>
          <p:nvPr>
            <p:custDataLst>
              <p:tags r:id="rId43"/>
            </p:custDataLst>
          </p:nvPr>
        </p:nvSpPr>
        <p:spPr bwMode="auto">
          <a:xfrm>
            <a:off x="2312988" y="4186238"/>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a:solidFill>
                  <a:srgbClr val="000000"/>
                </a:solidFill>
              </a:rPr>
              <a:t>x1,2</a:t>
            </a:r>
            <a:endParaRPr lang="fr-FR" sz="1100" dirty="0">
              <a:solidFill>
                <a:srgbClr val="000000"/>
              </a:solidFill>
              <a:sym typeface="Arial Narrow"/>
            </a:endParaRPr>
          </a:p>
        </p:txBody>
      </p:sp>
      <p:graphicFrame>
        <p:nvGraphicFramePr>
          <p:cNvPr id="288" name="Chart 3">
            <a:extLst>
              <a:ext uri="{FF2B5EF4-FFF2-40B4-BE49-F238E27FC236}">
                <a16:creationId xmlns:a16="http://schemas.microsoft.com/office/drawing/2014/main" id="{4636660E-1B67-465D-8CA8-15D47A28A3DD}"/>
              </a:ext>
            </a:extLst>
          </p:cNvPr>
          <p:cNvGraphicFramePr/>
          <p:nvPr>
            <p:custDataLst>
              <p:tags r:id="rId44"/>
            </p:custDataLst>
            <p:extLst>
              <p:ext uri="{D42A27DB-BD31-4B8C-83A1-F6EECF244321}">
                <p14:modId xmlns:p14="http://schemas.microsoft.com/office/powerpoint/2010/main" val="3008582991"/>
              </p:ext>
            </p:extLst>
          </p:nvPr>
        </p:nvGraphicFramePr>
        <p:xfrm>
          <a:off x="3573463" y="3143250"/>
          <a:ext cx="2882900" cy="2847975"/>
        </p:xfrm>
        <a:graphic>
          <a:graphicData uri="http://schemas.openxmlformats.org/drawingml/2006/chart">
            <c:chart xmlns:c="http://schemas.openxmlformats.org/drawingml/2006/chart" xmlns:r="http://schemas.openxmlformats.org/officeDocument/2006/relationships" r:id="rId125"/>
          </a:graphicData>
        </a:graphic>
      </p:graphicFrame>
      <p:cxnSp>
        <p:nvCxnSpPr>
          <p:cNvPr id="39" name="Straight Connector 38"/>
          <p:cNvCxnSpPr/>
          <p:nvPr>
            <p:custDataLst>
              <p:tags r:id="rId45"/>
            </p:custDataLst>
          </p:nvPr>
        </p:nvCxnSpPr>
        <p:spPr bwMode="auto">
          <a:xfrm>
            <a:off x="6103939" y="3638550"/>
            <a:ext cx="200025"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46"/>
            </p:custDataLst>
          </p:nvPr>
        </p:nvCxnSpPr>
        <p:spPr bwMode="auto">
          <a:xfrm>
            <a:off x="6303963" y="3638550"/>
            <a:ext cx="0" cy="2555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47"/>
            </p:custDataLst>
          </p:nvPr>
        </p:nvCxnSpPr>
        <p:spPr bwMode="auto">
          <a:xfrm>
            <a:off x="6103938" y="3638550"/>
            <a:ext cx="0" cy="2555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8"/>
            </p:custDataLst>
          </p:nvPr>
        </p:nvCxnSpPr>
        <p:spPr bwMode="auto">
          <a:xfrm>
            <a:off x="5764213" y="3946525"/>
            <a:ext cx="200025"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49"/>
            </p:custDataLst>
          </p:nvPr>
        </p:nvCxnSpPr>
        <p:spPr bwMode="auto">
          <a:xfrm>
            <a:off x="5964238" y="3946524"/>
            <a:ext cx="0" cy="65405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50"/>
            </p:custDataLst>
          </p:nvPr>
        </p:nvCxnSpPr>
        <p:spPr bwMode="auto">
          <a:xfrm>
            <a:off x="5764213" y="3946524"/>
            <a:ext cx="0" cy="65405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693" name="Straight Connector 140692"/>
          <p:cNvCxnSpPr/>
          <p:nvPr>
            <p:custDataLst>
              <p:tags r:id="rId51"/>
            </p:custDataLst>
          </p:nvPr>
        </p:nvCxnSpPr>
        <p:spPr bwMode="auto">
          <a:xfrm>
            <a:off x="5624513" y="4032250"/>
            <a:ext cx="0" cy="9683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691" name="Straight Connector 140690"/>
          <p:cNvCxnSpPr/>
          <p:nvPr>
            <p:custDataLst>
              <p:tags r:id="rId52"/>
            </p:custDataLst>
          </p:nvPr>
        </p:nvCxnSpPr>
        <p:spPr bwMode="auto">
          <a:xfrm>
            <a:off x="5424489" y="4032250"/>
            <a:ext cx="200025"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692" name="Straight Connector 140691"/>
          <p:cNvCxnSpPr/>
          <p:nvPr>
            <p:custDataLst>
              <p:tags r:id="rId53"/>
            </p:custDataLst>
          </p:nvPr>
        </p:nvCxnSpPr>
        <p:spPr bwMode="auto">
          <a:xfrm>
            <a:off x="5424488" y="4032250"/>
            <a:ext cx="0" cy="9683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54"/>
            </p:custDataLst>
          </p:nvPr>
        </p:nvCxnSpPr>
        <p:spPr bwMode="auto">
          <a:xfrm>
            <a:off x="4745038" y="3602038"/>
            <a:ext cx="0" cy="12112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55"/>
            </p:custDataLst>
          </p:nvPr>
        </p:nvCxnSpPr>
        <p:spPr bwMode="auto">
          <a:xfrm>
            <a:off x="4945063" y="3602038"/>
            <a:ext cx="0" cy="12112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56"/>
            </p:custDataLst>
          </p:nvPr>
        </p:nvCxnSpPr>
        <p:spPr bwMode="auto">
          <a:xfrm>
            <a:off x="4745039" y="3602038"/>
            <a:ext cx="200025"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7" name="Straight Connector 133176"/>
          <p:cNvCxnSpPr/>
          <p:nvPr>
            <p:custDataLst>
              <p:tags r:id="rId57"/>
            </p:custDataLst>
          </p:nvPr>
        </p:nvCxnSpPr>
        <p:spPr bwMode="auto">
          <a:xfrm>
            <a:off x="3725863" y="3225801"/>
            <a:ext cx="0" cy="1889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8" name="Straight Connector 133177"/>
          <p:cNvCxnSpPr/>
          <p:nvPr>
            <p:custDataLst>
              <p:tags r:id="rId58"/>
            </p:custDataLst>
          </p:nvPr>
        </p:nvCxnSpPr>
        <p:spPr bwMode="auto">
          <a:xfrm>
            <a:off x="3925888" y="3225801"/>
            <a:ext cx="0" cy="1889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6" name="Straight Connector 133175"/>
          <p:cNvCxnSpPr/>
          <p:nvPr>
            <p:custDataLst>
              <p:tags r:id="rId59"/>
            </p:custDataLst>
          </p:nvPr>
        </p:nvCxnSpPr>
        <p:spPr bwMode="auto">
          <a:xfrm>
            <a:off x="3725864" y="3225800"/>
            <a:ext cx="200025"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useBgFill="1">
        <p:nvSpPr>
          <p:cNvPr id="14" name="Forme libre : forme 13">
            <a:extLst>
              <a:ext uri="{FF2B5EF4-FFF2-40B4-BE49-F238E27FC236}">
                <a16:creationId xmlns:a16="http://schemas.microsoft.com/office/drawing/2014/main" id="{9A8C3FCB-5458-43FF-B26E-5C435D85968B}"/>
              </a:ext>
            </a:extLst>
          </p:cNvPr>
          <p:cNvSpPr/>
          <p:nvPr>
            <p:custDataLst>
              <p:tags r:id="rId60"/>
            </p:custDataLst>
          </p:nvPr>
        </p:nvSpPr>
        <p:spPr bwMode="auto">
          <a:xfrm>
            <a:off x="3676650" y="3251200"/>
            <a:ext cx="298451" cy="138113"/>
          </a:xfrm>
          <a:custGeom>
            <a:avLst/>
            <a:gdLst/>
            <a:ahLst/>
            <a:cxnLst/>
            <a:rect l="0" t="0" r="0" b="0"/>
            <a:pathLst>
              <a:path w="298451" h="138113">
                <a:moveTo>
                  <a:pt x="0" y="80962"/>
                </a:moveTo>
                <a:lnTo>
                  <a:pt x="298450" y="0"/>
                </a:lnTo>
                <a:lnTo>
                  <a:pt x="298450" y="57150"/>
                </a:lnTo>
                <a:lnTo>
                  <a:pt x="0" y="138112"/>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useBgFill="1">
        <p:nvSpPr>
          <p:cNvPr id="18" name="Forme libre : forme 17">
            <a:extLst>
              <a:ext uri="{FF2B5EF4-FFF2-40B4-BE49-F238E27FC236}">
                <a16:creationId xmlns:a16="http://schemas.microsoft.com/office/drawing/2014/main" id="{13C597A1-2426-4A5C-A356-80C1BBF68CFA}"/>
              </a:ext>
            </a:extLst>
          </p:cNvPr>
          <p:cNvSpPr/>
          <p:nvPr>
            <p:custDataLst>
              <p:tags r:id="rId61"/>
            </p:custDataLst>
          </p:nvPr>
        </p:nvSpPr>
        <p:spPr bwMode="auto">
          <a:xfrm>
            <a:off x="3679825" y="3440113"/>
            <a:ext cx="292101" cy="136526"/>
          </a:xfrm>
          <a:custGeom>
            <a:avLst/>
            <a:gdLst/>
            <a:ahLst/>
            <a:cxnLst/>
            <a:rect l="0" t="0" r="0" b="0"/>
            <a:pathLst>
              <a:path w="292101" h="136526">
                <a:moveTo>
                  <a:pt x="0" y="79375"/>
                </a:moveTo>
                <a:lnTo>
                  <a:pt x="292100" y="0"/>
                </a:lnTo>
                <a:lnTo>
                  <a:pt x="292100" y="57150"/>
                </a:lnTo>
                <a:lnTo>
                  <a:pt x="0" y="136525"/>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0" name="Forme libre : forme 9">
            <a:extLst>
              <a:ext uri="{FF2B5EF4-FFF2-40B4-BE49-F238E27FC236}">
                <a16:creationId xmlns:a16="http://schemas.microsoft.com/office/drawing/2014/main" id="{72DA4EF4-4553-4882-AE1F-5A587CA0711D}"/>
              </a:ext>
            </a:extLst>
          </p:cNvPr>
          <p:cNvSpPr/>
          <p:nvPr>
            <p:custDataLst>
              <p:tags r:id="rId62"/>
            </p:custDataLst>
          </p:nvPr>
        </p:nvSpPr>
        <p:spPr bwMode="auto">
          <a:xfrm>
            <a:off x="3676650" y="3251200"/>
            <a:ext cx="298451" cy="80963"/>
          </a:xfrm>
          <a:custGeom>
            <a:avLst/>
            <a:gdLst/>
            <a:ahLst/>
            <a:cxnLst/>
            <a:rect l="0" t="0" r="0" b="0"/>
            <a:pathLst>
              <a:path w="298451" h="80963">
                <a:moveTo>
                  <a:pt x="0" y="80962"/>
                </a:moveTo>
                <a:lnTo>
                  <a:pt x="2984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6C1C8A76-F60C-4384-B7E5-BD0C80DED269}"/>
              </a:ext>
            </a:extLst>
          </p:cNvPr>
          <p:cNvSpPr/>
          <p:nvPr>
            <p:custDataLst>
              <p:tags r:id="rId63"/>
            </p:custDataLst>
          </p:nvPr>
        </p:nvSpPr>
        <p:spPr bwMode="auto">
          <a:xfrm>
            <a:off x="3679825" y="3440113"/>
            <a:ext cx="292101" cy="79376"/>
          </a:xfrm>
          <a:custGeom>
            <a:avLst/>
            <a:gdLst/>
            <a:ahLst/>
            <a:cxnLst/>
            <a:rect l="0" t="0" r="0" b="0"/>
            <a:pathLst>
              <a:path w="292101" h="79376">
                <a:moveTo>
                  <a:pt x="0" y="79375"/>
                </a:moveTo>
                <a:lnTo>
                  <a:pt x="2921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9D9C254C-A4E7-4111-9A30-623EEBD87516}"/>
              </a:ext>
            </a:extLst>
          </p:cNvPr>
          <p:cNvSpPr/>
          <p:nvPr>
            <p:custDataLst>
              <p:tags r:id="rId64"/>
            </p:custDataLst>
          </p:nvPr>
        </p:nvSpPr>
        <p:spPr bwMode="auto">
          <a:xfrm>
            <a:off x="3676650" y="3308350"/>
            <a:ext cx="298451" cy="80963"/>
          </a:xfrm>
          <a:custGeom>
            <a:avLst/>
            <a:gdLst/>
            <a:ahLst/>
            <a:cxnLst/>
            <a:rect l="0" t="0" r="0" b="0"/>
            <a:pathLst>
              <a:path w="298451" h="80963">
                <a:moveTo>
                  <a:pt x="0" y="80962"/>
                </a:moveTo>
                <a:lnTo>
                  <a:pt x="2984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Forme libre : forme 16">
            <a:extLst>
              <a:ext uri="{FF2B5EF4-FFF2-40B4-BE49-F238E27FC236}">
                <a16:creationId xmlns:a16="http://schemas.microsoft.com/office/drawing/2014/main" id="{A90AFA0E-2333-4326-AB68-DBB1BDB6CA06}"/>
              </a:ext>
            </a:extLst>
          </p:cNvPr>
          <p:cNvSpPr/>
          <p:nvPr>
            <p:custDataLst>
              <p:tags r:id="rId65"/>
            </p:custDataLst>
          </p:nvPr>
        </p:nvSpPr>
        <p:spPr bwMode="auto">
          <a:xfrm>
            <a:off x="3679825" y="3497263"/>
            <a:ext cx="292101" cy="79376"/>
          </a:xfrm>
          <a:custGeom>
            <a:avLst/>
            <a:gdLst/>
            <a:ahLst/>
            <a:cxnLst/>
            <a:rect l="0" t="0" r="0" b="0"/>
            <a:pathLst>
              <a:path w="292101" h="79376">
                <a:moveTo>
                  <a:pt x="0" y="79375"/>
                </a:moveTo>
                <a:lnTo>
                  <a:pt x="2921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7" name="Straight Connector 116"/>
          <p:cNvCxnSpPr/>
          <p:nvPr>
            <p:custDataLst>
              <p:tags r:id="rId66"/>
            </p:custDataLst>
          </p:nvPr>
        </p:nvCxnSpPr>
        <p:spPr bwMode="gray">
          <a:xfrm flipH="1">
            <a:off x="4845050" y="3167063"/>
            <a:ext cx="1019175"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custDataLst>
              <p:tags r:id="rId67"/>
            </p:custDataLst>
          </p:nvPr>
        </p:nvCxnSpPr>
        <p:spPr bwMode="gray">
          <a:xfrm flipV="1">
            <a:off x="5864225" y="3167063"/>
            <a:ext cx="0" cy="547688"/>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custDataLst>
              <p:tags r:id="rId68"/>
            </p:custDataLst>
          </p:nvPr>
        </p:nvCxnSpPr>
        <p:spPr bwMode="gray">
          <a:xfrm>
            <a:off x="4845050" y="3167063"/>
            <a:ext cx="0" cy="203200"/>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513" name="Text Placeholder 6"/>
          <p:cNvSpPr>
            <a:spLocks noGrp="1"/>
          </p:cNvSpPr>
          <p:nvPr>
            <p:custDataLst>
              <p:tags r:id="rId69"/>
            </p:custDataLst>
          </p:nvPr>
        </p:nvSpPr>
        <p:spPr bwMode="gray">
          <a:xfrm>
            <a:off x="5440363" y="3838575"/>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9FFEC16-6F32-4F1A-93F3-A90D34099D0A}" type="datetime'''''''''''''''''''''''6''''''''''''''2'''''''">
              <a:rPr lang="en-US" sz="1100" b="1">
                <a:latin typeface="Arial Narrow"/>
                <a:sym typeface="Arial Narrow"/>
              </a:rPr>
              <a:pPr algn="ctr">
                <a:lnSpc>
                  <a:spcPct val="100000"/>
                </a:lnSpc>
                <a:spcBef>
                  <a:spcPct val="0"/>
                </a:spcBef>
              </a:pPr>
              <a:t>62</a:t>
            </a:fld>
            <a:endParaRPr lang="en-US" sz="1100" b="1" dirty="0">
              <a:latin typeface="Arial Narrow"/>
              <a:sym typeface="Arial Narrow"/>
            </a:endParaRPr>
          </a:p>
        </p:txBody>
      </p:sp>
      <p:sp>
        <p:nvSpPr>
          <p:cNvPr id="155" name="Text Placeholder 29"/>
          <p:cNvSpPr>
            <a:spLocks noGrp="1"/>
          </p:cNvSpPr>
          <p:nvPr>
            <p:custDataLst>
              <p:tags r:id="rId70"/>
            </p:custDataLst>
          </p:nvPr>
        </p:nvSpPr>
        <p:spPr bwMode="gray">
          <a:xfrm>
            <a:off x="4760913" y="34083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10F8BA0-C03E-4BBA-B69C-E62B91ACD047}" type="datetime'''''''''''''''''''''''''''''7''''6'''''''">
              <a:rPr lang="fr-FR" sz="1100" b="1" smtClean="0">
                <a:solidFill>
                  <a:srgbClr val="000000"/>
                </a:solidFill>
              </a:rPr>
              <a:pPr algn="ctr">
                <a:lnSpc>
                  <a:spcPct val="100000"/>
                </a:lnSpc>
                <a:spcBef>
                  <a:spcPct val="0"/>
                </a:spcBef>
              </a:pPr>
              <a:t>76</a:t>
            </a:fld>
            <a:endParaRPr lang="fr-FR" sz="1100" b="1" dirty="0">
              <a:solidFill>
                <a:srgbClr val="000000"/>
              </a:solidFill>
              <a:sym typeface="Arial Narrow"/>
            </a:endParaRPr>
          </a:p>
        </p:txBody>
      </p:sp>
      <p:sp>
        <p:nvSpPr>
          <p:cNvPr id="143" name="Text Placeholder 23"/>
          <p:cNvSpPr>
            <a:spLocks noGrp="1"/>
          </p:cNvSpPr>
          <p:nvPr>
            <p:custDataLst>
              <p:tags r:id="rId71"/>
            </p:custDataLst>
          </p:nvPr>
        </p:nvSpPr>
        <p:spPr bwMode="auto">
          <a:xfrm>
            <a:off x="5680075" y="5954713"/>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86164FF-A238-40D0-80B1-242AC5345697}" type="datetime'''C''''''''''''''''''o''v''''''''o''''''''''''i''''''t''''.'">
              <a:rPr lang="fr-FR" sz="1100" smtClean="0">
                <a:solidFill>
                  <a:srgbClr val="000000"/>
                </a:solidFill>
                <a:sym typeface="Arial Narrow"/>
              </a:rPr>
              <a:pPr algn="ctr">
                <a:lnSpc>
                  <a:spcPct val="100000"/>
                </a:lnSpc>
                <a:spcBef>
                  <a:spcPct val="0"/>
                </a:spcBef>
              </a:pPr>
              <a:t>Covoit.</a:t>
            </a:fld>
            <a:endParaRPr lang="fr-FR" sz="1100" dirty="0">
              <a:solidFill>
                <a:srgbClr val="000000"/>
              </a:solidFill>
              <a:sym typeface="Arial Narrow"/>
            </a:endParaRPr>
          </a:p>
        </p:txBody>
      </p:sp>
      <p:sp>
        <p:nvSpPr>
          <p:cNvPr id="154" name="Text Placeholder 28"/>
          <p:cNvSpPr>
            <a:spLocks noGrp="1"/>
          </p:cNvSpPr>
          <p:nvPr>
            <p:custDataLst>
              <p:tags r:id="rId72"/>
            </p:custDataLst>
          </p:nvPr>
        </p:nvSpPr>
        <p:spPr bwMode="auto">
          <a:xfrm>
            <a:off x="4730750" y="5954713"/>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90A6FDE-9D74-48A3-9928-C413B5B4B95E}" type="datetime'''''T''''''''''''''''E''''''''''''''''''''''T'''''''''''''''">
              <a:rPr lang="fr-FR" sz="1100" smtClean="0">
                <a:solidFill>
                  <a:srgbClr val="000000"/>
                </a:solidFill>
              </a:rPr>
              <a:pPr algn="ctr">
                <a:lnSpc>
                  <a:spcPct val="100000"/>
                </a:lnSpc>
                <a:spcBef>
                  <a:spcPct val="0"/>
                </a:spcBef>
              </a:pPr>
              <a:t>TET</a:t>
            </a:fld>
            <a:endParaRPr lang="fr-FR" sz="1100" dirty="0">
              <a:solidFill>
                <a:srgbClr val="000000"/>
              </a:solidFill>
              <a:sym typeface="Arial Narrow"/>
            </a:endParaRPr>
          </a:p>
        </p:txBody>
      </p:sp>
      <p:sp>
        <p:nvSpPr>
          <p:cNvPr id="136" name="Text Placeholder 19"/>
          <p:cNvSpPr>
            <a:spLocks noGrp="1"/>
          </p:cNvSpPr>
          <p:nvPr>
            <p:custDataLst>
              <p:tags r:id="rId73"/>
            </p:custDataLst>
          </p:nvPr>
        </p:nvSpPr>
        <p:spPr bwMode="auto">
          <a:xfrm>
            <a:off x="4092575" y="5954713"/>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467FF20-B91C-4A17-8A1B-C29F6100EB0E}"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269" name="Text Placeholder 47"/>
          <p:cNvSpPr>
            <a:spLocks noGrp="1"/>
          </p:cNvSpPr>
          <p:nvPr>
            <p:custDataLst>
              <p:tags r:id="rId74"/>
            </p:custDataLst>
          </p:nvPr>
        </p:nvSpPr>
        <p:spPr bwMode="auto">
          <a:xfrm>
            <a:off x="5365750" y="5954713"/>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D26771E-502B-43F8-A948-B20A13EABE53}"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336" name="Text Placeholder 163"/>
          <p:cNvSpPr>
            <a:spLocks noGrp="1"/>
          </p:cNvSpPr>
          <p:nvPr>
            <p:custDataLst>
              <p:tags r:id="rId75"/>
            </p:custDataLst>
          </p:nvPr>
        </p:nvSpPr>
        <p:spPr bwMode="auto">
          <a:xfrm>
            <a:off x="3746500" y="5954713"/>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EABA7E0-A226-4745-9476-996ACB30E9B7}"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207" name="Text Placeholder 146"/>
          <p:cNvSpPr>
            <a:spLocks noGrp="1"/>
          </p:cNvSpPr>
          <p:nvPr>
            <p:custDataLst>
              <p:tags r:id="rId76"/>
            </p:custDataLst>
          </p:nvPr>
        </p:nvSpPr>
        <p:spPr bwMode="gray">
          <a:xfrm>
            <a:off x="3709989" y="457676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85B161A-8D72-4E1A-B038-B3880155F051}" type="datetime'''3''''7''''''''''1'''''''''''''''''''''''''''''''">
              <a:rPr lang="fr-FR" sz="1100" smtClean="0">
                <a:solidFill>
                  <a:srgbClr val="FFFFFF"/>
                </a:solidFill>
                <a:sym typeface="Arial Narrow"/>
              </a:rPr>
              <a:pPr algn="ctr">
                <a:lnSpc>
                  <a:spcPct val="100000"/>
                </a:lnSpc>
                <a:spcBef>
                  <a:spcPct val="0"/>
                </a:spcBef>
              </a:pPr>
              <a:t>371</a:t>
            </a:fld>
            <a:endParaRPr lang="fr-FR" sz="1100" dirty="0">
              <a:solidFill>
                <a:srgbClr val="FFFFFF"/>
              </a:solidFill>
              <a:sym typeface="Arial Narrow"/>
            </a:endParaRPr>
          </a:p>
        </p:txBody>
      </p:sp>
      <p:sp>
        <p:nvSpPr>
          <p:cNvPr id="144" name="Text Placeholder 24"/>
          <p:cNvSpPr>
            <a:spLocks noGrp="1"/>
          </p:cNvSpPr>
          <p:nvPr>
            <p:custDataLst>
              <p:tags r:id="rId77"/>
            </p:custDataLst>
          </p:nvPr>
        </p:nvSpPr>
        <p:spPr bwMode="gray">
          <a:xfrm>
            <a:off x="5780088" y="3752850"/>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1F96552-812B-4FDA-88A3-48DDF0BF5C3A}" type="datetime'''''''''6''''''''''5'''''''''''''''''''''''''''''''">
              <a:rPr lang="fr-FR" sz="1100" b="1" smtClean="0">
                <a:solidFill>
                  <a:srgbClr val="000000"/>
                </a:solidFill>
                <a:sym typeface="Arial Narrow"/>
              </a:rPr>
              <a:pPr algn="ctr">
                <a:lnSpc>
                  <a:spcPct val="100000"/>
                </a:lnSpc>
                <a:spcBef>
                  <a:spcPct val="0"/>
                </a:spcBef>
              </a:pPr>
              <a:t>65</a:t>
            </a:fld>
            <a:endParaRPr lang="fr-FR" sz="1100" b="1" dirty="0">
              <a:solidFill>
                <a:srgbClr val="000000"/>
              </a:solidFill>
              <a:sym typeface="Arial Narrow"/>
            </a:endParaRPr>
          </a:p>
        </p:txBody>
      </p:sp>
      <p:sp>
        <p:nvSpPr>
          <p:cNvPr id="148" name="Text Placeholder 25"/>
          <p:cNvSpPr>
            <a:spLocks noGrp="1"/>
          </p:cNvSpPr>
          <p:nvPr>
            <p:custDataLst>
              <p:tags r:id="rId78"/>
            </p:custDataLst>
          </p:nvPr>
        </p:nvSpPr>
        <p:spPr bwMode="auto">
          <a:xfrm>
            <a:off x="4381500" y="5954713"/>
            <a:ext cx="24765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B7D60F7-F941-45BB-BFE7-5F884E1131C7}" type="datetime'''''''''''''''''''''TG''''''''''''''''V'''''''''''''''''''''">
              <a:rPr lang="en-US" sz="1100">
                <a:solidFill>
                  <a:srgbClr val="000000"/>
                </a:solidFill>
              </a:rPr>
              <a:pPr algn="ctr">
                <a:lnSpc>
                  <a:spcPct val="100000"/>
                </a:lnSpc>
                <a:spcBef>
                  <a:spcPct val="0"/>
                </a:spcBef>
              </a:pPr>
              <a:t>TGV</a:t>
            </a:fld>
            <a:br>
              <a:rPr lang="fr-FR" sz="1100" dirty="0">
                <a:solidFill>
                  <a:srgbClr val="000000"/>
                </a:solidFill>
              </a:rPr>
            </a:br>
            <a:endParaRPr lang="fr-FR" sz="1100" dirty="0">
              <a:solidFill>
                <a:srgbClr val="000000"/>
              </a:solidFill>
              <a:sym typeface="Arial Narrow"/>
            </a:endParaRPr>
          </a:p>
        </p:txBody>
      </p:sp>
      <p:sp>
        <p:nvSpPr>
          <p:cNvPr id="159" name="Text Placeholder 30"/>
          <p:cNvSpPr>
            <a:spLocks noGrp="1"/>
          </p:cNvSpPr>
          <p:nvPr>
            <p:custDataLst>
              <p:tags r:id="rId79"/>
            </p:custDataLst>
          </p:nvPr>
        </p:nvSpPr>
        <p:spPr bwMode="auto">
          <a:xfrm>
            <a:off x="6083300" y="5954713"/>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292BDB2-F56C-4500-81B5-9B5B70585FFA}"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337" name="Text Placeholder 164"/>
          <p:cNvSpPr>
            <a:spLocks noGrp="1"/>
          </p:cNvSpPr>
          <p:nvPr>
            <p:custDataLst>
              <p:tags r:id="rId80"/>
            </p:custDataLst>
          </p:nvPr>
        </p:nvSpPr>
        <p:spPr bwMode="gray">
          <a:xfrm>
            <a:off x="3709988" y="3032125"/>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CFEB8A5A-034F-49C7-9F9F-A59D20C6DD72}" type="datetime'''''''''''''''4''''''''''''''''''9''''''''6'''''''">
              <a:rPr lang="fr-FR" sz="1100" b="1" smtClean="0">
                <a:solidFill>
                  <a:srgbClr val="000000"/>
                </a:solidFill>
              </a:rPr>
              <a:pPr algn="ctr">
                <a:lnSpc>
                  <a:spcPct val="100000"/>
                </a:lnSpc>
                <a:spcBef>
                  <a:spcPct val="0"/>
                </a:spcBef>
              </a:pPr>
              <a:t>496</a:t>
            </a:fld>
            <a:endParaRPr lang="fr-FR" sz="1100" b="1" dirty="0">
              <a:solidFill>
                <a:srgbClr val="000000"/>
              </a:solidFill>
              <a:sym typeface="Arial Narrow"/>
            </a:endParaRPr>
          </a:p>
        </p:txBody>
      </p:sp>
      <p:sp>
        <p:nvSpPr>
          <p:cNvPr id="160" name="Text Placeholder 31"/>
          <p:cNvSpPr>
            <a:spLocks noGrp="1"/>
          </p:cNvSpPr>
          <p:nvPr>
            <p:custDataLst>
              <p:tags r:id="rId81"/>
            </p:custDataLst>
          </p:nvPr>
        </p:nvSpPr>
        <p:spPr bwMode="gray">
          <a:xfrm>
            <a:off x="6119813" y="3444875"/>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E44B1BE-C591-4390-8D41-2EE886A02915}" type="datetime'''''''''''''''''''''''''''''''7''''''''''''''''''''5'''''''">
              <a:rPr lang="fr-FR" sz="1100" b="1" smtClean="0">
                <a:solidFill>
                  <a:srgbClr val="000000"/>
                </a:solidFill>
                <a:sym typeface="Arial Narrow"/>
              </a:rPr>
              <a:pPr algn="ctr">
                <a:lnSpc>
                  <a:spcPct val="100000"/>
                </a:lnSpc>
                <a:spcBef>
                  <a:spcPct val="0"/>
                </a:spcBef>
              </a:pPr>
              <a:t>75</a:t>
            </a:fld>
            <a:endParaRPr lang="fr-FR" sz="1100" b="1" dirty="0">
              <a:solidFill>
                <a:srgbClr val="000000"/>
              </a:solidFill>
              <a:sym typeface="Arial Narrow"/>
            </a:endParaRPr>
          </a:p>
        </p:txBody>
      </p:sp>
      <p:sp>
        <p:nvSpPr>
          <p:cNvPr id="186" name="Text Placeholder 141"/>
          <p:cNvSpPr>
            <a:spLocks noGrp="1"/>
          </p:cNvSpPr>
          <p:nvPr>
            <p:custDataLst>
              <p:tags r:id="rId82"/>
            </p:custDataLst>
          </p:nvPr>
        </p:nvSpPr>
        <p:spPr bwMode="auto">
          <a:xfrm>
            <a:off x="5003800" y="5954713"/>
            <a:ext cx="3619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D8FE5FB-2A38-45EB-9C90-B8D7826534C4}" type="datetime'''''''''''''I''''D''''''T''''''''GV'''''''''''''''''''''''">
              <a:rPr lang="en-US" sz="1100">
                <a:solidFill>
                  <a:srgbClr val="000000"/>
                </a:solidFill>
              </a:rPr>
              <a:pPr algn="ctr">
                <a:lnSpc>
                  <a:spcPct val="100000"/>
                </a:lnSpc>
                <a:spcBef>
                  <a:spcPct val="0"/>
                </a:spcBef>
              </a:pPr>
              <a:t>IDTGV</a:t>
            </a:fld>
            <a:endParaRPr lang="fr-FR" sz="1100" dirty="0">
              <a:solidFill>
                <a:srgbClr val="000000"/>
              </a:solidFill>
              <a:sym typeface="Arial Narrow"/>
            </a:endParaRPr>
          </a:p>
        </p:txBody>
      </p:sp>
      <p:sp>
        <p:nvSpPr>
          <p:cNvPr id="228" name="Text Placeholder 149"/>
          <p:cNvSpPr>
            <a:spLocks noGrp="1"/>
          </p:cNvSpPr>
          <p:nvPr>
            <p:custDataLst>
              <p:tags r:id="rId83"/>
            </p:custDataLst>
          </p:nvPr>
        </p:nvSpPr>
        <p:spPr bwMode="auto">
          <a:xfrm>
            <a:off x="5202238" y="3048000"/>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a:solidFill>
                  <a:srgbClr val="000000"/>
                </a:solidFill>
              </a:rPr>
              <a:t>x1,2</a:t>
            </a:r>
            <a:endParaRPr lang="fr-FR" sz="1100" dirty="0">
              <a:solidFill>
                <a:srgbClr val="000000"/>
              </a:solidFill>
              <a:sym typeface="Arial Narrow"/>
            </a:endParaRPr>
          </a:p>
        </p:txBody>
      </p:sp>
      <p:graphicFrame>
        <p:nvGraphicFramePr>
          <p:cNvPr id="263" name="Chart 3">
            <a:extLst>
              <a:ext uri="{FF2B5EF4-FFF2-40B4-BE49-F238E27FC236}">
                <a16:creationId xmlns:a16="http://schemas.microsoft.com/office/drawing/2014/main" id="{36214822-FB80-40C2-AB09-A567C76FCA78}"/>
              </a:ext>
            </a:extLst>
          </p:cNvPr>
          <p:cNvGraphicFramePr/>
          <p:nvPr>
            <p:custDataLst>
              <p:tags r:id="rId84"/>
            </p:custDataLst>
            <p:extLst>
              <p:ext uri="{D42A27DB-BD31-4B8C-83A1-F6EECF244321}">
                <p14:modId xmlns:p14="http://schemas.microsoft.com/office/powerpoint/2010/main" val="3832731176"/>
              </p:ext>
            </p:extLst>
          </p:nvPr>
        </p:nvGraphicFramePr>
        <p:xfrm>
          <a:off x="6454775" y="3143250"/>
          <a:ext cx="2901950" cy="2847975"/>
        </p:xfrm>
        <a:graphic>
          <a:graphicData uri="http://schemas.openxmlformats.org/drawingml/2006/chart">
            <c:chart xmlns:c="http://schemas.openxmlformats.org/drawingml/2006/chart" xmlns:r="http://schemas.openxmlformats.org/officeDocument/2006/relationships" r:id="rId126"/>
          </a:graphicData>
        </a:graphic>
      </p:graphicFrame>
      <p:cxnSp>
        <p:nvCxnSpPr>
          <p:cNvPr id="47" name="Straight Connector 46"/>
          <p:cNvCxnSpPr/>
          <p:nvPr>
            <p:custDataLst>
              <p:tags r:id="rId85"/>
            </p:custDataLst>
          </p:nvPr>
        </p:nvCxnSpPr>
        <p:spPr bwMode="auto">
          <a:xfrm>
            <a:off x="9204325" y="4870450"/>
            <a:ext cx="0" cy="1158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86"/>
            </p:custDataLst>
          </p:nvPr>
        </p:nvCxnSpPr>
        <p:spPr bwMode="auto">
          <a:xfrm>
            <a:off x="9002713" y="4870450"/>
            <a:ext cx="0" cy="1158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87"/>
            </p:custDataLst>
          </p:nvPr>
        </p:nvCxnSpPr>
        <p:spPr bwMode="auto">
          <a:xfrm>
            <a:off x="9002714" y="4870450"/>
            <a:ext cx="201613"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701" name="Straight Connector 140700"/>
          <p:cNvCxnSpPr/>
          <p:nvPr>
            <p:custDataLst>
              <p:tags r:id="rId88"/>
            </p:custDataLst>
          </p:nvPr>
        </p:nvCxnSpPr>
        <p:spPr bwMode="auto">
          <a:xfrm>
            <a:off x="8318501" y="4302125"/>
            <a:ext cx="201613"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702" name="Straight Connector 140701"/>
          <p:cNvCxnSpPr/>
          <p:nvPr>
            <p:custDataLst>
              <p:tags r:id="rId89"/>
            </p:custDataLst>
          </p:nvPr>
        </p:nvCxnSpPr>
        <p:spPr bwMode="auto">
          <a:xfrm>
            <a:off x="8318500" y="4302125"/>
            <a:ext cx="0" cy="4857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0703" name="Straight Connector 140702"/>
          <p:cNvCxnSpPr/>
          <p:nvPr>
            <p:custDataLst>
              <p:tags r:id="rId90"/>
            </p:custDataLst>
          </p:nvPr>
        </p:nvCxnSpPr>
        <p:spPr bwMode="auto">
          <a:xfrm>
            <a:off x="8520113" y="4302125"/>
            <a:ext cx="0" cy="4857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custDataLst>
              <p:tags r:id="rId91"/>
            </p:custDataLst>
          </p:nvPr>
        </p:nvCxnSpPr>
        <p:spPr bwMode="auto">
          <a:xfrm>
            <a:off x="7634288" y="3602037"/>
            <a:ext cx="0" cy="13287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custDataLst>
              <p:tags r:id="rId92"/>
            </p:custDataLst>
          </p:nvPr>
        </p:nvCxnSpPr>
        <p:spPr bwMode="auto">
          <a:xfrm>
            <a:off x="7835900" y="3602037"/>
            <a:ext cx="0" cy="13287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custDataLst>
              <p:tags r:id="rId93"/>
            </p:custDataLst>
          </p:nvPr>
        </p:nvCxnSpPr>
        <p:spPr bwMode="auto">
          <a:xfrm>
            <a:off x="7634289" y="3602038"/>
            <a:ext cx="201613"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94"/>
            </p:custDataLst>
          </p:nvPr>
        </p:nvCxnSpPr>
        <p:spPr bwMode="auto">
          <a:xfrm>
            <a:off x="6607175" y="3225800"/>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95"/>
            </p:custDataLst>
          </p:nvPr>
        </p:nvCxnSpPr>
        <p:spPr bwMode="auto">
          <a:xfrm>
            <a:off x="6810375" y="3225801"/>
            <a:ext cx="0" cy="1889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96"/>
            </p:custDataLst>
          </p:nvPr>
        </p:nvCxnSpPr>
        <p:spPr bwMode="auto">
          <a:xfrm>
            <a:off x="6607175" y="3225801"/>
            <a:ext cx="0" cy="1889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useBgFill="1">
        <p:nvSpPr>
          <p:cNvPr id="43" name="Forme libre : forme 42">
            <a:extLst>
              <a:ext uri="{FF2B5EF4-FFF2-40B4-BE49-F238E27FC236}">
                <a16:creationId xmlns:a16="http://schemas.microsoft.com/office/drawing/2014/main" id="{01DE2F7C-9BEE-409F-AFBF-445C2C68EC1F}"/>
              </a:ext>
            </a:extLst>
          </p:cNvPr>
          <p:cNvSpPr/>
          <p:nvPr>
            <p:custDataLst>
              <p:tags r:id="rId97"/>
            </p:custDataLst>
          </p:nvPr>
        </p:nvSpPr>
        <p:spPr bwMode="auto">
          <a:xfrm>
            <a:off x="6557963" y="3251200"/>
            <a:ext cx="301626" cy="138114"/>
          </a:xfrm>
          <a:custGeom>
            <a:avLst/>
            <a:gdLst/>
            <a:ahLst/>
            <a:cxnLst/>
            <a:rect l="0" t="0" r="0" b="0"/>
            <a:pathLst>
              <a:path w="301626" h="138114">
                <a:moveTo>
                  <a:pt x="0" y="80963"/>
                </a:moveTo>
                <a:lnTo>
                  <a:pt x="301625" y="0"/>
                </a:lnTo>
                <a:lnTo>
                  <a:pt x="301625" y="57150"/>
                </a:lnTo>
                <a:lnTo>
                  <a:pt x="0" y="138113"/>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useBgFill="1">
        <p:nvSpPr>
          <p:cNvPr id="49" name="Forme libre : forme 48">
            <a:extLst>
              <a:ext uri="{FF2B5EF4-FFF2-40B4-BE49-F238E27FC236}">
                <a16:creationId xmlns:a16="http://schemas.microsoft.com/office/drawing/2014/main" id="{AE2A2E6B-E582-4CD3-BD6A-87BB911F8C0B}"/>
              </a:ext>
            </a:extLst>
          </p:cNvPr>
          <p:cNvSpPr/>
          <p:nvPr>
            <p:custDataLst>
              <p:tags r:id="rId98"/>
            </p:custDataLst>
          </p:nvPr>
        </p:nvSpPr>
        <p:spPr bwMode="auto">
          <a:xfrm>
            <a:off x="6561138" y="3440113"/>
            <a:ext cx="295276" cy="136526"/>
          </a:xfrm>
          <a:custGeom>
            <a:avLst/>
            <a:gdLst/>
            <a:ahLst/>
            <a:cxnLst/>
            <a:rect l="0" t="0" r="0" b="0"/>
            <a:pathLst>
              <a:path w="295276" h="136526">
                <a:moveTo>
                  <a:pt x="0" y="79375"/>
                </a:moveTo>
                <a:lnTo>
                  <a:pt x="295275" y="0"/>
                </a:lnTo>
                <a:lnTo>
                  <a:pt x="295275" y="57150"/>
                </a:lnTo>
                <a:lnTo>
                  <a:pt x="0" y="136525"/>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48" name="Forme libre : forme 47">
            <a:extLst>
              <a:ext uri="{FF2B5EF4-FFF2-40B4-BE49-F238E27FC236}">
                <a16:creationId xmlns:a16="http://schemas.microsoft.com/office/drawing/2014/main" id="{F8AB1DAD-B22F-4811-A114-7342B3AC9D66}"/>
              </a:ext>
            </a:extLst>
          </p:cNvPr>
          <p:cNvSpPr/>
          <p:nvPr>
            <p:custDataLst>
              <p:tags r:id="rId99"/>
            </p:custDataLst>
          </p:nvPr>
        </p:nvSpPr>
        <p:spPr bwMode="auto">
          <a:xfrm>
            <a:off x="6561138" y="3497263"/>
            <a:ext cx="295276" cy="79376"/>
          </a:xfrm>
          <a:custGeom>
            <a:avLst/>
            <a:gdLst/>
            <a:ahLst/>
            <a:cxnLst/>
            <a:rect l="0" t="0" r="0" b="0"/>
            <a:pathLst>
              <a:path w="295276" h="79376">
                <a:moveTo>
                  <a:pt x="0" y="79375"/>
                </a:moveTo>
                <a:lnTo>
                  <a:pt x="2952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Forme libre : forme 41">
            <a:extLst>
              <a:ext uri="{FF2B5EF4-FFF2-40B4-BE49-F238E27FC236}">
                <a16:creationId xmlns:a16="http://schemas.microsoft.com/office/drawing/2014/main" id="{B5ACC83A-B2E2-43B6-B189-400D6706EB5A}"/>
              </a:ext>
            </a:extLst>
          </p:cNvPr>
          <p:cNvSpPr/>
          <p:nvPr>
            <p:custDataLst>
              <p:tags r:id="rId100"/>
            </p:custDataLst>
          </p:nvPr>
        </p:nvSpPr>
        <p:spPr bwMode="auto">
          <a:xfrm>
            <a:off x="6557963" y="3308350"/>
            <a:ext cx="301626" cy="80964"/>
          </a:xfrm>
          <a:custGeom>
            <a:avLst/>
            <a:gdLst/>
            <a:ahLst/>
            <a:cxnLst/>
            <a:rect l="0" t="0" r="0" b="0"/>
            <a:pathLst>
              <a:path w="301626" h="80964">
                <a:moveTo>
                  <a:pt x="0" y="80963"/>
                </a:moveTo>
                <a:lnTo>
                  <a:pt x="301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Forme libre : forme 43">
            <a:extLst>
              <a:ext uri="{FF2B5EF4-FFF2-40B4-BE49-F238E27FC236}">
                <a16:creationId xmlns:a16="http://schemas.microsoft.com/office/drawing/2014/main" id="{0B05C8BE-BA6F-49A2-92A1-79E1DEFC66E0}"/>
              </a:ext>
            </a:extLst>
          </p:cNvPr>
          <p:cNvSpPr/>
          <p:nvPr>
            <p:custDataLst>
              <p:tags r:id="rId101"/>
            </p:custDataLst>
          </p:nvPr>
        </p:nvSpPr>
        <p:spPr bwMode="auto">
          <a:xfrm>
            <a:off x="6561138" y="3440113"/>
            <a:ext cx="295276" cy="79376"/>
          </a:xfrm>
          <a:custGeom>
            <a:avLst/>
            <a:gdLst/>
            <a:ahLst/>
            <a:cxnLst/>
            <a:rect l="0" t="0" r="0" b="0"/>
            <a:pathLst>
              <a:path w="295276" h="79376">
                <a:moveTo>
                  <a:pt x="0" y="79375"/>
                </a:moveTo>
                <a:lnTo>
                  <a:pt x="2952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 forme 34">
            <a:extLst>
              <a:ext uri="{FF2B5EF4-FFF2-40B4-BE49-F238E27FC236}">
                <a16:creationId xmlns:a16="http://schemas.microsoft.com/office/drawing/2014/main" id="{DFCD1BC0-C353-402E-9591-312956C0B043}"/>
              </a:ext>
            </a:extLst>
          </p:cNvPr>
          <p:cNvSpPr/>
          <p:nvPr>
            <p:custDataLst>
              <p:tags r:id="rId102"/>
            </p:custDataLst>
          </p:nvPr>
        </p:nvSpPr>
        <p:spPr bwMode="auto">
          <a:xfrm>
            <a:off x="6557963" y="3251200"/>
            <a:ext cx="301626" cy="80964"/>
          </a:xfrm>
          <a:custGeom>
            <a:avLst/>
            <a:gdLst/>
            <a:ahLst/>
            <a:cxnLst/>
            <a:rect l="0" t="0" r="0" b="0"/>
            <a:pathLst>
              <a:path w="301626" h="80964">
                <a:moveTo>
                  <a:pt x="0" y="80963"/>
                </a:moveTo>
                <a:lnTo>
                  <a:pt x="301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3125" name="Straight Connector 133124"/>
          <p:cNvCxnSpPr/>
          <p:nvPr>
            <p:custDataLst>
              <p:tags r:id="rId103"/>
            </p:custDataLst>
          </p:nvPr>
        </p:nvCxnSpPr>
        <p:spPr bwMode="gray">
          <a:xfrm flipV="1">
            <a:off x="9102725" y="3167063"/>
            <a:ext cx="0" cy="1471613"/>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26" name="Straight Connector 133125"/>
          <p:cNvCxnSpPr/>
          <p:nvPr>
            <p:custDataLst>
              <p:tags r:id="rId104"/>
            </p:custDataLst>
          </p:nvPr>
        </p:nvCxnSpPr>
        <p:spPr bwMode="gray">
          <a:xfrm flipH="1">
            <a:off x="7734300" y="3167063"/>
            <a:ext cx="1368425"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27" name="Straight Connector 133126"/>
          <p:cNvCxnSpPr/>
          <p:nvPr>
            <p:custDataLst>
              <p:tags r:id="rId105"/>
            </p:custDataLst>
          </p:nvPr>
        </p:nvCxnSpPr>
        <p:spPr bwMode="gray">
          <a:xfrm>
            <a:off x="7734300" y="3167063"/>
            <a:ext cx="0" cy="203200"/>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175" name="Text Placeholder 39"/>
          <p:cNvSpPr>
            <a:spLocks noGrp="1"/>
          </p:cNvSpPr>
          <p:nvPr>
            <p:custDataLst>
              <p:tags r:id="rId106"/>
            </p:custDataLst>
          </p:nvPr>
        </p:nvSpPr>
        <p:spPr bwMode="gray">
          <a:xfrm>
            <a:off x="9018588" y="4676775"/>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B2A418F-6C40-4A7B-A905-CC41BB2642FD}" type="datetime'7''5'''''''''''''''''''''''''">
              <a:rPr lang="fr-FR" sz="1100" b="1" smtClean="0">
                <a:solidFill>
                  <a:srgbClr val="000000"/>
                </a:solidFill>
                <a:sym typeface="Arial Narrow"/>
              </a:rPr>
              <a:pPr algn="ctr">
                <a:lnSpc>
                  <a:spcPct val="100000"/>
                </a:lnSpc>
                <a:spcBef>
                  <a:spcPct val="0"/>
                </a:spcBef>
              </a:pPr>
              <a:t>75</a:t>
            </a:fld>
            <a:endParaRPr lang="fr-FR" sz="1100" b="1" dirty="0">
              <a:solidFill>
                <a:srgbClr val="000000"/>
              </a:solidFill>
              <a:sym typeface="Arial Narrow"/>
            </a:endParaRPr>
          </a:p>
        </p:txBody>
      </p:sp>
      <p:sp>
        <p:nvSpPr>
          <p:cNvPr id="378" name="Text Placeholder 184"/>
          <p:cNvSpPr>
            <a:spLocks noGrp="1"/>
          </p:cNvSpPr>
          <p:nvPr>
            <p:custDataLst>
              <p:tags r:id="rId107"/>
            </p:custDataLst>
          </p:nvPr>
        </p:nvSpPr>
        <p:spPr bwMode="auto">
          <a:xfrm>
            <a:off x="6629400" y="5954713"/>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9DC3F5A-8705-4374-96BA-FA93487C62D7}"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174" name="Text Placeholder 38"/>
          <p:cNvSpPr>
            <a:spLocks noGrp="1"/>
          </p:cNvSpPr>
          <p:nvPr>
            <p:custDataLst>
              <p:tags r:id="rId108"/>
            </p:custDataLst>
          </p:nvPr>
        </p:nvSpPr>
        <p:spPr bwMode="auto">
          <a:xfrm>
            <a:off x="8982075" y="5954713"/>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995A884-7832-45B5-9D2D-2E9DA95D024E}"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278" name="Text Placeholder 56"/>
          <p:cNvSpPr>
            <a:spLocks noGrp="1"/>
          </p:cNvSpPr>
          <p:nvPr>
            <p:custDataLst>
              <p:tags r:id="rId109"/>
            </p:custDataLst>
          </p:nvPr>
        </p:nvSpPr>
        <p:spPr bwMode="auto">
          <a:xfrm>
            <a:off x="8577263" y="5954713"/>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D9FFBDE-9631-4972-8A24-48EA9828F460}" type="datetime'''''''''''C''''''''''''o''''''''v''''''oi''''''t.'''''''''">
              <a:rPr lang="fr-FR" sz="1100" smtClean="0">
                <a:solidFill>
                  <a:srgbClr val="000000"/>
                </a:solidFill>
                <a:sym typeface="Arial Narrow"/>
              </a:rPr>
              <a:pPr algn="ctr">
                <a:lnSpc>
                  <a:spcPct val="100000"/>
                </a:lnSpc>
                <a:spcBef>
                  <a:spcPct val="0"/>
                </a:spcBef>
              </a:pPr>
              <a:t>Covoit.</a:t>
            </a:fld>
            <a:endParaRPr lang="fr-FR" sz="1100" dirty="0">
              <a:solidFill>
                <a:srgbClr val="000000"/>
              </a:solidFill>
              <a:sym typeface="Arial Narrow"/>
            </a:endParaRPr>
          </a:p>
        </p:txBody>
      </p:sp>
      <p:sp>
        <p:nvSpPr>
          <p:cNvPr id="274" name="Text Placeholder 52"/>
          <p:cNvSpPr>
            <a:spLocks noGrp="1"/>
          </p:cNvSpPr>
          <p:nvPr>
            <p:custDataLst>
              <p:tags r:id="rId110"/>
            </p:custDataLst>
          </p:nvPr>
        </p:nvSpPr>
        <p:spPr bwMode="auto">
          <a:xfrm>
            <a:off x="7620000" y="5954713"/>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43AFB8C-DC48-47AB-97E0-1F428994A1EE}" type="datetime'T''''''''''ET'''''''''''''''''''''''">
              <a:rPr lang="fr-FR" sz="1100" smtClean="0">
                <a:solidFill>
                  <a:srgbClr val="000000"/>
                </a:solidFill>
                <a:sym typeface="Arial Narrow"/>
              </a:rPr>
              <a:pPr algn="ctr">
                <a:lnSpc>
                  <a:spcPct val="100000"/>
                </a:lnSpc>
                <a:spcBef>
                  <a:spcPct val="0"/>
                </a:spcBef>
              </a:pPr>
              <a:t>TET</a:t>
            </a:fld>
            <a:endParaRPr lang="fr-FR" sz="1100" dirty="0">
              <a:solidFill>
                <a:srgbClr val="000000"/>
              </a:solidFill>
              <a:sym typeface="Arial Narrow"/>
            </a:endParaRPr>
          </a:p>
        </p:txBody>
      </p:sp>
      <p:sp>
        <p:nvSpPr>
          <p:cNvPr id="179" name="Text Placeholder 41"/>
          <p:cNvSpPr>
            <a:spLocks noGrp="1"/>
          </p:cNvSpPr>
          <p:nvPr>
            <p:custDataLst>
              <p:tags r:id="rId111"/>
            </p:custDataLst>
          </p:nvPr>
        </p:nvSpPr>
        <p:spPr bwMode="auto">
          <a:xfrm>
            <a:off x="7896225" y="5954713"/>
            <a:ext cx="3619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6E4565C-FDC3-4CEA-A266-37C3F40EB5C6}" type="datetime'''''ID''''''''''''''TG''''''''''V'''''''''''">
              <a:rPr lang="en-US" sz="1100">
                <a:solidFill>
                  <a:srgbClr val="000000"/>
                </a:solidFill>
              </a:rPr>
              <a:pPr algn="ctr">
                <a:lnSpc>
                  <a:spcPct val="100000"/>
                </a:lnSpc>
                <a:spcBef>
                  <a:spcPct val="0"/>
                </a:spcBef>
              </a:pPr>
              <a:t>IDTGV</a:t>
            </a:fld>
            <a:endParaRPr lang="fr-FR" sz="1100" dirty="0">
              <a:solidFill>
                <a:srgbClr val="000000"/>
              </a:solidFill>
              <a:sym typeface="Arial Narrow"/>
            </a:endParaRPr>
          </a:p>
        </p:txBody>
      </p:sp>
      <p:sp>
        <p:nvSpPr>
          <p:cNvPr id="173" name="Text Placeholder 37"/>
          <p:cNvSpPr>
            <a:spLocks noGrp="1"/>
          </p:cNvSpPr>
          <p:nvPr>
            <p:custDataLst>
              <p:tags r:id="rId112"/>
            </p:custDataLst>
          </p:nvPr>
        </p:nvSpPr>
        <p:spPr bwMode="auto">
          <a:xfrm>
            <a:off x="7269163" y="5954713"/>
            <a:ext cx="247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5957E14-1D0F-490C-B0B1-07E2F0332FF1}" type="datetime'''''''''''T''G''''''''''''''''''''''''V'''''''''''''''''''">
              <a:rPr lang="fr-FR" sz="1100" smtClean="0">
                <a:solidFill>
                  <a:srgbClr val="000000"/>
                </a:solidFill>
                <a:sym typeface="Arial Narrow"/>
              </a:rPr>
              <a:pPr algn="ctr">
                <a:lnSpc>
                  <a:spcPct val="100000"/>
                </a:lnSpc>
                <a:spcBef>
                  <a:spcPct val="0"/>
                </a:spcBef>
              </a:pPr>
              <a:t>TGV</a:t>
            </a:fld>
            <a:endParaRPr lang="fr-FR" sz="1100" dirty="0">
              <a:solidFill>
                <a:srgbClr val="000000"/>
              </a:solidFill>
              <a:sym typeface="Arial Narrow"/>
            </a:endParaRPr>
          </a:p>
        </p:txBody>
      </p:sp>
      <p:sp>
        <p:nvSpPr>
          <p:cNvPr id="514" name="Text Placeholder 7"/>
          <p:cNvSpPr>
            <a:spLocks noGrp="1"/>
          </p:cNvSpPr>
          <p:nvPr>
            <p:custDataLst>
              <p:tags r:id="rId113"/>
            </p:custDataLst>
          </p:nvPr>
        </p:nvSpPr>
        <p:spPr bwMode="gray">
          <a:xfrm>
            <a:off x="8302625" y="4108450"/>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1EBFFBC-F491-4D84-B5A4-0817C2C26F03}" type="datetime'''''''116'''''''''''''''''''''''''''''''''''''''''''">
              <a:rPr lang="en-US" sz="1100" b="1">
                <a:latin typeface="Arial Narrow"/>
                <a:sym typeface="Arial Narrow"/>
              </a:rPr>
              <a:pPr algn="ctr">
                <a:lnSpc>
                  <a:spcPct val="100000"/>
                </a:lnSpc>
                <a:spcBef>
                  <a:spcPct val="0"/>
                </a:spcBef>
              </a:pPr>
              <a:t>116</a:t>
            </a:fld>
            <a:endParaRPr lang="en-US" sz="1100" b="1" dirty="0">
              <a:latin typeface="Arial Narrow"/>
              <a:sym typeface="Arial Narrow"/>
            </a:endParaRPr>
          </a:p>
        </p:txBody>
      </p:sp>
      <p:sp>
        <p:nvSpPr>
          <p:cNvPr id="171" name="Text Placeholder 36"/>
          <p:cNvSpPr>
            <a:spLocks noGrp="1"/>
          </p:cNvSpPr>
          <p:nvPr>
            <p:custDataLst>
              <p:tags r:id="rId114"/>
            </p:custDataLst>
          </p:nvPr>
        </p:nvSpPr>
        <p:spPr bwMode="auto">
          <a:xfrm>
            <a:off x="6977063" y="5954713"/>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05327DD-77B2-4030-9CB2-34426985AF53}"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277" name="Text Placeholder 55"/>
          <p:cNvSpPr>
            <a:spLocks noGrp="1"/>
          </p:cNvSpPr>
          <p:nvPr>
            <p:custDataLst>
              <p:tags r:id="rId115"/>
            </p:custDataLst>
          </p:nvPr>
        </p:nvSpPr>
        <p:spPr bwMode="auto">
          <a:xfrm>
            <a:off x="8259763" y="5954713"/>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7DD8A05-38DE-4FEC-A7EB-4881DF90819B}"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212" name="Text Placeholder 147"/>
          <p:cNvSpPr>
            <a:spLocks noGrp="1"/>
          </p:cNvSpPr>
          <p:nvPr>
            <p:custDataLst>
              <p:tags r:id="rId116"/>
            </p:custDataLst>
          </p:nvPr>
        </p:nvSpPr>
        <p:spPr bwMode="gray">
          <a:xfrm>
            <a:off x="6592889" y="457676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9509390-A485-4924-8198-567FC401BE8D}" type="datetime'''''''''''''''''''''7''''''''''''''''''''''''''07'">
              <a:rPr lang="fr-FR" sz="1100" smtClean="0">
                <a:solidFill>
                  <a:srgbClr val="FFFFFF"/>
                </a:solidFill>
                <a:sym typeface="Arial Narrow"/>
              </a:rPr>
              <a:pPr algn="ctr">
                <a:lnSpc>
                  <a:spcPct val="100000"/>
                </a:lnSpc>
                <a:spcBef>
                  <a:spcPct val="0"/>
                </a:spcBef>
              </a:pPr>
              <a:t>707</a:t>
            </a:fld>
            <a:endParaRPr lang="fr-FR" sz="1100" dirty="0">
              <a:solidFill>
                <a:srgbClr val="FFFFFF"/>
              </a:solidFill>
              <a:sym typeface="Arial Narrow"/>
            </a:endParaRPr>
          </a:p>
        </p:txBody>
      </p:sp>
      <p:sp>
        <p:nvSpPr>
          <p:cNvPr id="379" name="Text Placeholder 185"/>
          <p:cNvSpPr>
            <a:spLocks noGrp="1"/>
          </p:cNvSpPr>
          <p:nvPr>
            <p:custDataLst>
              <p:tags r:id="rId117"/>
            </p:custDataLst>
          </p:nvPr>
        </p:nvSpPr>
        <p:spPr bwMode="gray">
          <a:xfrm>
            <a:off x="6545263" y="3032125"/>
            <a:ext cx="3270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F7CEE73-A2FB-4158-80FE-5CB206182649}" type="datetime'''''''''''1.''''''''''''''3''''0''''''''''''''2'''''''''''''''">
              <a:rPr lang="fr-FR" sz="1100" b="1" smtClean="0">
                <a:solidFill>
                  <a:srgbClr val="000000"/>
                </a:solidFill>
                <a:sym typeface="Arial Narrow"/>
              </a:rPr>
              <a:pPr algn="ctr">
                <a:lnSpc>
                  <a:spcPct val="100000"/>
                </a:lnSpc>
                <a:spcBef>
                  <a:spcPct val="0"/>
                </a:spcBef>
              </a:pPr>
              <a:t>1.302</a:t>
            </a:fld>
            <a:endParaRPr lang="fr-FR" sz="1100" b="1" dirty="0">
              <a:solidFill>
                <a:srgbClr val="000000"/>
              </a:solidFill>
              <a:sym typeface="Arial Narrow"/>
            </a:endParaRPr>
          </a:p>
        </p:txBody>
      </p:sp>
      <p:sp>
        <p:nvSpPr>
          <p:cNvPr id="224" name="Text Placeholder 8"/>
          <p:cNvSpPr>
            <a:spLocks noGrp="1"/>
          </p:cNvSpPr>
          <p:nvPr>
            <p:custDataLst>
              <p:tags r:id="rId118"/>
            </p:custDataLst>
          </p:nvPr>
        </p:nvSpPr>
        <p:spPr bwMode="gray">
          <a:xfrm>
            <a:off x="7618413" y="340836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82B3AD1-9B6C-4550-A700-D823B2B9381C}" type="datetime'''''''''''''''''''''1''''''''6''''''''''''''''''7'''''''''''">
              <a:rPr lang="fr-FR" sz="1100" b="1" smtClean="0">
                <a:solidFill>
                  <a:srgbClr val="000000"/>
                </a:solidFill>
              </a:rPr>
              <a:pPr algn="ctr">
                <a:lnSpc>
                  <a:spcPct val="100000"/>
                </a:lnSpc>
                <a:spcBef>
                  <a:spcPct val="0"/>
                </a:spcBef>
              </a:pPr>
              <a:t>167</a:t>
            </a:fld>
            <a:endParaRPr lang="fr-FR" sz="1100" b="1" dirty="0">
              <a:solidFill>
                <a:srgbClr val="000000"/>
              </a:solidFill>
              <a:sym typeface="Arial Narrow"/>
            </a:endParaRPr>
          </a:p>
        </p:txBody>
      </p:sp>
      <p:sp>
        <p:nvSpPr>
          <p:cNvPr id="238" name="Text Placeholder 150"/>
          <p:cNvSpPr>
            <a:spLocks noGrp="1"/>
          </p:cNvSpPr>
          <p:nvPr>
            <p:custDataLst>
              <p:tags r:id="rId119"/>
            </p:custDataLst>
          </p:nvPr>
        </p:nvSpPr>
        <p:spPr bwMode="auto">
          <a:xfrm>
            <a:off x="8266113" y="3048000"/>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a:solidFill>
                  <a:srgbClr val="000000"/>
                </a:solidFill>
              </a:rPr>
              <a:t>x2,2</a:t>
            </a:r>
            <a:endParaRPr lang="fr-FR" sz="1100" dirty="0">
              <a:solidFill>
                <a:srgbClr val="000000"/>
              </a:solidFill>
              <a:sym typeface="Arial Narrow"/>
            </a:endParaRPr>
          </a:p>
        </p:txBody>
      </p:sp>
      <p:sp>
        <p:nvSpPr>
          <p:cNvPr id="233" name="RbSticker"/>
          <p:cNvSpPr txBox="1"/>
          <p:nvPr/>
        </p:nvSpPr>
        <p:spPr>
          <a:xfrm>
            <a:off x="5890378" y="334777"/>
            <a:ext cx="939360"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rgbClr val="003F56"/>
                </a:solidFill>
                <a:cs typeface="Arial Narrow" pitchFamily="34" charset="0"/>
              </a:rPr>
              <a:t>Paris-Limoges</a:t>
            </a:r>
          </a:p>
        </p:txBody>
      </p:sp>
      <p:cxnSp>
        <p:nvCxnSpPr>
          <p:cNvPr id="239" name="Horizontal Line"/>
          <p:cNvCxnSpPr/>
          <p:nvPr/>
        </p:nvCxnSpPr>
        <p:spPr>
          <a:xfrm>
            <a:off x="736600"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40" name="ListLeanHorizontalTextTopic0"/>
          <p:cNvSpPr txBox="1"/>
          <p:nvPr/>
        </p:nvSpPr>
        <p:spPr>
          <a:xfrm>
            <a:off x="736600"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Voyageur seul</a:t>
            </a:r>
          </a:p>
        </p:txBody>
      </p:sp>
      <p:cxnSp>
        <p:nvCxnSpPr>
          <p:cNvPr id="241" name="Horizontal Line"/>
          <p:cNvCxnSpPr/>
          <p:nvPr/>
        </p:nvCxnSpPr>
        <p:spPr>
          <a:xfrm>
            <a:off x="3630506"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42" name="ListLeanHorizontalTextTopic1"/>
          <p:cNvSpPr txBox="1"/>
          <p:nvPr/>
        </p:nvSpPr>
        <p:spPr>
          <a:xfrm>
            <a:off x="3630506"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Couple</a:t>
            </a:r>
          </a:p>
        </p:txBody>
      </p:sp>
      <p:cxnSp>
        <p:nvCxnSpPr>
          <p:cNvPr id="243" name="Horizontal Line"/>
          <p:cNvCxnSpPr/>
          <p:nvPr/>
        </p:nvCxnSpPr>
        <p:spPr>
          <a:xfrm>
            <a:off x="6501553"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44" name="ListLeanHorizontalTextTopic2"/>
          <p:cNvSpPr txBox="1"/>
          <p:nvPr/>
        </p:nvSpPr>
        <p:spPr>
          <a:xfrm>
            <a:off x="6501553"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Couple avec 2 enfants</a:t>
            </a:r>
          </a:p>
        </p:txBody>
      </p:sp>
      <p:grpSp>
        <p:nvGrpSpPr>
          <p:cNvPr id="245" name="Group 544"/>
          <p:cNvGrpSpPr>
            <a:grpSpLocks noChangeAspect="1"/>
          </p:cNvGrpSpPr>
          <p:nvPr/>
        </p:nvGrpSpPr>
        <p:grpSpPr>
          <a:xfrm>
            <a:off x="2986247" y="2497054"/>
            <a:ext cx="329870" cy="329870"/>
            <a:chOff x="3381772" y="58738"/>
            <a:chExt cx="685800" cy="685800"/>
          </a:xfrm>
        </p:grpSpPr>
        <p:sp>
          <p:nvSpPr>
            <p:cNvPr id="246"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47"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48" name="Group 709"/>
          <p:cNvGrpSpPr>
            <a:grpSpLocks noChangeAspect="1"/>
          </p:cNvGrpSpPr>
          <p:nvPr/>
        </p:nvGrpSpPr>
        <p:grpSpPr>
          <a:xfrm>
            <a:off x="958652" y="2497054"/>
            <a:ext cx="329870" cy="329870"/>
            <a:chOff x="-735013" y="4894263"/>
            <a:chExt cx="685800" cy="685800"/>
          </a:xfrm>
        </p:grpSpPr>
        <p:sp>
          <p:nvSpPr>
            <p:cNvPr id="249"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51"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53" name="Group 688"/>
          <p:cNvGrpSpPr>
            <a:grpSpLocks noChangeAspect="1"/>
          </p:cNvGrpSpPr>
          <p:nvPr/>
        </p:nvGrpSpPr>
        <p:grpSpPr bwMode="auto">
          <a:xfrm>
            <a:off x="1890925" y="2497054"/>
            <a:ext cx="329870" cy="329870"/>
            <a:chOff x="3257" y="2625"/>
            <a:chExt cx="597" cy="597"/>
          </a:xfrm>
        </p:grpSpPr>
        <p:sp>
          <p:nvSpPr>
            <p:cNvPr id="254"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255" name="Group 690"/>
            <p:cNvGrpSpPr>
              <a:grpSpLocks/>
            </p:cNvGrpSpPr>
            <p:nvPr/>
          </p:nvGrpSpPr>
          <p:grpSpPr bwMode="auto">
            <a:xfrm>
              <a:off x="3306" y="2707"/>
              <a:ext cx="499" cy="432"/>
              <a:chOff x="3291" y="2157"/>
              <a:chExt cx="499" cy="432"/>
            </a:xfrm>
          </p:grpSpPr>
          <p:sp>
            <p:nvSpPr>
              <p:cNvPr id="258"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9"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60"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264"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65"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66"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67"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68"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70"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71"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72"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73"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275" name="Group 703"/>
              <p:cNvGrpSpPr>
                <a:grpSpLocks/>
              </p:cNvGrpSpPr>
              <p:nvPr/>
            </p:nvGrpSpPr>
            <p:grpSpPr bwMode="auto">
              <a:xfrm>
                <a:off x="3467" y="2177"/>
                <a:ext cx="147" cy="166"/>
                <a:chOff x="3467" y="2177"/>
                <a:chExt cx="147" cy="166"/>
              </a:xfrm>
            </p:grpSpPr>
            <p:sp>
              <p:nvSpPr>
                <p:cNvPr id="276"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279"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280"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grpSp>
        <p:nvGrpSpPr>
          <p:cNvPr id="281" name="Group 709"/>
          <p:cNvGrpSpPr>
            <a:grpSpLocks noChangeAspect="1"/>
          </p:cNvGrpSpPr>
          <p:nvPr/>
        </p:nvGrpSpPr>
        <p:grpSpPr>
          <a:xfrm>
            <a:off x="3843159" y="2497054"/>
            <a:ext cx="329870" cy="329870"/>
            <a:chOff x="-735013" y="4894263"/>
            <a:chExt cx="685800" cy="685800"/>
          </a:xfrm>
        </p:grpSpPr>
        <p:sp>
          <p:nvSpPr>
            <p:cNvPr id="282"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83"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84" name="Group 709"/>
          <p:cNvGrpSpPr>
            <a:grpSpLocks noChangeAspect="1"/>
          </p:cNvGrpSpPr>
          <p:nvPr/>
        </p:nvGrpSpPr>
        <p:grpSpPr>
          <a:xfrm>
            <a:off x="6711362" y="2497054"/>
            <a:ext cx="329870" cy="329870"/>
            <a:chOff x="-735013" y="4894263"/>
            <a:chExt cx="685800" cy="685800"/>
          </a:xfrm>
        </p:grpSpPr>
        <p:sp>
          <p:nvSpPr>
            <p:cNvPr id="285"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86"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pic>
        <p:nvPicPr>
          <p:cNvPr id="287" name="Picture 6" descr="\\par-file-1\Services\Graphics\LOGOTHEQUE\TGV.png"/>
          <p:cNvPicPr>
            <a:picLocks noChangeAspect="1" noChangeArrowheads="1"/>
          </p:cNvPicPr>
          <p:nvPr/>
        </p:nvPicPr>
        <p:blipFill>
          <a:blip r:embed="rId127" cstate="print"/>
          <a:srcRect/>
          <a:stretch>
            <a:fillRect/>
          </a:stretch>
        </p:blipFill>
        <p:spPr bwMode="auto">
          <a:xfrm>
            <a:off x="1460711" y="2870542"/>
            <a:ext cx="285191" cy="124726"/>
          </a:xfrm>
          <a:prstGeom prst="rect">
            <a:avLst/>
          </a:prstGeom>
          <a:noFill/>
        </p:spPr>
      </p:pic>
      <p:pic>
        <p:nvPicPr>
          <p:cNvPr id="289" name="Picture 400" descr="\\PAR-FILE-1\Services\Graphics\Logotheque\Air France.png"/>
          <p:cNvPicPr>
            <a:picLocks noChangeAspect="1" noChangeArrowheads="1"/>
          </p:cNvPicPr>
          <p:nvPr/>
        </p:nvPicPr>
        <p:blipFill rotWithShape="1">
          <a:blip r:embed="rId128" cstate="print">
            <a:extLst>
              <a:ext uri="{28A0092B-C50C-407E-A947-70E740481C1C}">
                <a14:useLocalDpi xmlns:a14="http://schemas.microsoft.com/office/drawing/2010/main" val="0"/>
              </a:ext>
            </a:extLst>
          </a:blip>
          <a:srcRect l="85114" t="-9512" b="1"/>
          <a:stretch/>
        </p:blipFill>
        <p:spPr bwMode="auto">
          <a:xfrm>
            <a:off x="822325"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401" descr="\\PAR-FILE-1\Services\Graphics\Logotheque\EasyJet.png"/>
          <p:cNvPicPr>
            <a:picLocks noChangeAspect="1" noChangeArrowheads="1"/>
          </p:cNvPicPr>
          <p:nvPr/>
        </p:nvPicPr>
        <p:blipFill rotWithShape="1">
          <a:blip r:embed="rId129" cstate="print">
            <a:extLst>
              <a:ext uri="{28A0092B-C50C-407E-A947-70E740481C1C}">
                <a14:useLocalDpi xmlns:a14="http://schemas.microsoft.com/office/drawing/2010/main" val="0"/>
              </a:ext>
            </a:extLst>
          </a:blip>
          <a:srcRect l="323" r="82453" b="-11049"/>
          <a:stretch/>
        </p:blipFill>
        <p:spPr bwMode="auto">
          <a:xfrm>
            <a:off x="1208584" y="2864350"/>
            <a:ext cx="84137" cy="137110"/>
          </a:xfrm>
          <a:prstGeom prst="rect">
            <a:avLst/>
          </a:prstGeom>
          <a:noFill/>
          <a:extLst>
            <a:ext uri="{909E8E84-426E-40DD-AFC4-6F175D3DCCD1}">
              <a14:hiddenFill xmlns:a14="http://schemas.microsoft.com/office/drawing/2010/main">
                <a:solidFill>
                  <a:srgbClr val="FFFFFF"/>
                </a:solidFill>
              </a14:hiddenFill>
            </a:ext>
          </a:extLst>
        </p:spPr>
      </p:pic>
      <p:pic>
        <p:nvPicPr>
          <p:cNvPr id="291" name="Picture 409" descr="http://siecledigital.fr/wp-content/uploads/2014/07/logo-blablacar.png"/>
          <p:cNvPicPr>
            <a:picLocks noChangeAspect="1" noChangeArrowheads="1"/>
          </p:cNvPicPr>
          <p:nvPr/>
        </p:nvPicPr>
        <p:blipFill>
          <a:blip r:embed="rId1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6993" y="2779209"/>
            <a:ext cx="645367" cy="307393"/>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400" descr="\\PAR-FILE-1\Services\Graphics\Logotheque\Air France.png"/>
          <p:cNvPicPr>
            <a:picLocks noChangeAspect="1" noChangeArrowheads="1"/>
          </p:cNvPicPr>
          <p:nvPr/>
        </p:nvPicPr>
        <p:blipFill rotWithShape="1">
          <a:blip r:embed="rId128" cstate="print">
            <a:extLst>
              <a:ext uri="{28A0092B-C50C-407E-A947-70E740481C1C}">
                <a14:useLocalDpi xmlns:a14="http://schemas.microsoft.com/office/drawing/2010/main" val="0"/>
              </a:ext>
            </a:extLst>
          </a:blip>
          <a:srcRect l="85114" t="-9512" b="1"/>
          <a:stretch/>
        </p:blipFill>
        <p:spPr bwMode="auto">
          <a:xfrm>
            <a:off x="3737538"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293" name="Picture 401" descr="\\PAR-FILE-1\Services\Graphics\Logotheque\EasyJet.png"/>
          <p:cNvPicPr>
            <a:picLocks noChangeAspect="1" noChangeArrowheads="1"/>
          </p:cNvPicPr>
          <p:nvPr/>
        </p:nvPicPr>
        <p:blipFill rotWithShape="1">
          <a:blip r:embed="rId129" cstate="print">
            <a:extLst>
              <a:ext uri="{28A0092B-C50C-407E-A947-70E740481C1C}">
                <a14:useLocalDpi xmlns:a14="http://schemas.microsoft.com/office/drawing/2010/main" val="0"/>
              </a:ext>
            </a:extLst>
          </a:blip>
          <a:srcRect l="323" r="82453" b="-11049"/>
          <a:stretch/>
        </p:blipFill>
        <p:spPr bwMode="auto">
          <a:xfrm>
            <a:off x="4114304" y="2864350"/>
            <a:ext cx="84137" cy="137110"/>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400" descr="\\PAR-FILE-1\Services\Graphics\Logotheque\Air France.png"/>
          <p:cNvPicPr>
            <a:picLocks noChangeAspect="1" noChangeArrowheads="1"/>
          </p:cNvPicPr>
          <p:nvPr/>
        </p:nvPicPr>
        <p:blipFill rotWithShape="1">
          <a:blip r:embed="rId128" cstate="print">
            <a:extLst>
              <a:ext uri="{28A0092B-C50C-407E-A947-70E740481C1C}">
                <a14:useLocalDpi xmlns:a14="http://schemas.microsoft.com/office/drawing/2010/main" val="0"/>
              </a:ext>
            </a:extLst>
          </a:blip>
          <a:srcRect l="85114" t="-9512" b="1"/>
          <a:stretch/>
        </p:blipFill>
        <p:spPr bwMode="auto">
          <a:xfrm>
            <a:off x="6605588"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401" descr="\\PAR-FILE-1\Services\Graphics\Logotheque\EasyJet.png"/>
          <p:cNvPicPr>
            <a:picLocks noChangeAspect="1" noChangeArrowheads="1"/>
          </p:cNvPicPr>
          <p:nvPr/>
        </p:nvPicPr>
        <p:blipFill rotWithShape="1">
          <a:blip r:embed="rId129" cstate="print">
            <a:extLst>
              <a:ext uri="{28A0092B-C50C-407E-A947-70E740481C1C}">
                <a14:useLocalDpi xmlns:a14="http://schemas.microsoft.com/office/drawing/2010/main" val="0"/>
              </a:ext>
            </a:extLst>
          </a:blip>
          <a:srcRect l="323" r="82453" b="-11049"/>
          <a:stretch/>
        </p:blipFill>
        <p:spPr bwMode="auto">
          <a:xfrm>
            <a:off x="6995195" y="2864350"/>
            <a:ext cx="84137" cy="137110"/>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33" descr="http://wellcom.fr/presse/idtgv/files/2013/06/Logo-iDTGV-SNCF-juin-2013.png"/>
          <p:cNvPicPr>
            <a:picLocks noChangeAspect="1" noChangeArrowheads="1"/>
          </p:cNvPicPr>
          <p:nvPr/>
        </p:nvPicPr>
        <p:blipFill rotWithShape="1">
          <a:blip r:embed="rId131" cstate="print">
            <a:clrChange>
              <a:clrFrom>
                <a:srgbClr val="FFFFFF"/>
              </a:clrFrom>
              <a:clrTo>
                <a:srgbClr val="FFFFFF">
                  <a:alpha val="0"/>
                </a:srgbClr>
              </a:clrTo>
            </a:clrChange>
            <a:extLst>
              <a:ext uri="{28A0092B-C50C-407E-A947-70E740481C1C}">
                <a14:useLocalDpi xmlns:a14="http://schemas.microsoft.com/office/drawing/2010/main" val="0"/>
              </a:ext>
            </a:extLst>
          </a:blip>
          <a:srcRect l="8989" t="31479" r="44168" b="29729"/>
          <a:stretch/>
        </p:blipFill>
        <p:spPr bwMode="auto">
          <a:xfrm>
            <a:off x="2149920" y="2896672"/>
            <a:ext cx="239596" cy="77420"/>
          </a:xfrm>
          <a:prstGeom prst="rect">
            <a:avLst/>
          </a:prstGeom>
          <a:noFill/>
          <a:extLst>
            <a:ext uri="{909E8E84-426E-40DD-AFC4-6F175D3DCCD1}">
              <a14:hiddenFill xmlns:a14="http://schemas.microsoft.com/office/drawing/2010/main">
                <a:solidFill>
                  <a:srgbClr val="FFFFFF"/>
                </a:solidFill>
              </a14:hiddenFill>
            </a:ext>
          </a:extLst>
        </p:spPr>
      </p:pic>
      <p:grpSp>
        <p:nvGrpSpPr>
          <p:cNvPr id="299" name="Group 688"/>
          <p:cNvGrpSpPr>
            <a:grpSpLocks noChangeAspect="1"/>
          </p:cNvGrpSpPr>
          <p:nvPr/>
        </p:nvGrpSpPr>
        <p:grpSpPr bwMode="auto">
          <a:xfrm>
            <a:off x="4840453" y="2497054"/>
            <a:ext cx="329870" cy="329870"/>
            <a:chOff x="3257" y="2625"/>
            <a:chExt cx="597" cy="597"/>
          </a:xfrm>
        </p:grpSpPr>
        <p:sp>
          <p:nvSpPr>
            <p:cNvPr id="300"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301" name="Group 690"/>
            <p:cNvGrpSpPr>
              <a:grpSpLocks/>
            </p:cNvGrpSpPr>
            <p:nvPr/>
          </p:nvGrpSpPr>
          <p:grpSpPr bwMode="auto">
            <a:xfrm>
              <a:off x="3306" y="2707"/>
              <a:ext cx="499" cy="432"/>
              <a:chOff x="3291" y="2157"/>
              <a:chExt cx="499" cy="432"/>
            </a:xfrm>
          </p:grpSpPr>
          <p:sp>
            <p:nvSpPr>
              <p:cNvPr id="302"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3"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4"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305"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6"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7"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8"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9"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10"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11"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13"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14"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315" name="Group 703"/>
              <p:cNvGrpSpPr>
                <a:grpSpLocks/>
              </p:cNvGrpSpPr>
              <p:nvPr/>
            </p:nvGrpSpPr>
            <p:grpSpPr bwMode="auto">
              <a:xfrm>
                <a:off x="3467" y="2177"/>
                <a:ext cx="147" cy="166"/>
                <a:chOff x="3467" y="2177"/>
                <a:chExt cx="147" cy="166"/>
              </a:xfrm>
            </p:grpSpPr>
            <p:sp>
              <p:nvSpPr>
                <p:cNvPr id="316"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317"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318"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pic>
        <p:nvPicPr>
          <p:cNvPr id="319" name="Picture 6" descr="\\par-file-1\Services\Graphics\LOGOTHEQUE\TGV.png"/>
          <p:cNvPicPr>
            <a:picLocks noChangeAspect="1" noChangeArrowheads="1"/>
          </p:cNvPicPr>
          <p:nvPr/>
        </p:nvPicPr>
        <p:blipFill>
          <a:blip r:embed="rId127" cstate="print"/>
          <a:srcRect/>
          <a:stretch>
            <a:fillRect/>
          </a:stretch>
        </p:blipFill>
        <p:spPr bwMode="auto">
          <a:xfrm>
            <a:off x="4384839" y="2870542"/>
            <a:ext cx="285191" cy="124726"/>
          </a:xfrm>
          <a:prstGeom prst="rect">
            <a:avLst/>
          </a:prstGeom>
          <a:noFill/>
        </p:spPr>
      </p:pic>
      <p:pic>
        <p:nvPicPr>
          <p:cNvPr id="321" name="Picture 33" descr="http://wellcom.fr/presse/idtgv/files/2013/06/Logo-iDTGV-SNCF-juin-2013.png"/>
          <p:cNvPicPr>
            <a:picLocks noChangeAspect="1" noChangeArrowheads="1"/>
          </p:cNvPicPr>
          <p:nvPr/>
        </p:nvPicPr>
        <p:blipFill rotWithShape="1">
          <a:blip r:embed="rId131" cstate="print">
            <a:clrChange>
              <a:clrFrom>
                <a:srgbClr val="FFFFFF"/>
              </a:clrFrom>
              <a:clrTo>
                <a:srgbClr val="FFFFFF">
                  <a:alpha val="0"/>
                </a:srgbClr>
              </a:clrTo>
            </a:clrChange>
            <a:extLst>
              <a:ext uri="{28A0092B-C50C-407E-A947-70E740481C1C}">
                <a14:useLocalDpi xmlns:a14="http://schemas.microsoft.com/office/drawing/2010/main" val="0"/>
              </a:ext>
            </a:extLst>
          </a:blip>
          <a:srcRect l="8989" t="31479" r="44168" b="29729"/>
          <a:stretch/>
        </p:blipFill>
        <p:spPr bwMode="auto">
          <a:xfrm>
            <a:off x="5066276" y="2896672"/>
            <a:ext cx="239596" cy="77420"/>
          </a:xfrm>
          <a:prstGeom prst="rect">
            <a:avLst/>
          </a:prstGeom>
          <a:noFill/>
          <a:extLst>
            <a:ext uri="{909E8E84-426E-40DD-AFC4-6F175D3DCCD1}">
              <a14:hiddenFill xmlns:a14="http://schemas.microsoft.com/office/drawing/2010/main">
                <a:solidFill>
                  <a:srgbClr val="FFFFFF"/>
                </a:solidFill>
              </a14:hiddenFill>
            </a:ext>
          </a:extLst>
        </p:spPr>
      </p:pic>
      <p:grpSp>
        <p:nvGrpSpPr>
          <p:cNvPr id="322" name="Group 544"/>
          <p:cNvGrpSpPr>
            <a:grpSpLocks noChangeAspect="1"/>
          </p:cNvGrpSpPr>
          <p:nvPr/>
        </p:nvGrpSpPr>
        <p:grpSpPr>
          <a:xfrm>
            <a:off x="5911458" y="2460820"/>
            <a:ext cx="329870" cy="329870"/>
            <a:chOff x="3381772" y="58738"/>
            <a:chExt cx="685800" cy="685800"/>
          </a:xfrm>
        </p:grpSpPr>
        <p:sp>
          <p:nvSpPr>
            <p:cNvPr id="323"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324"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pic>
        <p:nvPicPr>
          <p:cNvPr id="325" name="Picture 409" descr="http://siecledigital.fr/wp-content/uploads/2014/07/logo-blablacar.png"/>
          <p:cNvPicPr>
            <a:picLocks noChangeAspect="1" noChangeArrowheads="1"/>
          </p:cNvPicPr>
          <p:nvPr/>
        </p:nvPicPr>
        <p:blipFill>
          <a:blip r:embed="rId1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2204" y="2742975"/>
            <a:ext cx="645367" cy="307393"/>
          </a:xfrm>
          <a:prstGeom prst="rect">
            <a:avLst/>
          </a:prstGeom>
          <a:noFill/>
          <a:extLst>
            <a:ext uri="{909E8E84-426E-40DD-AFC4-6F175D3DCCD1}">
              <a14:hiddenFill xmlns:a14="http://schemas.microsoft.com/office/drawing/2010/main">
                <a:solidFill>
                  <a:srgbClr val="FFFFFF"/>
                </a:solidFill>
              </a14:hiddenFill>
            </a:ext>
          </a:extLst>
        </p:spPr>
      </p:pic>
      <p:grpSp>
        <p:nvGrpSpPr>
          <p:cNvPr id="326" name="Group 544"/>
          <p:cNvGrpSpPr>
            <a:grpSpLocks noChangeAspect="1"/>
          </p:cNvGrpSpPr>
          <p:nvPr/>
        </p:nvGrpSpPr>
        <p:grpSpPr>
          <a:xfrm>
            <a:off x="8721757" y="2497054"/>
            <a:ext cx="329870" cy="329870"/>
            <a:chOff x="3381772" y="58738"/>
            <a:chExt cx="685800" cy="685800"/>
          </a:xfrm>
        </p:grpSpPr>
        <p:sp>
          <p:nvSpPr>
            <p:cNvPr id="327"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328"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329" name="Group 688"/>
          <p:cNvGrpSpPr>
            <a:grpSpLocks noChangeAspect="1"/>
          </p:cNvGrpSpPr>
          <p:nvPr/>
        </p:nvGrpSpPr>
        <p:grpSpPr bwMode="auto">
          <a:xfrm>
            <a:off x="7626435" y="2497054"/>
            <a:ext cx="329870" cy="329870"/>
            <a:chOff x="3257" y="2625"/>
            <a:chExt cx="597" cy="597"/>
          </a:xfrm>
        </p:grpSpPr>
        <p:sp>
          <p:nvSpPr>
            <p:cNvPr id="343"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344" name="Group 690"/>
            <p:cNvGrpSpPr>
              <a:grpSpLocks/>
            </p:cNvGrpSpPr>
            <p:nvPr/>
          </p:nvGrpSpPr>
          <p:grpSpPr bwMode="auto">
            <a:xfrm>
              <a:off x="3306" y="2707"/>
              <a:ext cx="499" cy="432"/>
              <a:chOff x="3291" y="2157"/>
              <a:chExt cx="499" cy="432"/>
            </a:xfrm>
          </p:grpSpPr>
          <p:sp>
            <p:nvSpPr>
              <p:cNvPr id="356"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57"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1"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362"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3"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7"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8"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9"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84"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85"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89"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0"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391" name="Group 703"/>
              <p:cNvGrpSpPr>
                <a:grpSpLocks/>
              </p:cNvGrpSpPr>
              <p:nvPr/>
            </p:nvGrpSpPr>
            <p:grpSpPr bwMode="auto">
              <a:xfrm>
                <a:off x="3467" y="2177"/>
                <a:ext cx="147" cy="166"/>
                <a:chOff x="3467" y="2177"/>
                <a:chExt cx="147" cy="166"/>
              </a:xfrm>
            </p:grpSpPr>
            <p:sp>
              <p:nvSpPr>
                <p:cNvPr id="392"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440"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441"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pic>
        <p:nvPicPr>
          <p:cNvPr id="442" name="Picture 6" descr="\\par-file-1\Services\Graphics\LOGOTHEQUE\TGV.png"/>
          <p:cNvPicPr>
            <a:picLocks noChangeAspect="1" noChangeArrowheads="1"/>
          </p:cNvPicPr>
          <p:nvPr/>
        </p:nvPicPr>
        <p:blipFill>
          <a:blip r:embed="rId127" cstate="print"/>
          <a:srcRect/>
          <a:stretch>
            <a:fillRect/>
          </a:stretch>
        </p:blipFill>
        <p:spPr bwMode="auto">
          <a:xfrm>
            <a:off x="7196221" y="2870542"/>
            <a:ext cx="285191" cy="124726"/>
          </a:xfrm>
          <a:prstGeom prst="rect">
            <a:avLst/>
          </a:prstGeom>
          <a:noFill/>
        </p:spPr>
      </p:pic>
      <p:pic>
        <p:nvPicPr>
          <p:cNvPr id="444" name="Picture 409" descr="http://siecledigital.fr/wp-content/uploads/2014/07/logo-blablacar.png"/>
          <p:cNvPicPr>
            <a:picLocks noChangeAspect="1" noChangeArrowheads="1"/>
          </p:cNvPicPr>
          <p:nvPr/>
        </p:nvPicPr>
        <p:blipFill>
          <a:blip r:embed="rId1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03" y="2779209"/>
            <a:ext cx="645367" cy="307393"/>
          </a:xfrm>
          <a:prstGeom prst="rect">
            <a:avLst/>
          </a:prstGeom>
          <a:noFill/>
          <a:extLst>
            <a:ext uri="{909E8E84-426E-40DD-AFC4-6F175D3DCCD1}">
              <a14:hiddenFill xmlns:a14="http://schemas.microsoft.com/office/drawing/2010/main">
                <a:solidFill>
                  <a:srgbClr val="FFFFFF"/>
                </a:solidFill>
              </a14:hiddenFill>
            </a:ext>
          </a:extLst>
        </p:spPr>
      </p:pic>
      <p:pic>
        <p:nvPicPr>
          <p:cNvPr id="445" name="Picture 33" descr="http://wellcom.fr/presse/idtgv/files/2013/06/Logo-iDTGV-SNCF-juin-2013.png"/>
          <p:cNvPicPr>
            <a:picLocks noChangeAspect="1" noChangeArrowheads="1"/>
          </p:cNvPicPr>
          <p:nvPr/>
        </p:nvPicPr>
        <p:blipFill rotWithShape="1">
          <a:blip r:embed="rId131" cstate="print">
            <a:clrChange>
              <a:clrFrom>
                <a:srgbClr val="FFFFFF"/>
              </a:clrFrom>
              <a:clrTo>
                <a:srgbClr val="FFFFFF">
                  <a:alpha val="0"/>
                </a:srgbClr>
              </a:clrTo>
            </a:clrChange>
            <a:extLst>
              <a:ext uri="{28A0092B-C50C-407E-A947-70E740481C1C}">
                <a14:useLocalDpi xmlns:a14="http://schemas.microsoft.com/office/drawing/2010/main" val="0"/>
              </a:ext>
            </a:extLst>
          </a:blip>
          <a:srcRect l="8989" t="31479" r="44168" b="29729"/>
          <a:stretch/>
        </p:blipFill>
        <p:spPr bwMode="auto">
          <a:xfrm>
            <a:off x="7887818" y="2896672"/>
            <a:ext cx="239596" cy="77420"/>
          </a:xfrm>
          <a:prstGeom prst="rect">
            <a:avLst/>
          </a:prstGeom>
          <a:noFill/>
          <a:extLst>
            <a:ext uri="{909E8E84-426E-40DD-AFC4-6F175D3DCCD1}">
              <a14:hiddenFill xmlns:a14="http://schemas.microsoft.com/office/drawing/2010/main">
                <a:solidFill>
                  <a:srgbClr val="FFFFFF"/>
                </a:solidFill>
              </a14:hiddenFill>
            </a:ext>
          </a:extLst>
        </p:spPr>
      </p:pic>
      <p:cxnSp>
        <p:nvCxnSpPr>
          <p:cNvPr id="446" name="LeanLine Vertical 635587555498065163"/>
          <p:cNvCxnSpPr/>
          <p:nvPr/>
        </p:nvCxnSpPr>
        <p:spPr>
          <a:xfrm flipV="1">
            <a:off x="1423455" y="2517776"/>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47" name="LeanLine Vertical 635587555498065163"/>
          <p:cNvCxnSpPr/>
          <p:nvPr/>
        </p:nvCxnSpPr>
        <p:spPr>
          <a:xfrm flipV="1">
            <a:off x="2730277" y="2546114"/>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48" name="LeanLine Vertical 635587555498065163"/>
          <p:cNvCxnSpPr/>
          <p:nvPr/>
        </p:nvCxnSpPr>
        <p:spPr>
          <a:xfrm flipV="1">
            <a:off x="4332886" y="2517776"/>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49" name="LeanLine Vertical 635587555498065163"/>
          <p:cNvCxnSpPr/>
          <p:nvPr/>
        </p:nvCxnSpPr>
        <p:spPr>
          <a:xfrm flipV="1">
            <a:off x="7147764" y="2517776"/>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50" name="LeanLine Vertical 635587555498065163"/>
          <p:cNvCxnSpPr/>
          <p:nvPr/>
        </p:nvCxnSpPr>
        <p:spPr>
          <a:xfrm flipV="1">
            <a:off x="5655488" y="2509880"/>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51" name="LeanLine Vertical 635587555498065163"/>
          <p:cNvCxnSpPr/>
          <p:nvPr/>
        </p:nvCxnSpPr>
        <p:spPr>
          <a:xfrm flipV="1">
            <a:off x="8579688" y="2546114"/>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4809000" y="214159"/>
            <a:ext cx="288000" cy="288000"/>
            <a:chOff x="5275725" y="214159"/>
            <a:chExt cx="288000" cy="288000"/>
          </a:xfrm>
        </p:grpSpPr>
        <p:sp>
          <p:nvSpPr>
            <p:cNvPr id="236" name="Rectangle 235"/>
            <p:cNvSpPr>
              <a:spLocks/>
            </p:cNvSpPr>
            <p:nvPr/>
          </p:nvSpPr>
          <p:spPr>
            <a:xfrm>
              <a:off x="5275725" y="214159"/>
              <a:ext cx="288000" cy="288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37" name="Freeform 5"/>
            <p:cNvSpPr>
              <a:spLocks noEditPoints="1"/>
            </p:cNvSpPr>
            <p:nvPr/>
          </p:nvSpPr>
          <p:spPr bwMode="auto">
            <a:xfrm>
              <a:off x="5284039" y="232855"/>
              <a:ext cx="271372" cy="250608"/>
            </a:xfrm>
            <a:custGeom>
              <a:avLst/>
              <a:gdLst>
                <a:gd name="T0" fmla="*/ 1041 w 2080"/>
                <a:gd name="T1" fmla="*/ 920 h 1920"/>
                <a:gd name="T2" fmla="*/ 1321 w 2080"/>
                <a:gd name="T3" fmla="*/ 1200 h 1920"/>
                <a:gd name="T4" fmla="*/ 1041 w 2080"/>
                <a:gd name="T5" fmla="*/ 1480 h 1920"/>
                <a:gd name="T6" fmla="*/ 761 w 2080"/>
                <a:gd name="T7" fmla="*/ 1200 h 1920"/>
                <a:gd name="T8" fmla="*/ 1041 w 2080"/>
                <a:gd name="T9" fmla="*/ 920 h 1920"/>
                <a:gd name="T10" fmla="*/ 1041 w 2080"/>
                <a:gd name="T11" fmla="*/ 1000 h 1920"/>
                <a:gd name="T12" fmla="*/ 841 w 2080"/>
                <a:gd name="T13" fmla="*/ 1200 h 1920"/>
                <a:gd name="T14" fmla="*/ 1041 w 2080"/>
                <a:gd name="T15" fmla="*/ 1400 h 1920"/>
                <a:gd name="T16" fmla="*/ 1241 w 2080"/>
                <a:gd name="T17" fmla="*/ 1200 h 1920"/>
                <a:gd name="T18" fmla="*/ 1041 w 2080"/>
                <a:gd name="T19" fmla="*/ 1000 h 1920"/>
                <a:gd name="T20" fmla="*/ 1800 w 2080"/>
                <a:gd name="T21" fmla="*/ 1360 h 1920"/>
                <a:gd name="T22" fmla="*/ 2080 w 2080"/>
                <a:gd name="T23" fmla="*/ 1640 h 1920"/>
                <a:gd name="T24" fmla="*/ 1800 w 2080"/>
                <a:gd name="T25" fmla="*/ 1920 h 1920"/>
                <a:gd name="T26" fmla="*/ 1520 w 2080"/>
                <a:gd name="T27" fmla="*/ 1640 h 1920"/>
                <a:gd name="T28" fmla="*/ 1800 w 2080"/>
                <a:gd name="T29" fmla="*/ 1360 h 1920"/>
                <a:gd name="T30" fmla="*/ 1800 w 2080"/>
                <a:gd name="T31" fmla="*/ 1440 h 1920"/>
                <a:gd name="T32" fmla="*/ 1600 w 2080"/>
                <a:gd name="T33" fmla="*/ 1640 h 1920"/>
                <a:gd name="T34" fmla="*/ 1800 w 2080"/>
                <a:gd name="T35" fmla="*/ 1840 h 1920"/>
                <a:gd name="T36" fmla="*/ 2000 w 2080"/>
                <a:gd name="T37" fmla="*/ 1640 h 1920"/>
                <a:gd name="T38" fmla="*/ 1800 w 2080"/>
                <a:gd name="T39" fmla="*/ 1440 h 1920"/>
                <a:gd name="T40" fmla="*/ 280 w 2080"/>
                <a:gd name="T41" fmla="*/ 1360 h 1920"/>
                <a:gd name="T42" fmla="*/ 560 w 2080"/>
                <a:gd name="T43" fmla="*/ 1640 h 1920"/>
                <a:gd name="T44" fmla="*/ 280 w 2080"/>
                <a:gd name="T45" fmla="*/ 1920 h 1920"/>
                <a:gd name="T46" fmla="*/ 0 w 2080"/>
                <a:gd name="T47" fmla="*/ 1640 h 1920"/>
                <a:gd name="T48" fmla="*/ 280 w 2080"/>
                <a:gd name="T49" fmla="*/ 1360 h 1920"/>
                <a:gd name="T50" fmla="*/ 280 w 2080"/>
                <a:gd name="T51" fmla="*/ 1440 h 1920"/>
                <a:gd name="T52" fmla="*/ 80 w 2080"/>
                <a:gd name="T53" fmla="*/ 1640 h 1920"/>
                <a:gd name="T54" fmla="*/ 280 w 2080"/>
                <a:gd name="T55" fmla="*/ 1840 h 1920"/>
                <a:gd name="T56" fmla="*/ 480 w 2080"/>
                <a:gd name="T57" fmla="*/ 1640 h 1920"/>
                <a:gd name="T58" fmla="*/ 280 w 2080"/>
                <a:gd name="T59" fmla="*/ 1440 h 1920"/>
                <a:gd name="T60" fmla="*/ 1040 w 2080"/>
                <a:gd name="T61" fmla="*/ 0 h 1920"/>
                <a:gd name="T62" fmla="*/ 1320 w 2080"/>
                <a:gd name="T63" fmla="*/ 280 h 1920"/>
                <a:gd name="T64" fmla="*/ 1040 w 2080"/>
                <a:gd name="T65" fmla="*/ 560 h 1920"/>
                <a:gd name="T66" fmla="*/ 760 w 2080"/>
                <a:gd name="T67" fmla="*/ 280 h 1920"/>
                <a:gd name="T68" fmla="*/ 1040 w 2080"/>
                <a:gd name="T69" fmla="*/ 0 h 1920"/>
                <a:gd name="T70" fmla="*/ 1040 w 2080"/>
                <a:gd name="T71" fmla="*/ 80 h 1920"/>
                <a:gd name="T72" fmla="*/ 840 w 2080"/>
                <a:gd name="T73" fmla="*/ 280 h 1920"/>
                <a:gd name="T74" fmla="*/ 1040 w 2080"/>
                <a:gd name="T75" fmla="*/ 480 h 1920"/>
                <a:gd name="T76" fmla="*/ 1240 w 2080"/>
                <a:gd name="T77" fmla="*/ 280 h 1920"/>
                <a:gd name="T78" fmla="*/ 1040 w 2080"/>
                <a:gd name="T79" fmla="*/ 80 h 1920"/>
                <a:gd name="T80" fmla="*/ 1469 w 2080"/>
                <a:gd name="T81" fmla="*/ 1498 h 1920"/>
                <a:gd name="T82" fmla="*/ 1327 w 2080"/>
                <a:gd name="T83" fmla="*/ 1418 h 1920"/>
                <a:gd name="T84" fmla="*/ 1368 w 2080"/>
                <a:gd name="T85" fmla="*/ 1350 h 1920"/>
                <a:gd name="T86" fmla="*/ 1508 w 2080"/>
                <a:gd name="T87" fmla="*/ 1429 h 1920"/>
                <a:gd name="T88" fmla="*/ 1469 w 2080"/>
                <a:gd name="T89" fmla="*/ 1498 h 1920"/>
                <a:gd name="T90" fmla="*/ 754 w 2080"/>
                <a:gd name="T91" fmla="*/ 1418 h 1920"/>
                <a:gd name="T92" fmla="*/ 611 w 2080"/>
                <a:gd name="T93" fmla="*/ 1498 h 1920"/>
                <a:gd name="T94" fmla="*/ 572 w 2080"/>
                <a:gd name="T95" fmla="*/ 1429 h 1920"/>
                <a:gd name="T96" fmla="*/ 714 w 2080"/>
                <a:gd name="T97" fmla="*/ 1349 h 1920"/>
                <a:gd name="T98" fmla="*/ 754 w 2080"/>
                <a:gd name="T99" fmla="*/ 1418 h 1920"/>
                <a:gd name="T100" fmla="*/ 1000 w 2080"/>
                <a:gd name="T101" fmla="*/ 842 h 1920"/>
                <a:gd name="T102" fmla="*/ 1000 w 2080"/>
                <a:gd name="T103" fmla="*/ 638 h 1920"/>
                <a:gd name="T104" fmla="*/ 1080 w 2080"/>
                <a:gd name="T105" fmla="*/ 638 h 1920"/>
                <a:gd name="T106" fmla="*/ 1080 w 2080"/>
                <a:gd name="T107" fmla="*/ 842 h 1920"/>
                <a:gd name="T108" fmla="*/ 1000 w 2080"/>
                <a:gd name="T109" fmla="*/ 842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0" h="1920">
                  <a:moveTo>
                    <a:pt x="1041" y="920"/>
                  </a:moveTo>
                  <a:cubicBezTo>
                    <a:pt x="1196" y="920"/>
                    <a:pt x="1321" y="1045"/>
                    <a:pt x="1321" y="1200"/>
                  </a:cubicBezTo>
                  <a:cubicBezTo>
                    <a:pt x="1321" y="1355"/>
                    <a:pt x="1196" y="1480"/>
                    <a:pt x="1041" y="1480"/>
                  </a:cubicBezTo>
                  <a:cubicBezTo>
                    <a:pt x="886" y="1480"/>
                    <a:pt x="761" y="1355"/>
                    <a:pt x="761" y="1200"/>
                  </a:cubicBezTo>
                  <a:cubicBezTo>
                    <a:pt x="761" y="1045"/>
                    <a:pt x="886" y="920"/>
                    <a:pt x="1041" y="920"/>
                  </a:cubicBezTo>
                  <a:close/>
                  <a:moveTo>
                    <a:pt x="1041" y="1000"/>
                  </a:moveTo>
                  <a:cubicBezTo>
                    <a:pt x="931" y="1000"/>
                    <a:pt x="841" y="1090"/>
                    <a:pt x="841" y="1200"/>
                  </a:cubicBezTo>
                  <a:cubicBezTo>
                    <a:pt x="841" y="1310"/>
                    <a:pt x="931" y="1400"/>
                    <a:pt x="1041" y="1400"/>
                  </a:cubicBezTo>
                  <a:cubicBezTo>
                    <a:pt x="1152" y="1400"/>
                    <a:pt x="1241" y="1310"/>
                    <a:pt x="1241" y="1200"/>
                  </a:cubicBezTo>
                  <a:cubicBezTo>
                    <a:pt x="1241" y="1090"/>
                    <a:pt x="1152" y="1000"/>
                    <a:pt x="1041" y="1000"/>
                  </a:cubicBezTo>
                  <a:close/>
                  <a:moveTo>
                    <a:pt x="1800" y="1360"/>
                  </a:moveTo>
                  <a:cubicBezTo>
                    <a:pt x="1955" y="1360"/>
                    <a:pt x="2080" y="1485"/>
                    <a:pt x="2080" y="1640"/>
                  </a:cubicBezTo>
                  <a:cubicBezTo>
                    <a:pt x="2080" y="1795"/>
                    <a:pt x="1955" y="1920"/>
                    <a:pt x="1800" y="1920"/>
                  </a:cubicBezTo>
                  <a:cubicBezTo>
                    <a:pt x="1645" y="1920"/>
                    <a:pt x="1520" y="1795"/>
                    <a:pt x="1520" y="1640"/>
                  </a:cubicBezTo>
                  <a:cubicBezTo>
                    <a:pt x="1520" y="1485"/>
                    <a:pt x="1645" y="1360"/>
                    <a:pt x="1800" y="1360"/>
                  </a:cubicBezTo>
                  <a:close/>
                  <a:moveTo>
                    <a:pt x="1800" y="1440"/>
                  </a:moveTo>
                  <a:cubicBezTo>
                    <a:pt x="1690" y="1440"/>
                    <a:pt x="1600" y="1530"/>
                    <a:pt x="1600" y="1640"/>
                  </a:cubicBezTo>
                  <a:cubicBezTo>
                    <a:pt x="1600" y="1750"/>
                    <a:pt x="1690" y="1840"/>
                    <a:pt x="1800" y="1840"/>
                  </a:cubicBezTo>
                  <a:cubicBezTo>
                    <a:pt x="1910" y="1840"/>
                    <a:pt x="2000" y="1750"/>
                    <a:pt x="2000" y="1640"/>
                  </a:cubicBezTo>
                  <a:cubicBezTo>
                    <a:pt x="2000" y="1530"/>
                    <a:pt x="1910" y="1440"/>
                    <a:pt x="1800" y="1440"/>
                  </a:cubicBezTo>
                  <a:close/>
                  <a:moveTo>
                    <a:pt x="280" y="1360"/>
                  </a:moveTo>
                  <a:cubicBezTo>
                    <a:pt x="435" y="1360"/>
                    <a:pt x="560" y="1485"/>
                    <a:pt x="560" y="1640"/>
                  </a:cubicBezTo>
                  <a:cubicBezTo>
                    <a:pt x="560" y="1795"/>
                    <a:pt x="435" y="1920"/>
                    <a:pt x="280" y="1920"/>
                  </a:cubicBezTo>
                  <a:cubicBezTo>
                    <a:pt x="125" y="1920"/>
                    <a:pt x="0" y="1795"/>
                    <a:pt x="0" y="1640"/>
                  </a:cubicBezTo>
                  <a:cubicBezTo>
                    <a:pt x="0" y="1485"/>
                    <a:pt x="125" y="1360"/>
                    <a:pt x="280" y="1360"/>
                  </a:cubicBezTo>
                  <a:close/>
                  <a:moveTo>
                    <a:pt x="280" y="1440"/>
                  </a:moveTo>
                  <a:cubicBezTo>
                    <a:pt x="170" y="1440"/>
                    <a:pt x="80" y="1530"/>
                    <a:pt x="80" y="1640"/>
                  </a:cubicBezTo>
                  <a:cubicBezTo>
                    <a:pt x="80" y="1750"/>
                    <a:pt x="170" y="1840"/>
                    <a:pt x="280" y="1840"/>
                  </a:cubicBezTo>
                  <a:cubicBezTo>
                    <a:pt x="390" y="1840"/>
                    <a:pt x="480" y="1750"/>
                    <a:pt x="480" y="1640"/>
                  </a:cubicBezTo>
                  <a:cubicBezTo>
                    <a:pt x="480" y="1530"/>
                    <a:pt x="390" y="1440"/>
                    <a:pt x="280" y="1440"/>
                  </a:cubicBezTo>
                  <a:close/>
                  <a:moveTo>
                    <a:pt x="1040" y="0"/>
                  </a:moveTo>
                  <a:cubicBezTo>
                    <a:pt x="1195" y="0"/>
                    <a:pt x="1320" y="125"/>
                    <a:pt x="1320" y="280"/>
                  </a:cubicBezTo>
                  <a:cubicBezTo>
                    <a:pt x="1320" y="435"/>
                    <a:pt x="1195" y="560"/>
                    <a:pt x="1040" y="560"/>
                  </a:cubicBezTo>
                  <a:cubicBezTo>
                    <a:pt x="885" y="560"/>
                    <a:pt x="760" y="435"/>
                    <a:pt x="760" y="280"/>
                  </a:cubicBezTo>
                  <a:cubicBezTo>
                    <a:pt x="760" y="125"/>
                    <a:pt x="885" y="0"/>
                    <a:pt x="1040" y="0"/>
                  </a:cubicBezTo>
                  <a:close/>
                  <a:moveTo>
                    <a:pt x="1040" y="80"/>
                  </a:moveTo>
                  <a:cubicBezTo>
                    <a:pt x="930" y="80"/>
                    <a:pt x="840" y="170"/>
                    <a:pt x="840" y="280"/>
                  </a:cubicBezTo>
                  <a:cubicBezTo>
                    <a:pt x="840" y="390"/>
                    <a:pt x="930" y="480"/>
                    <a:pt x="1040" y="480"/>
                  </a:cubicBezTo>
                  <a:cubicBezTo>
                    <a:pt x="1150" y="480"/>
                    <a:pt x="1240" y="390"/>
                    <a:pt x="1240" y="280"/>
                  </a:cubicBezTo>
                  <a:cubicBezTo>
                    <a:pt x="1240" y="170"/>
                    <a:pt x="1150" y="80"/>
                    <a:pt x="1040" y="80"/>
                  </a:cubicBezTo>
                  <a:close/>
                  <a:moveTo>
                    <a:pt x="1469" y="1498"/>
                  </a:moveTo>
                  <a:cubicBezTo>
                    <a:pt x="1327" y="1418"/>
                    <a:pt x="1327" y="1418"/>
                    <a:pt x="1327" y="1418"/>
                  </a:cubicBezTo>
                  <a:cubicBezTo>
                    <a:pt x="1343" y="1398"/>
                    <a:pt x="1357" y="1374"/>
                    <a:pt x="1368" y="1350"/>
                  </a:cubicBezTo>
                  <a:cubicBezTo>
                    <a:pt x="1508" y="1429"/>
                    <a:pt x="1508" y="1429"/>
                    <a:pt x="1508" y="1429"/>
                  </a:cubicBezTo>
                  <a:cubicBezTo>
                    <a:pt x="1493" y="1451"/>
                    <a:pt x="1479" y="1474"/>
                    <a:pt x="1469" y="1498"/>
                  </a:cubicBezTo>
                  <a:close/>
                  <a:moveTo>
                    <a:pt x="754" y="1418"/>
                  </a:moveTo>
                  <a:cubicBezTo>
                    <a:pt x="611" y="1498"/>
                    <a:pt x="611" y="1498"/>
                    <a:pt x="611" y="1498"/>
                  </a:cubicBezTo>
                  <a:cubicBezTo>
                    <a:pt x="601" y="1474"/>
                    <a:pt x="588" y="1451"/>
                    <a:pt x="572" y="1429"/>
                  </a:cubicBezTo>
                  <a:cubicBezTo>
                    <a:pt x="714" y="1349"/>
                    <a:pt x="714" y="1349"/>
                    <a:pt x="714" y="1349"/>
                  </a:cubicBezTo>
                  <a:cubicBezTo>
                    <a:pt x="724" y="1374"/>
                    <a:pt x="738" y="1396"/>
                    <a:pt x="754" y="1418"/>
                  </a:cubicBezTo>
                  <a:close/>
                  <a:moveTo>
                    <a:pt x="1000" y="842"/>
                  </a:moveTo>
                  <a:cubicBezTo>
                    <a:pt x="1000" y="638"/>
                    <a:pt x="1000" y="638"/>
                    <a:pt x="1000" y="638"/>
                  </a:cubicBezTo>
                  <a:cubicBezTo>
                    <a:pt x="1027" y="641"/>
                    <a:pt x="1053" y="641"/>
                    <a:pt x="1080" y="638"/>
                  </a:cubicBezTo>
                  <a:cubicBezTo>
                    <a:pt x="1080" y="842"/>
                    <a:pt x="1080" y="842"/>
                    <a:pt x="1080" y="842"/>
                  </a:cubicBezTo>
                  <a:cubicBezTo>
                    <a:pt x="1053" y="839"/>
                    <a:pt x="1027" y="839"/>
                    <a:pt x="1000" y="8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mn-lt"/>
                <a:sym typeface="+mn-lt"/>
              </a:endParaRPr>
            </a:p>
          </p:txBody>
        </p:sp>
      </p:grpSp>
      <p:sp>
        <p:nvSpPr>
          <p:cNvPr id="250" name="TextBox 249"/>
          <p:cNvSpPr txBox="1"/>
          <p:nvPr/>
        </p:nvSpPr>
        <p:spPr>
          <a:xfrm>
            <a:off x="1781539"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252" name="TextBox 251"/>
          <p:cNvSpPr txBox="1"/>
          <p:nvPr/>
        </p:nvSpPr>
        <p:spPr>
          <a:xfrm>
            <a:off x="4699724"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256" name="TextBox 255"/>
          <p:cNvSpPr txBox="1"/>
          <p:nvPr/>
        </p:nvSpPr>
        <p:spPr>
          <a:xfrm>
            <a:off x="7511926"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257" name="RbSticker">
            <a:extLst>
              <a:ext uri="{FF2B5EF4-FFF2-40B4-BE49-F238E27FC236}">
                <a16:creationId xmlns:a16="http://schemas.microsoft.com/office/drawing/2014/main" id="{BFAB5214-01B2-4B08-93A3-7F34D40C299F}"/>
              </a:ext>
            </a:extLst>
          </p:cNvPr>
          <p:cNvSpPr txBox="1"/>
          <p:nvPr/>
        </p:nvSpPr>
        <p:spPr>
          <a:xfrm>
            <a:off x="779130" y="281612"/>
            <a:ext cx="2922275" cy="180049"/>
          </a:xfrm>
          <a:prstGeom prst="rect">
            <a:avLst/>
          </a:prstGeom>
          <a:noFill/>
          <a:ln w="9525">
            <a:noFill/>
          </a:ln>
        </p:spPr>
        <p:txBody>
          <a:bodyPr vert="horz" wrap="squar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170787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1233951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3" name="think-cell Slide" r:id="rId101" imgW="360" imgH="360" progId="TCLayout.ActiveDocument.1">
                  <p:embed/>
                </p:oleObj>
              </mc:Choice>
              <mc:Fallback>
                <p:oleObj name="think-cell Slide" r:id="rId101" imgW="360" imgH="360" progId="TCLayout.ActiveDocument.1">
                  <p:embed/>
                  <p:pic>
                    <p:nvPicPr>
                      <p:cNvPr id="30" name="Object 29" hidden="1"/>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fr-FR" sz="1100" dirty="0">
              <a:solidFill>
                <a:srgbClr val="000000"/>
              </a:solidFill>
              <a:latin typeface="Arial Narrow"/>
              <a:sym typeface="Arial Narrow"/>
            </a:endParaRPr>
          </a:p>
        </p:txBody>
      </p:sp>
      <p:sp>
        <p:nvSpPr>
          <p:cNvPr id="4" name="Title 3"/>
          <p:cNvSpPr>
            <a:spLocks noGrp="1"/>
          </p:cNvSpPr>
          <p:nvPr>
            <p:ph type="title"/>
          </p:nvPr>
        </p:nvSpPr>
        <p:spPr>
          <a:xfrm>
            <a:off x="738000" y="720000"/>
            <a:ext cx="8535988" cy="747897"/>
          </a:xfrm>
        </p:spPr>
        <p:txBody>
          <a:bodyPr vert="horz"/>
          <a:lstStyle/>
          <a:p>
            <a:r>
              <a:rPr lang="fr-FR" dirty="0"/>
              <a:t>Le TET est a minima ~25% plus cher que la voiture ou le covoiturage pour effectuer le trajet Limoges-Toulouse</a:t>
            </a:r>
          </a:p>
        </p:txBody>
      </p:sp>
      <p:sp>
        <p:nvSpPr>
          <p:cNvPr id="5" name="Source"/>
          <p:cNvSpPr txBox="1"/>
          <p:nvPr/>
        </p:nvSpPr>
        <p:spPr>
          <a:xfrm>
            <a:off x="738189" y="6710121"/>
            <a:ext cx="3723776"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Sources : SNCF, Air France, Easyjet, Blablacar, Mappy, RATP, Analyses Roland Berger</a:t>
            </a:r>
          </a:p>
        </p:txBody>
      </p:sp>
      <p:sp>
        <p:nvSpPr>
          <p:cNvPr id="23" name="Subtitle"/>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rgbClr val="000000"/>
              </a:buClr>
              <a:buSzPct val="100000"/>
            </a:pPr>
            <a:r>
              <a:rPr lang="fr-FR" sz="2100" b="0" dirty="0">
                <a:solidFill>
                  <a:srgbClr val="716D6D"/>
                </a:solidFill>
                <a:sym typeface="+mn-lt"/>
              </a:rPr>
              <a:t>Fourchette de prix par mode de transport [2014; prix total porte à porte ; EUR]</a:t>
            </a:r>
          </a:p>
        </p:txBody>
      </p:sp>
      <p:cxnSp>
        <p:nvCxnSpPr>
          <p:cNvPr id="190" name="LeanLine Vertical 635587555498065163"/>
          <p:cNvCxnSpPr>
            <a:cxnSpLocks/>
          </p:cNvCxnSpPr>
          <p:nvPr/>
        </p:nvCxnSpPr>
        <p:spPr>
          <a:xfrm flipV="1">
            <a:off x="6455596" y="2171700"/>
            <a:ext cx="0" cy="3925886"/>
          </a:xfrm>
          <a:prstGeom prst="line">
            <a:avLst/>
          </a:prstGeom>
          <a:ln w="3175">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191" name="LeanLine Vertical 635587555498065163"/>
          <p:cNvCxnSpPr>
            <a:cxnSpLocks/>
          </p:cNvCxnSpPr>
          <p:nvPr/>
        </p:nvCxnSpPr>
        <p:spPr>
          <a:xfrm flipV="1">
            <a:off x="3572086" y="2171700"/>
            <a:ext cx="0" cy="3925886"/>
          </a:xfrm>
          <a:prstGeom prst="line">
            <a:avLst/>
          </a:prstGeom>
          <a:ln w="3175">
            <a:solidFill>
              <a:schemeClr val="accent4"/>
            </a:solidFill>
          </a:ln>
          <a:effectLst/>
        </p:spPr>
        <p:style>
          <a:lnRef idx="1">
            <a:schemeClr val="accent1"/>
          </a:lnRef>
          <a:fillRef idx="0">
            <a:schemeClr val="accent1"/>
          </a:fillRef>
          <a:effectRef idx="0">
            <a:schemeClr val="accent1"/>
          </a:effectRef>
          <a:fontRef idx="minor">
            <a:schemeClr val="tx1"/>
          </a:fontRef>
        </p:style>
      </p:cxnSp>
      <p:graphicFrame>
        <p:nvGraphicFramePr>
          <p:cNvPr id="262" name="Chart 3">
            <a:extLst>
              <a:ext uri="{FF2B5EF4-FFF2-40B4-BE49-F238E27FC236}">
                <a16:creationId xmlns:a16="http://schemas.microsoft.com/office/drawing/2014/main" id="{DA12D8F5-0116-419A-B8B4-748AFE085BBB}"/>
              </a:ext>
            </a:extLst>
          </p:cNvPr>
          <p:cNvGraphicFramePr/>
          <p:nvPr>
            <p:custDataLst>
              <p:tags r:id="rId4"/>
            </p:custDataLst>
            <p:extLst>
              <p:ext uri="{D42A27DB-BD31-4B8C-83A1-F6EECF244321}">
                <p14:modId xmlns:p14="http://schemas.microsoft.com/office/powerpoint/2010/main" val="383483661"/>
              </p:ext>
            </p:extLst>
          </p:nvPr>
        </p:nvGraphicFramePr>
        <p:xfrm>
          <a:off x="654050" y="3417888"/>
          <a:ext cx="2901950" cy="2551112"/>
        </p:xfrm>
        <a:graphic>
          <a:graphicData uri="http://schemas.openxmlformats.org/drawingml/2006/chart">
            <c:chart xmlns:c="http://schemas.openxmlformats.org/drawingml/2006/chart" xmlns:r="http://schemas.openxmlformats.org/officeDocument/2006/relationships" r:id="rId103"/>
          </a:graphicData>
        </a:graphic>
      </p:graphicFrame>
      <p:cxnSp>
        <p:nvCxnSpPr>
          <p:cNvPr id="37" name="Straight Connector 36"/>
          <p:cNvCxnSpPr/>
          <p:nvPr>
            <p:custDataLst>
              <p:tags r:id="rId5"/>
            </p:custDataLst>
          </p:nvPr>
        </p:nvCxnSpPr>
        <p:spPr bwMode="auto">
          <a:xfrm>
            <a:off x="3201988" y="3500438"/>
            <a:ext cx="0" cy="3698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6"/>
            </p:custDataLst>
          </p:nvPr>
        </p:nvCxnSpPr>
        <p:spPr bwMode="auto">
          <a:xfrm>
            <a:off x="3201988" y="3500438"/>
            <a:ext cx="201613"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7"/>
            </p:custDataLst>
          </p:nvPr>
        </p:nvCxnSpPr>
        <p:spPr bwMode="auto">
          <a:xfrm>
            <a:off x="3403600" y="3500438"/>
            <a:ext cx="0" cy="3698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8"/>
            </p:custDataLst>
          </p:nvPr>
        </p:nvCxnSpPr>
        <p:spPr bwMode="auto">
          <a:xfrm>
            <a:off x="2859087" y="4741863"/>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9"/>
            </p:custDataLst>
          </p:nvPr>
        </p:nvCxnSpPr>
        <p:spPr bwMode="auto">
          <a:xfrm>
            <a:off x="2859088" y="4741863"/>
            <a:ext cx="0" cy="3635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0"/>
            </p:custDataLst>
          </p:nvPr>
        </p:nvCxnSpPr>
        <p:spPr bwMode="auto">
          <a:xfrm>
            <a:off x="3062288" y="4741863"/>
            <a:ext cx="0" cy="3635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custDataLst>
              <p:tags r:id="rId11"/>
            </p:custDataLst>
          </p:nvPr>
        </p:nvCxnSpPr>
        <p:spPr bwMode="auto">
          <a:xfrm>
            <a:off x="2517775" y="4541838"/>
            <a:ext cx="201613"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12"/>
            </p:custDataLst>
          </p:nvPr>
        </p:nvCxnSpPr>
        <p:spPr bwMode="auto">
          <a:xfrm>
            <a:off x="2517775" y="4541838"/>
            <a:ext cx="0" cy="6937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13"/>
            </p:custDataLst>
          </p:nvPr>
        </p:nvCxnSpPr>
        <p:spPr bwMode="auto">
          <a:xfrm>
            <a:off x="2719388" y="4541838"/>
            <a:ext cx="0" cy="6937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4"/>
            </p:custDataLst>
          </p:nvPr>
        </p:nvCxnSpPr>
        <p:spPr bwMode="auto">
          <a:xfrm>
            <a:off x="2174874" y="3640138"/>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5"/>
            </p:custDataLst>
          </p:nvPr>
        </p:nvCxnSpPr>
        <p:spPr bwMode="auto">
          <a:xfrm>
            <a:off x="2174875" y="3640138"/>
            <a:ext cx="0" cy="1301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6"/>
            </p:custDataLst>
          </p:nvPr>
        </p:nvCxnSpPr>
        <p:spPr bwMode="auto">
          <a:xfrm>
            <a:off x="2378075" y="3640138"/>
            <a:ext cx="0" cy="1301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7"/>
            </p:custDataLst>
          </p:nvPr>
        </p:nvCxnSpPr>
        <p:spPr bwMode="auto">
          <a:xfrm>
            <a:off x="2035175" y="4459288"/>
            <a:ext cx="0" cy="6508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8"/>
            </p:custDataLst>
          </p:nvPr>
        </p:nvCxnSpPr>
        <p:spPr bwMode="auto">
          <a:xfrm>
            <a:off x="1833563" y="4459288"/>
            <a:ext cx="201613"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19"/>
            </p:custDataLst>
          </p:nvPr>
        </p:nvCxnSpPr>
        <p:spPr bwMode="auto">
          <a:xfrm>
            <a:off x="1833563" y="4459288"/>
            <a:ext cx="0" cy="6508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custDataLst>
              <p:tags r:id="rId20"/>
            </p:custDataLst>
          </p:nvPr>
        </p:nvCxnSpPr>
        <p:spPr bwMode="gray">
          <a:xfrm flipH="1">
            <a:off x="1933576" y="3251200"/>
            <a:ext cx="1027113"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custDataLst>
              <p:tags r:id="rId21"/>
            </p:custDataLst>
          </p:nvPr>
        </p:nvCxnSpPr>
        <p:spPr bwMode="gray">
          <a:xfrm flipV="1">
            <a:off x="2960688" y="3251200"/>
            <a:ext cx="0" cy="1258888"/>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custDataLst>
              <p:tags r:id="rId22"/>
            </p:custDataLst>
          </p:nvPr>
        </p:nvCxnSpPr>
        <p:spPr bwMode="gray">
          <a:xfrm>
            <a:off x="1933575" y="3251201"/>
            <a:ext cx="0" cy="976313"/>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108" name="Text Placeholder 56"/>
          <p:cNvSpPr>
            <a:spLocks noGrp="1"/>
          </p:cNvSpPr>
          <p:nvPr>
            <p:custDataLst>
              <p:tags r:id="rId23"/>
            </p:custDataLst>
          </p:nvPr>
        </p:nvSpPr>
        <p:spPr bwMode="gray">
          <a:xfrm>
            <a:off x="2876550" y="4548188"/>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3AC1CE5-1050-4B32-8FDC-A3ADEB8F07A7}" type="datetime'''''''''''2''''''''''6'''''''''''''''''''''''''''''''''''''">
              <a:rPr lang="fr-FR" sz="1100" b="1" smtClean="0">
                <a:solidFill>
                  <a:srgbClr val="000000"/>
                </a:solidFill>
                <a:sym typeface="Arial Narrow"/>
              </a:rPr>
              <a:pPr algn="ctr">
                <a:lnSpc>
                  <a:spcPct val="100000"/>
                </a:lnSpc>
                <a:spcBef>
                  <a:spcPct val="0"/>
                </a:spcBef>
              </a:pPr>
              <a:t>26</a:t>
            </a:fld>
            <a:endParaRPr lang="fr-FR" sz="1100" b="1" dirty="0">
              <a:solidFill>
                <a:srgbClr val="000000"/>
              </a:solidFill>
              <a:sym typeface="Arial Narrow"/>
            </a:endParaRPr>
          </a:p>
        </p:txBody>
      </p:sp>
      <p:sp>
        <p:nvSpPr>
          <p:cNvPr id="88" name="Text Placeholder 45"/>
          <p:cNvSpPr>
            <a:spLocks noGrp="1"/>
          </p:cNvSpPr>
          <p:nvPr>
            <p:custDataLst>
              <p:tags r:id="rId24"/>
            </p:custDataLst>
          </p:nvPr>
        </p:nvSpPr>
        <p:spPr bwMode="auto">
          <a:xfrm>
            <a:off x="828675" y="5932488"/>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307AB07-A745-4C5F-B256-F4AF79BF327F}"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261" name="Text Placeholder 39"/>
          <p:cNvSpPr>
            <a:spLocks noGrp="1"/>
          </p:cNvSpPr>
          <p:nvPr>
            <p:custDataLst>
              <p:tags r:id="rId25"/>
            </p:custDataLst>
          </p:nvPr>
        </p:nvSpPr>
        <p:spPr bwMode="auto">
          <a:xfrm>
            <a:off x="2459038" y="5932488"/>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A364FC8-53FA-45EB-AEBB-77D39979891A}"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94" name="Text Placeholder 48"/>
          <p:cNvSpPr>
            <a:spLocks noGrp="1"/>
          </p:cNvSpPr>
          <p:nvPr>
            <p:custDataLst>
              <p:tags r:id="rId26"/>
            </p:custDataLst>
          </p:nvPr>
        </p:nvSpPr>
        <p:spPr bwMode="auto">
          <a:xfrm>
            <a:off x="1176338" y="5932488"/>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2FA0979-AE2C-4F59-AAD5-623CB2CAE507}"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107" name="Text Placeholder 55"/>
          <p:cNvSpPr>
            <a:spLocks noGrp="1"/>
          </p:cNvSpPr>
          <p:nvPr>
            <p:custDataLst>
              <p:tags r:id="rId27"/>
            </p:custDataLst>
          </p:nvPr>
        </p:nvSpPr>
        <p:spPr bwMode="auto">
          <a:xfrm>
            <a:off x="3181350" y="5932488"/>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91D5892-B1EF-4DCC-8065-5720E15BA426}"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152" name="Text Placeholder 114"/>
          <p:cNvSpPr>
            <a:spLocks noGrp="1"/>
          </p:cNvSpPr>
          <p:nvPr>
            <p:custDataLst>
              <p:tags r:id="rId28"/>
            </p:custDataLst>
          </p:nvPr>
        </p:nvSpPr>
        <p:spPr bwMode="auto">
          <a:xfrm>
            <a:off x="1819275" y="5932488"/>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48F1B7F-9514-4207-8482-BA0431744C36}" type="datetime'''''''''''''''''''''''T''''''''''''''''ET'''''">
              <a:rPr lang="fr-FR" sz="1100" smtClean="0">
                <a:solidFill>
                  <a:srgbClr val="000000"/>
                </a:solidFill>
                <a:sym typeface="Arial Narrow"/>
              </a:rPr>
              <a:pPr algn="ctr">
                <a:lnSpc>
                  <a:spcPct val="100000"/>
                </a:lnSpc>
                <a:spcBef>
                  <a:spcPct val="0"/>
                </a:spcBef>
              </a:pPr>
              <a:t>TET</a:t>
            </a:fld>
            <a:endParaRPr lang="fr-FR" sz="1100" dirty="0">
              <a:solidFill>
                <a:srgbClr val="000000"/>
              </a:solidFill>
              <a:sym typeface="Arial Narrow"/>
            </a:endParaRPr>
          </a:p>
        </p:txBody>
      </p:sp>
      <p:sp>
        <p:nvSpPr>
          <p:cNvPr id="101" name="Text Placeholder 52"/>
          <p:cNvSpPr>
            <a:spLocks noGrp="1"/>
          </p:cNvSpPr>
          <p:nvPr>
            <p:custDataLst>
              <p:tags r:id="rId29"/>
            </p:custDataLst>
          </p:nvPr>
        </p:nvSpPr>
        <p:spPr bwMode="auto">
          <a:xfrm>
            <a:off x="2155825" y="5932488"/>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2FE6259-5C70-4C19-BADD-2F5AF5558028}" type="datetime'''''''T''''''''''''''''E''''''''''R'''''''''''''''''''''">
              <a:rPr lang="fr-FR" sz="1100" smtClean="0">
                <a:solidFill>
                  <a:srgbClr val="000000"/>
                </a:solidFill>
                <a:sym typeface="Arial Narrow"/>
              </a:rPr>
              <a:pPr algn="ctr">
                <a:lnSpc>
                  <a:spcPct val="100000"/>
                </a:lnSpc>
                <a:spcBef>
                  <a:spcPct val="0"/>
                </a:spcBef>
              </a:pPr>
              <a:t>TER</a:t>
            </a:fld>
            <a:endParaRPr lang="fr-FR" sz="1100" dirty="0">
              <a:solidFill>
                <a:srgbClr val="000000"/>
              </a:solidFill>
              <a:sym typeface="Arial Narrow"/>
            </a:endParaRPr>
          </a:p>
        </p:txBody>
      </p:sp>
      <p:sp>
        <p:nvSpPr>
          <p:cNvPr id="106" name="Text Placeholder 54"/>
          <p:cNvSpPr>
            <a:spLocks noGrp="1"/>
          </p:cNvSpPr>
          <p:nvPr>
            <p:custDataLst>
              <p:tags r:id="rId30"/>
            </p:custDataLst>
          </p:nvPr>
        </p:nvSpPr>
        <p:spPr bwMode="auto">
          <a:xfrm>
            <a:off x="2776538" y="5932488"/>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C02B017-CF3B-4B4D-AF3F-24D7F69417B4}" type="datetime'''''''''''''''C''''''o''v''''''''''''''oi''''''t''''''''.'''''">
              <a:rPr lang="fr-FR" sz="1100" smtClean="0">
                <a:solidFill>
                  <a:srgbClr val="000000"/>
                </a:solidFill>
                <a:sym typeface="Arial Narrow"/>
              </a:rPr>
              <a:pPr algn="ctr">
                <a:lnSpc>
                  <a:spcPct val="100000"/>
                </a:lnSpc>
                <a:spcBef>
                  <a:spcPct val="0"/>
                </a:spcBef>
              </a:pPr>
              <a:t>Covoit.</a:t>
            </a:fld>
            <a:endParaRPr lang="fr-FR" sz="1100" dirty="0">
              <a:solidFill>
                <a:srgbClr val="000000"/>
              </a:solidFill>
              <a:sym typeface="Arial Narrow"/>
            </a:endParaRPr>
          </a:p>
        </p:txBody>
      </p:sp>
      <p:sp>
        <p:nvSpPr>
          <p:cNvPr id="102" name="Text Placeholder 53"/>
          <p:cNvSpPr>
            <a:spLocks noGrp="1"/>
          </p:cNvSpPr>
          <p:nvPr>
            <p:custDataLst>
              <p:tags r:id="rId31"/>
            </p:custDataLst>
          </p:nvPr>
        </p:nvSpPr>
        <p:spPr bwMode="gray">
          <a:xfrm>
            <a:off x="2192338" y="34464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0B3B569-749E-4A85-8569-1755C9A24710}" type="datetime'''''''''''''''''''''''''''''5''''''''''''''''2'''''''''''''">
              <a:rPr lang="fr-FR" sz="1100" b="1" smtClean="0">
                <a:solidFill>
                  <a:srgbClr val="000000"/>
                </a:solidFill>
                <a:sym typeface="Arial Narrow"/>
              </a:rPr>
              <a:pPr algn="ctr">
                <a:lnSpc>
                  <a:spcPct val="100000"/>
                </a:lnSpc>
                <a:spcBef>
                  <a:spcPct val="0"/>
                </a:spcBef>
              </a:pPr>
              <a:t>52</a:t>
            </a:fld>
            <a:endParaRPr lang="fr-FR" sz="1100" b="1" dirty="0">
              <a:solidFill>
                <a:srgbClr val="000000"/>
              </a:solidFill>
              <a:sym typeface="Arial Narrow"/>
            </a:endParaRPr>
          </a:p>
        </p:txBody>
      </p:sp>
      <p:sp>
        <p:nvSpPr>
          <p:cNvPr id="153" name="Text Placeholder 115"/>
          <p:cNvSpPr>
            <a:spLocks noGrp="1"/>
          </p:cNvSpPr>
          <p:nvPr>
            <p:custDataLst>
              <p:tags r:id="rId32"/>
            </p:custDataLst>
          </p:nvPr>
        </p:nvSpPr>
        <p:spPr bwMode="gray">
          <a:xfrm>
            <a:off x="1849438" y="426561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D9EE7FB-E8C4-4094-A698-0DDBF89AC242}" type="datetime'3''''''''''''''''''''''''''''3'''''">
              <a:rPr lang="fr-FR" sz="1100" b="1" smtClean="0">
                <a:solidFill>
                  <a:srgbClr val="000000"/>
                </a:solidFill>
              </a:rPr>
              <a:pPr algn="ctr">
                <a:lnSpc>
                  <a:spcPct val="100000"/>
                </a:lnSpc>
                <a:spcBef>
                  <a:spcPct val="0"/>
                </a:spcBef>
              </a:pPr>
              <a:t>33</a:t>
            </a:fld>
            <a:endParaRPr lang="fr-FR" sz="1100" b="1" dirty="0">
              <a:solidFill>
                <a:srgbClr val="000000"/>
              </a:solidFill>
              <a:sym typeface="Arial Narrow"/>
            </a:endParaRPr>
          </a:p>
        </p:txBody>
      </p:sp>
      <p:sp>
        <p:nvSpPr>
          <p:cNvPr id="109" name="Text Placeholder 57"/>
          <p:cNvSpPr>
            <a:spLocks noGrp="1"/>
          </p:cNvSpPr>
          <p:nvPr>
            <p:custDataLst>
              <p:tags r:id="rId33"/>
            </p:custDataLst>
          </p:nvPr>
        </p:nvSpPr>
        <p:spPr bwMode="gray">
          <a:xfrm>
            <a:off x="3217863" y="33067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404B4B9-56C9-4DC9-800C-961A8A8835A7}" type="datetime'''''''''''''''''''55'''''''''''">
              <a:rPr lang="fr-FR" sz="1100" b="1" smtClean="0">
                <a:solidFill>
                  <a:srgbClr val="000000"/>
                </a:solidFill>
                <a:sym typeface="Arial Narrow"/>
              </a:rPr>
              <a:pPr algn="ctr">
                <a:lnSpc>
                  <a:spcPct val="100000"/>
                </a:lnSpc>
                <a:spcBef>
                  <a:spcPct val="0"/>
                </a:spcBef>
              </a:pPr>
              <a:t>55</a:t>
            </a:fld>
            <a:endParaRPr lang="fr-FR" sz="1100" b="1" dirty="0">
              <a:solidFill>
                <a:srgbClr val="000000"/>
              </a:solidFill>
              <a:sym typeface="Arial Narrow"/>
            </a:endParaRPr>
          </a:p>
        </p:txBody>
      </p:sp>
      <p:sp>
        <p:nvSpPr>
          <p:cNvPr id="95" name="Text Placeholder 49"/>
          <p:cNvSpPr>
            <a:spLocks noGrp="1"/>
          </p:cNvSpPr>
          <p:nvPr>
            <p:custDataLst>
              <p:tags r:id="rId34"/>
            </p:custDataLst>
          </p:nvPr>
        </p:nvSpPr>
        <p:spPr bwMode="auto">
          <a:xfrm>
            <a:off x="1468438" y="5932488"/>
            <a:ext cx="247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80FF957-1B49-47ED-BF39-7E902198F01C}" type="datetime'''''''''''''''T''''''''''G''''''''''''''''''''''''V'''''''''">
              <a:rPr lang="fr-FR" sz="1100" smtClean="0">
                <a:solidFill>
                  <a:srgbClr val="000000"/>
                </a:solidFill>
                <a:sym typeface="Arial Narrow"/>
              </a:rPr>
              <a:pPr algn="ctr">
                <a:lnSpc>
                  <a:spcPct val="100000"/>
                </a:lnSpc>
                <a:spcBef>
                  <a:spcPct val="0"/>
                </a:spcBef>
              </a:pPr>
              <a:t>TGV</a:t>
            </a:fld>
            <a:endParaRPr lang="fr-FR" sz="1100" dirty="0">
              <a:solidFill>
                <a:srgbClr val="000000"/>
              </a:solidFill>
              <a:sym typeface="Arial Narrow"/>
            </a:endParaRPr>
          </a:p>
        </p:txBody>
      </p:sp>
      <p:sp>
        <p:nvSpPr>
          <p:cNvPr id="415" name="Text Placeholder 8"/>
          <p:cNvSpPr>
            <a:spLocks noGrp="1"/>
          </p:cNvSpPr>
          <p:nvPr>
            <p:custDataLst>
              <p:tags r:id="rId35"/>
            </p:custDataLst>
          </p:nvPr>
        </p:nvSpPr>
        <p:spPr bwMode="gray">
          <a:xfrm>
            <a:off x="2533650" y="43481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1730CF0-A34B-458E-AC6B-8CAA3EDC7295}" type="datetime'''''''''''''''''''''''3''''''''''''''''''''''''''''''1'">
              <a:rPr lang="en-US" sz="1100" b="1">
                <a:latin typeface="Arial Narrow"/>
                <a:sym typeface="Arial Narrow"/>
              </a:rPr>
              <a:pPr algn="ctr">
                <a:lnSpc>
                  <a:spcPct val="100000"/>
                </a:lnSpc>
                <a:spcBef>
                  <a:spcPct val="0"/>
                </a:spcBef>
              </a:pPr>
              <a:t>31</a:t>
            </a:fld>
            <a:endParaRPr lang="en-US" sz="1100" b="1" dirty="0">
              <a:latin typeface="Arial Narrow"/>
              <a:sym typeface="Arial Narrow"/>
            </a:endParaRPr>
          </a:p>
        </p:txBody>
      </p:sp>
      <p:sp>
        <p:nvSpPr>
          <p:cNvPr id="213" name="Text Placeholder 162"/>
          <p:cNvSpPr>
            <a:spLocks noGrp="1"/>
          </p:cNvSpPr>
          <p:nvPr>
            <p:custDataLst>
              <p:tags r:id="rId36"/>
            </p:custDataLst>
          </p:nvPr>
        </p:nvSpPr>
        <p:spPr bwMode="auto">
          <a:xfrm>
            <a:off x="2293938" y="3132138"/>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a:solidFill>
                  <a:srgbClr val="000000"/>
                </a:solidFill>
              </a:rPr>
              <a:t>x1,3</a:t>
            </a:r>
            <a:endParaRPr lang="fr-FR" sz="1100" dirty="0">
              <a:solidFill>
                <a:srgbClr val="000000"/>
              </a:solidFill>
              <a:sym typeface="Arial Narrow"/>
            </a:endParaRPr>
          </a:p>
        </p:txBody>
      </p:sp>
      <p:graphicFrame>
        <p:nvGraphicFramePr>
          <p:cNvPr id="254" name="Chart 3">
            <a:extLst>
              <a:ext uri="{FF2B5EF4-FFF2-40B4-BE49-F238E27FC236}">
                <a16:creationId xmlns:a16="http://schemas.microsoft.com/office/drawing/2014/main" id="{C2130395-77B6-4B96-B731-0F49C2536BF3}"/>
              </a:ext>
            </a:extLst>
          </p:cNvPr>
          <p:cNvGraphicFramePr/>
          <p:nvPr>
            <p:custDataLst>
              <p:tags r:id="rId37"/>
            </p:custDataLst>
            <p:extLst>
              <p:ext uri="{D42A27DB-BD31-4B8C-83A1-F6EECF244321}">
                <p14:modId xmlns:p14="http://schemas.microsoft.com/office/powerpoint/2010/main" val="1444156048"/>
              </p:ext>
            </p:extLst>
          </p:nvPr>
        </p:nvGraphicFramePr>
        <p:xfrm>
          <a:off x="3548063" y="3417888"/>
          <a:ext cx="2908300" cy="2551112"/>
        </p:xfrm>
        <a:graphic>
          <a:graphicData uri="http://schemas.openxmlformats.org/drawingml/2006/chart">
            <c:chart xmlns:c="http://schemas.openxmlformats.org/drawingml/2006/chart" xmlns:r="http://schemas.openxmlformats.org/officeDocument/2006/relationships" r:id="rId104"/>
          </a:graphicData>
        </a:graphic>
      </p:graphicFrame>
      <p:cxnSp>
        <p:nvCxnSpPr>
          <p:cNvPr id="85" name="Straight Connector 84"/>
          <p:cNvCxnSpPr/>
          <p:nvPr>
            <p:custDataLst>
              <p:tags r:id="rId38"/>
            </p:custDataLst>
          </p:nvPr>
        </p:nvCxnSpPr>
        <p:spPr bwMode="auto">
          <a:xfrm>
            <a:off x="6303963" y="4745038"/>
            <a:ext cx="0" cy="1762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39"/>
            </p:custDataLst>
          </p:nvPr>
        </p:nvCxnSpPr>
        <p:spPr bwMode="auto">
          <a:xfrm>
            <a:off x="6100762" y="4745038"/>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40"/>
            </p:custDataLst>
          </p:nvPr>
        </p:nvCxnSpPr>
        <p:spPr bwMode="auto">
          <a:xfrm>
            <a:off x="6100763" y="4745038"/>
            <a:ext cx="0" cy="1762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41"/>
            </p:custDataLst>
          </p:nvPr>
        </p:nvCxnSpPr>
        <p:spPr bwMode="auto">
          <a:xfrm>
            <a:off x="5961063" y="4791075"/>
            <a:ext cx="0" cy="34925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42"/>
            </p:custDataLst>
          </p:nvPr>
        </p:nvCxnSpPr>
        <p:spPr bwMode="auto">
          <a:xfrm>
            <a:off x="5757863" y="4791075"/>
            <a:ext cx="0" cy="34925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43"/>
            </p:custDataLst>
          </p:nvPr>
        </p:nvCxnSpPr>
        <p:spPr bwMode="auto">
          <a:xfrm>
            <a:off x="5757862" y="4791075"/>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44"/>
            </p:custDataLst>
          </p:nvPr>
        </p:nvCxnSpPr>
        <p:spPr bwMode="auto">
          <a:xfrm>
            <a:off x="5414962" y="4600575"/>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45"/>
            </p:custDataLst>
          </p:nvPr>
        </p:nvCxnSpPr>
        <p:spPr bwMode="auto">
          <a:xfrm>
            <a:off x="5618163" y="4600576"/>
            <a:ext cx="0" cy="6635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46"/>
            </p:custDataLst>
          </p:nvPr>
        </p:nvCxnSpPr>
        <p:spPr bwMode="auto">
          <a:xfrm>
            <a:off x="5414963" y="4600576"/>
            <a:ext cx="0" cy="66357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47"/>
            </p:custDataLst>
          </p:nvPr>
        </p:nvCxnSpPr>
        <p:spPr bwMode="auto">
          <a:xfrm>
            <a:off x="5072063" y="3736975"/>
            <a:ext cx="0" cy="1254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48"/>
            </p:custDataLst>
          </p:nvPr>
        </p:nvCxnSpPr>
        <p:spPr bwMode="auto">
          <a:xfrm>
            <a:off x="5275263" y="3736975"/>
            <a:ext cx="0" cy="1254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49"/>
            </p:custDataLst>
          </p:nvPr>
        </p:nvCxnSpPr>
        <p:spPr bwMode="auto">
          <a:xfrm>
            <a:off x="5072062" y="3736975"/>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custDataLst>
              <p:tags r:id="rId50"/>
            </p:custDataLst>
          </p:nvPr>
        </p:nvCxnSpPr>
        <p:spPr bwMode="auto">
          <a:xfrm>
            <a:off x="4729162" y="4521200"/>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custDataLst>
              <p:tags r:id="rId51"/>
            </p:custDataLst>
          </p:nvPr>
        </p:nvCxnSpPr>
        <p:spPr bwMode="auto">
          <a:xfrm>
            <a:off x="4932363" y="4521200"/>
            <a:ext cx="0" cy="6223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custDataLst>
              <p:tags r:id="rId52"/>
            </p:custDataLst>
          </p:nvPr>
        </p:nvCxnSpPr>
        <p:spPr bwMode="auto">
          <a:xfrm>
            <a:off x="4729163" y="4521200"/>
            <a:ext cx="0" cy="6223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custDataLst>
              <p:tags r:id="rId53"/>
            </p:custDataLst>
          </p:nvPr>
        </p:nvCxnSpPr>
        <p:spPr bwMode="gray">
          <a:xfrm flipV="1">
            <a:off x="5859463" y="3348039"/>
            <a:ext cx="0" cy="1211263"/>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54"/>
            </p:custDataLst>
          </p:nvPr>
        </p:nvCxnSpPr>
        <p:spPr bwMode="gray">
          <a:xfrm flipH="1">
            <a:off x="4830763" y="3348038"/>
            <a:ext cx="1028700"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custDataLst>
              <p:tags r:id="rId55"/>
            </p:custDataLst>
          </p:nvPr>
        </p:nvCxnSpPr>
        <p:spPr bwMode="gray">
          <a:xfrm>
            <a:off x="4830763" y="3348037"/>
            <a:ext cx="0" cy="941388"/>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269" name="Text Placeholder 47"/>
          <p:cNvSpPr>
            <a:spLocks noGrp="1"/>
          </p:cNvSpPr>
          <p:nvPr>
            <p:custDataLst>
              <p:tags r:id="rId56"/>
            </p:custDataLst>
          </p:nvPr>
        </p:nvSpPr>
        <p:spPr bwMode="auto">
          <a:xfrm>
            <a:off x="5357813" y="5932488"/>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086A318-9CC3-4309-857F-EAAD04240AC8}"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150" name="Text Placeholder 74"/>
          <p:cNvSpPr>
            <a:spLocks noGrp="1"/>
          </p:cNvSpPr>
          <p:nvPr>
            <p:custDataLst>
              <p:tags r:id="rId57"/>
            </p:custDataLst>
          </p:nvPr>
        </p:nvSpPr>
        <p:spPr bwMode="auto">
          <a:xfrm>
            <a:off x="6081713" y="5932488"/>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B458986-FC3A-4FD0-A168-61F7871E85EA}"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146" name="Text Placeholder 71"/>
          <p:cNvSpPr>
            <a:spLocks noGrp="1"/>
          </p:cNvSpPr>
          <p:nvPr>
            <p:custDataLst>
              <p:tags r:id="rId58"/>
            </p:custDataLst>
          </p:nvPr>
        </p:nvSpPr>
        <p:spPr bwMode="auto">
          <a:xfrm>
            <a:off x="5053013" y="5932488"/>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DA5F6CB-8B34-4EC6-B1C6-E4CD95A4A1DB}" type="datetime'''''''T''E''''''''''''R'''''''''">
              <a:rPr lang="fr-FR" sz="1100" smtClean="0">
                <a:solidFill>
                  <a:srgbClr val="000000"/>
                </a:solidFill>
                <a:sym typeface="Arial Narrow"/>
              </a:rPr>
              <a:pPr algn="ctr">
                <a:lnSpc>
                  <a:spcPct val="100000"/>
                </a:lnSpc>
                <a:spcBef>
                  <a:spcPct val="0"/>
                </a:spcBef>
              </a:pPr>
              <a:t>TER</a:t>
            </a:fld>
            <a:endParaRPr lang="fr-FR" sz="1100" dirty="0">
              <a:solidFill>
                <a:srgbClr val="000000"/>
              </a:solidFill>
              <a:sym typeface="Arial Narrow"/>
            </a:endParaRPr>
          </a:p>
        </p:txBody>
      </p:sp>
      <p:sp>
        <p:nvSpPr>
          <p:cNvPr id="139" name="Text Placeholder 69"/>
          <p:cNvSpPr>
            <a:spLocks noGrp="1"/>
          </p:cNvSpPr>
          <p:nvPr>
            <p:custDataLst>
              <p:tags r:id="rId59"/>
            </p:custDataLst>
          </p:nvPr>
        </p:nvSpPr>
        <p:spPr bwMode="auto">
          <a:xfrm>
            <a:off x="4716463" y="5932488"/>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B248732-14E9-49EF-ACF0-59A5202635BE}" type="datetime'''''T''''''''''''''''''''''''''''E''''T'''''">
              <a:rPr lang="fr-FR" sz="1100" smtClean="0">
                <a:solidFill>
                  <a:srgbClr val="000000"/>
                </a:solidFill>
                <a:sym typeface="Arial Narrow"/>
              </a:rPr>
              <a:pPr algn="ctr">
                <a:lnSpc>
                  <a:spcPct val="100000"/>
                </a:lnSpc>
                <a:spcBef>
                  <a:spcPct val="0"/>
                </a:spcBef>
              </a:pPr>
              <a:t>TET</a:t>
            </a:fld>
            <a:endParaRPr lang="fr-FR" sz="1100" dirty="0">
              <a:solidFill>
                <a:srgbClr val="000000"/>
              </a:solidFill>
              <a:sym typeface="Arial Narrow"/>
            </a:endParaRPr>
          </a:p>
        </p:txBody>
      </p:sp>
      <p:sp>
        <p:nvSpPr>
          <p:cNvPr id="133" name="Text Placeholder 66"/>
          <p:cNvSpPr>
            <a:spLocks noGrp="1"/>
          </p:cNvSpPr>
          <p:nvPr>
            <p:custDataLst>
              <p:tags r:id="rId60"/>
            </p:custDataLst>
          </p:nvPr>
        </p:nvSpPr>
        <p:spPr bwMode="auto">
          <a:xfrm>
            <a:off x="4364038" y="5932488"/>
            <a:ext cx="247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6C34EAF-EC8E-4138-8801-3173F1B25A39}" type="datetime'''''''''''''''''''''''''TG''''''''''V'''''''''''">
              <a:rPr lang="fr-FR" sz="1100" smtClean="0">
                <a:solidFill>
                  <a:srgbClr val="000000"/>
                </a:solidFill>
                <a:sym typeface="Arial Narrow"/>
              </a:rPr>
              <a:pPr algn="ctr">
                <a:lnSpc>
                  <a:spcPct val="100000"/>
                </a:lnSpc>
                <a:spcBef>
                  <a:spcPct val="0"/>
                </a:spcBef>
              </a:pPr>
              <a:t>TGV</a:t>
            </a:fld>
            <a:endParaRPr lang="fr-FR" sz="1100" dirty="0">
              <a:solidFill>
                <a:srgbClr val="000000"/>
              </a:solidFill>
              <a:sym typeface="Arial Narrow"/>
            </a:endParaRPr>
          </a:p>
        </p:txBody>
      </p:sp>
      <p:sp>
        <p:nvSpPr>
          <p:cNvPr id="149" name="Text Placeholder 73"/>
          <p:cNvSpPr>
            <a:spLocks noGrp="1"/>
          </p:cNvSpPr>
          <p:nvPr>
            <p:custDataLst>
              <p:tags r:id="rId61"/>
            </p:custDataLst>
          </p:nvPr>
        </p:nvSpPr>
        <p:spPr bwMode="auto">
          <a:xfrm>
            <a:off x="5675313" y="5932488"/>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C701A1A-8104-446A-BFD3-DC833EE135BB}" type="datetime'''C''ov''''''''''''''''''''''''oi''''''''t''''''''''''.'''''''">
              <a:rPr lang="fr-FR" sz="1100" smtClean="0">
                <a:solidFill>
                  <a:srgbClr val="000000"/>
                </a:solidFill>
                <a:sym typeface="Arial Narrow"/>
              </a:rPr>
              <a:pPr algn="ctr">
                <a:lnSpc>
                  <a:spcPct val="100000"/>
                </a:lnSpc>
                <a:spcBef>
                  <a:spcPct val="0"/>
                </a:spcBef>
              </a:pPr>
              <a:t>Covoit.</a:t>
            </a:fld>
            <a:endParaRPr lang="fr-FR" sz="1100" dirty="0">
              <a:solidFill>
                <a:srgbClr val="000000"/>
              </a:solidFill>
              <a:sym typeface="Arial Narrow"/>
            </a:endParaRPr>
          </a:p>
        </p:txBody>
      </p:sp>
      <p:sp>
        <p:nvSpPr>
          <p:cNvPr id="127" name="Text Placeholder 63"/>
          <p:cNvSpPr>
            <a:spLocks noGrp="1"/>
          </p:cNvSpPr>
          <p:nvPr>
            <p:custDataLst>
              <p:tags r:id="rId62"/>
            </p:custDataLst>
          </p:nvPr>
        </p:nvSpPr>
        <p:spPr bwMode="auto">
          <a:xfrm>
            <a:off x="4071938" y="5932488"/>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FF02EB4-F149-4566-ABAF-5EFAF38CC91C}"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121" name="Text Placeholder 60"/>
          <p:cNvSpPr>
            <a:spLocks noGrp="1"/>
          </p:cNvSpPr>
          <p:nvPr>
            <p:custDataLst>
              <p:tags r:id="rId63"/>
            </p:custDataLst>
          </p:nvPr>
        </p:nvSpPr>
        <p:spPr bwMode="auto">
          <a:xfrm>
            <a:off x="3722688" y="5932488"/>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F3769B6-0BE4-4729-85A3-43A5D4DEB9FC}"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154" name="Text Placeholder 76"/>
          <p:cNvSpPr>
            <a:spLocks noGrp="1"/>
          </p:cNvSpPr>
          <p:nvPr>
            <p:custDataLst>
              <p:tags r:id="rId64"/>
            </p:custDataLst>
          </p:nvPr>
        </p:nvSpPr>
        <p:spPr bwMode="gray">
          <a:xfrm>
            <a:off x="6118225" y="45513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471D422-F8F0-4830-9268-3B880CDDEBF7}" type="datetime'''''''''55'''''''''''''''''''''''''''''''''''''''''''''">
              <a:rPr lang="fr-FR" sz="1100" b="1" smtClean="0">
                <a:solidFill>
                  <a:srgbClr val="000000"/>
                </a:solidFill>
                <a:sym typeface="Arial Narrow"/>
              </a:rPr>
              <a:pPr algn="ctr">
                <a:lnSpc>
                  <a:spcPct val="100000"/>
                </a:lnSpc>
                <a:spcBef>
                  <a:spcPct val="0"/>
                </a:spcBef>
              </a:pPr>
              <a:t>55</a:t>
            </a:fld>
            <a:endParaRPr lang="fr-FR" sz="1100" b="1" dirty="0">
              <a:solidFill>
                <a:srgbClr val="000000"/>
              </a:solidFill>
              <a:sym typeface="Arial Narrow"/>
            </a:endParaRPr>
          </a:p>
        </p:txBody>
      </p:sp>
      <p:sp>
        <p:nvSpPr>
          <p:cNvPr id="140" name="Text Placeholder 70"/>
          <p:cNvSpPr>
            <a:spLocks noGrp="1"/>
          </p:cNvSpPr>
          <p:nvPr>
            <p:custDataLst>
              <p:tags r:id="rId65"/>
            </p:custDataLst>
          </p:nvPr>
        </p:nvSpPr>
        <p:spPr bwMode="gray">
          <a:xfrm>
            <a:off x="4746625" y="4327525"/>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04BF1AC-6566-4BF5-BE22-69359C4E18A6}" type="datetime'''''''''''''''''''''''''''''''''''''6''6'''''''''''''''">
              <a:rPr lang="fr-FR" sz="1100" b="1" smtClean="0">
                <a:solidFill>
                  <a:srgbClr val="000000"/>
                </a:solidFill>
              </a:rPr>
              <a:pPr algn="ctr">
                <a:lnSpc>
                  <a:spcPct val="100000"/>
                </a:lnSpc>
                <a:spcBef>
                  <a:spcPct val="0"/>
                </a:spcBef>
              </a:pPr>
              <a:t>66</a:t>
            </a:fld>
            <a:endParaRPr lang="fr-FR" sz="1100" b="1" dirty="0">
              <a:solidFill>
                <a:srgbClr val="000000"/>
              </a:solidFill>
              <a:sym typeface="Arial Narrow"/>
            </a:endParaRPr>
          </a:p>
        </p:txBody>
      </p:sp>
      <p:sp>
        <p:nvSpPr>
          <p:cNvPr id="147" name="Text Placeholder 72"/>
          <p:cNvSpPr>
            <a:spLocks noGrp="1"/>
          </p:cNvSpPr>
          <p:nvPr>
            <p:custDataLst>
              <p:tags r:id="rId66"/>
            </p:custDataLst>
          </p:nvPr>
        </p:nvSpPr>
        <p:spPr bwMode="gray">
          <a:xfrm>
            <a:off x="5057775" y="3543300"/>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6E33BDC-DA55-426F-9502-0ACEE7F7F27C}" type="datetime'''''''''''''''1''''''''''''''''''0''''''''''''4'''">
              <a:rPr lang="fr-FR" sz="1100" b="1" smtClean="0">
                <a:solidFill>
                  <a:srgbClr val="000000"/>
                </a:solidFill>
                <a:sym typeface="Arial Narrow"/>
              </a:rPr>
              <a:pPr algn="ctr">
                <a:lnSpc>
                  <a:spcPct val="100000"/>
                </a:lnSpc>
                <a:spcBef>
                  <a:spcPct val="0"/>
                </a:spcBef>
              </a:pPr>
              <a:t>104</a:t>
            </a:fld>
            <a:endParaRPr lang="fr-FR" sz="1100" b="1" dirty="0">
              <a:solidFill>
                <a:srgbClr val="000000"/>
              </a:solidFill>
              <a:sym typeface="Arial Narrow"/>
            </a:endParaRPr>
          </a:p>
        </p:txBody>
      </p:sp>
      <p:sp>
        <p:nvSpPr>
          <p:cNvPr id="416" name="Text Placeholder 9"/>
          <p:cNvSpPr>
            <a:spLocks noGrp="1"/>
          </p:cNvSpPr>
          <p:nvPr>
            <p:custDataLst>
              <p:tags r:id="rId67"/>
            </p:custDataLst>
          </p:nvPr>
        </p:nvSpPr>
        <p:spPr bwMode="gray">
          <a:xfrm>
            <a:off x="5432425" y="4406900"/>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260244F-1E70-4E0F-9692-E78CB17D9740}" type="datetime'''''''''''''''''''6''''''''2'''''''''''''''''''''''">
              <a:rPr lang="en-US" sz="1100" b="1">
                <a:latin typeface="Arial Narrow"/>
                <a:sym typeface="Arial Narrow"/>
              </a:rPr>
              <a:pPr algn="ctr">
                <a:lnSpc>
                  <a:spcPct val="100000"/>
                </a:lnSpc>
                <a:spcBef>
                  <a:spcPct val="0"/>
                </a:spcBef>
              </a:pPr>
              <a:t>62</a:t>
            </a:fld>
            <a:endParaRPr lang="en-US" sz="1100" b="1" dirty="0">
              <a:latin typeface="Arial Narrow"/>
              <a:sym typeface="Arial Narrow"/>
            </a:endParaRPr>
          </a:p>
        </p:txBody>
      </p:sp>
      <p:sp>
        <p:nvSpPr>
          <p:cNvPr id="151" name="Text Placeholder 75"/>
          <p:cNvSpPr>
            <a:spLocks noGrp="1"/>
          </p:cNvSpPr>
          <p:nvPr>
            <p:custDataLst>
              <p:tags r:id="rId68"/>
            </p:custDataLst>
          </p:nvPr>
        </p:nvSpPr>
        <p:spPr bwMode="gray">
          <a:xfrm>
            <a:off x="5775325" y="4597400"/>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DD47D94-92EF-4D94-B619-D9328AF89DE1}" type="datetime'''5''''''''''''''''''''3'''''">
              <a:rPr lang="fr-FR" sz="1100" b="1" smtClean="0">
                <a:solidFill>
                  <a:srgbClr val="000000"/>
                </a:solidFill>
                <a:sym typeface="Arial Narrow"/>
              </a:rPr>
              <a:pPr algn="ctr">
                <a:lnSpc>
                  <a:spcPct val="100000"/>
                </a:lnSpc>
                <a:spcBef>
                  <a:spcPct val="0"/>
                </a:spcBef>
              </a:pPr>
              <a:t>53</a:t>
            </a:fld>
            <a:endParaRPr lang="fr-FR" sz="1100" b="1" dirty="0">
              <a:solidFill>
                <a:srgbClr val="000000"/>
              </a:solidFill>
              <a:sym typeface="Arial Narrow"/>
            </a:endParaRPr>
          </a:p>
        </p:txBody>
      </p:sp>
      <p:sp>
        <p:nvSpPr>
          <p:cNvPr id="217" name="Text Placeholder 165"/>
          <p:cNvSpPr>
            <a:spLocks noGrp="1"/>
          </p:cNvSpPr>
          <p:nvPr>
            <p:custDataLst>
              <p:tags r:id="rId69"/>
            </p:custDataLst>
          </p:nvPr>
        </p:nvSpPr>
        <p:spPr bwMode="auto">
          <a:xfrm>
            <a:off x="5192713" y="3228975"/>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a:solidFill>
                  <a:srgbClr val="000000"/>
                </a:solidFill>
              </a:rPr>
              <a:t>x1,3</a:t>
            </a:r>
            <a:endParaRPr lang="fr-FR" sz="1100" dirty="0">
              <a:solidFill>
                <a:srgbClr val="000000"/>
              </a:solidFill>
              <a:sym typeface="Arial Narrow"/>
            </a:endParaRPr>
          </a:p>
        </p:txBody>
      </p:sp>
      <p:graphicFrame>
        <p:nvGraphicFramePr>
          <p:cNvPr id="263" name="Chart 3">
            <a:extLst>
              <a:ext uri="{FF2B5EF4-FFF2-40B4-BE49-F238E27FC236}">
                <a16:creationId xmlns:a16="http://schemas.microsoft.com/office/drawing/2014/main" id="{6BD1D542-8F80-432C-8C38-0E1C114CBFF8}"/>
              </a:ext>
            </a:extLst>
          </p:cNvPr>
          <p:cNvGraphicFramePr/>
          <p:nvPr>
            <p:custDataLst>
              <p:tags r:id="rId70"/>
            </p:custDataLst>
            <p:extLst>
              <p:ext uri="{D42A27DB-BD31-4B8C-83A1-F6EECF244321}">
                <p14:modId xmlns:p14="http://schemas.microsoft.com/office/powerpoint/2010/main" val="3088326492"/>
              </p:ext>
            </p:extLst>
          </p:nvPr>
        </p:nvGraphicFramePr>
        <p:xfrm>
          <a:off x="6454775" y="3417888"/>
          <a:ext cx="2901950" cy="2551112"/>
        </p:xfrm>
        <a:graphic>
          <a:graphicData uri="http://schemas.openxmlformats.org/drawingml/2006/chart">
            <c:chart xmlns:c="http://schemas.openxmlformats.org/drawingml/2006/chart" xmlns:r="http://schemas.openxmlformats.org/officeDocument/2006/relationships" r:id="rId105"/>
          </a:graphicData>
        </a:graphic>
      </p:graphicFrame>
      <p:cxnSp>
        <p:nvCxnSpPr>
          <p:cNvPr id="110" name="Straight Connector 109"/>
          <p:cNvCxnSpPr/>
          <p:nvPr>
            <p:custDataLst>
              <p:tags r:id="rId71"/>
            </p:custDataLst>
          </p:nvPr>
        </p:nvCxnSpPr>
        <p:spPr bwMode="auto">
          <a:xfrm>
            <a:off x="9002714" y="4792663"/>
            <a:ext cx="201613"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72"/>
            </p:custDataLst>
          </p:nvPr>
        </p:nvCxnSpPr>
        <p:spPr bwMode="auto">
          <a:xfrm>
            <a:off x="9002713" y="4792663"/>
            <a:ext cx="0" cy="1698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73"/>
            </p:custDataLst>
          </p:nvPr>
        </p:nvCxnSpPr>
        <p:spPr bwMode="auto">
          <a:xfrm>
            <a:off x="9204325" y="4792663"/>
            <a:ext cx="0" cy="1698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74"/>
            </p:custDataLst>
          </p:nvPr>
        </p:nvCxnSpPr>
        <p:spPr bwMode="auto">
          <a:xfrm>
            <a:off x="8520113" y="3859213"/>
            <a:ext cx="0" cy="568325"/>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75"/>
            </p:custDataLst>
          </p:nvPr>
        </p:nvCxnSpPr>
        <p:spPr bwMode="auto">
          <a:xfrm>
            <a:off x="8318501" y="3859213"/>
            <a:ext cx="201613" cy="0"/>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76"/>
            </p:custDataLst>
          </p:nvPr>
        </p:nvCxnSpPr>
        <p:spPr bwMode="auto">
          <a:xfrm>
            <a:off x="8318500" y="3859213"/>
            <a:ext cx="0" cy="568325"/>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custDataLst>
              <p:tags r:id="rId77"/>
            </p:custDataLst>
          </p:nvPr>
        </p:nvCxnSpPr>
        <p:spPr bwMode="auto">
          <a:xfrm>
            <a:off x="8178800" y="3614738"/>
            <a:ext cx="0" cy="6873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custDataLst>
              <p:tags r:id="rId78"/>
            </p:custDataLst>
          </p:nvPr>
        </p:nvCxnSpPr>
        <p:spPr bwMode="auto">
          <a:xfrm>
            <a:off x="7975599" y="3614738"/>
            <a:ext cx="203200"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custDataLst>
              <p:tags r:id="rId79"/>
            </p:custDataLst>
          </p:nvPr>
        </p:nvCxnSpPr>
        <p:spPr bwMode="auto">
          <a:xfrm>
            <a:off x="7975600" y="3614738"/>
            <a:ext cx="0" cy="6873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custDataLst>
              <p:tags r:id="rId80"/>
            </p:custDataLst>
          </p:nvPr>
        </p:nvCxnSpPr>
        <p:spPr bwMode="auto">
          <a:xfrm>
            <a:off x="7634289" y="3884613"/>
            <a:ext cx="201613"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custDataLst>
              <p:tags r:id="rId81"/>
            </p:custDataLst>
          </p:nvPr>
        </p:nvCxnSpPr>
        <p:spPr bwMode="auto">
          <a:xfrm>
            <a:off x="7835900" y="3884613"/>
            <a:ext cx="0" cy="3302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custDataLst>
              <p:tags r:id="rId82"/>
            </p:custDataLst>
          </p:nvPr>
        </p:nvCxnSpPr>
        <p:spPr bwMode="auto">
          <a:xfrm>
            <a:off x="7634288" y="3884613"/>
            <a:ext cx="0" cy="3302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83"/>
            </p:custDataLst>
          </p:nvPr>
        </p:nvCxnSpPr>
        <p:spPr bwMode="gray">
          <a:xfrm>
            <a:off x="7734300" y="3344863"/>
            <a:ext cx="0" cy="307975"/>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84"/>
            </p:custDataLst>
          </p:nvPr>
        </p:nvCxnSpPr>
        <p:spPr bwMode="gray">
          <a:xfrm flipV="1">
            <a:off x="9102725" y="3344863"/>
            <a:ext cx="0" cy="1216025"/>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85"/>
            </p:custDataLst>
          </p:nvPr>
        </p:nvCxnSpPr>
        <p:spPr bwMode="gray">
          <a:xfrm flipH="1">
            <a:off x="7734300" y="3344863"/>
            <a:ext cx="1368425"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80" name="Text Placeholder 87"/>
          <p:cNvSpPr>
            <a:spLocks noGrp="1"/>
          </p:cNvSpPr>
          <p:nvPr>
            <p:custDataLst>
              <p:tags r:id="rId86"/>
            </p:custDataLst>
          </p:nvPr>
        </p:nvSpPr>
        <p:spPr bwMode="auto">
          <a:xfrm>
            <a:off x="7620000" y="5932488"/>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416A26C-B332-4044-A703-BFD9900170E1}" type="datetime'''''''''''''''''T''''''''E''''''''''''''''''T'''''''">
              <a:rPr lang="fr-FR" sz="1100" smtClean="0">
                <a:solidFill>
                  <a:srgbClr val="000000"/>
                </a:solidFill>
                <a:sym typeface="Arial Narrow"/>
              </a:rPr>
              <a:pPr algn="ctr">
                <a:lnSpc>
                  <a:spcPct val="100000"/>
                </a:lnSpc>
                <a:spcBef>
                  <a:spcPct val="0"/>
                </a:spcBef>
              </a:pPr>
              <a:t>TET</a:t>
            </a:fld>
            <a:endParaRPr lang="fr-FR" sz="1100" dirty="0">
              <a:solidFill>
                <a:srgbClr val="000000"/>
              </a:solidFill>
              <a:sym typeface="Arial Narrow"/>
            </a:endParaRPr>
          </a:p>
        </p:txBody>
      </p:sp>
      <p:sp>
        <p:nvSpPr>
          <p:cNvPr id="183" name="Text Placeholder 90"/>
          <p:cNvSpPr>
            <a:spLocks noGrp="1"/>
          </p:cNvSpPr>
          <p:nvPr>
            <p:custDataLst>
              <p:tags r:id="rId87"/>
            </p:custDataLst>
          </p:nvPr>
        </p:nvSpPr>
        <p:spPr bwMode="gray">
          <a:xfrm>
            <a:off x="7961313" y="342106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7ECC67C-7961-491E-B92E-E918E5C06F58}" type="datetime'''''''''''''''''''''''''1''''''''''''''''''1''''4'">
              <a:rPr lang="fr-FR" sz="1100" b="1" smtClean="0">
                <a:solidFill>
                  <a:srgbClr val="000000"/>
                </a:solidFill>
              </a:rPr>
              <a:pPr algn="ctr">
                <a:lnSpc>
                  <a:spcPct val="100000"/>
                </a:lnSpc>
                <a:spcBef>
                  <a:spcPct val="0"/>
                </a:spcBef>
              </a:pPr>
              <a:t>114</a:t>
            </a:fld>
            <a:endParaRPr lang="fr-FR" sz="1100" b="1" dirty="0">
              <a:solidFill>
                <a:srgbClr val="000000"/>
              </a:solidFill>
              <a:sym typeface="Arial Narrow"/>
            </a:endParaRPr>
          </a:p>
        </p:txBody>
      </p:sp>
      <p:sp>
        <p:nvSpPr>
          <p:cNvPr id="167" name="Text Placeholder 81"/>
          <p:cNvSpPr>
            <a:spLocks noGrp="1"/>
          </p:cNvSpPr>
          <p:nvPr>
            <p:custDataLst>
              <p:tags r:id="rId88"/>
            </p:custDataLst>
          </p:nvPr>
        </p:nvSpPr>
        <p:spPr bwMode="auto">
          <a:xfrm>
            <a:off x="6629400" y="5932488"/>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3641BC4-24F9-4536-AF1C-2707B50BFDE2}"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179" name="Text Placeholder 86"/>
          <p:cNvSpPr>
            <a:spLocks noGrp="1"/>
          </p:cNvSpPr>
          <p:nvPr>
            <p:custDataLst>
              <p:tags r:id="rId89"/>
            </p:custDataLst>
          </p:nvPr>
        </p:nvSpPr>
        <p:spPr bwMode="auto">
          <a:xfrm>
            <a:off x="7269163" y="5932488"/>
            <a:ext cx="247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F219AC6-2C70-4B91-B329-9E471554DCF0}" type="datetime'''''T''''''''G''V'''''''''''''''''''''''''''">
              <a:rPr lang="fr-FR" sz="1100" smtClean="0">
                <a:solidFill>
                  <a:srgbClr val="000000"/>
                </a:solidFill>
                <a:sym typeface="Arial Narrow"/>
              </a:rPr>
              <a:pPr algn="ctr">
                <a:lnSpc>
                  <a:spcPct val="100000"/>
                </a:lnSpc>
                <a:spcBef>
                  <a:spcPct val="0"/>
                </a:spcBef>
              </a:pPr>
              <a:t>TGV</a:t>
            </a:fld>
            <a:endParaRPr lang="fr-FR" sz="1100" dirty="0">
              <a:solidFill>
                <a:srgbClr val="000000"/>
              </a:solidFill>
              <a:sym typeface="Arial Narrow"/>
            </a:endParaRPr>
          </a:p>
        </p:txBody>
      </p:sp>
      <p:sp>
        <p:nvSpPr>
          <p:cNvPr id="170" name="Text Placeholder 82"/>
          <p:cNvSpPr>
            <a:spLocks noGrp="1"/>
          </p:cNvSpPr>
          <p:nvPr>
            <p:custDataLst>
              <p:tags r:id="rId90"/>
            </p:custDataLst>
          </p:nvPr>
        </p:nvSpPr>
        <p:spPr bwMode="auto">
          <a:xfrm>
            <a:off x="6977063" y="5932488"/>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72237DA-26FD-4C6F-857A-9FD325FD426E}"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182" name="Text Placeholder 89"/>
          <p:cNvSpPr>
            <a:spLocks noGrp="1"/>
          </p:cNvSpPr>
          <p:nvPr>
            <p:custDataLst>
              <p:tags r:id="rId91"/>
            </p:custDataLst>
          </p:nvPr>
        </p:nvSpPr>
        <p:spPr bwMode="gray">
          <a:xfrm>
            <a:off x="7618413" y="3690938"/>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9F0CE43-9E9E-45CC-9DCC-37CD4D079773}" type="datetime'''''''''''''''''''''''''''''''''''''10''''''''''''''''1'">
              <a:rPr lang="fr-FR" sz="1100" b="1" smtClean="0">
                <a:solidFill>
                  <a:srgbClr val="000000"/>
                </a:solidFill>
              </a:rPr>
              <a:pPr algn="ctr">
                <a:lnSpc>
                  <a:spcPct val="100000"/>
                </a:lnSpc>
                <a:spcBef>
                  <a:spcPct val="0"/>
                </a:spcBef>
              </a:pPr>
              <a:t>101</a:t>
            </a:fld>
            <a:endParaRPr lang="fr-FR" sz="1100" b="1" dirty="0">
              <a:solidFill>
                <a:srgbClr val="000000"/>
              </a:solidFill>
              <a:sym typeface="Arial Narrow"/>
            </a:endParaRPr>
          </a:p>
        </p:txBody>
      </p:sp>
      <p:sp>
        <p:nvSpPr>
          <p:cNvPr id="181" name="Text Placeholder 88"/>
          <p:cNvSpPr>
            <a:spLocks noGrp="1"/>
          </p:cNvSpPr>
          <p:nvPr>
            <p:custDataLst>
              <p:tags r:id="rId92"/>
            </p:custDataLst>
          </p:nvPr>
        </p:nvSpPr>
        <p:spPr bwMode="auto">
          <a:xfrm>
            <a:off x="7956550" y="5932488"/>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348E435-F78B-43F4-AE7E-1480B8F6F7E9}" type="datetime'''''''TE''''''''''''''''''''''''''''''''''''''''R'''''''''''''">
              <a:rPr lang="fr-FR" sz="1100" smtClean="0">
                <a:solidFill>
                  <a:srgbClr val="000000"/>
                </a:solidFill>
                <a:sym typeface="Arial Narrow"/>
              </a:rPr>
              <a:pPr algn="ctr">
                <a:lnSpc>
                  <a:spcPct val="100000"/>
                </a:lnSpc>
                <a:spcBef>
                  <a:spcPct val="0"/>
                </a:spcBef>
              </a:pPr>
              <a:t>TER</a:t>
            </a:fld>
            <a:endParaRPr lang="fr-FR" sz="1100" dirty="0">
              <a:solidFill>
                <a:srgbClr val="000000"/>
              </a:solidFill>
              <a:sym typeface="Arial Narrow"/>
            </a:endParaRPr>
          </a:p>
        </p:txBody>
      </p:sp>
      <p:sp>
        <p:nvSpPr>
          <p:cNvPr id="277" name="Text Placeholder 55"/>
          <p:cNvSpPr>
            <a:spLocks noGrp="1"/>
          </p:cNvSpPr>
          <p:nvPr>
            <p:custDataLst>
              <p:tags r:id="rId93"/>
            </p:custDataLst>
          </p:nvPr>
        </p:nvSpPr>
        <p:spPr bwMode="auto">
          <a:xfrm>
            <a:off x="8259763" y="5932488"/>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B67482D-4D87-442D-94A8-301E66E4CD24}"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417" name="Text Placeholder 10"/>
          <p:cNvSpPr>
            <a:spLocks noGrp="1"/>
          </p:cNvSpPr>
          <p:nvPr>
            <p:custDataLst>
              <p:tags r:id="rId94"/>
            </p:custDataLst>
          </p:nvPr>
        </p:nvSpPr>
        <p:spPr bwMode="gray">
          <a:xfrm>
            <a:off x="8302625" y="3665538"/>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FE8D47C-AD9C-472C-8A37-7945B9C015F6}" type="datetime'''''''''1''''''0''''''''''''''''2'">
              <a:rPr lang="en-US" sz="1100" b="1"/>
              <a:pPr algn="ctr">
                <a:lnSpc>
                  <a:spcPct val="100000"/>
                </a:lnSpc>
                <a:spcBef>
                  <a:spcPct val="0"/>
                </a:spcBef>
              </a:pPr>
              <a:t>102</a:t>
            </a:fld>
            <a:endParaRPr lang="en-US" sz="1100" b="1" dirty="0">
              <a:latin typeface="Arial Narrow"/>
              <a:sym typeface="Arial Narrow"/>
            </a:endParaRPr>
          </a:p>
        </p:txBody>
      </p:sp>
      <p:sp>
        <p:nvSpPr>
          <p:cNvPr id="278" name="Text Placeholder 56"/>
          <p:cNvSpPr>
            <a:spLocks noGrp="1"/>
          </p:cNvSpPr>
          <p:nvPr>
            <p:custDataLst>
              <p:tags r:id="rId95"/>
            </p:custDataLst>
          </p:nvPr>
        </p:nvSpPr>
        <p:spPr bwMode="auto">
          <a:xfrm>
            <a:off x="8577263" y="5932488"/>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D9FFBDE-9631-4972-8A24-48EA9828F460}" type="datetime'''''''''''C''''''''''''o''''''''v''''''oi''''''t.'''''''''">
              <a:rPr lang="fr-FR" sz="1100" smtClean="0">
                <a:solidFill>
                  <a:srgbClr val="000000"/>
                </a:solidFill>
                <a:sym typeface="Arial Narrow"/>
              </a:rPr>
              <a:pPr algn="ctr">
                <a:lnSpc>
                  <a:spcPct val="100000"/>
                </a:lnSpc>
                <a:spcBef>
                  <a:spcPct val="0"/>
                </a:spcBef>
              </a:pPr>
              <a:t>Covoit.</a:t>
            </a:fld>
            <a:endParaRPr lang="fr-FR" sz="1100" dirty="0">
              <a:solidFill>
                <a:srgbClr val="000000"/>
              </a:solidFill>
              <a:sym typeface="Arial Narrow"/>
            </a:endParaRPr>
          </a:p>
        </p:txBody>
      </p:sp>
      <p:sp>
        <p:nvSpPr>
          <p:cNvPr id="184" name="Text Placeholder 91"/>
          <p:cNvSpPr>
            <a:spLocks noGrp="1"/>
          </p:cNvSpPr>
          <p:nvPr>
            <p:custDataLst>
              <p:tags r:id="rId96"/>
            </p:custDataLst>
          </p:nvPr>
        </p:nvSpPr>
        <p:spPr bwMode="auto">
          <a:xfrm>
            <a:off x="8982075" y="5932488"/>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CF11FAAF-4F7B-48F4-934C-17FFC52D1783}"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185" name="Text Placeholder 92"/>
          <p:cNvSpPr>
            <a:spLocks noGrp="1"/>
          </p:cNvSpPr>
          <p:nvPr>
            <p:custDataLst>
              <p:tags r:id="rId97"/>
            </p:custDataLst>
          </p:nvPr>
        </p:nvSpPr>
        <p:spPr bwMode="gray">
          <a:xfrm>
            <a:off x="9018588" y="4598988"/>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5B7ED09-E397-48EC-8BC1-BB91BBD44C86}" type="datetime'''''''''''''''''''''5''''''''''''5'''''''''">
              <a:rPr lang="fr-FR" sz="1100" b="1" smtClean="0">
                <a:solidFill>
                  <a:srgbClr val="000000"/>
                </a:solidFill>
                <a:sym typeface="Arial Narrow"/>
              </a:rPr>
              <a:pPr algn="ctr">
                <a:lnSpc>
                  <a:spcPct val="100000"/>
                </a:lnSpc>
                <a:spcBef>
                  <a:spcPct val="0"/>
                </a:spcBef>
              </a:pPr>
              <a:t>55</a:t>
            </a:fld>
            <a:endParaRPr lang="fr-FR" sz="1100" b="1" dirty="0">
              <a:solidFill>
                <a:srgbClr val="000000"/>
              </a:solidFill>
              <a:sym typeface="Arial Narrow"/>
            </a:endParaRPr>
          </a:p>
        </p:txBody>
      </p:sp>
      <p:sp>
        <p:nvSpPr>
          <p:cNvPr id="222" name="Text Placeholder 166"/>
          <p:cNvSpPr>
            <a:spLocks noGrp="1"/>
          </p:cNvSpPr>
          <p:nvPr>
            <p:custDataLst>
              <p:tags r:id="rId98"/>
            </p:custDataLst>
          </p:nvPr>
        </p:nvSpPr>
        <p:spPr bwMode="auto">
          <a:xfrm>
            <a:off x="8266113" y="3225800"/>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a:solidFill>
                  <a:srgbClr val="000000"/>
                </a:solidFill>
              </a:rPr>
              <a:t>x1,8</a:t>
            </a:r>
            <a:endParaRPr lang="fr-FR" sz="1100" dirty="0">
              <a:solidFill>
                <a:srgbClr val="000000"/>
              </a:solidFill>
              <a:sym typeface="Arial Narrow"/>
            </a:endParaRPr>
          </a:p>
        </p:txBody>
      </p:sp>
      <p:sp>
        <p:nvSpPr>
          <p:cNvPr id="200" name="RbSticker"/>
          <p:cNvSpPr txBox="1"/>
          <p:nvPr/>
        </p:nvSpPr>
        <p:spPr>
          <a:xfrm>
            <a:off x="5752155" y="270982"/>
            <a:ext cx="1201867"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rgbClr val="003F56"/>
                </a:solidFill>
                <a:cs typeface="Arial Narrow" pitchFamily="34" charset="0"/>
              </a:rPr>
              <a:t>Limoges-Toulouse</a:t>
            </a:r>
          </a:p>
        </p:txBody>
      </p:sp>
      <p:cxnSp>
        <p:nvCxnSpPr>
          <p:cNvPr id="203" name="Horizontal Line"/>
          <p:cNvCxnSpPr/>
          <p:nvPr/>
        </p:nvCxnSpPr>
        <p:spPr>
          <a:xfrm>
            <a:off x="736600"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04" name="ListLeanHorizontalTextTopic0"/>
          <p:cNvSpPr txBox="1"/>
          <p:nvPr/>
        </p:nvSpPr>
        <p:spPr>
          <a:xfrm>
            <a:off x="736600"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Voyageur seul</a:t>
            </a:r>
          </a:p>
        </p:txBody>
      </p:sp>
      <p:cxnSp>
        <p:nvCxnSpPr>
          <p:cNvPr id="207" name="Horizontal Line"/>
          <p:cNvCxnSpPr/>
          <p:nvPr/>
        </p:nvCxnSpPr>
        <p:spPr>
          <a:xfrm>
            <a:off x="3630506"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08" name="ListLeanHorizontalTextTopic1"/>
          <p:cNvSpPr txBox="1"/>
          <p:nvPr/>
        </p:nvSpPr>
        <p:spPr>
          <a:xfrm>
            <a:off x="3630506"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Couple</a:t>
            </a:r>
          </a:p>
        </p:txBody>
      </p:sp>
      <p:cxnSp>
        <p:nvCxnSpPr>
          <p:cNvPr id="209" name="Horizontal Line"/>
          <p:cNvCxnSpPr/>
          <p:nvPr/>
        </p:nvCxnSpPr>
        <p:spPr>
          <a:xfrm>
            <a:off x="6501553"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2" name="ListLeanHorizontalTextTopic2"/>
          <p:cNvSpPr txBox="1"/>
          <p:nvPr/>
        </p:nvSpPr>
        <p:spPr>
          <a:xfrm>
            <a:off x="6501553"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Couple avec 2 enfants</a:t>
            </a:r>
          </a:p>
        </p:txBody>
      </p:sp>
      <p:grpSp>
        <p:nvGrpSpPr>
          <p:cNvPr id="214" name="Group 544"/>
          <p:cNvGrpSpPr>
            <a:grpSpLocks noChangeAspect="1"/>
          </p:cNvGrpSpPr>
          <p:nvPr/>
        </p:nvGrpSpPr>
        <p:grpSpPr>
          <a:xfrm>
            <a:off x="2986247" y="2497054"/>
            <a:ext cx="329870" cy="329870"/>
            <a:chOff x="3381772" y="58738"/>
            <a:chExt cx="685800" cy="685800"/>
          </a:xfrm>
        </p:grpSpPr>
        <p:sp>
          <p:nvSpPr>
            <p:cNvPr id="215"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16"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18" name="Group 709"/>
          <p:cNvGrpSpPr>
            <a:grpSpLocks noChangeAspect="1"/>
          </p:cNvGrpSpPr>
          <p:nvPr/>
        </p:nvGrpSpPr>
        <p:grpSpPr>
          <a:xfrm>
            <a:off x="958652" y="2497054"/>
            <a:ext cx="329870" cy="329870"/>
            <a:chOff x="-735013" y="4894263"/>
            <a:chExt cx="685800" cy="685800"/>
          </a:xfrm>
        </p:grpSpPr>
        <p:sp>
          <p:nvSpPr>
            <p:cNvPr id="219"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20"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21" name="Group 688"/>
          <p:cNvGrpSpPr>
            <a:grpSpLocks noChangeAspect="1"/>
          </p:cNvGrpSpPr>
          <p:nvPr/>
        </p:nvGrpSpPr>
        <p:grpSpPr bwMode="auto">
          <a:xfrm>
            <a:off x="1890925" y="2497054"/>
            <a:ext cx="329870" cy="329870"/>
            <a:chOff x="3257" y="2625"/>
            <a:chExt cx="597" cy="597"/>
          </a:xfrm>
        </p:grpSpPr>
        <p:sp>
          <p:nvSpPr>
            <p:cNvPr id="223"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224" name="Group 690"/>
            <p:cNvGrpSpPr>
              <a:grpSpLocks/>
            </p:cNvGrpSpPr>
            <p:nvPr/>
          </p:nvGrpSpPr>
          <p:grpSpPr bwMode="auto">
            <a:xfrm>
              <a:off x="3306" y="2707"/>
              <a:ext cx="499" cy="432"/>
              <a:chOff x="3291" y="2157"/>
              <a:chExt cx="499" cy="432"/>
            </a:xfrm>
          </p:grpSpPr>
          <p:sp>
            <p:nvSpPr>
              <p:cNvPr id="225"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26"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27"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228"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29"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30"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31"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32"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33"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34"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35"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36"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237" name="Group 703"/>
              <p:cNvGrpSpPr>
                <a:grpSpLocks/>
              </p:cNvGrpSpPr>
              <p:nvPr/>
            </p:nvGrpSpPr>
            <p:grpSpPr bwMode="auto">
              <a:xfrm>
                <a:off x="3467" y="2177"/>
                <a:ext cx="147" cy="166"/>
                <a:chOff x="3467" y="2177"/>
                <a:chExt cx="147" cy="166"/>
              </a:xfrm>
            </p:grpSpPr>
            <p:sp>
              <p:nvSpPr>
                <p:cNvPr id="238"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239"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240"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grpSp>
        <p:nvGrpSpPr>
          <p:cNvPr id="241" name="Group 709"/>
          <p:cNvGrpSpPr>
            <a:grpSpLocks noChangeAspect="1"/>
          </p:cNvGrpSpPr>
          <p:nvPr/>
        </p:nvGrpSpPr>
        <p:grpSpPr>
          <a:xfrm>
            <a:off x="3843159" y="2497054"/>
            <a:ext cx="329870" cy="329870"/>
            <a:chOff x="-735013" y="4894263"/>
            <a:chExt cx="685800" cy="685800"/>
          </a:xfrm>
        </p:grpSpPr>
        <p:sp>
          <p:nvSpPr>
            <p:cNvPr id="242"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43"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44" name="Group 709"/>
          <p:cNvGrpSpPr>
            <a:grpSpLocks noChangeAspect="1"/>
          </p:cNvGrpSpPr>
          <p:nvPr/>
        </p:nvGrpSpPr>
        <p:grpSpPr>
          <a:xfrm>
            <a:off x="6711362" y="2497054"/>
            <a:ext cx="329870" cy="329870"/>
            <a:chOff x="-735013" y="4894263"/>
            <a:chExt cx="685800" cy="685800"/>
          </a:xfrm>
        </p:grpSpPr>
        <p:sp>
          <p:nvSpPr>
            <p:cNvPr id="245"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56"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pic>
        <p:nvPicPr>
          <p:cNvPr id="257" name="Picture 6" descr="\\par-file-1\Services\Graphics\LOGOTHEQUE\TGV.png"/>
          <p:cNvPicPr>
            <a:picLocks noChangeAspect="1" noChangeArrowheads="1"/>
          </p:cNvPicPr>
          <p:nvPr/>
        </p:nvPicPr>
        <p:blipFill>
          <a:blip r:embed="rId106" cstate="print"/>
          <a:srcRect/>
          <a:stretch>
            <a:fillRect/>
          </a:stretch>
        </p:blipFill>
        <p:spPr bwMode="auto">
          <a:xfrm>
            <a:off x="1460711" y="2870542"/>
            <a:ext cx="285191" cy="124726"/>
          </a:xfrm>
          <a:prstGeom prst="rect">
            <a:avLst/>
          </a:prstGeom>
          <a:noFill/>
        </p:spPr>
      </p:pic>
      <p:pic>
        <p:nvPicPr>
          <p:cNvPr id="264" name="Picture 400" descr="\\PAR-FILE-1\Services\Graphics\Logotheque\Air France.png"/>
          <p:cNvPicPr>
            <a:picLocks noChangeAspect="1" noChangeArrowheads="1"/>
          </p:cNvPicPr>
          <p:nvPr/>
        </p:nvPicPr>
        <p:blipFill rotWithShape="1">
          <a:blip r:embed="rId107" cstate="print">
            <a:extLst>
              <a:ext uri="{28A0092B-C50C-407E-A947-70E740481C1C}">
                <a14:useLocalDpi xmlns:a14="http://schemas.microsoft.com/office/drawing/2010/main" val="0"/>
              </a:ext>
            </a:extLst>
          </a:blip>
          <a:srcRect l="85114" t="-9512" b="1"/>
          <a:stretch/>
        </p:blipFill>
        <p:spPr bwMode="auto">
          <a:xfrm>
            <a:off x="822325"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401" descr="\\PAR-FILE-1\Services\Graphics\Logotheque\EasyJet.png"/>
          <p:cNvPicPr>
            <a:picLocks noChangeAspect="1" noChangeArrowheads="1"/>
          </p:cNvPicPr>
          <p:nvPr/>
        </p:nvPicPr>
        <p:blipFill rotWithShape="1">
          <a:blip r:embed="rId108" cstate="print">
            <a:extLst>
              <a:ext uri="{28A0092B-C50C-407E-A947-70E740481C1C}">
                <a14:useLocalDpi xmlns:a14="http://schemas.microsoft.com/office/drawing/2010/main" val="0"/>
              </a:ext>
            </a:extLst>
          </a:blip>
          <a:srcRect l="323" r="82453" b="-11049"/>
          <a:stretch/>
        </p:blipFill>
        <p:spPr bwMode="auto">
          <a:xfrm>
            <a:off x="1208584" y="2864350"/>
            <a:ext cx="84137" cy="13711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409" descr="http://siecledigital.fr/wp-content/uploads/2014/07/logo-blablacar.png"/>
          <p:cNvPicPr>
            <a:picLocks noChangeAspect="1" noChangeArrowheads="1"/>
          </p:cNvPicPr>
          <p:nvPr/>
        </p:nvPicPr>
        <p:blipFill>
          <a:blip r:embed="rId10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6993" y="2779209"/>
            <a:ext cx="645367" cy="307393"/>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400" descr="\\PAR-FILE-1\Services\Graphics\Logotheque\Air France.png"/>
          <p:cNvPicPr>
            <a:picLocks noChangeAspect="1" noChangeArrowheads="1"/>
          </p:cNvPicPr>
          <p:nvPr/>
        </p:nvPicPr>
        <p:blipFill rotWithShape="1">
          <a:blip r:embed="rId107" cstate="print">
            <a:extLst>
              <a:ext uri="{28A0092B-C50C-407E-A947-70E740481C1C}">
                <a14:useLocalDpi xmlns:a14="http://schemas.microsoft.com/office/drawing/2010/main" val="0"/>
              </a:ext>
            </a:extLst>
          </a:blip>
          <a:srcRect l="85114" t="-9512" b="1"/>
          <a:stretch/>
        </p:blipFill>
        <p:spPr bwMode="auto">
          <a:xfrm>
            <a:off x="3737538"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401" descr="\\PAR-FILE-1\Services\Graphics\Logotheque\EasyJet.png"/>
          <p:cNvPicPr>
            <a:picLocks noChangeAspect="1" noChangeArrowheads="1"/>
          </p:cNvPicPr>
          <p:nvPr/>
        </p:nvPicPr>
        <p:blipFill rotWithShape="1">
          <a:blip r:embed="rId108" cstate="print">
            <a:extLst>
              <a:ext uri="{28A0092B-C50C-407E-A947-70E740481C1C}">
                <a14:useLocalDpi xmlns:a14="http://schemas.microsoft.com/office/drawing/2010/main" val="0"/>
              </a:ext>
            </a:extLst>
          </a:blip>
          <a:srcRect l="323" r="82453" b="-11049"/>
          <a:stretch/>
        </p:blipFill>
        <p:spPr bwMode="auto">
          <a:xfrm>
            <a:off x="4114304" y="2864350"/>
            <a:ext cx="84137" cy="137110"/>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400" descr="\\PAR-FILE-1\Services\Graphics\Logotheque\Air France.png"/>
          <p:cNvPicPr>
            <a:picLocks noChangeAspect="1" noChangeArrowheads="1"/>
          </p:cNvPicPr>
          <p:nvPr/>
        </p:nvPicPr>
        <p:blipFill rotWithShape="1">
          <a:blip r:embed="rId107" cstate="print">
            <a:extLst>
              <a:ext uri="{28A0092B-C50C-407E-A947-70E740481C1C}">
                <a14:useLocalDpi xmlns:a14="http://schemas.microsoft.com/office/drawing/2010/main" val="0"/>
              </a:ext>
            </a:extLst>
          </a:blip>
          <a:srcRect l="85114" t="-9512" b="1"/>
          <a:stretch/>
        </p:blipFill>
        <p:spPr bwMode="auto">
          <a:xfrm>
            <a:off x="6605588"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401" descr="\\PAR-FILE-1\Services\Graphics\Logotheque\EasyJet.png"/>
          <p:cNvPicPr>
            <a:picLocks noChangeAspect="1" noChangeArrowheads="1"/>
          </p:cNvPicPr>
          <p:nvPr/>
        </p:nvPicPr>
        <p:blipFill rotWithShape="1">
          <a:blip r:embed="rId108" cstate="print">
            <a:extLst>
              <a:ext uri="{28A0092B-C50C-407E-A947-70E740481C1C}">
                <a14:useLocalDpi xmlns:a14="http://schemas.microsoft.com/office/drawing/2010/main" val="0"/>
              </a:ext>
            </a:extLst>
          </a:blip>
          <a:srcRect l="323" r="82453" b="-11049"/>
          <a:stretch/>
        </p:blipFill>
        <p:spPr bwMode="auto">
          <a:xfrm>
            <a:off x="6995195" y="2864350"/>
            <a:ext cx="84137" cy="137110"/>
          </a:xfrm>
          <a:prstGeom prst="rect">
            <a:avLst/>
          </a:prstGeom>
          <a:noFill/>
          <a:extLst>
            <a:ext uri="{909E8E84-426E-40DD-AFC4-6F175D3DCCD1}">
              <a14:hiddenFill xmlns:a14="http://schemas.microsoft.com/office/drawing/2010/main">
                <a:solidFill>
                  <a:srgbClr val="FFFFFF"/>
                </a:solidFill>
              </a14:hiddenFill>
            </a:ext>
          </a:extLst>
        </p:spPr>
      </p:pic>
      <p:grpSp>
        <p:nvGrpSpPr>
          <p:cNvPr id="354" name="Group 688"/>
          <p:cNvGrpSpPr>
            <a:grpSpLocks noChangeAspect="1"/>
          </p:cNvGrpSpPr>
          <p:nvPr/>
        </p:nvGrpSpPr>
        <p:grpSpPr bwMode="auto">
          <a:xfrm>
            <a:off x="4840453" y="2497054"/>
            <a:ext cx="329870" cy="329870"/>
            <a:chOff x="3257" y="2625"/>
            <a:chExt cx="597" cy="597"/>
          </a:xfrm>
        </p:grpSpPr>
        <p:sp>
          <p:nvSpPr>
            <p:cNvPr id="355"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356" name="Group 690"/>
            <p:cNvGrpSpPr>
              <a:grpSpLocks/>
            </p:cNvGrpSpPr>
            <p:nvPr/>
          </p:nvGrpSpPr>
          <p:grpSpPr bwMode="auto">
            <a:xfrm>
              <a:off x="3306" y="2707"/>
              <a:ext cx="499" cy="432"/>
              <a:chOff x="3291" y="2157"/>
              <a:chExt cx="499" cy="432"/>
            </a:xfrm>
          </p:grpSpPr>
          <p:sp>
            <p:nvSpPr>
              <p:cNvPr id="357"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58"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59"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360"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1"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2"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3"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4"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5"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6"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7"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68"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369" name="Group 703"/>
              <p:cNvGrpSpPr>
                <a:grpSpLocks/>
              </p:cNvGrpSpPr>
              <p:nvPr/>
            </p:nvGrpSpPr>
            <p:grpSpPr bwMode="auto">
              <a:xfrm>
                <a:off x="3467" y="2177"/>
                <a:ext cx="147" cy="166"/>
                <a:chOff x="3467" y="2177"/>
                <a:chExt cx="147" cy="166"/>
              </a:xfrm>
            </p:grpSpPr>
            <p:sp>
              <p:nvSpPr>
                <p:cNvPr id="370"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371"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372"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pic>
        <p:nvPicPr>
          <p:cNvPr id="373" name="Picture 6" descr="\\par-file-1\Services\Graphics\LOGOTHEQUE\TGV.png"/>
          <p:cNvPicPr>
            <a:picLocks noChangeAspect="1" noChangeArrowheads="1"/>
          </p:cNvPicPr>
          <p:nvPr/>
        </p:nvPicPr>
        <p:blipFill>
          <a:blip r:embed="rId106" cstate="print"/>
          <a:srcRect/>
          <a:stretch>
            <a:fillRect/>
          </a:stretch>
        </p:blipFill>
        <p:spPr bwMode="auto">
          <a:xfrm>
            <a:off x="4372139" y="2870542"/>
            <a:ext cx="285191" cy="124726"/>
          </a:xfrm>
          <a:prstGeom prst="rect">
            <a:avLst/>
          </a:prstGeom>
          <a:noFill/>
        </p:spPr>
      </p:pic>
      <p:grpSp>
        <p:nvGrpSpPr>
          <p:cNvPr id="376" name="Group 544"/>
          <p:cNvGrpSpPr>
            <a:grpSpLocks noChangeAspect="1"/>
          </p:cNvGrpSpPr>
          <p:nvPr/>
        </p:nvGrpSpPr>
        <p:grpSpPr>
          <a:xfrm>
            <a:off x="5911458" y="2460820"/>
            <a:ext cx="329870" cy="329870"/>
            <a:chOff x="3381772" y="58738"/>
            <a:chExt cx="685800" cy="685800"/>
          </a:xfrm>
        </p:grpSpPr>
        <p:sp>
          <p:nvSpPr>
            <p:cNvPr id="377"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378"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pic>
        <p:nvPicPr>
          <p:cNvPr id="379" name="Picture 409" descr="http://siecledigital.fr/wp-content/uploads/2014/07/logo-blablacar.png"/>
          <p:cNvPicPr>
            <a:picLocks noChangeAspect="1" noChangeArrowheads="1"/>
          </p:cNvPicPr>
          <p:nvPr/>
        </p:nvPicPr>
        <p:blipFill>
          <a:blip r:embed="rId10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2204" y="2742975"/>
            <a:ext cx="645367" cy="307393"/>
          </a:xfrm>
          <a:prstGeom prst="rect">
            <a:avLst/>
          </a:prstGeom>
          <a:noFill/>
          <a:extLst>
            <a:ext uri="{909E8E84-426E-40DD-AFC4-6F175D3DCCD1}">
              <a14:hiddenFill xmlns:a14="http://schemas.microsoft.com/office/drawing/2010/main">
                <a:solidFill>
                  <a:srgbClr val="FFFFFF"/>
                </a:solidFill>
              </a14:hiddenFill>
            </a:ext>
          </a:extLst>
        </p:spPr>
      </p:pic>
      <p:grpSp>
        <p:nvGrpSpPr>
          <p:cNvPr id="380" name="Group 544"/>
          <p:cNvGrpSpPr>
            <a:grpSpLocks noChangeAspect="1"/>
          </p:cNvGrpSpPr>
          <p:nvPr/>
        </p:nvGrpSpPr>
        <p:grpSpPr>
          <a:xfrm>
            <a:off x="8721757" y="2497054"/>
            <a:ext cx="329870" cy="329870"/>
            <a:chOff x="3381772" y="58738"/>
            <a:chExt cx="685800" cy="685800"/>
          </a:xfrm>
        </p:grpSpPr>
        <p:sp>
          <p:nvSpPr>
            <p:cNvPr id="381"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382"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383" name="Group 688"/>
          <p:cNvGrpSpPr>
            <a:grpSpLocks noChangeAspect="1"/>
          </p:cNvGrpSpPr>
          <p:nvPr/>
        </p:nvGrpSpPr>
        <p:grpSpPr bwMode="auto">
          <a:xfrm>
            <a:off x="7626435" y="2497054"/>
            <a:ext cx="329870" cy="329870"/>
            <a:chOff x="3257" y="2625"/>
            <a:chExt cx="597" cy="597"/>
          </a:xfrm>
        </p:grpSpPr>
        <p:sp>
          <p:nvSpPr>
            <p:cNvPr id="384"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385" name="Group 690"/>
            <p:cNvGrpSpPr>
              <a:grpSpLocks/>
            </p:cNvGrpSpPr>
            <p:nvPr/>
          </p:nvGrpSpPr>
          <p:grpSpPr bwMode="auto">
            <a:xfrm>
              <a:off x="3306" y="2707"/>
              <a:ext cx="499" cy="432"/>
              <a:chOff x="3291" y="2157"/>
              <a:chExt cx="499" cy="432"/>
            </a:xfrm>
          </p:grpSpPr>
          <p:sp>
            <p:nvSpPr>
              <p:cNvPr id="386"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87"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88"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389"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0"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1"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2"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3"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4"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5"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6"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97"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398" name="Group 703"/>
              <p:cNvGrpSpPr>
                <a:grpSpLocks/>
              </p:cNvGrpSpPr>
              <p:nvPr/>
            </p:nvGrpSpPr>
            <p:grpSpPr bwMode="auto">
              <a:xfrm>
                <a:off x="3467" y="2177"/>
                <a:ext cx="147" cy="166"/>
                <a:chOff x="3467" y="2177"/>
                <a:chExt cx="147" cy="166"/>
              </a:xfrm>
            </p:grpSpPr>
            <p:sp>
              <p:nvSpPr>
                <p:cNvPr id="399"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400"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401"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pic>
        <p:nvPicPr>
          <p:cNvPr id="402" name="Picture 6" descr="\\par-file-1\Services\Graphics\LOGOTHEQUE\TGV.png"/>
          <p:cNvPicPr>
            <a:picLocks noChangeAspect="1" noChangeArrowheads="1"/>
          </p:cNvPicPr>
          <p:nvPr/>
        </p:nvPicPr>
        <p:blipFill>
          <a:blip r:embed="rId106" cstate="print"/>
          <a:srcRect/>
          <a:stretch>
            <a:fillRect/>
          </a:stretch>
        </p:blipFill>
        <p:spPr bwMode="auto">
          <a:xfrm>
            <a:off x="7196221" y="2870542"/>
            <a:ext cx="285191" cy="124726"/>
          </a:xfrm>
          <a:prstGeom prst="rect">
            <a:avLst/>
          </a:prstGeom>
          <a:noFill/>
        </p:spPr>
      </p:pic>
      <p:pic>
        <p:nvPicPr>
          <p:cNvPr id="404" name="Picture 409" descr="http://siecledigital.fr/wp-content/uploads/2014/07/logo-blablacar.png"/>
          <p:cNvPicPr>
            <a:picLocks noChangeAspect="1" noChangeArrowheads="1"/>
          </p:cNvPicPr>
          <p:nvPr/>
        </p:nvPicPr>
        <p:blipFill>
          <a:blip r:embed="rId10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03" y="2779209"/>
            <a:ext cx="645367" cy="307393"/>
          </a:xfrm>
          <a:prstGeom prst="rect">
            <a:avLst/>
          </a:prstGeom>
          <a:noFill/>
          <a:extLst>
            <a:ext uri="{909E8E84-426E-40DD-AFC4-6F175D3DCCD1}">
              <a14:hiddenFill xmlns:a14="http://schemas.microsoft.com/office/drawing/2010/main">
                <a:solidFill>
                  <a:srgbClr val="FFFFFF"/>
                </a:solidFill>
              </a14:hiddenFill>
            </a:ext>
          </a:extLst>
        </p:spPr>
      </p:pic>
      <p:cxnSp>
        <p:nvCxnSpPr>
          <p:cNvPr id="406" name="LeanLine Vertical 635587555498065163"/>
          <p:cNvCxnSpPr/>
          <p:nvPr/>
        </p:nvCxnSpPr>
        <p:spPr>
          <a:xfrm flipV="1">
            <a:off x="1423455" y="2524125"/>
            <a:ext cx="0" cy="3362325"/>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7" name="LeanLine Vertical 635587555498065163"/>
          <p:cNvCxnSpPr/>
          <p:nvPr/>
        </p:nvCxnSpPr>
        <p:spPr>
          <a:xfrm flipV="1">
            <a:off x="2730277" y="2546114"/>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8" name="LeanLine Vertical 635587555498065163"/>
          <p:cNvCxnSpPr/>
          <p:nvPr/>
        </p:nvCxnSpPr>
        <p:spPr>
          <a:xfrm flipV="1">
            <a:off x="4332886" y="2517776"/>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9" name="LeanLine Vertical 635587555498065163"/>
          <p:cNvCxnSpPr/>
          <p:nvPr/>
        </p:nvCxnSpPr>
        <p:spPr>
          <a:xfrm flipV="1">
            <a:off x="7147764" y="2517776"/>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10" name="LeanLine Vertical 635587555498065163"/>
          <p:cNvCxnSpPr/>
          <p:nvPr/>
        </p:nvCxnSpPr>
        <p:spPr>
          <a:xfrm flipV="1">
            <a:off x="5655488" y="2509880"/>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11" name="LeanLine Vertical 635587555498065163"/>
          <p:cNvCxnSpPr/>
          <p:nvPr/>
        </p:nvCxnSpPr>
        <p:spPr>
          <a:xfrm flipV="1">
            <a:off x="8579688" y="2546114"/>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pic>
        <p:nvPicPr>
          <p:cNvPr id="412" name="Picture 7" descr="\\par-file-1\Services\Graphics\LOGOTHEQUE\ter.png"/>
          <p:cNvPicPr>
            <a:picLocks noChangeAspect="1" noChangeArrowheads="1"/>
          </p:cNvPicPr>
          <p:nvPr/>
        </p:nvPicPr>
        <p:blipFill>
          <a:blip r:embed="rId110" cstate="print"/>
          <a:srcRect/>
          <a:stretch>
            <a:fillRect/>
          </a:stretch>
        </p:blipFill>
        <p:spPr bwMode="auto">
          <a:xfrm>
            <a:off x="2123573" y="2829842"/>
            <a:ext cx="339255" cy="167391"/>
          </a:xfrm>
          <a:prstGeom prst="rect">
            <a:avLst/>
          </a:prstGeom>
          <a:noFill/>
        </p:spPr>
      </p:pic>
      <p:pic>
        <p:nvPicPr>
          <p:cNvPr id="413" name="Picture 7" descr="\\par-file-1\Services\Graphics\LOGOTHEQUE\ter.png"/>
          <p:cNvPicPr>
            <a:picLocks noChangeAspect="1" noChangeArrowheads="1"/>
          </p:cNvPicPr>
          <p:nvPr/>
        </p:nvPicPr>
        <p:blipFill>
          <a:blip r:embed="rId110" cstate="print"/>
          <a:srcRect/>
          <a:stretch>
            <a:fillRect/>
          </a:stretch>
        </p:blipFill>
        <p:spPr bwMode="auto">
          <a:xfrm>
            <a:off x="5034026" y="2829842"/>
            <a:ext cx="339255" cy="167391"/>
          </a:xfrm>
          <a:prstGeom prst="rect">
            <a:avLst/>
          </a:prstGeom>
          <a:noFill/>
        </p:spPr>
      </p:pic>
      <p:pic>
        <p:nvPicPr>
          <p:cNvPr id="414" name="Picture 7" descr="\\par-file-1\Services\Graphics\LOGOTHEQUE\ter.png"/>
          <p:cNvPicPr>
            <a:picLocks noChangeAspect="1" noChangeArrowheads="1"/>
          </p:cNvPicPr>
          <p:nvPr/>
        </p:nvPicPr>
        <p:blipFill>
          <a:blip r:embed="rId110" cstate="print"/>
          <a:srcRect/>
          <a:stretch>
            <a:fillRect/>
          </a:stretch>
        </p:blipFill>
        <p:spPr bwMode="auto">
          <a:xfrm>
            <a:off x="7877692" y="2829842"/>
            <a:ext cx="339255" cy="167391"/>
          </a:xfrm>
          <a:prstGeom prst="rect">
            <a:avLst/>
          </a:prstGeom>
          <a:noFill/>
        </p:spPr>
      </p:pic>
      <p:grpSp>
        <p:nvGrpSpPr>
          <p:cNvPr id="247" name="Group 246"/>
          <p:cNvGrpSpPr/>
          <p:nvPr/>
        </p:nvGrpSpPr>
        <p:grpSpPr>
          <a:xfrm>
            <a:off x="4809000" y="214159"/>
            <a:ext cx="288000" cy="288000"/>
            <a:chOff x="5275725" y="214159"/>
            <a:chExt cx="288000" cy="288000"/>
          </a:xfrm>
        </p:grpSpPr>
        <p:sp>
          <p:nvSpPr>
            <p:cNvPr id="248" name="Rectangle 247"/>
            <p:cNvSpPr>
              <a:spLocks/>
            </p:cNvSpPr>
            <p:nvPr/>
          </p:nvSpPr>
          <p:spPr>
            <a:xfrm>
              <a:off x="5275725" y="214159"/>
              <a:ext cx="288000" cy="288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49" name="Freeform 5"/>
            <p:cNvSpPr>
              <a:spLocks noEditPoints="1"/>
            </p:cNvSpPr>
            <p:nvPr/>
          </p:nvSpPr>
          <p:spPr bwMode="auto">
            <a:xfrm>
              <a:off x="5284039" y="232855"/>
              <a:ext cx="271372" cy="250608"/>
            </a:xfrm>
            <a:custGeom>
              <a:avLst/>
              <a:gdLst>
                <a:gd name="T0" fmla="*/ 1041 w 2080"/>
                <a:gd name="T1" fmla="*/ 920 h 1920"/>
                <a:gd name="T2" fmla="*/ 1321 w 2080"/>
                <a:gd name="T3" fmla="*/ 1200 h 1920"/>
                <a:gd name="T4" fmla="*/ 1041 w 2080"/>
                <a:gd name="T5" fmla="*/ 1480 h 1920"/>
                <a:gd name="T6" fmla="*/ 761 w 2080"/>
                <a:gd name="T7" fmla="*/ 1200 h 1920"/>
                <a:gd name="T8" fmla="*/ 1041 w 2080"/>
                <a:gd name="T9" fmla="*/ 920 h 1920"/>
                <a:gd name="T10" fmla="*/ 1041 w 2080"/>
                <a:gd name="T11" fmla="*/ 1000 h 1920"/>
                <a:gd name="T12" fmla="*/ 841 w 2080"/>
                <a:gd name="T13" fmla="*/ 1200 h 1920"/>
                <a:gd name="T14" fmla="*/ 1041 w 2080"/>
                <a:gd name="T15" fmla="*/ 1400 h 1920"/>
                <a:gd name="T16" fmla="*/ 1241 w 2080"/>
                <a:gd name="T17" fmla="*/ 1200 h 1920"/>
                <a:gd name="T18" fmla="*/ 1041 w 2080"/>
                <a:gd name="T19" fmla="*/ 1000 h 1920"/>
                <a:gd name="T20" fmla="*/ 1800 w 2080"/>
                <a:gd name="T21" fmla="*/ 1360 h 1920"/>
                <a:gd name="T22" fmla="*/ 2080 w 2080"/>
                <a:gd name="T23" fmla="*/ 1640 h 1920"/>
                <a:gd name="T24" fmla="*/ 1800 w 2080"/>
                <a:gd name="T25" fmla="*/ 1920 h 1920"/>
                <a:gd name="T26" fmla="*/ 1520 w 2080"/>
                <a:gd name="T27" fmla="*/ 1640 h 1920"/>
                <a:gd name="T28" fmla="*/ 1800 w 2080"/>
                <a:gd name="T29" fmla="*/ 1360 h 1920"/>
                <a:gd name="T30" fmla="*/ 1800 w 2080"/>
                <a:gd name="T31" fmla="*/ 1440 h 1920"/>
                <a:gd name="T32" fmla="*/ 1600 w 2080"/>
                <a:gd name="T33" fmla="*/ 1640 h 1920"/>
                <a:gd name="T34" fmla="*/ 1800 w 2080"/>
                <a:gd name="T35" fmla="*/ 1840 h 1920"/>
                <a:gd name="T36" fmla="*/ 2000 w 2080"/>
                <a:gd name="T37" fmla="*/ 1640 h 1920"/>
                <a:gd name="T38" fmla="*/ 1800 w 2080"/>
                <a:gd name="T39" fmla="*/ 1440 h 1920"/>
                <a:gd name="T40" fmla="*/ 280 w 2080"/>
                <a:gd name="T41" fmla="*/ 1360 h 1920"/>
                <a:gd name="T42" fmla="*/ 560 w 2080"/>
                <a:gd name="T43" fmla="*/ 1640 h 1920"/>
                <a:gd name="T44" fmla="*/ 280 w 2080"/>
                <a:gd name="T45" fmla="*/ 1920 h 1920"/>
                <a:gd name="T46" fmla="*/ 0 w 2080"/>
                <a:gd name="T47" fmla="*/ 1640 h 1920"/>
                <a:gd name="T48" fmla="*/ 280 w 2080"/>
                <a:gd name="T49" fmla="*/ 1360 h 1920"/>
                <a:gd name="T50" fmla="*/ 280 w 2080"/>
                <a:gd name="T51" fmla="*/ 1440 h 1920"/>
                <a:gd name="T52" fmla="*/ 80 w 2080"/>
                <a:gd name="T53" fmla="*/ 1640 h 1920"/>
                <a:gd name="T54" fmla="*/ 280 w 2080"/>
                <a:gd name="T55" fmla="*/ 1840 h 1920"/>
                <a:gd name="T56" fmla="*/ 480 w 2080"/>
                <a:gd name="T57" fmla="*/ 1640 h 1920"/>
                <a:gd name="T58" fmla="*/ 280 w 2080"/>
                <a:gd name="T59" fmla="*/ 1440 h 1920"/>
                <a:gd name="T60" fmla="*/ 1040 w 2080"/>
                <a:gd name="T61" fmla="*/ 0 h 1920"/>
                <a:gd name="T62" fmla="*/ 1320 w 2080"/>
                <a:gd name="T63" fmla="*/ 280 h 1920"/>
                <a:gd name="T64" fmla="*/ 1040 w 2080"/>
                <a:gd name="T65" fmla="*/ 560 h 1920"/>
                <a:gd name="T66" fmla="*/ 760 w 2080"/>
                <a:gd name="T67" fmla="*/ 280 h 1920"/>
                <a:gd name="T68" fmla="*/ 1040 w 2080"/>
                <a:gd name="T69" fmla="*/ 0 h 1920"/>
                <a:gd name="T70" fmla="*/ 1040 w 2080"/>
                <a:gd name="T71" fmla="*/ 80 h 1920"/>
                <a:gd name="T72" fmla="*/ 840 w 2080"/>
                <a:gd name="T73" fmla="*/ 280 h 1920"/>
                <a:gd name="T74" fmla="*/ 1040 w 2080"/>
                <a:gd name="T75" fmla="*/ 480 h 1920"/>
                <a:gd name="T76" fmla="*/ 1240 w 2080"/>
                <a:gd name="T77" fmla="*/ 280 h 1920"/>
                <a:gd name="T78" fmla="*/ 1040 w 2080"/>
                <a:gd name="T79" fmla="*/ 80 h 1920"/>
                <a:gd name="T80" fmla="*/ 1469 w 2080"/>
                <a:gd name="T81" fmla="*/ 1498 h 1920"/>
                <a:gd name="T82" fmla="*/ 1327 w 2080"/>
                <a:gd name="T83" fmla="*/ 1418 h 1920"/>
                <a:gd name="T84" fmla="*/ 1368 w 2080"/>
                <a:gd name="T85" fmla="*/ 1350 h 1920"/>
                <a:gd name="T86" fmla="*/ 1508 w 2080"/>
                <a:gd name="T87" fmla="*/ 1429 h 1920"/>
                <a:gd name="T88" fmla="*/ 1469 w 2080"/>
                <a:gd name="T89" fmla="*/ 1498 h 1920"/>
                <a:gd name="T90" fmla="*/ 754 w 2080"/>
                <a:gd name="T91" fmla="*/ 1418 h 1920"/>
                <a:gd name="T92" fmla="*/ 611 w 2080"/>
                <a:gd name="T93" fmla="*/ 1498 h 1920"/>
                <a:gd name="T94" fmla="*/ 572 w 2080"/>
                <a:gd name="T95" fmla="*/ 1429 h 1920"/>
                <a:gd name="T96" fmla="*/ 714 w 2080"/>
                <a:gd name="T97" fmla="*/ 1349 h 1920"/>
                <a:gd name="T98" fmla="*/ 754 w 2080"/>
                <a:gd name="T99" fmla="*/ 1418 h 1920"/>
                <a:gd name="T100" fmla="*/ 1000 w 2080"/>
                <a:gd name="T101" fmla="*/ 842 h 1920"/>
                <a:gd name="T102" fmla="*/ 1000 w 2080"/>
                <a:gd name="T103" fmla="*/ 638 h 1920"/>
                <a:gd name="T104" fmla="*/ 1080 w 2080"/>
                <a:gd name="T105" fmla="*/ 638 h 1920"/>
                <a:gd name="T106" fmla="*/ 1080 w 2080"/>
                <a:gd name="T107" fmla="*/ 842 h 1920"/>
                <a:gd name="T108" fmla="*/ 1000 w 2080"/>
                <a:gd name="T109" fmla="*/ 842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0" h="1920">
                  <a:moveTo>
                    <a:pt x="1041" y="920"/>
                  </a:moveTo>
                  <a:cubicBezTo>
                    <a:pt x="1196" y="920"/>
                    <a:pt x="1321" y="1045"/>
                    <a:pt x="1321" y="1200"/>
                  </a:cubicBezTo>
                  <a:cubicBezTo>
                    <a:pt x="1321" y="1355"/>
                    <a:pt x="1196" y="1480"/>
                    <a:pt x="1041" y="1480"/>
                  </a:cubicBezTo>
                  <a:cubicBezTo>
                    <a:pt x="886" y="1480"/>
                    <a:pt x="761" y="1355"/>
                    <a:pt x="761" y="1200"/>
                  </a:cubicBezTo>
                  <a:cubicBezTo>
                    <a:pt x="761" y="1045"/>
                    <a:pt x="886" y="920"/>
                    <a:pt x="1041" y="920"/>
                  </a:cubicBezTo>
                  <a:close/>
                  <a:moveTo>
                    <a:pt x="1041" y="1000"/>
                  </a:moveTo>
                  <a:cubicBezTo>
                    <a:pt x="931" y="1000"/>
                    <a:pt x="841" y="1090"/>
                    <a:pt x="841" y="1200"/>
                  </a:cubicBezTo>
                  <a:cubicBezTo>
                    <a:pt x="841" y="1310"/>
                    <a:pt x="931" y="1400"/>
                    <a:pt x="1041" y="1400"/>
                  </a:cubicBezTo>
                  <a:cubicBezTo>
                    <a:pt x="1152" y="1400"/>
                    <a:pt x="1241" y="1310"/>
                    <a:pt x="1241" y="1200"/>
                  </a:cubicBezTo>
                  <a:cubicBezTo>
                    <a:pt x="1241" y="1090"/>
                    <a:pt x="1152" y="1000"/>
                    <a:pt x="1041" y="1000"/>
                  </a:cubicBezTo>
                  <a:close/>
                  <a:moveTo>
                    <a:pt x="1800" y="1360"/>
                  </a:moveTo>
                  <a:cubicBezTo>
                    <a:pt x="1955" y="1360"/>
                    <a:pt x="2080" y="1485"/>
                    <a:pt x="2080" y="1640"/>
                  </a:cubicBezTo>
                  <a:cubicBezTo>
                    <a:pt x="2080" y="1795"/>
                    <a:pt x="1955" y="1920"/>
                    <a:pt x="1800" y="1920"/>
                  </a:cubicBezTo>
                  <a:cubicBezTo>
                    <a:pt x="1645" y="1920"/>
                    <a:pt x="1520" y="1795"/>
                    <a:pt x="1520" y="1640"/>
                  </a:cubicBezTo>
                  <a:cubicBezTo>
                    <a:pt x="1520" y="1485"/>
                    <a:pt x="1645" y="1360"/>
                    <a:pt x="1800" y="1360"/>
                  </a:cubicBezTo>
                  <a:close/>
                  <a:moveTo>
                    <a:pt x="1800" y="1440"/>
                  </a:moveTo>
                  <a:cubicBezTo>
                    <a:pt x="1690" y="1440"/>
                    <a:pt x="1600" y="1530"/>
                    <a:pt x="1600" y="1640"/>
                  </a:cubicBezTo>
                  <a:cubicBezTo>
                    <a:pt x="1600" y="1750"/>
                    <a:pt x="1690" y="1840"/>
                    <a:pt x="1800" y="1840"/>
                  </a:cubicBezTo>
                  <a:cubicBezTo>
                    <a:pt x="1910" y="1840"/>
                    <a:pt x="2000" y="1750"/>
                    <a:pt x="2000" y="1640"/>
                  </a:cubicBezTo>
                  <a:cubicBezTo>
                    <a:pt x="2000" y="1530"/>
                    <a:pt x="1910" y="1440"/>
                    <a:pt x="1800" y="1440"/>
                  </a:cubicBezTo>
                  <a:close/>
                  <a:moveTo>
                    <a:pt x="280" y="1360"/>
                  </a:moveTo>
                  <a:cubicBezTo>
                    <a:pt x="435" y="1360"/>
                    <a:pt x="560" y="1485"/>
                    <a:pt x="560" y="1640"/>
                  </a:cubicBezTo>
                  <a:cubicBezTo>
                    <a:pt x="560" y="1795"/>
                    <a:pt x="435" y="1920"/>
                    <a:pt x="280" y="1920"/>
                  </a:cubicBezTo>
                  <a:cubicBezTo>
                    <a:pt x="125" y="1920"/>
                    <a:pt x="0" y="1795"/>
                    <a:pt x="0" y="1640"/>
                  </a:cubicBezTo>
                  <a:cubicBezTo>
                    <a:pt x="0" y="1485"/>
                    <a:pt x="125" y="1360"/>
                    <a:pt x="280" y="1360"/>
                  </a:cubicBezTo>
                  <a:close/>
                  <a:moveTo>
                    <a:pt x="280" y="1440"/>
                  </a:moveTo>
                  <a:cubicBezTo>
                    <a:pt x="170" y="1440"/>
                    <a:pt x="80" y="1530"/>
                    <a:pt x="80" y="1640"/>
                  </a:cubicBezTo>
                  <a:cubicBezTo>
                    <a:pt x="80" y="1750"/>
                    <a:pt x="170" y="1840"/>
                    <a:pt x="280" y="1840"/>
                  </a:cubicBezTo>
                  <a:cubicBezTo>
                    <a:pt x="390" y="1840"/>
                    <a:pt x="480" y="1750"/>
                    <a:pt x="480" y="1640"/>
                  </a:cubicBezTo>
                  <a:cubicBezTo>
                    <a:pt x="480" y="1530"/>
                    <a:pt x="390" y="1440"/>
                    <a:pt x="280" y="1440"/>
                  </a:cubicBezTo>
                  <a:close/>
                  <a:moveTo>
                    <a:pt x="1040" y="0"/>
                  </a:moveTo>
                  <a:cubicBezTo>
                    <a:pt x="1195" y="0"/>
                    <a:pt x="1320" y="125"/>
                    <a:pt x="1320" y="280"/>
                  </a:cubicBezTo>
                  <a:cubicBezTo>
                    <a:pt x="1320" y="435"/>
                    <a:pt x="1195" y="560"/>
                    <a:pt x="1040" y="560"/>
                  </a:cubicBezTo>
                  <a:cubicBezTo>
                    <a:pt x="885" y="560"/>
                    <a:pt x="760" y="435"/>
                    <a:pt x="760" y="280"/>
                  </a:cubicBezTo>
                  <a:cubicBezTo>
                    <a:pt x="760" y="125"/>
                    <a:pt x="885" y="0"/>
                    <a:pt x="1040" y="0"/>
                  </a:cubicBezTo>
                  <a:close/>
                  <a:moveTo>
                    <a:pt x="1040" y="80"/>
                  </a:moveTo>
                  <a:cubicBezTo>
                    <a:pt x="930" y="80"/>
                    <a:pt x="840" y="170"/>
                    <a:pt x="840" y="280"/>
                  </a:cubicBezTo>
                  <a:cubicBezTo>
                    <a:pt x="840" y="390"/>
                    <a:pt x="930" y="480"/>
                    <a:pt x="1040" y="480"/>
                  </a:cubicBezTo>
                  <a:cubicBezTo>
                    <a:pt x="1150" y="480"/>
                    <a:pt x="1240" y="390"/>
                    <a:pt x="1240" y="280"/>
                  </a:cubicBezTo>
                  <a:cubicBezTo>
                    <a:pt x="1240" y="170"/>
                    <a:pt x="1150" y="80"/>
                    <a:pt x="1040" y="80"/>
                  </a:cubicBezTo>
                  <a:close/>
                  <a:moveTo>
                    <a:pt x="1469" y="1498"/>
                  </a:moveTo>
                  <a:cubicBezTo>
                    <a:pt x="1327" y="1418"/>
                    <a:pt x="1327" y="1418"/>
                    <a:pt x="1327" y="1418"/>
                  </a:cubicBezTo>
                  <a:cubicBezTo>
                    <a:pt x="1343" y="1398"/>
                    <a:pt x="1357" y="1374"/>
                    <a:pt x="1368" y="1350"/>
                  </a:cubicBezTo>
                  <a:cubicBezTo>
                    <a:pt x="1508" y="1429"/>
                    <a:pt x="1508" y="1429"/>
                    <a:pt x="1508" y="1429"/>
                  </a:cubicBezTo>
                  <a:cubicBezTo>
                    <a:pt x="1493" y="1451"/>
                    <a:pt x="1479" y="1474"/>
                    <a:pt x="1469" y="1498"/>
                  </a:cubicBezTo>
                  <a:close/>
                  <a:moveTo>
                    <a:pt x="754" y="1418"/>
                  </a:moveTo>
                  <a:cubicBezTo>
                    <a:pt x="611" y="1498"/>
                    <a:pt x="611" y="1498"/>
                    <a:pt x="611" y="1498"/>
                  </a:cubicBezTo>
                  <a:cubicBezTo>
                    <a:pt x="601" y="1474"/>
                    <a:pt x="588" y="1451"/>
                    <a:pt x="572" y="1429"/>
                  </a:cubicBezTo>
                  <a:cubicBezTo>
                    <a:pt x="714" y="1349"/>
                    <a:pt x="714" y="1349"/>
                    <a:pt x="714" y="1349"/>
                  </a:cubicBezTo>
                  <a:cubicBezTo>
                    <a:pt x="724" y="1374"/>
                    <a:pt x="738" y="1396"/>
                    <a:pt x="754" y="1418"/>
                  </a:cubicBezTo>
                  <a:close/>
                  <a:moveTo>
                    <a:pt x="1000" y="842"/>
                  </a:moveTo>
                  <a:cubicBezTo>
                    <a:pt x="1000" y="638"/>
                    <a:pt x="1000" y="638"/>
                    <a:pt x="1000" y="638"/>
                  </a:cubicBezTo>
                  <a:cubicBezTo>
                    <a:pt x="1027" y="641"/>
                    <a:pt x="1053" y="641"/>
                    <a:pt x="1080" y="638"/>
                  </a:cubicBezTo>
                  <a:cubicBezTo>
                    <a:pt x="1080" y="842"/>
                    <a:pt x="1080" y="842"/>
                    <a:pt x="1080" y="842"/>
                  </a:cubicBezTo>
                  <a:cubicBezTo>
                    <a:pt x="1053" y="839"/>
                    <a:pt x="1027" y="839"/>
                    <a:pt x="1000" y="8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mn-lt"/>
                <a:sym typeface="+mn-lt"/>
              </a:endParaRPr>
            </a:p>
          </p:txBody>
        </p:sp>
      </p:grpSp>
      <p:sp>
        <p:nvSpPr>
          <p:cNvPr id="251" name="TextBox 250"/>
          <p:cNvSpPr txBox="1"/>
          <p:nvPr/>
        </p:nvSpPr>
        <p:spPr>
          <a:xfrm>
            <a:off x="1781539"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252" name="TextBox 251"/>
          <p:cNvSpPr txBox="1"/>
          <p:nvPr/>
        </p:nvSpPr>
        <p:spPr>
          <a:xfrm>
            <a:off x="4699724"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253" name="TextBox 252"/>
          <p:cNvSpPr txBox="1"/>
          <p:nvPr/>
        </p:nvSpPr>
        <p:spPr>
          <a:xfrm>
            <a:off x="7511926"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250" name="RbSticker">
            <a:extLst>
              <a:ext uri="{FF2B5EF4-FFF2-40B4-BE49-F238E27FC236}">
                <a16:creationId xmlns:a16="http://schemas.microsoft.com/office/drawing/2014/main" id="{AB53F371-D2A8-49B1-9EB8-97F72A35217D}"/>
              </a:ext>
            </a:extLst>
          </p:cNvPr>
          <p:cNvSpPr txBox="1"/>
          <p:nvPr/>
        </p:nvSpPr>
        <p:spPr>
          <a:xfrm>
            <a:off x="779130" y="334777"/>
            <a:ext cx="2922275" cy="180049"/>
          </a:xfrm>
          <a:prstGeom prst="rect">
            <a:avLst/>
          </a:prstGeom>
          <a:noFill/>
          <a:ln w="9525">
            <a:noFill/>
          </a:ln>
        </p:spPr>
        <p:txBody>
          <a:bodyPr vert="horz" wrap="squar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111003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1992760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7" name="think-cell Slide" r:id="rId134" imgW="360" imgH="360" progId="TCLayout.ActiveDocument.1">
                  <p:embed/>
                </p:oleObj>
              </mc:Choice>
              <mc:Fallback>
                <p:oleObj name="think-cell Slide" r:id="rId134" imgW="360" imgH="360" progId="TCLayout.ActiveDocument.1">
                  <p:embed/>
                  <p:pic>
                    <p:nvPicPr>
                      <p:cNvPr id="30" name="Object 29" hidden="1"/>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fr-FR" sz="1100" dirty="0">
              <a:solidFill>
                <a:srgbClr val="000000"/>
              </a:solidFill>
              <a:latin typeface="Arial Narrow"/>
              <a:sym typeface="Arial Narrow"/>
            </a:endParaRPr>
          </a:p>
        </p:txBody>
      </p:sp>
      <p:sp>
        <p:nvSpPr>
          <p:cNvPr id="4" name="Title 3"/>
          <p:cNvSpPr>
            <a:spLocks noGrp="1"/>
          </p:cNvSpPr>
          <p:nvPr>
            <p:ph type="title"/>
          </p:nvPr>
        </p:nvSpPr>
        <p:spPr>
          <a:xfrm>
            <a:off x="738000" y="720000"/>
            <a:ext cx="8535988" cy="747897"/>
          </a:xfrm>
        </p:spPr>
        <p:txBody>
          <a:bodyPr vert="horz"/>
          <a:lstStyle/>
          <a:p>
            <a:r>
              <a:rPr lang="fr-FR" dirty="0"/>
              <a:t>Pour rejoindre directement Toulouse depuis Paris, le TET est en moyenne la solution la plus économique, sauf à la dernière minute </a:t>
            </a:r>
          </a:p>
        </p:txBody>
      </p:sp>
      <p:sp>
        <p:nvSpPr>
          <p:cNvPr id="5" name="Source"/>
          <p:cNvSpPr txBox="1"/>
          <p:nvPr/>
        </p:nvSpPr>
        <p:spPr>
          <a:xfrm>
            <a:off x="738189" y="6710121"/>
            <a:ext cx="3723776"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Sources : </a:t>
            </a:r>
            <a:r>
              <a:rPr lang="fr-FR" sz="900" b="0" dirty="0">
                <a:solidFill>
                  <a:srgbClr val="000000"/>
                </a:solidFill>
                <a:sym typeface="+mn-lt"/>
              </a:rPr>
              <a:t>SNCF, Air France, </a:t>
            </a:r>
            <a:r>
              <a:rPr lang="fr-FR" sz="900" b="0" dirty="0" err="1">
                <a:solidFill>
                  <a:srgbClr val="000000"/>
                </a:solidFill>
                <a:sym typeface="+mn-lt"/>
              </a:rPr>
              <a:t>Easyjet</a:t>
            </a:r>
            <a:r>
              <a:rPr lang="fr-FR" sz="900" b="0" dirty="0">
                <a:solidFill>
                  <a:srgbClr val="000000"/>
                </a:solidFill>
                <a:sym typeface="+mn-lt"/>
              </a:rPr>
              <a:t>, </a:t>
            </a:r>
            <a:r>
              <a:rPr lang="fr-FR" sz="900" b="0" dirty="0" err="1">
                <a:solidFill>
                  <a:srgbClr val="000000"/>
                </a:solidFill>
                <a:sym typeface="+mn-lt"/>
              </a:rPr>
              <a:t>Blablacar</a:t>
            </a:r>
            <a:r>
              <a:rPr lang="fr-FR" sz="900" b="0" dirty="0">
                <a:solidFill>
                  <a:srgbClr val="000000"/>
                </a:solidFill>
                <a:sym typeface="+mn-lt"/>
              </a:rPr>
              <a:t>, </a:t>
            </a:r>
            <a:r>
              <a:rPr lang="fr-FR" sz="900" b="0" dirty="0" err="1">
                <a:solidFill>
                  <a:srgbClr val="000000"/>
                </a:solidFill>
                <a:sym typeface="+mn-lt"/>
              </a:rPr>
              <a:t>Mappy</a:t>
            </a:r>
            <a:r>
              <a:rPr lang="fr-FR" sz="900" b="0" dirty="0">
                <a:solidFill>
                  <a:srgbClr val="000000"/>
                </a:solidFill>
                <a:sym typeface="+mn-lt"/>
              </a:rPr>
              <a:t>, RATP, Analyses Roland Berger</a:t>
            </a:r>
            <a:endParaRPr lang="fr-FR" sz="900" b="0" dirty="0">
              <a:solidFill>
                <a:srgbClr val="000000"/>
              </a:solidFill>
              <a:latin typeface="Arial Narrow"/>
              <a:sym typeface="+mn-lt"/>
            </a:endParaRPr>
          </a:p>
        </p:txBody>
      </p:sp>
      <p:sp>
        <p:nvSpPr>
          <p:cNvPr id="23" name="Subtitle"/>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rgbClr val="000000"/>
              </a:buClr>
              <a:buSzPct val="100000"/>
            </a:pPr>
            <a:r>
              <a:rPr lang="fr-FR" sz="2100" b="0" dirty="0">
                <a:solidFill>
                  <a:srgbClr val="716D6D"/>
                </a:solidFill>
                <a:sym typeface="+mn-lt"/>
              </a:rPr>
              <a:t>Fourchette de prix par mode de transport [2014; prix total porte à porte ; EUR]</a:t>
            </a:r>
          </a:p>
        </p:txBody>
      </p:sp>
      <p:cxnSp>
        <p:nvCxnSpPr>
          <p:cNvPr id="10" name="Horizontal Line"/>
          <p:cNvCxnSpPr/>
          <p:nvPr/>
        </p:nvCxnSpPr>
        <p:spPr>
          <a:xfrm>
            <a:off x="736600"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1" name="ListLeanHorizontalTextTopic0"/>
          <p:cNvSpPr txBox="1"/>
          <p:nvPr/>
        </p:nvSpPr>
        <p:spPr>
          <a:xfrm>
            <a:off x="736600"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Voyageur seul</a:t>
            </a:r>
          </a:p>
        </p:txBody>
      </p:sp>
      <p:cxnSp>
        <p:nvCxnSpPr>
          <p:cNvPr id="14" name="Horizontal Line"/>
          <p:cNvCxnSpPr/>
          <p:nvPr/>
        </p:nvCxnSpPr>
        <p:spPr>
          <a:xfrm>
            <a:off x="3630506"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5" name="ListLeanHorizontalTextTopic1"/>
          <p:cNvSpPr txBox="1"/>
          <p:nvPr/>
        </p:nvSpPr>
        <p:spPr>
          <a:xfrm>
            <a:off x="3630506"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Couple</a:t>
            </a:r>
          </a:p>
        </p:txBody>
      </p:sp>
      <p:cxnSp>
        <p:nvCxnSpPr>
          <p:cNvPr id="17" name="Horizontal Line"/>
          <p:cNvCxnSpPr/>
          <p:nvPr/>
        </p:nvCxnSpPr>
        <p:spPr>
          <a:xfrm>
            <a:off x="6501553" y="2387600"/>
            <a:ext cx="2777066" cy="1587"/>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8" name="ListLeanHorizontalTextTopic2"/>
          <p:cNvSpPr txBox="1"/>
          <p:nvPr/>
        </p:nvSpPr>
        <p:spPr>
          <a:xfrm>
            <a:off x="6501553" y="2134847"/>
            <a:ext cx="2777065" cy="2527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dirty="0">
                <a:solidFill>
                  <a:srgbClr val="000000"/>
                </a:solidFill>
                <a:latin typeface="Arial Narrow"/>
                <a:cs typeface="Arial Narrow" pitchFamily="34" charset="0"/>
              </a:rPr>
              <a:t>Couple avec 2 enfants</a:t>
            </a:r>
          </a:p>
        </p:txBody>
      </p:sp>
      <p:cxnSp>
        <p:nvCxnSpPr>
          <p:cNvPr id="216" name="LeanLine Vertical 635587555498065163"/>
          <p:cNvCxnSpPr>
            <a:cxnSpLocks/>
          </p:cNvCxnSpPr>
          <p:nvPr/>
        </p:nvCxnSpPr>
        <p:spPr>
          <a:xfrm flipV="1">
            <a:off x="6455596" y="2171700"/>
            <a:ext cx="0" cy="3925886"/>
          </a:xfrm>
          <a:prstGeom prst="line">
            <a:avLst/>
          </a:prstGeom>
          <a:ln w="3175">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217" name="LeanLine Vertical 635587555498065163"/>
          <p:cNvCxnSpPr>
            <a:cxnSpLocks/>
          </p:cNvCxnSpPr>
          <p:nvPr/>
        </p:nvCxnSpPr>
        <p:spPr>
          <a:xfrm flipV="1">
            <a:off x="3572086" y="2171700"/>
            <a:ext cx="0" cy="3925886"/>
          </a:xfrm>
          <a:prstGeom prst="line">
            <a:avLst/>
          </a:prstGeom>
          <a:ln w="3175">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221" name="LeanLine Vertical 635587555498065163"/>
          <p:cNvCxnSpPr/>
          <p:nvPr/>
        </p:nvCxnSpPr>
        <p:spPr>
          <a:xfrm flipV="1">
            <a:off x="1423455" y="2517776"/>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22" name="LeanLine Vertical 635587555498065163"/>
          <p:cNvCxnSpPr/>
          <p:nvPr/>
        </p:nvCxnSpPr>
        <p:spPr>
          <a:xfrm flipV="1">
            <a:off x="2730277" y="2546114"/>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26" name="LeanLine Vertical 635587555498065163"/>
          <p:cNvCxnSpPr/>
          <p:nvPr/>
        </p:nvCxnSpPr>
        <p:spPr>
          <a:xfrm flipV="1">
            <a:off x="4332886" y="2517776"/>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31" name="LeanLine Vertical 635587555498065163"/>
          <p:cNvCxnSpPr/>
          <p:nvPr/>
        </p:nvCxnSpPr>
        <p:spPr>
          <a:xfrm flipV="1">
            <a:off x="7147764" y="2517776"/>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aphicFrame>
        <p:nvGraphicFramePr>
          <p:cNvPr id="336" name="Chart 3">
            <a:extLst>
              <a:ext uri="{FF2B5EF4-FFF2-40B4-BE49-F238E27FC236}">
                <a16:creationId xmlns:a16="http://schemas.microsoft.com/office/drawing/2014/main" id="{A513A8E7-30A5-4068-A169-155E17A0D9A9}"/>
              </a:ext>
            </a:extLst>
          </p:cNvPr>
          <p:cNvGraphicFramePr/>
          <p:nvPr>
            <p:custDataLst>
              <p:tags r:id="rId4"/>
            </p:custDataLst>
            <p:extLst>
              <p:ext uri="{D42A27DB-BD31-4B8C-83A1-F6EECF244321}">
                <p14:modId xmlns:p14="http://schemas.microsoft.com/office/powerpoint/2010/main" val="3264293778"/>
              </p:ext>
            </p:extLst>
          </p:nvPr>
        </p:nvGraphicFramePr>
        <p:xfrm>
          <a:off x="655638" y="3179763"/>
          <a:ext cx="2941637" cy="2847975"/>
        </p:xfrm>
        <a:graphic>
          <a:graphicData uri="http://schemas.openxmlformats.org/drawingml/2006/chart">
            <c:chart xmlns:c="http://schemas.openxmlformats.org/drawingml/2006/chart" xmlns:r="http://schemas.openxmlformats.org/officeDocument/2006/relationships" r:id="rId136"/>
          </a:graphicData>
        </a:graphic>
      </p:graphicFrame>
      <p:cxnSp>
        <p:nvCxnSpPr>
          <p:cNvPr id="7" name="Straight Connector 6"/>
          <p:cNvCxnSpPr/>
          <p:nvPr>
            <p:custDataLst>
              <p:tags r:id="rId5"/>
            </p:custDataLst>
          </p:nvPr>
        </p:nvCxnSpPr>
        <p:spPr bwMode="auto">
          <a:xfrm>
            <a:off x="3443288" y="3451224"/>
            <a:ext cx="0" cy="45085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6"/>
            </p:custDataLst>
          </p:nvPr>
        </p:nvCxnSpPr>
        <p:spPr bwMode="auto">
          <a:xfrm>
            <a:off x="3238500" y="3451224"/>
            <a:ext cx="0" cy="45085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custDataLst>
              <p:tags r:id="rId7"/>
            </p:custDataLst>
          </p:nvPr>
        </p:nvCxnSpPr>
        <p:spPr bwMode="auto">
          <a:xfrm>
            <a:off x="3238500" y="3451225"/>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8"/>
            </p:custDataLst>
          </p:nvPr>
        </p:nvCxnSpPr>
        <p:spPr bwMode="auto">
          <a:xfrm>
            <a:off x="3095625" y="4794250"/>
            <a:ext cx="0" cy="4826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9"/>
            </p:custDataLst>
          </p:nvPr>
        </p:nvCxnSpPr>
        <p:spPr bwMode="auto">
          <a:xfrm>
            <a:off x="2890838" y="4794250"/>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0"/>
            </p:custDataLst>
          </p:nvPr>
        </p:nvCxnSpPr>
        <p:spPr bwMode="auto">
          <a:xfrm>
            <a:off x="2890838" y="4794250"/>
            <a:ext cx="0" cy="4826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1"/>
            </p:custDataLst>
          </p:nvPr>
        </p:nvCxnSpPr>
        <p:spPr bwMode="auto">
          <a:xfrm>
            <a:off x="2197100" y="4122737"/>
            <a:ext cx="0" cy="10556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12"/>
            </p:custDataLst>
          </p:nvPr>
        </p:nvCxnSpPr>
        <p:spPr bwMode="auto">
          <a:xfrm>
            <a:off x="2401888" y="4122737"/>
            <a:ext cx="0" cy="10556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3"/>
            </p:custDataLst>
          </p:nvPr>
        </p:nvCxnSpPr>
        <p:spPr bwMode="auto">
          <a:xfrm>
            <a:off x="2197100" y="412273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4"/>
            </p:custDataLst>
          </p:nvPr>
        </p:nvCxnSpPr>
        <p:spPr bwMode="auto">
          <a:xfrm>
            <a:off x="2055813" y="4325938"/>
            <a:ext cx="0" cy="126682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5"/>
            </p:custDataLst>
          </p:nvPr>
        </p:nvCxnSpPr>
        <p:spPr bwMode="auto">
          <a:xfrm>
            <a:off x="1851025" y="4325938"/>
            <a:ext cx="0" cy="126682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6"/>
            </p:custDataLst>
          </p:nvPr>
        </p:nvCxnSpPr>
        <p:spPr bwMode="auto">
          <a:xfrm>
            <a:off x="1851025" y="432593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7"/>
            </p:custDataLst>
          </p:nvPr>
        </p:nvCxnSpPr>
        <p:spPr bwMode="auto">
          <a:xfrm>
            <a:off x="1503363" y="492283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bwMode="auto">
          <a:xfrm>
            <a:off x="1503363" y="4922837"/>
            <a:ext cx="0" cy="2667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9"/>
            </p:custDataLst>
          </p:nvPr>
        </p:nvCxnSpPr>
        <p:spPr bwMode="auto">
          <a:xfrm>
            <a:off x="1708150" y="4922837"/>
            <a:ext cx="0" cy="2667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custDataLst>
              <p:tags r:id="rId20"/>
            </p:custDataLst>
          </p:nvPr>
        </p:nvCxnSpPr>
        <p:spPr bwMode="auto">
          <a:xfrm>
            <a:off x="1155700" y="377983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custDataLst>
              <p:tags r:id="rId21"/>
            </p:custDataLst>
          </p:nvPr>
        </p:nvCxnSpPr>
        <p:spPr bwMode="auto">
          <a:xfrm>
            <a:off x="1155700" y="3779838"/>
            <a:ext cx="0" cy="8810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22"/>
            </p:custDataLst>
          </p:nvPr>
        </p:nvCxnSpPr>
        <p:spPr bwMode="auto">
          <a:xfrm>
            <a:off x="1360488" y="3779838"/>
            <a:ext cx="0" cy="8810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3"/>
            </p:custDataLst>
          </p:nvPr>
        </p:nvCxnSpPr>
        <p:spPr bwMode="auto">
          <a:xfrm>
            <a:off x="809625" y="3262313"/>
            <a:ext cx="0" cy="15224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24"/>
            </p:custDataLst>
          </p:nvPr>
        </p:nvCxnSpPr>
        <p:spPr bwMode="auto">
          <a:xfrm>
            <a:off x="1014413" y="3262313"/>
            <a:ext cx="0" cy="15224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25"/>
            </p:custDataLst>
          </p:nvPr>
        </p:nvCxnSpPr>
        <p:spPr bwMode="auto">
          <a:xfrm>
            <a:off x="809625" y="3262313"/>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useBgFill="1">
        <p:nvSpPr>
          <p:cNvPr id="92" name="Forme libre : forme 91">
            <a:extLst>
              <a:ext uri="{FF2B5EF4-FFF2-40B4-BE49-F238E27FC236}">
                <a16:creationId xmlns:a16="http://schemas.microsoft.com/office/drawing/2014/main" id="{3C394C2E-59B6-408A-9E86-5DF52FDF4F95}"/>
              </a:ext>
            </a:extLst>
          </p:cNvPr>
          <p:cNvSpPr/>
          <p:nvPr>
            <p:custDataLst>
              <p:tags r:id="rId26"/>
            </p:custDataLst>
          </p:nvPr>
        </p:nvSpPr>
        <p:spPr bwMode="auto">
          <a:xfrm>
            <a:off x="760413" y="3287714"/>
            <a:ext cx="303213" cy="138113"/>
          </a:xfrm>
          <a:custGeom>
            <a:avLst/>
            <a:gdLst/>
            <a:ahLst/>
            <a:cxnLst/>
            <a:rect l="0" t="0" r="0" b="0"/>
            <a:pathLst>
              <a:path w="303213" h="138114">
                <a:moveTo>
                  <a:pt x="0" y="80963"/>
                </a:moveTo>
                <a:lnTo>
                  <a:pt x="303212" y="0"/>
                </a:lnTo>
                <a:lnTo>
                  <a:pt x="303212" y="57150"/>
                </a:lnTo>
                <a:lnTo>
                  <a:pt x="0" y="138113"/>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91" name="Forme libre : forme 90">
            <a:extLst>
              <a:ext uri="{FF2B5EF4-FFF2-40B4-BE49-F238E27FC236}">
                <a16:creationId xmlns:a16="http://schemas.microsoft.com/office/drawing/2014/main" id="{804BAAEE-41AD-4AE2-83F8-6354C8882614}"/>
              </a:ext>
            </a:extLst>
          </p:cNvPr>
          <p:cNvSpPr/>
          <p:nvPr>
            <p:custDataLst>
              <p:tags r:id="rId27"/>
            </p:custDataLst>
          </p:nvPr>
        </p:nvSpPr>
        <p:spPr bwMode="auto">
          <a:xfrm>
            <a:off x="760413" y="3344864"/>
            <a:ext cx="303213" cy="80963"/>
          </a:xfrm>
          <a:custGeom>
            <a:avLst/>
            <a:gdLst/>
            <a:ahLst/>
            <a:cxnLst/>
            <a:rect l="0" t="0" r="0" b="0"/>
            <a:pathLst>
              <a:path w="303213" h="80964">
                <a:moveTo>
                  <a:pt x="0" y="80963"/>
                </a:moveTo>
                <a:lnTo>
                  <a:pt x="3032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0" name="Forme libre : forme 89">
            <a:extLst>
              <a:ext uri="{FF2B5EF4-FFF2-40B4-BE49-F238E27FC236}">
                <a16:creationId xmlns:a16="http://schemas.microsoft.com/office/drawing/2014/main" id="{45B9C06B-0D5E-4AB9-A970-0293AD47D214}"/>
              </a:ext>
            </a:extLst>
          </p:cNvPr>
          <p:cNvSpPr/>
          <p:nvPr>
            <p:custDataLst>
              <p:tags r:id="rId28"/>
            </p:custDataLst>
          </p:nvPr>
        </p:nvSpPr>
        <p:spPr bwMode="auto">
          <a:xfrm>
            <a:off x="760413" y="3287714"/>
            <a:ext cx="303213" cy="80963"/>
          </a:xfrm>
          <a:custGeom>
            <a:avLst/>
            <a:gdLst/>
            <a:ahLst/>
            <a:cxnLst/>
            <a:rect l="0" t="0" r="0" b="0"/>
            <a:pathLst>
              <a:path w="303213" h="80964">
                <a:moveTo>
                  <a:pt x="0" y="80963"/>
                </a:moveTo>
                <a:lnTo>
                  <a:pt x="3032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4" name="Straight Connector 73"/>
          <p:cNvCxnSpPr/>
          <p:nvPr>
            <p:custDataLst>
              <p:tags r:id="rId29"/>
            </p:custDataLst>
          </p:nvPr>
        </p:nvCxnSpPr>
        <p:spPr bwMode="gray">
          <a:xfrm>
            <a:off x="1952625" y="3733800"/>
            <a:ext cx="0" cy="360363"/>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30"/>
            </p:custDataLst>
          </p:nvPr>
        </p:nvCxnSpPr>
        <p:spPr bwMode="gray">
          <a:xfrm flipH="1">
            <a:off x="1952625" y="3733800"/>
            <a:ext cx="693738"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31"/>
            </p:custDataLst>
          </p:nvPr>
        </p:nvCxnSpPr>
        <p:spPr bwMode="gray">
          <a:xfrm flipV="1">
            <a:off x="2646363" y="3733800"/>
            <a:ext cx="0" cy="130810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11" name="Text Placeholder 95"/>
          <p:cNvSpPr>
            <a:spLocks noGrp="1"/>
          </p:cNvSpPr>
          <p:nvPr>
            <p:custDataLst>
              <p:tags r:id="rId32"/>
            </p:custDataLst>
          </p:nvPr>
        </p:nvSpPr>
        <p:spPr bwMode="auto">
          <a:xfrm>
            <a:off x="3219450" y="5991225"/>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91D83BA-D73E-4E19-AB29-3DC743E31B2E}"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310" name="Text Placeholder 203"/>
          <p:cNvSpPr>
            <a:spLocks noGrp="1"/>
          </p:cNvSpPr>
          <p:nvPr>
            <p:custDataLst>
              <p:tags r:id="rId33"/>
            </p:custDataLst>
          </p:nvPr>
        </p:nvSpPr>
        <p:spPr bwMode="auto">
          <a:xfrm>
            <a:off x="1184275" y="5991225"/>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F624F7A-068E-458D-891A-EAD5ECBBAB0A}"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121" name="Text Placeholder 99"/>
          <p:cNvSpPr>
            <a:spLocks noGrp="1"/>
          </p:cNvSpPr>
          <p:nvPr>
            <p:custDataLst>
              <p:tags r:id="rId34"/>
            </p:custDataLst>
          </p:nvPr>
        </p:nvSpPr>
        <p:spPr bwMode="auto">
          <a:xfrm>
            <a:off x="1481138" y="5991225"/>
            <a:ext cx="247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A5C4C7F-AA48-4A74-9AD7-DE45D1484644}" type="datetime'TG''''''''''''''''''''''''''''''''''''''''''V'''''''''''">
              <a:rPr lang="fr-FR" sz="1100" smtClean="0">
                <a:solidFill>
                  <a:srgbClr val="000000"/>
                </a:solidFill>
                <a:sym typeface="Arial Narrow"/>
              </a:rPr>
              <a:pPr algn="ctr">
                <a:lnSpc>
                  <a:spcPct val="100000"/>
                </a:lnSpc>
                <a:spcBef>
                  <a:spcPct val="0"/>
                </a:spcBef>
              </a:pPr>
              <a:t>TGV</a:t>
            </a:fld>
            <a:endParaRPr lang="fr-FR" sz="1100" dirty="0">
              <a:solidFill>
                <a:srgbClr val="000000"/>
              </a:solidFill>
              <a:sym typeface="Arial Narrow"/>
            </a:endParaRPr>
          </a:p>
        </p:txBody>
      </p:sp>
      <p:sp>
        <p:nvSpPr>
          <p:cNvPr id="127" name="Text Placeholder 101"/>
          <p:cNvSpPr>
            <a:spLocks noGrp="1"/>
          </p:cNvSpPr>
          <p:nvPr>
            <p:custDataLst>
              <p:tags r:id="rId35"/>
            </p:custDataLst>
          </p:nvPr>
        </p:nvSpPr>
        <p:spPr bwMode="auto">
          <a:xfrm>
            <a:off x="1838325" y="5991225"/>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1636442-7970-424F-8823-BBEA040B9F64}" type="datetime'''''''''''''''''''''''''''''''T''''E''''T'''''''''">
              <a:rPr lang="fr-FR" sz="1100" smtClean="0">
                <a:solidFill>
                  <a:srgbClr val="000000"/>
                </a:solidFill>
                <a:sym typeface="Arial Narrow"/>
              </a:rPr>
              <a:pPr algn="ctr">
                <a:lnSpc>
                  <a:spcPct val="100000"/>
                </a:lnSpc>
                <a:spcBef>
                  <a:spcPct val="0"/>
                </a:spcBef>
              </a:pPr>
              <a:t>TET</a:t>
            </a:fld>
            <a:endParaRPr lang="fr-FR" sz="1100" dirty="0">
              <a:solidFill>
                <a:srgbClr val="000000"/>
              </a:solidFill>
              <a:sym typeface="Arial Narrow"/>
            </a:endParaRPr>
          </a:p>
        </p:txBody>
      </p:sp>
      <p:sp>
        <p:nvSpPr>
          <p:cNvPr id="137" name="Text Placeholder 106"/>
          <p:cNvSpPr>
            <a:spLocks noGrp="1"/>
          </p:cNvSpPr>
          <p:nvPr>
            <p:custDataLst>
              <p:tags r:id="rId36"/>
            </p:custDataLst>
          </p:nvPr>
        </p:nvSpPr>
        <p:spPr bwMode="auto">
          <a:xfrm>
            <a:off x="2117725" y="5991225"/>
            <a:ext cx="3619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A69B949-FC40-433C-8721-3C18533890CB}" type="datetime'''''''I''''''''''''''D''T''G''''''V'''''''''">
              <a:rPr lang="en-US" sz="1100">
                <a:solidFill>
                  <a:srgbClr val="000000"/>
                </a:solidFill>
              </a:rPr>
              <a:pPr algn="ctr">
                <a:lnSpc>
                  <a:spcPct val="100000"/>
                </a:lnSpc>
                <a:spcBef>
                  <a:spcPct val="0"/>
                </a:spcBef>
              </a:pPr>
              <a:t>IDTGV</a:t>
            </a:fld>
            <a:endParaRPr lang="fr-FR" sz="1100" dirty="0">
              <a:solidFill>
                <a:srgbClr val="000000"/>
              </a:solidFill>
              <a:sym typeface="Arial Narrow"/>
            </a:endParaRPr>
          </a:p>
        </p:txBody>
      </p:sp>
      <p:sp>
        <p:nvSpPr>
          <p:cNvPr id="140" name="Text Placeholder 109"/>
          <p:cNvSpPr>
            <a:spLocks noGrp="1"/>
          </p:cNvSpPr>
          <p:nvPr>
            <p:custDataLst>
              <p:tags r:id="rId37"/>
            </p:custDataLst>
          </p:nvPr>
        </p:nvSpPr>
        <p:spPr bwMode="gray">
          <a:xfrm>
            <a:off x="2908300" y="4600575"/>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B0B49A6-75A4-423C-8C1E-31DCE0753FE8}" type="datetime'''''''''''''''''6''''''''''''0'''''''''''''''''''">
              <a:rPr lang="fr-FR" sz="1100" b="1" smtClean="0">
                <a:solidFill>
                  <a:srgbClr val="000000"/>
                </a:solidFill>
                <a:sym typeface="Arial Narrow"/>
              </a:rPr>
              <a:pPr algn="ctr">
                <a:lnSpc>
                  <a:spcPct val="100000"/>
                </a:lnSpc>
                <a:spcBef>
                  <a:spcPct val="0"/>
                </a:spcBef>
              </a:pPr>
              <a:t>60</a:t>
            </a:fld>
            <a:endParaRPr lang="fr-FR" sz="1100" b="1" dirty="0">
              <a:solidFill>
                <a:srgbClr val="000000"/>
              </a:solidFill>
              <a:sym typeface="Arial Narrow"/>
            </a:endParaRPr>
          </a:p>
        </p:txBody>
      </p:sp>
      <p:sp>
        <p:nvSpPr>
          <p:cNvPr id="138" name="Text Placeholder 107"/>
          <p:cNvSpPr>
            <a:spLocks noGrp="1"/>
          </p:cNvSpPr>
          <p:nvPr>
            <p:custDataLst>
              <p:tags r:id="rId38"/>
            </p:custDataLst>
          </p:nvPr>
        </p:nvSpPr>
        <p:spPr bwMode="auto">
          <a:xfrm>
            <a:off x="2487613" y="5991225"/>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7C41780-CCC7-4699-A13F-FF1B177BAEBD}"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119" name="Text Placeholder 97"/>
          <p:cNvSpPr>
            <a:spLocks noGrp="1"/>
          </p:cNvSpPr>
          <p:nvPr>
            <p:custDataLst>
              <p:tags r:id="rId39"/>
            </p:custDataLst>
          </p:nvPr>
        </p:nvSpPr>
        <p:spPr bwMode="auto">
          <a:xfrm>
            <a:off x="831850" y="5991225"/>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5049EDF-4DF6-4729-95CB-089F5FEAAA44}"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139" name="Text Placeholder 108"/>
          <p:cNvSpPr>
            <a:spLocks noGrp="1"/>
          </p:cNvSpPr>
          <p:nvPr>
            <p:custDataLst>
              <p:tags r:id="rId40"/>
            </p:custDataLst>
          </p:nvPr>
        </p:nvSpPr>
        <p:spPr bwMode="auto">
          <a:xfrm>
            <a:off x="2808288" y="5991225"/>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7ECE7C9-FF42-4637-96FB-0D26FC785560}" type="datetime'''''''''C''o''''''''v''''''''o''i''''''''''''''t''''.'">
              <a:rPr lang="fr-FR" sz="1100" smtClean="0">
                <a:solidFill>
                  <a:srgbClr val="000000"/>
                </a:solidFill>
                <a:sym typeface="Arial Narrow"/>
              </a:rPr>
              <a:pPr algn="ctr">
                <a:lnSpc>
                  <a:spcPct val="100000"/>
                </a:lnSpc>
                <a:spcBef>
                  <a:spcPct val="0"/>
                </a:spcBef>
              </a:pPr>
              <a:t>Covoit.</a:t>
            </a:fld>
            <a:endParaRPr lang="fr-FR" sz="1100" dirty="0">
              <a:solidFill>
                <a:srgbClr val="000000"/>
              </a:solidFill>
              <a:sym typeface="Arial Narrow"/>
            </a:endParaRPr>
          </a:p>
        </p:txBody>
      </p:sp>
      <p:sp>
        <p:nvSpPr>
          <p:cNvPr id="366" name="Text Placeholder 6"/>
          <p:cNvSpPr>
            <a:spLocks noGrp="1"/>
          </p:cNvSpPr>
          <p:nvPr>
            <p:custDataLst>
              <p:tags r:id="rId41"/>
            </p:custDataLst>
          </p:nvPr>
        </p:nvSpPr>
        <p:spPr bwMode="gray">
          <a:xfrm>
            <a:off x="2562225" y="5080000"/>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C40BF85D-E397-4F9F-BEAC-4CB56C9FD8B7}" type="datetime'''3''5'">
              <a:rPr lang="en-US" sz="1100" b="1">
                <a:latin typeface="Arial Narrow"/>
                <a:sym typeface="Arial Narrow"/>
              </a:rPr>
              <a:pPr algn="ctr">
                <a:lnSpc>
                  <a:spcPct val="100000"/>
                </a:lnSpc>
                <a:spcBef>
                  <a:spcPct val="0"/>
                </a:spcBef>
              </a:pPr>
              <a:t>35</a:t>
            </a:fld>
            <a:endParaRPr lang="en-US" sz="1100" b="1" dirty="0">
              <a:latin typeface="Arial Narrow"/>
              <a:sym typeface="Arial Narrow"/>
            </a:endParaRPr>
          </a:p>
        </p:txBody>
      </p:sp>
      <p:sp>
        <p:nvSpPr>
          <p:cNvPr id="128" name="Text Placeholder 102"/>
          <p:cNvSpPr>
            <a:spLocks noGrp="1"/>
          </p:cNvSpPr>
          <p:nvPr>
            <p:custDataLst>
              <p:tags r:id="rId42"/>
            </p:custDataLst>
          </p:nvPr>
        </p:nvSpPr>
        <p:spPr bwMode="gray">
          <a:xfrm>
            <a:off x="1868488" y="41322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CE28490-B7BA-4AF3-894A-5D310D667D70}" type="datetime'''''''''8''''''''4'''''''''''''''''''">
              <a:rPr lang="fr-FR" sz="1100" b="1" smtClean="0">
                <a:solidFill>
                  <a:srgbClr val="000000"/>
                </a:solidFill>
              </a:rPr>
              <a:pPr algn="ctr">
                <a:lnSpc>
                  <a:spcPct val="100000"/>
                </a:lnSpc>
                <a:spcBef>
                  <a:spcPct val="0"/>
                </a:spcBef>
              </a:pPr>
              <a:t>84</a:t>
            </a:fld>
            <a:endParaRPr lang="fr-FR" sz="1100" b="1" dirty="0">
              <a:solidFill>
                <a:srgbClr val="000000"/>
              </a:solidFill>
              <a:sym typeface="Arial Narrow"/>
            </a:endParaRPr>
          </a:p>
        </p:txBody>
      </p:sp>
      <p:sp>
        <p:nvSpPr>
          <p:cNvPr id="311" name="Text Placeholder 204"/>
          <p:cNvSpPr>
            <a:spLocks noGrp="1"/>
          </p:cNvSpPr>
          <p:nvPr>
            <p:custDataLst>
              <p:tags r:id="rId43"/>
            </p:custDataLst>
          </p:nvPr>
        </p:nvSpPr>
        <p:spPr bwMode="gray">
          <a:xfrm>
            <a:off x="1141413" y="358616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CECC014E-F412-49CF-B20C-931528D5DA7B}" type="datetime'''1''''''''''1''''''''''''''''''''''''''3'">
              <a:rPr lang="fr-FR" sz="1100" b="1" smtClean="0">
                <a:solidFill>
                  <a:srgbClr val="000000"/>
                </a:solidFill>
                <a:sym typeface="Arial Narrow"/>
              </a:rPr>
              <a:pPr algn="ctr">
                <a:lnSpc>
                  <a:spcPct val="100000"/>
                </a:lnSpc>
                <a:spcBef>
                  <a:spcPct val="0"/>
                </a:spcBef>
              </a:pPr>
              <a:t>113</a:t>
            </a:fld>
            <a:endParaRPr lang="fr-FR" sz="1100" b="1" dirty="0">
              <a:solidFill>
                <a:srgbClr val="000000"/>
              </a:solidFill>
              <a:sym typeface="Arial Narrow"/>
            </a:endParaRPr>
          </a:p>
        </p:txBody>
      </p:sp>
      <p:sp>
        <p:nvSpPr>
          <p:cNvPr id="122" name="Text Placeholder 100"/>
          <p:cNvSpPr>
            <a:spLocks noGrp="1"/>
          </p:cNvSpPr>
          <p:nvPr>
            <p:custDataLst>
              <p:tags r:id="rId44"/>
            </p:custDataLst>
          </p:nvPr>
        </p:nvSpPr>
        <p:spPr bwMode="gray">
          <a:xfrm>
            <a:off x="1520825" y="47291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E8E0EE5-3224-465C-81A4-541FB51F13B5}" type="datetime'''''''''''''5''''''''''''''''''''''3'''''''''''">
              <a:rPr lang="fr-FR" sz="1100" b="1" smtClean="0">
                <a:solidFill>
                  <a:srgbClr val="000000"/>
                </a:solidFill>
              </a:rPr>
              <a:pPr algn="ctr">
                <a:lnSpc>
                  <a:spcPct val="100000"/>
                </a:lnSpc>
                <a:spcBef>
                  <a:spcPct val="0"/>
                </a:spcBef>
              </a:pPr>
              <a:t>53</a:t>
            </a:fld>
            <a:endParaRPr lang="fr-FR" sz="1100" b="1" dirty="0">
              <a:solidFill>
                <a:srgbClr val="000000"/>
              </a:solidFill>
              <a:sym typeface="Arial Narrow"/>
            </a:endParaRPr>
          </a:p>
        </p:txBody>
      </p:sp>
      <p:sp>
        <p:nvSpPr>
          <p:cNvPr id="365" name="Text Placeholder 4"/>
          <p:cNvSpPr>
            <a:spLocks noGrp="1"/>
          </p:cNvSpPr>
          <p:nvPr>
            <p:custDataLst>
              <p:tags r:id="rId45"/>
            </p:custDataLst>
          </p:nvPr>
        </p:nvSpPr>
        <p:spPr bwMode="gray">
          <a:xfrm>
            <a:off x="2214563" y="392906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493C444-7E33-4B85-B939-3090061CD27C}" type="datetime'''''''''''''''9''''''''''''5'''''''''''''''''''''''">
              <a:rPr lang="en-US" sz="1100" b="1">
                <a:latin typeface="Arial Narrow"/>
                <a:sym typeface="Arial Narrow"/>
              </a:rPr>
              <a:pPr algn="ctr">
                <a:lnSpc>
                  <a:spcPct val="100000"/>
                </a:lnSpc>
                <a:spcBef>
                  <a:spcPct val="0"/>
                </a:spcBef>
              </a:pPr>
              <a:t>95</a:t>
            </a:fld>
            <a:endParaRPr lang="en-US" sz="1100" b="1" dirty="0">
              <a:latin typeface="Arial Narrow"/>
              <a:sym typeface="Arial Narrow"/>
            </a:endParaRPr>
          </a:p>
        </p:txBody>
      </p:sp>
      <p:sp>
        <p:nvSpPr>
          <p:cNvPr id="117" name="Text Placeholder 96"/>
          <p:cNvSpPr>
            <a:spLocks noGrp="1"/>
          </p:cNvSpPr>
          <p:nvPr>
            <p:custDataLst>
              <p:tags r:id="rId46"/>
            </p:custDataLst>
          </p:nvPr>
        </p:nvSpPr>
        <p:spPr bwMode="gray">
          <a:xfrm>
            <a:off x="3224213" y="3257550"/>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5FFBA76-FA55-49EC-979F-ED3A428FD150}" type="datetime'''''''''''''''''''''''''''''''''1''''''''3''''''''''''0'''''">
              <a:rPr lang="fr-FR" sz="1100" b="1" smtClean="0">
                <a:solidFill>
                  <a:srgbClr val="000000"/>
                </a:solidFill>
                <a:sym typeface="Arial Narrow"/>
              </a:rPr>
              <a:pPr algn="ctr">
                <a:lnSpc>
                  <a:spcPct val="100000"/>
                </a:lnSpc>
                <a:spcBef>
                  <a:spcPct val="0"/>
                </a:spcBef>
              </a:pPr>
              <a:t>130</a:t>
            </a:fld>
            <a:endParaRPr lang="fr-FR" sz="1100" b="1" dirty="0">
              <a:solidFill>
                <a:srgbClr val="000000"/>
              </a:solidFill>
              <a:sym typeface="Arial Narrow"/>
            </a:endParaRPr>
          </a:p>
        </p:txBody>
      </p:sp>
      <p:sp>
        <p:nvSpPr>
          <p:cNvPr id="120" name="Text Placeholder 98"/>
          <p:cNvSpPr>
            <a:spLocks noGrp="1"/>
          </p:cNvSpPr>
          <p:nvPr>
            <p:custDataLst>
              <p:tags r:id="rId47"/>
            </p:custDataLst>
          </p:nvPr>
        </p:nvSpPr>
        <p:spPr bwMode="gray">
          <a:xfrm>
            <a:off x="795338" y="3068638"/>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2E40A70-307A-462C-8DE3-CFA67B0D9416}" type="datetime'''''''''''''''''''''''''''''3''''''''''''''''1''''9'''">
              <a:rPr lang="fr-FR" sz="1100" b="1" smtClean="0">
                <a:solidFill>
                  <a:srgbClr val="000000"/>
                </a:solidFill>
              </a:rPr>
              <a:pPr algn="ctr">
                <a:lnSpc>
                  <a:spcPct val="100000"/>
                </a:lnSpc>
                <a:spcBef>
                  <a:spcPct val="0"/>
                </a:spcBef>
              </a:pPr>
              <a:t>319</a:t>
            </a:fld>
            <a:endParaRPr lang="fr-FR" sz="1100" b="1" dirty="0">
              <a:solidFill>
                <a:srgbClr val="000000"/>
              </a:solidFill>
              <a:sym typeface="Arial Narrow"/>
            </a:endParaRPr>
          </a:p>
        </p:txBody>
      </p:sp>
      <p:sp>
        <p:nvSpPr>
          <p:cNvPr id="242" name="Text Placeholder 180"/>
          <p:cNvSpPr>
            <a:spLocks noGrp="1"/>
          </p:cNvSpPr>
          <p:nvPr>
            <p:custDataLst>
              <p:tags r:id="rId48"/>
            </p:custDataLst>
          </p:nvPr>
        </p:nvSpPr>
        <p:spPr bwMode="auto">
          <a:xfrm>
            <a:off x="2146300" y="3614738"/>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err="1">
                <a:solidFill>
                  <a:srgbClr val="000000"/>
                </a:solidFill>
              </a:rPr>
              <a:t>x1,4</a:t>
            </a:r>
            <a:endParaRPr lang="fr-FR" sz="1100" dirty="0">
              <a:solidFill>
                <a:srgbClr val="000000"/>
              </a:solidFill>
              <a:sym typeface="Arial Narrow"/>
            </a:endParaRPr>
          </a:p>
        </p:txBody>
      </p:sp>
      <p:graphicFrame>
        <p:nvGraphicFramePr>
          <p:cNvPr id="337" name="Chart 3">
            <a:extLst>
              <a:ext uri="{FF2B5EF4-FFF2-40B4-BE49-F238E27FC236}">
                <a16:creationId xmlns:a16="http://schemas.microsoft.com/office/drawing/2014/main" id="{6E606A21-1A75-4102-9C05-CED4D2539F5A}"/>
              </a:ext>
            </a:extLst>
          </p:cNvPr>
          <p:cNvGraphicFramePr/>
          <p:nvPr>
            <p:custDataLst>
              <p:tags r:id="rId49"/>
            </p:custDataLst>
            <p:extLst>
              <p:ext uri="{D42A27DB-BD31-4B8C-83A1-F6EECF244321}">
                <p14:modId xmlns:p14="http://schemas.microsoft.com/office/powerpoint/2010/main" val="688520606"/>
              </p:ext>
            </p:extLst>
          </p:nvPr>
        </p:nvGraphicFramePr>
        <p:xfrm>
          <a:off x="3548063" y="3165475"/>
          <a:ext cx="2941637" cy="2847975"/>
        </p:xfrm>
        <a:graphic>
          <a:graphicData uri="http://schemas.openxmlformats.org/drawingml/2006/chart">
            <c:chart xmlns:c="http://schemas.openxmlformats.org/drawingml/2006/chart" xmlns:r="http://schemas.openxmlformats.org/officeDocument/2006/relationships" r:id="rId137"/>
          </a:graphicData>
        </a:graphic>
      </p:graphicFrame>
      <p:cxnSp>
        <p:nvCxnSpPr>
          <p:cNvPr id="44" name="Straight Connector 43"/>
          <p:cNvCxnSpPr/>
          <p:nvPr>
            <p:custDataLst>
              <p:tags r:id="rId50"/>
            </p:custDataLst>
          </p:nvPr>
        </p:nvCxnSpPr>
        <p:spPr bwMode="auto">
          <a:xfrm>
            <a:off x="6335713" y="4494213"/>
            <a:ext cx="0" cy="2587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51"/>
            </p:custDataLst>
          </p:nvPr>
        </p:nvCxnSpPr>
        <p:spPr bwMode="auto">
          <a:xfrm>
            <a:off x="6130925" y="4494213"/>
            <a:ext cx="0" cy="25876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52"/>
            </p:custDataLst>
          </p:nvPr>
        </p:nvCxnSpPr>
        <p:spPr bwMode="auto">
          <a:xfrm>
            <a:off x="6130924" y="4494213"/>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53"/>
            </p:custDataLst>
          </p:nvPr>
        </p:nvCxnSpPr>
        <p:spPr bwMode="auto">
          <a:xfrm>
            <a:off x="5783263" y="4605338"/>
            <a:ext cx="0" cy="55562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54"/>
            </p:custDataLst>
          </p:nvPr>
        </p:nvCxnSpPr>
        <p:spPr bwMode="auto">
          <a:xfrm>
            <a:off x="5783262" y="460533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55"/>
            </p:custDataLst>
          </p:nvPr>
        </p:nvCxnSpPr>
        <p:spPr bwMode="auto">
          <a:xfrm>
            <a:off x="5988050" y="4605338"/>
            <a:ext cx="0" cy="555625"/>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56"/>
            </p:custDataLst>
          </p:nvPr>
        </p:nvCxnSpPr>
        <p:spPr bwMode="auto">
          <a:xfrm>
            <a:off x="5294313" y="4438650"/>
            <a:ext cx="0" cy="6080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57"/>
            </p:custDataLst>
          </p:nvPr>
        </p:nvCxnSpPr>
        <p:spPr bwMode="auto">
          <a:xfrm>
            <a:off x="5089525" y="4438650"/>
            <a:ext cx="0" cy="6080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58"/>
            </p:custDataLst>
          </p:nvPr>
        </p:nvCxnSpPr>
        <p:spPr bwMode="auto">
          <a:xfrm>
            <a:off x="5089524" y="4438650"/>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59"/>
            </p:custDataLst>
          </p:nvPr>
        </p:nvCxnSpPr>
        <p:spPr bwMode="auto">
          <a:xfrm>
            <a:off x="4743450" y="4065588"/>
            <a:ext cx="0" cy="14589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60"/>
            </p:custDataLst>
          </p:nvPr>
        </p:nvCxnSpPr>
        <p:spPr bwMode="auto">
          <a:xfrm>
            <a:off x="4948238" y="4065588"/>
            <a:ext cx="0" cy="14589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61"/>
            </p:custDataLst>
          </p:nvPr>
        </p:nvCxnSpPr>
        <p:spPr bwMode="auto">
          <a:xfrm>
            <a:off x="4743449" y="406558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62"/>
            </p:custDataLst>
          </p:nvPr>
        </p:nvCxnSpPr>
        <p:spPr bwMode="auto">
          <a:xfrm>
            <a:off x="4395787" y="4752975"/>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63"/>
            </p:custDataLst>
          </p:nvPr>
        </p:nvCxnSpPr>
        <p:spPr bwMode="auto">
          <a:xfrm>
            <a:off x="4600575" y="4752975"/>
            <a:ext cx="0" cy="3063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64"/>
            </p:custDataLst>
          </p:nvPr>
        </p:nvCxnSpPr>
        <p:spPr bwMode="auto">
          <a:xfrm>
            <a:off x="4395788" y="4752975"/>
            <a:ext cx="0" cy="30638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65"/>
            </p:custDataLst>
          </p:nvPr>
        </p:nvCxnSpPr>
        <p:spPr bwMode="auto">
          <a:xfrm>
            <a:off x="4048124" y="343693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66"/>
            </p:custDataLst>
          </p:nvPr>
        </p:nvCxnSpPr>
        <p:spPr bwMode="auto">
          <a:xfrm>
            <a:off x="4048125" y="3436938"/>
            <a:ext cx="0" cy="10144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67"/>
            </p:custDataLst>
          </p:nvPr>
        </p:nvCxnSpPr>
        <p:spPr bwMode="auto">
          <a:xfrm>
            <a:off x="4252913" y="3436938"/>
            <a:ext cx="0" cy="10144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68"/>
            </p:custDataLst>
          </p:nvPr>
        </p:nvCxnSpPr>
        <p:spPr bwMode="auto">
          <a:xfrm>
            <a:off x="3702050" y="3248025"/>
            <a:ext cx="0" cy="13462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69"/>
            </p:custDataLst>
          </p:nvPr>
        </p:nvCxnSpPr>
        <p:spPr bwMode="auto">
          <a:xfrm>
            <a:off x="3906838" y="3248025"/>
            <a:ext cx="0" cy="13462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70"/>
            </p:custDataLst>
          </p:nvPr>
        </p:nvCxnSpPr>
        <p:spPr bwMode="auto">
          <a:xfrm>
            <a:off x="3702049" y="3248025"/>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useBgFill="1">
        <p:nvSpPr>
          <p:cNvPr id="69" name="Forme libre : forme 68">
            <a:extLst>
              <a:ext uri="{FF2B5EF4-FFF2-40B4-BE49-F238E27FC236}">
                <a16:creationId xmlns:a16="http://schemas.microsoft.com/office/drawing/2014/main" id="{6BA8C60B-E5C7-407F-88E3-F12669AD9CD9}"/>
              </a:ext>
            </a:extLst>
          </p:cNvPr>
          <p:cNvSpPr/>
          <p:nvPr>
            <p:custDataLst>
              <p:tags r:id="rId71"/>
            </p:custDataLst>
          </p:nvPr>
        </p:nvSpPr>
        <p:spPr bwMode="auto">
          <a:xfrm>
            <a:off x="3652838" y="3273425"/>
            <a:ext cx="303213" cy="138113"/>
          </a:xfrm>
          <a:custGeom>
            <a:avLst/>
            <a:gdLst/>
            <a:ahLst/>
            <a:cxnLst/>
            <a:rect l="0" t="0" r="0" b="0"/>
            <a:pathLst>
              <a:path w="303213" h="138113">
                <a:moveTo>
                  <a:pt x="0" y="80962"/>
                </a:moveTo>
                <a:lnTo>
                  <a:pt x="303212" y="0"/>
                </a:lnTo>
                <a:lnTo>
                  <a:pt x="303212" y="57150"/>
                </a:lnTo>
                <a:lnTo>
                  <a:pt x="0" y="138112"/>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68" name="Forme libre : forme 67">
            <a:extLst>
              <a:ext uri="{FF2B5EF4-FFF2-40B4-BE49-F238E27FC236}">
                <a16:creationId xmlns:a16="http://schemas.microsoft.com/office/drawing/2014/main" id="{8E0D0B86-6992-4596-AFA6-D34D17851441}"/>
              </a:ext>
            </a:extLst>
          </p:cNvPr>
          <p:cNvSpPr/>
          <p:nvPr>
            <p:custDataLst>
              <p:tags r:id="rId72"/>
            </p:custDataLst>
          </p:nvPr>
        </p:nvSpPr>
        <p:spPr bwMode="auto">
          <a:xfrm>
            <a:off x="3652838" y="3330575"/>
            <a:ext cx="303213" cy="80963"/>
          </a:xfrm>
          <a:custGeom>
            <a:avLst/>
            <a:gdLst/>
            <a:ahLst/>
            <a:cxnLst/>
            <a:rect l="0" t="0" r="0" b="0"/>
            <a:pathLst>
              <a:path w="303213" h="80963">
                <a:moveTo>
                  <a:pt x="0" y="80962"/>
                </a:moveTo>
                <a:lnTo>
                  <a:pt x="3032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F87ACD68-484C-4043-B2AB-ACD7EA8C791C}"/>
              </a:ext>
            </a:extLst>
          </p:cNvPr>
          <p:cNvSpPr/>
          <p:nvPr>
            <p:custDataLst>
              <p:tags r:id="rId73"/>
            </p:custDataLst>
          </p:nvPr>
        </p:nvSpPr>
        <p:spPr bwMode="auto">
          <a:xfrm>
            <a:off x="3652838" y="3273425"/>
            <a:ext cx="303213" cy="80963"/>
          </a:xfrm>
          <a:custGeom>
            <a:avLst/>
            <a:gdLst/>
            <a:ahLst/>
            <a:cxnLst/>
            <a:rect l="0" t="0" r="0" b="0"/>
            <a:pathLst>
              <a:path w="303213" h="80963">
                <a:moveTo>
                  <a:pt x="0" y="80962"/>
                </a:moveTo>
                <a:lnTo>
                  <a:pt x="3032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6" name="Straight Connector 75"/>
          <p:cNvCxnSpPr/>
          <p:nvPr>
            <p:custDataLst>
              <p:tags r:id="rId74"/>
            </p:custDataLst>
          </p:nvPr>
        </p:nvCxnSpPr>
        <p:spPr bwMode="gray">
          <a:xfrm flipH="1">
            <a:off x="4845050" y="3630613"/>
            <a:ext cx="693738"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75"/>
            </p:custDataLst>
          </p:nvPr>
        </p:nvCxnSpPr>
        <p:spPr bwMode="gray">
          <a:xfrm flipV="1">
            <a:off x="5538788" y="3630612"/>
            <a:ext cx="0" cy="129540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76"/>
            </p:custDataLst>
          </p:nvPr>
        </p:nvCxnSpPr>
        <p:spPr bwMode="gray">
          <a:xfrm>
            <a:off x="4845050" y="3630613"/>
            <a:ext cx="0" cy="203200"/>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371" name="Text Placeholder 8"/>
          <p:cNvSpPr>
            <a:spLocks noGrp="1"/>
          </p:cNvSpPr>
          <p:nvPr>
            <p:custDataLst>
              <p:tags r:id="rId77"/>
            </p:custDataLst>
          </p:nvPr>
        </p:nvSpPr>
        <p:spPr bwMode="gray">
          <a:xfrm>
            <a:off x="5075238" y="4244975"/>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F4F4BCB-37C8-4966-AEAE-F2175A6EFD19}" type="datetime'''''''''''''''''''''''''''1''''''''''''''''''''''''3''''''5'">
              <a:rPr lang="en-US" sz="1100" b="1"/>
              <a:pPr algn="ctr">
                <a:lnSpc>
                  <a:spcPct val="100000"/>
                </a:lnSpc>
                <a:spcBef>
                  <a:spcPct val="0"/>
                </a:spcBef>
              </a:pPr>
              <a:t>135</a:t>
            </a:fld>
            <a:endParaRPr lang="en-US" sz="1100" b="1" dirty="0">
              <a:latin typeface="Arial Narrow"/>
              <a:sym typeface="Arial Narrow"/>
            </a:endParaRPr>
          </a:p>
        </p:txBody>
      </p:sp>
      <p:sp>
        <p:nvSpPr>
          <p:cNvPr id="165" name="Text Placeholder 119"/>
          <p:cNvSpPr>
            <a:spLocks noGrp="1"/>
          </p:cNvSpPr>
          <p:nvPr>
            <p:custDataLst>
              <p:tags r:id="rId78"/>
            </p:custDataLst>
          </p:nvPr>
        </p:nvSpPr>
        <p:spPr bwMode="auto">
          <a:xfrm>
            <a:off x="4373563" y="5976938"/>
            <a:ext cx="247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CA10194-18F2-46F7-A1D1-C6C2DDC7BBD4}" type="datetime'''''''''''''''''''''''''''''TGV'">
              <a:rPr lang="fr-FR" sz="1100" smtClean="0">
                <a:solidFill>
                  <a:srgbClr val="000000"/>
                </a:solidFill>
                <a:sym typeface="Arial Narrow"/>
              </a:rPr>
              <a:pPr algn="ctr">
                <a:lnSpc>
                  <a:spcPct val="100000"/>
                </a:lnSpc>
                <a:spcBef>
                  <a:spcPct val="0"/>
                </a:spcBef>
              </a:pPr>
              <a:t>TGV</a:t>
            </a:fld>
            <a:endParaRPr lang="fr-FR" sz="1100" dirty="0">
              <a:solidFill>
                <a:srgbClr val="000000"/>
              </a:solidFill>
              <a:sym typeface="Arial Narrow"/>
            </a:endParaRPr>
          </a:p>
        </p:txBody>
      </p:sp>
      <p:sp>
        <p:nvSpPr>
          <p:cNvPr id="166" name="Text Placeholder 120"/>
          <p:cNvSpPr>
            <a:spLocks noGrp="1"/>
          </p:cNvSpPr>
          <p:nvPr>
            <p:custDataLst>
              <p:tags r:id="rId79"/>
            </p:custDataLst>
          </p:nvPr>
        </p:nvSpPr>
        <p:spPr bwMode="gray">
          <a:xfrm>
            <a:off x="4381500" y="4559300"/>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FC80DDE-2915-4832-9B0B-ECF9DE910306}" type="datetime'''''''''''1''''''''0''''7'''''''''''''''''''''''''">
              <a:rPr lang="fr-FR" sz="1100" b="1" smtClean="0">
                <a:solidFill>
                  <a:srgbClr val="000000"/>
                </a:solidFill>
              </a:rPr>
              <a:pPr algn="ctr">
                <a:lnSpc>
                  <a:spcPct val="100000"/>
                </a:lnSpc>
                <a:spcBef>
                  <a:spcPct val="0"/>
                </a:spcBef>
              </a:pPr>
              <a:t>107</a:t>
            </a:fld>
            <a:endParaRPr lang="fr-FR" sz="1100" b="1" dirty="0">
              <a:solidFill>
                <a:srgbClr val="000000"/>
              </a:solidFill>
              <a:sym typeface="Arial Narrow"/>
            </a:endParaRPr>
          </a:p>
        </p:txBody>
      </p:sp>
      <p:sp>
        <p:nvSpPr>
          <p:cNvPr id="186" name="Text Placeholder 131"/>
          <p:cNvSpPr>
            <a:spLocks noGrp="1"/>
          </p:cNvSpPr>
          <p:nvPr>
            <p:custDataLst>
              <p:tags r:id="rId80"/>
            </p:custDataLst>
          </p:nvPr>
        </p:nvSpPr>
        <p:spPr bwMode="auto">
          <a:xfrm>
            <a:off x="5700713" y="5976938"/>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D4F5E21-E674-45B9-A14D-8DF68177A6A1}" type="datetime'''''''''''''''Co''''''v''''''''o''''''''it''''''.'''''''">
              <a:rPr lang="fr-FR" sz="1100" smtClean="0">
                <a:solidFill>
                  <a:srgbClr val="000000"/>
                </a:solidFill>
                <a:sym typeface="Arial Narrow"/>
              </a:rPr>
              <a:pPr algn="ctr">
                <a:lnSpc>
                  <a:spcPct val="100000"/>
                </a:lnSpc>
                <a:spcBef>
                  <a:spcPct val="0"/>
                </a:spcBef>
              </a:pPr>
              <a:t>Covoit.</a:t>
            </a:fld>
            <a:endParaRPr lang="fr-FR" sz="1100" dirty="0">
              <a:solidFill>
                <a:srgbClr val="000000"/>
              </a:solidFill>
              <a:sym typeface="Arial Narrow"/>
            </a:endParaRPr>
          </a:p>
        </p:txBody>
      </p:sp>
      <p:sp>
        <p:nvSpPr>
          <p:cNvPr id="372" name="Text Placeholder 9"/>
          <p:cNvSpPr>
            <a:spLocks noGrp="1"/>
          </p:cNvSpPr>
          <p:nvPr>
            <p:custDataLst>
              <p:tags r:id="rId81"/>
            </p:custDataLst>
          </p:nvPr>
        </p:nvSpPr>
        <p:spPr bwMode="gray">
          <a:xfrm>
            <a:off x="5454650" y="4964113"/>
            <a:ext cx="1682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5A62A8C-6EAB-481F-82A4-D5C501F90947}" type="datetime'''''''''''''''''''''''''''''70'''">
              <a:rPr lang="en-US" sz="1100" b="1"/>
              <a:pPr algn="ctr">
                <a:lnSpc>
                  <a:spcPct val="100000"/>
                </a:lnSpc>
                <a:spcBef>
                  <a:spcPct val="0"/>
                </a:spcBef>
              </a:pPr>
              <a:t>70</a:t>
            </a:fld>
            <a:endParaRPr lang="en-US" sz="1100" b="1" dirty="0">
              <a:latin typeface="Arial Narrow"/>
              <a:sym typeface="Arial Narrow"/>
            </a:endParaRPr>
          </a:p>
        </p:txBody>
      </p:sp>
      <p:sp>
        <p:nvSpPr>
          <p:cNvPr id="160" name="Text Placeholder 117"/>
          <p:cNvSpPr>
            <a:spLocks noGrp="1"/>
          </p:cNvSpPr>
          <p:nvPr>
            <p:custDataLst>
              <p:tags r:id="rId82"/>
            </p:custDataLst>
          </p:nvPr>
        </p:nvSpPr>
        <p:spPr bwMode="gray">
          <a:xfrm>
            <a:off x="6116638" y="4300538"/>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C248FD7-4214-49D3-98CC-6B0CCC245626}" type="datetime'''''''''1''''''''''''''''''''''''''''''3''0'''''''''''''''">
              <a:rPr lang="fr-FR" sz="1100" b="1" smtClean="0">
                <a:solidFill>
                  <a:srgbClr val="000000"/>
                </a:solidFill>
                <a:sym typeface="Arial Narrow"/>
              </a:rPr>
              <a:pPr algn="ctr">
                <a:lnSpc>
                  <a:spcPct val="100000"/>
                </a:lnSpc>
                <a:spcBef>
                  <a:spcPct val="0"/>
                </a:spcBef>
              </a:pPr>
              <a:t>130</a:t>
            </a:fld>
            <a:endParaRPr lang="fr-FR" sz="1100" b="1" dirty="0">
              <a:solidFill>
                <a:srgbClr val="000000"/>
              </a:solidFill>
              <a:sym typeface="Arial Narrow"/>
            </a:endParaRPr>
          </a:p>
        </p:txBody>
      </p:sp>
      <p:sp>
        <p:nvSpPr>
          <p:cNvPr id="180" name="Text Placeholder 128"/>
          <p:cNvSpPr>
            <a:spLocks noGrp="1"/>
          </p:cNvSpPr>
          <p:nvPr>
            <p:custDataLst>
              <p:tags r:id="rId83"/>
            </p:custDataLst>
          </p:nvPr>
        </p:nvSpPr>
        <p:spPr bwMode="gray">
          <a:xfrm>
            <a:off x="4729163" y="387191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23A03DE-DAC0-41AC-8F18-C1D08A9C57D7}" type="datetime'''''1''''''''''''''''6''''''''''''''''''9'''">
              <a:rPr lang="fr-FR" sz="1100" b="1" smtClean="0">
                <a:solidFill>
                  <a:srgbClr val="000000"/>
                </a:solidFill>
              </a:rPr>
              <a:pPr algn="ctr">
                <a:lnSpc>
                  <a:spcPct val="100000"/>
                </a:lnSpc>
                <a:spcBef>
                  <a:spcPct val="0"/>
                </a:spcBef>
              </a:pPr>
              <a:t>169</a:t>
            </a:fld>
            <a:endParaRPr lang="fr-FR" sz="1100" b="1" dirty="0">
              <a:solidFill>
                <a:srgbClr val="000000"/>
              </a:solidFill>
              <a:sym typeface="Arial Narrow"/>
            </a:endParaRPr>
          </a:p>
        </p:txBody>
      </p:sp>
      <p:sp>
        <p:nvSpPr>
          <p:cNvPr id="185" name="Text Placeholder 130"/>
          <p:cNvSpPr>
            <a:spLocks noGrp="1"/>
          </p:cNvSpPr>
          <p:nvPr>
            <p:custDataLst>
              <p:tags r:id="rId84"/>
            </p:custDataLst>
          </p:nvPr>
        </p:nvSpPr>
        <p:spPr bwMode="auto">
          <a:xfrm>
            <a:off x="5380038" y="5976938"/>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E9F0523-6C62-46B9-B25E-5AAE7D36E7C3}"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154" name="Text Placeholder 114"/>
          <p:cNvSpPr>
            <a:spLocks noGrp="1"/>
          </p:cNvSpPr>
          <p:nvPr>
            <p:custDataLst>
              <p:tags r:id="rId85"/>
            </p:custDataLst>
          </p:nvPr>
        </p:nvSpPr>
        <p:spPr bwMode="auto">
          <a:xfrm>
            <a:off x="4076700" y="5976938"/>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936CA3C-6217-41B9-8631-AC4797AF444B}"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149" name="Text Placeholder 112"/>
          <p:cNvSpPr>
            <a:spLocks noGrp="1"/>
          </p:cNvSpPr>
          <p:nvPr>
            <p:custDataLst>
              <p:tags r:id="rId86"/>
            </p:custDataLst>
          </p:nvPr>
        </p:nvSpPr>
        <p:spPr bwMode="auto">
          <a:xfrm>
            <a:off x="3724275" y="5976938"/>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65B74D3-0777-48FE-9977-1949A2609A4A}"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179" name="Text Placeholder 127"/>
          <p:cNvSpPr>
            <a:spLocks noGrp="1"/>
          </p:cNvSpPr>
          <p:nvPr>
            <p:custDataLst>
              <p:tags r:id="rId87"/>
            </p:custDataLst>
          </p:nvPr>
        </p:nvSpPr>
        <p:spPr bwMode="auto">
          <a:xfrm>
            <a:off x="4730750" y="5976938"/>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E19D17A-2031-44AB-B57A-3D10B4D1BCFC}" type="datetime'''''''''''''''''T''''''''''''''''E''''''''''''T'''">
              <a:rPr lang="fr-FR" sz="1100" smtClean="0">
                <a:solidFill>
                  <a:srgbClr val="000000"/>
                </a:solidFill>
                <a:sym typeface="Arial Narrow"/>
              </a:rPr>
              <a:pPr algn="ctr">
                <a:lnSpc>
                  <a:spcPct val="100000"/>
                </a:lnSpc>
                <a:spcBef>
                  <a:spcPct val="0"/>
                </a:spcBef>
              </a:pPr>
              <a:t>TET</a:t>
            </a:fld>
            <a:endParaRPr lang="fr-FR" sz="1100" dirty="0">
              <a:solidFill>
                <a:srgbClr val="000000"/>
              </a:solidFill>
              <a:sym typeface="Arial Narrow"/>
            </a:endParaRPr>
          </a:p>
        </p:txBody>
      </p:sp>
      <p:sp>
        <p:nvSpPr>
          <p:cNvPr id="159" name="Text Placeholder 116"/>
          <p:cNvSpPr>
            <a:spLocks noGrp="1"/>
          </p:cNvSpPr>
          <p:nvPr>
            <p:custDataLst>
              <p:tags r:id="rId88"/>
            </p:custDataLst>
          </p:nvPr>
        </p:nvSpPr>
        <p:spPr bwMode="auto">
          <a:xfrm>
            <a:off x="6111875" y="5976938"/>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A89CB6B-2DFA-4867-8A57-E8AAD8AFF1BA}"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184" name="Text Placeholder 129"/>
          <p:cNvSpPr>
            <a:spLocks noGrp="1"/>
          </p:cNvSpPr>
          <p:nvPr>
            <p:custDataLst>
              <p:tags r:id="rId89"/>
            </p:custDataLst>
          </p:nvPr>
        </p:nvSpPr>
        <p:spPr bwMode="auto">
          <a:xfrm>
            <a:off x="5010150" y="5976938"/>
            <a:ext cx="3619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87A3B2C-088C-4303-A905-F7549043FE28}" type="datetime'''I''D''''''T''''''''''''''''''''G''''''''V'''''''">
              <a:rPr lang="en-US" sz="1100">
                <a:solidFill>
                  <a:srgbClr val="000000"/>
                </a:solidFill>
              </a:rPr>
              <a:pPr algn="ctr">
                <a:lnSpc>
                  <a:spcPct val="100000"/>
                </a:lnSpc>
                <a:spcBef>
                  <a:spcPct val="0"/>
                </a:spcBef>
              </a:pPr>
              <a:t>IDTGV</a:t>
            </a:fld>
            <a:endParaRPr lang="fr-FR" sz="1100" dirty="0">
              <a:solidFill>
                <a:srgbClr val="000000"/>
              </a:solidFill>
              <a:sym typeface="Arial Narrow"/>
            </a:endParaRPr>
          </a:p>
        </p:txBody>
      </p:sp>
      <p:sp>
        <p:nvSpPr>
          <p:cNvPr id="150" name="Text Placeholder 113"/>
          <p:cNvSpPr>
            <a:spLocks noGrp="1"/>
          </p:cNvSpPr>
          <p:nvPr>
            <p:custDataLst>
              <p:tags r:id="rId90"/>
            </p:custDataLst>
          </p:nvPr>
        </p:nvSpPr>
        <p:spPr bwMode="gray">
          <a:xfrm>
            <a:off x="3687763" y="3054350"/>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6FE6C96-43C4-4B96-AE52-CDED36F5C290}" type="datetime'6''''''''''''''''''''''''''37'">
              <a:rPr lang="fr-FR" sz="1100" b="1" smtClean="0">
                <a:solidFill>
                  <a:srgbClr val="000000"/>
                </a:solidFill>
              </a:rPr>
              <a:pPr algn="ctr">
                <a:lnSpc>
                  <a:spcPct val="100000"/>
                </a:lnSpc>
                <a:spcBef>
                  <a:spcPct val="0"/>
                </a:spcBef>
              </a:pPr>
              <a:t>637</a:t>
            </a:fld>
            <a:endParaRPr lang="fr-FR" sz="1100" b="1" dirty="0">
              <a:solidFill>
                <a:srgbClr val="000000"/>
              </a:solidFill>
              <a:sym typeface="Arial Narrow"/>
            </a:endParaRPr>
          </a:p>
        </p:txBody>
      </p:sp>
      <p:sp>
        <p:nvSpPr>
          <p:cNvPr id="155" name="Text Placeholder 115"/>
          <p:cNvSpPr>
            <a:spLocks noGrp="1"/>
          </p:cNvSpPr>
          <p:nvPr>
            <p:custDataLst>
              <p:tags r:id="rId91"/>
            </p:custDataLst>
          </p:nvPr>
        </p:nvSpPr>
        <p:spPr bwMode="gray">
          <a:xfrm>
            <a:off x="4033838" y="324326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4087056-FE0B-4763-8655-538D5DC382A5}" type="datetime'2''''''''''''''''''''''''''''''''26'''''''''''''''''''''''''''">
              <a:rPr lang="fr-FR" sz="1100" b="1" smtClean="0">
                <a:solidFill>
                  <a:srgbClr val="000000"/>
                </a:solidFill>
                <a:sym typeface="Arial Narrow"/>
              </a:rPr>
              <a:pPr algn="ctr">
                <a:lnSpc>
                  <a:spcPct val="100000"/>
                </a:lnSpc>
                <a:spcBef>
                  <a:spcPct val="0"/>
                </a:spcBef>
              </a:pPr>
              <a:t>226</a:t>
            </a:fld>
            <a:endParaRPr lang="fr-FR" sz="1100" b="1" dirty="0">
              <a:solidFill>
                <a:srgbClr val="000000"/>
              </a:solidFill>
              <a:sym typeface="Arial Narrow"/>
            </a:endParaRPr>
          </a:p>
        </p:txBody>
      </p:sp>
      <p:sp>
        <p:nvSpPr>
          <p:cNvPr id="187" name="Text Placeholder 132"/>
          <p:cNvSpPr>
            <a:spLocks noGrp="1"/>
          </p:cNvSpPr>
          <p:nvPr>
            <p:custDataLst>
              <p:tags r:id="rId92"/>
            </p:custDataLst>
          </p:nvPr>
        </p:nvSpPr>
        <p:spPr bwMode="gray">
          <a:xfrm>
            <a:off x="5768975" y="441166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E457046-7D96-4017-B5A7-28BDA9946DEB}" type="datetime'''1''''2''''''''''''''''''''''''''''''''0'''''''''''''">
              <a:rPr lang="fr-FR" sz="1100" b="1" smtClean="0">
                <a:solidFill>
                  <a:srgbClr val="000000"/>
                </a:solidFill>
                <a:sym typeface="Arial Narrow"/>
              </a:rPr>
              <a:pPr algn="ctr">
                <a:lnSpc>
                  <a:spcPct val="100000"/>
                </a:lnSpc>
                <a:spcBef>
                  <a:spcPct val="0"/>
                </a:spcBef>
              </a:pPr>
              <a:t>120</a:t>
            </a:fld>
            <a:endParaRPr lang="fr-FR" sz="1100" b="1" dirty="0">
              <a:solidFill>
                <a:srgbClr val="000000"/>
              </a:solidFill>
              <a:sym typeface="Arial Narrow"/>
            </a:endParaRPr>
          </a:p>
        </p:txBody>
      </p:sp>
      <p:sp>
        <p:nvSpPr>
          <p:cNvPr id="246" name="Text Placeholder 181"/>
          <p:cNvSpPr>
            <a:spLocks noGrp="1"/>
          </p:cNvSpPr>
          <p:nvPr>
            <p:custDataLst>
              <p:tags r:id="rId93"/>
            </p:custDataLst>
          </p:nvPr>
        </p:nvSpPr>
        <p:spPr bwMode="auto">
          <a:xfrm>
            <a:off x="5038725" y="3511550"/>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err="1">
                <a:solidFill>
                  <a:srgbClr val="000000"/>
                </a:solidFill>
              </a:rPr>
              <a:t>x1,4</a:t>
            </a:r>
            <a:endParaRPr lang="fr-FR" sz="1100" dirty="0">
              <a:solidFill>
                <a:srgbClr val="000000"/>
              </a:solidFill>
              <a:sym typeface="Arial Narrow"/>
            </a:endParaRPr>
          </a:p>
        </p:txBody>
      </p:sp>
      <p:graphicFrame>
        <p:nvGraphicFramePr>
          <p:cNvPr id="335" name="Chart 3">
            <a:extLst>
              <a:ext uri="{FF2B5EF4-FFF2-40B4-BE49-F238E27FC236}">
                <a16:creationId xmlns:a16="http://schemas.microsoft.com/office/drawing/2014/main" id="{FF205E87-4F80-46E1-A45E-0F50934A8722}"/>
              </a:ext>
            </a:extLst>
          </p:cNvPr>
          <p:cNvGraphicFramePr/>
          <p:nvPr>
            <p:custDataLst>
              <p:tags r:id="rId94"/>
            </p:custDataLst>
            <p:extLst>
              <p:ext uri="{D42A27DB-BD31-4B8C-83A1-F6EECF244321}">
                <p14:modId xmlns:p14="http://schemas.microsoft.com/office/powerpoint/2010/main" val="2472508608"/>
              </p:ext>
            </p:extLst>
          </p:nvPr>
        </p:nvGraphicFramePr>
        <p:xfrm>
          <a:off x="6454775" y="3143250"/>
          <a:ext cx="2941638" cy="2847975"/>
        </p:xfrm>
        <a:graphic>
          <a:graphicData uri="http://schemas.openxmlformats.org/drawingml/2006/chart">
            <c:chart xmlns:c="http://schemas.openxmlformats.org/drawingml/2006/chart" xmlns:r="http://schemas.openxmlformats.org/officeDocument/2006/relationships" r:id="rId138"/>
          </a:graphicData>
        </a:graphic>
      </p:graphicFrame>
      <p:cxnSp>
        <p:nvCxnSpPr>
          <p:cNvPr id="57" name="Straight Connector 56"/>
          <p:cNvCxnSpPr/>
          <p:nvPr>
            <p:custDataLst>
              <p:tags r:id="rId95"/>
            </p:custDataLst>
          </p:nvPr>
        </p:nvCxnSpPr>
        <p:spPr bwMode="auto">
          <a:xfrm>
            <a:off x="9037637" y="4787900"/>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96"/>
            </p:custDataLst>
          </p:nvPr>
        </p:nvCxnSpPr>
        <p:spPr bwMode="auto">
          <a:xfrm>
            <a:off x="9037638" y="4787900"/>
            <a:ext cx="0" cy="2016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97"/>
            </p:custDataLst>
          </p:nvPr>
        </p:nvCxnSpPr>
        <p:spPr bwMode="auto">
          <a:xfrm>
            <a:off x="9242425" y="4787900"/>
            <a:ext cx="0" cy="201613"/>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98"/>
            </p:custDataLst>
          </p:nvPr>
        </p:nvCxnSpPr>
        <p:spPr bwMode="auto">
          <a:xfrm>
            <a:off x="7650162" y="3589338"/>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99"/>
            </p:custDataLst>
          </p:nvPr>
        </p:nvCxnSpPr>
        <p:spPr bwMode="auto">
          <a:xfrm>
            <a:off x="7650163" y="3589338"/>
            <a:ext cx="0" cy="170815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00"/>
            </p:custDataLst>
          </p:nvPr>
        </p:nvCxnSpPr>
        <p:spPr bwMode="auto">
          <a:xfrm>
            <a:off x="7854950" y="3589338"/>
            <a:ext cx="0" cy="170815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8" name="Straight Connector 133177"/>
          <p:cNvCxnSpPr/>
          <p:nvPr>
            <p:custDataLst>
              <p:tags r:id="rId101"/>
            </p:custDataLst>
          </p:nvPr>
        </p:nvCxnSpPr>
        <p:spPr bwMode="auto">
          <a:xfrm>
            <a:off x="7507288" y="4092575"/>
            <a:ext cx="0" cy="5842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6" name="Straight Connector 133175"/>
          <p:cNvCxnSpPr/>
          <p:nvPr>
            <p:custDataLst>
              <p:tags r:id="rId102"/>
            </p:custDataLst>
          </p:nvPr>
        </p:nvCxnSpPr>
        <p:spPr bwMode="auto">
          <a:xfrm>
            <a:off x="7302500" y="4092575"/>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7" name="Straight Connector 133176"/>
          <p:cNvCxnSpPr/>
          <p:nvPr>
            <p:custDataLst>
              <p:tags r:id="rId103"/>
            </p:custDataLst>
          </p:nvPr>
        </p:nvCxnSpPr>
        <p:spPr bwMode="auto">
          <a:xfrm>
            <a:off x="7302500" y="4092575"/>
            <a:ext cx="0" cy="58420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0" name="Straight Connector 133169"/>
          <p:cNvCxnSpPr/>
          <p:nvPr>
            <p:custDataLst>
              <p:tags r:id="rId104"/>
            </p:custDataLst>
          </p:nvPr>
        </p:nvCxnSpPr>
        <p:spPr bwMode="auto">
          <a:xfrm>
            <a:off x="6954837" y="3414713"/>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1" name="Straight Connector 133170"/>
          <p:cNvCxnSpPr/>
          <p:nvPr>
            <p:custDataLst>
              <p:tags r:id="rId105"/>
            </p:custDataLst>
          </p:nvPr>
        </p:nvCxnSpPr>
        <p:spPr bwMode="auto">
          <a:xfrm>
            <a:off x="6954838" y="3414713"/>
            <a:ext cx="0" cy="6683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72" name="Straight Connector 133171"/>
          <p:cNvCxnSpPr/>
          <p:nvPr>
            <p:custDataLst>
              <p:tags r:id="rId106"/>
            </p:custDataLst>
          </p:nvPr>
        </p:nvCxnSpPr>
        <p:spPr bwMode="auto">
          <a:xfrm>
            <a:off x="7159625" y="3414713"/>
            <a:ext cx="0" cy="6683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65" name="Straight Connector 133164"/>
          <p:cNvCxnSpPr/>
          <p:nvPr>
            <p:custDataLst>
              <p:tags r:id="rId107"/>
            </p:custDataLst>
          </p:nvPr>
        </p:nvCxnSpPr>
        <p:spPr bwMode="auto">
          <a:xfrm>
            <a:off x="6608763" y="3225800"/>
            <a:ext cx="0" cy="7064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64" name="Straight Connector 133163"/>
          <p:cNvCxnSpPr/>
          <p:nvPr>
            <p:custDataLst>
              <p:tags r:id="rId108"/>
            </p:custDataLst>
          </p:nvPr>
        </p:nvCxnSpPr>
        <p:spPr bwMode="auto">
          <a:xfrm>
            <a:off x="6608763" y="3225800"/>
            <a:ext cx="204788" cy="0"/>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166" name="Straight Connector 133165"/>
          <p:cNvCxnSpPr/>
          <p:nvPr>
            <p:custDataLst>
              <p:tags r:id="rId109"/>
            </p:custDataLst>
          </p:nvPr>
        </p:nvCxnSpPr>
        <p:spPr bwMode="auto">
          <a:xfrm>
            <a:off x="6813550" y="3225800"/>
            <a:ext cx="0" cy="706438"/>
          </a:xfrm>
          <a:prstGeom prst="line">
            <a:avLst/>
          </a:prstGeom>
          <a:ln w="1587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useBgFill="1">
        <p:nvSpPr>
          <p:cNvPr id="95" name="Forme libre : forme 94">
            <a:extLst>
              <a:ext uri="{FF2B5EF4-FFF2-40B4-BE49-F238E27FC236}">
                <a16:creationId xmlns:a16="http://schemas.microsoft.com/office/drawing/2014/main" id="{F6126273-BB1F-431C-8A3A-774E54559F78}"/>
              </a:ext>
            </a:extLst>
          </p:cNvPr>
          <p:cNvSpPr/>
          <p:nvPr>
            <p:custDataLst>
              <p:tags r:id="rId110"/>
            </p:custDataLst>
          </p:nvPr>
        </p:nvSpPr>
        <p:spPr bwMode="auto">
          <a:xfrm>
            <a:off x="6559550" y="3252788"/>
            <a:ext cx="303214" cy="138113"/>
          </a:xfrm>
          <a:custGeom>
            <a:avLst/>
            <a:gdLst/>
            <a:ahLst/>
            <a:cxnLst/>
            <a:rect l="0" t="0" r="0" b="0"/>
            <a:pathLst>
              <a:path w="303214" h="138113">
                <a:moveTo>
                  <a:pt x="0" y="80962"/>
                </a:moveTo>
                <a:lnTo>
                  <a:pt x="303213" y="0"/>
                </a:lnTo>
                <a:lnTo>
                  <a:pt x="303213" y="57150"/>
                </a:lnTo>
                <a:lnTo>
                  <a:pt x="0" y="138112"/>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94" name="Forme libre : forme 93">
            <a:extLst>
              <a:ext uri="{FF2B5EF4-FFF2-40B4-BE49-F238E27FC236}">
                <a16:creationId xmlns:a16="http://schemas.microsoft.com/office/drawing/2014/main" id="{19030D52-A1EA-428F-B240-1D5CDC84C846}"/>
              </a:ext>
            </a:extLst>
          </p:cNvPr>
          <p:cNvSpPr/>
          <p:nvPr>
            <p:custDataLst>
              <p:tags r:id="rId111"/>
            </p:custDataLst>
          </p:nvPr>
        </p:nvSpPr>
        <p:spPr bwMode="auto">
          <a:xfrm>
            <a:off x="6559550" y="3309938"/>
            <a:ext cx="303214" cy="80963"/>
          </a:xfrm>
          <a:custGeom>
            <a:avLst/>
            <a:gdLst/>
            <a:ahLst/>
            <a:cxnLst/>
            <a:rect l="0" t="0" r="0" b="0"/>
            <a:pathLst>
              <a:path w="303214" h="80963">
                <a:moveTo>
                  <a:pt x="0" y="80962"/>
                </a:moveTo>
                <a:lnTo>
                  <a:pt x="3032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3" name="Forme libre : forme 92">
            <a:extLst>
              <a:ext uri="{FF2B5EF4-FFF2-40B4-BE49-F238E27FC236}">
                <a16:creationId xmlns:a16="http://schemas.microsoft.com/office/drawing/2014/main" id="{85D0DDE8-94E7-4E86-8489-5B5AC306AA27}"/>
              </a:ext>
            </a:extLst>
          </p:cNvPr>
          <p:cNvSpPr/>
          <p:nvPr>
            <p:custDataLst>
              <p:tags r:id="rId112"/>
            </p:custDataLst>
          </p:nvPr>
        </p:nvSpPr>
        <p:spPr bwMode="auto">
          <a:xfrm>
            <a:off x="6559550" y="3252788"/>
            <a:ext cx="303214" cy="80963"/>
          </a:xfrm>
          <a:custGeom>
            <a:avLst/>
            <a:gdLst/>
            <a:ahLst/>
            <a:cxnLst/>
            <a:rect l="0" t="0" r="0" b="0"/>
            <a:pathLst>
              <a:path w="303214" h="80963">
                <a:moveTo>
                  <a:pt x="0" y="80962"/>
                </a:moveTo>
                <a:lnTo>
                  <a:pt x="303213"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8" name="Straight Connector 77"/>
          <p:cNvCxnSpPr/>
          <p:nvPr>
            <p:custDataLst>
              <p:tags r:id="rId113"/>
            </p:custDataLst>
          </p:nvPr>
        </p:nvCxnSpPr>
        <p:spPr bwMode="gray">
          <a:xfrm flipV="1">
            <a:off x="9139238" y="3154363"/>
            <a:ext cx="0" cy="1401763"/>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114"/>
            </p:custDataLst>
          </p:nvPr>
        </p:nvCxnSpPr>
        <p:spPr bwMode="gray">
          <a:xfrm flipH="1">
            <a:off x="7751763" y="3154363"/>
            <a:ext cx="1387475" cy="0"/>
          </a:xfrm>
          <a:prstGeom prst="line">
            <a:avLst/>
          </a:prstGeom>
          <a:ln w="9525" algn="ctr">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15"/>
            </p:custDataLst>
          </p:nvPr>
        </p:nvCxnSpPr>
        <p:spPr bwMode="gray">
          <a:xfrm>
            <a:off x="7751763" y="3154363"/>
            <a:ext cx="0" cy="203200"/>
          </a:xfrm>
          <a:prstGeom prst="line">
            <a:avLst/>
          </a:prstGeom>
          <a:ln w="9525" algn="ctr">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381" name="Text Placeholder 272"/>
          <p:cNvSpPr>
            <a:spLocks noGrp="1"/>
          </p:cNvSpPr>
          <p:nvPr>
            <p:custDataLst>
              <p:tags r:id="rId116"/>
            </p:custDataLst>
          </p:nvPr>
        </p:nvSpPr>
        <p:spPr bwMode="auto">
          <a:xfrm>
            <a:off x="6630988" y="5954713"/>
            <a:ext cx="1587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4BD7ACD-B506-4A3B-9E05-71B6B100855A}" type="datetime'''''''''''''''''''''A''''''''''''''''''''''F'''''''''''''">
              <a:rPr lang="fr-FR" sz="1100" smtClean="0">
                <a:solidFill>
                  <a:srgbClr val="000000"/>
                </a:solidFill>
                <a:sym typeface="Arial Narrow"/>
              </a:rPr>
              <a:pPr algn="ctr">
                <a:lnSpc>
                  <a:spcPct val="100000"/>
                </a:lnSpc>
                <a:spcBef>
                  <a:spcPct val="0"/>
                </a:spcBef>
              </a:pPr>
              <a:t>AF</a:t>
            </a:fld>
            <a:endParaRPr lang="fr-FR" sz="1100" dirty="0">
              <a:solidFill>
                <a:srgbClr val="000000"/>
              </a:solidFill>
              <a:sym typeface="Arial Narrow"/>
            </a:endParaRPr>
          </a:p>
        </p:txBody>
      </p:sp>
      <p:sp>
        <p:nvSpPr>
          <p:cNvPr id="391" name="Text Placeholder 276"/>
          <p:cNvSpPr>
            <a:spLocks noGrp="1"/>
          </p:cNvSpPr>
          <p:nvPr>
            <p:custDataLst>
              <p:tags r:id="rId117"/>
            </p:custDataLst>
          </p:nvPr>
        </p:nvSpPr>
        <p:spPr bwMode="auto">
          <a:xfrm>
            <a:off x="6983413" y="5954713"/>
            <a:ext cx="146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7D24333-F2A6-4DA6-83EA-261F07CE3F6F}" type="datetime'''''''''E''''''''''''J'''''''''''''''''''''">
              <a:rPr lang="fr-FR" sz="1100" smtClean="0">
                <a:solidFill>
                  <a:srgbClr val="000000"/>
                </a:solidFill>
                <a:sym typeface="Arial Narrow"/>
              </a:rPr>
              <a:pPr algn="ctr">
                <a:lnSpc>
                  <a:spcPct val="100000"/>
                </a:lnSpc>
                <a:spcBef>
                  <a:spcPct val="0"/>
                </a:spcBef>
              </a:pPr>
              <a:t>EJ</a:t>
            </a:fld>
            <a:endParaRPr lang="fr-FR" sz="1100" dirty="0">
              <a:solidFill>
                <a:srgbClr val="000000"/>
              </a:solidFill>
              <a:sym typeface="Arial Narrow"/>
            </a:endParaRPr>
          </a:p>
        </p:txBody>
      </p:sp>
      <p:sp>
        <p:nvSpPr>
          <p:cNvPr id="197" name="Text Placeholder 136"/>
          <p:cNvSpPr>
            <a:spLocks noGrp="1"/>
          </p:cNvSpPr>
          <p:nvPr>
            <p:custDataLst>
              <p:tags r:id="rId118"/>
            </p:custDataLst>
          </p:nvPr>
        </p:nvSpPr>
        <p:spPr bwMode="auto">
          <a:xfrm>
            <a:off x="7637463" y="5954713"/>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78E2B02-554E-4948-88A3-913B857D6C61}" type="datetime'''''''''''''''''T''''ET'">
              <a:rPr lang="fr-FR" sz="1100" smtClean="0">
                <a:solidFill>
                  <a:srgbClr val="000000"/>
                </a:solidFill>
                <a:sym typeface="Arial Narrow"/>
              </a:rPr>
              <a:pPr algn="ctr">
                <a:lnSpc>
                  <a:spcPct val="100000"/>
                </a:lnSpc>
                <a:spcBef>
                  <a:spcPct val="0"/>
                </a:spcBef>
              </a:pPr>
              <a:t>TET</a:t>
            </a:fld>
            <a:endParaRPr lang="fr-FR" sz="1100" dirty="0">
              <a:solidFill>
                <a:srgbClr val="000000"/>
              </a:solidFill>
              <a:sym typeface="Arial Narrow"/>
            </a:endParaRPr>
          </a:p>
        </p:txBody>
      </p:sp>
      <p:sp>
        <p:nvSpPr>
          <p:cNvPr id="376" name="Text Placeholder 10"/>
          <p:cNvSpPr>
            <a:spLocks noGrp="1"/>
          </p:cNvSpPr>
          <p:nvPr>
            <p:custDataLst>
              <p:tags r:id="rId119"/>
            </p:custDataLst>
          </p:nvPr>
        </p:nvSpPr>
        <p:spPr bwMode="gray">
          <a:xfrm>
            <a:off x="7981950" y="3989388"/>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54958D9-3145-4188-B056-0935ABC0E668}" type="datetime'''2''''''''''0''''''''''''''0'">
              <a:rPr lang="en-US" sz="1100" b="1">
                <a:latin typeface="Arial Narrow"/>
                <a:sym typeface="Arial Narrow"/>
              </a:rPr>
              <a:pPr algn="ctr">
                <a:lnSpc>
                  <a:spcPct val="100000"/>
                </a:lnSpc>
                <a:spcBef>
                  <a:spcPct val="0"/>
                </a:spcBef>
              </a:pPr>
              <a:t>200</a:t>
            </a:fld>
            <a:endParaRPr lang="en-US" sz="1100" b="1" dirty="0">
              <a:latin typeface="Arial Narrow"/>
              <a:sym typeface="Arial Narrow"/>
            </a:endParaRPr>
          </a:p>
        </p:txBody>
      </p:sp>
      <p:sp>
        <p:nvSpPr>
          <p:cNvPr id="191" name="Text Placeholder 133"/>
          <p:cNvSpPr>
            <a:spLocks noGrp="1"/>
          </p:cNvSpPr>
          <p:nvPr>
            <p:custDataLst>
              <p:tags r:id="rId120"/>
            </p:custDataLst>
          </p:nvPr>
        </p:nvSpPr>
        <p:spPr bwMode="auto">
          <a:xfrm>
            <a:off x="9018588" y="5954713"/>
            <a:ext cx="241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06893EE-BFE1-4DE1-BFCF-E490532C6FD1}" type="datetime'''V''''''''''''''''''''o''''''''''''''i''t''''.'''''''''''">
              <a:rPr lang="fr-FR" sz="1100" smtClean="0">
                <a:solidFill>
                  <a:srgbClr val="000000"/>
                </a:solidFill>
                <a:sym typeface="Arial Narrow"/>
              </a:rPr>
              <a:pPr algn="ctr">
                <a:lnSpc>
                  <a:spcPct val="100000"/>
                </a:lnSpc>
                <a:spcBef>
                  <a:spcPct val="0"/>
                </a:spcBef>
              </a:pPr>
              <a:t>Voit.</a:t>
            </a:fld>
            <a:endParaRPr lang="fr-FR" sz="1100" dirty="0">
              <a:solidFill>
                <a:srgbClr val="000000"/>
              </a:solidFill>
              <a:sym typeface="Arial Narrow"/>
            </a:endParaRPr>
          </a:p>
        </p:txBody>
      </p:sp>
      <p:sp>
        <p:nvSpPr>
          <p:cNvPr id="202" name="Text Placeholder 138"/>
          <p:cNvSpPr>
            <a:spLocks noGrp="1"/>
          </p:cNvSpPr>
          <p:nvPr>
            <p:custDataLst>
              <p:tags r:id="rId121"/>
            </p:custDataLst>
          </p:nvPr>
        </p:nvSpPr>
        <p:spPr bwMode="auto">
          <a:xfrm>
            <a:off x="7916863" y="5954713"/>
            <a:ext cx="3619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54CF139-61AC-46A5-A110-4059C0FF1D96}" type="datetime'''''I''''''''D''''''''''''''''''''T''''''''''''''''''''GV'''''">
              <a:rPr lang="en-US" sz="1100">
                <a:solidFill>
                  <a:srgbClr val="000000"/>
                </a:solidFill>
              </a:rPr>
              <a:pPr algn="ctr">
                <a:lnSpc>
                  <a:spcPct val="100000"/>
                </a:lnSpc>
                <a:spcBef>
                  <a:spcPct val="0"/>
                </a:spcBef>
              </a:pPr>
              <a:t>IDTGV</a:t>
            </a:fld>
            <a:endParaRPr lang="fr-FR" sz="1100" dirty="0">
              <a:solidFill>
                <a:srgbClr val="000000"/>
              </a:solidFill>
              <a:sym typeface="Arial Narrow"/>
            </a:endParaRPr>
          </a:p>
        </p:txBody>
      </p:sp>
      <p:sp>
        <p:nvSpPr>
          <p:cNvPr id="392" name="Text Placeholder 277"/>
          <p:cNvSpPr>
            <a:spLocks noGrp="1"/>
          </p:cNvSpPr>
          <p:nvPr>
            <p:custDataLst>
              <p:tags r:id="rId122"/>
            </p:custDataLst>
          </p:nvPr>
        </p:nvSpPr>
        <p:spPr bwMode="gray">
          <a:xfrm>
            <a:off x="6940550" y="3221038"/>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7C01550-E89C-4223-8D29-F6D476DA7AF7}" type="datetime'''''''''''''''2''''8''''9'''''''''''''''''''''''''''''''''">
              <a:rPr lang="fr-FR" sz="1100" b="1" smtClean="0">
                <a:solidFill>
                  <a:srgbClr val="000000"/>
                </a:solidFill>
              </a:rPr>
              <a:pPr algn="ctr">
                <a:lnSpc>
                  <a:spcPct val="100000"/>
                </a:lnSpc>
                <a:spcBef>
                  <a:spcPct val="0"/>
                </a:spcBef>
              </a:pPr>
              <a:t>289</a:t>
            </a:fld>
            <a:endParaRPr lang="fr-FR" sz="1100" b="1" dirty="0">
              <a:solidFill>
                <a:srgbClr val="000000"/>
              </a:solidFill>
              <a:sym typeface="Arial Narrow"/>
            </a:endParaRPr>
          </a:p>
        </p:txBody>
      </p:sp>
      <p:sp>
        <p:nvSpPr>
          <p:cNvPr id="382" name="Text Placeholder 273"/>
          <p:cNvSpPr>
            <a:spLocks noGrp="1"/>
          </p:cNvSpPr>
          <p:nvPr>
            <p:custDataLst>
              <p:tags r:id="rId123"/>
            </p:custDataLst>
          </p:nvPr>
        </p:nvSpPr>
        <p:spPr bwMode="gray">
          <a:xfrm>
            <a:off x="6594475" y="3032125"/>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68C398C-D101-4DE9-BA3A-45817A74C192}" type="datetime'''''''''''''''''''''''''''''''''4''''''''''50'''''">
              <a:rPr lang="fr-FR" sz="1100" b="1" smtClean="0">
                <a:solidFill>
                  <a:srgbClr val="000000"/>
                </a:solidFill>
              </a:rPr>
              <a:pPr algn="ctr">
                <a:lnSpc>
                  <a:spcPct val="100000"/>
                </a:lnSpc>
                <a:spcBef>
                  <a:spcPct val="0"/>
                </a:spcBef>
              </a:pPr>
              <a:t>450</a:t>
            </a:fld>
            <a:endParaRPr lang="fr-FR" sz="1100" b="1" dirty="0">
              <a:solidFill>
                <a:srgbClr val="000000"/>
              </a:solidFill>
              <a:sym typeface="Arial Narrow"/>
            </a:endParaRPr>
          </a:p>
        </p:txBody>
      </p:sp>
      <p:sp>
        <p:nvSpPr>
          <p:cNvPr id="403" name="Text Placeholder 282"/>
          <p:cNvSpPr>
            <a:spLocks noGrp="1"/>
          </p:cNvSpPr>
          <p:nvPr>
            <p:custDataLst>
              <p:tags r:id="rId124"/>
            </p:custDataLst>
          </p:nvPr>
        </p:nvSpPr>
        <p:spPr bwMode="gray">
          <a:xfrm>
            <a:off x="7288213" y="3898900"/>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C3E01EA-CB9A-47E9-87BE-B3051FD4AA47}" type="datetime'''''''''''''2''''1''''''''''''''''''''''1'''''''">
              <a:rPr lang="fr-FR" sz="1100" b="1" smtClean="0">
                <a:solidFill>
                  <a:srgbClr val="000000"/>
                </a:solidFill>
              </a:rPr>
              <a:pPr algn="ctr">
                <a:lnSpc>
                  <a:spcPct val="100000"/>
                </a:lnSpc>
                <a:spcBef>
                  <a:spcPct val="0"/>
                </a:spcBef>
              </a:pPr>
              <a:t>211</a:t>
            </a:fld>
            <a:endParaRPr lang="fr-FR" sz="1100" b="1" dirty="0">
              <a:solidFill>
                <a:srgbClr val="000000"/>
              </a:solidFill>
              <a:sym typeface="Arial Narrow"/>
            </a:endParaRPr>
          </a:p>
        </p:txBody>
      </p:sp>
      <p:sp>
        <p:nvSpPr>
          <p:cNvPr id="198" name="Text Placeholder 137"/>
          <p:cNvSpPr>
            <a:spLocks noGrp="1"/>
          </p:cNvSpPr>
          <p:nvPr>
            <p:custDataLst>
              <p:tags r:id="rId125"/>
            </p:custDataLst>
          </p:nvPr>
        </p:nvSpPr>
        <p:spPr bwMode="gray">
          <a:xfrm>
            <a:off x="7635875" y="3395663"/>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52CF056-3382-4FC0-A520-C9BE1597847E}" type="datetime'''''''''''''''2''''''''''''''''''''''''''''6''''''9'''">
              <a:rPr lang="fr-FR" sz="1100" b="1" smtClean="0">
                <a:solidFill>
                  <a:srgbClr val="000000"/>
                </a:solidFill>
              </a:rPr>
              <a:pPr algn="ctr">
                <a:lnSpc>
                  <a:spcPct val="100000"/>
                </a:lnSpc>
                <a:spcBef>
                  <a:spcPct val="0"/>
                </a:spcBef>
              </a:pPr>
              <a:t>269</a:t>
            </a:fld>
            <a:endParaRPr lang="fr-FR" sz="1100" b="1" dirty="0">
              <a:solidFill>
                <a:srgbClr val="000000"/>
              </a:solidFill>
              <a:sym typeface="Arial Narrow"/>
            </a:endParaRPr>
          </a:p>
        </p:txBody>
      </p:sp>
      <p:sp>
        <p:nvSpPr>
          <p:cNvPr id="396" name="Text Placeholder 11"/>
          <p:cNvSpPr>
            <a:spLocks noGrp="1"/>
          </p:cNvSpPr>
          <p:nvPr>
            <p:custDataLst>
              <p:tags r:id="rId126"/>
            </p:custDataLst>
          </p:nvPr>
        </p:nvSpPr>
        <p:spPr bwMode="gray">
          <a:xfrm>
            <a:off x="8329613" y="4421188"/>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CB1E52A8-4871-4C45-A140-A17A41CF8AFA}" type="datetime'''''''''''''''''''''''''''''''''''''150'''''''''''''''''''''">
              <a:rPr lang="en-US" sz="1100" b="1">
                <a:latin typeface="Arial Narrow"/>
                <a:sym typeface="Arial Narrow"/>
              </a:rPr>
              <a:pPr algn="ctr">
                <a:lnSpc>
                  <a:spcPct val="100000"/>
                </a:lnSpc>
                <a:spcBef>
                  <a:spcPct val="0"/>
                </a:spcBef>
              </a:pPr>
              <a:t>150</a:t>
            </a:fld>
            <a:endParaRPr lang="en-US" sz="1100" b="1" dirty="0">
              <a:latin typeface="Arial Narrow"/>
              <a:sym typeface="Arial Narrow"/>
            </a:endParaRPr>
          </a:p>
        </p:txBody>
      </p:sp>
      <p:sp>
        <p:nvSpPr>
          <p:cNvPr id="192" name="Text Placeholder 134"/>
          <p:cNvSpPr>
            <a:spLocks noGrp="1"/>
          </p:cNvSpPr>
          <p:nvPr>
            <p:custDataLst>
              <p:tags r:id="rId127"/>
            </p:custDataLst>
          </p:nvPr>
        </p:nvSpPr>
        <p:spPr bwMode="gray">
          <a:xfrm>
            <a:off x="9023350" y="4594225"/>
            <a:ext cx="231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E902355-133E-472F-989B-B92F61C9F71A}" type="datetime'''''''''''''''''''1''''3''''''''''''''''''''''0'">
              <a:rPr lang="fr-FR" sz="1100" b="1" smtClean="0">
                <a:solidFill>
                  <a:srgbClr val="000000"/>
                </a:solidFill>
                <a:sym typeface="Arial Narrow"/>
              </a:rPr>
              <a:pPr algn="ctr">
                <a:lnSpc>
                  <a:spcPct val="100000"/>
                </a:lnSpc>
                <a:spcBef>
                  <a:spcPct val="0"/>
                </a:spcBef>
              </a:pPr>
              <a:t>130</a:t>
            </a:fld>
            <a:endParaRPr lang="fr-FR" sz="1100" b="1" dirty="0">
              <a:solidFill>
                <a:srgbClr val="000000"/>
              </a:solidFill>
              <a:sym typeface="Arial Narrow"/>
            </a:endParaRPr>
          </a:p>
        </p:txBody>
      </p:sp>
      <p:sp>
        <p:nvSpPr>
          <p:cNvPr id="290" name="Text Placeholder 48"/>
          <p:cNvSpPr>
            <a:spLocks noGrp="1"/>
          </p:cNvSpPr>
          <p:nvPr>
            <p:custDataLst>
              <p:tags r:id="rId128"/>
            </p:custDataLst>
          </p:nvPr>
        </p:nvSpPr>
        <p:spPr bwMode="auto">
          <a:xfrm>
            <a:off x="8607425" y="5954713"/>
            <a:ext cx="3683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D632A69-702E-47AE-913E-43745D1DF746}" type="datetime'''''''''''''''''C''''''''o''v''o''''''i''''t''''''''.'''''''''">
              <a:rPr lang="fr-FR" sz="1100" smtClean="0">
                <a:solidFill>
                  <a:srgbClr val="000000"/>
                </a:solidFill>
              </a:rPr>
              <a:pPr algn="ctr">
                <a:lnSpc>
                  <a:spcPct val="100000"/>
                </a:lnSpc>
                <a:spcBef>
                  <a:spcPct val="0"/>
                </a:spcBef>
              </a:pPr>
              <a:t>Covoit.</a:t>
            </a:fld>
            <a:endParaRPr lang="fr-FR" sz="1100" dirty="0">
              <a:solidFill>
                <a:srgbClr val="000000"/>
              </a:solidFill>
              <a:sym typeface="Arial Narrow"/>
            </a:endParaRPr>
          </a:p>
        </p:txBody>
      </p:sp>
      <p:sp>
        <p:nvSpPr>
          <p:cNvPr id="402" name="Text Placeholder 281"/>
          <p:cNvSpPr>
            <a:spLocks noGrp="1"/>
          </p:cNvSpPr>
          <p:nvPr>
            <p:custDataLst>
              <p:tags r:id="rId129"/>
            </p:custDataLst>
          </p:nvPr>
        </p:nvSpPr>
        <p:spPr bwMode="auto">
          <a:xfrm>
            <a:off x="7280275" y="5954713"/>
            <a:ext cx="247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70538C4-1DBF-43AF-A1C9-E0E0D3D36D7B}" type="datetime'T''''''''''G''''V'''''''''''''''''''''''''''''''''''''''''''">
              <a:rPr lang="fr-FR" sz="1100" smtClean="0">
                <a:solidFill>
                  <a:srgbClr val="000000"/>
                </a:solidFill>
                <a:sym typeface="Arial Narrow"/>
              </a:rPr>
              <a:pPr algn="ctr">
                <a:lnSpc>
                  <a:spcPct val="100000"/>
                </a:lnSpc>
                <a:spcBef>
                  <a:spcPct val="0"/>
                </a:spcBef>
              </a:pPr>
              <a:t>TGV</a:t>
            </a:fld>
            <a:endParaRPr lang="fr-FR" sz="1100" dirty="0">
              <a:solidFill>
                <a:srgbClr val="000000"/>
              </a:solidFill>
              <a:sym typeface="Arial Narrow"/>
            </a:endParaRPr>
          </a:p>
        </p:txBody>
      </p:sp>
      <p:sp>
        <p:nvSpPr>
          <p:cNvPr id="292" name="Text Placeholder 47"/>
          <p:cNvSpPr>
            <a:spLocks noGrp="1"/>
          </p:cNvSpPr>
          <p:nvPr>
            <p:custDataLst>
              <p:tags r:id="rId130"/>
            </p:custDataLst>
          </p:nvPr>
        </p:nvSpPr>
        <p:spPr bwMode="auto">
          <a:xfrm>
            <a:off x="8286750" y="5954713"/>
            <a:ext cx="317500" cy="3365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9020A49-9700-41F4-848A-C40BDFE53C16}" type="datetime'''TEO''Z ''''''''''E''''''''''''''C''''''''''''''''''O'''''''">
              <a:rPr lang="en-US" sz="1100">
                <a:solidFill>
                  <a:srgbClr val="000000"/>
                </a:solidFill>
              </a:rPr>
              <a:pPr algn="ctr">
                <a:lnSpc>
                  <a:spcPct val="100000"/>
                </a:lnSpc>
                <a:spcBef>
                  <a:spcPct val="0"/>
                </a:spcBef>
              </a:pPr>
              <a:t>TEOZ ECO</a:t>
            </a:fld>
            <a:endParaRPr lang="fr-FR" sz="1100" dirty="0">
              <a:solidFill>
                <a:srgbClr val="000000"/>
              </a:solidFill>
              <a:sym typeface="Arial Narrow"/>
            </a:endParaRPr>
          </a:p>
        </p:txBody>
      </p:sp>
      <p:sp>
        <p:nvSpPr>
          <p:cNvPr id="250" name="Text Placeholder 182"/>
          <p:cNvSpPr>
            <a:spLocks noGrp="1"/>
          </p:cNvSpPr>
          <p:nvPr>
            <p:custDataLst>
              <p:tags r:id="rId131"/>
            </p:custDataLst>
          </p:nvPr>
        </p:nvSpPr>
        <p:spPr bwMode="auto">
          <a:xfrm>
            <a:off x="8293100" y="3035300"/>
            <a:ext cx="306388" cy="238125"/>
          </a:xfrm>
          <a:prstGeom prst="ellipse">
            <a:avLst/>
          </a:prstGeom>
          <a:solidFill>
            <a:schemeClr val="bg1"/>
          </a:solidFill>
          <a:ln w="9525">
            <a:solidFill>
              <a:schemeClr val="tx2"/>
            </a:solidFill>
          </a:ln>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dirty="0" err="1">
                <a:solidFill>
                  <a:srgbClr val="000000"/>
                </a:solidFill>
              </a:rPr>
              <a:t>x2,1</a:t>
            </a:r>
            <a:endParaRPr lang="fr-FR" sz="1100" dirty="0">
              <a:solidFill>
                <a:srgbClr val="000000"/>
              </a:solidFill>
              <a:sym typeface="Arial Narrow"/>
            </a:endParaRPr>
          </a:p>
        </p:txBody>
      </p:sp>
      <p:grpSp>
        <p:nvGrpSpPr>
          <p:cNvPr id="280" name="Group 544"/>
          <p:cNvGrpSpPr>
            <a:grpSpLocks noChangeAspect="1"/>
          </p:cNvGrpSpPr>
          <p:nvPr/>
        </p:nvGrpSpPr>
        <p:grpSpPr>
          <a:xfrm>
            <a:off x="2986247" y="2497054"/>
            <a:ext cx="329870" cy="329870"/>
            <a:chOff x="3381772" y="58738"/>
            <a:chExt cx="685800" cy="685800"/>
          </a:xfrm>
        </p:grpSpPr>
        <p:sp>
          <p:nvSpPr>
            <p:cNvPr id="281"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82"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83" name="Group 709"/>
          <p:cNvGrpSpPr>
            <a:grpSpLocks noChangeAspect="1"/>
          </p:cNvGrpSpPr>
          <p:nvPr/>
        </p:nvGrpSpPr>
        <p:grpSpPr>
          <a:xfrm>
            <a:off x="958652" y="2497054"/>
            <a:ext cx="329870" cy="329870"/>
            <a:chOff x="-735013" y="4894263"/>
            <a:chExt cx="685800" cy="685800"/>
          </a:xfrm>
        </p:grpSpPr>
        <p:sp>
          <p:nvSpPr>
            <p:cNvPr id="284"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85"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86" name="Group 688"/>
          <p:cNvGrpSpPr>
            <a:grpSpLocks noChangeAspect="1"/>
          </p:cNvGrpSpPr>
          <p:nvPr/>
        </p:nvGrpSpPr>
        <p:grpSpPr bwMode="auto">
          <a:xfrm>
            <a:off x="1890925" y="2497054"/>
            <a:ext cx="329870" cy="329870"/>
            <a:chOff x="3257" y="2625"/>
            <a:chExt cx="597" cy="597"/>
          </a:xfrm>
        </p:grpSpPr>
        <p:sp>
          <p:nvSpPr>
            <p:cNvPr id="287"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288" name="Group 690"/>
            <p:cNvGrpSpPr>
              <a:grpSpLocks/>
            </p:cNvGrpSpPr>
            <p:nvPr/>
          </p:nvGrpSpPr>
          <p:grpSpPr bwMode="auto">
            <a:xfrm>
              <a:off x="3306" y="2707"/>
              <a:ext cx="499" cy="432"/>
              <a:chOff x="3291" y="2157"/>
              <a:chExt cx="499" cy="432"/>
            </a:xfrm>
          </p:grpSpPr>
          <p:sp>
            <p:nvSpPr>
              <p:cNvPr id="289"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91"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93"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294"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95"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96"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97"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98"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99"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0"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1"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2"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303" name="Group 703"/>
              <p:cNvGrpSpPr>
                <a:grpSpLocks/>
              </p:cNvGrpSpPr>
              <p:nvPr/>
            </p:nvGrpSpPr>
            <p:grpSpPr bwMode="auto">
              <a:xfrm>
                <a:off x="3467" y="2177"/>
                <a:ext cx="147" cy="166"/>
                <a:chOff x="3467" y="2177"/>
                <a:chExt cx="147" cy="166"/>
              </a:xfrm>
            </p:grpSpPr>
            <p:sp>
              <p:nvSpPr>
                <p:cNvPr id="304"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307"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308"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grpSp>
        <p:nvGrpSpPr>
          <p:cNvPr id="316" name="Group 709"/>
          <p:cNvGrpSpPr>
            <a:grpSpLocks noChangeAspect="1"/>
          </p:cNvGrpSpPr>
          <p:nvPr/>
        </p:nvGrpSpPr>
        <p:grpSpPr>
          <a:xfrm>
            <a:off x="3843159" y="2497054"/>
            <a:ext cx="329870" cy="329870"/>
            <a:chOff x="-735013" y="4894263"/>
            <a:chExt cx="685800" cy="685800"/>
          </a:xfrm>
        </p:grpSpPr>
        <p:sp>
          <p:nvSpPr>
            <p:cNvPr id="319"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320"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353" name="Group 709"/>
          <p:cNvGrpSpPr>
            <a:grpSpLocks noChangeAspect="1"/>
          </p:cNvGrpSpPr>
          <p:nvPr/>
        </p:nvGrpSpPr>
        <p:grpSpPr>
          <a:xfrm>
            <a:off x="6711362" y="2497054"/>
            <a:ext cx="329870" cy="329870"/>
            <a:chOff x="-735013" y="4894263"/>
            <a:chExt cx="685800" cy="685800"/>
          </a:xfrm>
        </p:grpSpPr>
        <p:sp>
          <p:nvSpPr>
            <p:cNvPr id="354"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357"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pic>
        <p:nvPicPr>
          <p:cNvPr id="387" name="Picture 6" descr="\\par-file-1\Services\Graphics\LOGOTHEQUE\TGV.png"/>
          <p:cNvPicPr>
            <a:picLocks noChangeAspect="1" noChangeArrowheads="1"/>
          </p:cNvPicPr>
          <p:nvPr/>
        </p:nvPicPr>
        <p:blipFill>
          <a:blip r:embed="rId139" cstate="print"/>
          <a:srcRect/>
          <a:stretch>
            <a:fillRect/>
          </a:stretch>
        </p:blipFill>
        <p:spPr bwMode="auto">
          <a:xfrm>
            <a:off x="1460711" y="2870542"/>
            <a:ext cx="285191" cy="124726"/>
          </a:xfrm>
          <a:prstGeom prst="rect">
            <a:avLst/>
          </a:prstGeom>
          <a:noFill/>
        </p:spPr>
      </p:pic>
      <p:pic>
        <p:nvPicPr>
          <p:cNvPr id="390" name="Picture 400" descr="\\PAR-FILE-1\Services\Graphics\Logotheque\Air France.png"/>
          <p:cNvPicPr>
            <a:picLocks noChangeAspect="1" noChangeArrowheads="1"/>
          </p:cNvPicPr>
          <p:nvPr/>
        </p:nvPicPr>
        <p:blipFill rotWithShape="1">
          <a:blip r:embed="rId140" cstate="print">
            <a:extLst>
              <a:ext uri="{28A0092B-C50C-407E-A947-70E740481C1C}">
                <a14:useLocalDpi xmlns:a14="http://schemas.microsoft.com/office/drawing/2010/main" val="0"/>
              </a:ext>
            </a:extLst>
          </a:blip>
          <a:srcRect l="85114" t="-9512" b="1"/>
          <a:stretch/>
        </p:blipFill>
        <p:spPr bwMode="auto">
          <a:xfrm>
            <a:off x="822325"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401" descr="\\PAR-FILE-1\Services\Graphics\Logotheque\EasyJet.png"/>
          <p:cNvPicPr>
            <a:picLocks noChangeAspect="1" noChangeArrowheads="1"/>
          </p:cNvPicPr>
          <p:nvPr/>
        </p:nvPicPr>
        <p:blipFill rotWithShape="1">
          <a:blip r:embed="rId141" cstate="print">
            <a:extLst>
              <a:ext uri="{28A0092B-C50C-407E-A947-70E740481C1C}">
                <a14:useLocalDpi xmlns:a14="http://schemas.microsoft.com/office/drawing/2010/main" val="0"/>
              </a:ext>
            </a:extLst>
          </a:blip>
          <a:srcRect l="323" r="82453" b="-11049"/>
          <a:stretch/>
        </p:blipFill>
        <p:spPr bwMode="auto">
          <a:xfrm>
            <a:off x="1208584" y="2864350"/>
            <a:ext cx="84137" cy="137110"/>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409" descr="http://siecledigital.fr/wp-content/uploads/2014/07/logo-blablacar.png"/>
          <p:cNvPicPr>
            <a:picLocks noChangeAspect="1" noChangeArrowheads="1"/>
          </p:cNvPicPr>
          <p:nvPr/>
        </p:nvPicPr>
        <p:blipFill>
          <a:blip r:embed="rId14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6993" y="2779209"/>
            <a:ext cx="645367" cy="307393"/>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400" descr="\\PAR-FILE-1\Services\Graphics\Logotheque\Air France.png"/>
          <p:cNvPicPr>
            <a:picLocks noChangeAspect="1" noChangeArrowheads="1"/>
          </p:cNvPicPr>
          <p:nvPr/>
        </p:nvPicPr>
        <p:blipFill rotWithShape="1">
          <a:blip r:embed="rId140" cstate="print">
            <a:extLst>
              <a:ext uri="{28A0092B-C50C-407E-A947-70E740481C1C}">
                <a14:useLocalDpi xmlns:a14="http://schemas.microsoft.com/office/drawing/2010/main" val="0"/>
              </a:ext>
            </a:extLst>
          </a:blip>
          <a:srcRect l="85114" t="-9512" b="1"/>
          <a:stretch/>
        </p:blipFill>
        <p:spPr bwMode="auto">
          <a:xfrm>
            <a:off x="3737538"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401" descr="\\PAR-FILE-1\Services\Graphics\Logotheque\EasyJet.png"/>
          <p:cNvPicPr>
            <a:picLocks noChangeAspect="1" noChangeArrowheads="1"/>
          </p:cNvPicPr>
          <p:nvPr/>
        </p:nvPicPr>
        <p:blipFill rotWithShape="1">
          <a:blip r:embed="rId141" cstate="print">
            <a:extLst>
              <a:ext uri="{28A0092B-C50C-407E-A947-70E740481C1C}">
                <a14:useLocalDpi xmlns:a14="http://schemas.microsoft.com/office/drawing/2010/main" val="0"/>
              </a:ext>
            </a:extLst>
          </a:blip>
          <a:srcRect l="323" r="82453" b="-11049"/>
          <a:stretch/>
        </p:blipFill>
        <p:spPr bwMode="auto">
          <a:xfrm>
            <a:off x="4114304" y="2864350"/>
            <a:ext cx="84137" cy="137110"/>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400" descr="\\PAR-FILE-1\Services\Graphics\Logotheque\Air France.png"/>
          <p:cNvPicPr>
            <a:picLocks noChangeAspect="1" noChangeArrowheads="1"/>
          </p:cNvPicPr>
          <p:nvPr/>
        </p:nvPicPr>
        <p:blipFill rotWithShape="1">
          <a:blip r:embed="rId140" cstate="print">
            <a:extLst>
              <a:ext uri="{28A0092B-C50C-407E-A947-70E740481C1C}">
                <a14:useLocalDpi xmlns:a14="http://schemas.microsoft.com/office/drawing/2010/main" val="0"/>
              </a:ext>
            </a:extLst>
          </a:blip>
          <a:srcRect l="85114" t="-9512" b="1"/>
          <a:stretch/>
        </p:blipFill>
        <p:spPr bwMode="auto">
          <a:xfrm>
            <a:off x="6605588" y="2852325"/>
            <a:ext cx="212433" cy="161161"/>
          </a:xfrm>
          <a:prstGeom prst="rect">
            <a:avLst/>
          </a:prstGeom>
          <a:noFill/>
          <a:extLst>
            <a:ext uri="{909E8E84-426E-40DD-AFC4-6F175D3DCCD1}">
              <a14:hiddenFill xmlns:a14="http://schemas.microsoft.com/office/drawing/2010/main">
                <a:solidFill>
                  <a:srgbClr val="FFFFFF"/>
                </a:solidFill>
              </a14:hiddenFill>
            </a:ext>
          </a:extLst>
        </p:spPr>
      </p:pic>
      <p:pic>
        <p:nvPicPr>
          <p:cNvPr id="411" name="Picture 401" descr="\\PAR-FILE-1\Services\Graphics\Logotheque\EasyJet.png"/>
          <p:cNvPicPr>
            <a:picLocks noChangeAspect="1" noChangeArrowheads="1"/>
          </p:cNvPicPr>
          <p:nvPr/>
        </p:nvPicPr>
        <p:blipFill rotWithShape="1">
          <a:blip r:embed="rId141" cstate="print">
            <a:extLst>
              <a:ext uri="{28A0092B-C50C-407E-A947-70E740481C1C}">
                <a14:useLocalDpi xmlns:a14="http://schemas.microsoft.com/office/drawing/2010/main" val="0"/>
              </a:ext>
            </a:extLst>
          </a:blip>
          <a:srcRect l="323" r="82453" b="-11049"/>
          <a:stretch/>
        </p:blipFill>
        <p:spPr bwMode="auto">
          <a:xfrm>
            <a:off x="6995195" y="2864350"/>
            <a:ext cx="84137" cy="137110"/>
          </a:xfrm>
          <a:prstGeom prst="rect">
            <a:avLst/>
          </a:prstGeom>
          <a:noFill/>
          <a:extLst>
            <a:ext uri="{909E8E84-426E-40DD-AFC4-6F175D3DCCD1}">
              <a14:hiddenFill xmlns:a14="http://schemas.microsoft.com/office/drawing/2010/main">
                <a:solidFill>
                  <a:srgbClr val="FFFFFF"/>
                </a:solidFill>
              </a14:hiddenFill>
            </a:ext>
          </a:extLst>
        </p:spPr>
      </p:pic>
      <p:sp>
        <p:nvSpPr>
          <p:cNvPr id="234" name="RbSticker"/>
          <p:cNvSpPr txBox="1"/>
          <p:nvPr/>
        </p:nvSpPr>
        <p:spPr>
          <a:xfrm>
            <a:off x="5911643" y="270982"/>
            <a:ext cx="974241"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rgbClr val="003F56"/>
                </a:solidFill>
                <a:cs typeface="Arial Narrow" pitchFamily="34" charset="0"/>
              </a:rPr>
              <a:t>Paris-Toulouse</a:t>
            </a:r>
          </a:p>
        </p:txBody>
      </p:sp>
      <p:pic>
        <p:nvPicPr>
          <p:cNvPr id="237" name="Picture 33" descr="http://wellcom.fr/presse/idtgv/files/2013/06/Logo-iDTGV-SNCF-juin-2013.png"/>
          <p:cNvPicPr>
            <a:picLocks noChangeAspect="1" noChangeArrowheads="1"/>
          </p:cNvPicPr>
          <p:nvPr/>
        </p:nvPicPr>
        <p:blipFill rotWithShape="1">
          <a:blip r:embed="rId143" cstate="print">
            <a:clrChange>
              <a:clrFrom>
                <a:srgbClr val="FFFFFF"/>
              </a:clrFrom>
              <a:clrTo>
                <a:srgbClr val="FFFFFF">
                  <a:alpha val="0"/>
                </a:srgbClr>
              </a:clrTo>
            </a:clrChange>
            <a:extLst>
              <a:ext uri="{28A0092B-C50C-407E-A947-70E740481C1C}">
                <a14:useLocalDpi xmlns:a14="http://schemas.microsoft.com/office/drawing/2010/main" val="0"/>
              </a:ext>
            </a:extLst>
          </a:blip>
          <a:srcRect l="8989" t="31479" r="44168" b="29729"/>
          <a:stretch/>
        </p:blipFill>
        <p:spPr bwMode="auto">
          <a:xfrm>
            <a:off x="2129448" y="2896672"/>
            <a:ext cx="239596" cy="77420"/>
          </a:xfrm>
          <a:prstGeom prst="rect">
            <a:avLst/>
          </a:prstGeom>
          <a:noFill/>
          <a:extLst>
            <a:ext uri="{909E8E84-426E-40DD-AFC4-6F175D3DCCD1}">
              <a14:hiddenFill xmlns:a14="http://schemas.microsoft.com/office/drawing/2010/main">
                <a:solidFill>
                  <a:srgbClr val="FFFFFF"/>
                </a:solidFill>
              </a14:hiddenFill>
            </a:ext>
          </a:extLst>
        </p:spPr>
      </p:pic>
      <p:grpSp>
        <p:nvGrpSpPr>
          <p:cNvPr id="244" name="Group 688"/>
          <p:cNvGrpSpPr>
            <a:grpSpLocks noChangeAspect="1"/>
          </p:cNvGrpSpPr>
          <p:nvPr/>
        </p:nvGrpSpPr>
        <p:grpSpPr bwMode="auto">
          <a:xfrm>
            <a:off x="4840453" y="2497054"/>
            <a:ext cx="329870" cy="329870"/>
            <a:chOff x="3257" y="2625"/>
            <a:chExt cx="597" cy="597"/>
          </a:xfrm>
        </p:grpSpPr>
        <p:sp>
          <p:nvSpPr>
            <p:cNvPr id="245"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247" name="Group 690"/>
            <p:cNvGrpSpPr>
              <a:grpSpLocks/>
            </p:cNvGrpSpPr>
            <p:nvPr/>
          </p:nvGrpSpPr>
          <p:grpSpPr bwMode="auto">
            <a:xfrm>
              <a:off x="3306" y="2707"/>
              <a:ext cx="499" cy="432"/>
              <a:chOff x="3291" y="2157"/>
              <a:chExt cx="499" cy="432"/>
            </a:xfrm>
          </p:grpSpPr>
          <p:sp>
            <p:nvSpPr>
              <p:cNvPr id="248"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49"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1"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252"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3"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4"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5"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6"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7"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8"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59"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260"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261" name="Group 703"/>
              <p:cNvGrpSpPr>
                <a:grpSpLocks/>
              </p:cNvGrpSpPr>
              <p:nvPr/>
            </p:nvGrpSpPr>
            <p:grpSpPr bwMode="auto">
              <a:xfrm>
                <a:off x="3467" y="2177"/>
                <a:ext cx="147" cy="166"/>
                <a:chOff x="3467" y="2177"/>
                <a:chExt cx="147" cy="166"/>
              </a:xfrm>
            </p:grpSpPr>
            <p:sp>
              <p:nvSpPr>
                <p:cNvPr id="262"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263"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264"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pic>
        <p:nvPicPr>
          <p:cNvPr id="265" name="Picture 6" descr="\\par-file-1\Services\Graphics\LOGOTHEQUE\TGV.png"/>
          <p:cNvPicPr>
            <a:picLocks noChangeAspect="1" noChangeArrowheads="1"/>
          </p:cNvPicPr>
          <p:nvPr/>
        </p:nvPicPr>
        <p:blipFill>
          <a:blip r:embed="rId139" cstate="print"/>
          <a:srcRect/>
          <a:stretch>
            <a:fillRect/>
          </a:stretch>
        </p:blipFill>
        <p:spPr bwMode="auto">
          <a:xfrm>
            <a:off x="4359439" y="2870542"/>
            <a:ext cx="285191" cy="124726"/>
          </a:xfrm>
          <a:prstGeom prst="rect">
            <a:avLst/>
          </a:prstGeom>
          <a:noFill/>
        </p:spPr>
      </p:pic>
      <p:pic>
        <p:nvPicPr>
          <p:cNvPr id="267" name="Picture 33" descr="http://wellcom.fr/presse/idtgv/files/2013/06/Logo-iDTGV-SNCF-juin-2013.png"/>
          <p:cNvPicPr>
            <a:picLocks noChangeAspect="1" noChangeArrowheads="1"/>
          </p:cNvPicPr>
          <p:nvPr/>
        </p:nvPicPr>
        <p:blipFill rotWithShape="1">
          <a:blip r:embed="rId143" cstate="print">
            <a:clrChange>
              <a:clrFrom>
                <a:srgbClr val="FFFFFF"/>
              </a:clrFrom>
              <a:clrTo>
                <a:srgbClr val="FFFFFF">
                  <a:alpha val="0"/>
                </a:srgbClr>
              </a:clrTo>
            </a:clrChange>
            <a:extLst>
              <a:ext uri="{28A0092B-C50C-407E-A947-70E740481C1C}">
                <a14:useLocalDpi xmlns:a14="http://schemas.microsoft.com/office/drawing/2010/main" val="0"/>
              </a:ext>
            </a:extLst>
          </a:blip>
          <a:srcRect l="8989" t="31479" r="44168" b="29729"/>
          <a:stretch/>
        </p:blipFill>
        <p:spPr bwMode="auto">
          <a:xfrm>
            <a:off x="5066276" y="2896672"/>
            <a:ext cx="239596" cy="77420"/>
          </a:xfrm>
          <a:prstGeom prst="rect">
            <a:avLst/>
          </a:prstGeom>
          <a:noFill/>
          <a:extLst>
            <a:ext uri="{909E8E84-426E-40DD-AFC4-6F175D3DCCD1}">
              <a14:hiddenFill xmlns:a14="http://schemas.microsoft.com/office/drawing/2010/main">
                <a:solidFill>
                  <a:srgbClr val="FFFFFF"/>
                </a:solidFill>
              </a14:hiddenFill>
            </a:ext>
          </a:extLst>
        </p:spPr>
      </p:pic>
      <p:cxnSp>
        <p:nvCxnSpPr>
          <p:cNvPr id="268" name="LeanLine Vertical 635587555498065163"/>
          <p:cNvCxnSpPr/>
          <p:nvPr/>
        </p:nvCxnSpPr>
        <p:spPr>
          <a:xfrm flipV="1">
            <a:off x="5655488" y="2509880"/>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269" name="Group 544"/>
          <p:cNvGrpSpPr>
            <a:grpSpLocks noChangeAspect="1"/>
          </p:cNvGrpSpPr>
          <p:nvPr/>
        </p:nvGrpSpPr>
        <p:grpSpPr>
          <a:xfrm>
            <a:off x="5911458" y="2460820"/>
            <a:ext cx="329870" cy="329870"/>
            <a:chOff x="3381772" y="58738"/>
            <a:chExt cx="685800" cy="685800"/>
          </a:xfrm>
        </p:grpSpPr>
        <p:sp>
          <p:nvSpPr>
            <p:cNvPr id="270"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71"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pic>
        <p:nvPicPr>
          <p:cNvPr id="272" name="Picture 409" descr="http://siecledigital.fr/wp-content/uploads/2014/07/logo-blablacar.png"/>
          <p:cNvPicPr>
            <a:picLocks noChangeAspect="1" noChangeArrowheads="1"/>
          </p:cNvPicPr>
          <p:nvPr/>
        </p:nvPicPr>
        <p:blipFill>
          <a:blip r:embed="rId14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2204" y="2742975"/>
            <a:ext cx="645367" cy="307393"/>
          </a:xfrm>
          <a:prstGeom prst="rect">
            <a:avLst/>
          </a:prstGeom>
          <a:noFill/>
          <a:extLst>
            <a:ext uri="{909E8E84-426E-40DD-AFC4-6F175D3DCCD1}">
              <a14:hiddenFill xmlns:a14="http://schemas.microsoft.com/office/drawing/2010/main">
                <a:solidFill>
                  <a:srgbClr val="FFFFFF"/>
                </a:solidFill>
              </a14:hiddenFill>
            </a:ext>
          </a:extLst>
        </p:spPr>
      </p:pic>
      <p:cxnSp>
        <p:nvCxnSpPr>
          <p:cNvPr id="273" name="LeanLine Vertical 635587555498065163"/>
          <p:cNvCxnSpPr/>
          <p:nvPr/>
        </p:nvCxnSpPr>
        <p:spPr>
          <a:xfrm flipV="1">
            <a:off x="8579688" y="2546114"/>
            <a:ext cx="0" cy="3362324"/>
          </a:xfrm>
          <a:prstGeom prst="line">
            <a:avLst/>
          </a:prstGeom>
          <a:ln w="3175">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274" name="Group 544"/>
          <p:cNvGrpSpPr>
            <a:grpSpLocks noChangeAspect="1"/>
          </p:cNvGrpSpPr>
          <p:nvPr/>
        </p:nvGrpSpPr>
        <p:grpSpPr>
          <a:xfrm>
            <a:off x="8721757" y="2497054"/>
            <a:ext cx="329870" cy="329870"/>
            <a:chOff x="3381772" y="58738"/>
            <a:chExt cx="685800" cy="685800"/>
          </a:xfrm>
        </p:grpSpPr>
        <p:sp>
          <p:nvSpPr>
            <p:cNvPr id="275"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276"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277" name="Group 688"/>
          <p:cNvGrpSpPr>
            <a:grpSpLocks noChangeAspect="1"/>
          </p:cNvGrpSpPr>
          <p:nvPr/>
        </p:nvGrpSpPr>
        <p:grpSpPr bwMode="auto">
          <a:xfrm>
            <a:off x="7626435" y="2497054"/>
            <a:ext cx="329870" cy="329870"/>
            <a:chOff x="3257" y="2625"/>
            <a:chExt cx="597" cy="597"/>
          </a:xfrm>
        </p:grpSpPr>
        <p:sp>
          <p:nvSpPr>
            <p:cNvPr id="278"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279" name="Group 690"/>
            <p:cNvGrpSpPr>
              <a:grpSpLocks/>
            </p:cNvGrpSpPr>
            <p:nvPr/>
          </p:nvGrpSpPr>
          <p:grpSpPr bwMode="auto">
            <a:xfrm>
              <a:off x="3306" y="2707"/>
              <a:ext cx="499" cy="432"/>
              <a:chOff x="3291" y="2157"/>
              <a:chExt cx="499" cy="432"/>
            </a:xfrm>
          </p:grpSpPr>
          <p:sp>
            <p:nvSpPr>
              <p:cNvPr id="305"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06"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14"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315"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17"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18"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21"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22"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23"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24"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25"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344"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345" name="Group 703"/>
              <p:cNvGrpSpPr>
                <a:grpSpLocks/>
              </p:cNvGrpSpPr>
              <p:nvPr/>
            </p:nvGrpSpPr>
            <p:grpSpPr bwMode="auto">
              <a:xfrm>
                <a:off x="3467" y="2177"/>
                <a:ext cx="147" cy="166"/>
                <a:chOff x="3467" y="2177"/>
                <a:chExt cx="147" cy="166"/>
              </a:xfrm>
            </p:grpSpPr>
            <p:sp>
              <p:nvSpPr>
                <p:cNvPr id="349"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350"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352"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pic>
        <p:nvPicPr>
          <p:cNvPr id="355" name="Picture 6" descr="\\par-file-1\Services\Graphics\LOGOTHEQUE\TGV.png"/>
          <p:cNvPicPr>
            <a:picLocks noChangeAspect="1" noChangeArrowheads="1"/>
          </p:cNvPicPr>
          <p:nvPr/>
        </p:nvPicPr>
        <p:blipFill>
          <a:blip r:embed="rId139" cstate="print"/>
          <a:srcRect/>
          <a:stretch>
            <a:fillRect/>
          </a:stretch>
        </p:blipFill>
        <p:spPr bwMode="auto">
          <a:xfrm>
            <a:off x="7196221" y="2870542"/>
            <a:ext cx="285191" cy="124726"/>
          </a:xfrm>
          <a:prstGeom prst="rect">
            <a:avLst/>
          </a:prstGeom>
          <a:noFill/>
        </p:spPr>
      </p:pic>
      <p:pic>
        <p:nvPicPr>
          <p:cNvPr id="360" name="Picture 409" descr="http://siecledigital.fr/wp-content/uploads/2014/07/logo-blablacar.png"/>
          <p:cNvPicPr>
            <a:picLocks noChangeAspect="1" noChangeArrowheads="1"/>
          </p:cNvPicPr>
          <p:nvPr/>
        </p:nvPicPr>
        <p:blipFill>
          <a:blip r:embed="rId14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03" y="2779209"/>
            <a:ext cx="645367" cy="307393"/>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33" descr="http://wellcom.fr/presse/idtgv/files/2013/06/Logo-iDTGV-SNCF-juin-2013.png"/>
          <p:cNvPicPr>
            <a:picLocks noChangeAspect="1" noChangeArrowheads="1"/>
          </p:cNvPicPr>
          <p:nvPr/>
        </p:nvPicPr>
        <p:blipFill rotWithShape="1">
          <a:blip r:embed="rId143" cstate="print">
            <a:clrChange>
              <a:clrFrom>
                <a:srgbClr val="FFFFFF"/>
              </a:clrFrom>
              <a:clrTo>
                <a:srgbClr val="FFFFFF">
                  <a:alpha val="0"/>
                </a:srgbClr>
              </a:clrTo>
            </a:clrChange>
            <a:extLst>
              <a:ext uri="{28A0092B-C50C-407E-A947-70E740481C1C}">
                <a14:useLocalDpi xmlns:a14="http://schemas.microsoft.com/office/drawing/2010/main" val="0"/>
              </a:ext>
            </a:extLst>
          </a:blip>
          <a:srcRect l="8989" t="31479" r="44168" b="29729"/>
          <a:stretch/>
        </p:blipFill>
        <p:spPr bwMode="auto">
          <a:xfrm>
            <a:off x="7887818" y="2896672"/>
            <a:ext cx="239596" cy="77420"/>
          </a:xfrm>
          <a:prstGeom prst="rect">
            <a:avLst/>
          </a:prstGeom>
          <a:noFill/>
          <a:extLst>
            <a:ext uri="{909E8E84-426E-40DD-AFC4-6F175D3DCCD1}">
              <a14:hiddenFill xmlns:a14="http://schemas.microsoft.com/office/drawing/2010/main">
                <a:solidFill>
                  <a:srgbClr val="FFFFFF"/>
                </a:solidFill>
              </a14:hiddenFill>
            </a:ext>
          </a:extLst>
        </p:spPr>
      </p:pic>
      <p:grpSp>
        <p:nvGrpSpPr>
          <p:cNvPr id="312" name="Group 311"/>
          <p:cNvGrpSpPr/>
          <p:nvPr/>
        </p:nvGrpSpPr>
        <p:grpSpPr>
          <a:xfrm>
            <a:off x="4809000" y="214159"/>
            <a:ext cx="288000" cy="288000"/>
            <a:chOff x="5275725" y="214159"/>
            <a:chExt cx="288000" cy="288000"/>
          </a:xfrm>
        </p:grpSpPr>
        <p:sp>
          <p:nvSpPr>
            <p:cNvPr id="313" name="Rectangle 312"/>
            <p:cNvSpPr>
              <a:spLocks/>
            </p:cNvSpPr>
            <p:nvPr/>
          </p:nvSpPr>
          <p:spPr>
            <a:xfrm>
              <a:off x="5275725" y="214159"/>
              <a:ext cx="288000" cy="288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326" name="Freeform 5"/>
            <p:cNvSpPr>
              <a:spLocks noEditPoints="1"/>
            </p:cNvSpPr>
            <p:nvPr/>
          </p:nvSpPr>
          <p:spPr bwMode="auto">
            <a:xfrm>
              <a:off x="5284039" y="232855"/>
              <a:ext cx="271372" cy="250608"/>
            </a:xfrm>
            <a:custGeom>
              <a:avLst/>
              <a:gdLst>
                <a:gd name="T0" fmla="*/ 1041 w 2080"/>
                <a:gd name="T1" fmla="*/ 920 h 1920"/>
                <a:gd name="T2" fmla="*/ 1321 w 2080"/>
                <a:gd name="T3" fmla="*/ 1200 h 1920"/>
                <a:gd name="T4" fmla="*/ 1041 w 2080"/>
                <a:gd name="T5" fmla="*/ 1480 h 1920"/>
                <a:gd name="T6" fmla="*/ 761 w 2080"/>
                <a:gd name="T7" fmla="*/ 1200 h 1920"/>
                <a:gd name="T8" fmla="*/ 1041 w 2080"/>
                <a:gd name="T9" fmla="*/ 920 h 1920"/>
                <a:gd name="T10" fmla="*/ 1041 w 2080"/>
                <a:gd name="T11" fmla="*/ 1000 h 1920"/>
                <a:gd name="T12" fmla="*/ 841 w 2080"/>
                <a:gd name="T13" fmla="*/ 1200 h 1920"/>
                <a:gd name="T14" fmla="*/ 1041 w 2080"/>
                <a:gd name="T15" fmla="*/ 1400 h 1920"/>
                <a:gd name="T16" fmla="*/ 1241 w 2080"/>
                <a:gd name="T17" fmla="*/ 1200 h 1920"/>
                <a:gd name="T18" fmla="*/ 1041 w 2080"/>
                <a:gd name="T19" fmla="*/ 1000 h 1920"/>
                <a:gd name="T20" fmla="*/ 1800 w 2080"/>
                <a:gd name="T21" fmla="*/ 1360 h 1920"/>
                <a:gd name="T22" fmla="*/ 2080 w 2080"/>
                <a:gd name="T23" fmla="*/ 1640 h 1920"/>
                <a:gd name="T24" fmla="*/ 1800 w 2080"/>
                <a:gd name="T25" fmla="*/ 1920 h 1920"/>
                <a:gd name="T26" fmla="*/ 1520 w 2080"/>
                <a:gd name="T27" fmla="*/ 1640 h 1920"/>
                <a:gd name="T28" fmla="*/ 1800 w 2080"/>
                <a:gd name="T29" fmla="*/ 1360 h 1920"/>
                <a:gd name="T30" fmla="*/ 1800 w 2080"/>
                <a:gd name="T31" fmla="*/ 1440 h 1920"/>
                <a:gd name="T32" fmla="*/ 1600 w 2080"/>
                <a:gd name="T33" fmla="*/ 1640 h 1920"/>
                <a:gd name="T34" fmla="*/ 1800 w 2080"/>
                <a:gd name="T35" fmla="*/ 1840 h 1920"/>
                <a:gd name="T36" fmla="*/ 2000 w 2080"/>
                <a:gd name="T37" fmla="*/ 1640 h 1920"/>
                <a:gd name="T38" fmla="*/ 1800 w 2080"/>
                <a:gd name="T39" fmla="*/ 1440 h 1920"/>
                <a:gd name="T40" fmla="*/ 280 w 2080"/>
                <a:gd name="T41" fmla="*/ 1360 h 1920"/>
                <a:gd name="T42" fmla="*/ 560 w 2080"/>
                <a:gd name="T43" fmla="*/ 1640 h 1920"/>
                <a:gd name="T44" fmla="*/ 280 w 2080"/>
                <a:gd name="T45" fmla="*/ 1920 h 1920"/>
                <a:gd name="T46" fmla="*/ 0 w 2080"/>
                <a:gd name="T47" fmla="*/ 1640 h 1920"/>
                <a:gd name="T48" fmla="*/ 280 w 2080"/>
                <a:gd name="T49" fmla="*/ 1360 h 1920"/>
                <a:gd name="T50" fmla="*/ 280 w 2080"/>
                <a:gd name="T51" fmla="*/ 1440 h 1920"/>
                <a:gd name="T52" fmla="*/ 80 w 2080"/>
                <a:gd name="T53" fmla="*/ 1640 h 1920"/>
                <a:gd name="T54" fmla="*/ 280 w 2080"/>
                <a:gd name="T55" fmla="*/ 1840 h 1920"/>
                <a:gd name="T56" fmla="*/ 480 w 2080"/>
                <a:gd name="T57" fmla="*/ 1640 h 1920"/>
                <a:gd name="T58" fmla="*/ 280 w 2080"/>
                <a:gd name="T59" fmla="*/ 1440 h 1920"/>
                <a:gd name="T60" fmla="*/ 1040 w 2080"/>
                <a:gd name="T61" fmla="*/ 0 h 1920"/>
                <a:gd name="T62" fmla="*/ 1320 w 2080"/>
                <a:gd name="T63" fmla="*/ 280 h 1920"/>
                <a:gd name="T64" fmla="*/ 1040 w 2080"/>
                <a:gd name="T65" fmla="*/ 560 h 1920"/>
                <a:gd name="T66" fmla="*/ 760 w 2080"/>
                <a:gd name="T67" fmla="*/ 280 h 1920"/>
                <a:gd name="T68" fmla="*/ 1040 w 2080"/>
                <a:gd name="T69" fmla="*/ 0 h 1920"/>
                <a:gd name="T70" fmla="*/ 1040 w 2080"/>
                <a:gd name="T71" fmla="*/ 80 h 1920"/>
                <a:gd name="T72" fmla="*/ 840 w 2080"/>
                <a:gd name="T73" fmla="*/ 280 h 1920"/>
                <a:gd name="T74" fmla="*/ 1040 w 2080"/>
                <a:gd name="T75" fmla="*/ 480 h 1920"/>
                <a:gd name="T76" fmla="*/ 1240 w 2080"/>
                <a:gd name="T77" fmla="*/ 280 h 1920"/>
                <a:gd name="T78" fmla="*/ 1040 w 2080"/>
                <a:gd name="T79" fmla="*/ 80 h 1920"/>
                <a:gd name="T80" fmla="*/ 1469 w 2080"/>
                <a:gd name="T81" fmla="*/ 1498 h 1920"/>
                <a:gd name="T82" fmla="*/ 1327 w 2080"/>
                <a:gd name="T83" fmla="*/ 1418 h 1920"/>
                <a:gd name="T84" fmla="*/ 1368 w 2080"/>
                <a:gd name="T85" fmla="*/ 1350 h 1920"/>
                <a:gd name="T86" fmla="*/ 1508 w 2080"/>
                <a:gd name="T87" fmla="*/ 1429 h 1920"/>
                <a:gd name="T88" fmla="*/ 1469 w 2080"/>
                <a:gd name="T89" fmla="*/ 1498 h 1920"/>
                <a:gd name="T90" fmla="*/ 754 w 2080"/>
                <a:gd name="T91" fmla="*/ 1418 h 1920"/>
                <a:gd name="T92" fmla="*/ 611 w 2080"/>
                <a:gd name="T93" fmla="*/ 1498 h 1920"/>
                <a:gd name="T94" fmla="*/ 572 w 2080"/>
                <a:gd name="T95" fmla="*/ 1429 h 1920"/>
                <a:gd name="T96" fmla="*/ 714 w 2080"/>
                <a:gd name="T97" fmla="*/ 1349 h 1920"/>
                <a:gd name="T98" fmla="*/ 754 w 2080"/>
                <a:gd name="T99" fmla="*/ 1418 h 1920"/>
                <a:gd name="T100" fmla="*/ 1000 w 2080"/>
                <a:gd name="T101" fmla="*/ 842 h 1920"/>
                <a:gd name="T102" fmla="*/ 1000 w 2080"/>
                <a:gd name="T103" fmla="*/ 638 h 1920"/>
                <a:gd name="T104" fmla="*/ 1080 w 2080"/>
                <a:gd name="T105" fmla="*/ 638 h 1920"/>
                <a:gd name="T106" fmla="*/ 1080 w 2080"/>
                <a:gd name="T107" fmla="*/ 842 h 1920"/>
                <a:gd name="T108" fmla="*/ 1000 w 2080"/>
                <a:gd name="T109" fmla="*/ 842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0" h="1920">
                  <a:moveTo>
                    <a:pt x="1041" y="920"/>
                  </a:moveTo>
                  <a:cubicBezTo>
                    <a:pt x="1196" y="920"/>
                    <a:pt x="1321" y="1045"/>
                    <a:pt x="1321" y="1200"/>
                  </a:cubicBezTo>
                  <a:cubicBezTo>
                    <a:pt x="1321" y="1355"/>
                    <a:pt x="1196" y="1480"/>
                    <a:pt x="1041" y="1480"/>
                  </a:cubicBezTo>
                  <a:cubicBezTo>
                    <a:pt x="886" y="1480"/>
                    <a:pt x="761" y="1355"/>
                    <a:pt x="761" y="1200"/>
                  </a:cubicBezTo>
                  <a:cubicBezTo>
                    <a:pt x="761" y="1045"/>
                    <a:pt x="886" y="920"/>
                    <a:pt x="1041" y="920"/>
                  </a:cubicBezTo>
                  <a:close/>
                  <a:moveTo>
                    <a:pt x="1041" y="1000"/>
                  </a:moveTo>
                  <a:cubicBezTo>
                    <a:pt x="931" y="1000"/>
                    <a:pt x="841" y="1090"/>
                    <a:pt x="841" y="1200"/>
                  </a:cubicBezTo>
                  <a:cubicBezTo>
                    <a:pt x="841" y="1310"/>
                    <a:pt x="931" y="1400"/>
                    <a:pt x="1041" y="1400"/>
                  </a:cubicBezTo>
                  <a:cubicBezTo>
                    <a:pt x="1152" y="1400"/>
                    <a:pt x="1241" y="1310"/>
                    <a:pt x="1241" y="1200"/>
                  </a:cubicBezTo>
                  <a:cubicBezTo>
                    <a:pt x="1241" y="1090"/>
                    <a:pt x="1152" y="1000"/>
                    <a:pt x="1041" y="1000"/>
                  </a:cubicBezTo>
                  <a:close/>
                  <a:moveTo>
                    <a:pt x="1800" y="1360"/>
                  </a:moveTo>
                  <a:cubicBezTo>
                    <a:pt x="1955" y="1360"/>
                    <a:pt x="2080" y="1485"/>
                    <a:pt x="2080" y="1640"/>
                  </a:cubicBezTo>
                  <a:cubicBezTo>
                    <a:pt x="2080" y="1795"/>
                    <a:pt x="1955" y="1920"/>
                    <a:pt x="1800" y="1920"/>
                  </a:cubicBezTo>
                  <a:cubicBezTo>
                    <a:pt x="1645" y="1920"/>
                    <a:pt x="1520" y="1795"/>
                    <a:pt x="1520" y="1640"/>
                  </a:cubicBezTo>
                  <a:cubicBezTo>
                    <a:pt x="1520" y="1485"/>
                    <a:pt x="1645" y="1360"/>
                    <a:pt x="1800" y="1360"/>
                  </a:cubicBezTo>
                  <a:close/>
                  <a:moveTo>
                    <a:pt x="1800" y="1440"/>
                  </a:moveTo>
                  <a:cubicBezTo>
                    <a:pt x="1690" y="1440"/>
                    <a:pt x="1600" y="1530"/>
                    <a:pt x="1600" y="1640"/>
                  </a:cubicBezTo>
                  <a:cubicBezTo>
                    <a:pt x="1600" y="1750"/>
                    <a:pt x="1690" y="1840"/>
                    <a:pt x="1800" y="1840"/>
                  </a:cubicBezTo>
                  <a:cubicBezTo>
                    <a:pt x="1910" y="1840"/>
                    <a:pt x="2000" y="1750"/>
                    <a:pt x="2000" y="1640"/>
                  </a:cubicBezTo>
                  <a:cubicBezTo>
                    <a:pt x="2000" y="1530"/>
                    <a:pt x="1910" y="1440"/>
                    <a:pt x="1800" y="1440"/>
                  </a:cubicBezTo>
                  <a:close/>
                  <a:moveTo>
                    <a:pt x="280" y="1360"/>
                  </a:moveTo>
                  <a:cubicBezTo>
                    <a:pt x="435" y="1360"/>
                    <a:pt x="560" y="1485"/>
                    <a:pt x="560" y="1640"/>
                  </a:cubicBezTo>
                  <a:cubicBezTo>
                    <a:pt x="560" y="1795"/>
                    <a:pt x="435" y="1920"/>
                    <a:pt x="280" y="1920"/>
                  </a:cubicBezTo>
                  <a:cubicBezTo>
                    <a:pt x="125" y="1920"/>
                    <a:pt x="0" y="1795"/>
                    <a:pt x="0" y="1640"/>
                  </a:cubicBezTo>
                  <a:cubicBezTo>
                    <a:pt x="0" y="1485"/>
                    <a:pt x="125" y="1360"/>
                    <a:pt x="280" y="1360"/>
                  </a:cubicBezTo>
                  <a:close/>
                  <a:moveTo>
                    <a:pt x="280" y="1440"/>
                  </a:moveTo>
                  <a:cubicBezTo>
                    <a:pt x="170" y="1440"/>
                    <a:pt x="80" y="1530"/>
                    <a:pt x="80" y="1640"/>
                  </a:cubicBezTo>
                  <a:cubicBezTo>
                    <a:pt x="80" y="1750"/>
                    <a:pt x="170" y="1840"/>
                    <a:pt x="280" y="1840"/>
                  </a:cubicBezTo>
                  <a:cubicBezTo>
                    <a:pt x="390" y="1840"/>
                    <a:pt x="480" y="1750"/>
                    <a:pt x="480" y="1640"/>
                  </a:cubicBezTo>
                  <a:cubicBezTo>
                    <a:pt x="480" y="1530"/>
                    <a:pt x="390" y="1440"/>
                    <a:pt x="280" y="1440"/>
                  </a:cubicBezTo>
                  <a:close/>
                  <a:moveTo>
                    <a:pt x="1040" y="0"/>
                  </a:moveTo>
                  <a:cubicBezTo>
                    <a:pt x="1195" y="0"/>
                    <a:pt x="1320" y="125"/>
                    <a:pt x="1320" y="280"/>
                  </a:cubicBezTo>
                  <a:cubicBezTo>
                    <a:pt x="1320" y="435"/>
                    <a:pt x="1195" y="560"/>
                    <a:pt x="1040" y="560"/>
                  </a:cubicBezTo>
                  <a:cubicBezTo>
                    <a:pt x="885" y="560"/>
                    <a:pt x="760" y="435"/>
                    <a:pt x="760" y="280"/>
                  </a:cubicBezTo>
                  <a:cubicBezTo>
                    <a:pt x="760" y="125"/>
                    <a:pt x="885" y="0"/>
                    <a:pt x="1040" y="0"/>
                  </a:cubicBezTo>
                  <a:close/>
                  <a:moveTo>
                    <a:pt x="1040" y="80"/>
                  </a:moveTo>
                  <a:cubicBezTo>
                    <a:pt x="930" y="80"/>
                    <a:pt x="840" y="170"/>
                    <a:pt x="840" y="280"/>
                  </a:cubicBezTo>
                  <a:cubicBezTo>
                    <a:pt x="840" y="390"/>
                    <a:pt x="930" y="480"/>
                    <a:pt x="1040" y="480"/>
                  </a:cubicBezTo>
                  <a:cubicBezTo>
                    <a:pt x="1150" y="480"/>
                    <a:pt x="1240" y="390"/>
                    <a:pt x="1240" y="280"/>
                  </a:cubicBezTo>
                  <a:cubicBezTo>
                    <a:pt x="1240" y="170"/>
                    <a:pt x="1150" y="80"/>
                    <a:pt x="1040" y="80"/>
                  </a:cubicBezTo>
                  <a:close/>
                  <a:moveTo>
                    <a:pt x="1469" y="1498"/>
                  </a:moveTo>
                  <a:cubicBezTo>
                    <a:pt x="1327" y="1418"/>
                    <a:pt x="1327" y="1418"/>
                    <a:pt x="1327" y="1418"/>
                  </a:cubicBezTo>
                  <a:cubicBezTo>
                    <a:pt x="1343" y="1398"/>
                    <a:pt x="1357" y="1374"/>
                    <a:pt x="1368" y="1350"/>
                  </a:cubicBezTo>
                  <a:cubicBezTo>
                    <a:pt x="1508" y="1429"/>
                    <a:pt x="1508" y="1429"/>
                    <a:pt x="1508" y="1429"/>
                  </a:cubicBezTo>
                  <a:cubicBezTo>
                    <a:pt x="1493" y="1451"/>
                    <a:pt x="1479" y="1474"/>
                    <a:pt x="1469" y="1498"/>
                  </a:cubicBezTo>
                  <a:close/>
                  <a:moveTo>
                    <a:pt x="754" y="1418"/>
                  </a:moveTo>
                  <a:cubicBezTo>
                    <a:pt x="611" y="1498"/>
                    <a:pt x="611" y="1498"/>
                    <a:pt x="611" y="1498"/>
                  </a:cubicBezTo>
                  <a:cubicBezTo>
                    <a:pt x="601" y="1474"/>
                    <a:pt x="588" y="1451"/>
                    <a:pt x="572" y="1429"/>
                  </a:cubicBezTo>
                  <a:cubicBezTo>
                    <a:pt x="714" y="1349"/>
                    <a:pt x="714" y="1349"/>
                    <a:pt x="714" y="1349"/>
                  </a:cubicBezTo>
                  <a:cubicBezTo>
                    <a:pt x="724" y="1374"/>
                    <a:pt x="738" y="1396"/>
                    <a:pt x="754" y="1418"/>
                  </a:cubicBezTo>
                  <a:close/>
                  <a:moveTo>
                    <a:pt x="1000" y="842"/>
                  </a:moveTo>
                  <a:cubicBezTo>
                    <a:pt x="1000" y="638"/>
                    <a:pt x="1000" y="638"/>
                    <a:pt x="1000" y="638"/>
                  </a:cubicBezTo>
                  <a:cubicBezTo>
                    <a:pt x="1027" y="641"/>
                    <a:pt x="1053" y="641"/>
                    <a:pt x="1080" y="638"/>
                  </a:cubicBezTo>
                  <a:cubicBezTo>
                    <a:pt x="1080" y="842"/>
                    <a:pt x="1080" y="842"/>
                    <a:pt x="1080" y="842"/>
                  </a:cubicBezTo>
                  <a:cubicBezTo>
                    <a:pt x="1053" y="839"/>
                    <a:pt x="1027" y="839"/>
                    <a:pt x="1000" y="8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mn-lt"/>
                <a:sym typeface="+mn-lt"/>
              </a:endParaRPr>
            </a:p>
          </p:txBody>
        </p:sp>
      </p:grpSp>
      <p:sp>
        <p:nvSpPr>
          <p:cNvPr id="327" name="TextBox 326"/>
          <p:cNvSpPr txBox="1"/>
          <p:nvPr/>
        </p:nvSpPr>
        <p:spPr>
          <a:xfrm>
            <a:off x="1781539"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328" name="TextBox 327"/>
          <p:cNvSpPr txBox="1"/>
          <p:nvPr/>
        </p:nvSpPr>
        <p:spPr>
          <a:xfrm>
            <a:off x="4699724"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329" name="TextBox 328"/>
          <p:cNvSpPr txBox="1"/>
          <p:nvPr/>
        </p:nvSpPr>
        <p:spPr>
          <a:xfrm>
            <a:off x="7511926" y="2892058"/>
            <a:ext cx="330219" cy="969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700" noProof="0" dirty="0" err="1">
                <a:latin typeface="+mn-lt"/>
                <a:cs typeface="Arial Narrow" pitchFamily="34" charset="0"/>
              </a:rPr>
              <a:t>Intercités</a:t>
            </a:r>
            <a:endParaRPr lang="en-US" sz="700" noProof="0" dirty="0">
              <a:latin typeface="+mn-lt"/>
              <a:cs typeface="Arial Narrow" pitchFamily="34" charset="0"/>
            </a:endParaRPr>
          </a:p>
        </p:txBody>
      </p:sp>
      <p:sp>
        <p:nvSpPr>
          <p:cNvPr id="266" name="RbSticker">
            <a:extLst>
              <a:ext uri="{FF2B5EF4-FFF2-40B4-BE49-F238E27FC236}">
                <a16:creationId xmlns:a16="http://schemas.microsoft.com/office/drawing/2014/main" id="{86320454-124F-4060-BB0F-D984502B3E21}"/>
              </a:ext>
            </a:extLst>
          </p:cNvPr>
          <p:cNvSpPr txBox="1"/>
          <p:nvPr/>
        </p:nvSpPr>
        <p:spPr>
          <a:xfrm>
            <a:off x="779130" y="334777"/>
            <a:ext cx="2922275" cy="180049"/>
          </a:xfrm>
          <a:prstGeom prst="rect">
            <a:avLst/>
          </a:prstGeom>
          <a:noFill/>
          <a:ln w="9525">
            <a:noFill/>
          </a:ln>
        </p:spPr>
        <p:txBody>
          <a:bodyPr vert="horz" wrap="squar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425258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hidden="1"/>
          <p:cNvGraphicFramePr>
            <a:graphicFrameLocks noChangeAspect="1"/>
          </p:cNvGraphicFramePr>
          <p:nvPr>
            <p:custDataLst>
              <p:tags r:id="rId2"/>
            </p:custDataLst>
            <p:extLst>
              <p:ext uri="{D42A27DB-BD31-4B8C-83A1-F6EECF244321}">
                <p14:modId xmlns:p14="http://schemas.microsoft.com/office/powerpoint/2010/main" val="257662423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295" name="think-cell Slide" r:id="rId77" imgW="360" imgH="360" progId="TCLayout.ActiveDocument.1">
                  <p:embed/>
                </p:oleObj>
              </mc:Choice>
              <mc:Fallback>
                <p:oleObj name="think-cell Slide" r:id="rId77" imgW="360" imgH="360" progId="TCLayout.ActiveDocument.1">
                  <p:embed/>
                  <p:pic>
                    <p:nvPicPr>
                      <p:cNvPr id="13314" name="Object 2" hidden="1"/>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anchorCtr="0">
            <a:noAutofit/>
          </a:bodyPr>
          <a:lstStyle/>
          <a:p>
            <a:pPr>
              <a:defRPr/>
            </a:pPr>
            <a:endParaRPr lang="fr-FR" sz="1100" b="0" dirty="0">
              <a:latin typeface="Arial Narrow"/>
              <a:sym typeface="Arial Narrow"/>
            </a:endParaRPr>
          </a:p>
        </p:txBody>
      </p:sp>
      <p:sp>
        <p:nvSpPr>
          <p:cNvPr id="13316" name="Title 3"/>
          <p:cNvSpPr>
            <a:spLocks noGrp="1"/>
          </p:cNvSpPr>
          <p:nvPr>
            <p:ph type="title"/>
          </p:nvPr>
        </p:nvSpPr>
        <p:spPr>
          <a:xfrm>
            <a:off x="738188" y="720725"/>
            <a:ext cx="8535987" cy="747713"/>
          </a:xfrm>
        </p:spPr>
        <p:txBody>
          <a:bodyPr vert="horz"/>
          <a:lstStyle/>
          <a:p>
            <a:pPr eaLnBrk="1" hangingPunct="1"/>
            <a:r>
              <a:rPr lang="fr-FR" altLang="fr-FR" dirty="0"/>
              <a:t>La baisse des revenus a engendré une dégradation de la rentabilité (-34,3% des revenus vs. -26,2% en 2012)</a:t>
            </a:r>
          </a:p>
        </p:txBody>
      </p:sp>
      <p:sp>
        <p:nvSpPr>
          <p:cNvPr id="5" name="Source"/>
          <p:cNvSpPr txBox="1"/>
          <p:nvPr/>
        </p:nvSpPr>
        <p:spPr>
          <a:xfrm>
            <a:off x="738188" y="6709538"/>
            <a:ext cx="4276812" cy="124650"/>
          </a:xfrm>
          <a:prstGeom prst="rect">
            <a:avLst/>
          </a:prstGeom>
          <a:noFill/>
          <a:ln w="9525">
            <a:noFill/>
          </a:ln>
        </p:spPr>
        <p:txBody>
          <a:bodyPr wrap="none" lIns="0" tIns="0" rIns="0" bIns="0" anchor="b">
            <a:spAutoFit/>
          </a:bodyPr>
          <a:lstStyle/>
          <a:p>
            <a:pPr>
              <a:lnSpc>
                <a:spcPct val="90000"/>
              </a:lnSpc>
              <a:buSzPct val="100000"/>
              <a:defRPr/>
            </a:pPr>
            <a:r>
              <a:rPr lang="fr-FR" sz="900" b="0" dirty="0">
                <a:latin typeface="+mn-lt"/>
                <a:cs typeface="+mn-cs"/>
                <a:sym typeface="+mn-lt"/>
              </a:rPr>
              <a:t>Source : Auditions Commission </a:t>
            </a:r>
            <a:r>
              <a:rPr lang="fr-FR" sz="900" b="0" dirty="0" err="1">
                <a:latin typeface="+mn-lt"/>
                <a:cs typeface="+mn-cs"/>
                <a:sym typeface="+mn-lt"/>
              </a:rPr>
              <a:t>Duron</a:t>
            </a:r>
            <a:r>
              <a:rPr lang="fr-FR" sz="900" b="0" dirty="0">
                <a:latin typeface="+mn-lt"/>
                <a:cs typeface="+mn-cs"/>
                <a:sym typeface="+mn-lt"/>
              </a:rPr>
              <a:t>, d</a:t>
            </a:r>
            <a:r>
              <a:rPr lang="fr-FR" sz="900" b="0" dirty="0">
                <a:latin typeface="+mn-lt"/>
                <a:sym typeface="+mn-lt"/>
              </a:rPr>
              <a:t>onnées SNCF, </a:t>
            </a:r>
            <a:r>
              <a:rPr lang="fr-FR" sz="900" b="0" dirty="0">
                <a:latin typeface="+mn-lt"/>
                <a:cs typeface="+mn-cs"/>
                <a:sym typeface="+mn-lt"/>
              </a:rPr>
              <a:t>Recherches Presse, Analyses Roland Berger</a:t>
            </a:r>
          </a:p>
        </p:txBody>
      </p:sp>
      <p:sp>
        <p:nvSpPr>
          <p:cNvPr id="23" name="Subtitle"/>
          <p:cNvSpPr txBox="1">
            <a:spLocks/>
          </p:cNvSpPr>
          <p:nvPr/>
        </p:nvSpPr>
        <p:spPr>
          <a:xfrm>
            <a:off x="738188" y="1709738"/>
            <a:ext cx="8535987" cy="290512"/>
          </a:xfrm>
          <a:prstGeom prst="rect">
            <a:avLst/>
          </a:prstGeom>
          <a:noFill/>
          <a:ln w="9525">
            <a:noFill/>
          </a:ln>
        </p:spPr>
        <p:txBody>
          <a:bodyPr lIns="0" tIns="0" rIns="0" bIns="0">
            <a:spAutoFit/>
          </a:bodyPr>
          <a:lstStyle/>
          <a:p>
            <a:pPr>
              <a:lnSpc>
                <a:spcPct val="90000"/>
              </a:lnSpc>
              <a:buClr>
                <a:schemeClr val="tx1"/>
              </a:buClr>
              <a:buSzPct val="100000"/>
              <a:defRPr/>
            </a:pPr>
            <a:r>
              <a:rPr lang="fr-FR" sz="2100" b="0" dirty="0">
                <a:solidFill>
                  <a:schemeClr val="tx2"/>
                </a:solidFill>
                <a:latin typeface="+mn-lt"/>
                <a:sym typeface="+mn-lt"/>
              </a:rPr>
              <a:t>Evolution des revenus, des coûts et de la profitabilité de la ligne</a:t>
            </a:r>
            <a:endParaRPr lang="fr-FR" sz="2100" b="0" dirty="0">
              <a:solidFill>
                <a:schemeClr val="tx2"/>
              </a:solidFill>
              <a:latin typeface="+mn-lt"/>
              <a:cs typeface="+mn-cs"/>
              <a:sym typeface="+mn-lt"/>
            </a:endParaRPr>
          </a:p>
        </p:txBody>
      </p:sp>
      <p:grpSp>
        <p:nvGrpSpPr>
          <p:cNvPr id="3" name="Group 98"/>
          <p:cNvGrpSpPr>
            <a:grpSpLocks/>
          </p:cNvGrpSpPr>
          <p:nvPr/>
        </p:nvGrpSpPr>
        <p:grpSpPr bwMode="auto">
          <a:xfrm>
            <a:off x="7315200" y="2355850"/>
            <a:ext cx="1950950" cy="280452"/>
            <a:chOff x="736600" y="2412378"/>
            <a:chExt cx="902420" cy="280022"/>
          </a:xfrm>
        </p:grpSpPr>
        <p:cxnSp>
          <p:nvCxnSpPr>
            <p:cNvPr id="107"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10" name="ListLeanHorizontalTextTopic0"/>
            <p:cNvSpPr txBox="1"/>
            <p:nvPr/>
          </p:nvSpPr>
          <p:spPr>
            <a:xfrm>
              <a:off x="736600" y="2412378"/>
              <a:ext cx="902420" cy="280022"/>
            </a:xfrm>
            <a:prstGeom prst="rect">
              <a:avLst/>
            </a:prstGeom>
            <a:noFill/>
            <a:ln w="9525">
              <a:noFill/>
            </a:ln>
          </p:spPr>
          <p:txBody>
            <a:bodyPr lIns="0" tIns="0" rIns="0" bIns="72000" anchor="b">
              <a:spAutoFit/>
            </a:bodyPr>
            <a:lstStyle/>
            <a:p>
              <a:pPr>
                <a:lnSpc>
                  <a:spcPct val="90000"/>
                </a:lnSpc>
                <a:spcBef>
                  <a:spcPts val="400"/>
                </a:spcBef>
                <a:buSzPct val="100000"/>
                <a:defRPr/>
              </a:pPr>
              <a:r>
                <a:rPr lang="fr-FR" sz="1500" dirty="0">
                  <a:latin typeface="+mn-lt"/>
                  <a:cs typeface="Arial Narrow" pitchFamily="34" charset="0"/>
                </a:rPr>
                <a:t>Commentaires</a:t>
              </a:r>
              <a:endParaRPr lang="fr-FR" sz="1500" b="0" dirty="0">
                <a:latin typeface="+mn-lt"/>
                <a:cs typeface="Arial Narrow" pitchFamily="34" charset="0"/>
              </a:endParaRPr>
            </a:p>
          </p:txBody>
        </p:sp>
      </p:grpSp>
      <p:sp>
        <p:nvSpPr>
          <p:cNvPr id="2" name="Textframe 2"/>
          <p:cNvSpPr txBox="1"/>
          <p:nvPr/>
        </p:nvSpPr>
        <p:spPr>
          <a:xfrm>
            <a:off x="7315200" y="2722562"/>
            <a:ext cx="1950950" cy="969496"/>
          </a:xfrm>
          <a:prstGeom prst="rect">
            <a:avLst/>
          </a:prstGeom>
          <a:noFill/>
          <a:ln w="9525">
            <a:noFill/>
          </a:ln>
        </p:spPr>
        <p:txBody>
          <a:bodyPr vert="horz" wrap="square" lIns="0" tIns="0" rIns="0" bIns="0" rtlCol="0">
            <a:spAutoFit/>
          </a:bodyPr>
          <a:lstStyle/>
          <a:p>
            <a:pPr marL="120575" lvl="1" indent="-120575">
              <a:lnSpc>
                <a:spcPct val="90000"/>
              </a:lnSpc>
              <a:spcBef>
                <a:spcPts val="400"/>
              </a:spcBef>
              <a:buSzPct val="100000"/>
              <a:buFont typeface="Arial Narrow"/>
              <a:buChar char="&gt;"/>
            </a:pPr>
            <a:r>
              <a:rPr lang="fr-FR" sz="1400" dirty="0">
                <a:cs typeface="Arial Narrow" pitchFamily="34" charset="0"/>
              </a:rPr>
              <a:t>Baisse des revenus</a:t>
            </a:r>
            <a:r>
              <a:rPr lang="fr-FR" sz="1400" b="0" dirty="0">
                <a:cs typeface="Arial Narrow" pitchFamily="34" charset="0"/>
              </a:rPr>
              <a:t> en 2013 tirée par la </a:t>
            </a:r>
            <a:r>
              <a:rPr lang="fr-FR" sz="1400" dirty="0">
                <a:cs typeface="Arial Narrow" pitchFamily="34" charset="0"/>
              </a:rPr>
              <a:t>suppression d'un A/R par semaine </a:t>
            </a:r>
            <a:r>
              <a:rPr lang="fr-FR" sz="1400" b="0" dirty="0">
                <a:cs typeface="Arial Narrow" pitchFamily="34" charset="0"/>
              </a:rPr>
              <a:t>(sur une offre initiale de 11 A/</a:t>
            </a:r>
            <a:r>
              <a:rPr lang="fr-FR" sz="1400" b="0" dirty="0" err="1">
                <a:cs typeface="Arial Narrow" pitchFamily="34" charset="0"/>
              </a:rPr>
              <a:t>Rs</a:t>
            </a:r>
            <a:r>
              <a:rPr lang="fr-FR" sz="1400" b="0" dirty="0">
                <a:cs typeface="Arial Narrow" pitchFamily="34" charset="0"/>
              </a:rPr>
              <a:t>)</a:t>
            </a:r>
          </a:p>
        </p:txBody>
      </p:sp>
      <p:sp>
        <p:nvSpPr>
          <p:cNvPr id="103" name="RbSticker"/>
          <p:cNvSpPr txBox="1"/>
          <p:nvPr/>
        </p:nvSpPr>
        <p:spPr>
          <a:xfrm>
            <a:off x="736600" y="260349"/>
            <a:ext cx="3151504"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L'équation économique et les choix stratégiques</a:t>
            </a:r>
            <a:endParaRPr lang="fr-FR" noProof="0" dirty="0">
              <a:solidFill>
                <a:schemeClr val="accent3"/>
              </a:solidFill>
              <a:latin typeface="+mn-lt"/>
              <a:cs typeface="Arial Narrow" pitchFamily="34" charset="0"/>
            </a:endParaRPr>
          </a:p>
        </p:txBody>
      </p:sp>
      <p:grpSp>
        <p:nvGrpSpPr>
          <p:cNvPr id="4" name="Group 95"/>
          <p:cNvGrpSpPr>
            <a:grpSpLocks/>
          </p:cNvGrpSpPr>
          <p:nvPr/>
        </p:nvGrpSpPr>
        <p:grpSpPr bwMode="auto">
          <a:xfrm>
            <a:off x="746125" y="2159000"/>
            <a:ext cx="3113088" cy="488950"/>
            <a:chOff x="736600" y="2204199"/>
            <a:chExt cx="902420" cy="488201"/>
          </a:xfrm>
        </p:grpSpPr>
        <p:cxnSp>
          <p:nvCxnSpPr>
            <p:cNvPr id="104"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08" name="ListLeanHorizontalTextTopic0"/>
            <p:cNvSpPr txBox="1"/>
            <p:nvPr/>
          </p:nvSpPr>
          <p:spPr>
            <a:xfrm>
              <a:off x="736600" y="2204199"/>
              <a:ext cx="902420" cy="488201"/>
            </a:xfrm>
            <a:prstGeom prst="rect">
              <a:avLst/>
            </a:prstGeom>
            <a:noFill/>
            <a:ln w="9525">
              <a:noFill/>
            </a:ln>
          </p:spPr>
          <p:txBody>
            <a:bodyPr lIns="0" tIns="0" rIns="0" bIns="72000" anchor="b">
              <a:spAutoFit/>
            </a:bodyPr>
            <a:lstStyle/>
            <a:p>
              <a:pPr>
                <a:lnSpc>
                  <a:spcPct val="90000"/>
                </a:lnSpc>
                <a:spcBef>
                  <a:spcPts val="400"/>
                </a:spcBef>
                <a:buSzPct val="100000"/>
                <a:defRPr/>
              </a:pPr>
              <a:r>
                <a:rPr lang="fr-FR" sz="1500" dirty="0">
                  <a:latin typeface="+mn-lt"/>
                  <a:cs typeface="Arial Narrow" pitchFamily="34" charset="0"/>
                </a:rPr>
                <a:t>Profitabilité et revenus           </a:t>
              </a:r>
              <a:br>
                <a:rPr lang="fr-FR" sz="1500" dirty="0">
                  <a:latin typeface="+mn-lt"/>
                  <a:cs typeface="Arial Narrow" pitchFamily="34" charset="0"/>
                </a:rPr>
              </a:br>
              <a:r>
                <a:rPr lang="fr-FR" sz="1500" dirty="0">
                  <a:latin typeface="+mn-lt"/>
                  <a:cs typeface="Arial Narrow" pitchFamily="34" charset="0"/>
                </a:rPr>
                <a:t> </a:t>
              </a:r>
              <a:r>
                <a:rPr lang="fr-FR" sz="1500" b="0" dirty="0">
                  <a:latin typeface="+mn-lt"/>
                  <a:cs typeface="Arial Narrow" pitchFamily="34" charset="0"/>
                </a:rPr>
                <a:t>[M€ ; % ; 2009-11-13]</a:t>
              </a:r>
            </a:p>
          </p:txBody>
        </p:sp>
      </p:grpSp>
      <p:grpSp>
        <p:nvGrpSpPr>
          <p:cNvPr id="6" name="Group 98"/>
          <p:cNvGrpSpPr>
            <a:grpSpLocks/>
          </p:cNvGrpSpPr>
          <p:nvPr/>
        </p:nvGrpSpPr>
        <p:grpSpPr bwMode="auto">
          <a:xfrm>
            <a:off x="4054475" y="2159000"/>
            <a:ext cx="3113088" cy="488950"/>
            <a:chOff x="736600" y="2204199"/>
            <a:chExt cx="902420" cy="488201"/>
          </a:xfrm>
        </p:grpSpPr>
        <p:cxnSp>
          <p:nvCxnSpPr>
            <p:cNvPr id="112"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14" name="ListLeanHorizontalTextTopic0"/>
            <p:cNvSpPr txBox="1"/>
            <p:nvPr/>
          </p:nvSpPr>
          <p:spPr>
            <a:xfrm>
              <a:off x="736600" y="2204199"/>
              <a:ext cx="902420" cy="488201"/>
            </a:xfrm>
            <a:prstGeom prst="rect">
              <a:avLst/>
            </a:prstGeom>
            <a:noFill/>
            <a:ln w="9525">
              <a:noFill/>
            </a:ln>
          </p:spPr>
          <p:txBody>
            <a:bodyPr lIns="0" tIns="0" rIns="0" bIns="72000" anchor="b">
              <a:spAutoFit/>
            </a:bodyPr>
            <a:lstStyle/>
            <a:p>
              <a:pPr>
                <a:lnSpc>
                  <a:spcPct val="90000"/>
                </a:lnSpc>
                <a:spcBef>
                  <a:spcPts val="400"/>
                </a:spcBef>
                <a:buSzPct val="100000"/>
                <a:defRPr/>
              </a:pPr>
              <a:r>
                <a:rPr lang="fr-FR" sz="1500" dirty="0">
                  <a:latin typeface="+mn-lt"/>
                  <a:cs typeface="Arial Narrow" pitchFamily="34" charset="0"/>
                </a:rPr>
                <a:t>Coûts de la ligne        </a:t>
              </a:r>
              <a:br>
                <a:rPr lang="fr-FR" sz="1500" dirty="0">
                  <a:latin typeface="+mn-lt"/>
                  <a:cs typeface="Arial Narrow" pitchFamily="34" charset="0"/>
                </a:rPr>
              </a:br>
              <a:r>
                <a:rPr lang="fr-FR" sz="1500" dirty="0">
                  <a:latin typeface="+mn-lt"/>
                  <a:cs typeface="Arial Narrow" pitchFamily="34" charset="0"/>
                </a:rPr>
                <a:t> </a:t>
              </a:r>
              <a:r>
                <a:rPr lang="fr-FR" sz="1500" b="0" dirty="0">
                  <a:latin typeface="+mn-lt"/>
                  <a:cs typeface="Arial Narrow" pitchFamily="34" charset="0"/>
                </a:rPr>
                <a:t>[M€ ; 2009-11-13]</a:t>
              </a:r>
            </a:p>
          </p:txBody>
        </p:sp>
      </p:grpSp>
      <p:graphicFrame>
        <p:nvGraphicFramePr>
          <p:cNvPr id="145" name="Chart 3">
            <a:extLst>
              <a:ext uri="{FF2B5EF4-FFF2-40B4-BE49-F238E27FC236}">
                <a16:creationId xmlns:a16="http://schemas.microsoft.com/office/drawing/2014/main" id="{DDF7A33F-EB1C-4F8D-B486-F81D7EACDB8D}"/>
              </a:ext>
            </a:extLst>
          </p:cNvPr>
          <p:cNvGraphicFramePr/>
          <p:nvPr>
            <p:custDataLst>
              <p:tags r:id="rId4"/>
            </p:custDataLst>
            <p:extLst>
              <p:ext uri="{D42A27DB-BD31-4B8C-83A1-F6EECF244321}">
                <p14:modId xmlns:p14="http://schemas.microsoft.com/office/powerpoint/2010/main" val="1015133405"/>
              </p:ext>
            </p:extLst>
          </p:nvPr>
        </p:nvGraphicFramePr>
        <p:xfrm>
          <a:off x="339725" y="3098800"/>
          <a:ext cx="3259138" cy="1855788"/>
        </p:xfrm>
        <a:graphic>
          <a:graphicData uri="http://schemas.openxmlformats.org/drawingml/2006/chart">
            <c:chart xmlns:c="http://schemas.openxmlformats.org/drawingml/2006/chart" xmlns:r="http://schemas.openxmlformats.org/officeDocument/2006/relationships" r:id="rId79"/>
          </a:graphicData>
        </a:graphic>
      </p:graphicFrame>
      <p:sp useBgFill="1">
        <p:nvSpPr>
          <p:cNvPr id="15" name="Forme libre : forme 14">
            <a:extLst>
              <a:ext uri="{FF2B5EF4-FFF2-40B4-BE49-F238E27FC236}">
                <a16:creationId xmlns:a16="http://schemas.microsoft.com/office/drawing/2014/main" id="{202CBE8F-3E92-4099-9BC0-F2FA3FD60EC8}"/>
              </a:ext>
            </a:extLst>
          </p:cNvPr>
          <p:cNvSpPr/>
          <p:nvPr>
            <p:custDataLst>
              <p:tags r:id="rId5"/>
            </p:custDataLst>
          </p:nvPr>
        </p:nvSpPr>
        <p:spPr bwMode="auto">
          <a:xfrm>
            <a:off x="1331914" y="3535363"/>
            <a:ext cx="79375" cy="247650"/>
          </a:xfrm>
          <a:custGeom>
            <a:avLst/>
            <a:gdLst/>
            <a:ahLst/>
            <a:cxnLst/>
            <a:rect l="0" t="0" r="0" b="0"/>
            <a:pathLst>
              <a:path w="79376" h="247651">
                <a:moveTo>
                  <a:pt x="79375" y="0"/>
                </a:moveTo>
                <a:lnTo>
                  <a:pt x="57150" y="82550"/>
                </a:lnTo>
                <a:lnTo>
                  <a:pt x="79375" y="165100"/>
                </a:lnTo>
                <a:lnTo>
                  <a:pt x="57150" y="247650"/>
                </a:lnTo>
                <a:lnTo>
                  <a:pt x="0" y="247650"/>
                </a:lnTo>
                <a:lnTo>
                  <a:pt x="22225" y="165100"/>
                </a:lnTo>
                <a:lnTo>
                  <a:pt x="0" y="82550"/>
                </a:lnTo>
                <a:lnTo>
                  <a:pt x="22225"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useBgFill="1">
        <p:nvSpPr>
          <p:cNvPr id="18" name="Forme libre : forme 17">
            <a:extLst>
              <a:ext uri="{FF2B5EF4-FFF2-40B4-BE49-F238E27FC236}">
                <a16:creationId xmlns:a16="http://schemas.microsoft.com/office/drawing/2014/main" id="{AFD831AC-C6B5-40CF-9CAE-1B434ACD3137}"/>
              </a:ext>
            </a:extLst>
          </p:cNvPr>
          <p:cNvSpPr/>
          <p:nvPr>
            <p:custDataLst>
              <p:tags r:id="rId6"/>
            </p:custDataLst>
          </p:nvPr>
        </p:nvSpPr>
        <p:spPr bwMode="auto">
          <a:xfrm>
            <a:off x="1323975" y="4775200"/>
            <a:ext cx="96838" cy="146050"/>
          </a:xfrm>
          <a:custGeom>
            <a:avLst/>
            <a:gdLst/>
            <a:ahLst/>
            <a:cxnLst/>
            <a:rect l="0" t="0" r="0" b="0"/>
            <a:pathLst>
              <a:path w="96838" h="146051">
                <a:moveTo>
                  <a:pt x="96837" y="0"/>
                </a:moveTo>
                <a:lnTo>
                  <a:pt x="57150" y="146050"/>
                </a:lnTo>
                <a:lnTo>
                  <a:pt x="0" y="146050"/>
                </a:lnTo>
                <a:lnTo>
                  <a:pt x="39687"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7" name="Forme libre : forme 16">
            <a:extLst>
              <a:ext uri="{FF2B5EF4-FFF2-40B4-BE49-F238E27FC236}">
                <a16:creationId xmlns:a16="http://schemas.microsoft.com/office/drawing/2014/main" id="{E67E7929-78F3-44AD-83BF-2B8EDF6FFB07}"/>
              </a:ext>
            </a:extLst>
          </p:cNvPr>
          <p:cNvSpPr/>
          <p:nvPr>
            <p:custDataLst>
              <p:tags r:id="rId7"/>
            </p:custDataLst>
          </p:nvPr>
        </p:nvSpPr>
        <p:spPr bwMode="auto">
          <a:xfrm>
            <a:off x="1381125" y="4775200"/>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F69330BB-6CFC-462E-915D-65B52DE26BBA}"/>
              </a:ext>
            </a:extLst>
          </p:cNvPr>
          <p:cNvSpPr/>
          <p:nvPr>
            <p:custDataLst>
              <p:tags r:id="rId8"/>
            </p:custDataLst>
          </p:nvPr>
        </p:nvSpPr>
        <p:spPr bwMode="auto">
          <a:xfrm>
            <a:off x="1331914" y="3535363"/>
            <a:ext cx="22225" cy="247650"/>
          </a:xfrm>
          <a:custGeom>
            <a:avLst/>
            <a:gdLst/>
            <a:ahLst/>
            <a:cxnLst/>
            <a:rect l="0" t="0" r="0" b="0"/>
            <a:pathLst>
              <a:path w="22226" h="247651">
                <a:moveTo>
                  <a:pt x="22225" y="0"/>
                </a:moveTo>
                <a:lnTo>
                  <a:pt x="0" y="82550"/>
                </a:lnTo>
                <a:lnTo>
                  <a:pt x="22225" y="165100"/>
                </a:lnTo>
                <a:lnTo>
                  <a:pt x="0" y="247650"/>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8CF47A88-C86D-48F9-B256-DF046DC4DF27}"/>
              </a:ext>
            </a:extLst>
          </p:cNvPr>
          <p:cNvSpPr/>
          <p:nvPr>
            <p:custDataLst>
              <p:tags r:id="rId9"/>
            </p:custDataLst>
          </p:nvPr>
        </p:nvSpPr>
        <p:spPr bwMode="auto">
          <a:xfrm>
            <a:off x="1389064" y="3535363"/>
            <a:ext cx="22225" cy="247650"/>
          </a:xfrm>
          <a:custGeom>
            <a:avLst/>
            <a:gdLst/>
            <a:ahLst/>
            <a:cxnLst/>
            <a:rect l="0" t="0" r="0" b="0"/>
            <a:pathLst>
              <a:path w="22226" h="247651">
                <a:moveTo>
                  <a:pt x="22225" y="0"/>
                </a:moveTo>
                <a:lnTo>
                  <a:pt x="0" y="82550"/>
                </a:lnTo>
                <a:lnTo>
                  <a:pt x="22225" y="165100"/>
                </a:lnTo>
                <a:lnTo>
                  <a:pt x="0" y="247650"/>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C6BCFD38-B8ED-406A-B616-F5234F96042C}"/>
              </a:ext>
            </a:extLst>
          </p:cNvPr>
          <p:cNvSpPr/>
          <p:nvPr>
            <p:custDataLst>
              <p:tags r:id="rId10"/>
            </p:custDataLst>
          </p:nvPr>
        </p:nvSpPr>
        <p:spPr bwMode="auto">
          <a:xfrm>
            <a:off x="1323975" y="4775200"/>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2" name="Straight Connector 141"/>
          <p:cNvCxnSpPr/>
          <p:nvPr>
            <p:custDataLst>
              <p:tags r:id="rId11"/>
            </p:custDataLst>
          </p:nvPr>
        </p:nvCxnSpPr>
        <p:spPr bwMode="gray">
          <a:xfrm>
            <a:off x="1065213" y="2973388"/>
            <a:ext cx="1831975" cy="166688"/>
          </a:xfrm>
          <a:prstGeom prst="line">
            <a:avLst/>
          </a:prstGeom>
          <a:ln w="9525">
            <a:solidFill>
              <a:schemeClr val="hlink"/>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135" name="Text Placeholder 8"/>
          <p:cNvSpPr>
            <a:spLocks noGrp="1"/>
          </p:cNvSpPr>
          <p:nvPr>
            <p:custDataLst>
              <p:tags r:id="rId12"/>
            </p:custDataLst>
          </p:nvPr>
        </p:nvSpPr>
        <p:spPr bwMode="gray">
          <a:xfrm>
            <a:off x="2797175" y="3570288"/>
            <a:ext cx="200025" cy="168275"/>
          </a:xfrm>
          <a:prstGeom prst="rect">
            <a:avLst/>
          </a:prstGeom>
          <a:solidFill>
            <a:schemeClr val="accent6"/>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08D77D1-F0D2-4FCA-BC1B-E46B8950E31E}" type="datetime'''''''''''''''''''''2'''''''',''''''''''''''''7'''''''''''''">
              <a:rPr lang="en-US" sz="1100">
                <a:solidFill>
                  <a:schemeClr val="bg1"/>
                </a:solidFill>
              </a:rPr>
              <a:pPr algn="ctr">
                <a:lnSpc>
                  <a:spcPct val="100000"/>
                </a:lnSpc>
                <a:spcBef>
                  <a:spcPct val="0"/>
                </a:spcBef>
              </a:pPr>
              <a:t>2,7</a:t>
            </a:fld>
            <a:endParaRPr lang="fr-FR" sz="1100">
              <a:solidFill>
                <a:schemeClr val="bg1"/>
              </a:solidFill>
              <a:latin typeface="Arial Narrow"/>
              <a:sym typeface="Arial Narrow"/>
            </a:endParaRPr>
          </a:p>
        </p:txBody>
      </p:sp>
      <p:sp>
        <p:nvSpPr>
          <p:cNvPr id="147" name="Text Placeholder 8"/>
          <p:cNvSpPr>
            <a:spLocks noGrp="1"/>
          </p:cNvSpPr>
          <p:nvPr>
            <p:custDataLst>
              <p:tags r:id="rId13"/>
            </p:custDataLst>
          </p:nvPr>
        </p:nvSpPr>
        <p:spPr bwMode="auto">
          <a:xfrm>
            <a:off x="931863" y="48942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F366F77-DB80-46B6-A71B-36EFD6E456A5}" type="datetime'''''''''''''2''''''0''''''''''''0''''''''''9'''''">
              <a:rPr lang="en-US" sz="1100"/>
              <a:pPr algn="ctr">
                <a:lnSpc>
                  <a:spcPct val="100000"/>
                </a:lnSpc>
                <a:spcBef>
                  <a:spcPct val="0"/>
                </a:spcBef>
              </a:pPr>
              <a:t>2009</a:t>
            </a:fld>
            <a:endParaRPr lang="fr-FR" sz="1100">
              <a:latin typeface="Arial Narrow"/>
              <a:sym typeface="Arial Narrow"/>
            </a:endParaRPr>
          </a:p>
        </p:txBody>
      </p:sp>
      <p:sp>
        <p:nvSpPr>
          <p:cNvPr id="150" name="Text Placeholder 117"/>
          <p:cNvSpPr>
            <a:spLocks noGrp="1"/>
          </p:cNvSpPr>
          <p:nvPr>
            <p:custDataLst>
              <p:tags r:id="rId14"/>
            </p:custDataLst>
          </p:nvPr>
        </p:nvSpPr>
        <p:spPr bwMode="gray">
          <a:xfrm>
            <a:off x="965200" y="3411538"/>
            <a:ext cx="200025" cy="168275"/>
          </a:xfrm>
          <a:prstGeom prst="rect">
            <a:avLst/>
          </a:prstGeom>
          <a:solidFill>
            <a:schemeClr val="accent6"/>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6757264-1CDE-4E96-A822-E6FBD62DCBF2}" type="datetime'''''''''''''''''''''''''''''5'''''''''',''''''''''1'''''''''">
              <a:rPr lang="en-US" sz="1100">
                <a:solidFill>
                  <a:schemeClr val="bg1"/>
                </a:solidFill>
              </a:rPr>
              <a:pPr algn="ctr">
                <a:lnSpc>
                  <a:spcPct val="100000"/>
                </a:lnSpc>
                <a:spcBef>
                  <a:spcPct val="0"/>
                </a:spcBef>
              </a:pPr>
              <a:t>5,1</a:t>
            </a:fld>
            <a:endParaRPr lang="fr-FR" sz="1100">
              <a:solidFill>
                <a:schemeClr val="bg1"/>
              </a:solidFill>
              <a:latin typeface="Arial Narrow"/>
              <a:sym typeface="Arial Narrow"/>
            </a:endParaRPr>
          </a:p>
        </p:txBody>
      </p:sp>
      <p:sp>
        <p:nvSpPr>
          <p:cNvPr id="146" name="Text Placeholder 119"/>
          <p:cNvSpPr>
            <a:spLocks noGrp="1"/>
          </p:cNvSpPr>
          <p:nvPr>
            <p:custDataLst>
              <p:tags r:id="rId15"/>
            </p:custDataLst>
          </p:nvPr>
        </p:nvSpPr>
        <p:spPr bwMode="gray">
          <a:xfrm>
            <a:off x="1576388" y="3444875"/>
            <a:ext cx="200025" cy="168275"/>
          </a:xfrm>
          <a:prstGeom prst="rect">
            <a:avLst/>
          </a:prstGeom>
          <a:solidFill>
            <a:schemeClr val="accent6"/>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2491C68-CD17-4A16-B855-5EF5BCD6D4B5}" type="datetime'''''''''''''4'''',''7'''''''''''''''">
              <a:rPr lang="en-US" sz="1100">
                <a:solidFill>
                  <a:schemeClr val="bg1"/>
                </a:solidFill>
              </a:rPr>
              <a:pPr algn="ctr">
                <a:lnSpc>
                  <a:spcPct val="100000"/>
                </a:lnSpc>
                <a:spcBef>
                  <a:spcPct val="0"/>
                </a:spcBef>
              </a:pPr>
              <a:t>4,7</a:t>
            </a:fld>
            <a:endParaRPr lang="fr-FR" sz="1100">
              <a:solidFill>
                <a:schemeClr val="bg1"/>
              </a:solidFill>
              <a:latin typeface="Arial Narrow"/>
              <a:sym typeface="Arial Narrow"/>
            </a:endParaRPr>
          </a:p>
        </p:txBody>
      </p:sp>
      <p:sp useBgFill="1">
        <p:nvSpPr>
          <p:cNvPr id="149" name="Text Placeholder 118"/>
          <p:cNvSpPr>
            <a:spLocks noGrp="1"/>
          </p:cNvSpPr>
          <p:nvPr>
            <p:custDataLst>
              <p:tags r:id="rId16"/>
            </p:custDataLst>
          </p:nvPr>
        </p:nvSpPr>
        <p:spPr bwMode="gray">
          <a:xfrm>
            <a:off x="1458913" y="3789363"/>
            <a:ext cx="434975" cy="168275"/>
          </a:xfrm>
          <a:prstGeom prst="rect">
            <a:avLst/>
          </a:prstGeom>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84B4B24-85DD-4543-8576-EB3B68AC0912}" type="datetime'''''''''-''''''''17'',2'''''''''''''''''''' %'''''''''''">
              <a:rPr lang="en-US" sz="1100"/>
              <a:pPr algn="ctr">
                <a:lnSpc>
                  <a:spcPct val="100000"/>
                </a:lnSpc>
                <a:spcBef>
                  <a:spcPct val="0"/>
                </a:spcBef>
              </a:pPr>
              <a:t>-17,2 %</a:t>
            </a:fld>
            <a:endParaRPr lang="fr-FR" sz="1100">
              <a:latin typeface="Arial Narrow"/>
              <a:sym typeface="Arial Narrow"/>
            </a:endParaRPr>
          </a:p>
        </p:txBody>
      </p:sp>
      <p:sp>
        <p:nvSpPr>
          <p:cNvPr id="136" name="Text Placeholder 9"/>
          <p:cNvSpPr>
            <a:spLocks noGrp="1"/>
          </p:cNvSpPr>
          <p:nvPr>
            <p:custDataLst>
              <p:tags r:id="rId17"/>
            </p:custDataLst>
          </p:nvPr>
        </p:nvSpPr>
        <p:spPr bwMode="auto">
          <a:xfrm>
            <a:off x="1543050" y="48942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C514416-F4EA-4A06-A77C-6C85E475FFE7}" type="datetime'''''''''''''''''''''''2''0''''''''''1''''''''''''1'''''''">
              <a:rPr lang="en-US" sz="1100"/>
              <a:pPr algn="ctr">
                <a:lnSpc>
                  <a:spcPct val="100000"/>
                </a:lnSpc>
                <a:spcBef>
                  <a:spcPct val="0"/>
                </a:spcBef>
              </a:pPr>
              <a:t>2011</a:t>
            </a:fld>
            <a:endParaRPr lang="fr-FR" sz="1100">
              <a:latin typeface="Arial Narrow"/>
              <a:sym typeface="Arial Narrow"/>
            </a:endParaRPr>
          </a:p>
        </p:txBody>
      </p:sp>
      <p:sp useBgFill="1">
        <p:nvSpPr>
          <p:cNvPr id="133" name="Text Placeholder 67"/>
          <p:cNvSpPr>
            <a:spLocks noGrp="1"/>
          </p:cNvSpPr>
          <p:nvPr>
            <p:custDataLst>
              <p:tags r:id="rId18"/>
            </p:custDataLst>
          </p:nvPr>
        </p:nvSpPr>
        <p:spPr bwMode="gray">
          <a:xfrm>
            <a:off x="2070100" y="4491038"/>
            <a:ext cx="434975" cy="1682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t"/>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94B9A4D0-C8E2-4813-BEFF-3F7A9E33F5CE}" type="datetime'''''''''''''-''2''''''''''6'''''''',''''''2 %'">
              <a:rPr lang="en-US" sz="1100" b="0" smtClean="0"/>
              <a:pPr algn="ctr" eaLnBrk="1" hangingPunct="1">
                <a:lnSpc>
                  <a:spcPct val="100000"/>
                </a:lnSpc>
              </a:pPr>
              <a:t>-26,2 %</a:t>
            </a:fld>
            <a:endParaRPr lang="fr-FR" altLang="fr-FR" sz="1100" b="0">
              <a:sym typeface="Arial Narrow" pitchFamily="34" charset="0"/>
            </a:endParaRPr>
          </a:p>
        </p:txBody>
      </p:sp>
      <p:sp>
        <p:nvSpPr>
          <p:cNvPr id="131" name="Text Placeholder 6"/>
          <p:cNvSpPr>
            <a:spLocks noGrp="1"/>
          </p:cNvSpPr>
          <p:nvPr>
            <p:custDataLst>
              <p:tags r:id="rId19"/>
            </p:custDataLst>
          </p:nvPr>
        </p:nvSpPr>
        <p:spPr bwMode="gray">
          <a:xfrm>
            <a:off x="2187575" y="3476625"/>
            <a:ext cx="200025" cy="168275"/>
          </a:xfrm>
          <a:prstGeom prst="rect">
            <a:avLst/>
          </a:prstGeom>
          <a:solidFill>
            <a:schemeClr val="accent6"/>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33D864E-8C50-41E7-9A2C-984A17503364}" type="datetime'''4'''''''''''''',''2'''''''''">
              <a:rPr lang="en-US" sz="1100">
                <a:solidFill>
                  <a:schemeClr val="bg1"/>
                </a:solidFill>
              </a:rPr>
              <a:pPr algn="ctr">
                <a:lnSpc>
                  <a:spcPct val="100000"/>
                </a:lnSpc>
                <a:spcBef>
                  <a:spcPct val="0"/>
                </a:spcBef>
              </a:pPr>
              <a:t>4,2</a:t>
            </a:fld>
            <a:endParaRPr lang="fr-FR" sz="1100">
              <a:solidFill>
                <a:schemeClr val="bg1"/>
              </a:solidFill>
              <a:latin typeface="Arial Narrow"/>
              <a:sym typeface="Arial Narrow"/>
            </a:endParaRPr>
          </a:p>
        </p:txBody>
      </p:sp>
      <p:sp>
        <p:nvSpPr>
          <p:cNvPr id="129" name="Text Placeholder 16"/>
          <p:cNvSpPr>
            <a:spLocks noGrp="1"/>
          </p:cNvSpPr>
          <p:nvPr>
            <p:custDataLst>
              <p:tags r:id="rId20"/>
            </p:custDataLst>
          </p:nvPr>
        </p:nvSpPr>
        <p:spPr bwMode="auto">
          <a:xfrm>
            <a:off x="2154238" y="4894263"/>
            <a:ext cx="266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32AF49AD-FF70-48B9-BDA6-64F0C806C223}" type="datetime'''''''''''''2''''''''''''''''''0''''''''''12'''''''''''">
              <a:rPr lang="en-US" sz="1100" b="0" smtClean="0"/>
              <a:pPr algn="ctr" eaLnBrk="1" hangingPunct="1">
                <a:lnSpc>
                  <a:spcPct val="100000"/>
                </a:lnSpc>
              </a:pPr>
              <a:t>2012</a:t>
            </a:fld>
            <a:endParaRPr lang="fr-FR" altLang="fr-FR" sz="1100" b="0">
              <a:sym typeface="Arial Narrow" pitchFamily="34" charset="0"/>
            </a:endParaRPr>
          </a:p>
        </p:txBody>
      </p:sp>
      <p:sp useBgFill="1">
        <p:nvSpPr>
          <p:cNvPr id="127" name="Text Placeholder 68"/>
          <p:cNvSpPr>
            <a:spLocks noGrp="1"/>
          </p:cNvSpPr>
          <p:nvPr>
            <p:custDataLst>
              <p:tags r:id="rId21"/>
            </p:custDataLst>
          </p:nvPr>
        </p:nvSpPr>
        <p:spPr bwMode="gray">
          <a:xfrm>
            <a:off x="2679700" y="4592638"/>
            <a:ext cx="434975" cy="1682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b"/>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6B66220C-69A8-4A32-9CF4-5B4AC54B2BE9}" type="datetime'-''''3''4'''''''',''''''''''''3'''''''' ''%'">
              <a:rPr lang="en-US" sz="1100" b="0" smtClean="0"/>
              <a:pPr algn="ctr" eaLnBrk="1" hangingPunct="1">
                <a:lnSpc>
                  <a:spcPct val="100000"/>
                </a:lnSpc>
              </a:pPr>
              <a:t>-34,3 %</a:t>
            </a:fld>
            <a:endParaRPr lang="fr-FR" altLang="fr-FR" sz="1100" b="0" dirty="0">
              <a:sym typeface="Arial Narrow" pitchFamily="34" charset="0"/>
            </a:endParaRPr>
          </a:p>
        </p:txBody>
      </p:sp>
      <p:sp>
        <p:nvSpPr>
          <p:cNvPr id="126" name="Text Placeholder 17"/>
          <p:cNvSpPr>
            <a:spLocks noGrp="1"/>
          </p:cNvSpPr>
          <p:nvPr>
            <p:custDataLst>
              <p:tags r:id="rId22"/>
            </p:custDataLst>
          </p:nvPr>
        </p:nvSpPr>
        <p:spPr bwMode="auto">
          <a:xfrm>
            <a:off x="2763838" y="4894263"/>
            <a:ext cx="266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67E69969-3AFC-45F6-95C4-065AC6AC9823}" type="datetime'2''''''''''''''''''0''''''''''''''''''''1''3'''''''''''''''''">
              <a:rPr lang="en-US" sz="1100" b="0" smtClean="0"/>
              <a:pPr algn="ctr" eaLnBrk="1" hangingPunct="1">
                <a:lnSpc>
                  <a:spcPct val="100000"/>
                </a:lnSpc>
              </a:pPr>
              <a:t>2013</a:t>
            </a:fld>
            <a:endParaRPr lang="fr-FR" altLang="fr-FR" sz="1100" b="0">
              <a:sym typeface="Arial Narrow" pitchFamily="34" charset="0"/>
            </a:endParaRPr>
          </a:p>
        </p:txBody>
      </p:sp>
      <p:sp useBgFill="1">
        <p:nvSpPr>
          <p:cNvPr id="148" name="Text Placeholder 115"/>
          <p:cNvSpPr>
            <a:spLocks noGrp="1"/>
          </p:cNvSpPr>
          <p:nvPr>
            <p:custDataLst>
              <p:tags r:id="rId23"/>
            </p:custDataLst>
          </p:nvPr>
        </p:nvSpPr>
        <p:spPr bwMode="gray">
          <a:xfrm>
            <a:off x="788988" y="3243263"/>
            <a:ext cx="327025" cy="168275"/>
          </a:xfrm>
          <a:prstGeom prst="rect">
            <a:avLst/>
          </a:prstGeom>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7DFA935-73C6-4A3A-8D7B-F4F1BE4CE643}" type="datetime'''''''''''''''''1''''01,''''''''''''''''3'''''''''''''">
              <a:rPr lang="en-US" sz="1100" b="1"/>
              <a:pPr algn="ctr">
                <a:lnSpc>
                  <a:spcPct val="100000"/>
                </a:lnSpc>
                <a:spcBef>
                  <a:spcPct val="0"/>
                </a:spcBef>
              </a:pPr>
              <a:t>101,3</a:t>
            </a:fld>
            <a:endParaRPr lang="fr-FR" sz="1100" b="1">
              <a:latin typeface="Arial Narrow"/>
              <a:sym typeface="Arial Narrow"/>
            </a:endParaRPr>
          </a:p>
        </p:txBody>
      </p:sp>
      <p:sp>
        <p:nvSpPr>
          <p:cNvPr id="137" name="Text Placeholder 116"/>
          <p:cNvSpPr>
            <a:spLocks noGrp="1"/>
          </p:cNvSpPr>
          <p:nvPr>
            <p:custDataLst>
              <p:tags r:id="rId24"/>
            </p:custDataLst>
          </p:nvPr>
        </p:nvSpPr>
        <p:spPr bwMode="gray">
          <a:xfrm>
            <a:off x="1544638" y="3276600"/>
            <a:ext cx="26352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B8EB765-13E3-4CE8-A15F-5A70CC626235}" type="datetime'''9''''''''9'',''''''''0'''''''''''''''''">
              <a:rPr lang="en-US" sz="1100" b="1"/>
              <a:pPr algn="ctr">
                <a:lnSpc>
                  <a:spcPct val="100000"/>
                </a:lnSpc>
                <a:spcBef>
                  <a:spcPct val="0"/>
                </a:spcBef>
              </a:pPr>
              <a:t>99,0</a:t>
            </a:fld>
            <a:endParaRPr lang="fr-FR" sz="1100" b="1">
              <a:latin typeface="Arial Narrow"/>
              <a:sym typeface="Arial Narrow"/>
            </a:endParaRPr>
          </a:p>
        </p:txBody>
      </p:sp>
      <p:sp>
        <p:nvSpPr>
          <p:cNvPr id="130" name="Text Placeholder 8"/>
          <p:cNvSpPr>
            <a:spLocks noGrp="1"/>
          </p:cNvSpPr>
          <p:nvPr>
            <p:custDataLst>
              <p:tags r:id="rId25"/>
            </p:custDataLst>
          </p:nvPr>
        </p:nvSpPr>
        <p:spPr bwMode="gray">
          <a:xfrm>
            <a:off x="2155825" y="3308350"/>
            <a:ext cx="263525" cy="16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b"/>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5E74056E-C0E8-45C8-ACBE-87A50898388A}" type="datetime'9''''6'''',''''''''''''''''5'''''''''''''''''''''''''">
              <a:rPr lang="en-US" sz="1100" smtClean="0"/>
              <a:pPr algn="ctr" eaLnBrk="1" hangingPunct="1">
                <a:lnSpc>
                  <a:spcPct val="100000"/>
                </a:lnSpc>
              </a:pPr>
              <a:t>96,5</a:t>
            </a:fld>
            <a:endParaRPr lang="fr-FR" altLang="fr-FR" sz="1100" dirty="0">
              <a:sym typeface="Arial Narrow" pitchFamily="34" charset="0"/>
            </a:endParaRPr>
          </a:p>
        </p:txBody>
      </p:sp>
      <p:sp>
        <p:nvSpPr>
          <p:cNvPr id="124" name="Text Placeholder 10"/>
          <p:cNvSpPr>
            <a:spLocks noGrp="1"/>
          </p:cNvSpPr>
          <p:nvPr>
            <p:custDataLst>
              <p:tags r:id="rId26"/>
            </p:custDataLst>
          </p:nvPr>
        </p:nvSpPr>
        <p:spPr bwMode="gray">
          <a:xfrm>
            <a:off x="2765425" y="3402013"/>
            <a:ext cx="2635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b"/>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3573B118-2601-4827-9DCC-7C7C836D6D88}" type="datetime'89'''''''''''''',''''''''''''2'''''''''">
              <a:rPr lang="en-US" sz="1100" smtClean="0"/>
              <a:pPr algn="ctr" eaLnBrk="1" hangingPunct="1">
                <a:lnSpc>
                  <a:spcPct val="100000"/>
                </a:lnSpc>
              </a:pPr>
              <a:t>89,2</a:t>
            </a:fld>
            <a:endParaRPr lang="fr-FR" altLang="fr-FR" sz="1100">
              <a:sym typeface="Arial Narrow" pitchFamily="34" charset="0"/>
            </a:endParaRPr>
          </a:p>
        </p:txBody>
      </p:sp>
      <p:sp>
        <p:nvSpPr>
          <p:cNvPr id="141" name="Text Placeholder 6"/>
          <p:cNvSpPr>
            <a:spLocks noGrp="1"/>
          </p:cNvSpPr>
          <p:nvPr>
            <p:custDataLst>
              <p:tags r:id="rId27"/>
            </p:custDataLst>
          </p:nvPr>
        </p:nvSpPr>
        <p:spPr bwMode="auto">
          <a:xfrm>
            <a:off x="1747838" y="2936875"/>
            <a:ext cx="468313" cy="238125"/>
          </a:xfrm>
          <a:prstGeom prst="ellipse">
            <a:avLst/>
          </a:prstGeom>
          <a:solidFill>
            <a:schemeClr val="bg1"/>
          </a:solidFill>
          <a:ln w="9525">
            <a:solidFill>
              <a:schemeClr val="hlink"/>
            </a:solidFill>
          </a:ln>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87954F1-8FE1-4DC3-A89F-435A4E06AE88}" type="datetime'''''''''''-''''''''''''''3,''''''''''''''''1'' ''''''%'''''''">
              <a:rPr lang="en-US" sz="1100">
                <a:latin typeface="Arial Narrow"/>
                <a:sym typeface="Arial Narrow"/>
              </a:rPr>
              <a:pPr algn="ctr">
                <a:lnSpc>
                  <a:spcPct val="100000"/>
                </a:lnSpc>
                <a:spcBef>
                  <a:spcPct val="0"/>
                </a:spcBef>
              </a:pPr>
              <a:t>-3,1 %</a:t>
            </a:fld>
            <a:endParaRPr lang="fr-FR" sz="1100">
              <a:latin typeface="Arial Narrow"/>
              <a:sym typeface="Arial Narrow"/>
            </a:endParaRPr>
          </a:p>
        </p:txBody>
      </p:sp>
      <p:sp>
        <p:nvSpPr>
          <p:cNvPr id="153" name="Rectangle 152"/>
          <p:cNvSpPr/>
          <p:nvPr>
            <p:custDataLst>
              <p:tags r:id="rId28"/>
            </p:custDataLst>
          </p:nvPr>
        </p:nvSpPr>
        <p:spPr bwMode="auto">
          <a:xfrm>
            <a:off x="771524" y="6067425"/>
            <a:ext cx="179388" cy="133350"/>
          </a:xfrm>
          <a:prstGeom prst="rect">
            <a:avLst/>
          </a:prstGeom>
          <a:solidFill>
            <a:schemeClr val="bg1"/>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cxnSp>
        <p:nvCxnSpPr>
          <p:cNvPr id="154" name="Straight Connector 153"/>
          <p:cNvCxnSpPr/>
          <p:nvPr>
            <p:custDataLst>
              <p:tags r:id="rId29"/>
            </p:custDataLst>
          </p:nvPr>
        </p:nvCxnSpPr>
        <p:spPr bwMode="gray">
          <a:xfrm>
            <a:off x="785814" y="5930900"/>
            <a:ext cx="150813" cy="0"/>
          </a:xfrm>
          <a:prstGeom prst="line">
            <a:avLst/>
          </a:prstGeom>
          <a:ln w="28575" cap="rnd" algn="ctr">
            <a:solidFill>
              <a:schemeClr val="tx2"/>
            </a:solidFill>
            <a:prstDash val="solid"/>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51" name="Rectangle 150"/>
          <p:cNvSpPr/>
          <p:nvPr>
            <p:custDataLst>
              <p:tags r:id="rId30"/>
            </p:custDataLst>
          </p:nvPr>
        </p:nvSpPr>
        <p:spPr bwMode="auto">
          <a:xfrm>
            <a:off x="1800225" y="5864225"/>
            <a:ext cx="179388" cy="133350"/>
          </a:xfrm>
          <a:prstGeom prst="rect">
            <a:avLst/>
          </a:prstGeom>
          <a:solidFill>
            <a:schemeClr val="accent6"/>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52" name="Rectangle 151"/>
          <p:cNvSpPr/>
          <p:nvPr>
            <p:custDataLst>
              <p:tags r:id="rId31"/>
            </p:custDataLst>
          </p:nvPr>
        </p:nvSpPr>
        <p:spPr bwMode="auto">
          <a:xfrm>
            <a:off x="1800225" y="6067425"/>
            <a:ext cx="179388" cy="133350"/>
          </a:xfrm>
          <a:prstGeom prst="rect">
            <a:avLst/>
          </a:prstGeom>
          <a:solidFill>
            <a:srgbClr val="FF960C"/>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58" name="Text Placeholder 56"/>
          <p:cNvSpPr>
            <a:spLocks noGrp="1"/>
          </p:cNvSpPr>
          <p:nvPr>
            <p:custDataLst>
              <p:tags r:id="rId32"/>
            </p:custDataLst>
          </p:nvPr>
        </p:nvSpPr>
        <p:spPr bwMode="auto">
          <a:xfrm>
            <a:off x="1001713" y="5859463"/>
            <a:ext cx="568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C571FF84-598A-41E7-B309-33512E0E8E8A}" type="datetime'''R''''és''u''''''l''''''''''t''at ''N''''''e''''''''t'">
              <a:rPr lang="en-US" sz="1000" b="0" smtClean="0"/>
              <a:pPr eaLnBrk="1" hangingPunct="1">
                <a:lnSpc>
                  <a:spcPct val="100000"/>
                </a:lnSpc>
              </a:pPr>
              <a:t>Résultat Net</a:t>
            </a:fld>
            <a:endParaRPr lang="fr-FR" altLang="fr-FR" sz="1000" b="0">
              <a:sym typeface="Arial Narrow" pitchFamily="34" charset="0"/>
            </a:endParaRPr>
          </a:p>
        </p:txBody>
      </p:sp>
      <p:sp>
        <p:nvSpPr>
          <p:cNvPr id="157" name="Text Placeholder 31"/>
          <p:cNvSpPr>
            <a:spLocks noGrp="1"/>
          </p:cNvSpPr>
          <p:nvPr>
            <p:custDataLst>
              <p:tags r:id="rId33"/>
            </p:custDataLst>
          </p:nvPr>
        </p:nvSpPr>
        <p:spPr bwMode="auto">
          <a:xfrm>
            <a:off x="2030413" y="6062663"/>
            <a:ext cx="754063"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9721964-955E-4D3C-86F1-D1A4B227711F}" type="datetime'''''''''Pro''dui''t ''''''''''du t''''''''r''afic'''''' '''">
              <a:rPr lang="en-US" sz="1000"/>
              <a:pPr>
                <a:lnSpc>
                  <a:spcPct val="100000"/>
                </a:lnSpc>
                <a:spcBef>
                  <a:spcPct val="0"/>
                </a:spcBef>
              </a:pPr>
              <a:t>Produit du trafic </a:t>
            </a:fld>
            <a:endParaRPr lang="fr-FR" sz="1000">
              <a:latin typeface="Arial Narrow"/>
              <a:sym typeface="Arial Narrow"/>
            </a:endParaRPr>
          </a:p>
        </p:txBody>
      </p:sp>
      <p:sp>
        <p:nvSpPr>
          <p:cNvPr id="155" name="Text Placeholder 30"/>
          <p:cNvSpPr>
            <a:spLocks noGrp="1"/>
          </p:cNvSpPr>
          <p:nvPr>
            <p:custDataLst>
              <p:tags r:id="rId34"/>
            </p:custDataLst>
          </p:nvPr>
        </p:nvSpPr>
        <p:spPr bwMode="auto">
          <a:xfrm>
            <a:off x="2030413" y="5859463"/>
            <a:ext cx="11461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D732FF5-A64B-4DCF-8043-4993FDDA7E0C}" type="datetime'''C''ompe''n''sat''i''''''ons ''''tar''i''f''''''a''i''''res'">
              <a:rPr lang="en-US" sz="1000"/>
              <a:pPr>
                <a:lnSpc>
                  <a:spcPct val="100000"/>
                </a:lnSpc>
                <a:spcBef>
                  <a:spcPct val="0"/>
                </a:spcBef>
              </a:pPr>
              <a:t>Compensations tarifaires</a:t>
            </a:fld>
            <a:endParaRPr lang="fr-FR" sz="1000">
              <a:latin typeface="Arial Narrow"/>
              <a:sym typeface="Arial Narrow"/>
            </a:endParaRPr>
          </a:p>
        </p:txBody>
      </p:sp>
      <p:sp>
        <p:nvSpPr>
          <p:cNvPr id="156" name="Text Placeholder 7"/>
          <p:cNvSpPr>
            <a:spLocks noGrp="1"/>
          </p:cNvSpPr>
          <p:nvPr>
            <p:custDataLst>
              <p:tags r:id="rId35"/>
            </p:custDataLst>
          </p:nvPr>
        </p:nvSpPr>
        <p:spPr bwMode="auto">
          <a:xfrm>
            <a:off x="1001713" y="6062663"/>
            <a:ext cx="6969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5F51AB11-BEAD-46E2-81EF-A34EA52090B2}" type="datetime'''''''Au''''t''re''s'''' ''''''pr''''od''u''i''''''''ts'''''">
              <a:rPr lang="en-US" sz="1000" b="0" smtClean="0"/>
              <a:pPr eaLnBrk="1" hangingPunct="1">
                <a:lnSpc>
                  <a:spcPct val="100000"/>
                </a:lnSpc>
              </a:pPr>
              <a:t>Autres produits</a:t>
            </a:fld>
            <a:endParaRPr lang="fr-FR" altLang="fr-FR" sz="1000" b="0">
              <a:sym typeface="Arial Narrow" pitchFamily="34" charset="0"/>
            </a:endParaRPr>
          </a:p>
        </p:txBody>
      </p:sp>
      <p:sp>
        <p:nvSpPr>
          <p:cNvPr id="159" name="Rectangle 158"/>
          <p:cNvSpPr>
            <a:spLocks/>
          </p:cNvSpPr>
          <p:nvPr/>
        </p:nvSpPr>
        <p:spPr>
          <a:xfrm>
            <a:off x="3084512" y="2933700"/>
            <a:ext cx="492125" cy="2447925"/>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60" name="Rectangle 159"/>
          <p:cNvSpPr>
            <a:spLocks/>
          </p:cNvSpPr>
          <p:nvPr/>
        </p:nvSpPr>
        <p:spPr>
          <a:xfrm>
            <a:off x="433387" y="2855912"/>
            <a:ext cx="342900" cy="2281237"/>
          </a:xfrm>
          <a:prstGeom prst="rect">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graphicFrame>
        <p:nvGraphicFramePr>
          <p:cNvPr id="234" name="Chart 3">
            <a:extLst>
              <a:ext uri="{FF2B5EF4-FFF2-40B4-BE49-F238E27FC236}">
                <a16:creationId xmlns:a16="http://schemas.microsoft.com/office/drawing/2014/main" id="{AF98695B-D28A-40C7-8C84-8810592A6491}"/>
              </a:ext>
            </a:extLst>
          </p:cNvPr>
          <p:cNvGraphicFramePr/>
          <p:nvPr>
            <p:custDataLst>
              <p:tags r:id="rId36"/>
            </p:custDataLst>
            <p:extLst>
              <p:ext uri="{D42A27DB-BD31-4B8C-83A1-F6EECF244321}">
                <p14:modId xmlns:p14="http://schemas.microsoft.com/office/powerpoint/2010/main" val="1576114610"/>
              </p:ext>
            </p:extLst>
          </p:nvPr>
        </p:nvGraphicFramePr>
        <p:xfrm>
          <a:off x="4132263" y="3233738"/>
          <a:ext cx="2608262" cy="1697037"/>
        </p:xfrm>
        <a:graphic>
          <a:graphicData uri="http://schemas.openxmlformats.org/drawingml/2006/chart">
            <c:chart xmlns:c="http://schemas.openxmlformats.org/drawingml/2006/chart" xmlns:r="http://schemas.openxmlformats.org/officeDocument/2006/relationships" r:id="rId80"/>
          </a:graphicData>
        </a:graphic>
      </p:graphicFrame>
      <p:sp useBgFill="1">
        <p:nvSpPr>
          <p:cNvPr id="25" name="Forme libre : forme 24">
            <a:extLst>
              <a:ext uri="{FF2B5EF4-FFF2-40B4-BE49-F238E27FC236}">
                <a16:creationId xmlns:a16="http://schemas.microsoft.com/office/drawing/2014/main" id="{EF1429F7-9471-4A00-97C4-A72D6B2FEC70}"/>
              </a:ext>
            </a:extLst>
          </p:cNvPr>
          <p:cNvSpPr/>
          <p:nvPr>
            <p:custDataLst>
              <p:tags r:id="rId37"/>
            </p:custDataLst>
          </p:nvPr>
        </p:nvSpPr>
        <p:spPr bwMode="auto">
          <a:xfrm>
            <a:off x="4778375" y="4775200"/>
            <a:ext cx="96839" cy="146050"/>
          </a:xfrm>
          <a:custGeom>
            <a:avLst/>
            <a:gdLst/>
            <a:ahLst/>
            <a:cxnLst/>
            <a:rect l="0" t="0" r="0" b="0"/>
            <a:pathLst>
              <a:path w="96839" h="146051">
                <a:moveTo>
                  <a:pt x="96838" y="0"/>
                </a:moveTo>
                <a:lnTo>
                  <a:pt x="57150" y="146050"/>
                </a:lnTo>
                <a:lnTo>
                  <a:pt x="0" y="146050"/>
                </a:lnTo>
                <a:lnTo>
                  <a:pt x="39688"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2" name="Forme libre : forme 21">
            <a:extLst>
              <a:ext uri="{FF2B5EF4-FFF2-40B4-BE49-F238E27FC236}">
                <a16:creationId xmlns:a16="http://schemas.microsoft.com/office/drawing/2014/main" id="{B7C3DBB3-6D7B-45C4-ACBD-49D5FA6C7AA5}"/>
              </a:ext>
            </a:extLst>
          </p:cNvPr>
          <p:cNvSpPr/>
          <p:nvPr>
            <p:custDataLst>
              <p:tags r:id="rId38"/>
            </p:custDataLst>
          </p:nvPr>
        </p:nvSpPr>
        <p:spPr bwMode="auto">
          <a:xfrm>
            <a:off x="4778375" y="4775200"/>
            <a:ext cx="39689" cy="146050"/>
          </a:xfrm>
          <a:custGeom>
            <a:avLst/>
            <a:gdLst/>
            <a:ahLst/>
            <a:cxnLst/>
            <a:rect l="0" t="0" r="0" b="0"/>
            <a:pathLst>
              <a:path w="39689" h="146051">
                <a:moveTo>
                  <a:pt x="39688"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60A52B0C-169B-4060-87F8-03BFB1102ADC}"/>
              </a:ext>
            </a:extLst>
          </p:cNvPr>
          <p:cNvSpPr/>
          <p:nvPr>
            <p:custDataLst>
              <p:tags r:id="rId39"/>
            </p:custDataLst>
          </p:nvPr>
        </p:nvSpPr>
        <p:spPr bwMode="auto">
          <a:xfrm>
            <a:off x="4835525" y="4775200"/>
            <a:ext cx="39689" cy="146050"/>
          </a:xfrm>
          <a:custGeom>
            <a:avLst/>
            <a:gdLst/>
            <a:ahLst/>
            <a:cxnLst/>
            <a:rect l="0" t="0" r="0" b="0"/>
            <a:pathLst>
              <a:path w="39689" h="146051">
                <a:moveTo>
                  <a:pt x="39688"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33" name="Straight Connector 232"/>
          <p:cNvCxnSpPr/>
          <p:nvPr>
            <p:custDataLst>
              <p:tags r:id="rId40"/>
            </p:custDataLst>
          </p:nvPr>
        </p:nvCxnSpPr>
        <p:spPr bwMode="gray">
          <a:xfrm flipV="1">
            <a:off x="4519613" y="2786063"/>
            <a:ext cx="1831975" cy="204788"/>
          </a:xfrm>
          <a:prstGeom prst="line">
            <a:avLst/>
          </a:prstGeom>
          <a:ln w="9525">
            <a:solidFill>
              <a:schemeClr val="hlink"/>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176" name="Text Placeholder 7"/>
          <p:cNvSpPr>
            <a:spLocks noGrp="1"/>
          </p:cNvSpPr>
          <p:nvPr>
            <p:custDataLst>
              <p:tags r:id="rId41"/>
            </p:custDataLst>
          </p:nvPr>
        </p:nvSpPr>
        <p:spPr bwMode="auto">
          <a:xfrm>
            <a:off x="4997450" y="48942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FFFC05A-2DB5-4D43-A062-DDCD85CDE72C}" type="datetime'''''''''''''''''''''''''2''''0''''''11'''''''''''''''''''">
              <a:rPr lang="en-US" sz="1100"/>
              <a:pPr algn="ctr">
                <a:lnSpc>
                  <a:spcPct val="100000"/>
                </a:lnSpc>
                <a:spcBef>
                  <a:spcPct val="0"/>
                </a:spcBef>
              </a:pPr>
              <a:t>2011</a:t>
            </a:fld>
            <a:endParaRPr lang="fr-FR" sz="1100">
              <a:latin typeface="Arial Narrow"/>
              <a:sym typeface="Arial Narrow"/>
            </a:endParaRPr>
          </a:p>
        </p:txBody>
      </p:sp>
      <p:sp>
        <p:nvSpPr>
          <p:cNvPr id="174" name="Text Placeholder 120"/>
          <p:cNvSpPr>
            <a:spLocks noGrp="1"/>
          </p:cNvSpPr>
          <p:nvPr>
            <p:custDataLst>
              <p:tags r:id="rId42"/>
            </p:custDataLst>
          </p:nvPr>
        </p:nvSpPr>
        <p:spPr bwMode="gray">
          <a:xfrm>
            <a:off x="4478339" y="3529013"/>
            <a:ext cx="263525" cy="168275"/>
          </a:xfrm>
          <a:prstGeom prst="rect">
            <a:avLst/>
          </a:prstGeom>
          <a:solidFill>
            <a:schemeClr val="accent2"/>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FC29271-59DC-4F00-B1C5-4AD101F0F377}" type="datetime'''''1''''''''''''''''''''0'''',''7'''''''''">
              <a:rPr lang="en-US" sz="1100"/>
              <a:pPr algn="ctr">
                <a:lnSpc>
                  <a:spcPct val="100000"/>
                </a:lnSpc>
                <a:spcBef>
                  <a:spcPct val="0"/>
                </a:spcBef>
              </a:pPr>
              <a:t>10,7</a:t>
            </a:fld>
            <a:endParaRPr lang="fr-FR" sz="1100">
              <a:latin typeface="Arial Narrow"/>
              <a:sym typeface="Arial Narrow"/>
            </a:endParaRPr>
          </a:p>
        </p:txBody>
      </p:sp>
      <p:sp>
        <p:nvSpPr>
          <p:cNvPr id="244" name="Text Placeholder 16"/>
          <p:cNvSpPr>
            <a:spLocks noGrp="1"/>
          </p:cNvSpPr>
          <p:nvPr>
            <p:custDataLst>
              <p:tags r:id="rId43"/>
            </p:custDataLst>
          </p:nvPr>
        </p:nvSpPr>
        <p:spPr bwMode="gray">
          <a:xfrm>
            <a:off x="5030789" y="4116388"/>
            <a:ext cx="200025" cy="168275"/>
          </a:xfrm>
          <a:prstGeom prst="rect">
            <a:avLst/>
          </a:prstGeom>
          <a:solidFill>
            <a:schemeClr val="folHlink"/>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A3BAAE7-F9FD-48C3-8230-DA1D0197B39D}" type="datetime'''''''''''''''''''''''''''''''''9'''''',''''''7'''''">
              <a:rPr lang="en-US" sz="1100">
                <a:latin typeface="Arial Narrow"/>
                <a:sym typeface="Arial Narrow"/>
              </a:rPr>
              <a:pPr algn="ctr">
                <a:lnSpc>
                  <a:spcPct val="100000"/>
                </a:lnSpc>
                <a:spcBef>
                  <a:spcPct val="0"/>
                </a:spcBef>
              </a:pPr>
              <a:t>9,7</a:t>
            </a:fld>
            <a:endParaRPr lang="fr-FR" sz="1100" dirty="0">
              <a:latin typeface="Arial Narrow"/>
              <a:sym typeface="Arial Narrow"/>
            </a:endParaRPr>
          </a:p>
        </p:txBody>
      </p:sp>
      <p:sp>
        <p:nvSpPr>
          <p:cNvPr id="166" name="Text Placeholder 10"/>
          <p:cNvSpPr>
            <a:spLocks noGrp="1"/>
          </p:cNvSpPr>
          <p:nvPr>
            <p:custDataLst>
              <p:tags r:id="rId44"/>
            </p:custDataLst>
          </p:nvPr>
        </p:nvSpPr>
        <p:spPr bwMode="gray">
          <a:xfrm>
            <a:off x="4356100" y="3352800"/>
            <a:ext cx="32702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CE37977-A9B2-4A1F-A334-E96B561726BA}" type="datetime'''''10''''''''3,''''''''''''''''''''''5'''''''''''''''''''''''">
              <a:rPr lang="en-US" sz="1100" b="1"/>
              <a:pPr algn="ctr">
                <a:lnSpc>
                  <a:spcPct val="100000"/>
                </a:lnSpc>
                <a:spcBef>
                  <a:spcPct val="0"/>
                </a:spcBef>
              </a:pPr>
              <a:t>103,5</a:t>
            </a:fld>
            <a:endParaRPr lang="fr-FR" sz="1100" b="1">
              <a:latin typeface="Arial Narrow"/>
              <a:sym typeface="Arial Narrow"/>
            </a:endParaRPr>
          </a:p>
        </p:txBody>
      </p:sp>
      <p:sp>
        <p:nvSpPr>
          <p:cNvPr id="167" name="Text Placeholder 127"/>
          <p:cNvSpPr>
            <a:spLocks noGrp="1"/>
          </p:cNvSpPr>
          <p:nvPr>
            <p:custDataLst>
              <p:tags r:id="rId45"/>
            </p:custDataLst>
          </p:nvPr>
        </p:nvSpPr>
        <p:spPr bwMode="gray">
          <a:xfrm>
            <a:off x="4330701" y="3641725"/>
            <a:ext cx="200025" cy="168275"/>
          </a:xfrm>
          <a:prstGeom prst="rect">
            <a:avLst/>
          </a:prstGeom>
          <a:solidFill>
            <a:srgbClr val="D3F1FF"/>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D5DE29F-5BE3-4FEF-AA3E-A694E9164465}" type="datetime'''''7'''',''''''''''''''''''''''''''''''''3'''''''''''''''''">
              <a:rPr lang="en-US" sz="1100"/>
              <a:pPr algn="ctr">
                <a:lnSpc>
                  <a:spcPct val="100000"/>
                </a:lnSpc>
                <a:spcBef>
                  <a:spcPct val="0"/>
                </a:spcBef>
              </a:pPr>
              <a:t>7,3</a:t>
            </a:fld>
            <a:endParaRPr lang="fr-FR" sz="1100">
              <a:latin typeface="Arial Narrow"/>
              <a:sym typeface="Arial Narrow"/>
            </a:endParaRPr>
          </a:p>
        </p:txBody>
      </p:sp>
      <p:sp>
        <p:nvSpPr>
          <p:cNvPr id="164" name="Text Placeholder 125"/>
          <p:cNvSpPr>
            <a:spLocks noGrp="1"/>
          </p:cNvSpPr>
          <p:nvPr>
            <p:custDataLst>
              <p:tags r:id="rId46"/>
            </p:custDataLst>
          </p:nvPr>
        </p:nvSpPr>
        <p:spPr bwMode="gray">
          <a:xfrm>
            <a:off x="6130926" y="3446463"/>
            <a:ext cx="263525" cy="168275"/>
          </a:xfrm>
          <a:prstGeom prst="rect">
            <a:avLst/>
          </a:prstGeom>
          <a:solidFill>
            <a:srgbClr val="D3F1FF"/>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2657437-2109-4A45-84DA-22AEB52D1D3B}" type="datetime'''''''''''''''''1''3'''''''''',''''''''''3'''''''">
              <a:rPr lang="en-US" sz="1100"/>
              <a:pPr algn="ctr">
                <a:lnSpc>
                  <a:spcPct val="100000"/>
                </a:lnSpc>
                <a:spcBef>
                  <a:spcPct val="0"/>
                </a:spcBef>
              </a:pPr>
              <a:t>13,3</a:t>
            </a:fld>
            <a:endParaRPr lang="fr-FR" sz="1100">
              <a:latin typeface="Arial Narrow"/>
              <a:sym typeface="Arial Narrow"/>
            </a:endParaRPr>
          </a:p>
        </p:txBody>
      </p:sp>
      <p:sp>
        <p:nvSpPr>
          <p:cNvPr id="165" name="Text Placeholder 6"/>
          <p:cNvSpPr>
            <a:spLocks noGrp="1"/>
          </p:cNvSpPr>
          <p:nvPr>
            <p:custDataLst>
              <p:tags r:id="rId47"/>
            </p:custDataLst>
          </p:nvPr>
        </p:nvSpPr>
        <p:spPr bwMode="auto">
          <a:xfrm>
            <a:off x="4386263" y="48942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98616DD-5DBF-4344-95AB-D67FDFAADBCE}" type="datetime'''''''2''''''0''''''''''''''''0''''''''''''''''''''9'">
              <a:rPr lang="en-US" sz="1100"/>
              <a:pPr algn="ctr">
                <a:lnSpc>
                  <a:spcPct val="100000"/>
                </a:lnSpc>
                <a:spcBef>
                  <a:spcPct val="0"/>
                </a:spcBef>
              </a:pPr>
              <a:t>2009</a:t>
            </a:fld>
            <a:endParaRPr lang="fr-FR" sz="1100">
              <a:latin typeface="Arial Narrow"/>
              <a:sym typeface="Arial Narrow"/>
            </a:endParaRPr>
          </a:p>
        </p:txBody>
      </p:sp>
      <p:sp>
        <p:nvSpPr>
          <p:cNvPr id="179" name="Text Placeholder 12"/>
          <p:cNvSpPr>
            <a:spLocks noGrp="1"/>
          </p:cNvSpPr>
          <p:nvPr>
            <p:custDataLst>
              <p:tags r:id="rId48"/>
            </p:custDataLst>
          </p:nvPr>
        </p:nvSpPr>
        <p:spPr bwMode="gray">
          <a:xfrm>
            <a:off x="4965700" y="3651250"/>
            <a:ext cx="331788"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784B0BB-6FCF-4098-9AE0-8D8F6E9F2FF7}" type="datetime'''''''''''''''''''''''''''''''''''3''3,0'''''''''''''">
              <a:rPr lang="en-US" sz="1100"/>
              <a:pPr algn="ctr">
                <a:lnSpc>
                  <a:spcPct val="100000"/>
                </a:lnSpc>
                <a:spcBef>
                  <a:spcPct val="0"/>
                </a:spcBef>
              </a:pPr>
              <a:t>33,0</a:t>
            </a:fld>
            <a:r>
              <a:rPr lang="en-US" sz="1100" baseline="30000">
                <a:latin typeface="Arial Narrow"/>
                <a:sym typeface="Arial Narrow"/>
              </a:rPr>
              <a:t>1</a:t>
            </a:r>
            <a:r>
              <a:rPr lang="en-US" sz="1100" baseline="30000" dirty="0">
                <a:latin typeface="Arial Narrow"/>
                <a:sym typeface="Arial Narrow"/>
              </a:rPr>
              <a:t>)</a:t>
            </a:r>
            <a:endParaRPr lang="fr-FR" sz="1100" dirty="0">
              <a:latin typeface="Arial Narrow"/>
              <a:sym typeface="Arial Narrow"/>
            </a:endParaRPr>
          </a:p>
        </p:txBody>
      </p:sp>
      <p:sp>
        <p:nvSpPr>
          <p:cNvPr id="175" name="Text Placeholder 124"/>
          <p:cNvSpPr>
            <a:spLocks noGrp="1"/>
          </p:cNvSpPr>
          <p:nvPr>
            <p:custDataLst>
              <p:tags r:id="rId49"/>
            </p:custDataLst>
          </p:nvPr>
        </p:nvSpPr>
        <p:spPr bwMode="gray">
          <a:xfrm>
            <a:off x="5732464" y="3276600"/>
            <a:ext cx="200025" cy="168275"/>
          </a:xfrm>
          <a:prstGeom prst="rect">
            <a:avLst/>
          </a:prstGeom>
          <a:solidFill>
            <a:schemeClr val="accent2"/>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DEABE37-BCB4-4906-ACBA-E5C634D7DEAB}" type="datetime'''7'''''''''''''''''''''''''''''',''''''''1'''''''''''''">
              <a:rPr lang="en-US" sz="1100"/>
              <a:pPr algn="ctr">
                <a:lnSpc>
                  <a:spcPct val="100000"/>
                </a:lnSpc>
                <a:spcBef>
                  <a:spcPct val="0"/>
                </a:spcBef>
              </a:pPr>
              <a:t>7,1</a:t>
            </a:fld>
            <a:endParaRPr lang="fr-FR" sz="1100">
              <a:latin typeface="Arial Narrow"/>
              <a:sym typeface="Arial Narrow"/>
            </a:endParaRPr>
          </a:p>
        </p:txBody>
      </p:sp>
      <p:sp>
        <p:nvSpPr>
          <p:cNvPr id="170" name="Text Placeholder 123"/>
          <p:cNvSpPr>
            <a:spLocks noGrp="1"/>
          </p:cNvSpPr>
          <p:nvPr>
            <p:custDataLst>
              <p:tags r:id="rId50"/>
            </p:custDataLst>
          </p:nvPr>
        </p:nvSpPr>
        <p:spPr bwMode="gray">
          <a:xfrm>
            <a:off x="5521326" y="3411538"/>
            <a:ext cx="263525" cy="168275"/>
          </a:xfrm>
          <a:prstGeom prst="rect">
            <a:avLst/>
          </a:prstGeom>
          <a:solidFill>
            <a:srgbClr val="D3F1FF"/>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DEBC86B-56A6-4EA5-8341-99F4ACAF7676}" type="datetime'''''''''''''1''4,''''''''4'''''''''''''''''''''''">
              <a:rPr lang="en-US" sz="1100"/>
              <a:pPr algn="ctr">
                <a:lnSpc>
                  <a:spcPct val="100000"/>
                </a:lnSpc>
                <a:spcBef>
                  <a:spcPct val="0"/>
                </a:spcBef>
              </a:pPr>
              <a:t>14,4</a:t>
            </a:fld>
            <a:endParaRPr lang="fr-FR" sz="1100">
              <a:latin typeface="Arial Narrow"/>
              <a:sym typeface="Arial Narrow"/>
            </a:endParaRPr>
          </a:p>
        </p:txBody>
      </p:sp>
      <p:sp>
        <p:nvSpPr>
          <p:cNvPr id="181" name="Text Placeholder 83"/>
          <p:cNvSpPr>
            <a:spLocks noGrp="1"/>
          </p:cNvSpPr>
          <p:nvPr>
            <p:custDataLst>
              <p:tags r:id="rId51"/>
            </p:custDataLst>
          </p:nvPr>
        </p:nvSpPr>
        <p:spPr bwMode="gray">
          <a:xfrm>
            <a:off x="5578475" y="3108325"/>
            <a:ext cx="327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b"/>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AECA6575-3584-4F68-A8D2-7CAACAF48E98}" type="datetime'''1''''''''''''''''''''''''21'''''''''',''8'''''''">
              <a:rPr lang="en-US" sz="1100" smtClean="0"/>
              <a:pPr algn="ctr" eaLnBrk="1" hangingPunct="1">
                <a:lnSpc>
                  <a:spcPct val="100000"/>
                </a:lnSpc>
              </a:pPr>
              <a:t>121,8</a:t>
            </a:fld>
            <a:endParaRPr lang="fr-FR" altLang="fr-FR" sz="1100" dirty="0">
              <a:sym typeface="Arial Narrow" pitchFamily="34" charset="0"/>
            </a:endParaRPr>
          </a:p>
        </p:txBody>
      </p:sp>
      <p:sp>
        <p:nvSpPr>
          <p:cNvPr id="168" name="Text Placeholder 20"/>
          <p:cNvSpPr>
            <a:spLocks noGrp="1"/>
          </p:cNvSpPr>
          <p:nvPr>
            <p:custDataLst>
              <p:tags r:id="rId52"/>
            </p:custDataLst>
          </p:nvPr>
        </p:nvSpPr>
        <p:spPr bwMode="auto">
          <a:xfrm>
            <a:off x="5608638" y="4894263"/>
            <a:ext cx="266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274DC707-23A9-4AE8-AC5E-70D83726BDA2}" type="datetime'''''''''''''''''2''''0''''''''''1''''''2'">
              <a:rPr lang="en-US" sz="1100" b="0" smtClean="0"/>
              <a:pPr algn="ctr" eaLnBrk="1" hangingPunct="1">
                <a:lnSpc>
                  <a:spcPct val="100000"/>
                </a:lnSpc>
              </a:pPr>
              <a:t>2012</a:t>
            </a:fld>
            <a:endParaRPr lang="fr-FR" altLang="fr-FR" sz="1100" b="0">
              <a:sym typeface="Arial Narrow" pitchFamily="34" charset="0"/>
            </a:endParaRPr>
          </a:p>
        </p:txBody>
      </p:sp>
      <p:sp>
        <p:nvSpPr>
          <p:cNvPr id="172" name="Text Placeholder 105"/>
          <p:cNvSpPr>
            <a:spLocks noGrp="1"/>
          </p:cNvSpPr>
          <p:nvPr>
            <p:custDataLst>
              <p:tags r:id="rId53"/>
            </p:custDataLst>
          </p:nvPr>
        </p:nvSpPr>
        <p:spPr bwMode="gray">
          <a:xfrm>
            <a:off x="6188075" y="3141663"/>
            <a:ext cx="327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b"/>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2F18B620-AE84-421F-9072-3B8901A34692}" type="datetime'''''''''1''''''1''''''9,''''''''''''''''''''7'''''''''">
              <a:rPr lang="en-US" sz="1100" smtClean="0"/>
              <a:pPr algn="ctr" eaLnBrk="1" hangingPunct="1">
                <a:lnSpc>
                  <a:spcPct val="100000"/>
                </a:lnSpc>
              </a:pPr>
              <a:t>119,7</a:t>
            </a:fld>
            <a:endParaRPr lang="fr-FR" altLang="fr-FR" sz="1100">
              <a:sym typeface="Arial Narrow" pitchFamily="34" charset="0"/>
            </a:endParaRPr>
          </a:p>
        </p:txBody>
      </p:sp>
      <p:sp>
        <p:nvSpPr>
          <p:cNvPr id="169" name="Text Placeholder 126"/>
          <p:cNvSpPr>
            <a:spLocks noGrp="1"/>
          </p:cNvSpPr>
          <p:nvPr>
            <p:custDataLst>
              <p:tags r:id="rId54"/>
            </p:custDataLst>
          </p:nvPr>
        </p:nvSpPr>
        <p:spPr bwMode="gray">
          <a:xfrm>
            <a:off x="6342064" y="3309938"/>
            <a:ext cx="200025" cy="168275"/>
          </a:xfrm>
          <a:prstGeom prst="rect">
            <a:avLst/>
          </a:prstGeom>
          <a:solidFill>
            <a:schemeClr val="accent2"/>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9EEB6B5-611F-40CA-BF86-8A89F4B24AFC}" type="datetime'''''''''''''''''''''''''''8'''''''''''',''''''''''''''''''5'">
              <a:rPr lang="en-US" sz="1100"/>
              <a:pPr algn="ctr">
                <a:lnSpc>
                  <a:spcPct val="100000"/>
                </a:lnSpc>
                <a:spcBef>
                  <a:spcPct val="0"/>
                </a:spcBef>
              </a:pPr>
              <a:t>8,5</a:t>
            </a:fld>
            <a:endParaRPr lang="fr-FR" sz="1100">
              <a:latin typeface="Arial Narrow"/>
              <a:sym typeface="Arial Narrow"/>
            </a:endParaRPr>
          </a:p>
        </p:txBody>
      </p:sp>
      <p:sp>
        <p:nvSpPr>
          <p:cNvPr id="173" name="Text Placeholder 21"/>
          <p:cNvSpPr>
            <a:spLocks noGrp="1"/>
          </p:cNvSpPr>
          <p:nvPr>
            <p:custDataLst>
              <p:tags r:id="rId55"/>
            </p:custDataLst>
          </p:nvPr>
        </p:nvSpPr>
        <p:spPr bwMode="auto">
          <a:xfrm>
            <a:off x="6218238" y="4894263"/>
            <a:ext cx="266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C77370E5-C4AD-4ADF-80FE-BB0E03890111}" type="datetime'2''''0''''''''''''''''''1''''''''''''''''''''3'''''''''''''">
              <a:rPr lang="en-US" sz="1100" b="0" smtClean="0"/>
              <a:pPr algn="ctr" eaLnBrk="1" hangingPunct="1">
                <a:lnSpc>
                  <a:spcPct val="100000"/>
                </a:lnSpc>
              </a:pPr>
              <a:t>2013</a:t>
            </a:fld>
            <a:endParaRPr lang="fr-FR" altLang="fr-FR" sz="1100" b="0">
              <a:sym typeface="Arial Narrow" pitchFamily="34" charset="0"/>
            </a:endParaRPr>
          </a:p>
        </p:txBody>
      </p:sp>
      <p:sp>
        <p:nvSpPr>
          <p:cNvPr id="177" name="Text Placeholder 11"/>
          <p:cNvSpPr>
            <a:spLocks noGrp="1"/>
          </p:cNvSpPr>
          <p:nvPr>
            <p:custDataLst>
              <p:tags r:id="rId56"/>
            </p:custDataLst>
          </p:nvPr>
        </p:nvSpPr>
        <p:spPr bwMode="gray">
          <a:xfrm>
            <a:off x="4967288" y="3195638"/>
            <a:ext cx="32702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15C2A5F-302A-4AA3-892F-E101A8B69947}" type="datetime'''''''''''''''''''''1''''''''1''6,''''''''''''''''''0'">
              <a:rPr lang="en-US" sz="1100" b="1"/>
              <a:pPr algn="ctr">
                <a:lnSpc>
                  <a:spcPct val="100000"/>
                </a:lnSpc>
                <a:spcBef>
                  <a:spcPct val="0"/>
                </a:spcBef>
              </a:pPr>
              <a:t>116,0</a:t>
            </a:fld>
            <a:endParaRPr lang="fr-FR" sz="1100" b="1">
              <a:latin typeface="Arial Narrow"/>
              <a:sym typeface="Arial Narrow"/>
            </a:endParaRPr>
          </a:p>
        </p:txBody>
      </p:sp>
      <p:sp>
        <p:nvSpPr>
          <p:cNvPr id="171" name="Text Placeholder">
            <a:extLst>
              <a:ext uri="{FF2B5EF4-FFF2-40B4-BE49-F238E27FC236}">
                <a16:creationId xmlns:a16="http://schemas.microsoft.com/office/drawing/2014/main" id="{791EABC3-5E8C-4CB6-83CE-6041224EA072}"/>
              </a:ext>
            </a:extLst>
          </p:cNvPr>
          <p:cNvSpPr>
            <a:spLocks noGrp="1"/>
          </p:cNvSpPr>
          <p:nvPr>
            <p:custDataLst>
              <p:tags r:id="rId57"/>
            </p:custDataLst>
          </p:nvPr>
        </p:nvSpPr>
        <p:spPr bwMode="gray">
          <a:xfrm>
            <a:off x="4478339" y="3992563"/>
            <a:ext cx="263525" cy="168275"/>
          </a:xfrm>
          <a:prstGeom prst="rect">
            <a:avLst/>
          </a:prstGeom>
          <a:solidFill>
            <a:srgbClr val="FFC000"/>
          </a:solidFill>
          <a:ln>
            <a:noFill/>
          </a:ln>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8E4F173-4742-4A6F-8BD8-E4C5FBE57E5B}" type="datetime'''''''''''''''''''1''''''''''''''''''''''''''''2,4'''''''''">
              <a:rPr lang="fr-FR" altLang="en-US" sz="1100" smtClean="0">
                <a:effectLst/>
                <a:latin typeface="Arial Narrow" panose="020B0606020202030204" pitchFamily="34" charset="0"/>
                <a:sym typeface="Arial Narrow" panose="020B0606020202030204" pitchFamily="34" charset="0"/>
              </a:rPr>
              <a:pPr algn="ctr">
                <a:lnSpc>
                  <a:spcPct val="100000"/>
                </a:lnSpc>
                <a:spcBef>
                  <a:spcPct val="0"/>
                </a:spcBef>
              </a:pPr>
              <a:t>12,4</a:t>
            </a:fld>
            <a:endParaRPr lang="fr-FR" sz="1100" dirty="0">
              <a:latin typeface="Arial Narrow" panose="020B0606020202030204" pitchFamily="34" charset="0"/>
              <a:sym typeface="Arial Narrow" panose="020B0606020202030204" pitchFamily="34" charset="0"/>
            </a:endParaRPr>
          </a:p>
        </p:txBody>
      </p:sp>
      <p:sp>
        <p:nvSpPr>
          <p:cNvPr id="230" name="Text Placeholder">
            <a:extLst>
              <a:ext uri="{FF2B5EF4-FFF2-40B4-BE49-F238E27FC236}">
                <a16:creationId xmlns:a16="http://schemas.microsoft.com/office/drawing/2014/main" id="{69611DB5-C109-4CA8-8BE8-D986DFFD23A9}"/>
              </a:ext>
            </a:extLst>
          </p:cNvPr>
          <p:cNvSpPr>
            <a:spLocks noGrp="1"/>
          </p:cNvSpPr>
          <p:nvPr>
            <p:custDataLst>
              <p:tags r:id="rId58"/>
            </p:custDataLst>
          </p:nvPr>
        </p:nvSpPr>
        <p:spPr bwMode="gray">
          <a:xfrm>
            <a:off x="4298951" y="4138613"/>
            <a:ext cx="263525" cy="168275"/>
          </a:xfrm>
          <a:prstGeom prst="rect">
            <a:avLst/>
          </a:prstGeom>
          <a:solidFill>
            <a:schemeClr val="folHlink"/>
          </a:solidFill>
          <a:ln>
            <a:noFill/>
          </a:ln>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3DAEC1F-681C-4E9C-81FE-6BD1FA96EEA1}" type="datetime'1''''''''''''''1'''''''''''''''''''''''''''',''0'">
              <a:rPr lang="fr-FR" altLang="en-US" sz="1100" smtClean="0">
                <a:effectLst/>
                <a:latin typeface="Arial Narrow" panose="020B0606020202030204" pitchFamily="34" charset="0"/>
                <a:sym typeface="Arial Narrow" panose="020B0606020202030204" pitchFamily="34" charset="0"/>
              </a:rPr>
              <a:pPr algn="ctr">
                <a:lnSpc>
                  <a:spcPct val="100000"/>
                </a:lnSpc>
                <a:spcBef>
                  <a:spcPct val="0"/>
                </a:spcBef>
              </a:pPr>
              <a:t>11,0</a:t>
            </a:fld>
            <a:endParaRPr lang="fr-FR" sz="1100" dirty="0">
              <a:latin typeface="Arial Narrow" panose="020B0606020202030204" pitchFamily="34" charset="0"/>
              <a:sym typeface="Arial Narrow" panose="020B0606020202030204" pitchFamily="34" charset="0"/>
            </a:endParaRPr>
          </a:p>
        </p:txBody>
      </p:sp>
      <p:sp>
        <p:nvSpPr>
          <p:cNvPr id="231" name="Text Placeholder">
            <a:extLst>
              <a:ext uri="{FF2B5EF4-FFF2-40B4-BE49-F238E27FC236}">
                <a16:creationId xmlns:a16="http://schemas.microsoft.com/office/drawing/2014/main" id="{9A8085C0-9E4C-470C-8734-8FC71507D763}"/>
              </a:ext>
            </a:extLst>
          </p:cNvPr>
          <p:cNvSpPr>
            <a:spLocks noGrp="1"/>
          </p:cNvSpPr>
          <p:nvPr>
            <p:custDataLst>
              <p:tags r:id="rId59"/>
            </p:custDataLst>
          </p:nvPr>
        </p:nvSpPr>
        <p:spPr bwMode="gray">
          <a:xfrm>
            <a:off x="4999039" y="3375025"/>
            <a:ext cx="263525" cy="168275"/>
          </a:xfrm>
          <a:prstGeom prst="rect">
            <a:avLst/>
          </a:prstGeom>
          <a:solidFill>
            <a:srgbClr val="D3F1FF"/>
          </a:solidFill>
          <a:ln>
            <a:noFill/>
          </a:ln>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BAA0653-8B1C-41B4-97AC-32F92E8094F5}" type="datetime'1''''''''''''''1'''''''''''''''''',''1'''''''''''''''''''''">
              <a:rPr lang="fr-FR" altLang="en-US" sz="1100" smtClean="0">
                <a:effectLst/>
              </a:rPr>
              <a:pPr algn="ctr">
                <a:lnSpc>
                  <a:spcPct val="100000"/>
                </a:lnSpc>
                <a:spcBef>
                  <a:spcPct val="0"/>
                </a:spcBef>
              </a:pPr>
              <a:t>11,1</a:t>
            </a:fld>
            <a:endParaRPr lang="fr-FR" sz="1100" dirty="0"/>
          </a:p>
        </p:txBody>
      </p:sp>
      <p:sp>
        <p:nvSpPr>
          <p:cNvPr id="232" name="Text Placeholder 8"/>
          <p:cNvSpPr>
            <a:spLocks noGrp="1"/>
          </p:cNvSpPr>
          <p:nvPr>
            <p:custDataLst>
              <p:tags r:id="rId60"/>
            </p:custDataLst>
          </p:nvPr>
        </p:nvSpPr>
        <p:spPr bwMode="auto">
          <a:xfrm>
            <a:off x="5181600" y="2768600"/>
            <a:ext cx="508000" cy="238125"/>
          </a:xfrm>
          <a:prstGeom prst="ellipse">
            <a:avLst/>
          </a:prstGeom>
          <a:solidFill>
            <a:schemeClr val="bg1"/>
          </a:solidFill>
          <a:ln w="9525">
            <a:solidFill>
              <a:schemeClr val="hlink"/>
            </a:solidFill>
          </a:ln>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CDE49316-B70D-473E-ABBE-61AA20FE0518}" type="datetime'''+3'''',7'''''''''''''''''''''''''' ''''''''%'">
              <a:rPr lang="en-US" sz="1100">
                <a:latin typeface="Arial Narrow"/>
                <a:sym typeface="Arial Narrow"/>
              </a:rPr>
              <a:pPr algn="ctr">
                <a:lnSpc>
                  <a:spcPct val="100000"/>
                </a:lnSpc>
                <a:spcBef>
                  <a:spcPct val="0"/>
                </a:spcBef>
              </a:pPr>
              <a:t>+3,7 %</a:t>
            </a:fld>
            <a:endParaRPr lang="fr-FR" sz="1100">
              <a:latin typeface="Arial Narrow"/>
              <a:sym typeface="Arial Narrow"/>
            </a:endParaRPr>
          </a:p>
        </p:txBody>
      </p:sp>
      <p:sp>
        <p:nvSpPr>
          <p:cNvPr id="187" name="Rectangle 186"/>
          <p:cNvSpPr/>
          <p:nvPr>
            <p:custDataLst>
              <p:tags r:id="rId61"/>
            </p:custDataLst>
          </p:nvPr>
        </p:nvSpPr>
        <p:spPr bwMode="auto">
          <a:xfrm>
            <a:off x="6176963" y="6067425"/>
            <a:ext cx="179388" cy="133350"/>
          </a:xfrm>
          <a:prstGeom prst="rect">
            <a:avLst/>
          </a:prstGeom>
          <a:solidFill>
            <a:schemeClr val="folHlink"/>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83" name="Rectangle 182"/>
          <p:cNvSpPr/>
          <p:nvPr>
            <p:custDataLst>
              <p:tags r:id="rId62"/>
            </p:custDataLst>
          </p:nvPr>
        </p:nvSpPr>
        <p:spPr bwMode="auto">
          <a:xfrm>
            <a:off x="4711699" y="5864225"/>
            <a:ext cx="179388" cy="133350"/>
          </a:xfrm>
          <a:prstGeom prst="rect">
            <a:avLst/>
          </a:prstGeom>
          <a:solidFill>
            <a:schemeClr val="accent2"/>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86" name="Rectangle 185"/>
          <p:cNvSpPr/>
          <p:nvPr>
            <p:custDataLst>
              <p:tags r:id="rId63"/>
            </p:custDataLst>
          </p:nvPr>
        </p:nvSpPr>
        <p:spPr bwMode="auto">
          <a:xfrm>
            <a:off x="4711699" y="6067425"/>
            <a:ext cx="179388" cy="133350"/>
          </a:xfrm>
          <a:prstGeom prst="rect">
            <a:avLst/>
          </a:prstGeom>
          <a:solidFill>
            <a:srgbClr val="D3F1FF"/>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82" name="Rectangle 181"/>
          <p:cNvSpPr/>
          <p:nvPr>
            <p:custDataLst>
              <p:tags r:id="rId64"/>
            </p:custDataLst>
          </p:nvPr>
        </p:nvSpPr>
        <p:spPr bwMode="auto">
          <a:xfrm>
            <a:off x="6176963" y="6270625"/>
            <a:ext cx="179388" cy="133350"/>
          </a:xfrm>
          <a:prstGeom prst="rect">
            <a:avLst/>
          </a:prstGeom>
          <a:solidFill>
            <a:schemeClr val="accent6"/>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85" name="Rectangle 184"/>
          <p:cNvSpPr/>
          <p:nvPr>
            <p:custDataLst>
              <p:tags r:id="rId65"/>
            </p:custDataLst>
          </p:nvPr>
        </p:nvSpPr>
        <p:spPr bwMode="auto">
          <a:xfrm>
            <a:off x="4711699" y="6270625"/>
            <a:ext cx="179388" cy="133350"/>
          </a:xfrm>
          <a:prstGeom prst="rect">
            <a:avLst/>
          </a:prstGeom>
          <a:no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84" name="Rectangle 183"/>
          <p:cNvSpPr/>
          <p:nvPr>
            <p:custDataLst>
              <p:tags r:id="rId66"/>
            </p:custDataLst>
          </p:nvPr>
        </p:nvSpPr>
        <p:spPr bwMode="auto">
          <a:xfrm>
            <a:off x="6176963" y="5864225"/>
            <a:ext cx="179388" cy="133350"/>
          </a:xfrm>
          <a:prstGeom prst="rect">
            <a:avLst/>
          </a:prstGeom>
          <a:solidFill>
            <a:srgbClr val="FFC000"/>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35" name="Rectangle 234"/>
          <p:cNvSpPr/>
          <p:nvPr>
            <p:custDataLst>
              <p:tags r:id="rId67"/>
            </p:custDataLst>
          </p:nvPr>
        </p:nvSpPr>
        <p:spPr bwMode="auto">
          <a:xfrm>
            <a:off x="7572374" y="5864225"/>
            <a:ext cx="179388" cy="133350"/>
          </a:xfrm>
          <a:prstGeom prst="rect">
            <a:avLst/>
          </a:prstGeom>
          <a:solidFill>
            <a:srgbClr val="2BC6FF"/>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88" name="Text Placeholder 79"/>
          <p:cNvSpPr>
            <a:spLocks noGrp="1"/>
          </p:cNvSpPr>
          <p:nvPr>
            <p:custDataLst>
              <p:tags r:id="rId68"/>
            </p:custDataLst>
          </p:nvPr>
        </p:nvSpPr>
        <p:spPr bwMode="auto">
          <a:xfrm>
            <a:off x="4941888" y="5859463"/>
            <a:ext cx="8620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ADEF0862-2FFF-4BD2-B2DF-20C1E2EC897C}" type="datetime'''C''''''h''ar''''''ges d''e ''''''capit''''al'''''''''''''">
              <a:rPr lang="en-US" sz="1000" b="0" smtClean="0"/>
              <a:pPr eaLnBrk="1" hangingPunct="1">
                <a:lnSpc>
                  <a:spcPct val="100000"/>
                </a:lnSpc>
              </a:pPr>
              <a:t>Charges de capital</a:t>
            </a:fld>
            <a:endParaRPr lang="fr-FR" altLang="fr-FR" sz="1000" b="0">
              <a:sym typeface="Arial Narrow" pitchFamily="34" charset="0"/>
            </a:endParaRPr>
          </a:p>
        </p:txBody>
      </p:sp>
      <p:sp>
        <p:nvSpPr>
          <p:cNvPr id="189" name="Text Placeholder 95"/>
          <p:cNvSpPr>
            <a:spLocks noGrp="1"/>
          </p:cNvSpPr>
          <p:nvPr>
            <p:custDataLst>
              <p:tags r:id="rId69"/>
            </p:custDataLst>
          </p:nvPr>
        </p:nvSpPr>
        <p:spPr bwMode="auto">
          <a:xfrm>
            <a:off x="6407150" y="5859463"/>
            <a:ext cx="695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D79BD226-E03A-4879-8799-E370174B3817}" type="datetime'''''''''C''''''h''''''a''r''ges'''''' a''u'' ''''''so''l'''''">
              <a:rPr lang="en-US" sz="1000" b="0" smtClean="0"/>
              <a:pPr eaLnBrk="1" hangingPunct="1">
                <a:lnSpc>
                  <a:spcPct val="100000"/>
                </a:lnSpc>
              </a:pPr>
              <a:t>Charges au sol</a:t>
            </a:fld>
            <a:endParaRPr lang="fr-FR" altLang="fr-FR" sz="1000" b="0">
              <a:sym typeface="Arial Narrow" pitchFamily="34" charset="0"/>
            </a:endParaRPr>
          </a:p>
        </p:txBody>
      </p:sp>
      <p:sp>
        <p:nvSpPr>
          <p:cNvPr id="193" name="Text Placeholder 80"/>
          <p:cNvSpPr>
            <a:spLocks noGrp="1"/>
          </p:cNvSpPr>
          <p:nvPr>
            <p:custDataLst>
              <p:tags r:id="rId70"/>
            </p:custDataLst>
          </p:nvPr>
        </p:nvSpPr>
        <p:spPr bwMode="auto">
          <a:xfrm>
            <a:off x="4941888" y="6062663"/>
            <a:ext cx="863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4B15DA1C-FF8B-4B15-854C-0D672D8397A3}" type="datetime'''Ch''a''''rges'' ''''i''''''n''d''i''''''''rec''te''''''s'''">
              <a:rPr lang="en-US" sz="1000" b="0" smtClean="0"/>
              <a:pPr eaLnBrk="1" hangingPunct="1">
                <a:lnSpc>
                  <a:spcPct val="100000"/>
                </a:lnSpc>
              </a:pPr>
              <a:t>Charges indirectes</a:t>
            </a:fld>
            <a:endParaRPr lang="fr-FR" altLang="fr-FR" sz="1000" b="0">
              <a:sym typeface="Arial Narrow" pitchFamily="34" charset="0"/>
            </a:endParaRPr>
          </a:p>
        </p:txBody>
      </p:sp>
      <p:sp>
        <p:nvSpPr>
          <p:cNvPr id="191" name="Text Placeholder 97"/>
          <p:cNvSpPr>
            <a:spLocks noGrp="1"/>
          </p:cNvSpPr>
          <p:nvPr>
            <p:custDataLst>
              <p:tags r:id="rId71"/>
            </p:custDataLst>
          </p:nvPr>
        </p:nvSpPr>
        <p:spPr bwMode="auto">
          <a:xfrm>
            <a:off x="6407150" y="6062663"/>
            <a:ext cx="1063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82B38F5F-A06A-4B22-BA7E-1236A2B3FB4F}" type="datetime'''''Cha''r''ges ''d''''''''''''''e'' dis''t''ri''b''''u''tion'">
              <a:rPr lang="en-US" sz="1000" b="0" smtClean="0"/>
              <a:pPr eaLnBrk="1" hangingPunct="1">
                <a:lnSpc>
                  <a:spcPct val="100000"/>
                </a:lnSpc>
              </a:pPr>
              <a:t>Charges de distribution</a:t>
            </a:fld>
            <a:endParaRPr lang="fr-FR" altLang="fr-FR" sz="1000" b="0">
              <a:sym typeface="Arial Narrow" pitchFamily="34" charset="0"/>
            </a:endParaRPr>
          </a:p>
        </p:txBody>
      </p:sp>
      <p:sp>
        <p:nvSpPr>
          <p:cNvPr id="192" name="Text Placeholder 93"/>
          <p:cNvSpPr>
            <a:spLocks noGrp="1"/>
          </p:cNvSpPr>
          <p:nvPr>
            <p:custDataLst>
              <p:tags r:id="rId72"/>
            </p:custDataLst>
          </p:nvPr>
        </p:nvSpPr>
        <p:spPr bwMode="auto">
          <a:xfrm>
            <a:off x="4941888" y="6265863"/>
            <a:ext cx="1133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4A038111-BE4B-48AA-8447-0B7782650A29}" type="datetime'C''h''a''''rge''s'' matéri''''el ''r''o''''''ul''a''''n''t'">
              <a:rPr lang="en-US" sz="1000" b="0" smtClean="0"/>
              <a:pPr eaLnBrk="1" hangingPunct="1">
                <a:lnSpc>
                  <a:spcPct val="100000"/>
                </a:lnSpc>
              </a:pPr>
              <a:t>Charges matériel roulant</a:t>
            </a:fld>
            <a:endParaRPr lang="fr-FR" altLang="fr-FR" sz="1000" b="0">
              <a:sym typeface="Arial Narrow" pitchFamily="34" charset="0"/>
            </a:endParaRPr>
          </a:p>
        </p:txBody>
      </p:sp>
      <p:sp>
        <p:nvSpPr>
          <p:cNvPr id="190" name="Text Placeholder 98"/>
          <p:cNvSpPr>
            <a:spLocks noGrp="1"/>
          </p:cNvSpPr>
          <p:nvPr>
            <p:custDataLst>
              <p:tags r:id="rId73"/>
            </p:custDataLst>
          </p:nvPr>
        </p:nvSpPr>
        <p:spPr bwMode="auto">
          <a:xfrm>
            <a:off x="6407150" y="6265863"/>
            <a:ext cx="847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7A0C41E7-9E2C-4E8D-8A8B-93EFF59B2B0D}" type="datetime'''''''C''har''g''e''s ''''''''''''d''''e'' ''''''''''p''éage'">
              <a:rPr lang="en-US" sz="1000" b="0" smtClean="0"/>
              <a:pPr eaLnBrk="1" hangingPunct="1">
                <a:lnSpc>
                  <a:spcPct val="100000"/>
                </a:lnSpc>
              </a:pPr>
              <a:t>Charges de péage</a:t>
            </a:fld>
            <a:endParaRPr lang="fr-FR" altLang="fr-FR" sz="1000" b="0">
              <a:sym typeface="Arial Narrow" pitchFamily="34" charset="0"/>
            </a:endParaRPr>
          </a:p>
        </p:txBody>
      </p:sp>
      <p:sp>
        <p:nvSpPr>
          <p:cNvPr id="161" name="Text Placeholder 10"/>
          <p:cNvSpPr>
            <a:spLocks noGrp="1"/>
          </p:cNvSpPr>
          <p:nvPr>
            <p:custDataLst>
              <p:tags r:id="rId74"/>
            </p:custDataLst>
          </p:nvPr>
        </p:nvSpPr>
        <p:spPr bwMode="auto">
          <a:xfrm>
            <a:off x="7802563" y="5859463"/>
            <a:ext cx="1336675"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DB7DAB5-BF7A-496D-91E2-25132CD33B08}" type="datetime'Aut''''''res c''''ha''r''ges'' d''e'' circ''ul''ati''''''on'">
              <a:rPr lang="en-US" sz="1000">
                <a:latin typeface="Arial Narrow"/>
                <a:sym typeface="Arial Narrow"/>
              </a:rPr>
              <a:pPr>
                <a:lnSpc>
                  <a:spcPct val="100000"/>
                </a:lnSpc>
                <a:spcBef>
                  <a:spcPct val="0"/>
                </a:spcBef>
              </a:pPr>
              <a:t>Autres charges de circulation</a:t>
            </a:fld>
            <a:endParaRPr lang="fr-FR" sz="1000">
              <a:latin typeface="Arial Narrow"/>
              <a:sym typeface="Arial Narrow"/>
            </a:endParaRPr>
          </a:p>
        </p:txBody>
      </p:sp>
      <p:sp>
        <p:nvSpPr>
          <p:cNvPr id="194" name="RbLeanShape Arrow Option 1 82"/>
          <p:cNvSpPr/>
          <p:nvPr/>
        </p:nvSpPr>
        <p:spPr>
          <a:xfrm rot="5400000">
            <a:off x="6688137" y="2700337"/>
            <a:ext cx="457200" cy="476250"/>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08000">
                <a:moveTo>
                  <a:pt x="0" y="0"/>
                </a:moveTo>
                <a:lnTo>
                  <a:pt x="330200" y="0"/>
                </a:lnTo>
                <a:lnTo>
                  <a:pt x="457200" y="254000"/>
                </a:lnTo>
                <a:lnTo>
                  <a:pt x="330200" y="508000"/>
                </a:lnTo>
                <a:lnTo>
                  <a:pt x="0" y="508000"/>
                </a:lnTo>
              </a:path>
            </a:pathLst>
          </a:custGeom>
          <a:ln w="22225">
            <a:solidFill>
              <a:schemeClr val="accent6"/>
            </a:solidFill>
          </a:ln>
          <a:effectLst/>
        </p:spPr>
        <p:style>
          <a:lnRef idx="1">
            <a:schemeClr val="accent1"/>
          </a:lnRef>
          <a:fillRef idx="0">
            <a:schemeClr val="accent1"/>
          </a:fillRef>
          <a:effectRef idx="0">
            <a:schemeClr val="accent1"/>
          </a:effectRef>
          <a:fontRef idx="minor">
            <a:schemeClr val="tx1"/>
          </a:fontRef>
        </p:style>
        <p:txBody>
          <a:bodyPr vert="vert270" lIns="0" tIns="0" rIns="0" bIns="0"/>
          <a:lstStyle/>
          <a:p>
            <a:pPr algn="ctr" fontAlgn="ctr">
              <a:defRPr/>
            </a:pPr>
            <a:r>
              <a:rPr lang="fr-FR" sz="1100" dirty="0" err="1"/>
              <a:t>CAGR</a:t>
            </a:r>
            <a:r>
              <a:rPr lang="fr-FR" sz="1100" dirty="0"/>
              <a:t> 2009-13</a:t>
            </a:r>
          </a:p>
        </p:txBody>
      </p:sp>
      <p:sp>
        <p:nvSpPr>
          <p:cNvPr id="195" name="TextBox 194"/>
          <p:cNvSpPr txBox="1">
            <a:spLocks/>
          </p:cNvSpPr>
          <p:nvPr/>
        </p:nvSpPr>
        <p:spPr>
          <a:xfrm>
            <a:off x="6696075" y="3311525"/>
            <a:ext cx="432000" cy="153233"/>
          </a:xfrm>
          <a:prstGeom prst="roundRect">
            <a:avLst/>
          </a:prstGeom>
          <a:noFill/>
          <a:ln w="9525">
            <a:solidFill>
              <a:schemeClr val="tx2"/>
            </a:solidFill>
          </a:ln>
        </p:spPr>
        <p:txBody>
          <a:bodyPr wrap="none" lIns="0" tIns="0" rIns="0" bIns="0">
            <a:noAutofit/>
          </a:bodyPr>
          <a:lstStyle/>
          <a:p>
            <a:pPr algn="ctr">
              <a:lnSpc>
                <a:spcPct val="90000"/>
              </a:lnSpc>
              <a:spcBef>
                <a:spcPts val="400"/>
              </a:spcBef>
              <a:buClr>
                <a:srgbClr val="000000"/>
              </a:buClr>
              <a:buSzPct val="100000"/>
              <a:defRPr/>
            </a:pPr>
            <a:r>
              <a:rPr lang="fr-FR" sz="1000" b="0">
                <a:latin typeface="+mn-lt"/>
                <a:cs typeface="Arial Narrow" pitchFamily="34" charset="0"/>
              </a:rPr>
              <a:t>-5,7%</a:t>
            </a:r>
            <a:endParaRPr lang="fr-FR" sz="1000" b="0" dirty="0">
              <a:latin typeface="+mn-lt"/>
              <a:cs typeface="Arial Narrow" pitchFamily="34" charset="0"/>
            </a:endParaRPr>
          </a:p>
        </p:txBody>
      </p:sp>
      <p:sp>
        <p:nvSpPr>
          <p:cNvPr id="196" name="TextBox 195"/>
          <p:cNvSpPr txBox="1">
            <a:spLocks/>
          </p:cNvSpPr>
          <p:nvPr/>
        </p:nvSpPr>
        <p:spPr>
          <a:xfrm>
            <a:off x="6696075" y="3482975"/>
            <a:ext cx="432000" cy="153233"/>
          </a:xfrm>
          <a:prstGeom prst="roundRect">
            <a:avLst/>
          </a:prstGeom>
          <a:noFill/>
          <a:ln w="9525">
            <a:solidFill>
              <a:srgbClr val="D3F1FF"/>
            </a:solidFill>
          </a:ln>
        </p:spPr>
        <p:txBody>
          <a:bodyPr wrap="none" lIns="0" tIns="0" rIns="0" bIns="0">
            <a:noAutofit/>
          </a:bodyPr>
          <a:lstStyle/>
          <a:p>
            <a:pPr algn="ctr">
              <a:lnSpc>
                <a:spcPct val="90000"/>
              </a:lnSpc>
              <a:spcBef>
                <a:spcPts val="400"/>
              </a:spcBef>
              <a:buClr>
                <a:srgbClr val="000000"/>
              </a:buClr>
              <a:buSzPct val="100000"/>
              <a:defRPr/>
            </a:pPr>
            <a:r>
              <a:rPr lang="fr-FR" sz="1000" b="0" dirty="0">
                <a:latin typeface="+mn-lt"/>
                <a:cs typeface="Arial Narrow" pitchFamily="34" charset="0"/>
              </a:rPr>
              <a:t>+16,1%</a:t>
            </a:r>
          </a:p>
        </p:txBody>
      </p:sp>
      <p:sp>
        <p:nvSpPr>
          <p:cNvPr id="197" name="TextBox 196"/>
          <p:cNvSpPr txBox="1">
            <a:spLocks/>
          </p:cNvSpPr>
          <p:nvPr/>
        </p:nvSpPr>
        <p:spPr>
          <a:xfrm>
            <a:off x="6696075" y="3663950"/>
            <a:ext cx="432000" cy="138499"/>
          </a:xfrm>
          <a:prstGeom prst="rect">
            <a:avLst/>
          </a:prstGeom>
        </p:spPr>
        <p:txBody>
          <a:bodyPr wrap="none" lIns="0" tIns="0" rIns="0" bIns="0">
            <a:noAutofit/>
          </a:bodyPr>
          <a:lstStyle/>
          <a:p>
            <a:pPr algn="ctr">
              <a:lnSpc>
                <a:spcPct val="90000"/>
              </a:lnSpc>
              <a:spcBef>
                <a:spcPts val="400"/>
              </a:spcBef>
              <a:buClr>
                <a:srgbClr val="000000"/>
              </a:buClr>
              <a:buSzPct val="100000"/>
              <a:defRPr/>
            </a:pPr>
            <a:r>
              <a:rPr lang="fr-FR" sz="1000" b="0" dirty="0">
                <a:latin typeface="+mn-lt"/>
                <a:cs typeface="Arial Narrow" pitchFamily="34" charset="0"/>
              </a:rPr>
              <a:t>+0,5%</a:t>
            </a:r>
          </a:p>
        </p:txBody>
      </p:sp>
      <p:sp>
        <p:nvSpPr>
          <p:cNvPr id="198" name="TextBox 197"/>
          <p:cNvSpPr txBox="1">
            <a:spLocks/>
          </p:cNvSpPr>
          <p:nvPr/>
        </p:nvSpPr>
        <p:spPr>
          <a:xfrm>
            <a:off x="6696075" y="3883025"/>
            <a:ext cx="432000" cy="153233"/>
          </a:xfrm>
          <a:prstGeom prst="roundRect">
            <a:avLst/>
          </a:prstGeom>
          <a:ln>
            <a:solidFill>
              <a:srgbClr val="FFC600"/>
            </a:solidFill>
          </a:ln>
        </p:spPr>
        <p:txBody>
          <a:bodyPr wrap="none" lIns="0" tIns="0" rIns="0" bIns="0">
            <a:noAutofit/>
          </a:bodyPr>
          <a:lstStyle/>
          <a:p>
            <a:pPr algn="ctr">
              <a:lnSpc>
                <a:spcPct val="90000"/>
              </a:lnSpc>
              <a:spcBef>
                <a:spcPts val="400"/>
              </a:spcBef>
              <a:buClr>
                <a:srgbClr val="000000"/>
              </a:buClr>
              <a:buSzPct val="100000"/>
              <a:defRPr/>
            </a:pPr>
            <a:r>
              <a:rPr lang="fr-FR" sz="1000" b="0" dirty="0">
                <a:latin typeface="+mn-lt"/>
                <a:cs typeface="Arial Narrow" pitchFamily="34" charset="0"/>
              </a:rPr>
              <a:t>+10,1%</a:t>
            </a:r>
          </a:p>
        </p:txBody>
      </p:sp>
      <p:sp>
        <p:nvSpPr>
          <p:cNvPr id="199" name="TextBox 198"/>
          <p:cNvSpPr txBox="1">
            <a:spLocks/>
          </p:cNvSpPr>
          <p:nvPr/>
        </p:nvSpPr>
        <p:spPr>
          <a:xfrm>
            <a:off x="6696075" y="4064000"/>
            <a:ext cx="432000" cy="153233"/>
          </a:xfrm>
          <a:prstGeom prst="roundRect">
            <a:avLst/>
          </a:prstGeom>
          <a:ln>
            <a:solidFill>
              <a:schemeClr val="accent4"/>
            </a:solidFill>
          </a:ln>
        </p:spPr>
        <p:txBody>
          <a:bodyPr wrap="none" lIns="0" tIns="0" rIns="0" bIns="0">
            <a:noAutofit/>
          </a:bodyPr>
          <a:lstStyle/>
          <a:p>
            <a:pPr algn="ctr">
              <a:lnSpc>
                <a:spcPct val="90000"/>
              </a:lnSpc>
              <a:spcBef>
                <a:spcPts val="400"/>
              </a:spcBef>
              <a:buClr>
                <a:srgbClr val="000000"/>
              </a:buClr>
              <a:buSzPct val="100000"/>
              <a:defRPr/>
            </a:pPr>
            <a:r>
              <a:rPr lang="fr-FR" sz="1000" b="0" dirty="0">
                <a:latin typeface="+mn-lt"/>
                <a:cs typeface="Arial Narrow" pitchFamily="34" charset="0"/>
              </a:rPr>
              <a:t>+1,5%</a:t>
            </a:r>
          </a:p>
        </p:txBody>
      </p:sp>
      <p:sp>
        <p:nvSpPr>
          <p:cNvPr id="200" name="TextBox 199"/>
          <p:cNvSpPr txBox="1">
            <a:spLocks/>
          </p:cNvSpPr>
          <p:nvPr/>
        </p:nvSpPr>
        <p:spPr>
          <a:xfrm>
            <a:off x="6696075" y="4435475"/>
            <a:ext cx="432000" cy="153233"/>
          </a:xfrm>
          <a:prstGeom prst="roundRect">
            <a:avLst/>
          </a:prstGeom>
          <a:ln>
            <a:solidFill>
              <a:schemeClr val="accent3"/>
            </a:solidFill>
          </a:ln>
        </p:spPr>
        <p:txBody>
          <a:bodyPr wrap="none" lIns="0" tIns="0" rIns="0" bIns="0">
            <a:noAutofit/>
          </a:bodyPr>
          <a:lstStyle/>
          <a:p>
            <a:pPr algn="ctr">
              <a:lnSpc>
                <a:spcPct val="90000"/>
              </a:lnSpc>
              <a:spcBef>
                <a:spcPts val="400"/>
              </a:spcBef>
              <a:buClr>
                <a:srgbClr val="000000"/>
              </a:buClr>
              <a:buSzPct val="100000"/>
              <a:defRPr/>
            </a:pPr>
            <a:r>
              <a:rPr lang="fr-FR" sz="1000" dirty="0">
                <a:latin typeface="+mn-lt"/>
                <a:cs typeface="Arial Narrow" pitchFamily="34" charset="0"/>
              </a:rPr>
              <a:t>+3,1%</a:t>
            </a:r>
          </a:p>
        </p:txBody>
      </p:sp>
      <p:sp>
        <p:nvSpPr>
          <p:cNvPr id="201" name="RbLeanShape Arrow Option 1 105"/>
          <p:cNvSpPr/>
          <p:nvPr/>
        </p:nvSpPr>
        <p:spPr>
          <a:xfrm>
            <a:off x="169862" y="5164137"/>
            <a:ext cx="606425" cy="273052"/>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 name="connsiteX0" fmla="*/ 0 w 393256"/>
              <a:gd name="connsiteY0" fmla="*/ 0 h 508000"/>
              <a:gd name="connsiteX1" fmla="*/ 330200 w 393256"/>
              <a:gd name="connsiteY1" fmla="*/ 0 h 508000"/>
              <a:gd name="connsiteX2" fmla="*/ 393256 w 393256"/>
              <a:gd name="connsiteY2" fmla="*/ 254000 h 508000"/>
              <a:gd name="connsiteX3" fmla="*/ 330200 w 393256"/>
              <a:gd name="connsiteY3" fmla="*/ 508000 h 508000"/>
              <a:gd name="connsiteX4" fmla="*/ 0 w 393256"/>
              <a:gd name="connsiteY4" fmla="*/ 508000 h 508000"/>
              <a:gd name="connsiteX0" fmla="*/ 0 w 352077"/>
              <a:gd name="connsiteY0" fmla="*/ 0 h 508000"/>
              <a:gd name="connsiteX1" fmla="*/ 330200 w 352077"/>
              <a:gd name="connsiteY1" fmla="*/ 0 h 508000"/>
              <a:gd name="connsiteX2" fmla="*/ 352077 w 352077"/>
              <a:gd name="connsiteY2" fmla="*/ 253998 h 508000"/>
              <a:gd name="connsiteX3" fmla="*/ 330200 w 352077"/>
              <a:gd name="connsiteY3" fmla="*/ 508000 h 508000"/>
              <a:gd name="connsiteX4" fmla="*/ 0 w 352077"/>
              <a:gd name="connsiteY4" fmla="*/ 508000 h 508000"/>
              <a:gd name="connsiteX0" fmla="*/ 0 w 388943"/>
              <a:gd name="connsiteY0" fmla="*/ 0 h 508000"/>
              <a:gd name="connsiteX1" fmla="*/ 330200 w 388943"/>
              <a:gd name="connsiteY1" fmla="*/ 0 h 508000"/>
              <a:gd name="connsiteX2" fmla="*/ 388943 w 388943"/>
              <a:gd name="connsiteY2" fmla="*/ 253998 h 508000"/>
              <a:gd name="connsiteX3" fmla="*/ 330200 w 388943"/>
              <a:gd name="connsiteY3" fmla="*/ 508000 h 508000"/>
              <a:gd name="connsiteX4" fmla="*/ 0 w 388943"/>
              <a:gd name="connsiteY4" fmla="*/ 5080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43" h="508000">
                <a:moveTo>
                  <a:pt x="0" y="0"/>
                </a:moveTo>
                <a:lnTo>
                  <a:pt x="330200" y="0"/>
                </a:lnTo>
                <a:lnTo>
                  <a:pt x="388943" y="253998"/>
                </a:lnTo>
                <a:lnTo>
                  <a:pt x="330200" y="508000"/>
                </a:lnTo>
                <a:lnTo>
                  <a:pt x="0" y="508000"/>
                </a:lnTo>
              </a:path>
            </a:pathLst>
          </a:custGeom>
          <a:ln w="22225">
            <a:solidFill>
              <a:schemeClr val="accent6"/>
            </a:solidFill>
          </a:ln>
          <a:effectLst/>
        </p:spPr>
        <p:style>
          <a:lnRef idx="1">
            <a:schemeClr val="accent1"/>
          </a:lnRef>
          <a:fillRef idx="0">
            <a:schemeClr val="accent1"/>
          </a:fillRef>
          <a:effectRef idx="0">
            <a:schemeClr val="accent1"/>
          </a:effectRef>
          <a:fontRef idx="minor">
            <a:schemeClr val="tx1"/>
          </a:fontRef>
        </p:style>
        <p:txBody>
          <a:bodyPr vert="horz" wrap="square" lIns="0" tIns="0" rIns="0" bIns="0" rtlCol="0" anchor="ctr" anchorCtr="0">
            <a:noAutofit/>
          </a:bodyPr>
          <a:lstStyle/>
          <a:p>
            <a:pPr fontAlgn="ctr"/>
            <a:r>
              <a:rPr lang="fr-FR" sz="1100" dirty="0"/>
              <a:t>Pm </a:t>
            </a:r>
            <a:r>
              <a:rPr lang="fr-FR" sz="1100" dirty="0" err="1"/>
              <a:t>km</a:t>
            </a:r>
            <a:r>
              <a:rPr lang="fr-FR" sz="1100" baseline="30000" dirty="0" err="1"/>
              <a:t>2</a:t>
            </a:r>
            <a:r>
              <a:rPr lang="fr-FR" sz="1100" baseline="30000" dirty="0"/>
              <a:t>)</a:t>
            </a:r>
            <a:endParaRPr lang="fr-FR" sz="1100" dirty="0"/>
          </a:p>
        </p:txBody>
      </p:sp>
      <p:sp>
        <p:nvSpPr>
          <p:cNvPr id="202" name="TextBox 201"/>
          <p:cNvSpPr txBox="1">
            <a:spLocks/>
          </p:cNvSpPr>
          <p:nvPr/>
        </p:nvSpPr>
        <p:spPr>
          <a:xfrm>
            <a:off x="2138362" y="521652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6"/>
                </a:solidFill>
                <a:latin typeface="+mn-lt"/>
                <a:cs typeface="Arial Narrow" pitchFamily="34" charset="0"/>
              </a:rPr>
              <a:t>21,21</a:t>
            </a:r>
            <a:endParaRPr lang="fr-FR" sz="1100" dirty="0">
              <a:solidFill>
                <a:schemeClr val="accent6"/>
              </a:solidFill>
              <a:latin typeface="+mn-lt"/>
              <a:cs typeface="Arial Narrow" pitchFamily="34" charset="0"/>
            </a:endParaRPr>
          </a:p>
        </p:txBody>
      </p:sp>
      <p:sp>
        <p:nvSpPr>
          <p:cNvPr id="203" name="TextBox 202"/>
          <p:cNvSpPr txBox="1">
            <a:spLocks/>
          </p:cNvSpPr>
          <p:nvPr/>
        </p:nvSpPr>
        <p:spPr>
          <a:xfrm>
            <a:off x="2735262" y="521652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6"/>
                </a:solidFill>
                <a:latin typeface="+mn-lt"/>
                <a:cs typeface="Arial Narrow" pitchFamily="34" charset="0"/>
              </a:rPr>
              <a:t>20,39</a:t>
            </a:r>
            <a:endParaRPr lang="fr-FR" sz="1100" dirty="0">
              <a:solidFill>
                <a:schemeClr val="accent6"/>
              </a:solidFill>
              <a:latin typeface="+mn-lt"/>
              <a:cs typeface="Arial Narrow" pitchFamily="34" charset="0"/>
            </a:endParaRPr>
          </a:p>
        </p:txBody>
      </p:sp>
      <p:sp>
        <p:nvSpPr>
          <p:cNvPr id="204" name="TextBox 203"/>
          <p:cNvSpPr txBox="1">
            <a:spLocks/>
          </p:cNvSpPr>
          <p:nvPr/>
        </p:nvSpPr>
        <p:spPr>
          <a:xfrm>
            <a:off x="5567362" y="521652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6"/>
                </a:solidFill>
                <a:latin typeface="+mn-lt"/>
                <a:cs typeface="Arial Narrow" pitchFamily="34" charset="0"/>
              </a:rPr>
              <a:t>26,77</a:t>
            </a:r>
            <a:endParaRPr lang="fr-FR" sz="1100" dirty="0">
              <a:solidFill>
                <a:schemeClr val="accent6"/>
              </a:solidFill>
              <a:latin typeface="+mn-lt"/>
              <a:cs typeface="Arial Narrow" pitchFamily="34" charset="0"/>
            </a:endParaRPr>
          </a:p>
        </p:txBody>
      </p:sp>
      <p:sp>
        <p:nvSpPr>
          <p:cNvPr id="205" name="TextBox 204"/>
          <p:cNvSpPr txBox="1">
            <a:spLocks/>
          </p:cNvSpPr>
          <p:nvPr/>
        </p:nvSpPr>
        <p:spPr>
          <a:xfrm>
            <a:off x="6221412" y="521652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6"/>
                </a:solidFill>
                <a:latin typeface="+mn-lt"/>
                <a:cs typeface="Arial Narrow" pitchFamily="34" charset="0"/>
              </a:rPr>
              <a:t>27,37</a:t>
            </a:r>
            <a:endParaRPr lang="fr-FR" sz="1100" dirty="0">
              <a:solidFill>
                <a:schemeClr val="accent6"/>
              </a:solidFill>
              <a:latin typeface="+mn-lt"/>
              <a:cs typeface="Arial Narrow" pitchFamily="34" charset="0"/>
            </a:endParaRPr>
          </a:p>
        </p:txBody>
      </p:sp>
      <p:sp>
        <p:nvSpPr>
          <p:cNvPr id="206" name="RbLeanShape Arrow Option 1 105"/>
          <p:cNvSpPr/>
          <p:nvPr/>
        </p:nvSpPr>
        <p:spPr>
          <a:xfrm>
            <a:off x="169862" y="5570537"/>
            <a:ext cx="606425" cy="252000"/>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 name="connsiteX0" fmla="*/ 0 w 393256"/>
              <a:gd name="connsiteY0" fmla="*/ 0 h 508000"/>
              <a:gd name="connsiteX1" fmla="*/ 330200 w 393256"/>
              <a:gd name="connsiteY1" fmla="*/ 0 h 508000"/>
              <a:gd name="connsiteX2" fmla="*/ 393256 w 393256"/>
              <a:gd name="connsiteY2" fmla="*/ 254000 h 508000"/>
              <a:gd name="connsiteX3" fmla="*/ 330200 w 393256"/>
              <a:gd name="connsiteY3" fmla="*/ 508000 h 508000"/>
              <a:gd name="connsiteX4" fmla="*/ 0 w 393256"/>
              <a:gd name="connsiteY4" fmla="*/ 508000 h 508000"/>
              <a:gd name="connsiteX0" fmla="*/ 0 w 352077"/>
              <a:gd name="connsiteY0" fmla="*/ 0 h 508000"/>
              <a:gd name="connsiteX1" fmla="*/ 330200 w 352077"/>
              <a:gd name="connsiteY1" fmla="*/ 0 h 508000"/>
              <a:gd name="connsiteX2" fmla="*/ 352077 w 352077"/>
              <a:gd name="connsiteY2" fmla="*/ 254000 h 508000"/>
              <a:gd name="connsiteX3" fmla="*/ 330200 w 352077"/>
              <a:gd name="connsiteY3" fmla="*/ 508000 h 508000"/>
              <a:gd name="connsiteX4" fmla="*/ 0 w 352077"/>
              <a:gd name="connsiteY4" fmla="*/ 508000 h 508000"/>
              <a:gd name="connsiteX0" fmla="*/ 0 w 388943"/>
              <a:gd name="connsiteY0" fmla="*/ 0 h 508000"/>
              <a:gd name="connsiteX1" fmla="*/ 330200 w 388943"/>
              <a:gd name="connsiteY1" fmla="*/ 0 h 508000"/>
              <a:gd name="connsiteX2" fmla="*/ 388943 w 388943"/>
              <a:gd name="connsiteY2" fmla="*/ 254000 h 508000"/>
              <a:gd name="connsiteX3" fmla="*/ 330200 w 388943"/>
              <a:gd name="connsiteY3" fmla="*/ 508000 h 508000"/>
              <a:gd name="connsiteX4" fmla="*/ 0 w 388943"/>
              <a:gd name="connsiteY4" fmla="*/ 5080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43" h="508000">
                <a:moveTo>
                  <a:pt x="0" y="0"/>
                </a:moveTo>
                <a:lnTo>
                  <a:pt x="330200" y="0"/>
                </a:lnTo>
                <a:lnTo>
                  <a:pt x="388943" y="254000"/>
                </a:lnTo>
                <a:lnTo>
                  <a:pt x="330200" y="508000"/>
                </a:lnTo>
                <a:lnTo>
                  <a:pt x="0" y="50800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0" tIns="0" rIns="0" bIns="0" rtlCol="0" anchor="ctr" anchorCtr="0">
            <a:noAutofit/>
          </a:bodyPr>
          <a:lstStyle/>
          <a:p>
            <a:pPr fontAlgn="ctr"/>
            <a:r>
              <a:rPr lang="fr-FR" sz="1100" dirty="0"/>
              <a:t>Pm </a:t>
            </a:r>
            <a:r>
              <a:rPr lang="fr-FR" sz="1100" dirty="0" err="1"/>
              <a:t>vkm</a:t>
            </a:r>
            <a:r>
              <a:rPr lang="fr-FR" sz="1100" baseline="30000" dirty="0" err="1"/>
              <a:t>3</a:t>
            </a:r>
            <a:r>
              <a:rPr lang="fr-FR" sz="1100" baseline="30000" dirty="0"/>
              <a:t>)</a:t>
            </a:r>
            <a:endParaRPr lang="fr-FR" sz="1100" dirty="0"/>
          </a:p>
        </p:txBody>
      </p:sp>
      <p:sp>
        <p:nvSpPr>
          <p:cNvPr id="207" name="TextBox 206"/>
          <p:cNvSpPr txBox="1">
            <a:spLocks/>
          </p:cNvSpPr>
          <p:nvPr/>
        </p:nvSpPr>
        <p:spPr>
          <a:xfrm>
            <a:off x="2138362" y="561657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3"/>
                </a:solidFill>
                <a:latin typeface="+mn-lt"/>
                <a:cs typeface="Arial Narrow" pitchFamily="34" charset="0"/>
              </a:rPr>
              <a:t>0,096</a:t>
            </a:r>
            <a:endParaRPr lang="fr-FR" sz="1100" dirty="0">
              <a:solidFill>
                <a:schemeClr val="accent3"/>
              </a:solidFill>
              <a:latin typeface="+mn-lt"/>
              <a:cs typeface="Arial Narrow" pitchFamily="34" charset="0"/>
            </a:endParaRPr>
          </a:p>
        </p:txBody>
      </p:sp>
      <p:sp>
        <p:nvSpPr>
          <p:cNvPr id="208" name="TextBox 207"/>
          <p:cNvSpPr txBox="1">
            <a:spLocks/>
          </p:cNvSpPr>
          <p:nvPr/>
        </p:nvSpPr>
        <p:spPr>
          <a:xfrm>
            <a:off x="2735262" y="561657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3"/>
                </a:solidFill>
                <a:latin typeface="+mn-lt"/>
                <a:cs typeface="Arial Narrow" pitchFamily="34" charset="0"/>
              </a:rPr>
              <a:t>0,097</a:t>
            </a:r>
            <a:endParaRPr lang="fr-FR" sz="1100" dirty="0">
              <a:solidFill>
                <a:schemeClr val="accent3"/>
              </a:solidFill>
              <a:latin typeface="+mn-lt"/>
              <a:cs typeface="Arial Narrow" pitchFamily="34" charset="0"/>
            </a:endParaRPr>
          </a:p>
        </p:txBody>
      </p:sp>
      <p:sp>
        <p:nvSpPr>
          <p:cNvPr id="209" name="TextBox 208"/>
          <p:cNvSpPr txBox="1">
            <a:spLocks/>
          </p:cNvSpPr>
          <p:nvPr/>
        </p:nvSpPr>
        <p:spPr>
          <a:xfrm>
            <a:off x="5568950" y="561657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3"/>
                </a:solidFill>
                <a:latin typeface="+mn-lt"/>
                <a:cs typeface="Arial Narrow" pitchFamily="34" charset="0"/>
              </a:rPr>
              <a:t>0,122</a:t>
            </a:r>
            <a:endParaRPr lang="fr-FR" sz="1100" dirty="0">
              <a:solidFill>
                <a:schemeClr val="accent3"/>
              </a:solidFill>
              <a:latin typeface="+mn-lt"/>
              <a:cs typeface="Arial Narrow" pitchFamily="34" charset="0"/>
            </a:endParaRPr>
          </a:p>
        </p:txBody>
      </p:sp>
      <p:sp>
        <p:nvSpPr>
          <p:cNvPr id="210" name="TextBox 209"/>
          <p:cNvSpPr txBox="1">
            <a:spLocks/>
          </p:cNvSpPr>
          <p:nvPr/>
        </p:nvSpPr>
        <p:spPr>
          <a:xfrm>
            <a:off x="6223000" y="561657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3"/>
                </a:solidFill>
                <a:latin typeface="+mn-lt"/>
                <a:cs typeface="Arial Narrow" pitchFamily="34" charset="0"/>
              </a:rPr>
              <a:t>0,130</a:t>
            </a:r>
            <a:endParaRPr lang="fr-FR" sz="1100" dirty="0">
              <a:solidFill>
                <a:schemeClr val="accent3"/>
              </a:solidFill>
              <a:latin typeface="+mn-lt"/>
              <a:cs typeface="Arial Narrow" pitchFamily="34" charset="0"/>
            </a:endParaRPr>
          </a:p>
        </p:txBody>
      </p:sp>
      <p:sp>
        <p:nvSpPr>
          <p:cNvPr id="211" name="RbLeanShape Arrow Option 1 82"/>
          <p:cNvSpPr/>
          <p:nvPr/>
        </p:nvSpPr>
        <p:spPr>
          <a:xfrm rot="5400000">
            <a:off x="3327400" y="2700337"/>
            <a:ext cx="457200" cy="476250"/>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08000">
                <a:moveTo>
                  <a:pt x="0" y="0"/>
                </a:moveTo>
                <a:lnTo>
                  <a:pt x="330200" y="0"/>
                </a:lnTo>
                <a:lnTo>
                  <a:pt x="457200" y="254000"/>
                </a:lnTo>
                <a:lnTo>
                  <a:pt x="330200" y="508000"/>
                </a:lnTo>
                <a:lnTo>
                  <a:pt x="0" y="508000"/>
                </a:lnTo>
              </a:path>
            </a:pathLst>
          </a:custGeom>
          <a:ln w="22225">
            <a:solidFill>
              <a:schemeClr val="accent6"/>
            </a:solidFill>
          </a:ln>
          <a:effectLst/>
        </p:spPr>
        <p:style>
          <a:lnRef idx="1">
            <a:schemeClr val="accent1"/>
          </a:lnRef>
          <a:fillRef idx="0">
            <a:schemeClr val="accent1"/>
          </a:fillRef>
          <a:effectRef idx="0">
            <a:schemeClr val="accent1"/>
          </a:effectRef>
          <a:fontRef idx="minor">
            <a:schemeClr val="tx1"/>
          </a:fontRef>
        </p:style>
        <p:txBody>
          <a:bodyPr vert="vert270" lIns="0" tIns="0" rIns="0" bIns="0"/>
          <a:lstStyle/>
          <a:p>
            <a:pPr algn="ctr" fontAlgn="ctr">
              <a:defRPr/>
            </a:pPr>
            <a:r>
              <a:rPr lang="fr-FR" sz="1100" dirty="0" err="1"/>
              <a:t>CAGR</a:t>
            </a:r>
            <a:r>
              <a:rPr lang="fr-FR" sz="1100" dirty="0"/>
              <a:t> 2009-13</a:t>
            </a:r>
          </a:p>
        </p:txBody>
      </p:sp>
      <p:sp>
        <p:nvSpPr>
          <p:cNvPr id="212" name="Notes"/>
          <p:cNvSpPr txBox="1"/>
          <p:nvPr/>
        </p:nvSpPr>
        <p:spPr>
          <a:xfrm>
            <a:off x="4305300" y="6424612"/>
            <a:ext cx="3343864"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cs typeface="+mn-cs"/>
                <a:sym typeface="+mn-lt"/>
              </a:rPr>
              <a:t>2) Panier moye</a:t>
            </a:r>
            <a:r>
              <a:rPr lang="fr-FR" sz="1000" b="0" dirty="0">
                <a:latin typeface="+mn-lt"/>
                <a:sym typeface="+mn-lt"/>
              </a:rPr>
              <a:t>n au kilomètre   3) Panier moyen par voyageur kilomètre</a:t>
            </a:r>
            <a:endParaRPr lang="fr-FR" sz="1000" b="0" dirty="0">
              <a:solidFill>
                <a:schemeClr val="tx1"/>
              </a:solidFill>
              <a:latin typeface="+mn-lt"/>
              <a:cs typeface="+mn-cs"/>
              <a:sym typeface="+mn-lt"/>
            </a:endParaRPr>
          </a:p>
        </p:txBody>
      </p:sp>
      <p:sp>
        <p:nvSpPr>
          <p:cNvPr id="213" name="RbLeanShape Arrow Option 1 105"/>
          <p:cNvSpPr/>
          <p:nvPr/>
        </p:nvSpPr>
        <p:spPr>
          <a:xfrm>
            <a:off x="3560762" y="5164137"/>
            <a:ext cx="606425" cy="273052"/>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 name="connsiteX0" fmla="*/ 0 w 393256"/>
              <a:gd name="connsiteY0" fmla="*/ 0 h 508000"/>
              <a:gd name="connsiteX1" fmla="*/ 330200 w 393256"/>
              <a:gd name="connsiteY1" fmla="*/ 0 h 508000"/>
              <a:gd name="connsiteX2" fmla="*/ 393256 w 393256"/>
              <a:gd name="connsiteY2" fmla="*/ 254000 h 508000"/>
              <a:gd name="connsiteX3" fmla="*/ 330200 w 393256"/>
              <a:gd name="connsiteY3" fmla="*/ 508000 h 508000"/>
              <a:gd name="connsiteX4" fmla="*/ 0 w 393256"/>
              <a:gd name="connsiteY4" fmla="*/ 508000 h 508000"/>
              <a:gd name="connsiteX0" fmla="*/ 0 w 352077"/>
              <a:gd name="connsiteY0" fmla="*/ 0 h 508000"/>
              <a:gd name="connsiteX1" fmla="*/ 330200 w 352077"/>
              <a:gd name="connsiteY1" fmla="*/ 0 h 508000"/>
              <a:gd name="connsiteX2" fmla="*/ 352077 w 352077"/>
              <a:gd name="connsiteY2" fmla="*/ 253998 h 508000"/>
              <a:gd name="connsiteX3" fmla="*/ 330200 w 352077"/>
              <a:gd name="connsiteY3" fmla="*/ 508000 h 508000"/>
              <a:gd name="connsiteX4" fmla="*/ 0 w 352077"/>
              <a:gd name="connsiteY4" fmla="*/ 508000 h 508000"/>
              <a:gd name="connsiteX0" fmla="*/ 0 w 388943"/>
              <a:gd name="connsiteY0" fmla="*/ 0 h 508000"/>
              <a:gd name="connsiteX1" fmla="*/ 330200 w 388943"/>
              <a:gd name="connsiteY1" fmla="*/ 0 h 508000"/>
              <a:gd name="connsiteX2" fmla="*/ 388943 w 388943"/>
              <a:gd name="connsiteY2" fmla="*/ 253998 h 508000"/>
              <a:gd name="connsiteX3" fmla="*/ 330200 w 388943"/>
              <a:gd name="connsiteY3" fmla="*/ 508000 h 508000"/>
              <a:gd name="connsiteX4" fmla="*/ 0 w 388943"/>
              <a:gd name="connsiteY4" fmla="*/ 5080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43" h="508000">
                <a:moveTo>
                  <a:pt x="0" y="0"/>
                </a:moveTo>
                <a:lnTo>
                  <a:pt x="330200" y="0"/>
                </a:lnTo>
                <a:lnTo>
                  <a:pt x="388943" y="253998"/>
                </a:lnTo>
                <a:lnTo>
                  <a:pt x="330200" y="508000"/>
                </a:lnTo>
                <a:lnTo>
                  <a:pt x="0" y="508000"/>
                </a:lnTo>
              </a:path>
            </a:pathLst>
          </a:custGeom>
          <a:ln w="22225">
            <a:solidFill>
              <a:schemeClr val="accent6"/>
            </a:solidFill>
          </a:ln>
          <a:effectLst/>
        </p:spPr>
        <p:style>
          <a:lnRef idx="1">
            <a:schemeClr val="accent1"/>
          </a:lnRef>
          <a:fillRef idx="0">
            <a:schemeClr val="accent1"/>
          </a:fillRef>
          <a:effectRef idx="0">
            <a:schemeClr val="accent1"/>
          </a:effectRef>
          <a:fontRef idx="minor">
            <a:schemeClr val="tx1"/>
          </a:fontRef>
        </p:style>
        <p:txBody>
          <a:bodyPr vert="horz" wrap="square" lIns="0" tIns="0" rIns="0" bIns="0" rtlCol="0" anchor="ctr" anchorCtr="0">
            <a:noAutofit/>
          </a:bodyPr>
          <a:lstStyle/>
          <a:p>
            <a:pPr fontAlgn="ctr"/>
            <a:r>
              <a:rPr lang="fr-FR" sz="1100" dirty="0"/>
              <a:t>Cm </a:t>
            </a:r>
            <a:r>
              <a:rPr lang="fr-FR" sz="1100" dirty="0" err="1"/>
              <a:t>km</a:t>
            </a:r>
            <a:r>
              <a:rPr lang="fr-FR" sz="1100" baseline="30000" dirty="0" err="1"/>
              <a:t>4</a:t>
            </a:r>
            <a:r>
              <a:rPr lang="fr-FR" sz="1100" baseline="30000" dirty="0"/>
              <a:t>)</a:t>
            </a:r>
            <a:endParaRPr lang="fr-FR" sz="1100" dirty="0"/>
          </a:p>
        </p:txBody>
      </p:sp>
      <p:sp>
        <p:nvSpPr>
          <p:cNvPr id="214" name="RbLeanShape Arrow Option 1 105"/>
          <p:cNvSpPr/>
          <p:nvPr/>
        </p:nvSpPr>
        <p:spPr>
          <a:xfrm>
            <a:off x="3560762" y="5570537"/>
            <a:ext cx="606425" cy="252000"/>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 name="connsiteX0" fmla="*/ 0 w 393256"/>
              <a:gd name="connsiteY0" fmla="*/ 0 h 508000"/>
              <a:gd name="connsiteX1" fmla="*/ 330200 w 393256"/>
              <a:gd name="connsiteY1" fmla="*/ 0 h 508000"/>
              <a:gd name="connsiteX2" fmla="*/ 393256 w 393256"/>
              <a:gd name="connsiteY2" fmla="*/ 254000 h 508000"/>
              <a:gd name="connsiteX3" fmla="*/ 330200 w 393256"/>
              <a:gd name="connsiteY3" fmla="*/ 508000 h 508000"/>
              <a:gd name="connsiteX4" fmla="*/ 0 w 393256"/>
              <a:gd name="connsiteY4" fmla="*/ 508000 h 508000"/>
              <a:gd name="connsiteX0" fmla="*/ 0 w 352077"/>
              <a:gd name="connsiteY0" fmla="*/ 0 h 508000"/>
              <a:gd name="connsiteX1" fmla="*/ 330200 w 352077"/>
              <a:gd name="connsiteY1" fmla="*/ 0 h 508000"/>
              <a:gd name="connsiteX2" fmla="*/ 352077 w 352077"/>
              <a:gd name="connsiteY2" fmla="*/ 254000 h 508000"/>
              <a:gd name="connsiteX3" fmla="*/ 330200 w 352077"/>
              <a:gd name="connsiteY3" fmla="*/ 508000 h 508000"/>
              <a:gd name="connsiteX4" fmla="*/ 0 w 352077"/>
              <a:gd name="connsiteY4" fmla="*/ 508000 h 508000"/>
              <a:gd name="connsiteX0" fmla="*/ 0 w 388943"/>
              <a:gd name="connsiteY0" fmla="*/ 0 h 508000"/>
              <a:gd name="connsiteX1" fmla="*/ 330200 w 388943"/>
              <a:gd name="connsiteY1" fmla="*/ 0 h 508000"/>
              <a:gd name="connsiteX2" fmla="*/ 388943 w 388943"/>
              <a:gd name="connsiteY2" fmla="*/ 254000 h 508000"/>
              <a:gd name="connsiteX3" fmla="*/ 330200 w 388943"/>
              <a:gd name="connsiteY3" fmla="*/ 508000 h 508000"/>
              <a:gd name="connsiteX4" fmla="*/ 0 w 388943"/>
              <a:gd name="connsiteY4" fmla="*/ 5080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43" h="508000">
                <a:moveTo>
                  <a:pt x="0" y="0"/>
                </a:moveTo>
                <a:lnTo>
                  <a:pt x="330200" y="0"/>
                </a:lnTo>
                <a:lnTo>
                  <a:pt x="388943" y="254000"/>
                </a:lnTo>
                <a:lnTo>
                  <a:pt x="330200" y="508000"/>
                </a:lnTo>
                <a:lnTo>
                  <a:pt x="0" y="508000"/>
                </a:lnTo>
              </a:path>
            </a:pathLst>
          </a:custGeom>
          <a:ln w="222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0" tIns="0" rIns="0" bIns="0" rtlCol="0" anchor="ctr" anchorCtr="0">
            <a:noAutofit/>
          </a:bodyPr>
          <a:lstStyle/>
          <a:p>
            <a:pPr fontAlgn="ctr"/>
            <a:r>
              <a:rPr lang="fr-FR" sz="1100" dirty="0"/>
              <a:t>Cm </a:t>
            </a:r>
            <a:r>
              <a:rPr lang="fr-FR" sz="1100" dirty="0" err="1"/>
              <a:t>vkm</a:t>
            </a:r>
            <a:r>
              <a:rPr lang="fr-FR" sz="1100" baseline="30000" dirty="0" err="1"/>
              <a:t>5</a:t>
            </a:r>
            <a:r>
              <a:rPr lang="fr-FR" sz="1100" baseline="30000" dirty="0"/>
              <a:t>)</a:t>
            </a:r>
            <a:endParaRPr lang="fr-FR" sz="1100" dirty="0"/>
          </a:p>
        </p:txBody>
      </p:sp>
      <p:sp>
        <p:nvSpPr>
          <p:cNvPr id="215" name="Notes"/>
          <p:cNvSpPr txBox="1"/>
          <p:nvPr/>
        </p:nvSpPr>
        <p:spPr>
          <a:xfrm>
            <a:off x="7646987" y="6424612"/>
            <a:ext cx="1627048"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cs typeface="+mn-cs"/>
                <a:sym typeface="+mn-lt"/>
              </a:rPr>
              <a:t>4) Charges moye</a:t>
            </a:r>
            <a:r>
              <a:rPr lang="fr-FR" sz="1000" b="0" dirty="0">
                <a:latin typeface="+mn-lt"/>
                <a:sym typeface="+mn-lt"/>
              </a:rPr>
              <a:t>nnes au kilomètre</a:t>
            </a:r>
            <a:endParaRPr lang="fr-FR" sz="1000" b="0" dirty="0">
              <a:solidFill>
                <a:schemeClr val="tx1"/>
              </a:solidFill>
              <a:latin typeface="+mn-lt"/>
              <a:cs typeface="+mn-cs"/>
              <a:sym typeface="+mn-lt"/>
            </a:endParaRPr>
          </a:p>
        </p:txBody>
      </p:sp>
      <p:sp>
        <p:nvSpPr>
          <p:cNvPr id="217" name="TextBox 216"/>
          <p:cNvSpPr txBox="1">
            <a:spLocks/>
          </p:cNvSpPr>
          <p:nvPr/>
        </p:nvSpPr>
        <p:spPr>
          <a:xfrm>
            <a:off x="3340100" y="4187825"/>
            <a:ext cx="432000" cy="153233"/>
          </a:xfrm>
          <a:prstGeom prst="roundRect">
            <a:avLst/>
          </a:prstGeom>
          <a:noFill/>
          <a:ln>
            <a:solidFill>
              <a:srgbClr val="FF960C"/>
            </a:solidFill>
          </a:ln>
        </p:spPr>
        <p:txBody>
          <a:bodyPr wrap="none" lIns="0" tIns="0" rIns="0" bIns="0">
            <a:noAutofit/>
          </a:bodyPr>
          <a:lstStyle/>
          <a:p>
            <a:pPr algn="ctr">
              <a:lnSpc>
                <a:spcPct val="90000"/>
              </a:lnSpc>
              <a:spcBef>
                <a:spcPts val="400"/>
              </a:spcBef>
              <a:buClr>
                <a:srgbClr val="000000"/>
              </a:buClr>
              <a:buSzPct val="100000"/>
              <a:defRPr/>
            </a:pPr>
            <a:r>
              <a:rPr lang="fr-FR" sz="1000" b="0">
                <a:latin typeface="+mn-lt"/>
                <a:cs typeface="Arial Narrow" pitchFamily="34" charset="0"/>
              </a:rPr>
              <a:t>-2,8%</a:t>
            </a:r>
            <a:endParaRPr lang="fr-FR" sz="1000" b="0" dirty="0">
              <a:latin typeface="+mn-lt"/>
              <a:cs typeface="Arial Narrow" pitchFamily="34" charset="0"/>
            </a:endParaRPr>
          </a:p>
        </p:txBody>
      </p:sp>
      <p:sp>
        <p:nvSpPr>
          <p:cNvPr id="218" name="TextBox 217"/>
          <p:cNvSpPr txBox="1">
            <a:spLocks/>
          </p:cNvSpPr>
          <p:nvPr/>
        </p:nvSpPr>
        <p:spPr>
          <a:xfrm>
            <a:off x="3340100" y="3554412"/>
            <a:ext cx="432000" cy="153233"/>
          </a:xfrm>
          <a:prstGeom prst="roundRect">
            <a:avLst/>
          </a:prstGeom>
          <a:ln>
            <a:solidFill>
              <a:schemeClr val="accent6"/>
            </a:solidFill>
          </a:ln>
        </p:spPr>
        <p:txBody>
          <a:bodyPr wrap="none" lIns="0" tIns="0" rIns="0" bIns="0">
            <a:noAutofit/>
          </a:bodyPr>
          <a:lstStyle/>
          <a:p>
            <a:pPr algn="ctr">
              <a:lnSpc>
                <a:spcPct val="90000"/>
              </a:lnSpc>
              <a:spcBef>
                <a:spcPts val="400"/>
              </a:spcBef>
              <a:buClr>
                <a:srgbClr val="000000"/>
              </a:buClr>
              <a:buSzPct val="100000"/>
              <a:defRPr/>
            </a:pPr>
            <a:r>
              <a:rPr lang="fr-FR" sz="1000" b="0">
                <a:cs typeface="Arial Narrow" pitchFamily="34" charset="0"/>
              </a:rPr>
              <a:t>-14,4%</a:t>
            </a:r>
            <a:endParaRPr lang="fr-FR" sz="1000" b="0" dirty="0">
              <a:cs typeface="Arial Narrow" pitchFamily="34" charset="0"/>
            </a:endParaRPr>
          </a:p>
        </p:txBody>
      </p:sp>
      <p:sp>
        <p:nvSpPr>
          <p:cNvPr id="219" name="TextBox 218"/>
          <p:cNvSpPr txBox="1">
            <a:spLocks/>
          </p:cNvSpPr>
          <p:nvPr/>
        </p:nvSpPr>
        <p:spPr>
          <a:xfrm>
            <a:off x="4357687" y="521652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6"/>
                </a:solidFill>
                <a:latin typeface="+mn-lt"/>
                <a:cs typeface="Arial Narrow" pitchFamily="34" charset="0"/>
              </a:rPr>
              <a:t>22,09</a:t>
            </a:r>
            <a:endParaRPr lang="fr-FR" sz="1100" dirty="0">
              <a:solidFill>
                <a:schemeClr val="accent6"/>
              </a:solidFill>
              <a:latin typeface="+mn-lt"/>
              <a:cs typeface="Arial Narrow" pitchFamily="34" charset="0"/>
            </a:endParaRPr>
          </a:p>
        </p:txBody>
      </p:sp>
      <p:sp>
        <p:nvSpPr>
          <p:cNvPr id="220" name="TextBox 219"/>
          <p:cNvSpPr txBox="1">
            <a:spLocks/>
          </p:cNvSpPr>
          <p:nvPr/>
        </p:nvSpPr>
        <p:spPr>
          <a:xfrm>
            <a:off x="5011737" y="521652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6"/>
                </a:solidFill>
                <a:latin typeface="+mn-lt"/>
                <a:cs typeface="Arial Narrow" pitchFamily="34" charset="0"/>
              </a:rPr>
              <a:t>24,06</a:t>
            </a:r>
            <a:endParaRPr lang="fr-FR" sz="1100" dirty="0">
              <a:solidFill>
                <a:schemeClr val="accent6"/>
              </a:solidFill>
              <a:latin typeface="+mn-lt"/>
              <a:cs typeface="Arial Narrow" pitchFamily="34" charset="0"/>
            </a:endParaRPr>
          </a:p>
        </p:txBody>
      </p:sp>
      <p:sp>
        <p:nvSpPr>
          <p:cNvPr id="221" name="TextBox 220"/>
          <p:cNvSpPr txBox="1">
            <a:spLocks/>
          </p:cNvSpPr>
          <p:nvPr/>
        </p:nvSpPr>
        <p:spPr>
          <a:xfrm>
            <a:off x="4359275" y="561657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3"/>
                </a:solidFill>
                <a:latin typeface="+mn-lt"/>
                <a:cs typeface="Arial Narrow" pitchFamily="34" charset="0"/>
              </a:rPr>
              <a:t>0,089</a:t>
            </a:r>
            <a:endParaRPr lang="fr-FR" sz="1100" dirty="0">
              <a:solidFill>
                <a:schemeClr val="accent3"/>
              </a:solidFill>
              <a:latin typeface="+mn-lt"/>
              <a:cs typeface="Arial Narrow" pitchFamily="34" charset="0"/>
            </a:endParaRPr>
          </a:p>
        </p:txBody>
      </p:sp>
      <p:sp>
        <p:nvSpPr>
          <p:cNvPr id="222" name="TextBox 221"/>
          <p:cNvSpPr txBox="1">
            <a:spLocks/>
          </p:cNvSpPr>
          <p:nvPr/>
        </p:nvSpPr>
        <p:spPr>
          <a:xfrm>
            <a:off x="5013325" y="561657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3"/>
                </a:solidFill>
                <a:latin typeface="+mn-lt"/>
                <a:cs typeface="Arial Narrow" pitchFamily="34" charset="0"/>
              </a:rPr>
              <a:t>0,111</a:t>
            </a:r>
            <a:endParaRPr lang="fr-FR" sz="1100" dirty="0">
              <a:solidFill>
                <a:schemeClr val="accent3"/>
              </a:solidFill>
              <a:latin typeface="+mn-lt"/>
              <a:cs typeface="Arial Narrow" pitchFamily="34" charset="0"/>
            </a:endParaRPr>
          </a:p>
        </p:txBody>
      </p:sp>
      <p:sp>
        <p:nvSpPr>
          <p:cNvPr id="223" name="TextBox 222"/>
          <p:cNvSpPr txBox="1">
            <a:spLocks/>
          </p:cNvSpPr>
          <p:nvPr/>
        </p:nvSpPr>
        <p:spPr>
          <a:xfrm>
            <a:off x="928687" y="521652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6"/>
                </a:solidFill>
                <a:latin typeface="+mn-lt"/>
                <a:cs typeface="Arial Narrow" pitchFamily="34" charset="0"/>
              </a:rPr>
              <a:t>21,62</a:t>
            </a:r>
            <a:endParaRPr lang="fr-FR" sz="1100" dirty="0">
              <a:solidFill>
                <a:schemeClr val="accent6"/>
              </a:solidFill>
              <a:latin typeface="+mn-lt"/>
              <a:cs typeface="Arial Narrow" pitchFamily="34" charset="0"/>
            </a:endParaRPr>
          </a:p>
        </p:txBody>
      </p:sp>
      <p:sp>
        <p:nvSpPr>
          <p:cNvPr id="224" name="TextBox 223"/>
          <p:cNvSpPr txBox="1">
            <a:spLocks/>
          </p:cNvSpPr>
          <p:nvPr/>
        </p:nvSpPr>
        <p:spPr>
          <a:xfrm>
            <a:off x="1525587" y="521652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6"/>
                </a:solidFill>
                <a:latin typeface="+mn-lt"/>
                <a:cs typeface="Arial Narrow" pitchFamily="34" charset="0"/>
              </a:rPr>
              <a:t>20,53</a:t>
            </a:r>
            <a:endParaRPr lang="fr-FR" sz="1100" dirty="0">
              <a:solidFill>
                <a:schemeClr val="accent6"/>
              </a:solidFill>
              <a:latin typeface="+mn-lt"/>
              <a:cs typeface="Arial Narrow" pitchFamily="34" charset="0"/>
            </a:endParaRPr>
          </a:p>
        </p:txBody>
      </p:sp>
      <p:sp>
        <p:nvSpPr>
          <p:cNvPr id="225" name="TextBox 224"/>
          <p:cNvSpPr txBox="1">
            <a:spLocks/>
          </p:cNvSpPr>
          <p:nvPr/>
        </p:nvSpPr>
        <p:spPr>
          <a:xfrm>
            <a:off x="928687" y="561657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3"/>
                </a:solidFill>
                <a:latin typeface="+mn-lt"/>
                <a:cs typeface="Arial Narrow" pitchFamily="34" charset="0"/>
              </a:rPr>
              <a:t>0,087</a:t>
            </a:r>
            <a:endParaRPr lang="fr-FR" sz="1100" dirty="0">
              <a:solidFill>
                <a:schemeClr val="accent3"/>
              </a:solidFill>
              <a:latin typeface="+mn-lt"/>
              <a:cs typeface="Arial Narrow" pitchFamily="34" charset="0"/>
            </a:endParaRPr>
          </a:p>
        </p:txBody>
      </p:sp>
      <p:sp>
        <p:nvSpPr>
          <p:cNvPr id="226" name="TextBox 225"/>
          <p:cNvSpPr txBox="1">
            <a:spLocks/>
          </p:cNvSpPr>
          <p:nvPr/>
        </p:nvSpPr>
        <p:spPr>
          <a:xfrm>
            <a:off x="1525587" y="5616575"/>
            <a:ext cx="302493" cy="168557"/>
          </a:xfrm>
          <a:prstGeom prst="roundRect">
            <a:avLst/>
          </a:prstGeom>
          <a:ln>
            <a:noFill/>
          </a:ln>
        </p:spPr>
        <p:txBody>
          <a:bodyPr wrap="none" lIns="0" tIns="0" rIns="0" bIns="0">
            <a:spAutoFit/>
          </a:bodyPr>
          <a:lstStyle/>
          <a:p>
            <a:pPr algn="ctr">
              <a:lnSpc>
                <a:spcPct val="90000"/>
              </a:lnSpc>
              <a:spcBef>
                <a:spcPts val="400"/>
              </a:spcBef>
              <a:buClr>
                <a:srgbClr val="000000"/>
              </a:buClr>
              <a:buSzPct val="100000"/>
              <a:defRPr/>
            </a:pPr>
            <a:r>
              <a:rPr lang="fr-FR" sz="1100">
                <a:solidFill>
                  <a:schemeClr val="accent3"/>
                </a:solidFill>
                <a:latin typeface="+mn-lt"/>
                <a:cs typeface="Arial Narrow" pitchFamily="34" charset="0"/>
              </a:rPr>
              <a:t>0,095</a:t>
            </a:r>
            <a:endParaRPr lang="fr-FR" sz="1100" dirty="0">
              <a:solidFill>
                <a:schemeClr val="accent3"/>
              </a:solidFill>
              <a:latin typeface="+mn-lt"/>
              <a:cs typeface="Arial Narrow" pitchFamily="34" charset="0"/>
            </a:endParaRPr>
          </a:p>
        </p:txBody>
      </p:sp>
      <p:sp>
        <p:nvSpPr>
          <p:cNvPr id="227" name="Rectangle 226"/>
          <p:cNvSpPr/>
          <p:nvPr/>
        </p:nvSpPr>
        <p:spPr>
          <a:xfrm>
            <a:off x="752475" y="6584950"/>
            <a:ext cx="2120773"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latin typeface="+mn-lt"/>
                <a:sym typeface="+mn-lt"/>
              </a:rPr>
              <a:t>5) Charges moyennes par voyageur kilomètre</a:t>
            </a:r>
          </a:p>
        </p:txBody>
      </p:sp>
      <p:sp>
        <p:nvSpPr>
          <p:cNvPr id="228" name="Notes"/>
          <p:cNvSpPr txBox="1"/>
          <p:nvPr/>
        </p:nvSpPr>
        <p:spPr>
          <a:xfrm>
            <a:off x="760412" y="6424612"/>
            <a:ext cx="3518592"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latin typeface="+mn-lt"/>
                <a:sym typeface="+mn-lt"/>
              </a:rPr>
              <a:t>1</a:t>
            </a:r>
            <a:r>
              <a:rPr lang="fr-FR" sz="1000" b="0" dirty="0">
                <a:solidFill>
                  <a:schemeClr val="tx1"/>
                </a:solidFill>
                <a:latin typeface="+mn-lt"/>
                <a:cs typeface="+mn-cs"/>
                <a:sym typeface="+mn-lt"/>
              </a:rPr>
              <a:t>) Charges de capital incluses dans les charges de matériel roulant en 2011</a:t>
            </a:r>
          </a:p>
        </p:txBody>
      </p:sp>
      <p:grpSp>
        <p:nvGrpSpPr>
          <p:cNvPr id="7" name="Group 112"/>
          <p:cNvGrpSpPr/>
          <p:nvPr/>
        </p:nvGrpSpPr>
        <p:grpSpPr>
          <a:xfrm>
            <a:off x="4765659" y="176660"/>
            <a:ext cx="374682" cy="354341"/>
            <a:chOff x="8846344" y="2371722"/>
            <a:chExt cx="374682" cy="354341"/>
          </a:xfrm>
        </p:grpSpPr>
        <p:grpSp>
          <p:nvGrpSpPr>
            <p:cNvPr id="9" name="Group 487"/>
            <p:cNvGrpSpPr>
              <a:grpSpLocks/>
            </p:cNvGrpSpPr>
            <p:nvPr/>
          </p:nvGrpSpPr>
          <p:grpSpPr>
            <a:xfrm>
              <a:off x="8846344" y="2371722"/>
              <a:ext cx="374682" cy="354341"/>
              <a:chOff x="958850" y="5403850"/>
              <a:chExt cx="946150" cy="949325"/>
            </a:xfrm>
          </p:grpSpPr>
          <p:sp>
            <p:nvSpPr>
              <p:cNvPr id="118" name="Rectangle 54"/>
              <p:cNvSpPr>
                <a:spLocks noChangeArrowheads="1"/>
              </p:cNvSpPr>
              <p:nvPr/>
            </p:nvSpPr>
            <p:spPr bwMode="auto">
              <a:xfrm>
                <a:off x="958850" y="5403850"/>
                <a:ext cx="946150" cy="94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55"/>
              <p:cNvSpPr>
                <a:spLocks noEditPoints="1"/>
              </p:cNvSpPr>
              <p:nvPr/>
            </p:nvSpPr>
            <p:spPr bwMode="auto">
              <a:xfrm>
                <a:off x="1003300" y="5568950"/>
                <a:ext cx="854075" cy="622300"/>
              </a:xfrm>
              <a:custGeom>
                <a:avLst/>
                <a:gdLst/>
                <a:ahLst/>
                <a:cxnLst>
                  <a:cxn ang="0">
                    <a:pos x="464" y="248"/>
                  </a:cxn>
                  <a:cxn ang="0">
                    <a:pos x="362" y="274"/>
                  </a:cxn>
                  <a:cxn ang="0">
                    <a:pos x="216" y="330"/>
                  </a:cxn>
                  <a:cxn ang="0">
                    <a:pos x="106" y="336"/>
                  </a:cxn>
                  <a:cxn ang="0">
                    <a:pos x="80" y="320"/>
                  </a:cxn>
                  <a:cxn ang="0">
                    <a:pos x="18" y="176"/>
                  </a:cxn>
                  <a:cxn ang="0">
                    <a:pos x="2" y="180"/>
                  </a:cxn>
                  <a:cxn ang="0">
                    <a:pos x="74" y="364"/>
                  </a:cxn>
                  <a:cxn ang="0">
                    <a:pos x="98" y="386"/>
                  </a:cxn>
                  <a:cxn ang="0">
                    <a:pos x="164" y="392"/>
                  </a:cxn>
                  <a:cxn ang="0">
                    <a:pos x="266" y="366"/>
                  </a:cxn>
                  <a:cxn ang="0">
                    <a:pos x="412" y="310"/>
                  </a:cxn>
                  <a:cxn ang="0">
                    <a:pos x="522" y="304"/>
                  </a:cxn>
                  <a:cxn ang="0">
                    <a:pos x="538" y="294"/>
                  </a:cxn>
                  <a:cxn ang="0">
                    <a:pos x="520" y="250"/>
                  </a:cxn>
                  <a:cxn ang="0">
                    <a:pos x="234" y="158"/>
                  </a:cxn>
                  <a:cxn ang="0">
                    <a:pos x="266" y="164"/>
                  </a:cxn>
                  <a:cxn ang="0">
                    <a:pos x="286" y="168"/>
                  </a:cxn>
                  <a:cxn ang="0">
                    <a:pos x="276" y="180"/>
                  </a:cxn>
                  <a:cxn ang="0">
                    <a:pos x="252" y="208"/>
                  </a:cxn>
                  <a:cxn ang="0">
                    <a:pos x="280" y="204"/>
                  </a:cxn>
                  <a:cxn ang="0">
                    <a:pos x="302" y="210"/>
                  </a:cxn>
                  <a:cxn ang="0">
                    <a:pos x="312" y="178"/>
                  </a:cxn>
                  <a:cxn ang="0">
                    <a:pos x="312" y="154"/>
                  </a:cxn>
                  <a:cxn ang="0">
                    <a:pos x="286" y="136"/>
                  </a:cxn>
                  <a:cxn ang="0">
                    <a:pos x="256" y="136"/>
                  </a:cxn>
                  <a:cxn ang="0">
                    <a:pos x="254" y="128"/>
                  </a:cxn>
                  <a:cxn ang="0">
                    <a:pos x="272" y="118"/>
                  </a:cxn>
                  <a:cxn ang="0">
                    <a:pos x="282" y="96"/>
                  </a:cxn>
                  <a:cxn ang="0">
                    <a:pos x="252" y="88"/>
                  </a:cxn>
                  <a:cxn ang="0">
                    <a:pos x="242" y="108"/>
                  </a:cxn>
                  <a:cxn ang="0">
                    <a:pos x="226" y="136"/>
                  </a:cxn>
                  <a:cxn ang="0">
                    <a:pos x="74" y="276"/>
                  </a:cxn>
                  <a:cxn ang="0">
                    <a:pos x="98" y="300"/>
                  </a:cxn>
                  <a:cxn ang="0">
                    <a:pos x="164" y="304"/>
                  </a:cxn>
                  <a:cxn ang="0">
                    <a:pos x="266" y="280"/>
                  </a:cxn>
                  <a:cxn ang="0">
                    <a:pos x="412" y="224"/>
                  </a:cxn>
                  <a:cxn ang="0">
                    <a:pos x="522" y="216"/>
                  </a:cxn>
                  <a:cxn ang="0">
                    <a:pos x="538" y="208"/>
                  </a:cxn>
                  <a:cxn ang="0">
                    <a:pos x="464" y="28"/>
                  </a:cxn>
                  <a:cxn ang="0">
                    <a:pos x="432" y="2"/>
                  </a:cxn>
                  <a:cxn ang="0">
                    <a:pos x="348" y="4"/>
                  </a:cxn>
                  <a:cxn ang="0">
                    <a:pos x="224" y="46"/>
                  </a:cxn>
                  <a:cxn ang="0">
                    <a:pos x="100" y="88"/>
                  </a:cxn>
                  <a:cxn ang="0">
                    <a:pos x="16" y="88"/>
                  </a:cxn>
                  <a:cxn ang="0">
                    <a:pos x="2" y="106"/>
                  </a:cxn>
                  <a:cxn ang="0">
                    <a:pos x="236" y="74"/>
                  </a:cxn>
                  <a:cxn ang="0">
                    <a:pos x="284" y="70"/>
                  </a:cxn>
                  <a:cxn ang="0">
                    <a:pos x="338" y="106"/>
                  </a:cxn>
                  <a:cxn ang="0">
                    <a:pos x="352" y="154"/>
                  </a:cxn>
                  <a:cxn ang="0">
                    <a:pos x="328" y="212"/>
                  </a:cxn>
                  <a:cxn ang="0">
                    <a:pos x="286" y="236"/>
                  </a:cxn>
                  <a:cxn ang="0">
                    <a:pos x="226" y="222"/>
                  </a:cxn>
                  <a:cxn ang="0">
                    <a:pos x="194" y="184"/>
                  </a:cxn>
                  <a:cxn ang="0">
                    <a:pos x="192" y="120"/>
                  </a:cxn>
                  <a:cxn ang="0">
                    <a:pos x="236" y="74"/>
                  </a:cxn>
                </a:cxnLst>
                <a:rect l="0" t="0" r="r" b="b"/>
                <a:pathLst>
                  <a:path w="538" h="392">
                    <a:moveTo>
                      <a:pt x="520" y="250"/>
                    </a:moveTo>
                    <a:lnTo>
                      <a:pt x="520" y="250"/>
                    </a:lnTo>
                    <a:lnTo>
                      <a:pt x="492" y="248"/>
                    </a:lnTo>
                    <a:lnTo>
                      <a:pt x="464" y="248"/>
                    </a:lnTo>
                    <a:lnTo>
                      <a:pt x="438" y="252"/>
                    </a:lnTo>
                    <a:lnTo>
                      <a:pt x="412" y="258"/>
                    </a:lnTo>
                    <a:lnTo>
                      <a:pt x="386" y="266"/>
                    </a:lnTo>
                    <a:lnTo>
                      <a:pt x="362" y="274"/>
                    </a:lnTo>
                    <a:lnTo>
                      <a:pt x="314" y="294"/>
                    </a:lnTo>
                    <a:lnTo>
                      <a:pt x="266" y="314"/>
                    </a:lnTo>
                    <a:lnTo>
                      <a:pt x="242" y="322"/>
                    </a:lnTo>
                    <a:lnTo>
                      <a:pt x="216" y="330"/>
                    </a:lnTo>
                    <a:lnTo>
                      <a:pt x="190" y="336"/>
                    </a:lnTo>
                    <a:lnTo>
                      <a:pt x="164" y="338"/>
                    </a:lnTo>
                    <a:lnTo>
                      <a:pt x="136" y="340"/>
                    </a:lnTo>
                    <a:lnTo>
                      <a:pt x="106" y="336"/>
                    </a:lnTo>
                    <a:lnTo>
                      <a:pt x="106" y="336"/>
                    </a:lnTo>
                    <a:lnTo>
                      <a:pt x="98" y="334"/>
                    </a:lnTo>
                    <a:lnTo>
                      <a:pt x="88" y="328"/>
                    </a:lnTo>
                    <a:lnTo>
                      <a:pt x="80" y="320"/>
                    </a:lnTo>
                    <a:lnTo>
                      <a:pt x="74" y="310"/>
                    </a:lnTo>
                    <a:lnTo>
                      <a:pt x="74" y="310"/>
                    </a:lnTo>
                    <a:lnTo>
                      <a:pt x="18" y="176"/>
                    </a:lnTo>
                    <a:lnTo>
                      <a:pt x="18" y="176"/>
                    </a:lnTo>
                    <a:lnTo>
                      <a:pt x="16" y="176"/>
                    </a:lnTo>
                    <a:lnTo>
                      <a:pt x="16" y="176"/>
                    </a:lnTo>
                    <a:lnTo>
                      <a:pt x="8" y="176"/>
                    </a:lnTo>
                    <a:lnTo>
                      <a:pt x="2" y="180"/>
                    </a:lnTo>
                    <a:lnTo>
                      <a:pt x="0" y="184"/>
                    </a:lnTo>
                    <a:lnTo>
                      <a:pt x="2" y="192"/>
                    </a:lnTo>
                    <a:lnTo>
                      <a:pt x="2" y="192"/>
                    </a:lnTo>
                    <a:lnTo>
                      <a:pt x="74" y="364"/>
                    </a:lnTo>
                    <a:lnTo>
                      <a:pt x="74" y="364"/>
                    </a:lnTo>
                    <a:lnTo>
                      <a:pt x="80" y="372"/>
                    </a:lnTo>
                    <a:lnTo>
                      <a:pt x="88" y="380"/>
                    </a:lnTo>
                    <a:lnTo>
                      <a:pt x="98" y="386"/>
                    </a:lnTo>
                    <a:lnTo>
                      <a:pt x="106" y="390"/>
                    </a:lnTo>
                    <a:lnTo>
                      <a:pt x="106" y="390"/>
                    </a:lnTo>
                    <a:lnTo>
                      <a:pt x="136" y="392"/>
                    </a:lnTo>
                    <a:lnTo>
                      <a:pt x="164" y="392"/>
                    </a:lnTo>
                    <a:lnTo>
                      <a:pt x="190" y="388"/>
                    </a:lnTo>
                    <a:lnTo>
                      <a:pt x="216" y="384"/>
                    </a:lnTo>
                    <a:lnTo>
                      <a:pt x="242" y="376"/>
                    </a:lnTo>
                    <a:lnTo>
                      <a:pt x="266" y="366"/>
                    </a:lnTo>
                    <a:lnTo>
                      <a:pt x="314" y="346"/>
                    </a:lnTo>
                    <a:lnTo>
                      <a:pt x="362" y="326"/>
                    </a:lnTo>
                    <a:lnTo>
                      <a:pt x="388" y="318"/>
                    </a:lnTo>
                    <a:lnTo>
                      <a:pt x="412" y="310"/>
                    </a:lnTo>
                    <a:lnTo>
                      <a:pt x="438" y="306"/>
                    </a:lnTo>
                    <a:lnTo>
                      <a:pt x="466" y="302"/>
                    </a:lnTo>
                    <a:lnTo>
                      <a:pt x="494" y="302"/>
                    </a:lnTo>
                    <a:lnTo>
                      <a:pt x="522" y="304"/>
                    </a:lnTo>
                    <a:lnTo>
                      <a:pt x="522" y="304"/>
                    </a:lnTo>
                    <a:lnTo>
                      <a:pt x="530" y="304"/>
                    </a:lnTo>
                    <a:lnTo>
                      <a:pt x="536" y="300"/>
                    </a:lnTo>
                    <a:lnTo>
                      <a:pt x="538" y="294"/>
                    </a:lnTo>
                    <a:lnTo>
                      <a:pt x="536" y="286"/>
                    </a:lnTo>
                    <a:lnTo>
                      <a:pt x="536" y="286"/>
                    </a:lnTo>
                    <a:lnTo>
                      <a:pt x="520" y="250"/>
                    </a:lnTo>
                    <a:lnTo>
                      <a:pt x="520" y="250"/>
                    </a:lnTo>
                    <a:close/>
                    <a:moveTo>
                      <a:pt x="228" y="148"/>
                    </a:moveTo>
                    <a:lnTo>
                      <a:pt x="228" y="148"/>
                    </a:lnTo>
                    <a:lnTo>
                      <a:pt x="230" y="154"/>
                    </a:lnTo>
                    <a:lnTo>
                      <a:pt x="234" y="158"/>
                    </a:lnTo>
                    <a:lnTo>
                      <a:pt x="244" y="162"/>
                    </a:lnTo>
                    <a:lnTo>
                      <a:pt x="256" y="164"/>
                    </a:lnTo>
                    <a:lnTo>
                      <a:pt x="266" y="164"/>
                    </a:lnTo>
                    <a:lnTo>
                      <a:pt x="266" y="164"/>
                    </a:lnTo>
                    <a:lnTo>
                      <a:pt x="276" y="164"/>
                    </a:lnTo>
                    <a:lnTo>
                      <a:pt x="282" y="164"/>
                    </a:lnTo>
                    <a:lnTo>
                      <a:pt x="286" y="168"/>
                    </a:lnTo>
                    <a:lnTo>
                      <a:pt x="286" y="168"/>
                    </a:lnTo>
                    <a:lnTo>
                      <a:pt x="286" y="172"/>
                    </a:lnTo>
                    <a:lnTo>
                      <a:pt x="284" y="176"/>
                    </a:lnTo>
                    <a:lnTo>
                      <a:pt x="276" y="180"/>
                    </a:lnTo>
                    <a:lnTo>
                      <a:pt x="276" y="180"/>
                    </a:lnTo>
                    <a:lnTo>
                      <a:pt x="262" y="184"/>
                    </a:lnTo>
                    <a:lnTo>
                      <a:pt x="248" y="186"/>
                    </a:lnTo>
                    <a:lnTo>
                      <a:pt x="248" y="186"/>
                    </a:lnTo>
                    <a:lnTo>
                      <a:pt x="252" y="208"/>
                    </a:lnTo>
                    <a:lnTo>
                      <a:pt x="252" y="208"/>
                    </a:lnTo>
                    <a:lnTo>
                      <a:pt x="266" y="208"/>
                    </a:lnTo>
                    <a:lnTo>
                      <a:pt x="280" y="204"/>
                    </a:lnTo>
                    <a:lnTo>
                      <a:pt x="280" y="204"/>
                    </a:lnTo>
                    <a:lnTo>
                      <a:pt x="286" y="218"/>
                    </a:lnTo>
                    <a:lnTo>
                      <a:pt x="286" y="218"/>
                    </a:lnTo>
                    <a:lnTo>
                      <a:pt x="302" y="210"/>
                    </a:lnTo>
                    <a:lnTo>
                      <a:pt x="302" y="210"/>
                    </a:lnTo>
                    <a:lnTo>
                      <a:pt x="296" y="194"/>
                    </a:lnTo>
                    <a:lnTo>
                      <a:pt x="296" y="194"/>
                    </a:lnTo>
                    <a:lnTo>
                      <a:pt x="304" y="186"/>
                    </a:lnTo>
                    <a:lnTo>
                      <a:pt x="312" y="178"/>
                    </a:lnTo>
                    <a:lnTo>
                      <a:pt x="314" y="166"/>
                    </a:lnTo>
                    <a:lnTo>
                      <a:pt x="312" y="160"/>
                    </a:lnTo>
                    <a:lnTo>
                      <a:pt x="312" y="154"/>
                    </a:lnTo>
                    <a:lnTo>
                      <a:pt x="312" y="154"/>
                    </a:lnTo>
                    <a:lnTo>
                      <a:pt x="308" y="150"/>
                    </a:lnTo>
                    <a:lnTo>
                      <a:pt x="304" y="144"/>
                    </a:lnTo>
                    <a:lnTo>
                      <a:pt x="296" y="140"/>
                    </a:lnTo>
                    <a:lnTo>
                      <a:pt x="286" y="136"/>
                    </a:lnTo>
                    <a:lnTo>
                      <a:pt x="274" y="136"/>
                    </a:lnTo>
                    <a:lnTo>
                      <a:pt x="274" y="136"/>
                    </a:lnTo>
                    <a:lnTo>
                      <a:pt x="262" y="138"/>
                    </a:lnTo>
                    <a:lnTo>
                      <a:pt x="256" y="136"/>
                    </a:lnTo>
                    <a:lnTo>
                      <a:pt x="252" y="134"/>
                    </a:lnTo>
                    <a:lnTo>
                      <a:pt x="252" y="134"/>
                    </a:lnTo>
                    <a:lnTo>
                      <a:pt x="252" y="130"/>
                    </a:lnTo>
                    <a:lnTo>
                      <a:pt x="254" y="128"/>
                    </a:lnTo>
                    <a:lnTo>
                      <a:pt x="256" y="124"/>
                    </a:lnTo>
                    <a:lnTo>
                      <a:pt x="262" y="122"/>
                    </a:lnTo>
                    <a:lnTo>
                      <a:pt x="262" y="122"/>
                    </a:lnTo>
                    <a:lnTo>
                      <a:pt x="272" y="118"/>
                    </a:lnTo>
                    <a:lnTo>
                      <a:pt x="284" y="118"/>
                    </a:lnTo>
                    <a:lnTo>
                      <a:pt x="284" y="118"/>
                    </a:lnTo>
                    <a:lnTo>
                      <a:pt x="282" y="96"/>
                    </a:lnTo>
                    <a:lnTo>
                      <a:pt x="282" y="96"/>
                    </a:lnTo>
                    <a:lnTo>
                      <a:pt x="268" y="96"/>
                    </a:lnTo>
                    <a:lnTo>
                      <a:pt x="258" y="100"/>
                    </a:lnTo>
                    <a:lnTo>
                      <a:pt x="258" y="100"/>
                    </a:lnTo>
                    <a:lnTo>
                      <a:pt x="252" y="88"/>
                    </a:lnTo>
                    <a:lnTo>
                      <a:pt x="252" y="88"/>
                    </a:lnTo>
                    <a:lnTo>
                      <a:pt x="236" y="96"/>
                    </a:lnTo>
                    <a:lnTo>
                      <a:pt x="236" y="96"/>
                    </a:lnTo>
                    <a:lnTo>
                      <a:pt x="242" y="108"/>
                    </a:lnTo>
                    <a:lnTo>
                      <a:pt x="242" y="108"/>
                    </a:lnTo>
                    <a:lnTo>
                      <a:pt x="234" y="116"/>
                    </a:lnTo>
                    <a:lnTo>
                      <a:pt x="228" y="126"/>
                    </a:lnTo>
                    <a:lnTo>
                      <a:pt x="226" y="136"/>
                    </a:lnTo>
                    <a:lnTo>
                      <a:pt x="226" y="142"/>
                    </a:lnTo>
                    <a:lnTo>
                      <a:pt x="228" y="148"/>
                    </a:lnTo>
                    <a:lnTo>
                      <a:pt x="228" y="148"/>
                    </a:lnTo>
                    <a:close/>
                    <a:moveTo>
                      <a:pt x="74" y="276"/>
                    </a:moveTo>
                    <a:lnTo>
                      <a:pt x="74" y="276"/>
                    </a:lnTo>
                    <a:lnTo>
                      <a:pt x="80" y="286"/>
                    </a:lnTo>
                    <a:lnTo>
                      <a:pt x="88" y="294"/>
                    </a:lnTo>
                    <a:lnTo>
                      <a:pt x="98" y="300"/>
                    </a:lnTo>
                    <a:lnTo>
                      <a:pt x="106" y="302"/>
                    </a:lnTo>
                    <a:lnTo>
                      <a:pt x="106" y="302"/>
                    </a:lnTo>
                    <a:lnTo>
                      <a:pt x="136" y="306"/>
                    </a:lnTo>
                    <a:lnTo>
                      <a:pt x="164" y="304"/>
                    </a:lnTo>
                    <a:lnTo>
                      <a:pt x="190" y="302"/>
                    </a:lnTo>
                    <a:lnTo>
                      <a:pt x="216" y="296"/>
                    </a:lnTo>
                    <a:lnTo>
                      <a:pt x="242" y="288"/>
                    </a:lnTo>
                    <a:lnTo>
                      <a:pt x="266" y="280"/>
                    </a:lnTo>
                    <a:lnTo>
                      <a:pt x="314" y="260"/>
                    </a:lnTo>
                    <a:lnTo>
                      <a:pt x="362" y="240"/>
                    </a:lnTo>
                    <a:lnTo>
                      <a:pt x="388" y="230"/>
                    </a:lnTo>
                    <a:lnTo>
                      <a:pt x="412" y="224"/>
                    </a:lnTo>
                    <a:lnTo>
                      <a:pt x="438" y="218"/>
                    </a:lnTo>
                    <a:lnTo>
                      <a:pt x="466" y="214"/>
                    </a:lnTo>
                    <a:lnTo>
                      <a:pt x="494" y="214"/>
                    </a:lnTo>
                    <a:lnTo>
                      <a:pt x="522" y="216"/>
                    </a:lnTo>
                    <a:lnTo>
                      <a:pt x="522" y="216"/>
                    </a:lnTo>
                    <a:lnTo>
                      <a:pt x="530" y="216"/>
                    </a:lnTo>
                    <a:lnTo>
                      <a:pt x="536" y="214"/>
                    </a:lnTo>
                    <a:lnTo>
                      <a:pt x="538" y="208"/>
                    </a:lnTo>
                    <a:lnTo>
                      <a:pt x="536" y="200"/>
                    </a:lnTo>
                    <a:lnTo>
                      <a:pt x="536" y="200"/>
                    </a:lnTo>
                    <a:lnTo>
                      <a:pt x="464" y="28"/>
                    </a:lnTo>
                    <a:lnTo>
                      <a:pt x="464" y="28"/>
                    </a:lnTo>
                    <a:lnTo>
                      <a:pt x="458" y="20"/>
                    </a:lnTo>
                    <a:lnTo>
                      <a:pt x="452" y="12"/>
                    </a:lnTo>
                    <a:lnTo>
                      <a:pt x="442" y="6"/>
                    </a:lnTo>
                    <a:lnTo>
                      <a:pt x="432" y="2"/>
                    </a:lnTo>
                    <a:lnTo>
                      <a:pt x="432" y="2"/>
                    </a:lnTo>
                    <a:lnTo>
                      <a:pt x="402" y="0"/>
                    </a:lnTo>
                    <a:lnTo>
                      <a:pt x="374" y="0"/>
                    </a:lnTo>
                    <a:lnTo>
                      <a:pt x="348" y="4"/>
                    </a:lnTo>
                    <a:lnTo>
                      <a:pt x="322" y="10"/>
                    </a:lnTo>
                    <a:lnTo>
                      <a:pt x="298" y="16"/>
                    </a:lnTo>
                    <a:lnTo>
                      <a:pt x="272" y="26"/>
                    </a:lnTo>
                    <a:lnTo>
                      <a:pt x="224" y="46"/>
                    </a:lnTo>
                    <a:lnTo>
                      <a:pt x="176" y="66"/>
                    </a:lnTo>
                    <a:lnTo>
                      <a:pt x="152" y="74"/>
                    </a:lnTo>
                    <a:lnTo>
                      <a:pt x="126" y="82"/>
                    </a:lnTo>
                    <a:lnTo>
                      <a:pt x="100" y="88"/>
                    </a:lnTo>
                    <a:lnTo>
                      <a:pt x="74" y="90"/>
                    </a:lnTo>
                    <a:lnTo>
                      <a:pt x="46" y="90"/>
                    </a:lnTo>
                    <a:lnTo>
                      <a:pt x="16" y="88"/>
                    </a:lnTo>
                    <a:lnTo>
                      <a:pt x="16" y="88"/>
                    </a:lnTo>
                    <a:lnTo>
                      <a:pt x="8" y="88"/>
                    </a:lnTo>
                    <a:lnTo>
                      <a:pt x="2" y="92"/>
                    </a:lnTo>
                    <a:lnTo>
                      <a:pt x="0" y="98"/>
                    </a:lnTo>
                    <a:lnTo>
                      <a:pt x="2" y="106"/>
                    </a:lnTo>
                    <a:lnTo>
                      <a:pt x="2" y="106"/>
                    </a:lnTo>
                    <a:lnTo>
                      <a:pt x="74" y="276"/>
                    </a:lnTo>
                    <a:lnTo>
                      <a:pt x="74" y="276"/>
                    </a:lnTo>
                    <a:close/>
                    <a:moveTo>
                      <a:pt x="236" y="74"/>
                    </a:moveTo>
                    <a:lnTo>
                      <a:pt x="236" y="74"/>
                    </a:lnTo>
                    <a:lnTo>
                      <a:pt x="252" y="70"/>
                    </a:lnTo>
                    <a:lnTo>
                      <a:pt x="268" y="68"/>
                    </a:lnTo>
                    <a:lnTo>
                      <a:pt x="284" y="70"/>
                    </a:lnTo>
                    <a:lnTo>
                      <a:pt x="300" y="74"/>
                    </a:lnTo>
                    <a:lnTo>
                      <a:pt x="314" y="82"/>
                    </a:lnTo>
                    <a:lnTo>
                      <a:pt x="326" y="94"/>
                    </a:lnTo>
                    <a:lnTo>
                      <a:pt x="338" y="106"/>
                    </a:lnTo>
                    <a:lnTo>
                      <a:pt x="346" y="122"/>
                    </a:lnTo>
                    <a:lnTo>
                      <a:pt x="346" y="122"/>
                    </a:lnTo>
                    <a:lnTo>
                      <a:pt x="350" y="138"/>
                    </a:lnTo>
                    <a:lnTo>
                      <a:pt x="352" y="154"/>
                    </a:lnTo>
                    <a:lnTo>
                      <a:pt x="350" y="170"/>
                    </a:lnTo>
                    <a:lnTo>
                      <a:pt x="346" y="186"/>
                    </a:lnTo>
                    <a:lnTo>
                      <a:pt x="338" y="200"/>
                    </a:lnTo>
                    <a:lnTo>
                      <a:pt x="328" y="212"/>
                    </a:lnTo>
                    <a:lnTo>
                      <a:pt x="316" y="222"/>
                    </a:lnTo>
                    <a:lnTo>
                      <a:pt x="302" y="230"/>
                    </a:lnTo>
                    <a:lnTo>
                      <a:pt x="302" y="230"/>
                    </a:lnTo>
                    <a:lnTo>
                      <a:pt x="286" y="236"/>
                    </a:lnTo>
                    <a:lnTo>
                      <a:pt x="270" y="236"/>
                    </a:lnTo>
                    <a:lnTo>
                      <a:pt x="254" y="234"/>
                    </a:lnTo>
                    <a:lnTo>
                      <a:pt x="240" y="230"/>
                    </a:lnTo>
                    <a:lnTo>
                      <a:pt x="226" y="222"/>
                    </a:lnTo>
                    <a:lnTo>
                      <a:pt x="212" y="212"/>
                    </a:lnTo>
                    <a:lnTo>
                      <a:pt x="202" y="198"/>
                    </a:lnTo>
                    <a:lnTo>
                      <a:pt x="194" y="184"/>
                    </a:lnTo>
                    <a:lnTo>
                      <a:pt x="194" y="184"/>
                    </a:lnTo>
                    <a:lnTo>
                      <a:pt x="188" y="166"/>
                    </a:lnTo>
                    <a:lnTo>
                      <a:pt x="186" y="150"/>
                    </a:lnTo>
                    <a:lnTo>
                      <a:pt x="188" y="134"/>
                    </a:lnTo>
                    <a:lnTo>
                      <a:pt x="192" y="120"/>
                    </a:lnTo>
                    <a:lnTo>
                      <a:pt x="200" y="106"/>
                    </a:lnTo>
                    <a:lnTo>
                      <a:pt x="210" y="92"/>
                    </a:lnTo>
                    <a:lnTo>
                      <a:pt x="222" y="82"/>
                    </a:lnTo>
                    <a:lnTo>
                      <a:pt x="236" y="74"/>
                    </a:lnTo>
                    <a:lnTo>
                      <a:pt x="236" y="74"/>
                    </a:lnTo>
                    <a:close/>
                  </a:path>
                </a:pathLst>
              </a:custGeom>
              <a:solidFill>
                <a:srgbClr val="FFFFFF"/>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6" name="Oval 115"/>
            <p:cNvSpPr/>
            <p:nvPr/>
          </p:nvSpPr>
          <p:spPr>
            <a:xfrm>
              <a:off x="8992134" y="2483611"/>
              <a:ext cx="75728" cy="82150"/>
            </a:xfrm>
            <a:prstGeom prst="ellipse">
              <a:avLst/>
            </a:prstGeom>
            <a:solidFill>
              <a:schemeClr val="bg1"/>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17" name="Freeform 5"/>
            <p:cNvSpPr>
              <a:spLocks noEditPoints="1"/>
            </p:cNvSpPr>
            <p:nvPr/>
          </p:nvSpPr>
          <p:spPr bwMode="auto">
            <a:xfrm>
              <a:off x="8979601" y="2477967"/>
              <a:ext cx="100793" cy="90175"/>
            </a:xfrm>
            <a:custGeom>
              <a:avLst/>
              <a:gdLst>
                <a:gd name="T0" fmla="*/ 1040 w 2080"/>
                <a:gd name="T1" fmla="*/ 0 h 2080"/>
                <a:gd name="T2" fmla="*/ 0 w 2080"/>
                <a:gd name="T3" fmla="*/ 1040 h 2080"/>
                <a:gd name="T4" fmla="*/ 1040 w 2080"/>
                <a:gd name="T5" fmla="*/ 2080 h 2080"/>
                <a:gd name="T6" fmla="*/ 2080 w 2080"/>
                <a:gd name="T7" fmla="*/ 1040 h 2080"/>
                <a:gd name="T8" fmla="*/ 1040 w 2080"/>
                <a:gd name="T9" fmla="*/ 0 h 2080"/>
                <a:gd name="T10" fmla="*/ 1182 w 2080"/>
                <a:gd name="T11" fmla="*/ 1644 h 2080"/>
                <a:gd name="T12" fmla="*/ 832 w 2080"/>
                <a:gd name="T13" fmla="*/ 1533 h 2080"/>
                <a:gd name="T14" fmla="*/ 629 w 2080"/>
                <a:gd name="T15" fmla="*/ 1232 h 2080"/>
                <a:gd name="T16" fmla="*/ 619 w 2080"/>
                <a:gd name="T17" fmla="*/ 1199 h 2080"/>
                <a:gd name="T18" fmla="*/ 513 w 2080"/>
                <a:gd name="T19" fmla="*/ 1199 h 2080"/>
                <a:gd name="T20" fmla="*/ 513 w 2080"/>
                <a:gd name="T21" fmla="*/ 1127 h 2080"/>
                <a:gd name="T22" fmla="*/ 605 w 2080"/>
                <a:gd name="T23" fmla="*/ 1127 h 2080"/>
                <a:gd name="T24" fmla="*/ 604 w 2080"/>
                <a:gd name="T25" fmla="*/ 1080 h 2080"/>
                <a:gd name="T26" fmla="*/ 605 w 2080"/>
                <a:gd name="T27" fmla="*/ 987 h 2080"/>
                <a:gd name="T28" fmla="*/ 607 w 2080"/>
                <a:gd name="T29" fmla="*/ 939 h 2080"/>
                <a:gd name="T30" fmla="*/ 513 w 2080"/>
                <a:gd name="T31" fmla="*/ 939 h 2080"/>
                <a:gd name="T32" fmla="*/ 513 w 2080"/>
                <a:gd name="T33" fmla="*/ 866 h 2080"/>
                <a:gd name="T34" fmla="*/ 621 w 2080"/>
                <a:gd name="T35" fmla="*/ 866 h 2080"/>
                <a:gd name="T36" fmla="*/ 631 w 2080"/>
                <a:gd name="T37" fmla="*/ 834 h 2080"/>
                <a:gd name="T38" fmla="*/ 839 w 2080"/>
                <a:gd name="T39" fmla="*/ 545 h 2080"/>
                <a:gd name="T40" fmla="*/ 1182 w 2080"/>
                <a:gd name="T41" fmla="*/ 436 h 2080"/>
                <a:gd name="T42" fmla="*/ 1334 w 2080"/>
                <a:gd name="T43" fmla="*/ 452 h 2080"/>
                <a:gd name="T44" fmla="*/ 1303 w 2080"/>
                <a:gd name="T45" fmla="*/ 567 h 2080"/>
                <a:gd name="T46" fmla="*/ 1178 w 2080"/>
                <a:gd name="T47" fmla="*/ 554 h 2080"/>
                <a:gd name="T48" fmla="*/ 790 w 2080"/>
                <a:gd name="T49" fmla="*/ 802 h 2080"/>
                <a:gd name="T50" fmla="*/ 761 w 2080"/>
                <a:gd name="T51" fmla="*/ 866 h 2080"/>
                <a:gd name="T52" fmla="*/ 1244 w 2080"/>
                <a:gd name="T53" fmla="*/ 866 h 2080"/>
                <a:gd name="T54" fmla="*/ 1229 w 2080"/>
                <a:gd name="T55" fmla="*/ 939 h 2080"/>
                <a:gd name="T56" fmla="*/ 750 w 2080"/>
                <a:gd name="T57" fmla="*/ 939 h 2080"/>
                <a:gd name="T58" fmla="*/ 746 w 2080"/>
                <a:gd name="T59" fmla="*/ 980 h 2080"/>
                <a:gd name="T60" fmla="*/ 746 w 2080"/>
                <a:gd name="T61" fmla="*/ 1084 h 2080"/>
                <a:gd name="T62" fmla="*/ 748 w 2080"/>
                <a:gd name="T63" fmla="*/ 1127 h 2080"/>
                <a:gd name="T64" fmla="*/ 1195 w 2080"/>
                <a:gd name="T65" fmla="*/ 1127 h 2080"/>
                <a:gd name="T66" fmla="*/ 1179 w 2080"/>
                <a:gd name="T67" fmla="*/ 1199 h 2080"/>
                <a:gd name="T68" fmla="*/ 768 w 2080"/>
                <a:gd name="T69" fmla="*/ 1199 h 2080"/>
                <a:gd name="T70" fmla="*/ 793 w 2080"/>
                <a:gd name="T71" fmla="*/ 1262 h 2080"/>
                <a:gd name="T72" fmla="*/ 1184 w 2080"/>
                <a:gd name="T73" fmla="*/ 1525 h 2080"/>
                <a:gd name="T74" fmla="*/ 1328 w 2080"/>
                <a:gd name="T75" fmla="*/ 1505 h 2080"/>
                <a:gd name="T76" fmla="*/ 1353 w 2080"/>
                <a:gd name="T77" fmla="*/ 1620 h 2080"/>
                <a:gd name="T78" fmla="*/ 1182 w 2080"/>
                <a:gd name="T79" fmla="*/ 1644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80" h="2080">
                  <a:moveTo>
                    <a:pt x="1040" y="0"/>
                  </a:moveTo>
                  <a:cubicBezTo>
                    <a:pt x="465" y="0"/>
                    <a:pt x="0" y="466"/>
                    <a:pt x="0" y="1040"/>
                  </a:cubicBezTo>
                  <a:cubicBezTo>
                    <a:pt x="0" y="1614"/>
                    <a:pt x="465" y="2080"/>
                    <a:pt x="1040" y="2080"/>
                  </a:cubicBezTo>
                  <a:cubicBezTo>
                    <a:pt x="1614" y="2080"/>
                    <a:pt x="2080" y="1614"/>
                    <a:pt x="2080" y="1040"/>
                  </a:cubicBezTo>
                  <a:cubicBezTo>
                    <a:pt x="2080" y="466"/>
                    <a:pt x="1614" y="0"/>
                    <a:pt x="1040" y="0"/>
                  </a:cubicBezTo>
                  <a:close/>
                  <a:moveTo>
                    <a:pt x="1182" y="1644"/>
                  </a:moveTo>
                  <a:cubicBezTo>
                    <a:pt x="1051" y="1644"/>
                    <a:pt x="930" y="1606"/>
                    <a:pt x="832" y="1533"/>
                  </a:cubicBezTo>
                  <a:cubicBezTo>
                    <a:pt x="734" y="1460"/>
                    <a:pt x="664" y="1356"/>
                    <a:pt x="629" y="1232"/>
                  </a:cubicBezTo>
                  <a:cubicBezTo>
                    <a:pt x="619" y="1199"/>
                    <a:pt x="619" y="1199"/>
                    <a:pt x="619" y="1199"/>
                  </a:cubicBezTo>
                  <a:cubicBezTo>
                    <a:pt x="513" y="1199"/>
                    <a:pt x="513" y="1199"/>
                    <a:pt x="513" y="1199"/>
                  </a:cubicBezTo>
                  <a:cubicBezTo>
                    <a:pt x="513" y="1127"/>
                    <a:pt x="513" y="1127"/>
                    <a:pt x="513" y="1127"/>
                  </a:cubicBezTo>
                  <a:cubicBezTo>
                    <a:pt x="605" y="1127"/>
                    <a:pt x="605" y="1127"/>
                    <a:pt x="605" y="1127"/>
                  </a:cubicBezTo>
                  <a:cubicBezTo>
                    <a:pt x="604" y="1080"/>
                    <a:pt x="604" y="1080"/>
                    <a:pt x="604" y="1080"/>
                  </a:cubicBezTo>
                  <a:cubicBezTo>
                    <a:pt x="603" y="1048"/>
                    <a:pt x="603" y="1015"/>
                    <a:pt x="605" y="987"/>
                  </a:cubicBezTo>
                  <a:cubicBezTo>
                    <a:pt x="607" y="939"/>
                    <a:pt x="607" y="939"/>
                    <a:pt x="607" y="939"/>
                  </a:cubicBezTo>
                  <a:cubicBezTo>
                    <a:pt x="513" y="939"/>
                    <a:pt x="513" y="939"/>
                    <a:pt x="513" y="939"/>
                  </a:cubicBezTo>
                  <a:cubicBezTo>
                    <a:pt x="513" y="866"/>
                    <a:pt x="513" y="866"/>
                    <a:pt x="513" y="866"/>
                  </a:cubicBezTo>
                  <a:cubicBezTo>
                    <a:pt x="621" y="866"/>
                    <a:pt x="621" y="866"/>
                    <a:pt x="621" y="866"/>
                  </a:cubicBezTo>
                  <a:cubicBezTo>
                    <a:pt x="631" y="834"/>
                    <a:pt x="631" y="834"/>
                    <a:pt x="631" y="834"/>
                  </a:cubicBezTo>
                  <a:cubicBezTo>
                    <a:pt x="669" y="717"/>
                    <a:pt x="740" y="617"/>
                    <a:pt x="839" y="545"/>
                  </a:cubicBezTo>
                  <a:cubicBezTo>
                    <a:pt x="938" y="474"/>
                    <a:pt x="1056" y="436"/>
                    <a:pt x="1182" y="436"/>
                  </a:cubicBezTo>
                  <a:cubicBezTo>
                    <a:pt x="1248" y="436"/>
                    <a:pt x="1306" y="446"/>
                    <a:pt x="1334" y="452"/>
                  </a:cubicBezTo>
                  <a:cubicBezTo>
                    <a:pt x="1303" y="567"/>
                    <a:pt x="1303" y="567"/>
                    <a:pt x="1303" y="567"/>
                  </a:cubicBezTo>
                  <a:cubicBezTo>
                    <a:pt x="1260" y="558"/>
                    <a:pt x="1216" y="554"/>
                    <a:pt x="1178" y="554"/>
                  </a:cubicBezTo>
                  <a:cubicBezTo>
                    <a:pt x="1005" y="554"/>
                    <a:pt x="860" y="646"/>
                    <a:pt x="790" y="802"/>
                  </a:cubicBezTo>
                  <a:cubicBezTo>
                    <a:pt x="761" y="866"/>
                    <a:pt x="761" y="866"/>
                    <a:pt x="761" y="866"/>
                  </a:cubicBezTo>
                  <a:cubicBezTo>
                    <a:pt x="1244" y="866"/>
                    <a:pt x="1244" y="866"/>
                    <a:pt x="1244" y="866"/>
                  </a:cubicBezTo>
                  <a:cubicBezTo>
                    <a:pt x="1229" y="939"/>
                    <a:pt x="1229" y="939"/>
                    <a:pt x="1229" y="939"/>
                  </a:cubicBezTo>
                  <a:cubicBezTo>
                    <a:pt x="750" y="939"/>
                    <a:pt x="750" y="939"/>
                    <a:pt x="750" y="939"/>
                  </a:cubicBezTo>
                  <a:cubicBezTo>
                    <a:pt x="746" y="980"/>
                    <a:pt x="746" y="980"/>
                    <a:pt x="746" y="980"/>
                  </a:cubicBezTo>
                  <a:cubicBezTo>
                    <a:pt x="743" y="1012"/>
                    <a:pt x="744" y="1043"/>
                    <a:pt x="746" y="1084"/>
                  </a:cubicBezTo>
                  <a:cubicBezTo>
                    <a:pt x="748" y="1127"/>
                    <a:pt x="748" y="1127"/>
                    <a:pt x="748" y="1127"/>
                  </a:cubicBezTo>
                  <a:cubicBezTo>
                    <a:pt x="1195" y="1127"/>
                    <a:pt x="1195" y="1127"/>
                    <a:pt x="1195" y="1127"/>
                  </a:cubicBezTo>
                  <a:cubicBezTo>
                    <a:pt x="1179" y="1199"/>
                    <a:pt x="1179" y="1199"/>
                    <a:pt x="1179" y="1199"/>
                  </a:cubicBezTo>
                  <a:cubicBezTo>
                    <a:pt x="768" y="1199"/>
                    <a:pt x="768" y="1199"/>
                    <a:pt x="768" y="1199"/>
                  </a:cubicBezTo>
                  <a:cubicBezTo>
                    <a:pt x="793" y="1262"/>
                    <a:pt x="793" y="1262"/>
                    <a:pt x="793" y="1262"/>
                  </a:cubicBezTo>
                  <a:cubicBezTo>
                    <a:pt x="860" y="1424"/>
                    <a:pt x="1009" y="1525"/>
                    <a:pt x="1184" y="1525"/>
                  </a:cubicBezTo>
                  <a:cubicBezTo>
                    <a:pt x="1243" y="1525"/>
                    <a:pt x="1296" y="1514"/>
                    <a:pt x="1328" y="1505"/>
                  </a:cubicBezTo>
                  <a:cubicBezTo>
                    <a:pt x="1353" y="1620"/>
                    <a:pt x="1353" y="1620"/>
                    <a:pt x="1353" y="1620"/>
                  </a:cubicBezTo>
                  <a:cubicBezTo>
                    <a:pt x="1320" y="1630"/>
                    <a:pt x="1257" y="1644"/>
                    <a:pt x="1182" y="164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grpSp>
      <p:sp>
        <p:nvSpPr>
          <p:cNvPr id="245" name="Bracket"/>
          <p:cNvSpPr/>
          <p:nvPr/>
        </p:nvSpPr>
        <p:spPr>
          <a:xfrm>
            <a:off x="6529386" y="4217193"/>
            <a:ext cx="116205" cy="623888"/>
          </a:xfrm>
          <a:custGeom>
            <a:avLst/>
            <a:gdLst>
              <a:gd name="connsiteX0" fmla="*/ 0 w 152400"/>
              <a:gd name="connsiteY0" fmla="*/ 0 h 635000"/>
              <a:gd name="connsiteX1" fmla="*/ 152400 w 152400"/>
              <a:gd name="connsiteY1" fmla="*/ 0 h 635000"/>
              <a:gd name="connsiteX2" fmla="*/ 152400 w 152400"/>
              <a:gd name="connsiteY2" fmla="*/ 635000 h 635000"/>
              <a:gd name="connsiteX3" fmla="*/ 0 w 152400"/>
              <a:gd name="connsiteY3" fmla="*/ 635000 h 635000"/>
            </a:gdLst>
            <a:ahLst/>
            <a:cxnLst>
              <a:cxn ang="0">
                <a:pos x="connsiteX0" y="connsiteY0"/>
              </a:cxn>
              <a:cxn ang="0">
                <a:pos x="connsiteX1" y="connsiteY1"/>
              </a:cxn>
              <a:cxn ang="0">
                <a:pos x="connsiteX2" y="connsiteY2"/>
              </a:cxn>
              <a:cxn ang="0">
                <a:pos x="connsiteX3" y="connsiteY3"/>
              </a:cxn>
            </a:cxnLst>
            <a:rect l="l" t="t" r="r" b="b"/>
            <a:pathLst>
              <a:path w="152400" h="635000">
                <a:moveTo>
                  <a:pt x="0" y="0"/>
                </a:moveTo>
                <a:lnTo>
                  <a:pt x="152400" y="0"/>
                </a:lnTo>
                <a:lnTo>
                  <a:pt x="152400" y="635000"/>
                </a:lnTo>
                <a:lnTo>
                  <a:pt x="0" y="635000"/>
                </a:lnTo>
              </a:path>
            </a:pathLst>
          </a:cu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0" tIns="0" rIns="0" bIns="0" rtlCol="0" anchor="t" anchorCtr="0">
            <a:noAutofit/>
          </a:bodyPr>
          <a:lstStyle/>
          <a:p>
            <a:pPr fontAlgn="ctr"/>
            <a:endParaRPr lang="fr-FR"/>
          </a:p>
        </p:txBody>
      </p:sp>
      <p:sp>
        <p:nvSpPr>
          <p:cNvPr id="248" name="TextBox 247"/>
          <p:cNvSpPr txBox="1">
            <a:spLocks/>
          </p:cNvSpPr>
          <p:nvPr/>
        </p:nvSpPr>
        <p:spPr>
          <a:xfrm>
            <a:off x="6696075" y="4244975"/>
            <a:ext cx="432000" cy="153233"/>
          </a:xfrm>
          <a:prstGeom prst="roundRect">
            <a:avLst/>
          </a:prstGeom>
          <a:ln>
            <a:solidFill>
              <a:schemeClr val="accent6"/>
            </a:solidFill>
          </a:ln>
        </p:spPr>
        <p:txBody>
          <a:bodyPr wrap="none" lIns="0" tIns="0" rIns="0" bIns="0">
            <a:noAutofit/>
          </a:bodyPr>
          <a:lstStyle/>
          <a:p>
            <a:pPr algn="ctr">
              <a:lnSpc>
                <a:spcPct val="90000"/>
              </a:lnSpc>
              <a:spcBef>
                <a:spcPts val="400"/>
              </a:spcBef>
              <a:buClr>
                <a:srgbClr val="000000"/>
              </a:buClr>
              <a:buSzPct val="100000"/>
              <a:defRPr/>
            </a:pPr>
            <a:r>
              <a:rPr lang="fr-FR" sz="1000" b="0" dirty="0">
                <a:latin typeface="+mn-lt"/>
                <a:cs typeface="Arial Narrow" pitchFamily="34" charset="0"/>
              </a:rPr>
              <a:t>+8,6%</a:t>
            </a:r>
          </a:p>
        </p:txBody>
      </p:sp>
      <p:sp>
        <p:nvSpPr>
          <p:cNvPr id="249" name="TextBox 248"/>
          <p:cNvSpPr txBox="1">
            <a:spLocks/>
          </p:cNvSpPr>
          <p:nvPr/>
        </p:nvSpPr>
        <p:spPr>
          <a:xfrm>
            <a:off x="6696075" y="4625975"/>
            <a:ext cx="432000" cy="153233"/>
          </a:xfrm>
          <a:prstGeom prst="roundRect">
            <a:avLst/>
          </a:prstGeom>
          <a:ln>
            <a:solidFill>
              <a:srgbClr val="2BC6FF"/>
            </a:solidFill>
          </a:ln>
        </p:spPr>
        <p:txBody>
          <a:bodyPr wrap="none" lIns="0" tIns="0" rIns="0" bIns="0">
            <a:noAutofit/>
          </a:bodyPr>
          <a:lstStyle/>
          <a:p>
            <a:pPr algn="ctr">
              <a:lnSpc>
                <a:spcPct val="90000"/>
              </a:lnSpc>
              <a:spcBef>
                <a:spcPts val="400"/>
              </a:spcBef>
              <a:buClr>
                <a:srgbClr val="000000"/>
              </a:buClr>
              <a:buSzPct val="100000"/>
              <a:defRPr/>
            </a:pPr>
            <a:r>
              <a:rPr lang="fr-FR" sz="1000" b="0" dirty="0">
                <a:latin typeface="+mn-lt"/>
                <a:cs typeface="Arial Narrow" pitchFamily="34" charset="0"/>
              </a:rPr>
              <a:t>-1,1%</a:t>
            </a:r>
          </a:p>
        </p:txBody>
      </p:sp>
    </p:spTree>
    <p:extLst>
      <p:ext uri="{BB962C8B-B14F-4D97-AF65-F5344CB8AC3E}">
        <p14:creationId xmlns:p14="http://schemas.microsoft.com/office/powerpoint/2010/main" val="315637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80035144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511" name="think-cell Slide" r:id="rId70" imgW="270" imgH="270" progId="TCLayout.ActiveDocument.1">
                  <p:embed/>
                </p:oleObj>
              </mc:Choice>
              <mc:Fallback>
                <p:oleObj name="think-cell Slide" r:id="rId70" imgW="270" imgH="270" progId="TCLayout.ActiveDocument.1">
                  <p:embed/>
                  <p:pic>
                    <p:nvPicPr>
                      <p:cNvPr id="15" name="Object 14"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fr-FR" sz="1100" b="0" dirty="0">
              <a:latin typeface="Arial Narrow"/>
              <a:sym typeface="Arial Narrow"/>
            </a:endParaRPr>
          </a:p>
        </p:txBody>
      </p:sp>
      <p:sp>
        <p:nvSpPr>
          <p:cNvPr id="184" name="Rectangle 183"/>
          <p:cNvSpPr/>
          <p:nvPr/>
        </p:nvSpPr>
        <p:spPr>
          <a:xfrm>
            <a:off x="3105150" y="3406100"/>
            <a:ext cx="4108450" cy="1586814"/>
          </a:xfrm>
          <a:prstGeom prst="rect">
            <a:avLst/>
          </a:prstGeom>
          <a:solidFill>
            <a:schemeClr val="accent6">
              <a:alpha val="12000"/>
            </a:schemeClr>
          </a:solidFill>
          <a:ln w="19050">
            <a:no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p>
        </p:txBody>
      </p:sp>
      <p:sp>
        <p:nvSpPr>
          <p:cNvPr id="97" name="Rectangle 96"/>
          <p:cNvSpPr/>
          <p:nvPr/>
        </p:nvSpPr>
        <p:spPr>
          <a:xfrm>
            <a:off x="1733549" y="2636838"/>
            <a:ext cx="1368000" cy="2232000"/>
          </a:xfrm>
          <a:prstGeom prst="rect">
            <a:avLst/>
          </a:prstGeom>
          <a:solidFill>
            <a:srgbClr val="FFE2BF"/>
          </a:solidFill>
          <a:ln w="19050">
            <a:no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p>
        </p:txBody>
      </p:sp>
      <p:sp>
        <p:nvSpPr>
          <p:cNvPr id="2" name="Title 1"/>
          <p:cNvSpPr>
            <a:spLocks noGrp="1"/>
          </p:cNvSpPr>
          <p:nvPr>
            <p:ph type="title"/>
          </p:nvPr>
        </p:nvSpPr>
        <p:spPr>
          <a:xfrm>
            <a:off x="738000" y="720000"/>
            <a:ext cx="8621900" cy="747897"/>
          </a:xfrm>
        </p:spPr>
        <p:txBody>
          <a:bodyPr vert="horz"/>
          <a:lstStyle/>
          <a:p>
            <a:r>
              <a:rPr lang="fr-FR" dirty="0"/>
              <a:t>Cinq lignes TET présentent un prix et un temps de trajet supérieurs à ceux des autres offres de mobilité</a:t>
            </a:r>
          </a:p>
        </p:txBody>
      </p:sp>
      <p:sp>
        <p:nvSpPr>
          <p:cNvPr id="3" name="Source"/>
          <p:cNvSpPr txBox="1"/>
          <p:nvPr/>
        </p:nvSpPr>
        <p:spPr>
          <a:xfrm>
            <a:off x="738189" y="6710121"/>
            <a:ext cx="2109552"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Données SNCF, analyses Roland Berger</a:t>
            </a:r>
          </a:p>
        </p:txBody>
      </p:sp>
      <p:sp>
        <p:nvSpPr>
          <p:cNvPr id="4" name="Subtitle"/>
          <p:cNvSpPr txBox="1">
            <a:spLocks/>
          </p:cNvSpPr>
          <p:nvPr/>
        </p:nvSpPr>
        <p:spPr>
          <a:xfrm>
            <a:off x="738000" y="1710000"/>
            <a:ext cx="8611740"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sym typeface="+mn-lt"/>
              </a:rPr>
              <a:t>Temps de trajet  et tarifs des LIGNES TET en fonction des autres offres de mobilité</a:t>
            </a:r>
          </a:p>
        </p:txBody>
      </p:sp>
      <p:sp>
        <p:nvSpPr>
          <p:cNvPr id="77" name="Notes"/>
          <p:cNvSpPr txBox="1"/>
          <p:nvPr/>
        </p:nvSpPr>
        <p:spPr>
          <a:xfrm>
            <a:off x="738189" y="6257756"/>
            <a:ext cx="8229817"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cs typeface="+mn-cs"/>
                <a:sym typeface="+mn-lt"/>
              </a:rPr>
              <a:t>1) Ratio entre le temps de parcours du TET et la moyenne arithmétique des temps de parcours des modes alternatifs (autocar si pertinent, covoiturage, voiture, TER, TGV, aérien)</a:t>
            </a:r>
          </a:p>
        </p:txBody>
      </p:sp>
      <p:sp>
        <p:nvSpPr>
          <p:cNvPr id="88" name="Notes"/>
          <p:cNvSpPr txBox="1"/>
          <p:nvPr/>
        </p:nvSpPr>
        <p:spPr>
          <a:xfrm>
            <a:off x="738189" y="6425502"/>
            <a:ext cx="8534399" cy="276999"/>
          </a:xfrm>
          <a:prstGeom prst="rect">
            <a:avLst/>
          </a:prstGeom>
          <a:noFill/>
          <a:ln w="9525">
            <a:noFill/>
          </a:ln>
        </p:spPr>
        <p:txBody>
          <a:bodyPr vert="horz" wrap="square" lIns="0" tIns="0" rIns="0" bIns="0" rtlCol="0" anchor="b" anchorCtr="0">
            <a:spAutoFit/>
          </a:bodyPr>
          <a:lstStyle/>
          <a:p>
            <a:pPr>
              <a:lnSpc>
                <a:spcPct val="90000"/>
              </a:lnSpc>
              <a:buSzPct val="100000"/>
            </a:pPr>
            <a:r>
              <a:rPr lang="fr-FR" sz="1000" b="0" dirty="0">
                <a:solidFill>
                  <a:schemeClr val="tx1"/>
                </a:solidFill>
                <a:latin typeface="+mn-lt"/>
                <a:sym typeface="+mn-lt"/>
              </a:rPr>
              <a:t>2) Ratio entre le prix moyen par voyageur (entre les scénarios</a:t>
            </a:r>
            <a:r>
              <a:rPr lang="fr-FR" sz="1000" b="0" dirty="0">
                <a:latin typeface="+mn-lt"/>
                <a:sym typeface="+mn-lt"/>
              </a:rPr>
              <a:t>  voyageur seul / couple / couples avec 2 enfants) </a:t>
            </a:r>
            <a:r>
              <a:rPr lang="fr-FR" sz="1000" b="0" dirty="0">
                <a:solidFill>
                  <a:schemeClr val="tx1"/>
                </a:solidFill>
                <a:latin typeface="+mn-lt"/>
                <a:sym typeface="+mn-lt"/>
              </a:rPr>
              <a:t>du TET et la moyenne arithmétique des prix moyens (mêmes scénarios) des modes alternatifs (autocar si pertinent, covoiturage, voiture, TER, TGV, aérien)</a:t>
            </a:r>
          </a:p>
        </p:txBody>
      </p:sp>
      <p:sp>
        <p:nvSpPr>
          <p:cNvPr id="85" name="Rectangle 84"/>
          <p:cNvSpPr/>
          <p:nvPr/>
        </p:nvSpPr>
        <p:spPr>
          <a:xfrm>
            <a:off x="3095624" y="4991100"/>
            <a:ext cx="4124325" cy="455386"/>
          </a:xfrm>
          <a:prstGeom prst="rect">
            <a:avLst/>
          </a:prstGeom>
          <a:solidFill>
            <a:schemeClr val="bg1">
              <a:lumMod val="95000"/>
            </a:schemeClr>
          </a:solidFill>
          <a:ln w="9525">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p>
        </p:txBody>
      </p:sp>
      <p:sp>
        <p:nvSpPr>
          <p:cNvPr id="81" name="TextBox 80"/>
          <p:cNvSpPr txBox="1"/>
          <p:nvPr/>
        </p:nvSpPr>
        <p:spPr>
          <a:xfrm>
            <a:off x="7366000" y="3398157"/>
            <a:ext cx="1716306" cy="457048"/>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fr-FR" sz="1100" noProof="0" dirty="0">
                <a:solidFill>
                  <a:schemeClr val="accent6"/>
                </a:solidFill>
                <a:latin typeface="+mn-lt"/>
                <a:cs typeface="Arial Narrow" pitchFamily="34" charset="0"/>
              </a:rPr>
              <a:t>Prix et temps de trajet </a:t>
            </a:r>
            <a:r>
              <a:rPr lang="fr-FR" sz="1100" b="0" noProof="0" dirty="0">
                <a:solidFill>
                  <a:schemeClr val="accent6"/>
                </a:solidFill>
                <a:latin typeface="+mn-lt"/>
                <a:cs typeface="Arial Narrow" pitchFamily="34" charset="0"/>
              </a:rPr>
              <a:t>supérieurs à ceux proposés par les autres offres de mobilité</a:t>
            </a:r>
          </a:p>
        </p:txBody>
      </p:sp>
      <p:cxnSp>
        <p:nvCxnSpPr>
          <p:cNvPr id="182" name="LeanLine Vertical 635628209615519087"/>
          <p:cNvCxnSpPr/>
          <p:nvPr/>
        </p:nvCxnSpPr>
        <p:spPr>
          <a:xfrm>
            <a:off x="1508125" y="4996470"/>
            <a:ext cx="6876000"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79" name="LeanLine Vertical 635628209332696526"/>
          <p:cNvCxnSpPr/>
          <p:nvPr/>
        </p:nvCxnSpPr>
        <p:spPr>
          <a:xfrm>
            <a:off x="3104792" y="2578100"/>
            <a:ext cx="0" cy="324000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366000" y="5055507"/>
            <a:ext cx="1716306" cy="304699"/>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fr-FR" sz="1100" noProof="0" dirty="0">
                <a:solidFill>
                  <a:schemeClr val="tx2"/>
                </a:solidFill>
                <a:latin typeface="+mn-lt"/>
                <a:cs typeface="Arial Narrow" pitchFamily="34" charset="0"/>
              </a:rPr>
              <a:t>Prix supérieur </a:t>
            </a:r>
            <a:r>
              <a:rPr lang="fr-FR" sz="1100" b="0" noProof="0" dirty="0">
                <a:solidFill>
                  <a:schemeClr val="tx2"/>
                </a:solidFill>
                <a:latin typeface="+mn-lt"/>
                <a:cs typeface="Arial Narrow" pitchFamily="34" charset="0"/>
              </a:rPr>
              <a:t>à celui </a:t>
            </a:r>
            <a:r>
              <a:rPr lang="fr-FR" sz="1100" b="0" dirty="0">
                <a:solidFill>
                  <a:schemeClr val="tx2"/>
                </a:solidFill>
                <a:latin typeface="+mn-lt"/>
                <a:cs typeface="Arial Narrow" pitchFamily="34" charset="0"/>
              </a:rPr>
              <a:t>des </a:t>
            </a:r>
            <a:r>
              <a:rPr lang="fr-FR" sz="1100" b="0" noProof="0" dirty="0">
                <a:solidFill>
                  <a:schemeClr val="tx2"/>
                </a:solidFill>
                <a:latin typeface="+mn-lt"/>
                <a:cs typeface="Arial Narrow" pitchFamily="34" charset="0"/>
              </a:rPr>
              <a:t>autres offres de mobilité</a:t>
            </a:r>
          </a:p>
        </p:txBody>
      </p:sp>
      <p:cxnSp>
        <p:nvCxnSpPr>
          <p:cNvPr id="89" name="Straight Connector 88"/>
          <p:cNvCxnSpPr>
            <a:cxnSpLocks/>
          </p:cNvCxnSpPr>
          <p:nvPr>
            <p:custDataLst>
              <p:tags r:id="rId4"/>
            </p:custDataLst>
          </p:nvPr>
        </p:nvCxnSpPr>
        <p:spPr bwMode="auto">
          <a:xfrm>
            <a:off x="1498600"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custDataLst>
              <p:tags r:id="rId5"/>
            </p:custDataLst>
          </p:nvPr>
        </p:nvCxnSpPr>
        <p:spPr bwMode="auto">
          <a:xfrm>
            <a:off x="3792538"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8" name="Straight Connector 137"/>
          <p:cNvCxnSpPr>
            <a:cxnSpLocks/>
          </p:cNvCxnSpPr>
          <p:nvPr>
            <p:custDataLst>
              <p:tags r:id="rId6"/>
            </p:custDataLst>
          </p:nvPr>
        </p:nvCxnSpPr>
        <p:spPr bwMode="auto">
          <a:xfrm flipH="1">
            <a:off x="1452563" y="2940050"/>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p:cNvCxnSpPr>
          <p:nvPr>
            <p:custDataLst>
              <p:tags r:id="rId7"/>
            </p:custDataLst>
          </p:nvPr>
        </p:nvCxnSpPr>
        <p:spPr bwMode="auto">
          <a:xfrm flipH="1">
            <a:off x="1452563" y="3348038"/>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custDataLst>
              <p:tags r:id="rId8"/>
            </p:custDataLst>
          </p:nvPr>
        </p:nvCxnSpPr>
        <p:spPr bwMode="auto">
          <a:xfrm>
            <a:off x="4479925"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p:cNvCxnSpPr>
          <p:nvPr>
            <p:custDataLst>
              <p:tags r:id="rId9"/>
            </p:custDataLst>
          </p:nvPr>
        </p:nvCxnSpPr>
        <p:spPr bwMode="auto">
          <a:xfrm flipH="1">
            <a:off x="1452563" y="4167188"/>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p:cNvCxnSpPr>
            <a:cxnSpLocks/>
          </p:cNvCxnSpPr>
          <p:nvPr>
            <p:custDataLst>
              <p:tags r:id="rId10"/>
            </p:custDataLst>
          </p:nvPr>
        </p:nvCxnSpPr>
        <p:spPr bwMode="auto">
          <a:xfrm flipH="1">
            <a:off x="1452563" y="4984750"/>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4" name="Straight Connector 133"/>
          <p:cNvCxnSpPr>
            <a:cxnSpLocks/>
          </p:cNvCxnSpPr>
          <p:nvPr>
            <p:custDataLst>
              <p:tags r:id="rId11"/>
            </p:custDataLst>
          </p:nvPr>
        </p:nvCxnSpPr>
        <p:spPr bwMode="auto">
          <a:xfrm flipH="1">
            <a:off x="1452563" y="4575175"/>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2" name="Straight Connector 131"/>
          <p:cNvCxnSpPr>
            <a:cxnSpLocks/>
          </p:cNvCxnSpPr>
          <p:nvPr>
            <p:custDataLst>
              <p:tags r:id="rId12"/>
            </p:custDataLst>
          </p:nvPr>
        </p:nvCxnSpPr>
        <p:spPr bwMode="auto">
          <a:xfrm flipH="1">
            <a:off x="1452563" y="5394325"/>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custDataLst>
              <p:tags r:id="rId13"/>
            </p:custDataLst>
          </p:nvPr>
        </p:nvCxnSpPr>
        <p:spPr bwMode="auto">
          <a:xfrm>
            <a:off x="5165725"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p:cNvCxnSpPr>
          <p:nvPr>
            <p:custDataLst>
              <p:tags r:id="rId14"/>
            </p:custDataLst>
          </p:nvPr>
        </p:nvCxnSpPr>
        <p:spPr bwMode="auto">
          <a:xfrm flipH="1">
            <a:off x="1452563" y="3757613"/>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p:cNvCxnSpPr>
          <p:nvPr>
            <p:custDataLst>
              <p:tags r:id="rId15"/>
            </p:custDataLst>
          </p:nvPr>
        </p:nvCxnSpPr>
        <p:spPr bwMode="auto">
          <a:xfrm>
            <a:off x="1731963"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a:cxnSpLocks/>
          </p:cNvCxnSpPr>
          <p:nvPr>
            <p:custDataLst>
              <p:tags r:id="rId16"/>
            </p:custDataLst>
          </p:nvPr>
        </p:nvCxnSpPr>
        <p:spPr bwMode="auto">
          <a:xfrm flipH="1">
            <a:off x="1452563" y="5781675"/>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custDataLst>
              <p:tags r:id="rId17"/>
            </p:custDataLst>
          </p:nvPr>
        </p:nvCxnSpPr>
        <p:spPr bwMode="auto">
          <a:xfrm>
            <a:off x="3106738"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custDataLst>
              <p:tags r:id="rId18"/>
            </p:custDataLst>
          </p:nvPr>
        </p:nvCxnSpPr>
        <p:spPr bwMode="auto">
          <a:xfrm>
            <a:off x="2419350"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custDataLst>
              <p:tags r:id="rId19"/>
            </p:custDataLst>
          </p:nvPr>
        </p:nvCxnSpPr>
        <p:spPr bwMode="auto">
          <a:xfrm>
            <a:off x="5853113"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p:cNvCxnSpPr>
          <p:nvPr>
            <p:custDataLst>
              <p:tags r:id="rId20"/>
            </p:custDataLst>
          </p:nvPr>
        </p:nvCxnSpPr>
        <p:spPr bwMode="auto">
          <a:xfrm>
            <a:off x="7226300"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custDataLst>
              <p:tags r:id="rId21"/>
            </p:custDataLst>
          </p:nvPr>
        </p:nvCxnSpPr>
        <p:spPr bwMode="auto">
          <a:xfrm>
            <a:off x="6538913" y="5781674"/>
            <a:ext cx="0" cy="46038"/>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78" name="Straight Connector 177"/>
          <p:cNvCxnSpPr>
            <a:cxnSpLocks/>
          </p:cNvCxnSpPr>
          <p:nvPr>
            <p:custDataLst>
              <p:tags r:id="rId22"/>
            </p:custDataLst>
          </p:nvPr>
        </p:nvCxnSpPr>
        <p:spPr bwMode="auto">
          <a:xfrm flipH="1">
            <a:off x="1452563" y="2530475"/>
            <a:ext cx="46038" cy="0"/>
          </a:xfrm>
          <a:prstGeom prst="line">
            <a:avLst/>
          </a:prstGeom>
          <a:ln w="9525" algn="ctr">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113" name="Chart 3">
            <a:extLst>
              <a:ext uri="{FF2B5EF4-FFF2-40B4-BE49-F238E27FC236}">
                <a16:creationId xmlns:a16="http://schemas.microsoft.com/office/drawing/2014/main" id="{769376CF-7401-40BA-990E-84BE4EFD61B4}"/>
              </a:ext>
            </a:extLst>
          </p:cNvPr>
          <p:cNvGraphicFramePr/>
          <p:nvPr>
            <p:custDataLst>
              <p:tags r:id="rId23"/>
            </p:custDataLst>
            <p:extLst>
              <p:ext uri="{D42A27DB-BD31-4B8C-83A1-F6EECF244321}">
                <p14:modId xmlns:p14="http://schemas.microsoft.com/office/powerpoint/2010/main" val="286022405"/>
              </p:ext>
            </p:extLst>
          </p:nvPr>
        </p:nvGraphicFramePr>
        <p:xfrm>
          <a:off x="1416050" y="2447925"/>
          <a:ext cx="5892800" cy="3416300"/>
        </p:xfrm>
        <a:graphic>
          <a:graphicData uri="http://schemas.openxmlformats.org/drawingml/2006/chart">
            <c:chart xmlns:c="http://schemas.openxmlformats.org/drawingml/2006/chart" xmlns:r="http://schemas.openxmlformats.org/officeDocument/2006/relationships" r:id="rId72"/>
          </a:graphicData>
        </a:graphic>
      </p:graphicFrame>
      <p:sp>
        <p:nvSpPr>
          <p:cNvPr id="64" name="Text Placeholder 30"/>
          <p:cNvSpPr>
            <a:spLocks noGrp="1"/>
          </p:cNvSpPr>
          <p:nvPr>
            <p:custDataLst>
              <p:tags r:id="rId24"/>
            </p:custDataLst>
          </p:nvPr>
        </p:nvSpPr>
        <p:spPr bwMode="gray">
          <a:xfrm>
            <a:off x="4333875" y="5873750"/>
            <a:ext cx="2921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913C130-DFC7-4232-98F2-1128F2ACC993}" type="datetime'''''''''''1''''''4''''''''0''''''''''''''''''''''''''%'">
              <a:rPr lang="fr-FR" sz="1100" smtClean="0"/>
              <a:pPr algn="ctr">
                <a:lnSpc>
                  <a:spcPct val="100000"/>
                </a:lnSpc>
                <a:spcBef>
                  <a:spcPct val="0"/>
                </a:spcBef>
              </a:pPr>
              <a:t>140%</a:t>
            </a:fld>
            <a:endParaRPr lang="fr-FR" sz="1100" dirty="0">
              <a:latin typeface="Arial Narrow"/>
              <a:sym typeface="Arial Narrow"/>
            </a:endParaRPr>
          </a:p>
        </p:txBody>
      </p:sp>
      <p:sp>
        <p:nvSpPr>
          <p:cNvPr id="70" name="Text Placeholder 36"/>
          <p:cNvSpPr>
            <a:spLocks noGrp="1"/>
          </p:cNvSpPr>
          <p:nvPr>
            <p:custDataLst>
              <p:tags r:id="rId25"/>
            </p:custDataLst>
          </p:nvPr>
        </p:nvSpPr>
        <p:spPr bwMode="gray">
          <a:xfrm>
            <a:off x="6392863" y="5873750"/>
            <a:ext cx="2921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B0CE443-687E-46CB-8E34-75A6508CE76D}" type="datetime'''''''''2''''''0''0%'''''''''''">
              <a:rPr lang="fr-FR" sz="1100" smtClean="0"/>
              <a:pPr algn="ctr">
                <a:lnSpc>
                  <a:spcPct val="100000"/>
                </a:lnSpc>
                <a:spcBef>
                  <a:spcPct val="0"/>
                </a:spcBef>
              </a:pPr>
              <a:t>200%</a:t>
            </a:fld>
            <a:endParaRPr lang="fr-FR" sz="1100" dirty="0">
              <a:latin typeface="Arial Narrow"/>
              <a:sym typeface="Arial Narrow"/>
            </a:endParaRPr>
          </a:p>
        </p:txBody>
      </p:sp>
      <p:sp>
        <p:nvSpPr>
          <p:cNvPr id="142" name="Text Placeholder 50"/>
          <p:cNvSpPr>
            <a:spLocks noGrp="1"/>
          </p:cNvSpPr>
          <p:nvPr>
            <p:custDataLst>
              <p:tags r:id="rId26"/>
            </p:custDataLst>
          </p:nvPr>
        </p:nvSpPr>
        <p:spPr bwMode="gray">
          <a:xfrm>
            <a:off x="7080250" y="5873750"/>
            <a:ext cx="2921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659458C-A650-4B26-A8C7-646EB6A4EFDD}" type="datetime'''''''''2''''''''''''''''2''''''''''0''%'''''''''''''''''">
              <a:rPr lang="fr-FR" sz="1100" smtClean="0">
                <a:latin typeface="Arial Narrow"/>
                <a:sym typeface="Arial Narrow"/>
              </a:rPr>
              <a:pPr algn="ctr">
                <a:lnSpc>
                  <a:spcPct val="100000"/>
                </a:lnSpc>
                <a:spcBef>
                  <a:spcPct val="0"/>
                </a:spcBef>
              </a:pPr>
              <a:t>220%</a:t>
            </a:fld>
            <a:endParaRPr lang="fr-FR" sz="1100" dirty="0">
              <a:latin typeface="Arial Narrow"/>
              <a:sym typeface="Arial Narrow"/>
            </a:endParaRPr>
          </a:p>
        </p:txBody>
      </p:sp>
      <p:sp>
        <p:nvSpPr>
          <p:cNvPr id="57" name="Text Placeholder 23"/>
          <p:cNvSpPr>
            <a:spLocks noGrp="1"/>
          </p:cNvSpPr>
          <p:nvPr>
            <p:custDataLst>
              <p:tags r:id="rId27"/>
            </p:custDataLst>
          </p:nvPr>
        </p:nvSpPr>
        <p:spPr bwMode="gray">
          <a:xfrm>
            <a:off x="1416050" y="5873750"/>
            <a:ext cx="1651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C3A6294A-9AEA-4EBF-8CC5-91FE5853FF87}" type="datetime'''''''0''''''%'''''''''">
              <a:rPr lang="fr-FR" sz="1100" smtClean="0"/>
              <a:pPr algn="ctr">
                <a:lnSpc>
                  <a:spcPct val="100000"/>
                </a:lnSpc>
                <a:spcBef>
                  <a:spcPct val="0"/>
                </a:spcBef>
              </a:pPr>
              <a:t>0%</a:t>
            </a:fld>
            <a:endParaRPr lang="fr-FR" sz="1100" dirty="0">
              <a:latin typeface="Arial Narrow"/>
              <a:sym typeface="Arial Narrow"/>
            </a:endParaRPr>
          </a:p>
        </p:txBody>
      </p:sp>
      <p:sp>
        <p:nvSpPr>
          <p:cNvPr id="140" name="Text Placeholder 48"/>
          <p:cNvSpPr>
            <a:spLocks noGrp="1"/>
          </p:cNvSpPr>
          <p:nvPr>
            <p:custDataLst>
              <p:tags r:id="rId28"/>
            </p:custDataLst>
          </p:nvPr>
        </p:nvSpPr>
        <p:spPr bwMode="gray">
          <a:xfrm>
            <a:off x="1617663" y="5873750"/>
            <a:ext cx="2286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ED3A9C1-AF99-4A1C-AF45-1B94E80959A2}" type="datetime'''''6''''''''''''''''''''''''''''''0''''''''''''''''''%'''''''">
              <a:rPr lang="fr-FR" sz="1100" smtClean="0"/>
              <a:pPr algn="ctr">
                <a:lnSpc>
                  <a:spcPct val="100000"/>
                </a:lnSpc>
                <a:spcBef>
                  <a:spcPct val="0"/>
                </a:spcBef>
              </a:pPr>
              <a:t>60%</a:t>
            </a:fld>
            <a:endParaRPr lang="fr-FR" sz="1100" dirty="0">
              <a:latin typeface="Arial Narrow"/>
              <a:sym typeface="Arial Narrow"/>
            </a:endParaRPr>
          </a:p>
        </p:txBody>
      </p:sp>
      <p:sp>
        <p:nvSpPr>
          <p:cNvPr id="174" name="Text Placeholder 58"/>
          <p:cNvSpPr>
            <a:spLocks noGrp="1"/>
          </p:cNvSpPr>
          <p:nvPr>
            <p:custDataLst>
              <p:tags r:id="rId29"/>
            </p:custDataLst>
          </p:nvPr>
        </p:nvSpPr>
        <p:spPr bwMode="gray">
          <a:xfrm>
            <a:off x="1068388" y="2446338"/>
            <a:ext cx="2921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C2A2AB0B-6938-4DD4-9E95-F5D18CAEA587}" type="datetime'''''''''''''''''''''''''''22''0''''''''''''''%'''''''''''">
              <a:rPr lang="fr-FR" sz="1100" smtClean="0">
                <a:latin typeface="Arial Narrow"/>
                <a:sym typeface="Arial Narrow"/>
              </a:rPr>
              <a:pPr algn="r">
                <a:lnSpc>
                  <a:spcPct val="100000"/>
                </a:lnSpc>
                <a:spcBef>
                  <a:spcPct val="0"/>
                </a:spcBef>
              </a:pPr>
              <a:t>220%</a:t>
            </a:fld>
            <a:endParaRPr lang="fr-FR" sz="1100" dirty="0">
              <a:latin typeface="Arial Narrow"/>
              <a:sym typeface="Arial Narrow"/>
            </a:endParaRPr>
          </a:p>
        </p:txBody>
      </p:sp>
      <p:sp>
        <p:nvSpPr>
          <p:cNvPr id="58" name="Text Placeholder 24"/>
          <p:cNvSpPr>
            <a:spLocks noGrp="1"/>
          </p:cNvSpPr>
          <p:nvPr>
            <p:custDataLst>
              <p:tags r:id="rId30"/>
            </p:custDataLst>
          </p:nvPr>
        </p:nvSpPr>
        <p:spPr bwMode="gray">
          <a:xfrm>
            <a:off x="2305050" y="5873750"/>
            <a:ext cx="2286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AD13F43-AD3C-4874-A983-A7E4DB61CF66}" type="datetime'''''8''''''''''0''''''''''''''''''''''''''%'''''''''">
              <a:rPr lang="fr-FR" sz="1100" smtClean="0"/>
              <a:pPr algn="ctr">
                <a:lnSpc>
                  <a:spcPct val="100000"/>
                </a:lnSpc>
                <a:spcBef>
                  <a:spcPct val="0"/>
                </a:spcBef>
              </a:pPr>
              <a:t>80%</a:t>
            </a:fld>
            <a:endParaRPr lang="fr-FR" sz="1100" dirty="0">
              <a:latin typeface="Arial Narrow"/>
              <a:sym typeface="Arial Narrow"/>
            </a:endParaRPr>
          </a:p>
        </p:txBody>
      </p:sp>
      <p:sp>
        <p:nvSpPr>
          <p:cNvPr id="68" name="Text Placeholder 34"/>
          <p:cNvSpPr>
            <a:spLocks noGrp="1"/>
          </p:cNvSpPr>
          <p:nvPr>
            <p:custDataLst>
              <p:tags r:id="rId31"/>
            </p:custDataLst>
          </p:nvPr>
        </p:nvSpPr>
        <p:spPr bwMode="gray">
          <a:xfrm>
            <a:off x="5707063" y="5873750"/>
            <a:ext cx="2921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E579A07-AF60-4371-B8FF-FDE30B90984A}" type="datetime'''''''''1''''''8''''''''''''''0''%'''''''''''''''''''''">
              <a:rPr lang="fr-FR" sz="1100" smtClean="0"/>
              <a:pPr algn="ctr">
                <a:lnSpc>
                  <a:spcPct val="100000"/>
                </a:lnSpc>
                <a:spcBef>
                  <a:spcPct val="0"/>
                </a:spcBef>
              </a:pPr>
              <a:t>180%</a:t>
            </a:fld>
            <a:endParaRPr lang="fr-FR" sz="1100" dirty="0">
              <a:latin typeface="Arial Narrow"/>
              <a:sym typeface="Arial Narrow"/>
            </a:endParaRPr>
          </a:p>
        </p:txBody>
      </p:sp>
      <p:sp>
        <p:nvSpPr>
          <p:cNvPr id="106" name="Text Placeholder 40"/>
          <p:cNvSpPr>
            <a:spLocks noGrp="1"/>
          </p:cNvSpPr>
          <p:nvPr>
            <p:custDataLst>
              <p:tags r:id="rId32"/>
            </p:custDataLst>
          </p:nvPr>
        </p:nvSpPr>
        <p:spPr bwMode="gray">
          <a:xfrm>
            <a:off x="1131888" y="5310188"/>
            <a:ext cx="2286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F26BC26D-F350-427C-84BC-DE2614C84976}" type="datetime'''''''''''8''''''''''''''''0''''''''''''''%'">
              <a:rPr lang="fr-FR" sz="1100" smtClean="0"/>
              <a:pPr algn="r">
                <a:lnSpc>
                  <a:spcPct val="100000"/>
                </a:lnSpc>
                <a:spcBef>
                  <a:spcPct val="0"/>
                </a:spcBef>
              </a:pPr>
              <a:t>80%</a:t>
            </a:fld>
            <a:endParaRPr lang="fr-FR" sz="1100" dirty="0">
              <a:latin typeface="Arial Narrow"/>
              <a:sym typeface="Arial Narrow"/>
            </a:endParaRPr>
          </a:p>
        </p:txBody>
      </p:sp>
      <p:sp>
        <p:nvSpPr>
          <p:cNvPr id="60" name="Text Placeholder 26"/>
          <p:cNvSpPr>
            <a:spLocks noGrp="1"/>
          </p:cNvSpPr>
          <p:nvPr>
            <p:custDataLst>
              <p:tags r:id="rId33"/>
            </p:custDataLst>
          </p:nvPr>
        </p:nvSpPr>
        <p:spPr bwMode="gray">
          <a:xfrm>
            <a:off x="2960688" y="5873750"/>
            <a:ext cx="2921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F3A0E54-CD16-448F-87C2-C3883C44ADD7}" type="datetime'''''''''''''''''''''1''''''''''''0''0''%'''''''''''''''">
              <a:rPr lang="fr-FR" sz="1100" smtClean="0"/>
              <a:pPr algn="ctr">
                <a:lnSpc>
                  <a:spcPct val="100000"/>
                </a:lnSpc>
                <a:spcBef>
                  <a:spcPct val="0"/>
                </a:spcBef>
              </a:pPr>
              <a:t>100%</a:t>
            </a:fld>
            <a:endParaRPr lang="fr-FR" sz="1100" dirty="0">
              <a:latin typeface="Arial Narrow"/>
              <a:sym typeface="Arial Narrow"/>
            </a:endParaRPr>
          </a:p>
        </p:txBody>
      </p:sp>
      <p:sp>
        <p:nvSpPr>
          <p:cNvPr id="107" name="Text Placeholder 41"/>
          <p:cNvSpPr>
            <a:spLocks noGrp="1"/>
          </p:cNvSpPr>
          <p:nvPr>
            <p:custDataLst>
              <p:tags r:id="rId34"/>
            </p:custDataLst>
          </p:nvPr>
        </p:nvSpPr>
        <p:spPr bwMode="gray">
          <a:xfrm>
            <a:off x="1068388" y="4900613"/>
            <a:ext cx="2921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56E2C2C5-FEAE-4FC3-9BC1-95AA31543DCC}" type="datetime'''''''''''''''''''''''''''''''''''''100''''''%'''''''''''''''">
              <a:rPr lang="fr-FR" sz="1100" smtClean="0"/>
              <a:pPr algn="r">
                <a:lnSpc>
                  <a:spcPct val="100000"/>
                </a:lnSpc>
                <a:spcBef>
                  <a:spcPct val="0"/>
                </a:spcBef>
              </a:pPr>
              <a:t>100%</a:t>
            </a:fld>
            <a:endParaRPr lang="fr-FR" sz="1100" dirty="0">
              <a:latin typeface="Arial Narrow"/>
              <a:sym typeface="Arial Narrow"/>
            </a:endParaRPr>
          </a:p>
        </p:txBody>
      </p:sp>
      <p:sp>
        <p:nvSpPr>
          <p:cNvPr id="108" name="Text Placeholder 42"/>
          <p:cNvSpPr>
            <a:spLocks noGrp="1"/>
          </p:cNvSpPr>
          <p:nvPr>
            <p:custDataLst>
              <p:tags r:id="rId35"/>
            </p:custDataLst>
          </p:nvPr>
        </p:nvSpPr>
        <p:spPr bwMode="gray">
          <a:xfrm>
            <a:off x="1068388" y="4491038"/>
            <a:ext cx="2921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45CE598D-D861-4BEF-B494-FF05E4AFF271}" type="datetime'''''''''''''''''''''''''''''12''''0%'''''''''''''''''''''''">
              <a:rPr lang="fr-FR" sz="1100" smtClean="0"/>
              <a:pPr algn="r">
                <a:lnSpc>
                  <a:spcPct val="100000"/>
                </a:lnSpc>
                <a:spcBef>
                  <a:spcPct val="0"/>
                </a:spcBef>
              </a:pPr>
              <a:t>120%</a:t>
            </a:fld>
            <a:endParaRPr lang="fr-FR" sz="1100" dirty="0">
              <a:latin typeface="Arial Narrow"/>
              <a:sym typeface="Arial Narrow"/>
            </a:endParaRPr>
          </a:p>
        </p:txBody>
      </p:sp>
      <p:sp>
        <p:nvSpPr>
          <p:cNvPr id="104" name="Text Placeholder 38"/>
          <p:cNvSpPr>
            <a:spLocks noGrp="1"/>
          </p:cNvSpPr>
          <p:nvPr>
            <p:custDataLst>
              <p:tags r:id="rId36"/>
            </p:custDataLst>
          </p:nvPr>
        </p:nvSpPr>
        <p:spPr bwMode="gray">
          <a:xfrm>
            <a:off x="1195388" y="5697538"/>
            <a:ext cx="1651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4CC0D0F4-0F83-4BCE-A9BA-E9EB94600EF9}" type="datetime'''''''''''''''''0''''''''''''''%'''''''''''''''''''''">
              <a:rPr lang="fr-FR" sz="1100" smtClean="0"/>
              <a:pPr algn="r">
                <a:lnSpc>
                  <a:spcPct val="100000"/>
                </a:lnSpc>
                <a:spcBef>
                  <a:spcPct val="0"/>
                </a:spcBef>
              </a:pPr>
              <a:t>0%</a:t>
            </a:fld>
            <a:endParaRPr lang="fr-FR" sz="1100" dirty="0">
              <a:latin typeface="Arial Narrow"/>
              <a:sym typeface="Arial Narrow"/>
            </a:endParaRPr>
          </a:p>
        </p:txBody>
      </p:sp>
      <p:sp>
        <p:nvSpPr>
          <p:cNvPr id="66" name="Text Placeholder 32"/>
          <p:cNvSpPr>
            <a:spLocks noGrp="1"/>
          </p:cNvSpPr>
          <p:nvPr>
            <p:custDataLst>
              <p:tags r:id="rId37"/>
            </p:custDataLst>
          </p:nvPr>
        </p:nvSpPr>
        <p:spPr bwMode="gray">
          <a:xfrm>
            <a:off x="5019675" y="5873750"/>
            <a:ext cx="2921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AB662EF-15B3-494A-A9FB-4358D4DA77DF}" type="datetime'1''''''''''''6''''''''''''0''''''''''''''''''''''''''''''%'">
              <a:rPr lang="fr-FR" sz="1100" smtClean="0"/>
              <a:pPr algn="ctr">
                <a:lnSpc>
                  <a:spcPct val="100000"/>
                </a:lnSpc>
                <a:spcBef>
                  <a:spcPct val="0"/>
                </a:spcBef>
              </a:pPr>
              <a:t>160%</a:t>
            </a:fld>
            <a:endParaRPr lang="fr-FR" sz="1100" dirty="0">
              <a:latin typeface="Arial Narrow"/>
              <a:sym typeface="Arial Narrow"/>
            </a:endParaRPr>
          </a:p>
        </p:txBody>
      </p:sp>
      <p:sp>
        <p:nvSpPr>
          <p:cNvPr id="111" name="Text Placeholder 45"/>
          <p:cNvSpPr>
            <a:spLocks noGrp="1"/>
          </p:cNvSpPr>
          <p:nvPr>
            <p:custDataLst>
              <p:tags r:id="rId38"/>
            </p:custDataLst>
          </p:nvPr>
        </p:nvSpPr>
        <p:spPr bwMode="gray">
          <a:xfrm>
            <a:off x="1068388" y="3263900"/>
            <a:ext cx="2921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2FD0A53F-FE04-4E01-9608-699E7B8C4753}" type="datetime'''''''''1''''''''8''''''''0''''''''''%'''''''''''''''''''''''">
              <a:rPr lang="fr-FR" sz="1100" smtClean="0"/>
              <a:pPr algn="r">
                <a:lnSpc>
                  <a:spcPct val="100000"/>
                </a:lnSpc>
                <a:spcBef>
                  <a:spcPct val="0"/>
                </a:spcBef>
              </a:pPr>
              <a:t>180%</a:t>
            </a:fld>
            <a:endParaRPr lang="fr-FR" sz="1100" dirty="0">
              <a:latin typeface="Arial Narrow"/>
              <a:sym typeface="Arial Narrow"/>
            </a:endParaRPr>
          </a:p>
        </p:txBody>
      </p:sp>
      <p:sp>
        <p:nvSpPr>
          <p:cNvPr id="109" name="Text Placeholder 43"/>
          <p:cNvSpPr>
            <a:spLocks noGrp="1"/>
          </p:cNvSpPr>
          <p:nvPr>
            <p:custDataLst>
              <p:tags r:id="rId39"/>
            </p:custDataLst>
          </p:nvPr>
        </p:nvSpPr>
        <p:spPr bwMode="gray">
          <a:xfrm>
            <a:off x="1068388" y="4083050"/>
            <a:ext cx="2921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210AB34B-18C6-416D-8737-722BCD99FA39}" type="datetime'''''''1''''''''''''''''''4''''''''0''''''''''''''%'''">
              <a:rPr lang="fr-FR" sz="1100" smtClean="0"/>
              <a:pPr algn="r">
                <a:lnSpc>
                  <a:spcPct val="100000"/>
                </a:lnSpc>
                <a:spcBef>
                  <a:spcPct val="0"/>
                </a:spcBef>
              </a:pPr>
              <a:t>140%</a:t>
            </a:fld>
            <a:endParaRPr lang="fr-FR" sz="1100" dirty="0">
              <a:latin typeface="Arial Narrow"/>
              <a:sym typeface="Arial Narrow"/>
            </a:endParaRPr>
          </a:p>
        </p:txBody>
      </p:sp>
      <p:sp>
        <p:nvSpPr>
          <p:cNvPr id="110" name="Text Placeholder 44"/>
          <p:cNvSpPr>
            <a:spLocks noGrp="1"/>
          </p:cNvSpPr>
          <p:nvPr>
            <p:custDataLst>
              <p:tags r:id="rId40"/>
            </p:custDataLst>
          </p:nvPr>
        </p:nvSpPr>
        <p:spPr bwMode="gray">
          <a:xfrm>
            <a:off x="1068388" y="3673475"/>
            <a:ext cx="2921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DAADD674-B8C6-4558-B432-BE5EA8F5C887}" type="datetime'''''''''''1''6''''''''''''''''0''''''%'''''''''''''">
              <a:rPr lang="fr-FR" sz="1100" smtClean="0"/>
              <a:pPr algn="r">
                <a:lnSpc>
                  <a:spcPct val="100000"/>
                </a:lnSpc>
                <a:spcBef>
                  <a:spcPct val="0"/>
                </a:spcBef>
              </a:pPr>
              <a:t>160%</a:t>
            </a:fld>
            <a:endParaRPr lang="fr-FR" sz="1100" dirty="0">
              <a:latin typeface="Arial Narrow"/>
              <a:sym typeface="Arial Narrow"/>
            </a:endParaRPr>
          </a:p>
        </p:txBody>
      </p:sp>
      <p:sp>
        <p:nvSpPr>
          <p:cNvPr id="112" name="Text Placeholder 46"/>
          <p:cNvSpPr>
            <a:spLocks noGrp="1"/>
          </p:cNvSpPr>
          <p:nvPr>
            <p:custDataLst>
              <p:tags r:id="rId41"/>
            </p:custDataLst>
          </p:nvPr>
        </p:nvSpPr>
        <p:spPr bwMode="gray">
          <a:xfrm>
            <a:off x="1068388" y="2855913"/>
            <a:ext cx="292100"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3B8C3B8C-F4AB-4116-ADC4-7766EE2E0F7B}" type="datetime'''''''''2''''0''''0''''''''''''''''''''%'''''''''''''">
              <a:rPr lang="fr-FR" sz="1100" smtClean="0"/>
              <a:pPr algn="r">
                <a:lnSpc>
                  <a:spcPct val="100000"/>
                </a:lnSpc>
                <a:spcBef>
                  <a:spcPct val="0"/>
                </a:spcBef>
              </a:pPr>
              <a:t>200%</a:t>
            </a:fld>
            <a:endParaRPr lang="fr-FR" sz="1100" dirty="0">
              <a:latin typeface="Arial Narrow"/>
              <a:sym typeface="Arial Narrow"/>
            </a:endParaRPr>
          </a:p>
        </p:txBody>
      </p:sp>
      <p:sp>
        <p:nvSpPr>
          <p:cNvPr id="62" name="Text Placeholder 28"/>
          <p:cNvSpPr>
            <a:spLocks noGrp="1"/>
          </p:cNvSpPr>
          <p:nvPr>
            <p:custDataLst>
              <p:tags r:id="rId42"/>
            </p:custDataLst>
          </p:nvPr>
        </p:nvSpPr>
        <p:spPr bwMode="gray">
          <a:xfrm>
            <a:off x="3646488" y="5873750"/>
            <a:ext cx="2921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43E658A-E246-42BC-9608-D41D48B536E1}" type="datetime'1''2''''''''''0''''''''''''''%'''''''">
              <a:rPr lang="fr-FR" sz="1100" smtClean="0"/>
              <a:pPr algn="ctr">
                <a:lnSpc>
                  <a:spcPct val="100000"/>
                </a:lnSpc>
                <a:spcBef>
                  <a:spcPct val="0"/>
                </a:spcBef>
              </a:pPr>
              <a:t>120%</a:t>
            </a:fld>
            <a:endParaRPr lang="fr-FR" sz="1100" dirty="0">
              <a:latin typeface="Arial Narrow"/>
              <a:sym typeface="Arial Narrow"/>
            </a:endParaRPr>
          </a:p>
        </p:txBody>
      </p:sp>
      <p:sp useBgFill="1">
        <p:nvSpPr>
          <p:cNvPr id="28" name="Forme libre : forme 27">
            <a:extLst>
              <a:ext uri="{FF2B5EF4-FFF2-40B4-BE49-F238E27FC236}">
                <a16:creationId xmlns:a16="http://schemas.microsoft.com/office/drawing/2014/main" id="{974D4DAB-E271-4CE2-8AF7-0B816050DD80}"/>
              </a:ext>
            </a:extLst>
          </p:cNvPr>
          <p:cNvSpPr/>
          <p:nvPr>
            <p:custDataLst>
              <p:tags r:id="rId43"/>
            </p:custDataLst>
          </p:nvPr>
        </p:nvSpPr>
        <p:spPr bwMode="auto">
          <a:xfrm>
            <a:off x="1425575" y="5570538"/>
            <a:ext cx="146051" cy="96838"/>
          </a:xfrm>
          <a:custGeom>
            <a:avLst/>
            <a:gdLst/>
            <a:ahLst/>
            <a:cxnLst/>
            <a:rect l="0" t="0" r="0" b="0"/>
            <a:pathLst>
              <a:path w="146051" h="96838">
                <a:moveTo>
                  <a:pt x="0" y="39687"/>
                </a:moveTo>
                <a:lnTo>
                  <a:pt x="146050" y="0"/>
                </a:lnTo>
                <a:lnTo>
                  <a:pt x="146050" y="57150"/>
                </a:lnTo>
                <a:lnTo>
                  <a:pt x="0" y="96837"/>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1" name="Forme libre : forme 20">
            <a:extLst>
              <a:ext uri="{FF2B5EF4-FFF2-40B4-BE49-F238E27FC236}">
                <a16:creationId xmlns:a16="http://schemas.microsoft.com/office/drawing/2014/main" id="{869169BD-7EF2-4D70-86E7-AD9AFC3A547C}"/>
              </a:ext>
            </a:extLst>
          </p:cNvPr>
          <p:cNvSpPr/>
          <p:nvPr>
            <p:custDataLst>
              <p:tags r:id="rId44"/>
            </p:custDataLst>
          </p:nvPr>
        </p:nvSpPr>
        <p:spPr bwMode="auto">
          <a:xfrm>
            <a:off x="1425575" y="56276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Forme libre : forme 19">
            <a:extLst>
              <a:ext uri="{FF2B5EF4-FFF2-40B4-BE49-F238E27FC236}">
                <a16:creationId xmlns:a16="http://schemas.microsoft.com/office/drawing/2014/main" id="{9C0E35CD-7525-4735-8558-D8330C6A80C1}"/>
              </a:ext>
            </a:extLst>
          </p:cNvPr>
          <p:cNvSpPr/>
          <p:nvPr>
            <p:custDataLst>
              <p:tags r:id="rId45"/>
            </p:custDataLst>
          </p:nvPr>
        </p:nvSpPr>
        <p:spPr bwMode="auto">
          <a:xfrm>
            <a:off x="1425575" y="55705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useBgFill="1">
        <p:nvSpPr>
          <p:cNvPr id="19" name="Forme libre : forme 18">
            <a:extLst>
              <a:ext uri="{FF2B5EF4-FFF2-40B4-BE49-F238E27FC236}">
                <a16:creationId xmlns:a16="http://schemas.microsoft.com/office/drawing/2014/main" id="{4CD9D9A5-1A93-415C-B7D3-2BA5C233D0C5}"/>
              </a:ext>
            </a:extLst>
          </p:cNvPr>
          <p:cNvSpPr/>
          <p:nvPr>
            <p:custDataLst>
              <p:tags r:id="rId46"/>
            </p:custDataLst>
          </p:nvPr>
        </p:nvSpPr>
        <p:spPr bwMode="auto">
          <a:xfrm>
            <a:off x="1614488" y="5708650"/>
            <a:ext cx="96838" cy="146051"/>
          </a:xfrm>
          <a:custGeom>
            <a:avLst/>
            <a:gdLst/>
            <a:ahLst/>
            <a:cxnLst/>
            <a:rect l="0" t="0" r="0" b="0"/>
            <a:pathLst>
              <a:path w="96838" h="146051">
                <a:moveTo>
                  <a:pt x="96837" y="0"/>
                </a:moveTo>
                <a:lnTo>
                  <a:pt x="57150" y="146050"/>
                </a:lnTo>
                <a:lnTo>
                  <a:pt x="0" y="146050"/>
                </a:lnTo>
                <a:lnTo>
                  <a:pt x="39687"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8" name="Forme libre : forme 17">
            <a:extLst>
              <a:ext uri="{FF2B5EF4-FFF2-40B4-BE49-F238E27FC236}">
                <a16:creationId xmlns:a16="http://schemas.microsoft.com/office/drawing/2014/main" id="{9FAA87C0-6AE9-45C7-B5E2-17DC91D0CAB6}"/>
              </a:ext>
            </a:extLst>
          </p:cNvPr>
          <p:cNvSpPr/>
          <p:nvPr>
            <p:custDataLst>
              <p:tags r:id="rId47"/>
            </p:custDataLst>
          </p:nvPr>
        </p:nvSpPr>
        <p:spPr bwMode="auto">
          <a:xfrm>
            <a:off x="1671638" y="5708650"/>
            <a:ext cx="39688" cy="146051"/>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Forme libre : forme 16">
            <a:extLst>
              <a:ext uri="{FF2B5EF4-FFF2-40B4-BE49-F238E27FC236}">
                <a16:creationId xmlns:a16="http://schemas.microsoft.com/office/drawing/2014/main" id="{B37737B0-9A61-4074-BB0D-2E625EB5A34A}"/>
              </a:ext>
            </a:extLst>
          </p:cNvPr>
          <p:cNvSpPr/>
          <p:nvPr>
            <p:custDataLst>
              <p:tags r:id="rId48"/>
            </p:custDataLst>
          </p:nvPr>
        </p:nvSpPr>
        <p:spPr bwMode="auto">
          <a:xfrm>
            <a:off x="1614488" y="5708650"/>
            <a:ext cx="39688" cy="146051"/>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0" name="Connecteur droit 29">
            <a:extLst>
              <a:ext uri="{FF2B5EF4-FFF2-40B4-BE49-F238E27FC236}">
                <a16:creationId xmlns:a16="http://schemas.microsoft.com/office/drawing/2014/main" id="{CB1690D7-E6F1-491E-B9D0-03BD49328BCC}"/>
              </a:ext>
            </a:extLst>
          </p:cNvPr>
          <p:cNvCxnSpPr/>
          <p:nvPr>
            <p:custDataLst>
              <p:tags r:id="rId49"/>
            </p:custDataLst>
          </p:nvPr>
        </p:nvCxnSpPr>
        <p:spPr bwMode="auto">
          <a:xfrm flipH="1" flipV="1">
            <a:off x="2319338" y="3273425"/>
            <a:ext cx="31750" cy="31750"/>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 Placeholder 6"/>
          <p:cNvSpPr>
            <a:spLocks noGrp="1"/>
          </p:cNvSpPr>
          <p:nvPr>
            <p:custDataLst>
              <p:tags r:id="rId50"/>
            </p:custDataLst>
          </p:nvPr>
        </p:nvSpPr>
        <p:spPr bwMode="auto">
          <a:xfrm>
            <a:off x="7342188" y="5697538"/>
            <a:ext cx="1071563" cy="16827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B241E934-72F4-4041-9501-D933BCCF878F}" type="datetime'''''''''P''os''iti''o''nn''em''''e''''nt p''''r''''''ix'''''''">
              <a:rPr lang="fr-FR" sz="1100" smtClean="0"/>
              <a:pPr>
                <a:lnSpc>
                  <a:spcPct val="100000"/>
                </a:lnSpc>
                <a:spcBef>
                  <a:spcPct val="0"/>
                </a:spcBef>
              </a:pPr>
              <a:t>Positionnement prix</a:t>
            </a:fld>
            <a:r>
              <a:rPr lang="fr-FR" sz="1100" baseline="30000" dirty="0"/>
              <a:t>2)</a:t>
            </a:r>
          </a:p>
        </p:txBody>
      </p:sp>
      <p:sp>
        <p:nvSpPr>
          <p:cNvPr id="84" name="Text Placeholder 8"/>
          <p:cNvSpPr>
            <a:spLocks noGrp="1"/>
          </p:cNvSpPr>
          <p:nvPr>
            <p:custDataLst>
              <p:tags r:id="rId51"/>
            </p:custDataLst>
          </p:nvPr>
        </p:nvSpPr>
        <p:spPr bwMode="gray">
          <a:xfrm>
            <a:off x="2511426" y="3478213"/>
            <a:ext cx="600075" cy="168275"/>
          </a:xfrm>
          <a:prstGeom prst="rect">
            <a:avLst/>
          </a:prstGeom>
          <a:noFill/>
          <a:effectLst/>
        </p:spPr>
        <p:txBody>
          <a:bodyPr vert="horz" wrap="none" lIns="20638" tIns="0" rIns="20638"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4B40847-3E39-4EEE-86F7-91F58781B62D}" type="datetime'''''''''''''''T''''ls''e'''''''''''''' ''''-'''' ''''Hen.'">
              <a:rPr lang="fr-FR" sz="1100" smtClean="0">
                <a:latin typeface="Arial Narrow"/>
                <a:sym typeface="Arial Narrow"/>
              </a:rPr>
              <a:pPr>
                <a:lnSpc>
                  <a:spcPct val="100000"/>
                </a:lnSpc>
                <a:spcBef>
                  <a:spcPct val="0"/>
                </a:spcBef>
              </a:pPr>
              <a:t>Tlse - Hen.</a:t>
            </a:fld>
            <a:endParaRPr lang="fr-FR" sz="1100" dirty="0">
              <a:latin typeface="Arial Narrow"/>
              <a:sym typeface="Arial Narrow"/>
            </a:endParaRPr>
          </a:p>
        </p:txBody>
      </p:sp>
      <p:sp useBgFill="1">
        <p:nvSpPr>
          <p:cNvPr id="46" name="Text Placeholder 21"/>
          <p:cNvSpPr>
            <a:spLocks noGrp="1"/>
          </p:cNvSpPr>
          <p:nvPr>
            <p:custDataLst>
              <p:tags r:id="rId52"/>
            </p:custDataLst>
          </p:nvPr>
        </p:nvSpPr>
        <p:spPr bwMode="gray">
          <a:xfrm>
            <a:off x="5459413" y="5119688"/>
            <a:ext cx="85407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712DEEA-3FCE-4FB8-BF68-7BA505E1A2A7}" type="datetime'P''''''a''''r''is'' ''''- ''G''''r''''''''''a''''n''''''ville'">
              <a:rPr lang="fr-FR" sz="1100" smtClean="0">
                <a:latin typeface="Arial Narrow"/>
                <a:sym typeface="Arial Narrow"/>
              </a:rPr>
              <a:pPr>
                <a:lnSpc>
                  <a:spcPct val="100000"/>
                </a:lnSpc>
                <a:spcBef>
                  <a:spcPct val="0"/>
                </a:spcBef>
              </a:pPr>
              <a:t>Paris - Granville</a:t>
            </a:fld>
            <a:endParaRPr lang="fr-FR" sz="1100" dirty="0">
              <a:latin typeface="Arial Narrow"/>
              <a:sym typeface="Arial Narrow"/>
            </a:endParaRPr>
          </a:p>
        </p:txBody>
      </p:sp>
      <p:sp useBgFill="1">
        <p:nvSpPr>
          <p:cNvPr id="11" name="Text Placeholder 10"/>
          <p:cNvSpPr>
            <a:spLocks noGrp="1"/>
          </p:cNvSpPr>
          <p:nvPr>
            <p:custDataLst>
              <p:tags r:id="rId53"/>
            </p:custDataLst>
          </p:nvPr>
        </p:nvSpPr>
        <p:spPr bwMode="gray">
          <a:xfrm>
            <a:off x="3317875" y="3883025"/>
            <a:ext cx="63817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FD8A3D3-2C67-4DC6-AE4E-26AF2931AAE8}" type="datetime'Quim.''''-''''''''''''T''''o''''''ul''''''''''''''.'''''''">
              <a:rPr lang="fr-FR" sz="1100" smtClean="0"/>
              <a:pPr>
                <a:lnSpc>
                  <a:spcPct val="100000"/>
                </a:lnSpc>
                <a:spcBef>
                  <a:spcPct val="0"/>
                </a:spcBef>
              </a:pPr>
              <a:t>Quim.-Toul.</a:t>
            </a:fld>
            <a:endParaRPr lang="fr-FR" sz="1100" dirty="0"/>
          </a:p>
        </p:txBody>
      </p:sp>
      <p:sp useBgFill="1">
        <p:nvSpPr>
          <p:cNvPr id="45" name="Text Placeholder 20"/>
          <p:cNvSpPr>
            <a:spLocks noGrp="1"/>
          </p:cNvSpPr>
          <p:nvPr>
            <p:custDataLst>
              <p:tags r:id="rId54"/>
            </p:custDataLst>
          </p:nvPr>
        </p:nvSpPr>
        <p:spPr bwMode="gray">
          <a:xfrm>
            <a:off x="3133725" y="5114925"/>
            <a:ext cx="88582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BD6B1FE2-63A8-48E5-9572-9BB37E900A07}" type="datetime'P''''''a''ri''s ''''- ''''B''oul''''''o''g''ne'''''''''''''">
              <a:rPr lang="fr-FR" sz="1100" smtClean="0">
                <a:latin typeface="Arial Narrow"/>
                <a:sym typeface="Arial Narrow"/>
              </a:rPr>
              <a:pPr>
                <a:lnSpc>
                  <a:spcPct val="100000"/>
                </a:lnSpc>
                <a:spcBef>
                  <a:spcPct val="0"/>
                </a:spcBef>
              </a:pPr>
              <a:t>Paris - Boulogne</a:t>
            </a:fld>
            <a:endParaRPr lang="fr-FR" sz="1100" dirty="0">
              <a:latin typeface="Arial Narrow"/>
              <a:sym typeface="Arial Narrow"/>
            </a:endParaRPr>
          </a:p>
        </p:txBody>
      </p:sp>
      <p:sp>
        <p:nvSpPr>
          <p:cNvPr id="7" name="Text Placeholder 7"/>
          <p:cNvSpPr>
            <a:spLocks noGrp="1"/>
          </p:cNvSpPr>
          <p:nvPr>
            <p:custDataLst>
              <p:tags r:id="rId55"/>
            </p:custDataLst>
          </p:nvPr>
        </p:nvSpPr>
        <p:spPr bwMode="auto">
          <a:xfrm>
            <a:off x="677863" y="2166938"/>
            <a:ext cx="1643063" cy="168275"/>
          </a:xfrm>
          <a:prstGeom prst="rect">
            <a:avLst/>
          </a:prstGeom>
          <a:noFill/>
          <a:effec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A516071-5D51-416A-BFD1-A7133CC7996A}" type="datetime'''Po''''si''''tionn''ement ''''te''mp''''''s'' de tr''''ajet'">
              <a:rPr lang="fr-FR" sz="1100" smtClean="0"/>
              <a:pPr algn="ctr">
                <a:lnSpc>
                  <a:spcPct val="100000"/>
                </a:lnSpc>
                <a:spcBef>
                  <a:spcPct val="0"/>
                </a:spcBef>
              </a:pPr>
              <a:t>Positionnement temps de trajet</a:t>
            </a:fld>
            <a:r>
              <a:rPr lang="fr-FR" sz="1100" baseline="30000" dirty="0"/>
              <a:t>1)</a:t>
            </a:r>
          </a:p>
        </p:txBody>
      </p:sp>
      <p:sp useBgFill="1">
        <p:nvSpPr>
          <p:cNvPr id="9" name="Text Placeholder 8"/>
          <p:cNvSpPr>
            <a:spLocks noGrp="1"/>
          </p:cNvSpPr>
          <p:nvPr>
            <p:custDataLst>
              <p:tags r:id="rId56"/>
            </p:custDataLst>
          </p:nvPr>
        </p:nvSpPr>
        <p:spPr bwMode="gray">
          <a:xfrm>
            <a:off x="1878013" y="2711450"/>
            <a:ext cx="39687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CF2AFD2-199A-459A-BFCF-2194418121C7}" type="datetime'B''''''''''dx''''''''''''''''''''-''''''L''''y'''''''''''">
              <a:rPr lang="fr-FR" sz="1100" smtClean="0"/>
              <a:pPr>
                <a:lnSpc>
                  <a:spcPct val="100000"/>
                </a:lnSpc>
                <a:spcBef>
                  <a:spcPct val="0"/>
                </a:spcBef>
              </a:pPr>
              <a:t>Bdx-Ly</a:t>
            </a:fld>
            <a:endParaRPr lang="fr-FR" sz="1100" dirty="0"/>
          </a:p>
        </p:txBody>
      </p:sp>
      <p:sp useBgFill="1">
        <p:nvSpPr>
          <p:cNvPr id="10" name="Text Placeholder 9"/>
          <p:cNvSpPr>
            <a:spLocks noGrp="1"/>
          </p:cNvSpPr>
          <p:nvPr>
            <p:custDataLst>
              <p:tags r:id="rId57"/>
            </p:custDataLst>
          </p:nvPr>
        </p:nvSpPr>
        <p:spPr bwMode="gray">
          <a:xfrm>
            <a:off x="2006601" y="3305175"/>
            <a:ext cx="860425" cy="168275"/>
          </a:xfrm>
          <a:prstGeom prst="rect">
            <a:avLst/>
          </a:prstGeom>
          <a:noFill/>
          <a:effectLst/>
        </p:spPr>
        <p:txBody>
          <a:bodyPr vert="horz" wrap="none" lIns="20638" tIns="0" rIns="20638"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6CC8947-D5B0-4663-847E-0449C72E8857}" type="datetime'''B''''o''''''rd''''eaux'' ''''-'''' N''''''i''''''''''c''e'''">
              <a:rPr lang="fr-FR" sz="1100" smtClean="0"/>
              <a:pPr>
                <a:lnSpc>
                  <a:spcPct val="100000"/>
                </a:lnSpc>
                <a:spcBef>
                  <a:spcPct val="0"/>
                </a:spcBef>
              </a:pPr>
              <a:t>Bordeaux - Nice</a:t>
            </a:fld>
            <a:endParaRPr lang="fr-FR" sz="1100" dirty="0"/>
          </a:p>
        </p:txBody>
      </p:sp>
      <p:sp useBgFill="1">
        <p:nvSpPr>
          <p:cNvPr id="12" name="Text Placeholder 11"/>
          <p:cNvSpPr>
            <a:spLocks noGrp="1"/>
          </p:cNvSpPr>
          <p:nvPr>
            <p:custDataLst>
              <p:tags r:id="rId58"/>
            </p:custDataLst>
          </p:nvPr>
        </p:nvSpPr>
        <p:spPr bwMode="gray">
          <a:xfrm>
            <a:off x="4260850" y="4083050"/>
            <a:ext cx="93027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8A177E4D-53B4-414D-95C4-B7E11D8AEED3}" type="datetime'Par''i''s'' ''''-'' ''''''''''M''''on''t''l''u''''''''çon'''">
              <a:rPr lang="fr-FR" sz="1100" smtClean="0"/>
              <a:pPr>
                <a:lnSpc>
                  <a:spcPct val="100000"/>
                </a:lnSpc>
                <a:spcBef>
                  <a:spcPct val="0"/>
                </a:spcBef>
              </a:pPr>
              <a:t>Paris - Montluçon</a:t>
            </a:fld>
            <a:endParaRPr lang="fr-FR" sz="1100" dirty="0"/>
          </a:p>
        </p:txBody>
      </p:sp>
      <p:sp useBgFill="1">
        <p:nvSpPr>
          <p:cNvPr id="42" name="Text Placeholder 17"/>
          <p:cNvSpPr>
            <a:spLocks noGrp="1"/>
          </p:cNvSpPr>
          <p:nvPr>
            <p:custDataLst>
              <p:tags r:id="rId59"/>
            </p:custDataLst>
          </p:nvPr>
        </p:nvSpPr>
        <p:spPr bwMode="gray">
          <a:xfrm>
            <a:off x="3173413" y="4900613"/>
            <a:ext cx="82232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3EA9C1F-895D-4B8E-B17D-8D8B4202E591}" type="datetime'''''''P''a''''''ris-''''C''le''r.''''-F''''''er''''''''.'">
              <a:rPr lang="fr-FR" sz="1100" smtClean="0">
                <a:latin typeface="Arial Narrow"/>
                <a:sym typeface="Arial Narrow"/>
              </a:rPr>
              <a:pPr>
                <a:lnSpc>
                  <a:spcPct val="100000"/>
                </a:lnSpc>
                <a:spcBef>
                  <a:spcPct val="0"/>
                </a:spcBef>
              </a:pPr>
              <a:t>Paris-Cler.-Fer.</a:t>
            </a:fld>
            <a:endParaRPr lang="fr-FR" sz="1100" dirty="0">
              <a:latin typeface="Arial Narrow"/>
              <a:sym typeface="Arial Narrow"/>
            </a:endParaRPr>
          </a:p>
        </p:txBody>
      </p:sp>
      <p:sp useBgFill="1">
        <p:nvSpPr>
          <p:cNvPr id="40" name="Text Placeholder 15"/>
          <p:cNvSpPr>
            <a:spLocks noGrp="1"/>
          </p:cNvSpPr>
          <p:nvPr>
            <p:custDataLst>
              <p:tags r:id="rId60"/>
            </p:custDataLst>
          </p:nvPr>
        </p:nvSpPr>
        <p:spPr bwMode="gray">
          <a:xfrm>
            <a:off x="5018088" y="4618038"/>
            <a:ext cx="75247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D6F12A1-000F-47F4-A8B9-5904FDE8A413}" type="datetime'Na''''''n''t''''''''''''''''e''''s ''-'' ''''''''Ly''''''on'">
              <a:rPr lang="fr-FR" sz="1100" smtClean="0">
                <a:latin typeface="Arial Narrow"/>
                <a:sym typeface="Arial Narrow"/>
              </a:rPr>
              <a:pPr>
                <a:lnSpc>
                  <a:spcPct val="100000"/>
                </a:lnSpc>
                <a:spcBef>
                  <a:spcPct val="0"/>
                </a:spcBef>
              </a:pPr>
              <a:t>Nantes - Lyon</a:t>
            </a:fld>
            <a:endParaRPr lang="fr-FR" sz="1100" dirty="0">
              <a:latin typeface="Arial Narrow"/>
              <a:sym typeface="Arial Narrow"/>
            </a:endParaRPr>
          </a:p>
        </p:txBody>
      </p:sp>
      <p:sp useBgFill="1">
        <p:nvSpPr>
          <p:cNvPr id="41" name="Text Placeholder 16"/>
          <p:cNvSpPr>
            <a:spLocks noGrp="1"/>
          </p:cNvSpPr>
          <p:nvPr>
            <p:custDataLst>
              <p:tags r:id="rId61"/>
            </p:custDataLst>
          </p:nvPr>
        </p:nvSpPr>
        <p:spPr bwMode="gray">
          <a:xfrm>
            <a:off x="2509838" y="4695825"/>
            <a:ext cx="73342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5890394-84EC-4B57-9977-B3FE1714EAB8}" type="datetime'''''Par''''is ''-'' ''''Be''l''''f''''''''o''r''''''t'''''''">
              <a:rPr lang="fr-FR" sz="1100" smtClean="0">
                <a:latin typeface="Arial Narrow"/>
                <a:sym typeface="Arial Narrow"/>
              </a:rPr>
              <a:pPr>
                <a:lnSpc>
                  <a:spcPct val="100000"/>
                </a:lnSpc>
                <a:spcBef>
                  <a:spcPct val="0"/>
                </a:spcBef>
              </a:pPr>
              <a:t>Paris - Belfort</a:t>
            </a:fld>
            <a:endParaRPr lang="fr-FR" sz="1100" dirty="0">
              <a:latin typeface="Arial Narrow"/>
              <a:sym typeface="Arial Narrow"/>
            </a:endParaRPr>
          </a:p>
        </p:txBody>
      </p:sp>
      <p:sp>
        <p:nvSpPr>
          <p:cNvPr id="43" name="Text Placeholder 18"/>
          <p:cNvSpPr>
            <a:spLocks noGrp="1"/>
          </p:cNvSpPr>
          <p:nvPr>
            <p:custDataLst>
              <p:tags r:id="rId62"/>
            </p:custDataLst>
          </p:nvPr>
        </p:nvSpPr>
        <p:spPr bwMode="gray">
          <a:xfrm>
            <a:off x="6243638" y="4943475"/>
            <a:ext cx="86677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E13A7B79-DFCA-4041-950C-5686E6D314BC}" type="datetime'''P''a''ris ''''''''''''''''- ''L''e H''av''''r''''e'">
              <a:rPr lang="fr-FR" sz="1100" smtClean="0">
                <a:latin typeface="Arial Narrow"/>
                <a:sym typeface="Arial Narrow"/>
              </a:rPr>
              <a:pPr>
                <a:lnSpc>
                  <a:spcPct val="100000"/>
                </a:lnSpc>
                <a:spcBef>
                  <a:spcPct val="0"/>
                </a:spcBef>
              </a:pPr>
              <a:t>Paris - Le Havre</a:t>
            </a:fld>
            <a:endParaRPr lang="fr-FR" sz="1100" dirty="0">
              <a:latin typeface="Arial Narrow"/>
              <a:sym typeface="Arial Narrow"/>
            </a:endParaRPr>
          </a:p>
        </p:txBody>
      </p:sp>
      <p:sp useBgFill="1">
        <p:nvSpPr>
          <p:cNvPr id="44" name="Text Placeholder 19"/>
          <p:cNvSpPr>
            <a:spLocks noGrp="1"/>
          </p:cNvSpPr>
          <p:nvPr>
            <p:custDataLst>
              <p:tags r:id="rId63"/>
            </p:custDataLst>
          </p:nvPr>
        </p:nvSpPr>
        <p:spPr bwMode="gray">
          <a:xfrm>
            <a:off x="1668463" y="5010150"/>
            <a:ext cx="94297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D3E5D5E-9B0F-4D41-911C-3E83F48D4B87}" type="datetime'''''''''''''Pa''r''is ''-'' C''''her''''b''ou''''''rg'''''''''">
              <a:rPr lang="fr-FR" sz="1100" smtClean="0">
                <a:latin typeface="Arial Narrow"/>
                <a:sym typeface="Arial Narrow"/>
              </a:rPr>
              <a:pPr>
                <a:lnSpc>
                  <a:spcPct val="100000"/>
                </a:lnSpc>
                <a:spcBef>
                  <a:spcPct val="0"/>
                </a:spcBef>
              </a:pPr>
              <a:t>Paris - Cherbourg</a:t>
            </a:fld>
            <a:endParaRPr lang="fr-FR" sz="1100" dirty="0">
              <a:latin typeface="Arial Narrow"/>
              <a:sym typeface="Arial Narrow"/>
            </a:endParaRPr>
          </a:p>
        </p:txBody>
      </p:sp>
      <p:sp useBgFill="1">
        <p:nvSpPr>
          <p:cNvPr id="14" name="Text Placeholder 13"/>
          <p:cNvSpPr>
            <a:spLocks noGrp="1"/>
          </p:cNvSpPr>
          <p:nvPr>
            <p:custDataLst>
              <p:tags r:id="rId64"/>
            </p:custDataLst>
          </p:nvPr>
        </p:nvSpPr>
        <p:spPr bwMode="gray">
          <a:xfrm>
            <a:off x="3321050" y="4551363"/>
            <a:ext cx="69532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1DAF7631-A49D-42F5-AC87-8451151DE53D}" type="datetime'''''''''P''a''''''r''''i''''''s'''' ''-'' ''''Tou''r''s'''''''">
              <a:rPr lang="fr-FR" sz="1100" smtClean="0"/>
              <a:pPr>
                <a:lnSpc>
                  <a:spcPct val="100000"/>
                </a:lnSpc>
                <a:spcBef>
                  <a:spcPct val="0"/>
                </a:spcBef>
              </a:pPr>
              <a:t>Paris - Tours</a:t>
            </a:fld>
            <a:endParaRPr lang="fr-FR" sz="1100" dirty="0"/>
          </a:p>
        </p:txBody>
      </p:sp>
      <p:sp useBgFill="1">
        <p:nvSpPr>
          <p:cNvPr id="39" name="Text Placeholder 14"/>
          <p:cNvSpPr>
            <a:spLocks noGrp="1"/>
          </p:cNvSpPr>
          <p:nvPr>
            <p:custDataLst>
              <p:tags r:id="rId65"/>
            </p:custDataLst>
          </p:nvPr>
        </p:nvSpPr>
        <p:spPr bwMode="gray">
          <a:xfrm>
            <a:off x="6254750" y="4600575"/>
            <a:ext cx="83502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3CA97B57-3852-4217-B022-6A73404BFA0F}" type="datetime'''P''a''''''''ris'''''' ''-'''' ''''Ca''mb''''''''''rai'''''''">
              <a:rPr lang="fr-FR" sz="1100" smtClean="0">
                <a:latin typeface="Arial Narrow"/>
                <a:sym typeface="Arial Narrow"/>
              </a:rPr>
              <a:pPr>
                <a:lnSpc>
                  <a:spcPct val="100000"/>
                </a:lnSpc>
                <a:spcBef>
                  <a:spcPct val="0"/>
                </a:spcBef>
              </a:pPr>
              <a:t>Paris - Cambrai</a:t>
            </a:fld>
            <a:endParaRPr lang="fr-FR" sz="1100" dirty="0">
              <a:latin typeface="Arial Narrow"/>
              <a:sym typeface="Arial Narrow"/>
            </a:endParaRPr>
          </a:p>
        </p:txBody>
      </p:sp>
      <p:sp useBgFill="1">
        <p:nvSpPr>
          <p:cNvPr id="13" name="Text Placeholder 12"/>
          <p:cNvSpPr>
            <a:spLocks noGrp="1"/>
          </p:cNvSpPr>
          <p:nvPr>
            <p:custDataLst>
              <p:tags r:id="rId66"/>
            </p:custDataLst>
          </p:nvPr>
        </p:nvSpPr>
        <p:spPr bwMode="gray">
          <a:xfrm>
            <a:off x="2008188" y="4124325"/>
            <a:ext cx="65722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B4934045-049B-4C01-9C96-A3F2E1DD3222}" type="datetime'P''a''ri''''''''''''s'''''' -'''''' To''''''''''u''l''''''''.'">
              <a:rPr lang="fr-FR" sz="1100" smtClean="0"/>
              <a:pPr>
                <a:lnSpc>
                  <a:spcPct val="100000"/>
                </a:lnSpc>
                <a:spcBef>
                  <a:spcPct val="0"/>
                </a:spcBef>
              </a:pPr>
              <a:t>Paris - Toul.</a:t>
            </a:fld>
            <a:endParaRPr lang="fr-FR" sz="1100" dirty="0"/>
          </a:p>
        </p:txBody>
      </p:sp>
      <p:sp useBgFill="1">
        <p:nvSpPr>
          <p:cNvPr id="47" name="Text Placeholder 22"/>
          <p:cNvSpPr>
            <a:spLocks noGrp="1"/>
          </p:cNvSpPr>
          <p:nvPr>
            <p:custDataLst>
              <p:tags r:id="rId67"/>
            </p:custDataLst>
          </p:nvPr>
        </p:nvSpPr>
        <p:spPr bwMode="gray">
          <a:xfrm>
            <a:off x="2719388" y="5370513"/>
            <a:ext cx="765175" cy="168275"/>
          </a:xfrm>
          <a:prstGeom prst="rect">
            <a:avLst/>
          </a:prstGeom>
          <a:no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13EC2832-A192-4F26-A756-C1FF3F8D4B3B}" type="datetime'''''''''''''''P''''ar''is ''''''''- N''''e''v''er''''''''s'''">
              <a:rPr lang="fr-FR" sz="1100" smtClean="0">
                <a:latin typeface="Arial Narrow"/>
                <a:sym typeface="Arial Narrow"/>
              </a:rPr>
              <a:pPr>
                <a:lnSpc>
                  <a:spcPct val="100000"/>
                </a:lnSpc>
                <a:spcBef>
                  <a:spcPct val="0"/>
                </a:spcBef>
              </a:pPr>
              <a:t>Paris - Nevers</a:t>
            </a:fld>
            <a:endParaRPr lang="fr-FR" sz="1100" dirty="0">
              <a:latin typeface="Arial Narrow"/>
              <a:sym typeface="Arial Narrow"/>
            </a:endParaRPr>
          </a:p>
        </p:txBody>
      </p:sp>
      <p:sp>
        <p:nvSpPr>
          <p:cNvPr id="101" name="TextBox 100"/>
          <p:cNvSpPr txBox="1"/>
          <p:nvPr/>
        </p:nvSpPr>
        <p:spPr>
          <a:xfrm>
            <a:off x="3213100" y="2636838"/>
            <a:ext cx="1804988" cy="304699"/>
          </a:xfrm>
          <a:prstGeom prst="rect">
            <a:avLst/>
          </a:prstGeom>
          <a:solidFill>
            <a:schemeClr val="bg1"/>
          </a:solidFill>
          <a:ln w="9525">
            <a:noFill/>
          </a:ln>
        </p:spPr>
        <p:txBody>
          <a:bodyPr vert="horz" wrap="square" lIns="0" tIns="0" rIns="0" bIns="0" rtlCol="0">
            <a:spAutoFit/>
          </a:bodyPr>
          <a:lstStyle/>
          <a:p>
            <a:pPr>
              <a:lnSpc>
                <a:spcPct val="90000"/>
              </a:lnSpc>
              <a:spcBef>
                <a:spcPts val="400"/>
              </a:spcBef>
              <a:buClr>
                <a:srgbClr val="000000"/>
              </a:buClr>
              <a:buSzPct val="100000"/>
            </a:pPr>
            <a:r>
              <a:rPr lang="fr-FR" sz="1100" noProof="0" dirty="0">
                <a:solidFill>
                  <a:srgbClr val="FFC000"/>
                </a:solidFill>
                <a:latin typeface="+mn-lt"/>
                <a:cs typeface="Arial Narrow" pitchFamily="34" charset="0"/>
              </a:rPr>
              <a:t>Temps de trajet </a:t>
            </a:r>
            <a:r>
              <a:rPr lang="fr-FR" sz="1100" b="0" noProof="0" dirty="0">
                <a:solidFill>
                  <a:srgbClr val="FFC000"/>
                </a:solidFill>
                <a:latin typeface="+mn-lt"/>
                <a:cs typeface="Arial Narrow" pitchFamily="34" charset="0"/>
              </a:rPr>
              <a:t>supérieur à celui </a:t>
            </a:r>
            <a:r>
              <a:rPr lang="fr-FR" sz="1100" b="0" dirty="0">
                <a:solidFill>
                  <a:srgbClr val="FFC000"/>
                </a:solidFill>
                <a:latin typeface="+mn-lt"/>
                <a:cs typeface="Arial Narrow" pitchFamily="34" charset="0"/>
              </a:rPr>
              <a:t>des </a:t>
            </a:r>
            <a:r>
              <a:rPr lang="fr-FR" sz="1100" b="0" noProof="0" dirty="0">
                <a:solidFill>
                  <a:srgbClr val="FFC000"/>
                </a:solidFill>
                <a:latin typeface="+mn-lt"/>
                <a:cs typeface="Arial Narrow" pitchFamily="34" charset="0"/>
              </a:rPr>
              <a:t>autres offres de mobilité</a:t>
            </a:r>
          </a:p>
        </p:txBody>
      </p:sp>
      <p:sp>
        <p:nvSpPr>
          <p:cNvPr id="82" name="RbSticker">
            <a:extLst>
              <a:ext uri="{FF2B5EF4-FFF2-40B4-BE49-F238E27FC236}">
                <a16:creationId xmlns:a16="http://schemas.microsoft.com/office/drawing/2014/main" id="{CCCA3B9F-E8FB-4DF9-B0A3-01C6D15862DF}"/>
              </a:ext>
            </a:extLst>
          </p:cNvPr>
          <p:cNvSpPr txBox="1"/>
          <p:nvPr/>
        </p:nvSpPr>
        <p:spPr>
          <a:xfrm>
            <a:off x="736600" y="260349"/>
            <a:ext cx="3151504"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L'équation économique et les choix stratégiques</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270761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2540" name="think-cell Slide" r:id="rId54" imgW="270" imgH="270" progId="TCLayout.ActiveDocument.1">
                  <p:embed/>
                </p:oleObj>
              </mc:Choice>
              <mc:Fallback>
                <p:oleObj name="think-cell Slide" r:id="rId54" imgW="270" imgH="270" progId="TCLayout.ActiveDocument.1">
                  <p:embed/>
                  <p:pic>
                    <p:nvPicPr>
                      <p:cNvPr id="8" name="Object 7" hidden="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900" b="0" dirty="0">
              <a:latin typeface="Arial Narrow"/>
              <a:sym typeface="Arial Narrow"/>
            </a:endParaRPr>
          </a:p>
        </p:txBody>
      </p:sp>
      <p:sp>
        <p:nvSpPr>
          <p:cNvPr id="43" name="Rectangle 42"/>
          <p:cNvSpPr/>
          <p:nvPr/>
        </p:nvSpPr>
        <p:spPr>
          <a:xfrm>
            <a:off x="1143000" y="4873625"/>
            <a:ext cx="2262187" cy="767557"/>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3" name="Title 2"/>
          <p:cNvSpPr>
            <a:spLocks noGrp="1"/>
          </p:cNvSpPr>
          <p:nvPr>
            <p:ph type="title"/>
          </p:nvPr>
        </p:nvSpPr>
        <p:spPr>
          <a:xfrm>
            <a:off x="738000" y="720000"/>
            <a:ext cx="8774300" cy="747897"/>
          </a:xfrm>
        </p:spPr>
        <p:txBody>
          <a:bodyPr/>
          <a:lstStyle/>
          <a:p>
            <a:r>
              <a:rPr lang="fr-FR" dirty="0"/>
              <a:t>Les analyses concurrentielles font ressortir 5 lignes peu pertinentes sur leur marché – elles présentent les déficits relatifs les plus marqués</a:t>
            </a:r>
          </a:p>
        </p:txBody>
      </p:sp>
      <p:sp>
        <p:nvSpPr>
          <p:cNvPr id="57" name="Subtitle"/>
          <p:cNvSpPr txBox="1">
            <a:spLocks/>
          </p:cNvSpPr>
          <p:nvPr/>
        </p:nvSpPr>
        <p:spPr>
          <a:xfrm>
            <a:off x="738000" y="1710000"/>
            <a:ext cx="8535540"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sym typeface="+mn-lt"/>
              </a:rPr>
              <a:t>Croisement entre taux de couverture des charges et indice de pertinence</a:t>
            </a:r>
          </a:p>
        </p:txBody>
      </p:sp>
      <p:sp>
        <p:nvSpPr>
          <p:cNvPr id="121" name="Source"/>
          <p:cNvSpPr txBox="1"/>
          <p:nvPr/>
        </p:nvSpPr>
        <p:spPr>
          <a:xfrm>
            <a:off x="738189" y="6710121"/>
            <a:ext cx="2119170"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latin typeface="+mn-lt"/>
                <a:sym typeface="+mn-lt"/>
              </a:rPr>
              <a:t>S</a:t>
            </a:r>
            <a:r>
              <a:rPr lang="fr-FR" sz="900" b="0" dirty="0">
                <a:solidFill>
                  <a:schemeClr val="tx1"/>
                </a:solidFill>
                <a:latin typeface="+mn-lt"/>
                <a:sym typeface="+mn-lt"/>
              </a:rPr>
              <a:t>ource : </a:t>
            </a:r>
            <a:r>
              <a:rPr lang="fr-FR" sz="900" b="0" dirty="0">
                <a:latin typeface="+mn-lt"/>
                <a:sym typeface="+mn-lt"/>
              </a:rPr>
              <a:t>Données SNCF, analyses Roland Berger</a:t>
            </a:r>
            <a:endParaRPr lang="fr-FR" sz="900" b="0" dirty="0">
              <a:solidFill>
                <a:schemeClr val="tx1"/>
              </a:solidFill>
              <a:latin typeface="+mn-lt"/>
              <a:sym typeface="+mn-lt"/>
            </a:endParaRPr>
          </a:p>
        </p:txBody>
      </p:sp>
      <p:sp>
        <p:nvSpPr>
          <p:cNvPr id="195" name="Oval 194"/>
          <p:cNvSpPr/>
          <p:nvPr>
            <p:custDataLst>
              <p:tags r:id="rId4"/>
            </p:custDataLst>
          </p:nvPr>
        </p:nvSpPr>
        <p:spPr bwMode="auto">
          <a:xfrm>
            <a:off x="828675" y="6213475"/>
            <a:ext cx="133350" cy="133350"/>
          </a:xfrm>
          <a:prstGeom prst="ellipse">
            <a:avLst/>
          </a:prstGeom>
          <a:solidFill>
            <a:schemeClr val="folHlink"/>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194" name="Text Placeholder 222"/>
          <p:cNvSpPr>
            <a:spLocks noGrp="1"/>
          </p:cNvSpPr>
          <p:nvPr>
            <p:custDataLst>
              <p:tags r:id="rId5"/>
            </p:custDataLst>
          </p:nvPr>
        </p:nvSpPr>
        <p:spPr bwMode="auto">
          <a:xfrm>
            <a:off x="1036638" y="6210300"/>
            <a:ext cx="5191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r>
              <a:rPr lang="fr-FR" sz="1000" dirty="0">
                <a:latin typeface="Arial Narrow"/>
                <a:sym typeface="Arial Narrow"/>
              </a:rPr>
              <a:t>Déficit [M€]</a:t>
            </a:r>
          </a:p>
        </p:txBody>
      </p:sp>
      <p:sp>
        <p:nvSpPr>
          <p:cNvPr id="2" name="Rectangle 1"/>
          <p:cNvSpPr/>
          <p:nvPr/>
        </p:nvSpPr>
        <p:spPr>
          <a:xfrm>
            <a:off x="738189" y="6425958"/>
            <a:ext cx="8274048" cy="322263"/>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r>
              <a:rPr lang="fr-FR" sz="900" dirty="0">
                <a:solidFill>
                  <a:schemeClr val="bg2"/>
                </a:solidFill>
              </a:rPr>
              <a:t>Note</a:t>
            </a:r>
            <a:r>
              <a:rPr lang="fr-FR" sz="900" b="0" dirty="0"/>
              <a:t>: Seul l'indice pertinence de l'offre TET est étudié ici (et non celui du ferroviaire au global), en comparaison des autres offres (ferroviaires et autres modes)</a:t>
            </a:r>
          </a:p>
        </p:txBody>
      </p:sp>
      <p:sp>
        <p:nvSpPr>
          <p:cNvPr id="79" name="TextBox 78"/>
          <p:cNvSpPr txBox="1"/>
          <p:nvPr/>
        </p:nvSpPr>
        <p:spPr>
          <a:xfrm>
            <a:off x="1838325" y="2619431"/>
            <a:ext cx="1065530" cy="446001"/>
          </a:xfrm>
          <a:prstGeom prst="rect">
            <a:avLst/>
          </a:prstGeom>
          <a:noFill/>
          <a:ln w="9525">
            <a:solidFill>
              <a:schemeClr val="accent6"/>
            </a:solidFill>
            <a:prstDash val="dash"/>
          </a:ln>
        </p:spPr>
        <p:txBody>
          <a:bodyPr vert="horz" wrap="none" lIns="72000" tIns="72000" rIns="72000" bIns="72000" rtlCol="0">
            <a:spAutoFit/>
          </a:bodyPr>
          <a:lstStyle/>
          <a:p>
            <a:pPr>
              <a:lnSpc>
                <a:spcPct val="90000"/>
              </a:lnSpc>
              <a:spcBef>
                <a:spcPts val="400"/>
              </a:spcBef>
              <a:buClr>
                <a:srgbClr val="000000"/>
              </a:buClr>
              <a:buSzPct val="100000"/>
            </a:pPr>
            <a:r>
              <a:rPr lang="fr-FR" sz="900" b="0" noProof="0" dirty="0">
                <a:latin typeface="Arial Unicode MS"/>
                <a:ea typeface="Arial Unicode MS"/>
                <a:cs typeface="Arial Unicode MS"/>
              </a:rPr>
              <a:t>∑</a:t>
            </a:r>
            <a:r>
              <a:rPr lang="fr-FR" sz="900" b="0" noProof="0" dirty="0">
                <a:latin typeface="Arial Narrow"/>
                <a:ea typeface="Arial Unicode MS"/>
                <a:cs typeface="Arial Unicode MS"/>
              </a:rPr>
              <a:t> revenus = </a:t>
            </a:r>
            <a:r>
              <a:rPr lang="fr-FR" sz="900" b="0" noProof="0" dirty="0">
                <a:latin typeface="+mn-lt"/>
                <a:cs typeface="Arial Narrow" pitchFamily="34" charset="0"/>
              </a:rPr>
              <a:t>659 M € </a:t>
            </a:r>
          </a:p>
          <a:p>
            <a:pPr>
              <a:lnSpc>
                <a:spcPct val="90000"/>
              </a:lnSpc>
              <a:spcBef>
                <a:spcPts val="400"/>
              </a:spcBef>
              <a:buClr>
                <a:srgbClr val="000000"/>
              </a:buClr>
              <a:buSzPct val="100000"/>
            </a:pPr>
            <a:r>
              <a:rPr lang="fr-FR" sz="900" b="0" dirty="0">
                <a:latin typeface="Arial Unicode MS"/>
                <a:ea typeface="Arial Unicode MS"/>
                <a:cs typeface="Arial Unicode MS"/>
              </a:rPr>
              <a:t>∑</a:t>
            </a:r>
            <a:r>
              <a:rPr lang="fr-FR" sz="900" b="0" dirty="0">
                <a:latin typeface="Arial Narrow"/>
                <a:ea typeface="Arial Unicode MS"/>
                <a:cs typeface="Arial Unicode MS"/>
              </a:rPr>
              <a:t> déficits = 240 M €</a:t>
            </a:r>
            <a:endParaRPr lang="fr-FR" sz="900" b="0" noProof="0" dirty="0">
              <a:latin typeface="+mn-lt"/>
              <a:cs typeface="Arial Narrow" pitchFamily="34" charset="0"/>
            </a:endParaRPr>
          </a:p>
        </p:txBody>
      </p:sp>
      <p:cxnSp>
        <p:nvCxnSpPr>
          <p:cNvPr id="52" name="Straight Connector 51"/>
          <p:cNvCxnSpPr/>
          <p:nvPr>
            <p:custDataLst>
              <p:tags r:id="rId6"/>
            </p:custDataLst>
          </p:nvPr>
        </p:nvCxnSpPr>
        <p:spPr bwMode="auto">
          <a:xfrm>
            <a:off x="1114425" y="5667375"/>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custDataLst>
              <p:tags r:id="rId7"/>
            </p:custDataLst>
          </p:nvPr>
        </p:nvCxnSpPr>
        <p:spPr bwMode="auto">
          <a:xfrm>
            <a:off x="1114425" y="476250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custDataLst>
              <p:tags r:id="rId8"/>
            </p:custDataLst>
          </p:nvPr>
        </p:nvCxnSpPr>
        <p:spPr bwMode="auto">
          <a:xfrm>
            <a:off x="1114425" y="409575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custDataLst>
              <p:tags r:id="rId9"/>
            </p:custDataLst>
          </p:nvPr>
        </p:nvCxnSpPr>
        <p:spPr bwMode="auto">
          <a:xfrm>
            <a:off x="1114425" y="342900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custDataLst>
              <p:tags r:id="rId10"/>
            </p:custDataLst>
          </p:nvPr>
        </p:nvCxnSpPr>
        <p:spPr bwMode="auto">
          <a:xfrm>
            <a:off x="1114425" y="276225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11"/>
            </p:custDataLst>
          </p:nvPr>
        </p:nvCxnSpPr>
        <p:spPr bwMode="auto">
          <a:xfrm>
            <a:off x="1114425" y="542925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p:cNvGraphicFramePr>
          <p:nvPr>
            <p:custDataLst>
              <p:tags r:id="rId12"/>
            </p:custDataLst>
          </p:nvPr>
        </p:nvGraphicFramePr>
        <p:xfrm>
          <a:off x="1028700" y="2628900"/>
          <a:ext cx="5524610" cy="3190885"/>
        </p:xfrm>
        <a:graphic>
          <a:graphicData uri="http://schemas.openxmlformats.org/presentationml/2006/ole">
            <mc:AlternateContent xmlns:mc="http://schemas.openxmlformats.org/markup-compatibility/2006">
              <mc:Choice xmlns:v="urn:schemas-microsoft-com:vml" Requires="v">
                <p:oleObj spid="_x0000_s22541" name="Chart" r:id="rId56" imgW="6905643" imgH="3988873" progId="MSGraph.Chart.8">
                  <p:embed followColorScheme="full"/>
                </p:oleObj>
              </mc:Choice>
              <mc:Fallback>
                <p:oleObj name="Chart" r:id="rId56" imgW="6905643" imgH="3988873" progId="MSGraph.Chart.8">
                  <p:embed followColorScheme="full"/>
                  <p:pic>
                    <p:nvPicPr>
                      <p:cNvPr id="4" name="Object 3"/>
                      <p:cNvPicPr>
                        <a:picLocks noChangeArrowheads="1"/>
                      </p:cNvPicPr>
                      <p:nvPr/>
                    </p:nvPicPr>
                    <p:blipFill>
                      <a:blip r:embed="rId57"/>
                      <a:srcRect/>
                      <a:stretch>
                        <a:fillRect/>
                      </a:stretch>
                    </p:blipFill>
                    <p:spPr bwMode="auto">
                      <a:xfrm>
                        <a:off x="1028700" y="2628900"/>
                        <a:ext cx="5524610" cy="31908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Text Placeholder 29"/>
          <p:cNvSpPr>
            <a:spLocks noGrp="1"/>
          </p:cNvSpPr>
          <p:nvPr>
            <p:custDataLst>
              <p:tags r:id="rId13"/>
            </p:custDataLst>
          </p:nvPr>
        </p:nvSpPr>
        <p:spPr bwMode="gray">
          <a:xfrm>
            <a:off x="3354388" y="57721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3CFD4A8-B09F-4C30-AE7F-EBD2AF86DB7A}" type="datetime'''''''''''''''''''0'''''',''''''''5'''''">
              <a:rPr lang="fr-FR" sz="900" smtClean="0">
                <a:latin typeface="Arial Narrow"/>
                <a:sym typeface="Arial Narrow"/>
              </a:rPr>
              <a:pPr algn="ctr">
                <a:lnSpc>
                  <a:spcPct val="100000"/>
                </a:lnSpc>
                <a:spcBef>
                  <a:spcPct val="0"/>
                </a:spcBef>
              </a:pPr>
              <a:t>0,5</a:t>
            </a:fld>
            <a:endParaRPr lang="fr-FR" sz="900" dirty="0">
              <a:latin typeface="Arial Narrow"/>
              <a:sym typeface="Arial Narrow"/>
            </a:endParaRPr>
          </a:p>
        </p:txBody>
      </p:sp>
      <p:sp>
        <p:nvSpPr>
          <p:cNvPr id="104" name="Text Placeholder 71"/>
          <p:cNvSpPr>
            <a:spLocks noGrp="1"/>
          </p:cNvSpPr>
          <p:nvPr>
            <p:custDataLst>
              <p:tags r:id="rId14"/>
            </p:custDataLst>
          </p:nvPr>
        </p:nvSpPr>
        <p:spPr bwMode="gray">
          <a:xfrm>
            <a:off x="1087438" y="57721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B15E76D-4900-4BC9-8B6E-46F854491BEB}" type="datetime'''''0'''',''''''''''''''''''''''''''''''''2'''''''''''''''''''">
              <a:rPr lang="fr-FR" sz="900" smtClean="0">
                <a:latin typeface="Arial Narrow"/>
                <a:sym typeface="Arial Narrow"/>
              </a:rPr>
              <a:pPr algn="ctr">
                <a:lnSpc>
                  <a:spcPct val="100000"/>
                </a:lnSpc>
                <a:spcBef>
                  <a:spcPct val="0"/>
                </a:spcBef>
              </a:pPr>
              <a:t>0,2</a:t>
            </a:fld>
            <a:endParaRPr lang="fr-FR" sz="900" dirty="0">
              <a:latin typeface="Arial Narrow"/>
              <a:sym typeface="Arial Narrow"/>
            </a:endParaRPr>
          </a:p>
        </p:txBody>
      </p:sp>
      <p:sp>
        <p:nvSpPr>
          <p:cNvPr id="73" name="Text Placeholder 28"/>
          <p:cNvSpPr>
            <a:spLocks noGrp="1"/>
          </p:cNvSpPr>
          <p:nvPr>
            <p:custDataLst>
              <p:tags r:id="rId15"/>
            </p:custDataLst>
          </p:nvPr>
        </p:nvSpPr>
        <p:spPr bwMode="gray">
          <a:xfrm>
            <a:off x="2601913" y="57721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A06EC62-2413-47B7-8F15-C95166A1BD57}" type="datetime'''''''''0'''''''''''''''''''',''''''''''''''''''''4'''''''">
              <a:rPr lang="fr-FR" sz="900" smtClean="0">
                <a:latin typeface="Arial Narrow"/>
                <a:sym typeface="Arial Narrow"/>
              </a:rPr>
              <a:pPr algn="ctr">
                <a:lnSpc>
                  <a:spcPct val="100000"/>
                </a:lnSpc>
                <a:spcBef>
                  <a:spcPct val="0"/>
                </a:spcBef>
              </a:pPr>
              <a:t>0,4</a:t>
            </a:fld>
            <a:endParaRPr lang="fr-FR" sz="900" dirty="0">
              <a:latin typeface="Arial Narrow"/>
              <a:sym typeface="Arial Narrow"/>
            </a:endParaRPr>
          </a:p>
        </p:txBody>
      </p:sp>
      <p:sp>
        <p:nvSpPr>
          <p:cNvPr id="72" name="Text Placeholder 27"/>
          <p:cNvSpPr>
            <a:spLocks noGrp="1"/>
          </p:cNvSpPr>
          <p:nvPr>
            <p:custDataLst>
              <p:tags r:id="rId16"/>
            </p:custDataLst>
          </p:nvPr>
        </p:nvSpPr>
        <p:spPr bwMode="gray">
          <a:xfrm>
            <a:off x="1839913" y="57721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9809477-F5EE-4FE7-B609-2B5E125610A1}" type="datetime'''''''''''''''''''''''''''''''''''''''''''''''0'''''',''3'">
              <a:rPr lang="fr-FR" sz="900" smtClean="0">
                <a:latin typeface="Arial Narrow"/>
                <a:sym typeface="Arial Narrow"/>
              </a:rPr>
              <a:pPr algn="ctr">
                <a:lnSpc>
                  <a:spcPct val="100000"/>
                </a:lnSpc>
                <a:spcBef>
                  <a:spcPct val="0"/>
                </a:spcBef>
              </a:pPr>
              <a:t>0,3</a:t>
            </a:fld>
            <a:endParaRPr lang="fr-FR" sz="900" dirty="0">
              <a:latin typeface="Arial Narrow"/>
              <a:sym typeface="Arial Narrow"/>
            </a:endParaRPr>
          </a:p>
        </p:txBody>
      </p:sp>
      <p:sp>
        <p:nvSpPr>
          <p:cNvPr id="80" name="Text Placeholder 26"/>
          <p:cNvSpPr>
            <a:spLocks noGrp="1"/>
          </p:cNvSpPr>
          <p:nvPr>
            <p:custDataLst>
              <p:tags r:id="rId17"/>
            </p:custDataLst>
          </p:nvPr>
        </p:nvSpPr>
        <p:spPr bwMode="gray">
          <a:xfrm>
            <a:off x="927100" y="5599113"/>
            <a:ext cx="134938"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63A0DFC3-A5F1-4484-B703-86B08F011A4A}" type="datetime'0''''''''%'''''''''''''''''''''''''''''''''">
              <a:rPr lang="fr-FR" sz="900" smtClean="0">
                <a:latin typeface="Arial Narrow"/>
                <a:sym typeface="Arial Narrow"/>
              </a:rPr>
              <a:pPr algn="r">
                <a:lnSpc>
                  <a:spcPct val="100000"/>
                </a:lnSpc>
                <a:spcBef>
                  <a:spcPct val="0"/>
                </a:spcBef>
              </a:pPr>
              <a:t>0%</a:t>
            </a:fld>
            <a:endParaRPr lang="fr-FR" sz="900" dirty="0">
              <a:latin typeface="Arial Narrow"/>
              <a:sym typeface="Arial Narrow"/>
            </a:endParaRPr>
          </a:p>
        </p:txBody>
      </p:sp>
      <p:sp>
        <p:nvSpPr>
          <p:cNvPr id="85" name="Text Placeholder 33"/>
          <p:cNvSpPr>
            <a:spLocks noGrp="1"/>
          </p:cNvSpPr>
          <p:nvPr>
            <p:custDataLst>
              <p:tags r:id="rId18"/>
            </p:custDataLst>
          </p:nvPr>
        </p:nvSpPr>
        <p:spPr bwMode="gray">
          <a:xfrm>
            <a:off x="6383338" y="57721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98B2F14-EB9D-497A-85A8-A1917D304882}" type="datetime'''''0'''',''''''''''''''''9'''''''''''''''''">
              <a:rPr lang="fr-FR" sz="900" smtClean="0">
                <a:latin typeface="Arial Narrow"/>
                <a:sym typeface="Arial Narrow"/>
              </a:rPr>
              <a:pPr algn="ctr">
                <a:lnSpc>
                  <a:spcPct val="100000"/>
                </a:lnSpc>
                <a:spcBef>
                  <a:spcPct val="0"/>
                </a:spcBef>
              </a:pPr>
              <a:t>0,9</a:t>
            </a:fld>
            <a:endParaRPr lang="fr-FR" sz="900" dirty="0">
              <a:latin typeface="Arial Narrow"/>
              <a:sym typeface="Arial Narrow"/>
            </a:endParaRPr>
          </a:p>
        </p:txBody>
      </p:sp>
      <p:sp>
        <p:nvSpPr>
          <p:cNvPr id="84" name="Text Placeholder 32"/>
          <p:cNvSpPr>
            <a:spLocks noGrp="1"/>
          </p:cNvSpPr>
          <p:nvPr>
            <p:custDataLst>
              <p:tags r:id="rId19"/>
            </p:custDataLst>
          </p:nvPr>
        </p:nvSpPr>
        <p:spPr bwMode="gray">
          <a:xfrm>
            <a:off x="5630863" y="57721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F517EDA-4EC9-4E85-897B-8CC8A0F60807}" type="datetime'''''''''''''''''''''''''''0'''''''''''''',''''''''''8'''''">
              <a:rPr lang="fr-FR" sz="900" smtClean="0">
                <a:latin typeface="Arial Narrow"/>
                <a:sym typeface="Arial Narrow"/>
              </a:rPr>
              <a:pPr algn="ctr">
                <a:lnSpc>
                  <a:spcPct val="100000"/>
                </a:lnSpc>
                <a:spcBef>
                  <a:spcPct val="0"/>
                </a:spcBef>
              </a:pPr>
              <a:t>0,8</a:t>
            </a:fld>
            <a:endParaRPr lang="fr-FR" sz="900" dirty="0">
              <a:latin typeface="Arial Narrow"/>
              <a:sym typeface="Arial Narrow"/>
            </a:endParaRPr>
          </a:p>
        </p:txBody>
      </p:sp>
      <p:sp>
        <p:nvSpPr>
          <p:cNvPr id="83" name="Text Placeholder 31"/>
          <p:cNvSpPr>
            <a:spLocks noGrp="1"/>
          </p:cNvSpPr>
          <p:nvPr>
            <p:custDataLst>
              <p:tags r:id="rId20"/>
            </p:custDataLst>
          </p:nvPr>
        </p:nvSpPr>
        <p:spPr bwMode="gray">
          <a:xfrm>
            <a:off x="4868863" y="57721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9C4C317-3D2E-4061-8850-6618508A07E6}" type="datetime'''''''''''''''''''''''''''''0'''''''''''''',''''''7'">
              <a:rPr lang="fr-FR" sz="900" smtClean="0">
                <a:latin typeface="Arial Narrow"/>
                <a:sym typeface="Arial Narrow"/>
              </a:rPr>
              <a:pPr algn="ctr">
                <a:lnSpc>
                  <a:spcPct val="100000"/>
                </a:lnSpc>
                <a:spcBef>
                  <a:spcPct val="0"/>
                </a:spcBef>
              </a:pPr>
              <a:t>0,7</a:t>
            </a:fld>
            <a:endParaRPr lang="fr-FR" sz="900" dirty="0">
              <a:latin typeface="Arial Narrow"/>
              <a:sym typeface="Arial Narrow"/>
            </a:endParaRPr>
          </a:p>
        </p:txBody>
      </p:sp>
      <p:sp>
        <p:nvSpPr>
          <p:cNvPr id="75" name="Text Placeholder 30"/>
          <p:cNvSpPr>
            <a:spLocks noGrp="1"/>
          </p:cNvSpPr>
          <p:nvPr>
            <p:custDataLst>
              <p:tags r:id="rId21"/>
            </p:custDataLst>
          </p:nvPr>
        </p:nvSpPr>
        <p:spPr bwMode="gray">
          <a:xfrm>
            <a:off x="4116388" y="57721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DE1EDC4-4633-423E-AC78-2CEAAB9EE7A8}" type="datetime'0,''''''''''''''''''''''''''''''''''''''''''''6'''''''">
              <a:rPr lang="fr-FR" sz="900" smtClean="0">
                <a:latin typeface="Arial Narrow"/>
                <a:sym typeface="Arial Narrow"/>
              </a:rPr>
              <a:pPr algn="ctr">
                <a:lnSpc>
                  <a:spcPct val="100000"/>
                </a:lnSpc>
                <a:spcBef>
                  <a:spcPct val="0"/>
                </a:spcBef>
              </a:pPr>
              <a:t>0,6</a:t>
            </a:fld>
            <a:endParaRPr lang="fr-FR" sz="900" dirty="0">
              <a:latin typeface="Arial Narrow"/>
              <a:sym typeface="Arial Narrow"/>
            </a:endParaRPr>
          </a:p>
        </p:txBody>
      </p:sp>
      <p:cxnSp>
        <p:nvCxnSpPr>
          <p:cNvPr id="105" name="Straight Connector 104"/>
          <p:cNvCxnSpPr/>
          <p:nvPr>
            <p:custDataLst>
              <p:tags r:id="rId22"/>
            </p:custDataLst>
          </p:nvPr>
        </p:nvCxnSpPr>
        <p:spPr bwMode="auto">
          <a:xfrm flipV="1">
            <a:off x="1457325" y="2762251"/>
            <a:ext cx="4638675" cy="2733675"/>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useBgFill="1">
        <p:nvSpPr>
          <p:cNvPr id="11" name="Freeform 10"/>
          <p:cNvSpPr/>
          <p:nvPr>
            <p:custDataLst>
              <p:tags r:id="rId23"/>
            </p:custDataLst>
          </p:nvPr>
        </p:nvSpPr>
        <p:spPr bwMode="auto">
          <a:xfrm>
            <a:off x="1084263" y="5564188"/>
            <a:ext cx="146051" cy="96838"/>
          </a:xfrm>
          <a:custGeom>
            <a:avLst/>
            <a:gdLst/>
            <a:ahLst/>
            <a:cxnLst/>
            <a:rect l="0" t="0" r="0" b="0"/>
            <a:pathLst>
              <a:path w="146051" h="96838">
                <a:moveTo>
                  <a:pt x="0" y="39687"/>
                </a:moveTo>
                <a:lnTo>
                  <a:pt x="146050" y="0"/>
                </a:lnTo>
                <a:lnTo>
                  <a:pt x="146050" y="57150"/>
                </a:lnTo>
                <a:lnTo>
                  <a:pt x="0" y="96837"/>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10" name="Freeform 9"/>
          <p:cNvSpPr/>
          <p:nvPr>
            <p:custDataLst>
              <p:tags r:id="rId24"/>
            </p:custDataLst>
          </p:nvPr>
        </p:nvSpPr>
        <p:spPr bwMode="auto">
          <a:xfrm>
            <a:off x="1084263" y="5621338"/>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custDataLst>
              <p:tags r:id="rId25"/>
            </p:custDataLst>
          </p:nvPr>
        </p:nvSpPr>
        <p:spPr bwMode="auto">
          <a:xfrm>
            <a:off x="1084263" y="5564188"/>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custDataLst>
              <p:tags r:id="rId26"/>
            </p:custDataLst>
          </p:nvPr>
        </p:nvCxnSpPr>
        <p:spPr bwMode="auto">
          <a:xfrm flipH="1">
            <a:off x="4662488" y="3641725"/>
            <a:ext cx="227013" cy="4603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27"/>
            </p:custDataLst>
          </p:nvPr>
        </p:nvCxnSpPr>
        <p:spPr bwMode="auto">
          <a:xfrm flipH="1" flipV="1">
            <a:off x="3856038" y="4646613"/>
            <a:ext cx="22225" cy="4603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custDataLst>
              <p:tags r:id="rId28"/>
            </p:custDataLst>
          </p:nvPr>
        </p:nvCxnSpPr>
        <p:spPr bwMode="auto">
          <a:xfrm flipH="1" flipV="1">
            <a:off x="4194175" y="4237038"/>
            <a:ext cx="104775" cy="14128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96" name="Text Placeholder 19"/>
          <p:cNvSpPr>
            <a:spLocks noGrp="1"/>
          </p:cNvSpPr>
          <p:nvPr>
            <p:custDataLst>
              <p:tags r:id="rId29"/>
            </p:custDataLst>
          </p:nvPr>
        </p:nvSpPr>
        <p:spPr bwMode="gray">
          <a:xfrm>
            <a:off x="3686175" y="4692650"/>
            <a:ext cx="44926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E1317051-EE70-4CF7-BC30-C7EFDB2F6CD4}" type="datetime'''Par.''''''-B''''''''''''''''''''''''''''''e''''''l''f. '''">
              <a:rPr lang="fr-FR" sz="900" smtClean="0">
                <a:latin typeface="Arial Narrow"/>
                <a:sym typeface="Arial Narrow"/>
              </a:rPr>
              <a:pPr>
                <a:lnSpc>
                  <a:spcPct val="100000"/>
                </a:lnSpc>
                <a:spcBef>
                  <a:spcPct val="0"/>
                </a:spcBef>
              </a:pPr>
              <a:t>Par.-Belf. </a:t>
            </a:fld>
            <a:endParaRPr lang="fr-FR" sz="900" dirty="0">
              <a:latin typeface="Arial Narrow"/>
              <a:sym typeface="Arial Narrow"/>
            </a:endParaRPr>
          </a:p>
        </p:txBody>
      </p:sp>
      <p:sp>
        <p:nvSpPr>
          <p:cNvPr id="114" name="Text Placeholder 45"/>
          <p:cNvSpPr>
            <a:spLocks noGrp="1"/>
          </p:cNvSpPr>
          <p:nvPr>
            <p:custDataLst>
              <p:tags r:id="rId30"/>
            </p:custDataLst>
          </p:nvPr>
        </p:nvSpPr>
        <p:spPr bwMode="gray">
          <a:xfrm>
            <a:off x="3197225" y="4873625"/>
            <a:ext cx="415925"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B6312EA-D075-4571-9EED-1220B08947D8}" type="datetime'''Tl''s''''''''.''''''''''''''-''He''''''''''''''n''''.'''''''">
              <a:rPr lang="fr-FR" sz="900" smtClean="0">
                <a:latin typeface="Arial Narrow"/>
                <a:sym typeface="Arial Narrow"/>
              </a:rPr>
              <a:pPr>
                <a:lnSpc>
                  <a:spcPct val="100000"/>
                </a:lnSpc>
                <a:spcBef>
                  <a:spcPct val="0"/>
                </a:spcBef>
              </a:pPr>
              <a:t>Tls.-Hen.</a:t>
            </a:fld>
            <a:endParaRPr lang="fr-FR" sz="900" dirty="0">
              <a:latin typeface="Arial Narrow"/>
              <a:sym typeface="Arial Narrow"/>
            </a:endParaRPr>
          </a:p>
        </p:txBody>
      </p:sp>
      <p:sp>
        <p:nvSpPr>
          <p:cNvPr id="93" name="Text Placeholder 16"/>
          <p:cNvSpPr>
            <a:spLocks noGrp="1"/>
          </p:cNvSpPr>
          <p:nvPr>
            <p:custDataLst>
              <p:tags r:id="rId31"/>
            </p:custDataLst>
          </p:nvPr>
        </p:nvSpPr>
        <p:spPr bwMode="gray">
          <a:xfrm>
            <a:off x="2251075" y="4184650"/>
            <a:ext cx="519113"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6FA7449-C6A6-4DC4-9071-6909B8E9C06B}" type="datetime'''Q''uimp''.''''-''''''''T''''''''''''''''''''''l''''''s '''''">
              <a:rPr lang="fr-FR" sz="900" smtClean="0">
                <a:latin typeface="Arial Narrow"/>
                <a:sym typeface="Arial Narrow"/>
              </a:rPr>
              <a:pPr algn="ctr">
                <a:lnSpc>
                  <a:spcPct val="100000"/>
                </a:lnSpc>
                <a:spcBef>
                  <a:spcPct val="0"/>
                </a:spcBef>
              </a:pPr>
              <a:t>Quimp.-Tls </a:t>
            </a:fld>
            <a:endParaRPr lang="fr-FR" sz="900" dirty="0">
              <a:latin typeface="Arial Narrow"/>
              <a:sym typeface="Arial Narrow"/>
            </a:endParaRPr>
          </a:p>
        </p:txBody>
      </p:sp>
      <p:sp>
        <p:nvSpPr>
          <p:cNvPr id="102" name="Text Placeholder 24"/>
          <p:cNvSpPr>
            <a:spLocks noGrp="1"/>
          </p:cNvSpPr>
          <p:nvPr>
            <p:custDataLst>
              <p:tags r:id="rId32"/>
            </p:custDataLst>
          </p:nvPr>
        </p:nvSpPr>
        <p:spPr bwMode="gray">
          <a:xfrm>
            <a:off x="2378075" y="5241925"/>
            <a:ext cx="45085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127FCA63-FE35-442A-B406-414D57F544F5}" type="datetime'''''''''''''Cl ''F''''''-''Bé''''z''''.'''''''''''' '''''''">
              <a:rPr lang="fr-FR" sz="900" smtClean="0">
                <a:latin typeface="Arial Narrow"/>
                <a:sym typeface="Arial Narrow"/>
              </a:rPr>
              <a:pPr>
                <a:lnSpc>
                  <a:spcPct val="100000"/>
                </a:lnSpc>
                <a:spcBef>
                  <a:spcPct val="0"/>
                </a:spcBef>
              </a:pPr>
              <a:t>Cl F-Béz. </a:t>
            </a:fld>
            <a:endParaRPr lang="fr-FR" sz="900" dirty="0">
              <a:latin typeface="Arial Narrow"/>
              <a:sym typeface="Arial Narrow"/>
            </a:endParaRPr>
          </a:p>
        </p:txBody>
      </p:sp>
      <p:sp>
        <p:nvSpPr>
          <p:cNvPr id="100" name="Text Placeholder 23"/>
          <p:cNvSpPr>
            <a:spLocks noGrp="1"/>
          </p:cNvSpPr>
          <p:nvPr>
            <p:custDataLst>
              <p:tags r:id="rId33"/>
            </p:custDataLst>
          </p:nvPr>
        </p:nvSpPr>
        <p:spPr bwMode="gray">
          <a:xfrm>
            <a:off x="3273425" y="5403850"/>
            <a:ext cx="35718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8B939BA4-D123-4335-891C-56E472CF88AA}" type="datetime'C''''''l'''''''' ''''''F''-''''''Nî''''.'''">
              <a:rPr lang="fr-FR" sz="900" smtClean="0">
                <a:latin typeface="Arial Narrow"/>
                <a:sym typeface="Arial Narrow"/>
              </a:rPr>
              <a:pPr>
                <a:lnSpc>
                  <a:spcPct val="100000"/>
                </a:lnSpc>
                <a:spcBef>
                  <a:spcPct val="0"/>
                </a:spcBef>
              </a:pPr>
              <a:t>Cl F-Nî.</a:t>
            </a:fld>
            <a:endParaRPr lang="fr-FR" sz="900" dirty="0">
              <a:latin typeface="Arial Narrow"/>
              <a:sym typeface="Arial Narrow"/>
            </a:endParaRPr>
          </a:p>
        </p:txBody>
      </p:sp>
      <p:sp>
        <p:nvSpPr>
          <p:cNvPr id="99" name="Text Placeholder 22"/>
          <p:cNvSpPr>
            <a:spLocks noGrp="1"/>
          </p:cNvSpPr>
          <p:nvPr>
            <p:custDataLst>
              <p:tags r:id="rId34"/>
            </p:custDataLst>
          </p:nvPr>
        </p:nvSpPr>
        <p:spPr bwMode="gray">
          <a:xfrm>
            <a:off x="1692275" y="5022850"/>
            <a:ext cx="3540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A2A03FC-5350-489C-87E8-12176B8635CB}" type="datetime'''''Bd''''''''''''x''''''-L''''y''''.'''''''''''''''''">
              <a:rPr lang="fr-FR" sz="900" smtClean="0">
                <a:latin typeface="Arial Narrow"/>
                <a:sym typeface="Arial Narrow"/>
              </a:rPr>
              <a:pPr>
                <a:lnSpc>
                  <a:spcPct val="100000"/>
                </a:lnSpc>
                <a:spcBef>
                  <a:spcPct val="0"/>
                </a:spcBef>
              </a:pPr>
              <a:t>Bdx-Ly.</a:t>
            </a:fld>
            <a:endParaRPr lang="fr-FR" sz="900" dirty="0">
              <a:latin typeface="Arial Narrow"/>
              <a:sym typeface="Arial Narrow"/>
            </a:endParaRPr>
          </a:p>
        </p:txBody>
      </p:sp>
      <p:sp useBgFill="1">
        <p:nvSpPr>
          <p:cNvPr id="98" name="Text Placeholder 21"/>
          <p:cNvSpPr>
            <a:spLocks noGrp="1"/>
          </p:cNvSpPr>
          <p:nvPr>
            <p:custDataLst>
              <p:tags r:id="rId35"/>
            </p:custDataLst>
          </p:nvPr>
        </p:nvSpPr>
        <p:spPr bwMode="gray">
          <a:xfrm>
            <a:off x="2487613" y="4549775"/>
            <a:ext cx="411163" cy="136525"/>
          </a:xfrm>
          <a:prstGeom prst="rect">
            <a:avLst/>
          </a:prstGeom>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33356BF-5C1C-4256-B893-342638152DB2}" type="datetime'''''N''t''''''''''''es.-''''''L''''''''y''.'''''''">
              <a:rPr lang="fr-FR" sz="900" smtClean="0">
                <a:latin typeface="Arial Narrow"/>
                <a:sym typeface="Arial Narrow"/>
              </a:rPr>
              <a:pPr>
                <a:lnSpc>
                  <a:spcPct val="100000"/>
                </a:lnSpc>
                <a:spcBef>
                  <a:spcPct val="0"/>
                </a:spcBef>
              </a:pPr>
              <a:t>Ntes.-Ly.</a:t>
            </a:fld>
            <a:endParaRPr lang="fr-FR" sz="900" dirty="0">
              <a:latin typeface="Arial Narrow"/>
              <a:sym typeface="Arial Narrow"/>
            </a:endParaRPr>
          </a:p>
        </p:txBody>
      </p:sp>
      <p:sp>
        <p:nvSpPr>
          <p:cNvPr id="97" name="Text Placeholder 20"/>
          <p:cNvSpPr>
            <a:spLocks noGrp="1"/>
          </p:cNvSpPr>
          <p:nvPr>
            <p:custDataLst>
              <p:tags r:id="rId36"/>
            </p:custDataLst>
          </p:nvPr>
        </p:nvSpPr>
        <p:spPr bwMode="gray">
          <a:xfrm>
            <a:off x="2914650" y="4208463"/>
            <a:ext cx="43180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EB94F54-2A6B-4F2D-9A2F-1260677AD67F}" type="datetime'''''Pa''''''r''''''''''''.''-N''''''''''e''''''v.'''''''''''">
              <a:rPr lang="fr-FR" sz="900" smtClean="0">
                <a:latin typeface="Arial Narrow"/>
                <a:sym typeface="Arial Narrow"/>
              </a:rPr>
              <a:pPr>
                <a:lnSpc>
                  <a:spcPct val="100000"/>
                </a:lnSpc>
                <a:spcBef>
                  <a:spcPct val="0"/>
                </a:spcBef>
              </a:pPr>
              <a:t>Par.-Nev.</a:t>
            </a:fld>
            <a:endParaRPr lang="fr-FR" sz="900" dirty="0">
              <a:latin typeface="Arial Narrow"/>
              <a:sym typeface="Arial Narrow"/>
            </a:endParaRPr>
          </a:p>
        </p:txBody>
      </p:sp>
      <p:sp>
        <p:nvSpPr>
          <p:cNvPr id="117" name="Text Placeholder 46"/>
          <p:cNvSpPr>
            <a:spLocks noGrp="1"/>
          </p:cNvSpPr>
          <p:nvPr>
            <p:custDataLst>
              <p:tags r:id="rId37"/>
            </p:custDataLst>
          </p:nvPr>
        </p:nvSpPr>
        <p:spPr bwMode="gray">
          <a:xfrm>
            <a:off x="4779963" y="3025775"/>
            <a:ext cx="66198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F8ABB70-A9DB-4522-A7A3-89F7C910A500}" type="datetime'Pa''''''''r''''''''''.-''Ro''''''''''u.-H''a''v''''.'''''''''">
              <a:rPr lang="fr-FR" sz="900" smtClean="0">
                <a:latin typeface="Arial Narrow"/>
                <a:sym typeface="Arial Narrow"/>
              </a:rPr>
              <a:pPr>
                <a:lnSpc>
                  <a:spcPct val="100000"/>
                </a:lnSpc>
                <a:spcBef>
                  <a:spcPct val="0"/>
                </a:spcBef>
              </a:pPr>
              <a:t>Par.-Rou.-Hav.</a:t>
            </a:fld>
            <a:endParaRPr lang="fr-FR" sz="900" dirty="0">
              <a:latin typeface="Arial Narrow"/>
              <a:sym typeface="Arial Narrow"/>
            </a:endParaRPr>
          </a:p>
        </p:txBody>
      </p:sp>
      <p:sp useBgFill="1">
        <p:nvSpPr>
          <p:cNvPr id="68" name="Text Placeholder 2"/>
          <p:cNvSpPr>
            <a:spLocks noGrp="1"/>
          </p:cNvSpPr>
          <p:nvPr>
            <p:custDataLst>
              <p:tags r:id="rId38"/>
            </p:custDataLst>
          </p:nvPr>
        </p:nvSpPr>
        <p:spPr bwMode="gray">
          <a:xfrm>
            <a:off x="5772150" y="2854325"/>
            <a:ext cx="468313" cy="136525"/>
          </a:xfrm>
          <a:prstGeom prst="rect">
            <a:avLst/>
          </a:prstGeom>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1A8AD59-01C7-4D50-A083-6BA5A2E56438}" type="datetime'''''P''a''r''''.''-''''''Ch''e''''''''''r.'''">
              <a:rPr lang="fr-FR" sz="900" smtClean="0">
                <a:latin typeface="Arial Narrow"/>
                <a:sym typeface="Arial Narrow"/>
              </a:rPr>
              <a:pPr>
                <a:lnSpc>
                  <a:spcPct val="100000"/>
                </a:lnSpc>
                <a:spcBef>
                  <a:spcPct val="0"/>
                </a:spcBef>
              </a:pPr>
              <a:t>Par.-Cher.</a:t>
            </a:fld>
            <a:endParaRPr lang="fr-FR" sz="900" dirty="0">
              <a:latin typeface="Arial Narrow"/>
              <a:sym typeface="Arial Narrow"/>
            </a:endParaRPr>
          </a:p>
        </p:txBody>
      </p:sp>
      <p:sp>
        <p:nvSpPr>
          <p:cNvPr id="5" name="Text Placeholder 4"/>
          <p:cNvSpPr>
            <a:spLocks noGrp="1"/>
          </p:cNvSpPr>
          <p:nvPr>
            <p:custDataLst>
              <p:tags r:id="rId39"/>
            </p:custDataLst>
          </p:nvPr>
        </p:nvSpPr>
        <p:spPr bwMode="auto">
          <a:xfrm>
            <a:off x="685800" y="2162175"/>
            <a:ext cx="933450" cy="5048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0A96DBB-2D88-47E8-BFB8-1CF97CCE1153}" type="datetime'''Revenus / &#10;Cha''r''''ges ''p''ar lign''e &#10;[% ; 20''1''3]'''">
              <a:rPr lang="fr-FR" sz="1100" smtClean="0"/>
              <a:pPr/>
              <a:t>Revenus / 
Charges par ligne 
[% ; 2013]</a:t>
            </a:fld>
            <a:endParaRPr lang="fr-FR" sz="1100" dirty="0">
              <a:latin typeface="Arial Narrow"/>
              <a:sym typeface="Arial Narrow"/>
            </a:endParaRPr>
          </a:p>
        </p:txBody>
      </p:sp>
      <p:sp>
        <p:nvSpPr>
          <p:cNvPr id="70" name="Text Placeholder 5"/>
          <p:cNvSpPr>
            <a:spLocks noGrp="1"/>
          </p:cNvSpPr>
          <p:nvPr>
            <p:custDataLst>
              <p:tags r:id="rId40"/>
            </p:custDataLst>
          </p:nvPr>
        </p:nvSpPr>
        <p:spPr bwMode="gray">
          <a:xfrm>
            <a:off x="4889500" y="3506788"/>
            <a:ext cx="66833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97D0D23-60F4-4312-A4C2-C1414694E4C3}" type="datetime'''P''a''''r''''.''-''''''A''''m''i''''''.''-B''oul.'''">
              <a:rPr lang="fr-FR" sz="900" smtClean="0">
                <a:latin typeface="Arial Narrow"/>
                <a:sym typeface="Arial Narrow"/>
              </a:rPr>
              <a:pPr>
                <a:lnSpc>
                  <a:spcPct val="100000"/>
                </a:lnSpc>
                <a:spcBef>
                  <a:spcPct val="0"/>
                </a:spcBef>
              </a:pPr>
              <a:t>Par.-Ami.-Boul.</a:t>
            </a:fld>
            <a:endParaRPr lang="fr-FR" sz="900" dirty="0">
              <a:latin typeface="Arial Narrow"/>
              <a:sym typeface="Arial Narrow"/>
            </a:endParaRPr>
          </a:p>
        </p:txBody>
      </p:sp>
      <p:sp>
        <p:nvSpPr>
          <p:cNvPr id="71" name="Text Placeholder 6"/>
          <p:cNvSpPr>
            <a:spLocks noGrp="1"/>
          </p:cNvSpPr>
          <p:nvPr>
            <p:custDataLst>
              <p:tags r:id="rId41"/>
            </p:custDataLst>
          </p:nvPr>
        </p:nvSpPr>
        <p:spPr bwMode="gray">
          <a:xfrm>
            <a:off x="4348163" y="4156075"/>
            <a:ext cx="7985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5E09BFD-423A-4CA5-8534-07B9BE27FB6A}" type="datetime'''Par.''''''-''''''Ma''u.'''''''''''' ''/ ''''Camb''.'''''">
              <a:rPr lang="fr-FR" sz="900" smtClean="0">
                <a:latin typeface="Arial Narrow"/>
                <a:sym typeface="Arial Narrow"/>
              </a:rPr>
              <a:pPr>
                <a:lnSpc>
                  <a:spcPct val="100000"/>
                </a:lnSpc>
                <a:spcBef>
                  <a:spcPct val="0"/>
                </a:spcBef>
              </a:pPr>
              <a:t>Par.-Mau. / Camb.</a:t>
            </a:fld>
            <a:endParaRPr lang="fr-FR" sz="900" dirty="0">
              <a:latin typeface="Arial Narrow"/>
              <a:sym typeface="Arial Narrow"/>
            </a:endParaRPr>
          </a:p>
        </p:txBody>
      </p:sp>
      <p:sp>
        <p:nvSpPr>
          <p:cNvPr id="86" name="Text Placeholder 8"/>
          <p:cNvSpPr>
            <a:spLocks noGrp="1"/>
          </p:cNvSpPr>
          <p:nvPr>
            <p:custDataLst>
              <p:tags r:id="rId42"/>
            </p:custDataLst>
          </p:nvPr>
        </p:nvSpPr>
        <p:spPr bwMode="gray">
          <a:xfrm>
            <a:off x="4100513" y="4378325"/>
            <a:ext cx="498475"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E63FEFC-229D-4A79-BED3-7F46175DC041}" type="datetime'P''''''a''r.''''''''-''G''ra''''''n''''''.'''''' '''''">
              <a:rPr lang="fr-FR" sz="900" smtClean="0">
                <a:latin typeface="Arial Narrow"/>
                <a:sym typeface="Arial Narrow"/>
              </a:rPr>
              <a:pPr>
                <a:lnSpc>
                  <a:spcPct val="100000"/>
                </a:lnSpc>
                <a:spcBef>
                  <a:spcPct val="0"/>
                </a:spcBef>
              </a:pPr>
              <a:t>Par.-Gran. </a:t>
            </a:fld>
            <a:endParaRPr lang="fr-FR" sz="900" dirty="0">
              <a:latin typeface="Arial Narrow"/>
              <a:sym typeface="Arial Narrow"/>
            </a:endParaRPr>
          </a:p>
        </p:txBody>
      </p:sp>
      <p:sp useBgFill="1">
        <p:nvSpPr>
          <p:cNvPr id="87" name="Text Placeholder 9"/>
          <p:cNvSpPr>
            <a:spLocks noGrp="1"/>
          </p:cNvSpPr>
          <p:nvPr>
            <p:custDataLst>
              <p:tags r:id="rId43"/>
            </p:custDataLst>
          </p:nvPr>
        </p:nvSpPr>
        <p:spPr bwMode="gray">
          <a:xfrm>
            <a:off x="2444750" y="4697413"/>
            <a:ext cx="454025" cy="136525"/>
          </a:xfrm>
          <a:prstGeom prst="rect">
            <a:avLst/>
          </a:prstGeom>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78F56B1-6E53-41FB-BD3F-74CD1A33BD61}" type="datetime'C''''a''''''e''''''n''''''-''Tr''''''''''s.'''">
              <a:rPr lang="fr-FR" sz="900" smtClean="0">
                <a:latin typeface="Arial Narrow"/>
                <a:sym typeface="Arial Narrow"/>
              </a:rPr>
              <a:pPr>
                <a:lnSpc>
                  <a:spcPct val="100000"/>
                </a:lnSpc>
                <a:spcBef>
                  <a:spcPct val="0"/>
                </a:spcBef>
              </a:pPr>
              <a:t>Caen-Trs.</a:t>
            </a:fld>
            <a:endParaRPr lang="fr-FR" sz="900" dirty="0">
              <a:latin typeface="Arial Narrow"/>
              <a:sym typeface="Arial Narrow"/>
            </a:endParaRPr>
          </a:p>
        </p:txBody>
      </p:sp>
      <p:sp>
        <p:nvSpPr>
          <p:cNvPr id="88" name="Text Placeholder 10"/>
          <p:cNvSpPr>
            <a:spLocks noGrp="1"/>
          </p:cNvSpPr>
          <p:nvPr>
            <p:custDataLst>
              <p:tags r:id="rId44"/>
            </p:custDataLst>
          </p:nvPr>
        </p:nvSpPr>
        <p:spPr bwMode="gray">
          <a:xfrm>
            <a:off x="3954463" y="3616325"/>
            <a:ext cx="268288"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1BF4CB2-F6FF-4B2E-A196-51ECBE2F00B0}" type="datetime'''''''''P''''''ali''''''t''''''''''''''o'''">
              <a:rPr lang="fr-FR" sz="900" smtClean="0">
                <a:latin typeface="Arial Narrow"/>
                <a:sym typeface="Arial Narrow"/>
              </a:rPr>
              <a:pPr algn="ctr">
                <a:lnSpc>
                  <a:spcPct val="100000"/>
                </a:lnSpc>
                <a:spcBef>
                  <a:spcPct val="0"/>
                </a:spcBef>
              </a:pPr>
              <a:t>Palito</a:t>
            </a:fld>
            <a:endParaRPr lang="fr-FR" sz="900" dirty="0">
              <a:latin typeface="Arial Narrow"/>
              <a:sym typeface="Arial Narrow"/>
            </a:endParaRPr>
          </a:p>
        </p:txBody>
      </p:sp>
      <p:sp>
        <p:nvSpPr>
          <p:cNvPr id="89" name="Text Placeholder 13"/>
          <p:cNvSpPr>
            <a:spLocks noGrp="1"/>
          </p:cNvSpPr>
          <p:nvPr>
            <p:custDataLst>
              <p:tags r:id="rId45"/>
            </p:custDataLst>
          </p:nvPr>
        </p:nvSpPr>
        <p:spPr bwMode="gray">
          <a:xfrm>
            <a:off x="4930775" y="3727450"/>
            <a:ext cx="40005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78B4066-E495-4516-A2A7-CCDE402847ED}" type="datetime'''''P''''''a''''''''''r''''.''''''''''''-''Trs.'''''''''''''">
              <a:rPr lang="fr-FR" sz="900" smtClean="0">
                <a:latin typeface="Arial Narrow"/>
                <a:sym typeface="Arial Narrow"/>
              </a:rPr>
              <a:pPr>
                <a:lnSpc>
                  <a:spcPct val="100000"/>
                </a:lnSpc>
                <a:spcBef>
                  <a:spcPct val="0"/>
                </a:spcBef>
              </a:pPr>
              <a:t>Par.-Trs.</a:t>
            </a:fld>
            <a:endParaRPr lang="fr-FR" sz="900" dirty="0">
              <a:latin typeface="Arial Narrow"/>
              <a:sym typeface="Arial Narrow"/>
            </a:endParaRPr>
          </a:p>
        </p:txBody>
      </p:sp>
      <p:sp useBgFill="1">
        <p:nvSpPr>
          <p:cNvPr id="95" name="Text Placeholder 18"/>
          <p:cNvSpPr>
            <a:spLocks noGrp="1"/>
          </p:cNvSpPr>
          <p:nvPr>
            <p:custDataLst>
              <p:tags r:id="rId46"/>
            </p:custDataLst>
          </p:nvPr>
        </p:nvSpPr>
        <p:spPr bwMode="gray">
          <a:xfrm>
            <a:off x="3997325" y="2989263"/>
            <a:ext cx="409575" cy="136525"/>
          </a:xfrm>
          <a:prstGeom prst="rect">
            <a:avLst/>
          </a:prstGeom>
        </p:spPr>
        <p:txBody>
          <a:bodyPr wrap="none" lIns="17463" tIns="0" rIns="17463"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276B15E-3A08-429A-BCF8-98EE5DAE9520}" type="datetime'''''P''a''''''r''''''''''.-''''''''C''l'''' F'''''''''">
              <a:rPr lang="fr-FR" sz="900" smtClean="0">
                <a:latin typeface="Arial Narrow"/>
                <a:sym typeface="Arial Narrow"/>
              </a:rPr>
              <a:pPr>
                <a:lnSpc>
                  <a:spcPct val="100000"/>
                </a:lnSpc>
                <a:spcBef>
                  <a:spcPct val="0"/>
                </a:spcBef>
              </a:pPr>
              <a:t>Par.-Cl F</a:t>
            </a:fld>
            <a:endParaRPr lang="fr-FR" sz="900" dirty="0">
              <a:latin typeface="Arial Narrow"/>
              <a:sym typeface="Arial Narrow"/>
            </a:endParaRPr>
          </a:p>
        </p:txBody>
      </p:sp>
      <p:sp>
        <p:nvSpPr>
          <p:cNvPr id="90" name="Text Placeholder 14"/>
          <p:cNvSpPr>
            <a:spLocks noGrp="1"/>
          </p:cNvSpPr>
          <p:nvPr>
            <p:custDataLst>
              <p:tags r:id="rId47"/>
            </p:custDataLst>
          </p:nvPr>
        </p:nvSpPr>
        <p:spPr bwMode="gray">
          <a:xfrm>
            <a:off x="3033713" y="3860800"/>
            <a:ext cx="46513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0712942-2E2C-4FD4-BC28-3FD17EA073D8}" type="datetime'P''a''''''''''r''.''''''''-M''t''l''''u.'''''''' '''''''''''''">
              <a:rPr lang="fr-FR" sz="900" smtClean="0">
                <a:latin typeface="Arial Narrow"/>
                <a:sym typeface="Arial Narrow"/>
              </a:rPr>
              <a:pPr>
                <a:lnSpc>
                  <a:spcPct val="100000"/>
                </a:lnSpc>
                <a:spcBef>
                  <a:spcPct val="0"/>
                </a:spcBef>
              </a:pPr>
              <a:t>Par.-Mtlu. </a:t>
            </a:fld>
            <a:endParaRPr lang="fr-FR" sz="900" dirty="0">
              <a:latin typeface="Arial Narrow"/>
              <a:sym typeface="Arial Narrow"/>
            </a:endParaRPr>
          </a:p>
        </p:txBody>
      </p:sp>
      <p:sp useBgFill="1">
        <p:nvSpPr>
          <p:cNvPr id="91" name="Text Placeholder 15"/>
          <p:cNvSpPr>
            <a:spLocks noGrp="1"/>
          </p:cNvSpPr>
          <p:nvPr>
            <p:custDataLst>
              <p:tags r:id="rId48"/>
            </p:custDataLst>
          </p:nvPr>
        </p:nvSpPr>
        <p:spPr bwMode="gray">
          <a:xfrm>
            <a:off x="4711700" y="3308350"/>
            <a:ext cx="468313" cy="136525"/>
          </a:xfrm>
          <a:prstGeom prst="rect">
            <a:avLst/>
          </a:prstGeom>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F89EEF1-5A77-4A0E-B683-0BF2445AB1D7}" type="datetime'B''d''x.-Ni''''c''''''''''e'''''''''' '''''''''''''''''''''''">
              <a:rPr lang="fr-FR" sz="900" smtClean="0">
                <a:latin typeface="Arial Narrow"/>
                <a:sym typeface="Arial Narrow"/>
              </a:rPr>
              <a:pPr algn="ctr">
                <a:lnSpc>
                  <a:spcPct val="100000"/>
                </a:lnSpc>
                <a:spcBef>
                  <a:spcPct val="0"/>
                </a:spcBef>
              </a:pPr>
              <a:t>Bdx.-Nice </a:t>
            </a:fld>
            <a:endParaRPr lang="fr-FR" sz="900" dirty="0">
              <a:latin typeface="Arial Narrow"/>
              <a:sym typeface="Arial Narrow"/>
            </a:endParaRPr>
          </a:p>
        </p:txBody>
      </p:sp>
      <p:sp>
        <p:nvSpPr>
          <p:cNvPr id="110" name="Text Placeholder 41"/>
          <p:cNvSpPr>
            <a:spLocks noGrp="1"/>
          </p:cNvSpPr>
          <p:nvPr>
            <p:custDataLst>
              <p:tags r:id="rId49"/>
            </p:custDataLst>
          </p:nvPr>
        </p:nvSpPr>
        <p:spPr bwMode="gray">
          <a:xfrm>
            <a:off x="1222375" y="4768850"/>
            <a:ext cx="4683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5F56461-B1C7-46F4-AF7A-883D413FDF1D}" type="datetime'''Re''''i''''m''s''''-''''''''''D''''''''''''i''''j''.'''">
              <a:rPr lang="fr-FR" sz="900" smtClean="0">
                <a:latin typeface="Arial Narrow"/>
                <a:sym typeface="Arial Narrow"/>
              </a:rPr>
              <a:pPr>
                <a:lnSpc>
                  <a:spcPct val="100000"/>
                </a:lnSpc>
                <a:spcBef>
                  <a:spcPct val="0"/>
                </a:spcBef>
              </a:pPr>
              <a:t>Reims-Dij.</a:t>
            </a:fld>
            <a:endParaRPr lang="fr-FR" sz="900" dirty="0">
              <a:latin typeface="Arial Narrow"/>
              <a:sym typeface="Arial Narrow"/>
            </a:endParaRPr>
          </a:p>
        </p:txBody>
      </p:sp>
      <p:sp>
        <p:nvSpPr>
          <p:cNvPr id="103" name="Text Placeholder 25"/>
          <p:cNvSpPr>
            <a:spLocks noGrp="1"/>
          </p:cNvSpPr>
          <p:nvPr>
            <p:custDataLst>
              <p:tags r:id="rId50"/>
            </p:custDataLst>
          </p:nvPr>
        </p:nvSpPr>
        <p:spPr bwMode="gray">
          <a:xfrm>
            <a:off x="2187575" y="5461000"/>
            <a:ext cx="46355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5ED9BAF-8147-4234-87D3-834080A9AD09}" type="datetime'H''''''ir''''''''s''''''.''''-''''''''M''e''t''''z'">
              <a:rPr lang="fr-FR" sz="900" smtClean="0">
                <a:latin typeface="Arial Narrow"/>
                <a:sym typeface="Arial Narrow"/>
              </a:rPr>
              <a:pPr>
                <a:lnSpc>
                  <a:spcPct val="100000"/>
                </a:lnSpc>
                <a:spcBef>
                  <a:spcPct val="0"/>
                </a:spcBef>
              </a:pPr>
              <a:t>Hirs.-Metz</a:t>
            </a:fld>
            <a:endParaRPr lang="fr-FR" sz="900" dirty="0">
              <a:latin typeface="Arial Narrow"/>
              <a:sym typeface="Arial Narrow"/>
            </a:endParaRPr>
          </a:p>
        </p:txBody>
      </p:sp>
      <p:sp>
        <p:nvSpPr>
          <p:cNvPr id="6" name="Text Placeholder 2"/>
          <p:cNvSpPr>
            <a:spLocks noGrp="1"/>
          </p:cNvSpPr>
          <p:nvPr>
            <p:custDataLst>
              <p:tags r:id="rId51"/>
            </p:custDataLst>
          </p:nvPr>
        </p:nvSpPr>
        <p:spPr bwMode="auto">
          <a:xfrm>
            <a:off x="5453063" y="5999163"/>
            <a:ext cx="1060450" cy="3365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C359E888-6334-47EC-8F91-E1601E54D31A}" type="datetime'Ind''i''ce ''d''e'' p''ertin''ence ''&#10;de l’offr''e ''''T''ET'">
              <a:rPr lang="fr-FR" sz="1100" smtClean="0"/>
              <a:pPr algn="r">
                <a:lnSpc>
                  <a:spcPct val="100000"/>
                </a:lnSpc>
                <a:spcBef>
                  <a:spcPct val="0"/>
                </a:spcBef>
              </a:pPr>
              <a:t>Indice de pertinence 
de l’offre TET</a:t>
            </a:fld>
            <a:endParaRPr lang="fr-FR" sz="1100" dirty="0">
              <a:latin typeface="Arial Narrow"/>
              <a:sym typeface="Arial Narrow"/>
            </a:endParaRPr>
          </a:p>
        </p:txBody>
      </p:sp>
      <p:sp>
        <p:nvSpPr>
          <p:cNvPr id="101" name="TextBox 100"/>
          <p:cNvSpPr txBox="1"/>
          <p:nvPr/>
        </p:nvSpPr>
        <p:spPr>
          <a:xfrm>
            <a:off x="5161770" y="2486951"/>
            <a:ext cx="487313" cy="180049"/>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fr-FR" noProof="0" dirty="0">
                <a:solidFill>
                  <a:schemeClr val="accent6"/>
                </a:solidFill>
                <a:latin typeface="+mn-lt"/>
                <a:cs typeface="Arial Narrow" pitchFamily="34" charset="0"/>
              </a:rPr>
              <a:t>r</a:t>
            </a:r>
            <a:r>
              <a:rPr lang="fr-FR" baseline="30000" dirty="0">
                <a:solidFill>
                  <a:schemeClr val="accent6"/>
                </a:solidFill>
                <a:latin typeface="+mn-lt"/>
                <a:cs typeface="Arial Narrow" pitchFamily="34" charset="0"/>
              </a:rPr>
              <a:t>2</a:t>
            </a:r>
            <a:r>
              <a:rPr lang="fr-FR" dirty="0">
                <a:solidFill>
                  <a:schemeClr val="accent6"/>
                </a:solidFill>
                <a:latin typeface="+mn-lt"/>
                <a:cs typeface="Arial Narrow" pitchFamily="34" charset="0"/>
              </a:rPr>
              <a:t> =0,86</a:t>
            </a:r>
            <a:endParaRPr lang="fr-FR" noProof="0" dirty="0">
              <a:solidFill>
                <a:schemeClr val="accent6"/>
              </a:solidFill>
              <a:latin typeface="+mn-lt"/>
              <a:cs typeface="Arial Narrow" pitchFamily="34" charset="0"/>
            </a:endParaRPr>
          </a:p>
        </p:txBody>
      </p:sp>
      <p:sp>
        <p:nvSpPr>
          <p:cNvPr id="76" name="Textframe 50"/>
          <p:cNvSpPr txBox="1">
            <a:spLocks/>
          </p:cNvSpPr>
          <p:nvPr/>
        </p:nvSpPr>
        <p:spPr>
          <a:xfrm>
            <a:off x="6946899" y="2454265"/>
            <a:ext cx="2326641" cy="3600986"/>
          </a:xfrm>
          <a:prstGeom prst="rect">
            <a:avLst/>
          </a:prstGeom>
          <a:noFill/>
          <a:ln w="9525">
            <a:noFill/>
          </a:ln>
        </p:spPr>
        <p:txBody>
          <a:bodyPr vert="horz" wrap="square" lIns="0" tIns="0" rIns="0" bIns="0" rtlCol="0">
            <a:spAutoFit/>
          </a:bodyPr>
          <a:lstStyle/>
          <a:p>
            <a:pPr marL="120686" lvl="1" indent="-120686">
              <a:spcBef>
                <a:spcPts val="600"/>
              </a:spcBef>
              <a:buSzPct val="100000"/>
              <a:buFont typeface="Arial Narrow"/>
              <a:buChar char="&gt;"/>
            </a:pPr>
            <a:r>
              <a:rPr lang="fr-FR" sz="1100" dirty="0">
                <a:cs typeface="Arial Narrow" pitchFamily="34" charset="0"/>
              </a:rPr>
              <a:t>L'indice de pertinence est un indice composite intégrant :</a:t>
            </a:r>
            <a:endParaRPr lang="fr-FR" sz="1100" b="0" dirty="0">
              <a:cs typeface="Arial Narrow" pitchFamily="34" charset="0"/>
            </a:endParaRPr>
          </a:p>
          <a:p>
            <a:pPr marL="252686" lvl="2" indent="-122572">
              <a:spcBef>
                <a:spcPts val="600"/>
              </a:spcBef>
              <a:buSzPct val="100000"/>
              <a:buFont typeface="Arial Narrow"/>
              <a:buChar char="–"/>
            </a:pPr>
            <a:r>
              <a:rPr lang="fr-FR" sz="1100" b="0" dirty="0">
                <a:cs typeface="Arial Narrow" pitchFamily="34" charset="0"/>
              </a:rPr>
              <a:t>Les </a:t>
            </a:r>
            <a:r>
              <a:rPr lang="fr-FR" sz="1100" dirty="0">
                <a:cs typeface="Arial Narrow" pitchFamily="34" charset="0"/>
              </a:rPr>
              <a:t>caractéristiques de l'offre TET </a:t>
            </a:r>
            <a:r>
              <a:rPr lang="fr-FR" sz="1100" b="0" dirty="0">
                <a:cs typeface="Arial Narrow" pitchFamily="34" charset="0"/>
              </a:rPr>
              <a:t>: offre de transport en sièges km, taux de satisfaction des clients et régularité des trains</a:t>
            </a:r>
          </a:p>
          <a:p>
            <a:pPr marL="252686" lvl="2" indent="-122572">
              <a:spcBef>
                <a:spcPts val="600"/>
              </a:spcBef>
              <a:buSzPct val="100000"/>
              <a:buFont typeface="Arial Narrow"/>
              <a:buChar char="–"/>
            </a:pPr>
            <a:endParaRPr lang="fr-FR" sz="1100" b="0" dirty="0">
              <a:cs typeface="Arial Narrow" pitchFamily="34" charset="0"/>
            </a:endParaRPr>
          </a:p>
          <a:p>
            <a:pPr marL="252686" lvl="2" indent="-122572">
              <a:spcBef>
                <a:spcPts val="600"/>
              </a:spcBef>
              <a:buSzPct val="100000"/>
              <a:buFont typeface="Arial Narrow"/>
              <a:buChar char="–"/>
            </a:pPr>
            <a:r>
              <a:rPr lang="fr-FR" sz="1100" b="0" dirty="0">
                <a:cs typeface="Arial Narrow" pitchFamily="34" charset="0"/>
              </a:rPr>
              <a:t>L'</a:t>
            </a:r>
            <a:r>
              <a:rPr lang="fr-FR" sz="1100" dirty="0">
                <a:cs typeface="Arial Narrow" pitchFamily="34" charset="0"/>
              </a:rPr>
              <a:t>intensité concurrentielle </a:t>
            </a:r>
            <a:r>
              <a:rPr lang="fr-FR" sz="1100" b="0" dirty="0">
                <a:cs typeface="Arial Narrow" pitchFamily="34" charset="0"/>
              </a:rPr>
              <a:t>: </a:t>
            </a:r>
          </a:p>
          <a:p>
            <a:pPr marL="365829" lvl="3" indent="-105600">
              <a:spcBef>
                <a:spcPts val="600"/>
              </a:spcBef>
              <a:buSzPct val="100000"/>
              <a:buFont typeface="Arial Narrow"/>
              <a:buChar char="-"/>
            </a:pPr>
            <a:r>
              <a:rPr lang="fr-FR" sz="1100" b="0" dirty="0">
                <a:cs typeface="Arial Narrow" pitchFamily="34" charset="0"/>
              </a:rPr>
              <a:t>Fondée sur le </a:t>
            </a:r>
            <a:r>
              <a:rPr lang="fr-FR" sz="1100" dirty="0">
                <a:cs typeface="Arial Narrow" pitchFamily="34" charset="0"/>
              </a:rPr>
              <a:t>niveau de menace provenant des autres solutions de transport </a:t>
            </a:r>
            <a:r>
              <a:rPr lang="fr-FR" sz="1100" b="0" dirty="0">
                <a:cs typeface="Arial Narrow" pitchFamily="34" charset="0"/>
              </a:rPr>
              <a:t>(ferroviaire incl. TER et TGV, routière et aérienne)</a:t>
            </a:r>
          </a:p>
          <a:p>
            <a:pPr marL="365829" lvl="3" indent="-105600">
              <a:spcBef>
                <a:spcPts val="600"/>
              </a:spcBef>
              <a:buSzPct val="100000"/>
              <a:buFont typeface="Arial Narrow"/>
              <a:buChar char="-"/>
            </a:pPr>
            <a:r>
              <a:rPr lang="fr-FR" sz="1100" b="0" dirty="0">
                <a:cs typeface="Arial Narrow" pitchFamily="34" charset="0"/>
              </a:rPr>
              <a:t>Intégrant le </a:t>
            </a:r>
            <a:r>
              <a:rPr lang="fr-FR" sz="1100" dirty="0">
                <a:cs typeface="Arial Narrow" pitchFamily="34" charset="0"/>
              </a:rPr>
              <a:t>développement de nouvelles lignes à grande vitesse</a:t>
            </a:r>
            <a:r>
              <a:rPr lang="fr-FR" sz="1100" b="0" dirty="0">
                <a:cs typeface="Arial Narrow" pitchFamily="34" charset="0"/>
              </a:rPr>
              <a:t> (</a:t>
            </a:r>
            <a:r>
              <a:rPr lang="fr-FR" sz="1100" b="0" dirty="0" err="1">
                <a:cs typeface="Arial Narrow" pitchFamily="34" charset="0"/>
              </a:rPr>
              <a:t>e.g</a:t>
            </a:r>
            <a:r>
              <a:rPr lang="fr-FR" sz="1100" b="0" dirty="0">
                <a:cs typeface="Arial Narrow" pitchFamily="34" charset="0"/>
              </a:rPr>
              <a:t>. Paris-Bordeaux), la </a:t>
            </a:r>
            <a:r>
              <a:rPr lang="fr-FR" sz="1100" dirty="0">
                <a:cs typeface="Arial Narrow" pitchFamily="34" charset="0"/>
              </a:rPr>
              <a:t>libéralisation du marché d'autocars</a:t>
            </a:r>
            <a:r>
              <a:rPr lang="fr-FR" sz="1100" b="0" dirty="0">
                <a:cs typeface="Arial Narrow" pitchFamily="34" charset="0"/>
              </a:rPr>
              <a:t> et les </a:t>
            </a:r>
            <a:r>
              <a:rPr lang="fr-FR" sz="1100" dirty="0">
                <a:cs typeface="Arial Narrow" pitchFamily="34" charset="0"/>
              </a:rPr>
              <a:t>projets d'amélioration des infrastructures autoroutières</a:t>
            </a:r>
            <a:r>
              <a:rPr lang="fr-FR" sz="1100" b="0" dirty="0">
                <a:cs typeface="Arial Narrow" pitchFamily="34" charset="0"/>
              </a:rPr>
              <a:t> (</a:t>
            </a:r>
            <a:r>
              <a:rPr lang="fr-FR" sz="1100" b="0" dirty="0" err="1">
                <a:cs typeface="Arial Narrow" pitchFamily="34" charset="0"/>
              </a:rPr>
              <a:t>e.g</a:t>
            </a:r>
            <a:r>
              <a:rPr lang="fr-FR" sz="1100" b="0" dirty="0">
                <a:cs typeface="Arial Narrow" pitchFamily="34" charset="0"/>
              </a:rPr>
              <a:t>. entre Paris et Cherbourg)</a:t>
            </a:r>
          </a:p>
        </p:txBody>
      </p:sp>
      <p:cxnSp>
        <p:nvCxnSpPr>
          <p:cNvPr id="26" name="Straight Connector 25"/>
          <p:cNvCxnSpPr/>
          <p:nvPr/>
        </p:nvCxnSpPr>
        <p:spPr>
          <a:xfrm>
            <a:off x="6838950" y="2324100"/>
            <a:ext cx="0" cy="395605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62" name="RbSticker">
            <a:extLst>
              <a:ext uri="{FF2B5EF4-FFF2-40B4-BE49-F238E27FC236}">
                <a16:creationId xmlns:a16="http://schemas.microsoft.com/office/drawing/2014/main" id="{4DD5918D-64CF-4D58-A1C5-7FE6D9066B6C}"/>
              </a:ext>
            </a:extLst>
          </p:cNvPr>
          <p:cNvSpPr txBox="1"/>
          <p:nvPr/>
        </p:nvSpPr>
        <p:spPr>
          <a:xfrm>
            <a:off x="736600" y="270982"/>
            <a:ext cx="3151504"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L'équation économique et les choix stratégiques</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82104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3564" name="think-cell Slide" r:id="rId57" imgW="270" imgH="270" progId="TCLayout.ActiveDocument.1">
                  <p:embed/>
                </p:oleObj>
              </mc:Choice>
              <mc:Fallback>
                <p:oleObj name="think-cell Slide" r:id="rId57" imgW="270" imgH="270" progId="TCLayout.ActiveDocument.1">
                  <p:embed/>
                  <p:pic>
                    <p:nvPicPr>
                      <p:cNvPr id="8" name="Object 7"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900" b="0" dirty="0">
              <a:latin typeface="Arial Narrow"/>
              <a:sym typeface="Arial Narrow"/>
            </a:endParaRPr>
          </a:p>
        </p:txBody>
      </p:sp>
      <p:sp>
        <p:nvSpPr>
          <p:cNvPr id="3" name="Title 2"/>
          <p:cNvSpPr>
            <a:spLocks noGrp="1"/>
          </p:cNvSpPr>
          <p:nvPr>
            <p:ph type="title"/>
          </p:nvPr>
        </p:nvSpPr>
        <p:spPr>
          <a:xfrm>
            <a:off x="738000" y="720000"/>
            <a:ext cx="8533000" cy="747897"/>
          </a:xfrm>
        </p:spPr>
        <p:txBody>
          <a:bodyPr/>
          <a:lstStyle/>
          <a:p>
            <a:r>
              <a:rPr lang="fr-FR" dirty="0"/>
              <a:t>Trois lignes TET bénéficient d'un taux global de couverture des charges &gt; 90%, avec une intensité concurrentielle limitée</a:t>
            </a:r>
            <a:endParaRPr lang="en-US" dirty="0"/>
          </a:p>
        </p:txBody>
      </p:sp>
      <p:sp>
        <p:nvSpPr>
          <p:cNvPr id="14" name="Notes"/>
          <p:cNvSpPr txBox="1"/>
          <p:nvPr/>
        </p:nvSpPr>
        <p:spPr>
          <a:xfrm>
            <a:off x="756259" y="6561608"/>
            <a:ext cx="891116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fr-FR" sz="1000" b="0" dirty="0">
                <a:latin typeface="+mn-lt"/>
                <a:sym typeface="+mn-lt"/>
              </a:rPr>
              <a:t>1) </a:t>
            </a:r>
            <a:r>
              <a:rPr lang="fr-FR" sz="1000" b="0" dirty="0">
                <a:solidFill>
                  <a:schemeClr val="tx1"/>
                </a:solidFill>
                <a:latin typeface="+mn-lt"/>
                <a:cs typeface="+mn-cs"/>
                <a:sym typeface="+mn-lt"/>
              </a:rPr>
              <a:t>Indice calculé en fonction des </a:t>
            </a:r>
            <a:r>
              <a:rPr lang="fr-FR" sz="1000" b="0" dirty="0" err="1">
                <a:solidFill>
                  <a:schemeClr val="tx1"/>
                </a:solidFill>
                <a:latin typeface="+mn-lt"/>
                <a:cs typeface="+mn-cs"/>
                <a:sym typeface="+mn-lt"/>
              </a:rPr>
              <a:t>Skm</a:t>
            </a:r>
            <a:r>
              <a:rPr lang="fr-FR" sz="1000" b="0" dirty="0">
                <a:solidFill>
                  <a:schemeClr val="tx1"/>
                </a:solidFill>
                <a:latin typeface="+mn-lt"/>
                <a:cs typeface="+mn-cs"/>
                <a:sym typeface="+mn-lt"/>
              </a:rPr>
              <a:t>, de la satisfaction, de la régularité et de l'intensité de la concurrence (offre TET vs délais – coûts – capacité  des autres offres)</a:t>
            </a:r>
          </a:p>
        </p:txBody>
      </p:sp>
      <p:sp>
        <p:nvSpPr>
          <p:cNvPr id="57" name="Subtitle"/>
          <p:cNvSpPr txBox="1">
            <a:spLocks/>
          </p:cNvSpPr>
          <p:nvPr/>
        </p:nvSpPr>
        <p:spPr>
          <a:xfrm>
            <a:off x="738000" y="1710000"/>
            <a:ext cx="892942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sym typeface="+mn-lt"/>
              </a:rPr>
              <a:t>Segmentation des LIGNES TET par indice de </a:t>
            </a:r>
            <a:r>
              <a:rPr lang="fr-FR" sz="2100" b="0" dirty="0" err="1">
                <a:solidFill>
                  <a:schemeClr val="tx2"/>
                </a:solidFill>
                <a:sym typeface="+mn-lt"/>
              </a:rPr>
              <a:t>pertinence</a:t>
            </a:r>
            <a:r>
              <a:rPr lang="fr-FR" sz="2100" b="0" baseline="30000" dirty="0" err="1">
                <a:solidFill>
                  <a:schemeClr val="tx2"/>
                </a:solidFill>
                <a:sym typeface="+mn-lt"/>
              </a:rPr>
              <a:t>1</a:t>
            </a:r>
            <a:r>
              <a:rPr lang="fr-FR" sz="2100" b="0" baseline="30000" dirty="0">
                <a:solidFill>
                  <a:schemeClr val="tx2"/>
                </a:solidFill>
                <a:sym typeface="+mn-lt"/>
              </a:rPr>
              <a:t>)</a:t>
            </a:r>
            <a:endParaRPr lang="fr-FR" sz="2100" b="0" dirty="0">
              <a:solidFill>
                <a:schemeClr val="tx2"/>
              </a:solidFill>
              <a:sym typeface="+mn-lt"/>
            </a:endParaRPr>
          </a:p>
        </p:txBody>
      </p:sp>
      <p:sp>
        <p:nvSpPr>
          <p:cNvPr id="121" name="Source"/>
          <p:cNvSpPr txBox="1"/>
          <p:nvPr/>
        </p:nvSpPr>
        <p:spPr>
          <a:xfrm>
            <a:off x="738189" y="6710121"/>
            <a:ext cx="2119170"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latin typeface="+mn-lt"/>
                <a:sym typeface="+mn-lt"/>
              </a:rPr>
              <a:t>S</a:t>
            </a:r>
            <a:r>
              <a:rPr lang="fr-FR" sz="900" b="0" dirty="0">
                <a:solidFill>
                  <a:schemeClr val="tx1"/>
                </a:solidFill>
                <a:latin typeface="+mn-lt"/>
                <a:sym typeface="+mn-lt"/>
              </a:rPr>
              <a:t>ource : </a:t>
            </a:r>
            <a:r>
              <a:rPr lang="fr-FR" sz="900" b="0" dirty="0">
                <a:latin typeface="+mn-lt"/>
                <a:sym typeface="+mn-lt"/>
              </a:rPr>
              <a:t>Données SNCF, analyses Roland Berger</a:t>
            </a:r>
            <a:endParaRPr lang="fr-FR" sz="900" b="0" dirty="0">
              <a:solidFill>
                <a:schemeClr val="tx1"/>
              </a:solidFill>
              <a:latin typeface="+mn-lt"/>
              <a:sym typeface="+mn-lt"/>
            </a:endParaRPr>
          </a:p>
        </p:txBody>
      </p:sp>
      <p:sp>
        <p:nvSpPr>
          <p:cNvPr id="195" name="Oval 194"/>
          <p:cNvSpPr/>
          <p:nvPr>
            <p:custDataLst>
              <p:tags r:id="rId4"/>
            </p:custDataLst>
          </p:nvPr>
        </p:nvSpPr>
        <p:spPr bwMode="auto">
          <a:xfrm>
            <a:off x="828675" y="6213475"/>
            <a:ext cx="133350" cy="133350"/>
          </a:xfrm>
          <a:prstGeom prst="ellipse">
            <a:avLst/>
          </a:prstGeom>
          <a:solidFill>
            <a:schemeClr val="folHlink"/>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194" name="Text Placeholder 222"/>
          <p:cNvSpPr>
            <a:spLocks noGrp="1"/>
          </p:cNvSpPr>
          <p:nvPr>
            <p:custDataLst>
              <p:tags r:id="rId5"/>
            </p:custDataLst>
          </p:nvPr>
        </p:nvSpPr>
        <p:spPr bwMode="auto">
          <a:xfrm>
            <a:off x="1036638" y="6210300"/>
            <a:ext cx="5191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r>
              <a:rPr lang="en-US" sz="1000" dirty="0" err="1">
                <a:latin typeface="Arial Narrow"/>
                <a:sym typeface="Arial Narrow"/>
              </a:rPr>
              <a:t>Déficit</a:t>
            </a:r>
            <a:r>
              <a:rPr lang="en-US" sz="1000" dirty="0">
                <a:latin typeface="Arial Narrow"/>
                <a:sym typeface="Arial Narrow"/>
              </a:rPr>
              <a:t> [M€]</a:t>
            </a:r>
          </a:p>
        </p:txBody>
      </p:sp>
      <p:sp>
        <p:nvSpPr>
          <p:cNvPr id="66" name="Rectangle 65"/>
          <p:cNvSpPr>
            <a:spLocks/>
          </p:cNvSpPr>
          <p:nvPr/>
        </p:nvSpPr>
        <p:spPr>
          <a:xfrm>
            <a:off x="5095875" y="2581403"/>
            <a:ext cx="2196000" cy="468000"/>
          </a:xfrm>
          <a:prstGeom prst="rect">
            <a:avLst/>
          </a:prstGeom>
          <a:solidFill>
            <a:srgbClr val="FFE2BF"/>
          </a:solidFill>
          <a:ln w="19050">
            <a:no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p>
        </p:txBody>
      </p:sp>
      <p:sp>
        <p:nvSpPr>
          <p:cNvPr id="67" name="Rectangle 66"/>
          <p:cNvSpPr>
            <a:spLocks/>
          </p:cNvSpPr>
          <p:nvPr/>
        </p:nvSpPr>
        <p:spPr>
          <a:xfrm>
            <a:off x="4337684" y="3054821"/>
            <a:ext cx="1751331" cy="1296000"/>
          </a:xfrm>
          <a:prstGeom prst="rect">
            <a:avLst/>
          </a:prstGeom>
          <a:solidFill>
            <a:srgbClr val="FA9B0C">
              <a:alpha val="18000"/>
            </a:srgbClr>
          </a:solidFill>
          <a:ln w="9525">
            <a:solidFill>
              <a:schemeClr val="bg2"/>
            </a:solidFill>
            <a:prstDash val="sysDash"/>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p>
        </p:txBody>
      </p:sp>
      <p:sp>
        <p:nvSpPr>
          <p:cNvPr id="78" name="Rectangle 77"/>
          <p:cNvSpPr/>
          <p:nvPr/>
        </p:nvSpPr>
        <p:spPr>
          <a:xfrm>
            <a:off x="1509713" y="4895850"/>
            <a:ext cx="1843088" cy="847021"/>
          </a:xfrm>
          <a:prstGeom prst="rect">
            <a:avLst/>
          </a:prstGeom>
          <a:solidFill>
            <a:schemeClr val="accent6">
              <a:alpha val="12000"/>
            </a:schemeClr>
          </a:solidFill>
          <a:ln w="19050">
            <a:no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cxnSp>
        <p:nvCxnSpPr>
          <p:cNvPr id="65" name="Straight Connector 64"/>
          <p:cNvCxnSpPr/>
          <p:nvPr/>
        </p:nvCxnSpPr>
        <p:spPr>
          <a:xfrm flipV="1">
            <a:off x="5829689" y="2588516"/>
            <a:ext cx="0" cy="313200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14475" y="3044305"/>
            <a:ext cx="5796000" cy="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646362" y="3657874"/>
            <a:ext cx="2260601" cy="2084997"/>
            <a:chOff x="2646362" y="3657874"/>
            <a:chExt cx="2260601" cy="2084997"/>
          </a:xfrm>
        </p:grpSpPr>
        <p:sp>
          <p:nvSpPr>
            <p:cNvPr id="77" name="Rectangle 76"/>
            <p:cNvSpPr/>
            <p:nvPr/>
          </p:nvSpPr>
          <p:spPr>
            <a:xfrm>
              <a:off x="2646362" y="3657874"/>
              <a:ext cx="2260601" cy="1392757"/>
            </a:xfrm>
            <a:prstGeom prst="rect">
              <a:avLst/>
            </a:prstGeom>
            <a:solidFill>
              <a:schemeClr val="bg1">
                <a:lumMod val="95000"/>
              </a:schemeClr>
            </a:solidFill>
            <a:ln w="9525">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76" name="Rectangle 75"/>
            <p:cNvSpPr/>
            <p:nvPr/>
          </p:nvSpPr>
          <p:spPr>
            <a:xfrm>
              <a:off x="3439318" y="4895850"/>
              <a:ext cx="773908" cy="847021"/>
            </a:xfrm>
            <a:prstGeom prst="rect">
              <a:avLst/>
            </a:prstGeom>
            <a:solidFill>
              <a:schemeClr val="bg1">
                <a:lumMod val="95000"/>
              </a:schemeClr>
            </a:solidFill>
            <a:ln w="9525">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p>
          </p:txBody>
        </p:sp>
      </p:grpSp>
      <p:sp>
        <p:nvSpPr>
          <p:cNvPr id="79" name="TextBox 78"/>
          <p:cNvSpPr txBox="1"/>
          <p:nvPr/>
        </p:nvSpPr>
        <p:spPr>
          <a:xfrm>
            <a:off x="3152775" y="2190750"/>
            <a:ext cx="1065530" cy="446001"/>
          </a:xfrm>
          <a:prstGeom prst="rect">
            <a:avLst/>
          </a:prstGeom>
          <a:noFill/>
          <a:ln w="9525">
            <a:solidFill>
              <a:schemeClr val="accent6"/>
            </a:solidFill>
            <a:prstDash val="dash"/>
          </a:ln>
        </p:spPr>
        <p:txBody>
          <a:bodyPr vert="horz" wrap="none" lIns="72000" tIns="72000" rIns="72000" bIns="72000" rtlCol="0">
            <a:spAutoFit/>
          </a:bodyPr>
          <a:lstStyle/>
          <a:p>
            <a:pPr>
              <a:lnSpc>
                <a:spcPct val="90000"/>
              </a:lnSpc>
              <a:spcBef>
                <a:spcPts val="400"/>
              </a:spcBef>
              <a:buClr>
                <a:srgbClr val="000000"/>
              </a:buClr>
              <a:buSzPct val="100000"/>
            </a:pPr>
            <a:r>
              <a:rPr lang="fr-FR" sz="900" b="0" noProof="0" dirty="0">
                <a:latin typeface="Arial Unicode MS"/>
                <a:ea typeface="Arial Unicode MS"/>
                <a:cs typeface="Arial Unicode MS"/>
              </a:rPr>
              <a:t>∑</a:t>
            </a:r>
            <a:r>
              <a:rPr lang="fr-FR" sz="900" b="0" noProof="0" dirty="0">
                <a:latin typeface="Arial Narrow"/>
                <a:ea typeface="Arial Unicode MS"/>
                <a:cs typeface="Arial Unicode MS"/>
              </a:rPr>
              <a:t> revenus = </a:t>
            </a:r>
            <a:r>
              <a:rPr lang="fr-FR" sz="900" b="0" noProof="0" dirty="0">
                <a:latin typeface="+mn-lt"/>
                <a:cs typeface="Arial Narrow" pitchFamily="34" charset="0"/>
              </a:rPr>
              <a:t>659 M € </a:t>
            </a:r>
          </a:p>
          <a:p>
            <a:pPr>
              <a:lnSpc>
                <a:spcPct val="90000"/>
              </a:lnSpc>
              <a:spcBef>
                <a:spcPts val="400"/>
              </a:spcBef>
              <a:buClr>
                <a:srgbClr val="000000"/>
              </a:buClr>
              <a:buSzPct val="100000"/>
            </a:pPr>
            <a:r>
              <a:rPr lang="fr-FR" sz="900" b="0" dirty="0">
                <a:latin typeface="Arial Unicode MS"/>
                <a:ea typeface="Arial Unicode MS"/>
                <a:cs typeface="Arial Unicode MS"/>
              </a:rPr>
              <a:t>∑</a:t>
            </a:r>
            <a:r>
              <a:rPr lang="fr-FR" sz="900" b="0" dirty="0">
                <a:latin typeface="Arial Narrow"/>
                <a:ea typeface="Arial Unicode MS"/>
                <a:cs typeface="Arial Unicode MS"/>
              </a:rPr>
              <a:t> déficits = 240 M €</a:t>
            </a:r>
            <a:endParaRPr lang="fr-FR" sz="900" b="0" noProof="0" dirty="0">
              <a:latin typeface="+mn-lt"/>
              <a:cs typeface="Arial Narrow" pitchFamily="34" charset="0"/>
            </a:endParaRPr>
          </a:p>
        </p:txBody>
      </p:sp>
      <p:cxnSp>
        <p:nvCxnSpPr>
          <p:cNvPr id="189" name="Straight Connector 188"/>
          <p:cNvCxnSpPr/>
          <p:nvPr>
            <p:custDataLst>
              <p:tags r:id="rId6"/>
            </p:custDataLst>
          </p:nvPr>
        </p:nvCxnSpPr>
        <p:spPr bwMode="auto">
          <a:xfrm>
            <a:off x="1466850" y="270510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custDataLst>
              <p:tags r:id="rId7"/>
            </p:custDataLst>
          </p:nvPr>
        </p:nvCxnSpPr>
        <p:spPr bwMode="auto">
          <a:xfrm>
            <a:off x="1466850" y="340995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custDataLst>
              <p:tags r:id="rId8"/>
            </p:custDataLst>
          </p:nvPr>
        </p:nvCxnSpPr>
        <p:spPr bwMode="auto">
          <a:xfrm>
            <a:off x="1466850" y="4105275"/>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custDataLst>
              <p:tags r:id="rId9"/>
            </p:custDataLst>
          </p:nvPr>
        </p:nvCxnSpPr>
        <p:spPr bwMode="auto">
          <a:xfrm>
            <a:off x="1466850" y="4810125"/>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10"/>
            </p:custDataLst>
          </p:nvPr>
        </p:nvCxnSpPr>
        <p:spPr bwMode="auto">
          <a:xfrm>
            <a:off x="1466850" y="550545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1"/>
            </p:custDataLst>
          </p:nvPr>
        </p:nvCxnSpPr>
        <p:spPr bwMode="auto">
          <a:xfrm>
            <a:off x="1466850" y="575310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p:cNvGraphicFramePr>
          <p:nvPr>
            <p:custDataLst>
              <p:tags r:id="rId12"/>
            </p:custDataLst>
          </p:nvPr>
        </p:nvGraphicFramePr>
        <p:xfrm>
          <a:off x="1409700" y="2590800"/>
          <a:ext cx="6276935" cy="3305067"/>
        </p:xfrm>
        <a:graphic>
          <a:graphicData uri="http://schemas.openxmlformats.org/presentationml/2006/ole">
            <mc:AlternateContent xmlns:mc="http://schemas.openxmlformats.org/markup-compatibility/2006">
              <mc:Choice xmlns:v="urn:schemas-microsoft-com:vml" Requires="v">
                <p:oleObj spid="_x0000_s23565" name="Chart" r:id="rId59" imgW="7846085" imgH="4131354" progId="MSGraph.Chart.8">
                  <p:embed followColorScheme="full"/>
                </p:oleObj>
              </mc:Choice>
              <mc:Fallback>
                <p:oleObj name="Chart" r:id="rId59" imgW="7846085" imgH="4131354" progId="MSGraph.Chart.8">
                  <p:embed followColorScheme="full"/>
                  <p:pic>
                    <p:nvPicPr>
                      <p:cNvPr id="4" name="Object 3"/>
                      <p:cNvPicPr>
                        <a:picLocks noChangeArrowheads="1"/>
                      </p:cNvPicPr>
                      <p:nvPr/>
                    </p:nvPicPr>
                    <p:blipFill>
                      <a:blip r:embed="rId60"/>
                      <a:srcRect/>
                      <a:stretch>
                        <a:fillRect/>
                      </a:stretch>
                    </p:blipFill>
                    <p:spPr bwMode="auto">
                      <a:xfrm>
                        <a:off x="1409700" y="2590800"/>
                        <a:ext cx="6276935" cy="33050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 name="Text Placeholder 96"/>
          <p:cNvSpPr>
            <a:spLocks noGrp="1"/>
          </p:cNvSpPr>
          <p:nvPr>
            <p:custDataLst>
              <p:tags r:id="rId13"/>
            </p:custDataLst>
          </p:nvPr>
        </p:nvSpPr>
        <p:spPr bwMode="gray">
          <a:xfrm>
            <a:off x="1174750" y="2636838"/>
            <a:ext cx="239713"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93FA3BDE-8729-4F1E-AC51-9FD7783DB39E}" type="datetime'''''''''''''''''''1''''''''00''%'">
              <a:rPr lang="en-US" sz="900">
                <a:latin typeface="Arial Narrow"/>
                <a:sym typeface="Arial Narrow"/>
              </a:rPr>
              <a:pPr algn="r">
                <a:lnSpc>
                  <a:spcPct val="100000"/>
                </a:lnSpc>
                <a:spcBef>
                  <a:spcPct val="0"/>
                </a:spcBef>
              </a:pPr>
              <a:t>100%</a:t>
            </a:fld>
            <a:endParaRPr lang="en-US" sz="900" dirty="0">
              <a:latin typeface="Arial Narrow"/>
              <a:sym typeface="Arial Narrow"/>
            </a:endParaRPr>
          </a:p>
        </p:txBody>
      </p:sp>
      <p:sp>
        <p:nvSpPr>
          <p:cNvPr id="172" name="Text Placeholder 94"/>
          <p:cNvSpPr>
            <a:spLocks noGrp="1"/>
          </p:cNvSpPr>
          <p:nvPr>
            <p:custDataLst>
              <p:tags r:id="rId14"/>
            </p:custDataLst>
          </p:nvPr>
        </p:nvSpPr>
        <p:spPr bwMode="gray">
          <a:xfrm>
            <a:off x="1227138" y="4037013"/>
            <a:ext cx="18732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1CC75493-AAF0-4D0E-8201-BA49D995F48E}" type="datetime'''''''''''''''''''''''''6''''''''''''0''''''''''''''''''%'">
              <a:rPr lang="en-US" sz="900">
                <a:latin typeface="Arial Narrow"/>
                <a:sym typeface="Arial Narrow"/>
              </a:rPr>
              <a:pPr algn="r">
                <a:lnSpc>
                  <a:spcPct val="100000"/>
                </a:lnSpc>
                <a:spcBef>
                  <a:spcPct val="0"/>
                </a:spcBef>
              </a:pPr>
              <a:t>60%</a:t>
            </a:fld>
            <a:endParaRPr lang="en-US" sz="900" dirty="0">
              <a:latin typeface="Arial Narrow"/>
              <a:sym typeface="Arial Narrow"/>
            </a:endParaRPr>
          </a:p>
        </p:txBody>
      </p:sp>
      <p:sp>
        <p:nvSpPr>
          <p:cNvPr id="171" name="Text Placeholder 93"/>
          <p:cNvSpPr>
            <a:spLocks noGrp="1"/>
          </p:cNvSpPr>
          <p:nvPr>
            <p:custDataLst>
              <p:tags r:id="rId15"/>
            </p:custDataLst>
          </p:nvPr>
        </p:nvSpPr>
        <p:spPr bwMode="gray">
          <a:xfrm>
            <a:off x="1227138" y="4741863"/>
            <a:ext cx="18732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50A80FA3-C11E-4E5C-AECE-C3A1D18F1BAB}" type="datetime'''''''''''''''''''''''''''''''''''''''''''''4''''''''0%'''''''">
              <a:rPr lang="en-US" sz="900">
                <a:latin typeface="Arial Narrow"/>
                <a:sym typeface="Arial Narrow"/>
              </a:rPr>
              <a:pPr algn="r">
                <a:lnSpc>
                  <a:spcPct val="100000"/>
                </a:lnSpc>
                <a:spcBef>
                  <a:spcPct val="0"/>
                </a:spcBef>
              </a:pPr>
              <a:t>40%</a:t>
            </a:fld>
            <a:endParaRPr lang="en-US" sz="900" dirty="0">
              <a:latin typeface="Arial Narrow"/>
              <a:sym typeface="Arial Narrow"/>
            </a:endParaRPr>
          </a:p>
        </p:txBody>
      </p:sp>
      <p:sp>
        <p:nvSpPr>
          <p:cNvPr id="170" name="Text Placeholder 92"/>
          <p:cNvSpPr>
            <a:spLocks noGrp="1"/>
          </p:cNvSpPr>
          <p:nvPr>
            <p:custDataLst>
              <p:tags r:id="rId16"/>
            </p:custDataLst>
          </p:nvPr>
        </p:nvSpPr>
        <p:spPr bwMode="gray">
          <a:xfrm>
            <a:off x="1227138" y="5437188"/>
            <a:ext cx="18732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68235EE0-B227-4384-B20E-50A2760A7482}" type="datetime'''''''''''''''''''''''''2''''''''''0%'''''''''''''''''''''''">
              <a:rPr lang="en-US" sz="900">
                <a:latin typeface="Arial Narrow"/>
                <a:sym typeface="Arial Narrow"/>
              </a:rPr>
              <a:pPr algn="r">
                <a:lnSpc>
                  <a:spcPct val="100000"/>
                </a:lnSpc>
                <a:spcBef>
                  <a:spcPct val="0"/>
                </a:spcBef>
              </a:pPr>
              <a:t>20%</a:t>
            </a:fld>
            <a:endParaRPr lang="en-US" sz="900" dirty="0">
              <a:latin typeface="Arial Narrow"/>
              <a:sym typeface="Arial Narrow"/>
            </a:endParaRPr>
          </a:p>
        </p:txBody>
      </p:sp>
      <p:sp>
        <p:nvSpPr>
          <p:cNvPr id="80" name="Text Placeholder 26"/>
          <p:cNvSpPr>
            <a:spLocks noGrp="1"/>
          </p:cNvSpPr>
          <p:nvPr>
            <p:custDataLst>
              <p:tags r:id="rId17"/>
            </p:custDataLst>
          </p:nvPr>
        </p:nvSpPr>
        <p:spPr bwMode="gray">
          <a:xfrm>
            <a:off x="1279525" y="5684838"/>
            <a:ext cx="134938"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63A0DFC3-A5F1-4484-B703-86B08F011A4A}" type="datetime'0''''''''%'''''''''''''''''''''''''''''''''">
              <a:rPr lang="en-US" sz="900">
                <a:latin typeface="Arial Narrow"/>
                <a:sym typeface="Arial Narrow"/>
              </a:rPr>
              <a:pPr algn="r">
                <a:lnSpc>
                  <a:spcPct val="100000"/>
                </a:lnSpc>
                <a:spcBef>
                  <a:spcPct val="0"/>
                </a:spcBef>
              </a:pPr>
              <a:t>0%</a:t>
            </a:fld>
            <a:endParaRPr lang="fr-FR" sz="900" dirty="0">
              <a:latin typeface="Arial Narrow"/>
              <a:sym typeface="Arial Narrow"/>
            </a:endParaRPr>
          </a:p>
        </p:txBody>
      </p:sp>
      <p:sp>
        <p:nvSpPr>
          <p:cNvPr id="74" name="Text Placeholder 29"/>
          <p:cNvSpPr>
            <a:spLocks noGrp="1"/>
          </p:cNvSpPr>
          <p:nvPr>
            <p:custDataLst>
              <p:tags r:id="rId18"/>
            </p:custDataLst>
          </p:nvPr>
        </p:nvSpPr>
        <p:spPr bwMode="gray">
          <a:xfrm>
            <a:off x="4040188"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3CFD4A8-B09F-4C30-AE7F-EBD2AF86DB7A}" type="datetime'''''''''''''''''''0'''''',''''''''5'''''">
              <a:rPr lang="en-US" sz="900">
                <a:latin typeface="Arial Narrow"/>
                <a:sym typeface="Arial Narrow"/>
              </a:rPr>
              <a:pPr algn="ctr">
                <a:lnSpc>
                  <a:spcPct val="100000"/>
                </a:lnSpc>
                <a:spcBef>
                  <a:spcPct val="0"/>
                </a:spcBef>
              </a:pPr>
              <a:t>0,5</a:t>
            </a:fld>
            <a:endParaRPr lang="fr-FR" sz="900" dirty="0">
              <a:latin typeface="Arial Narrow"/>
              <a:sym typeface="Arial Narrow"/>
            </a:endParaRPr>
          </a:p>
        </p:txBody>
      </p:sp>
      <p:sp>
        <p:nvSpPr>
          <p:cNvPr id="85" name="Text Placeholder 33"/>
          <p:cNvSpPr>
            <a:spLocks noGrp="1"/>
          </p:cNvSpPr>
          <p:nvPr>
            <p:custDataLst>
              <p:tags r:id="rId19"/>
            </p:custDataLst>
          </p:nvPr>
        </p:nvSpPr>
        <p:spPr bwMode="gray">
          <a:xfrm>
            <a:off x="7507288"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98B2F14-EB9D-497A-85A8-A1917D304882}" type="datetime'''''0'''',''''''''''''''''9'''''''''''''''''">
              <a:rPr lang="en-US" sz="900">
                <a:latin typeface="Arial Narrow"/>
                <a:sym typeface="Arial Narrow"/>
              </a:rPr>
              <a:pPr algn="ctr">
                <a:lnSpc>
                  <a:spcPct val="100000"/>
                </a:lnSpc>
                <a:spcBef>
                  <a:spcPct val="0"/>
                </a:spcBef>
              </a:pPr>
              <a:t>0,9</a:t>
            </a:fld>
            <a:endParaRPr lang="fr-FR" sz="900" dirty="0">
              <a:latin typeface="Arial Narrow"/>
              <a:sym typeface="Arial Narrow"/>
            </a:endParaRPr>
          </a:p>
        </p:txBody>
      </p:sp>
      <p:sp>
        <p:nvSpPr>
          <p:cNvPr id="84" name="Text Placeholder 32"/>
          <p:cNvSpPr>
            <a:spLocks noGrp="1"/>
          </p:cNvSpPr>
          <p:nvPr>
            <p:custDataLst>
              <p:tags r:id="rId20"/>
            </p:custDataLst>
          </p:nvPr>
        </p:nvSpPr>
        <p:spPr bwMode="gray">
          <a:xfrm>
            <a:off x="6640513"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F517EDA-4EC9-4E85-897B-8CC8A0F60807}" type="datetime'''''''''''''''''''''''''''0'''''''''''''',''''''''''8'''''">
              <a:rPr lang="en-US" sz="900">
                <a:latin typeface="Arial Narrow"/>
                <a:sym typeface="Arial Narrow"/>
              </a:rPr>
              <a:pPr algn="ctr">
                <a:lnSpc>
                  <a:spcPct val="100000"/>
                </a:lnSpc>
                <a:spcBef>
                  <a:spcPct val="0"/>
                </a:spcBef>
              </a:pPr>
              <a:t>0,8</a:t>
            </a:fld>
            <a:endParaRPr lang="fr-FR" sz="900" dirty="0">
              <a:latin typeface="Arial Narrow"/>
              <a:sym typeface="Arial Narrow"/>
            </a:endParaRPr>
          </a:p>
        </p:txBody>
      </p:sp>
      <p:sp>
        <p:nvSpPr>
          <p:cNvPr id="83" name="Text Placeholder 31"/>
          <p:cNvSpPr>
            <a:spLocks noGrp="1"/>
          </p:cNvSpPr>
          <p:nvPr>
            <p:custDataLst>
              <p:tags r:id="rId21"/>
            </p:custDataLst>
          </p:nvPr>
        </p:nvSpPr>
        <p:spPr bwMode="gray">
          <a:xfrm>
            <a:off x="5773738"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9C4C317-3D2E-4061-8850-6618508A07E6}" type="datetime'''''''''''''''''''''''''''''0'''''''''''''',''''''7'">
              <a:rPr lang="en-US" sz="900">
                <a:latin typeface="Arial Narrow"/>
                <a:sym typeface="Arial Narrow"/>
              </a:rPr>
              <a:pPr algn="ctr">
                <a:lnSpc>
                  <a:spcPct val="100000"/>
                </a:lnSpc>
                <a:spcBef>
                  <a:spcPct val="0"/>
                </a:spcBef>
              </a:pPr>
              <a:t>0,7</a:t>
            </a:fld>
            <a:endParaRPr lang="fr-FR" sz="900" dirty="0">
              <a:latin typeface="Arial Narrow"/>
              <a:sym typeface="Arial Narrow"/>
            </a:endParaRPr>
          </a:p>
        </p:txBody>
      </p:sp>
      <p:sp>
        <p:nvSpPr>
          <p:cNvPr id="75" name="Text Placeholder 30"/>
          <p:cNvSpPr>
            <a:spLocks noGrp="1"/>
          </p:cNvSpPr>
          <p:nvPr>
            <p:custDataLst>
              <p:tags r:id="rId22"/>
            </p:custDataLst>
          </p:nvPr>
        </p:nvSpPr>
        <p:spPr bwMode="gray">
          <a:xfrm>
            <a:off x="4906963"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DE1EDC4-4633-423E-AC78-2CEAAB9EE7A8}" type="datetime'0,''''''''''''''''''''''''''''''''''''''''''''6'''''''">
              <a:rPr lang="en-US" sz="900">
                <a:latin typeface="Arial Narrow"/>
                <a:sym typeface="Arial Narrow"/>
              </a:rPr>
              <a:pPr algn="ctr">
                <a:lnSpc>
                  <a:spcPct val="100000"/>
                </a:lnSpc>
                <a:spcBef>
                  <a:spcPct val="0"/>
                </a:spcBef>
              </a:pPr>
              <a:t>0,6</a:t>
            </a:fld>
            <a:endParaRPr lang="fr-FR" sz="900" dirty="0">
              <a:latin typeface="Arial Narrow"/>
              <a:sym typeface="Arial Narrow"/>
            </a:endParaRPr>
          </a:p>
        </p:txBody>
      </p:sp>
      <p:sp>
        <p:nvSpPr>
          <p:cNvPr id="173" name="Text Placeholder 95"/>
          <p:cNvSpPr>
            <a:spLocks noGrp="1"/>
          </p:cNvSpPr>
          <p:nvPr>
            <p:custDataLst>
              <p:tags r:id="rId23"/>
            </p:custDataLst>
          </p:nvPr>
        </p:nvSpPr>
        <p:spPr bwMode="gray">
          <a:xfrm>
            <a:off x="1227138" y="3341688"/>
            <a:ext cx="18732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266E608C-7C54-431D-9F22-BE8A285604BC}" type="datetime'''''''''''''''8''''''''''''''''''''''''''''''''''''''''0''%'">
              <a:rPr lang="en-US" sz="900">
                <a:latin typeface="Arial Narrow"/>
                <a:sym typeface="Arial Narrow"/>
              </a:rPr>
              <a:pPr algn="r">
                <a:lnSpc>
                  <a:spcPct val="100000"/>
                </a:lnSpc>
                <a:spcBef>
                  <a:spcPct val="0"/>
                </a:spcBef>
              </a:pPr>
              <a:t>80%</a:t>
            </a:fld>
            <a:endParaRPr lang="en-US" sz="900" dirty="0">
              <a:latin typeface="Arial Narrow"/>
              <a:sym typeface="Arial Narrow"/>
            </a:endParaRPr>
          </a:p>
        </p:txBody>
      </p:sp>
      <p:sp>
        <p:nvSpPr>
          <p:cNvPr id="73" name="Text Placeholder 28"/>
          <p:cNvSpPr>
            <a:spLocks noGrp="1"/>
          </p:cNvSpPr>
          <p:nvPr>
            <p:custDataLst>
              <p:tags r:id="rId24"/>
            </p:custDataLst>
          </p:nvPr>
        </p:nvSpPr>
        <p:spPr bwMode="gray">
          <a:xfrm>
            <a:off x="3173413"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A06EC62-2413-47B7-8F15-C95166A1BD57}" type="datetime'''''''''0'''''''''''''''''''',''''''''''''''''''''4'''''''">
              <a:rPr lang="en-US" sz="900">
                <a:latin typeface="Arial Narrow"/>
                <a:sym typeface="Arial Narrow"/>
              </a:rPr>
              <a:pPr algn="ctr">
                <a:lnSpc>
                  <a:spcPct val="100000"/>
                </a:lnSpc>
                <a:spcBef>
                  <a:spcPct val="0"/>
                </a:spcBef>
              </a:pPr>
              <a:t>0,4</a:t>
            </a:fld>
            <a:endParaRPr lang="fr-FR" sz="900" dirty="0">
              <a:latin typeface="Arial Narrow"/>
              <a:sym typeface="Arial Narrow"/>
            </a:endParaRPr>
          </a:p>
        </p:txBody>
      </p:sp>
      <p:sp>
        <p:nvSpPr>
          <p:cNvPr id="72" name="Text Placeholder 27"/>
          <p:cNvSpPr>
            <a:spLocks noGrp="1"/>
          </p:cNvSpPr>
          <p:nvPr>
            <p:custDataLst>
              <p:tags r:id="rId25"/>
            </p:custDataLst>
          </p:nvPr>
        </p:nvSpPr>
        <p:spPr bwMode="gray">
          <a:xfrm>
            <a:off x="2306638"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9809477-F5EE-4FE7-B609-2B5E125610A1}" type="datetime'''''''''''''''''''''''''''''''''''''''''''''''0'''''',''3'">
              <a:rPr lang="en-US" sz="900">
                <a:latin typeface="Arial Narrow"/>
                <a:sym typeface="Arial Narrow"/>
              </a:rPr>
              <a:pPr algn="ctr">
                <a:lnSpc>
                  <a:spcPct val="100000"/>
                </a:lnSpc>
                <a:spcBef>
                  <a:spcPct val="0"/>
                </a:spcBef>
              </a:pPr>
              <a:t>0,3</a:t>
            </a:fld>
            <a:endParaRPr lang="fr-FR" sz="900" dirty="0">
              <a:latin typeface="Arial Narrow"/>
              <a:sym typeface="Arial Narrow"/>
            </a:endParaRPr>
          </a:p>
        </p:txBody>
      </p:sp>
      <p:sp>
        <p:nvSpPr>
          <p:cNvPr id="104" name="Text Placeholder 71"/>
          <p:cNvSpPr>
            <a:spLocks noGrp="1"/>
          </p:cNvSpPr>
          <p:nvPr>
            <p:custDataLst>
              <p:tags r:id="rId26"/>
            </p:custDataLst>
          </p:nvPr>
        </p:nvSpPr>
        <p:spPr bwMode="gray">
          <a:xfrm>
            <a:off x="1439863"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B15E76D-4900-4BC9-8B6E-46F854491BEB}" type="datetime'''''0'''',''''''''''''''''''''''''''''''''2'''''''''''''''''''">
              <a:rPr lang="en-US" sz="900">
                <a:latin typeface="Arial Narrow"/>
                <a:sym typeface="Arial Narrow"/>
              </a:rPr>
              <a:pPr algn="ctr">
                <a:lnSpc>
                  <a:spcPct val="100000"/>
                </a:lnSpc>
                <a:spcBef>
                  <a:spcPct val="0"/>
                </a:spcBef>
              </a:pPr>
              <a:t>0,2</a:t>
            </a:fld>
            <a:endParaRPr lang="en-US" sz="900" dirty="0">
              <a:latin typeface="Arial Narrow"/>
              <a:sym typeface="Arial Narrow"/>
            </a:endParaRPr>
          </a:p>
        </p:txBody>
      </p:sp>
      <p:sp useBgFill="1">
        <p:nvSpPr>
          <p:cNvPr id="16" name="Freeform 15"/>
          <p:cNvSpPr/>
          <p:nvPr>
            <p:custDataLst>
              <p:tags r:id="rId27"/>
            </p:custDataLst>
          </p:nvPr>
        </p:nvSpPr>
        <p:spPr bwMode="auto">
          <a:xfrm>
            <a:off x="1441450" y="5645150"/>
            <a:ext cx="146051" cy="96839"/>
          </a:xfrm>
          <a:custGeom>
            <a:avLst/>
            <a:gdLst/>
            <a:ahLst/>
            <a:cxnLst/>
            <a:rect l="0" t="0" r="0" b="0"/>
            <a:pathLst>
              <a:path w="146051" h="96839">
                <a:moveTo>
                  <a:pt x="0" y="39688"/>
                </a:moveTo>
                <a:lnTo>
                  <a:pt x="146050" y="0"/>
                </a:lnTo>
                <a:lnTo>
                  <a:pt x="146050" y="57150"/>
                </a:lnTo>
                <a:lnTo>
                  <a:pt x="0" y="96838"/>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1" name="Freeform 10"/>
          <p:cNvSpPr/>
          <p:nvPr>
            <p:custDataLst>
              <p:tags r:id="rId28"/>
            </p:custDataLst>
          </p:nvPr>
        </p:nvSpPr>
        <p:spPr bwMode="auto">
          <a:xfrm>
            <a:off x="1441450" y="5702300"/>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Freeform 9"/>
          <p:cNvSpPr/>
          <p:nvPr>
            <p:custDataLst>
              <p:tags r:id="rId29"/>
            </p:custDataLst>
          </p:nvPr>
        </p:nvSpPr>
        <p:spPr bwMode="auto">
          <a:xfrm>
            <a:off x="1441450" y="5645150"/>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90" name="Straight Connector 189"/>
          <p:cNvCxnSpPr/>
          <p:nvPr>
            <p:custDataLst>
              <p:tags r:id="rId30"/>
            </p:custDataLst>
          </p:nvPr>
        </p:nvCxnSpPr>
        <p:spPr bwMode="auto">
          <a:xfrm flipH="1" flipV="1">
            <a:off x="5060951" y="4133850"/>
            <a:ext cx="79375" cy="19050"/>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31"/>
            </p:custDataLst>
          </p:nvPr>
        </p:nvCxnSpPr>
        <p:spPr bwMode="auto">
          <a:xfrm flipH="1" flipV="1">
            <a:off x="5053013" y="4319588"/>
            <a:ext cx="87313" cy="87313"/>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32"/>
            </p:custDataLst>
          </p:nvPr>
        </p:nvCxnSpPr>
        <p:spPr bwMode="auto">
          <a:xfrm flipH="1">
            <a:off x="5487988" y="3470276"/>
            <a:ext cx="268288" cy="144463"/>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useBgFill="1">
        <p:nvSpPr>
          <p:cNvPr id="95" name="Text Placeholder 18"/>
          <p:cNvSpPr>
            <a:spLocks noGrp="1"/>
          </p:cNvSpPr>
          <p:nvPr>
            <p:custDataLst>
              <p:tags r:id="rId33"/>
            </p:custDataLst>
          </p:nvPr>
        </p:nvSpPr>
        <p:spPr bwMode="gray">
          <a:xfrm>
            <a:off x="4803775" y="2946400"/>
            <a:ext cx="409575" cy="136525"/>
          </a:xfrm>
          <a:prstGeom prst="rect">
            <a:avLst/>
          </a:prstGeom>
        </p:spPr>
        <p:txBody>
          <a:bodyPr wrap="none" lIns="17463" tIns="0" rIns="17463"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276B15E-3A08-429A-BCF8-98EE5DAE9520}" type="datetime'''''P''a''''''r''''''''''.-''''''''C''l'''' F'''''''''">
              <a:rPr lang="en-US" sz="900">
                <a:latin typeface="Arial Narrow"/>
                <a:sym typeface="Arial Narrow"/>
              </a:rPr>
              <a:pPr>
                <a:lnSpc>
                  <a:spcPct val="100000"/>
                </a:lnSpc>
                <a:spcBef>
                  <a:spcPct val="0"/>
                </a:spcBef>
              </a:pPr>
              <a:t>Par.-Cl F</a:t>
            </a:fld>
            <a:endParaRPr lang="en-US" sz="900" dirty="0">
              <a:latin typeface="Arial Narrow"/>
              <a:sym typeface="Arial Narrow"/>
            </a:endParaRPr>
          </a:p>
        </p:txBody>
      </p:sp>
      <p:sp>
        <p:nvSpPr>
          <p:cNvPr id="114" name="Text Placeholder 45"/>
          <p:cNvSpPr>
            <a:spLocks noGrp="1"/>
          </p:cNvSpPr>
          <p:nvPr>
            <p:custDataLst>
              <p:tags r:id="rId34"/>
            </p:custDataLst>
          </p:nvPr>
        </p:nvSpPr>
        <p:spPr bwMode="gray">
          <a:xfrm>
            <a:off x="3883025" y="4930775"/>
            <a:ext cx="415925"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B6312EA-D075-4571-9EED-1220B08947D8}" type="datetime'''Tl''s''''''''.''''''''''''''-''He''''''''''''''n''''.'''''''">
              <a:rPr lang="en-US" sz="900">
                <a:latin typeface="Arial Narrow"/>
                <a:sym typeface="Arial Narrow"/>
              </a:rPr>
              <a:pPr>
                <a:lnSpc>
                  <a:spcPct val="100000"/>
                </a:lnSpc>
                <a:spcBef>
                  <a:spcPct val="0"/>
                </a:spcBef>
              </a:pPr>
              <a:t>Tls.-Hen.</a:t>
            </a:fld>
            <a:endParaRPr lang="fr-FR" sz="900" dirty="0">
              <a:latin typeface="Arial Narrow"/>
              <a:sym typeface="Arial Narrow"/>
            </a:endParaRPr>
          </a:p>
        </p:txBody>
      </p:sp>
      <p:sp>
        <p:nvSpPr>
          <p:cNvPr id="93" name="Text Placeholder 16"/>
          <p:cNvSpPr>
            <a:spLocks noGrp="1"/>
          </p:cNvSpPr>
          <p:nvPr>
            <p:custDataLst>
              <p:tags r:id="rId35"/>
            </p:custDataLst>
          </p:nvPr>
        </p:nvSpPr>
        <p:spPr bwMode="gray">
          <a:xfrm>
            <a:off x="2803525" y="4203700"/>
            <a:ext cx="519113"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6FA7449-C6A6-4DC4-9071-6909B8E9C06B}" type="datetime'''Q''uimp''.''''-''''''''T''''''''''''''''''''''l''''''s '''''">
              <a:rPr lang="en-US" sz="900">
                <a:latin typeface="Arial Narrow"/>
                <a:sym typeface="Arial Narrow"/>
              </a:rPr>
              <a:pPr algn="ctr">
                <a:lnSpc>
                  <a:spcPct val="100000"/>
                </a:lnSpc>
                <a:spcBef>
                  <a:spcPct val="0"/>
                </a:spcBef>
              </a:pPr>
              <a:t>Quimp.-Tls </a:t>
            </a:fld>
            <a:endParaRPr lang="en-US" sz="900" dirty="0">
              <a:latin typeface="Arial Narrow"/>
              <a:sym typeface="Arial Narrow"/>
            </a:endParaRPr>
          </a:p>
        </p:txBody>
      </p:sp>
      <p:sp>
        <p:nvSpPr>
          <p:cNvPr id="91" name="Text Placeholder 15"/>
          <p:cNvSpPr>
            <a:spLocks noGrp="1"/>
          </p:cNvSpPr>
          <p:nvPr>
            <p:custDataLst>
              <p:tags r:id="rId36"/>
            </p:custDataLst>
          </p:nvPr>
        </p:nvSpPr>
        <p:spPr bwMode="gray">
          <a:xfrm>
            <a:off x="5048250" y="3279775"/>
            <a:ext cx="4683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F89EEF1-5A77-4A0E-B683-0BF2445AB1D7}" type="datetime'B''d''x.-Ni''''c''''''''''e'''''''''' '''''''''''''''''''''''">
              <a:rPr lang="en-US" sz="900">
                <a:latin typeface="Arial Narrow"/>
                <a:sym typeface="Arial Narrow"/>
              </a:rPr>
              <a:pPr algn="ctr">
                <a:lnSpc>
                  <a:spcPct val="100000"/>
                </a:lnSpc>
                <a:spcBef>
                  <a:spcPct val="0"/>
                </a:spcBef>
              </a:pPr>
              <a:t>Bdx.-Nice </a:t>
            </a:fld>
            <a:endParaRPr lang="en-US" sz="900" dirty="0">
              <a:latin typeface="Arial Narrow"/>
              <a:sym typeface="Arial Narrow"/>
            </a:endParaRPr>
          </a:p>
        </p:txBody>
      </p:sp>
      <p:sp>
        <p:nvSpPr>
          <p:cNvPr id="87" name="Text Placeholder 9"/>
          <p:cNvSpPr>
            <a:spLocks noGrp="1"/>
          </p:cNvSpPr>
          <p:nvPr>
            <p:custDataLst>
              <p:tags r:id="rId37"/>
            </p:custDataLst>
          </p:nvPr>
        </p:nvSpPr>
        <p:spPr bwMode="gray">
          <a:xfrm>
            <a:off x="3063875" y="4765675"/>
            <a:ext cx="454025"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78F56B1-6E53-41FB-BD3F-74CD1A33BD61}" type="datetime'C''''a''''''e''''''n''''''-''Tr''''''''''s.'''">
              <a:rPr lang="en-US" sz="900">
                <a:latin typeface="Arial Narrow"/>
                <a:sym typeface="Arial Narrow"/>
              </a:rPr>
              <a:pPr>
                <a:lnSpc>
                  <a:spcPct val="100000"/>
                </a:lnSpc>
                <a:spcBef>
                  <a:spcPct val="0"/>
                </a:spcBef>
              </a:pPr>
              <a:t>Caen-Trs.</a:t>
            </a:fld>
            <a:endParaRPr lang="en-US" sz="900" dirty="0">
              <a:latin typeface="Arial Narrow"/>
              <a:sym typeface="Arial Narrow"/>
            </a:endParaRPr>
          </a:p>
        </p:txBody>
      </p:sp>
      <p:sp>
        <p:nvSpPr>
          <p:cNvPr id="86" name="Text Placeholder 8"/>
          <p:cNvSpPr>
            <a:spLocks noGrp="1"/>
          </p:cNvSpPr>
          <p:nvPr>
            <p:custDataLst>
              <p:tags r:id="rId38"/>
            </p:custDataLst>
          </p:nvPr>
        </p:nvSpPr>
        <p:spPr bwMode="gray">
          <a:xfrm>
            <a:off x="5140325" y="4148138"/>
            <a:ext cx="498475"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E63FEFC-229D-4A79-BED3-7F46175DC041}" type="datetime'P''''''a''r.''''''''-''G''ra''''''n''''''.'''''' '''''">
              <a:rPr lang="en-US" sz="900">
                <a:latin typeface="Arial Narrow"/>
                <a:sym typeface="Arial Narrow"/>
              </a:rPr>
              <a:pPr>
                <a:lnSpc>
                  <a:spcPct val="100000"/>
                </a:lnSpc>
                <a:spcBef>
                  <a:spcPct val="0"/>
                </a:spcBef>
              </a:pPr>
              <a:t>Par.-Gran. </a:t>
            </a:fld>
            <a:endParaRPr lang="en-US" sz="900" dirty="0">
              <a:latin typeface="Arial Narrow"/>
              <a:sym typeface="Arial Narrow"/>
            </a:endParaRPr>
          </a:p>
        </p:txBody>
      </p:sp>
      <p:sp>
        <p:nvSpPr>
          <p:cNvPr id="6" name="Text Placeholder 2"/>
          <p:cNvSpPr>
            <a:spLocks noGrp="1"/>
          </p:cNvSpPr>
          <p:nvPr>
            <p:custDataLst>
              <p:tags r:id="rId39"/>
            </p:custDataLst>
          </p:nvPr>
        </p:nvSpPr>
        <p:spPr bwMode="auto">
          <a:xfrm>
            <a:off x="7667624" y="5668963"/>
            <a:ext cx="174625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A768C26-5EBD-4088-931A-48E9BE2636E5}" type="datetime'I''n''''dice ''''''de'' p''''ertine''''n''ce d''e l’offre TET'">
              <a:rPr lang="en-US" sz="1100"/>
              <a:pPr>
                <a:lnSpc>
                  <a:spcPct val="100000"/>
                </a:lnSpc>
                <a:spcBef>
                  <a:spcPct val="0"/>
                </a:spcBef>
              </a:pPr>
              <a:t>Indice de pertinence de l’offre TET</a:t>
            </a:fld>
            <a:endParaRPr lang="fr-FR" sz="1100" dirty="0">
              <a:latin typeface="Arial Narrow"/>
              <a:sym typeface="Arial Narrow"/>
            </a:endParaRPr>
          </a:p>
        </p:txBody>
      </p:sp>
      <p:sp>
        <p:nvSpPr>
          <p:cNvPr id="5" name="Text Placeholder 4"/>
          <p:cNvSpPr>
            <a:spLocks noGrp="1"/>
          </p:cNvSpPr>
          <p:nvPr>
            <p:custDataLst>
              <p:tags r:id="rId40"/>
            </p:custDataLst>
          </p:nvPr>
        </p:nvSpPr>
        <p:spPr bwMode="auto">
          <a:xfrm>
            <a:off x="765175" y="2209800"/>
            <a:ext cx="1479550" cy="3365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3DD8DEC-F606-42D8-924F-39208DF69E3E}" type="datetime'R''evenu''''s / ''''Charges par ''l''''igne &#10;[% ''; ''2013'']'">
              <a:rPr lang="en-US" sz="1100">
                <a:latin typeface="Arial Narrow"/>
                <a:sym typeface="Arial Narrow"/>
              </a:rPr>
              <a:pPr algn="ctr">
                <a:lnSpc>
                  <a:spcPct val="100000"/>
                </a:lnSpc>
                <a:spcBef>
                  <a:spcPct val="0"/>
                </a:spcBef>
              </a:pPr>
              <a:t>Revenus / Charges par ligne 
[% ; 2013]</a:t>
            </a:fld>
            <a:endParaRPr lang="fr-FR" sz="1100" dirty="0">
              <a:latin typeface="Arial Narrow"/>
              <a:sym typeface="Arial Narrow"/>
            </a:endParaRPr>
          </a:p>
        </p:txBody>
      </p:sp>
      <p:sp>
        <p:nvSpPr>
          <p:cNvPr id="98" name="Text Placeholder 21"/>
          <p:cNvSpPr>
            <a:spLocks noGrp="1"/>
          </p:cNvSpPr>
          <p:nvPr>
            <p:custDataLst>
              <p:tags r:id="rId41"/>
            </p:custDataLst>
          </p:nvPr>
        </p:nvSpPr>
        <p:spPr bwMode="gray">
          <a:xfrm>
            <a:off x="3111500" y="4581525"/>
            <a:ext cx="411163"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33356BF-5C1C-4256-B893-342638152DB2}" type="datetime'''''N''t''''''''''''es.-''''''L''''''''y''.'''''''">
              <a:rPr lang="en-US" sz="900">
                <a:latin typeface="Arial Narrow"/>
                <a:sym typeface="Arial Narrow"/>
              </a:rPr>
              <a:pPr>
                <a:lnSpc>
                  <a:spcPct val="100000"/>
                </a:lnSpc>
                <a:spcBef>
                  <a:spcPct val="0"/>
                </a:spcBef>
              </a:pPr>
              <a:t>Ntes.-Ly.</a:t>
            </a:fld>
            <a:endParaRPr lang="en-US" sz="900" dirty="0">
              <a:latin typeface="Arial Narrow"/>
              <a:sym typeface="Arial Narrow"/>
            </a:endParaRPr>
          </a:p>
        </p:txBody>
      </p:sp>
      <p:sp>
        <p:nvSpPr>
          <p:cNvPr id="97" name="Text Placeholder 20"/>
          <p:cNvSpPr>
            <a:spLocks noGrp="1"/>
          </p:cNvSpPr>
          <p:nvPr>
            <p:custDataLst>
              <p:tags r:id="rId42"/>
            </p:custDataLst>
          </p:nvPr>
        </p:nvSpPr>
        <p:spPr bwMode="gray">
          <a:xfrm>
            <a:off x="3609975" y="4214813"/>
            <a:ext cx="431800"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EB94F54-2A6B-4F2D-9A2F-1260677AD67F}" type="datetime'''''Pa''''''r''''''''''''.''-N''''''''''e''''''v.'''''''''''">
              <a:rPr lang="en-US" sz="900">
                <a:latin typeface="Arial Narrow"/>
                <a:sym typeface="Arial Narrow"/>
              </a:rPr>
              <a:pPr>
                <a:lnSpc>
                  <a:spcPct val="100000"/>
                </a:lnSpc>
                <a:spcBef>
                  <a:spcPct val="0"/>
                </a:spcBef>
              </a:pPr>
              <a:t>Par.-Nev.</a:t>
            </a:fld>
            <a:endParaRPr lang="en-US" sz="900" dirty="0">
              <a:latin typeface="Arial Narrow"/>
              <a:sym typeface="Arial Narrow"/>
            </a:endParaRPr>
          </a:p>
        </p:txBody>
      </p:sp>
      <p:sp>
        <p:nvSpPr>
          <p:cNvPr id="100" name="Text Placeholder 23"/>
          <p:cNvSpPr>
            <a:spLocks noGrp="1"/>
          </p:cNvSpPr>
          <p:nvPr>
            <p:custDataLst>
              <p:tags r:id="rId43"/>
            </p:custDataLst>
          </p:nvPr>
        </p:nvSpPr>
        <p:spPr bwMode="gray">
          <a:xfrm>
            <a:off x="3911600" y="5480050"/>
            <a:ext cx="357188" cy="136525"/>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8B939BA4-D123-4335-891C-56E472CF88AA}" type="datetime'C''''''l'''''''' ''''''F''-''''''Nî''''.'''">
              <a:rPr lang="en-US" sz="900">
                <a:latin typeface="Arial Narrow"/>
                <a:sym typeface="Arial Narrow"/>
              </a:rPr>
              <a:pPr>
                <a:lnSpc>
                  <a:spcPct val="100000"/>
                </a:lnSpc>
                <a:spcBef>
                  <a:spcPct val="0"/>
                </a:spcBef>
              </a:pPr>
              <a:t>Cl F-Nî.</a:t>
            </a:fld>
            <a:endParaRPr lang="en-US" sz="900" dirty="0">
              <a:latin typeface="Arial Narrow"/>
              <a:sym typeface="Arial Narrow"/>
            </a:endParaRPr>
          </a:p>
        </p:txBody>
      </p:sp>
      <p:sp>
        <p:nvSpPr>
          <p:cNvPr id="99" name="Text Placeholder 22"/>
          <p:cNvSpPr>
            <a:spLocks noGrp="1"/>
          </p:cNvSpPr>
          <p:nvPr>
            <p:custDataLst>
              <p:tags r:id="rId44"/>
            </p:custDataLst>
          </p:nvPr>
        </p:nvSpPr>
        <p:spPr bwMode="gray">
          <a:xfrm>
            <a:off x="2111375" y="5080000"/>
            <a:ext cx="3540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A2A03FC-5350-489C-87E8-12176B8635CB}" type="datetime'''''Bd''''''''''''x''''''-L''''y''''.'''''''''''''''''">
              <a:rPr lang="en-US" sz="900">
                <a:latin typeface="Arial Narrow"/>
                <a:sym typeface="Arial Narrow"/>
              </a:rPr>
              <a:pPr>
                <a:lnSpc>
                  <a:spcPct val="100000"/>
                </a:lnSpc>
                <a:spcBef>
                  <a:spcPct val="0"/>
                </a:spcBef>
              </a:pPr>
              <a:t>Bdx-Ly.</a:t>
            </a:fld>
            <a:endParaRPr lang="en-US" sz="900" dirty="0">
              <a:latin typeface="Arial Narrow"/>
              <a:sym typeface="Arial Narrow"/>
            </a:endParaRPr>
          </a:p>
        </p:txBody>
      </p:sp>
      <p:sp>
        <p:nvSpPr>
          <p:cNvPr id="110" name="Text Placeholder 41"/>
          <p:cNvSpPr>
            <a:spLocks noGrp="1"/>
          </p:cNvSpPr>
          <p:nvPr>
            <p:custDataLst>
              <p:tags r:id="rId45"/>
            </p:custDataLst>
          </p:nvPr>
        </p:nvSpPr>
        <p:spPr bwMode="gray">
          <a:xfrm>
            <a:off x="1597025" y="4827588"/>
            <a:ext cx="4683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5F56461-B1C7-46F4-AF7A-883D413FDF1D}" type="datetime'''Re''''i''''m''s''''-''''''''''D''''''''''''i''''j''.'''">
              <a:rPr lang="en-US" sz="900">
                <a:latin typeface="Arial Narrow"/>
                <a:sym typeface="Arial Narrow"/>
              </a:rPr>
              <a:pPr>
                <a:lnSpc>
                  <a:spcPct val="100000"/>
                </a:lnSpc>
                <a:spcBef>
                  <a:spcPct val="0"/>
                </a:spcBef>
              </a:pPr>
              <a:t>Reims-Dij.</a:t>
            </a:fld>
            <a:endParaRPr lang="fr-FR" sz="900" dirty="0">
              <a:latin typeface="Arial Narrow"/>
              <a:sym typeface="Arial Narrow"/>
            </a:endParaRPr>
          </a:p>
        </p:txBody>
      </p:sp>
      <p:sp>
        <p:nvSpPr>
          <p:cNvPr id="103" name="Text Placeholder 25"/>
          <p:cNvSpPr>
            <a:spLocks noGrp="1"/>
          </p:cNvSpPr>
          <p:nvPr>
            <p:custDataLst>
              <p:tags r:id="rId46"/>
            </p:custDataLst>
          </p:nvPr>
        </p:nvSpPr>
        <p:spPr bwMode="gray">
          <a:xfrm>
            <a:off x="2682875" y="5546725"/>
            <a:ext cx="463550"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5ED9BAF-8147-4234-87D3-834080A9AD09}" type="datetime'H''''''ir''''''''s''''''.''''-''''''''M''e''t''''z'">
              <a:rPr lang="en-US" sz="900">
                <a:latin typeface="Arial Narrow"/>
                <a:sym typeface="Arial Narrow"/>
              </a:rPr>
              <a:pPr>
                <a:lnSpc>
                  <a:spcPct val="100000"/>
                </a:lnSpc>
                <a:spcBef>
                  <a:spcPct val="0"/>
                </a:spcBef>
              </a:pPr>
              <a:t>Hirs.-Metz</a:t>
            </a:fld>
            <a:endParaRPr lang="en-US" sz="900" dirty="0">
              <a:latin typeface="Arial Narrow"/>
              <a:sym typeface="Arial Narrow"/>
            </a:endParaRPr>
          </a:p>
        </p:txBody>
      </p:sp>
      <p:sp>
        <p:nvSpPr>
          <p:cNvPr id="102" name="Text Placeholder 24"/>
          <p:cNvSpPr>
            <a:spLocks noGrp="1"/>
          </p:cNvSpPr>
          <p:nvPr>
            <p:custDataLst>
              <p:tags r:id="rId47"/>
            </p:custDataLst>
          </p:nvPr>
        </p:nvSpPr>
        <p:spPr bwMode="gray">
          <a:xfrm>
            <a:off x="2901950" y="5318125"/>
            <a:ext cx="45085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127FCA63-FE35-442A-B406-414D57F544F5}" type="datetime'''''''''''''Cl ''F''''''-''Bé''''z''''.'''''''''''' '''''''">
              <a:rPr lang="en-US" sz="900">
                <a:latin typeface="Arial Narrow"/>
                <a:sym typeface="Arial Narrow"/>
              </a:rPr>
              <a:pPr>
                <a:lnSpc>
                  <a:spcPct val="100000"/>
                </a:lnSpc>
                <a:spcBef>
                  <a:spcPct val="0"/>
                </a:spcBef>
              </a:pPr>
              <a:t>Cl F-Béz. </a:t>
            </a:fld>
            <a:endParaRPr lang="en-US" sz="900" dirty="0">
              <a:latin typeface="Arial Narrow"/>
              <a:sym typeface="Arial Narrow"/>
            </a:endParaRPr>
          </a:p>
        </p:txBody>
      </p:sp>
      <p:sp>
        <p:nvSpPr>
          <p:cNvPr id="96" name="Text Placeholder 19"/>
          <p:cNvSpPr>
            <a:spLocks noGrp="1"/>
          </p:cNvSpPr>
          <p:nvPr>
            <p:custDataLst>
              <p:tags r:id="rId48"/>
            </p:custDataLst>
          </p:nvPr>
        </p:nvSpPr>
        <p:spPr bwMode="gray">
          <a:xfrm>
            <a:off x="4324350" y="4741863"/>
            <a:ext cx="449263"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E1317051-EE70-4CF7-BC30-C7EFDB2F6CD4}" type="datetime'''Par.''''''-B''''''''''''''''''''''''''''''e''''''l''f. '''">
              <a:rPr lang="en-US" sz="900">
                <a:latin typeface="Arial Narrow"/>
                <a:sym typeface="Arial Narrow"/>
              </a:rPr>
              <a:pPr>
                <a:lnSpc>
                  <a:spcPct val="100000"/>
                </a:lnSpc>
                <a:spcBef>
                  <a:spcPct val="0"/>
                </a:spcBef>
              </a:pPr>
              <a:t>Par.-Belf. </a:t>
            </a:fld>
            <a:endParaRPr lang="en-US" sz="900" dirty="0">
              <a:latin typeface="Arial Narrow"/>
              <a:sym typeface="Arial Narrow"/>
            </a:endParaRPr>
          </a:p>
        </p:txBody>
      </p:sp>
      <p:sp>
        <p:nvSpPr>
          <p:cNvPr id="90" name="Text Placeholder 14"/>
          <p:cNvSpPr>
            <a:spLocks noGrp="1"/>
          </p:cNvSpPr>
          <p:nvPr>
            <p:custDataLst>
              <p:tags r:id="rId49"/>
            </p:custDataLst>
          </p:nvPr>
        </p:nvSpPr>
        <p:spPr bwMode="gray">
          <a:xfrm>
            <a:off x="3748088" y="3870325"/>
            <a:ext cx="46513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0712942-2E2C-4FD4-BC28-3FD17EA073D8}" type="datetime'P''a''''''''''r''.''''''''-M''t''l''''u.'''''''' '''''''''''''">
              <a:rPr lang="en-US" sz="900">
                <a:latin typeface="Arial Narrow"/>
                <a:sym typeface="Arial Narrow"/>
              </a:rPr>
              <a:pPr>
                <a:lnSpc>
                  <a:spcPct val="100000"/>
                </a:lnSpc>
                <a:spcBef>
                  <a:spcPct val="0"/>
                </a:spcBef>
              </a:pPr>
              <a:t>Par.-Mtlu. </a:t>
            </a:fld>
            <a:endParaRPr lang="en-US" sz="900" dirty="0">
              <a:latin typeface="Arial Narrow"/>
              <a:sym typeface="Arial Narrow"/>
            </a:endParaRPr>
          </a:p>
        </p:txBody>
      </p:sp>
      <p:sp>
        <p:nvSpPr>
          <p:cNvPr id="89" name="Text Placeholder 13"/>
          <p:cNvSpPr>
            <a:spLocks noGrp="1"/>
          </p:cNvSpPr>
          <p:nvPr>
            <p:custDataLst>
              <p:tags r:id="rId50"/>
            </p:custDataLst>
          </p:nvPr>
        </p:nvSpPr>
        <p:spPr bwMode="gray">
          <a:xfrm>
            <a:off x="5807075" y="3717925"/>
            <a:ext cx="40005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78B4066-E495-4516-A2A7-CCDE402847ED}" type="datetime'''''P''''''a''''''''''r''''.''''''''''''-''Trs.'''''''''''''">
              <a:rPr lang="en-US" sz="900">
                <a:latin typeface="Arial Narrow"/>
                <a:sym typeface="Arial Narrow"/>
              </a:rPr>
              <a:pPr>
                <a:lnSpc>
                  <a:spcPct val="100000"/>
                </a:lnSpc>
                <a:spcBef>
                  <a:spcPct val="0"/>
                </a:spcBef>
              </a:pPr>
              <a:t>Par.-Trs.</a:t>
            </a:fld>
            <a:endParaRPr lang="en-US" sz="900" dirty="0">
              <a:latin typeface="Arial Narrow"/>
              <a:sym typeface="Arial Narrow"/>
            </a:endParaRPr>
          </a:p>
        </p:txBody>
      </p:sp>
      <p:sp>
        <p:nvSpPr>
          <p:cNvPr id="88" name="Text Placeholder 10"/>
          <p:cNvSpPr>
            <a:spLocks noGrp="1"/>
          </p:cNvSpPr>
          <p:nvPr>
            <p:custDataLst>
              <p:tags r:id="rId51"/>
            </p:custDataLst>
          </p:nvPr>
        </p:nvSpPr>
        <p:spPr bwMode="gray">
          <a:xfrm>
            <a:off x="4783138" y="3567113"/>
            <a:ext cx="26828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1BF4CB2-F6FF-4B2E-A196-51ECBE2F00B0}" type="datetime'''''''''P''''''ali''''''t''''''''''''''o'''">
              <a:rPr lang="en-US" sz="900">
                <a:latin typeface="Arial Narrow"/>
                <a:sym typeface="Arial Narrow"/>
              </a:rPr>
              <a:pPr algn="ctr">
                <a:lnSpc>
                  <a:spcPct val="100000"/>
                </a:lnSpc>
                <a:spcBef>
                  <a:spcPct val="0"/>
                </a:spcBef>
              </a:pPr>
              <a:t>Palito</a:t>
            </a:fld>
            <a:endParaRPr lang="en-US" sz="900" dirty="0">
              <a:latin typeface="Arial Narrow"/>
              <a:sym typeface="Arial Narrow"/>
            </a:endParaRPr>
          </a:p>
        </p:txBody>
      </p:sp>
      <p:sp>
        <p:nvSpPr>
          <p:cNvPr id="71" name="Text Placeholder 6"/>
          <p:cNvSpPr>
            <a:spLocks noGrp="1"/>
          </p:cNvSpPr>
          <p:nvPr>
            <p:custDataLst>
              <p:tags r:id="rId52"/>
            </p:custDataLst>
          </p:nvPr>
        </p:nvSpPr>
        <p:spPr bwMode="gray">
          <a:xfrm>
            <a:off x="4810125" y="4406900"/>
            <a:ext cx="798513"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5E09BFD-423A-4CA5-8534-07B9BE27FB6A}" type="datetime'''Par.''''''-''''''Ma''u.'''''''''''' ''/ ''''Camb''.'''''">
              <a:rPr lang="en-US" sz="900">
                <a:latin typeface="Arial Narrow"/>
                <a:sym typeface="Arial Narrow"/>
              </a:rPr>
              <a:pPr>
                <a:lnSpc>
                  <a:spcPct val="100000"/>
                </a:lnSpc>
                <a:spcBef>
                  <a:spcPct val="0"/>
                </a:spcBef>
              </a:pPr>
              <a:t>Par.-Mau. / Camb.</a:t>
            </a:fld>
            <a:endParaRPr lang="en-US" sz="900" dirty="0">
              <a:latin typeface="Arial Narrow"/>
              <a:sym typeface="Arial Narrow"/>
            </a:endParaRPr>
          </a:p>
        </p:txBody>
      </p:sp>
      <p:sp>
        <p:nvSpPr>
          <p:cNvPr id="70" name="Text Placeholder 5"/>
          <p:cNvSpPr>
            <a:spLocks noGrp="1"/>
          </p:cNvSpPr>
          <p:nvPr>
            <p:custDataLst>
              <p:tags r:id="rId53"/>
            </p:custDataLst>
          </p:nvPr>
        </p:nvSpPr>
        <p:spPr bwMode="gray">
          <a:xfrm>
            <a:off x="5549900" y="3333750"/>
            <a:ext cx="66833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97D0D23-60F4-4312-A4C2-C1414694E4C3}" type="datetime'''P''a''''r''''.''-''''''A''''m''i''''''.''-B''oul.'''">
              <a:rPr lang="en-US" sz="900">
                <a:latin typeface="Arial Narrow"/>
                <a:sym typeface="Arial Narrow"/>
              </a:rPr>
              <a:pPr>
                <a:lnSpc>
                  <a:spcPct val="100000"/>
                </a:lnSpc>
                <a:spcBef>
                  <a:spcPct val="0"/>
                </a:spcBef>
              </a:pPr>
              <a:t>Par.-Ami.-Boul.</a:t>
            </a:fld>
            <a:endParaRPr lang="en-US" sz="900" dirty="0">
              <a:latin typeface="Arial Narrow"/>
              <a:sym typeface="Arial Narrow"/>
            </a:endParaRPr>
          </a:p>
        </p:txBody>
      </p:sp>
      <p:sp>
        <p:nvSpPr>
          <p:cNvPr id="117" name="Text Placeholder 46"/>
          <p:cNvSpPr>
            <a:spLocks noGrp="1"/>
          </p:cNvSpPr>
          <p:nvPr>
            <p:custDataLst>
              <p:tags r:id="rId54"/>
            </p:custDataLst>
          </p:nvPr>
        </p:nvSpPr>
        <p:spPr bwMode="gray">
          <a:xfrm>
            <a:off x="6169025" y="2774950"/>
            <a:ext cx="661988"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F8ABB70-A9DB-4522-A7A3-89F7C910A500}" type="datetime'Pa''''''''r''''''''''.-''Ro''''''''''u.-H''a''v''''.'''''''''">
              <a:rPr lang="en-US" sz="900">
                <a:latin typeface="Arial Narrow"/>
                <a:sym typeface="Arial Narrow"/>
              </a:rPr>
              <a:pPr>
                <a:lnSpc>
                  <a:spcPct val="100000"/>
                </a:lnSpc>
                <a:spcBef>
                  <a:spcPct val="0"/>
                </a:spcBef>
              </a:pPr>
              <a:t>Par.-Rou.-Hav.</a:t>
            </a:fld>
            <a:endParaRPr lang="fr-FR" sz="900" dirty="0">
              <a:latin typeface="Arial Narrow"/>
              <a:sym typeface="Arial Narrow"/>
            </a:endParaRPr>
          </a:p>
        </p:txBody>
      </p:sp>
      <p:sp>
        <p:nvSpPr>
          <p:cNvPr id="68" name="Text Placeholder 2"/>
          <p:cNvSpPr>
            <a:spLocks noGrp="1"/>
          </p:cNvSpPr>
          <p:nvPr>
            <p:custDataLst>
              <p:tags r:id="rId55"/>
            </p:custDataLst>
          </p:nvPr>
        </p:nvSpPr>
        <p:spPr bwMode="gray">
          <a:xfrm>
            <a:off x="6838950" y="2806700"/>
            <a:ext cx="4683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1A8AD59-01C7-4D50-A083-6BA5A2E56438}" type="datetime'''''P''a''r''''.''-''''''Ch''e''''''''''r.'''">
              <a:rPr lang="en-US" sz="900">
                <a:latin typeface="Arial Narrow"/>
                <a:sym typeface="Arial Narrow"/>
              </a:rPr>
              <a:pPr>
                <a:lnSpc>
                  <a:spcPct val="100000"/>
                </a:lnSpc>
                <a:spcBef>
                  <a:spcPct val="0"/>
                </a:spcBef>
              </a:pPr>
              <a:t>Par.-Cher.</a:t>
            </a:fld>
            <a:endParaRPr lang="en-US" sz="900" dirty="0">
              <a:latin typeface="Arial Narrow"/>
              <a:sym typeface="Arial Narrow"/>
            </a:endParaRPr>
          </a:p>
        </p:txBody>
      </p:sp>
      <p:sp>
        <p:nvSpPr>
          <p:cNvPr id="81" name="Rectangle 80">
            <a:extLst>
              <a:ext uri="{FF2B5EF4-FFF2-40B4-BE49-F238E27FC236}">
                <a16:creationId xmlns:a16="http://schemas.microsoft.com/office/drawing/2014/main" id="{43861FFA-1513-45B9-90CF-7D63E5ABE776}"/>
              </a:ext>
            </a:extLst>
          </p:cNvPr>
          <p:cNvSpPr/>
          <p:nvPr/>
        </p:nvSpPr>
        <p:spPr>
          <a:xfrm>
            <a:off x="7437827" y="4591050"/>
            <a:ext cx="1836162" cy="863600"/>
          </a:xfrm>
          <a:prstGeom prst="rect">
            <a:avLst/>
          </a:prstGeom>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lIns="72000" tIns="108000" rIns="72000" bIns="108000" rtlCol="0" anchor="ctr" anchorCtr="0">
            <a:noAutofit/>
          </a:bodyPr>
          <a:lstStyle/>
          <a:p>
            <a:pPr>
              <a:lnSpc>
                <a:spcPct val="90000"/>
              </a:lnSpc>
              <a:spcBef>
                <a:spcPts val="400"/>
              </a:spcBef>
            </a:pPr>
            <a:r>
              <a:rPr lang="fr-FR" sz="1100" dirty="0">
                <a:solidFill>
                  <a:schemeClr val="bg2"/>
                </a:solidFill>
              </a:rPr>
              <a:t>Note </a:t>
            </a:r>
            <a:r>
              <a:rPr lang="fr-FR" sz="1100" b="0" dirty="0"/>
              <a:t>: seul l'indice pertinence de l'offre TET est étudié ici (et non celui du ferroviaire au global), en comparaison des autres offres (ferroviaires et autres modes)</a:t>
            </a:r>
          </a:p>
        </p:txBody>
      </p:sp>
      <p:sp>
        <p:nvSpPr>
          <p:cNvPr id="82" name="RbSticker">
            <a:extLst>
              <a:ext uri="{FF2B5EF4-FFF2-40B4-BE49-F238E27FC236}">
                <a16:creationId xmlns:a16="http://schemas.microsoft.com/office/drawing/2014/main" id="{853022C6-08DA-4199-901B-E3CF2F1AD9AC}"/>
              </a:ext>
            </a:extLst>
          </p:cNvPr>
          <p:cNvSpPr txBox="1"/>
          <p:nvPr/>
        </p:nvSpPr>
        <p:spPr>
          <a:xfrm>
            <a:off x="736600" y="260349"/>
            <a:ext cx="3151504"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L'équation économique et les choix stratégiques</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105986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621861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8" name="think-cell Slide" r:id="rId66" imgW="270" imgH="270" progId="TCLayout.ActiveDocument.1">
                  <p:embed/>
                </p:oleObj>
              </mc:Choice>
              <mc:Fallback>
                <p:oleObj name="think-cell Slide" r:id="rId66" imgW="270" imgH="270" progId="TCLayout.ActiveDocument.1">
                  <p:embed/>
                  <p:pic>
                    <p:nvPicPr>
                      <p:cNvPr id="8" name="Object 7" hidden="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900" b="0" dirty="0">
              <a:latin typeface="Arial Narrow"/>
              <a:sym typeface="Arial Narrow"/>
            </a:endParaRPr>
          </a:p>
        </p:txBody>
      </p:sp>
      <p:sp>
        <p:nvSpPr>
          <p:cNvPr id="3" name="Title 2"/>
          <p:cNvSpPr>
            <a:spLocks noGrp="1"/>
          </p:cNvSpPr>
          <p:nvPr>
            <p:ph type="title"/>
          </p:nvPr>
        </p:nvSpPr>
        <p:spPr>
          <a:xfrm>
            <a:off x="738000" y="720000"/>
            <a:ext cx="8535988" cy="747897"/>
          </a:xfrm>
        </p:spPr>
        <p:txBody>
          <a:bodyPr vert="horz"/>
          <a:lstStyle/>
          <a:p>
            <a:r>
              <a:rPr lang="fr-FR" dirty="0"/>
              <a:t>Huit tronçons dominants affichent un bénéfice en 2013, avec des niveaux d'indice de pertinence hétérogènes sur leur marché</a:t>
            </a:r>
            <a:endParaRPr lang="en-US" dirty="0"/>
          </a:p>
        </p:txBody>
      </p:sp>
      <p:sp>
        <p:nvSpPr>
          <p:cNvPr id="14" name="Notes"/>
          <p:cNvSpPr txBox="1"/>
          <p:nvPr/>
        </p:nvSpPr>
        <p:spPr>
          <a:xfrm>
            <a:off x="756259" y="6561608"/>
            <a:ext cx="891116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fr-FR" sz="1000" b="0" dirty="0">
                <a:latin typeface="+mn-lt"/>
                <a:sym typeface="+mn-lt"/>
              </a:rPr>
              <a:t>1) </a:t>
            </a:r>
            <a:r>
              <a:rPr lang="fr-FR" sz="1000" b="0" dirty="0">
                <a:solidFill>
                  <a:schemeClr val="tx1"/>
                </a:solidFill>
                <a:latin typeface="+mn-lt"/>
                <a:cs typeface="+mn-cs"/>
                <a:sym typeface="+mn-lt"/>
              </a:rPr>
              <a:t>Indice calculé en fonction des </a:t>
            </a:r>
            <a:r>
              <a:rPr lang="fr-FR" sz="1000" b="0" dirty="0" err="1">
                <a:solidFill>
                  <a:schemeClr val="tx1"/>
                </a:solidFill>
                <a:latin typeface="+mn-lt"/>
                <a:cs typeface="+mn-cs"/>
                <a:sym typeface="+mn-lt"/>
              </a:rPr>
              <a:t>Skm</a:t>
            </a:r>
            <a:r>
              <a:rPr lang="fr-FR" sz="1000" b="0" dirty="0">
                <a:solidFill>
                  <a:schemeClr val="tx1"/>
                </a:solidFill>
                <a:latin typeface="+mn-lt"/>
                <a:cs typeface="+mn-cs"/>
                <a:sym typeface="+mn-lt"/>
              </a:rPr>
              <a:t>, de la satisfaction, de la régularité et de l'intensité de la concurrence (offre TET vs délais – coûts – capacité  des autres offres)</a:t>
            </a:r>
          </a:p>
        </p:txBody>
      </p:sp>
      <p:cxnSp>
        <p:nvCxnSpPr>
          <p:cNvPr id="19" name="Straight Connector 18"/>
          <p:cNvCxnSpPr/>
          <p:nvPr/>
        </p:nvCxnSpPr>
        <p:spPr>
          <a:xfrm flipV="1">
            <a:off x="1514475" y="4041265"/>
            <a:ext cx="6120000" cy="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sp>
        <p:nvSpPr>
          <p:cNvPr id="57" name="Subtitle"/>
          <p:cNvSpPr txBox="1">
            <a:spLocks/>
          </p:cNvSpPr>
          <p:nvPr/>
        </p:nvSpPr>
        <p:spPr>
          <a:xfrm>
            <a:off x="738000" y="1710000"/>
            <a:ext cx="892942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sym typeface="+mn-lt"/>
              </a:rPr>
              <a:t>Segmentation des TRONÇONS DOMINANTS TET par indice de </a:t>
            </a:r>
            <a:r>
              <a:rPr lang="fr-FR" sz="2100" b="0" dirty="0" err="1">
                <a:solidFill>
                  <a:schemeClr val="tx2"/>
                </a:solidFill>
                <a:sym typeface="+mn-lt"/>
              </a:rPr>
              <a:t>pertinence</a:t>
            </a:r>
            <a:r>
              <a:rPr lang="fr-FR" sz="2100" b="0" baseline="30000" dirty="0" err="1">
                <a:solidFill>
                  <a:schemeClr val="tx2"/>
                </a:solidFill>
                <a:sym typeface="+mn-lt"/>
              </a:rPr>
              <a:t>1</a:t>
            </a:r>
            <a:r>
              <a:rPr lang="fr-FR" sz="2100" b="0" baseline="30000" dirty="0">
                <a:solidFill>
                  <a:schemeClr val="tx2"/>
                </a:solidFill>
                <a:sym typeface="+mn-lt"/>
              </a:rPr>
              <a:t>)</a:t>
            </a:r>
            <a:endParaRPr lang="fr-FR" sz="2100" b="0" dirty="0">
              <a:solidFill>
                <a:schemeClr val="tx2"/>
              </a:solidFill>
              <a:sym typeface="+mn-lt"/>
            </a:endParaRPr>
          </a:p>
        </p:txBody>
      </p:sp>
      <p:sp>
        <p:nvSpPr>
          <p:cNvPr id="121" name="Source"/>
          <p:cNvSpPr txBox="1"/>
          <p:nvPr/>
        </p:nvSpPr>
        <p:spPr>
          <a:xfrm>
            <a:off x="738189" y="6710121"/>
            <a:ext cx="2119170"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latin typeface="+mn-lt"/>
                <a:sym typeface="+mn-lt"/>
              </a:rPr>
              <a:t>S</a:t>
            </a:r>
            <a:r>
              <a:rPr lang="fr-FR" sz="900" b="0" dirty="0">
                <a:solidFill>
                  <a:schemeClr val="tx1"/>
                </a:solidFill>
                <a:latin typeface="+mn-lt"/>
                <a:sym typeface="+mn-lt"/>
              </a:rPr>
              <a:t>ource : </a:t>
            </a:r>
            <a:r>
              <a:rPr lang="fr-FR" sz="900" b="0" dirty="0">
                <a:latin typeface="+mn-lt"/>
                <a:sym typeface="+mn-lt"/>
              </a:rPr>
              <a:t>Données SNCF, analyses Roland Berger</a:t>
            </a:r>
            <a:endParaRPr lang="fr-FR" sz="900" b="0" dirty="0">
              <a:solidFill>
                <a:schemeClr val="tx1"/>
              </a:solidFill>
              <a:latin typeface="+mn-lt"/>
              <a:sym typeface="+mn-lt"/>
            </a:endParaRPr>
          </a:p>
        </p:txBody>
      </p:sp>
      <p:sp>
        <p:nvSpPr>
          <p:cNvPr id="22" name="Oval 21"/>
          <p:cNvSpPr/>
          <p:nvPr>
            <p:custDataLst>
              <p:tags r:id="rId4"/>
            </p:custDataLst>
          </p:nvPr>
        </p:nvSpPr>
        <p:spPr bwMode="auto">
          <a:xfrm>
            <a:off x="809625" y="6143625"/>
            <a:ext cx="133350" cy="133350"/>
          </a:xfrm>
          <a:prstGeom prst="ellipse">
            <a:avLst/>
          </a:prstGeom>
          <a:solidFill>
            <a:schemeClr val="folHlink"/>
          </a:solidFill>
          <a:ln w="9525" algn="ctr">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24" name="Oval 23"/>
          <p:cNvSpPr/>
          <p:nvPr>
            <p:custDataLst>
              <p:tags r:id="rId5"/>
            </p:custDataLst>
          </p:nvPr>
        </p:nvSpPr>
        <p:spPr bwMode="auto">
          <a:xfrm>
            <a:off x="1660525" y="6143625"/>
            <a:ext cx="133350" cy="133350"/>
          </a:xfrm>
          <a:prstGeom prst="ellipse">
            <a:avLst/>
          </a:prstGeom>
          <a:solidFill>
            <a:schemeClr val="accent6"/>
          </a:solidFill>
          <a:ln w="9525" algn="ctr">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169" name="Text Placeholder 226"/>
          <p:cNvSpPr>
            <a:spLocks noGrp="1"/>
          </p:cNvSpPr>
          <p:nvPr>
            <p:custDataLst>
              <p:tags r:id="rId6"/>
            </p:custDataLst>
          </p:nvPr>
        </p:nvSpPr>
        <p:spPr bwMode="auto">
          <a:xfrm>
            <a:off x="1017588" y="6138863"/>
            <a:ext cx="5191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r>
              <a:rPr lang="en-US" sz="1000" dirty="0" err="1">
                <a:latin typeface="Arial Narrow"/>
                <a:sym typeface="Arial Narrow"/>
              </a:rPr>
              <a:t>Déficit</a:t>
            </a:r>
            <a:r>
              <a:rPr lang="en-US" sz="1000" dirty="0">
                <a:latin typeface="Arial Narrow"/>
                <a:sym typeface="Arial Narrow"/>
              </a:rPr>
              <a:t> [M€]</a:t>
            </a:r>
          </a:p>
        </p:txBody>
      </p:sp>
      <p:sp>
        <p:nvSpPr>
          <p:cNvPr id="170" name="Text Placeholder 228"/>
          <p:cNvSpPr>
            <a:spLocks noGrp="1"/>
          </p:cNvSpPr>
          <p:nvPr>
            <p:custDataLst>
              <p:tags r:id="rId7"/>
            </p:custDataLst>
          </p:nvPr>
        </p:nvSpPr>
        <p:spPr bwMode="auto">
          <a:xfrm>
            <a:off x="1868488" y="6138863"/>
            <a:ext cx="6334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D0F5996-E937-4142-9DC1-0617D0027980}" type="datetime'''B''''é''n''''''''''éfi''ce'''''''''' [M''''€'''''''']'''">
              <a:rPr lang="en-US" sz="1000">
                <a:latin typeface="Arial Narrow"/>
                <a:sym typeface="Arial Narrow"/>
              </a:rPr>
              <a:pPr>
                <a:lnSpc>
                  <a:spcPct val="100000"/>
                </a:lnSpc>
                <a:spcBef>
                  <a:spcPct val="0"/>
                </a:spcBef>
              </a:pPr>
              <a:t>Bénéfice [M€]</a:t>
            </a:fld>
            <a:endParaRPr lang="en-US" sz="1000" dirty="0">
              <a:latin typeface="Arial Narrow"/>
              <a:sym typeface="Arial Narrow"/>
            </a:endParaRPr>
          </a:p>
        </p:txBody>
      </p:sp>
      <p:sp>
        <p:nvSpPr>
          <p:cNvPr id="105" name="Rectangle 104"/>
          <p:cNvSpPr>
            <a:spLocks/>
          </p:cNvSpPr>
          <p:nvPr/>
        </p:nvSpPr>
        <p:spPr>
          <a:xfrm>
            <a:off x="4276725" y="2644209"/>
            <a:ext cx="3327401" cy="1391216"/>
          </a:xfrm>
          <a:prstGeom prst="rect">
            <a:avLst/>
          </a:prstGeom>
          <a:solidFill>
            <a:srgbClr val="FFE2BF"/>
          </a:solidFill>
          <a:ln w="19050">
            <a:no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p>
        </p:txBody>
      </p:sp>
      <p:sp>
        <p:nvSpPr>
          <p:cNvPr id="108" name="Rectangle 107"/>
          <p:cNvSpPr/>
          <p:nvPr/>
        </p:nvSpPr>
        <p:spPr>
          <a:xfrm>
            <a:off x="5838825" y="4050268"/>
            <a:ext cx="1249795" cy="1683782"/>
          </a:xfrm>
          <a:prstGeom prst="rect">
            <a:avLst/>
          </a:prstGeom>
          <a:solidFill>
            <a:schemeClr val="bg1">
              <a:lumMod val="95000"/>
            </a:schemeClr>
          </a:solidFill>
          <a:ln w="9525">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13" name="Rectangle 112"/>
          <p:cNvSpPr>
            <a:spLocks/>
          </p:cNvSpPr>
          <p:nvPr/>
        </p:nvSpPr>
        <p:spPr>
          <a:xfrm>
            <a:off x="3195638" y="4049074"/>
            <a:ext cx="2632464" cy="1692000"/>
          </a:xfrm>
          <a:prstGeom prst="rect">
            <a:avLst/>
          </a:prstGeom>
          <a:solidFill>
            <a:srgbClr val="FA9B0C">
              <a:alpha val="18000"/>
            </a:srgbClr>
          </a:solidFill>
          <a:ln w="9525">
            <a:solidFill>
              <a:schemeClr val="bg2"/>
            </a:solidFill>
            <a:prstDash val="sysDash"/>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p>
        </p:txBody>
      </p:sp>
      <p:sp>
        <p:nvSpPr>
          <p:cNvPr id="116" name="Rectangle 115"/>
          <p:cNvSpPr/>
          <p:nvPr/>
        </p:nvSpPr>
        <p:spPr>
          <a:xfrm>
            <a:off x="1509713" y="4899025"/>
            <a:ext cx="1685925" cy="843846"/>
          </a:xfrm>
          <a:prstGeom prst="rect">
            <a:avLst/>
          </a:prstGeom>
          <a:solidFill>
            <a:schemeClr val="accent6">
              <a:alpha val="12000"/>
            </a:schemeClr>
          </a:solidFill>
          <a:ln w="19050">
            <a:no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cxnSp>
        <p:nvCxnSpPr>
          <p:cNvPr id="85" name="Straight Connector 84"/>
          <p:cNvCxnSpPr/>
          <p:nvPr/>
        </p:nvCxnSpPr>
        <p:spPr>
          <a:xfrm flipV="1">
            <a:off x="5828102" y="2652016"/>
            <a:ext cx="0" cy="309600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sp>
        <p:nvSpPr>
          <p:cNvPr id="83" name="Notes"/>
          <p:cNvSpPr txBox="1"/>
          <p:nvPr/>
        </p:nvSpPr>
        <p:spPr>
          <a:xfrm>
            <a:off x="756259" y="6356033"/>
            <a:ext cx="891116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fr-FR" sz="1000" b="0" dirty="0">
                <a:latin typeface="+mn-lt"/>
                <a:sym typeface="+mn-lt"/>
              </a:rPr>
              <a:t>Note: Existence d'une offre TER parallèle sur les tronçons dont le nom est souligné</a:t>
            </a:r>
            <a:endParaRPr lang="fr-FR" sz="1000" b="0" dirty="0">
              <a:solidFill>
                <a:schemeClr val="tx1"/>
              </a:solidFill>
              <a:latin typeface="+mn-lt"/>
              <a:cs typeface="+mn-cs"/>
              <a:sym typeface="+mn-lt"/>
            </a:endParaRPr>
          </a:p>
        </p:txBody>
      </p:sp>
      <p:cxnSp>
        <p:nvCxnSpPr>
          <p:cNvPr id="34" name="Straight Connector 33"/>
          <p:cNvCxnSpPr/>
          <p:nvPr>
            <p:custDataLst>
              <p:tags r:id="rId8"/>
            </p:custDataLst>
          </p:nvPr>
        </p:nvCxnSpPr>
        <p:spPr bwMode="auto">
          <a:xfrm>
            <a:off x="1466850" y="560070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9"/>
            </p:custDataLst>
          </p:nvPr>
        </p:nvCxnSpPr>
        <p:spPr bwMode="auto">
          <a:xfrm>
            <a:off x="1466850" y="4048125"/>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0"/>
            </p:custDataLst>
          </p:nvPr>
        </p:nvCxnSpPr>
        <p:spPr bwMode="auto">
          <a:xfrm>
            <a:off x="1466850" y="481965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1"/>
            </p:custDataLst>
          </p:nvPr>
        </p:nvCxnSpPr>
        <p:spPr bwMode="auto">
          <a:xfrm>
            <a:off x="1466850" y="3267075"/>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12"/>
            </p:custDataLst>
          </p:nvPr>
        </p:nvCxnSpPr>
        <p:spPr bwMode="auto">
          <a:xfrm>
            <a:off x="1466850" y="2705100"/>
            <a:ext cx="381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p:cNvGraphicFramePr>
          <p:nvPr>
            <p:custDataLst>
              <p:tags r:id="rId13"/>
            </p:custDataLst>
          </p:nvPr>
        </p:nvGraphicFramePr>
        <p:xfrm>
          <a:off x="1409700" y="2590800"/>
          <a:ext cx="6276935" cy="3305067"/>
        </p:xfrm>
        <a:graphic>
          <a:graphicData uri="http://schemas.openxmlformats.org/presentationml/2006/ole">
            <mc:AlternateContent xmlns:mc="http://schemas.openxmlformats.org/markup-compatibility/2006">
              <mc:Choice xmlns:v="urn:schemas-microsoft-com:vml" Requires="v">
                <p:oleObj spid="_x0000_s24589" name="Chart" r:id="rId68" imgW="7846085" imgH="4131354" progId="MSGraph.Chart.8">
                  <p:embed followColorScheme="full"/>
                </p:oleObj>
              </mc:Choice>
              <mc:Fallback>
                <p:oleObj name="Chart" r:id="rId68" imgW="7846085" imgH="4131354" progId="MSGraph.Chart.8">
                  <p:embed followColorScheme="full"/>
                  <p:pic>
                    <p:nvPicPr>
                      <p:cNvPr id="4" name="Object 3"/>
                      <p:cNvPicPr>
                        <a:picLocks noChangeArrowheads="1"/>
                      </p:cNvPicPr>
                      <p:nvPr/>
                    </p:nvPicPr>
                    <p:blipFill>
                      <a:blip r:embed="rId69"/>
                      <a:srcRect/>
                      <a:stretch>
                        <a:fillRect/>
                      </a:stretch>
                    </p:blipFill>
                    <p:spPr bwMode="auto">
                      <a:xfrm>
                        <a:off x="1409700" y="2590800"/>
                        <a:ext cx="6276935" cy="33050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Text Placeholder 182"/>
          <p:cNvSpPr>
            <a:spLocks noGrp="1"/>
          </p:cNvSpPr>
          <p:nvPr>
            <p:custDataLst>
              <p:tags r:id="rId14"/>
            </p:custDataLst>
          </p:nvPr>
        </p:nvSpPr>
        <p:spPr bwMode="gray">
          <a:xfrm>
            <a:off x="3173413"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0A0612A-A4AB-4EC1-881F-AA49BCCFFA02}" type="datetime'''''''''''''''''0'''''''''''''''''',''''''''4'">
              <a:rPr lang="en-US" sz="900">
                <a:latin typeface="Arial Narrow"/>
                <a:sym typeface="Arial Narrow"/>
              </a:rPr>
              <a:pPr algn="ctr">
                <a:lnSpc>
                  <a:spcPct val="100000"/>
                </a:lnSpc>
                <a:spcBef>
                  <a:spcPct val="0"/>
                </a:spcBef>
              </a:pPr>
              <a:t>0,4</a:t>
            </a:fld>
            <a:endParaRPr lang="en-US" sz="900" dirty="0">
              <a:latin typeface="Arial Narrow"/>
              <a:sym typeface="Arial Narrow"/>
            </a:endParaRPr>
          </a:p>
        </p:txBody>
      </p:sp>
      <p:sp>
        <p:nvSpPr>
          <p:cNvPr id="171" name="Text Placeholder 233"/>
          <p:cNvSpPr>
            <a:spLocks noGrp="1"/>
          </p:cNvSpPr>
          <p:nvPr>
            <p:custDataLst>
              <p:tags r:id="rId15"/>
            </p:custDataLst>
          </p:nvPr>
        </p:nvSpPr>
        <p:spPr bwMode="gray">
          <a:xfrm>
            <a:off x="1279525" y="5532438"/>
            <a:ext cx="134938"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DE967557-7485-4436-988E-CE5C67407463}" type="datetime'''''''''''''''''''0''%'''''''''''''''''''''''''''">
              <a:rPr lang="en-US" sz="900">
                <a:latin typeface="Arial Narrow"/>
                <a:sym typeface="Arial Narrow"/>
              </a:rPr>
              <a:pPr algn="r">
                <a:lnSpc>
                  <a:spcPct val="100000"/>
                </a:lnSpc>
                <a:spcBef>
                  <a:spcPct val="0"/>
                </a:spcBef>
              </a:pPr>
              <a:t>0%</a:t>
            </a:fld>
            <a:endParaRPr lang="en-US" sz="900" dirty="0">
              <a:latin typeface="Arial Narrow"/>
              <a:sym typeface="Arial Narrow"/>
            </a:endParaRPr>
          </a:p>
        </p:txBody>
      </p:sp>
      <p:sp>
        <p:nvSpPr>
          <p:cNvPr id="176" name="Text Placeholder 238"/>
          <p:cNvSpPr>
            <a:spLocks noGrp="1"/>
          </p:cNvSpPr>
          <p:nvPr>
            <p:custDataLst>
              <p:tags r:id="rId16"/>
            </p:custDataLst>
          </p:nvPr>
        </p:nvSpPr>
        <p:spPr bwMode="gray">
          <a:xfrm>
            <a:off x="1174750" y="3979863"/>
            <a:ext cx="239713"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5B3B9D5F-0644-477D-8462-2A4F609AE75C}" type="datetime'''''1''''''''''''''''''''''''''''''''0''''0''''''''''''%'''">
              <a:rPr lang="en-US" sz="900">
                <a:latin typeface="Arial Narrow"/>
                <a:sym typeface="Arial Narrow"/>
              </a:rPr>
              <a:pPr algn="r">
                <a:lnSpc>
                  <a:spcPct val="100000"/>
                </a:lnSpc>
                <a:spcBef>
                  <a:spcPct val="0"/>
                </a:spcBef>
              </a:pPr>
              <a:t>100%</a:t>
            </a:fld>
            <a:endParaRPr lang="en-US" sz="900" dirty="0">
              <a:latin typeface="Arial Narrow"/>
              <a:sym typeface="Arial Narrow"/>
            </a:endParaRPr>
          </a:p>
        </p:txBody>
      </p:sp>
      <p:sp>
        <p:nvSpPr>
          <p:cNvPr id="123" name="Text Placeholder 183"/>
          <p:cNvSpPr>
            <a:spLocks noGrp="1"/>
          </p:cNvSpPr>
          <p:nvPr>
            <p:custDataLst>
              <p:tags r:id="rId17"/>
            </p:custDataLst>
          </p:nvPr>
        </p:nvSpPr>
        <p:spPr bwMode="gray">
          <a:xfrm>
            <a:off x="4040188"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86CF31E-871B-4E17-B225-724840E87851}" type="datetime'''''''''0'''''',''''''''''5'''''''''''''''''''">
              <a:rPr lang="en-US" sz="900">
                <a:latin typeface="Arial Narrow"/>
                <a:sym typeface="Arial Narrow"/>
              </a:rPr>
              <a:pPr algn="ctr">
                <a:lnSpc>
                  <a:spcPct val="100000"/>
                </a:lnSpc>
                <a:spcBef>
                  <a:spcPct val="0"/>
                </a:spcBef>
              </a:pPr>
              <a:t>0,5</a:t>
            </a:fld>
            <a:endParaRPr lang="en-US" sz="900" dirty="0">
              <a:latin typeface="Arial Narrow"/>
              <a:sym typeface="Arial Narrow"/>
            </a:endParaRPr>
          </a:p>
        </p:txBody>
      </p:sp>
      <p:sp>
        <p:nvSpPr>
          <p:cNvPr id="133" name="Text Placeholder 184"/>
          <p:cNvSpPr>
            <a:spLocks noGrp="1"/>
          </p:cNvSpPr>
          <p:nvPr>
            <p:custDataLst>
              <p:tags r:id="rId18"/>
            </p:custDataLst>
          </p:nvPr>
        </p:nvSpPr>
        <p:spPr bwMode="gray">
          <a:xfrm>
            <a:off x="4906963"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20677CB-7F9B-4CC9-8D5A-C0662C7D61F9}" type="datetime'0'''''''''''',''''''''''''''''''''6'''''''''''''''''''''">
              <a:rPr lang="en-US" sz="900">
                <a:latin typeface="Arial Narrow"/>
                <a:sym typeface="Arial Narrow"/>
              </a:rPr>
              <a:pPr algn="ctr">
                <a:lnSpc>
                  <a:spcPct val="100000"/>
                </a:lnSpc>
                <a:spcBef>
                  <a:spcPct val="0"/>
                </a:spcBef>
              </a:pPr>
              <a:t>0,6</a:t>
            </a:fld>
            <a:endParaRPr lang="en-US" sz="900" dirty="0">
              <a:latin typeface="Arial Narrow"/>
              <a:sym typeface="Arial Narrow"/>
            </a:endParaRPr>
          </a:p>
        </p:txBody>
      </p:sp>
      <p:sp>
        <p:nvSpPr>
          <p:cNvPr id="88" name="Text Placeholder 28"/>
          <p:cNvSpPr>
            <a:spLocks noGrp="1"/>
          </p:cNvSpPr>
          <p:nvPr>
            <p:custDataLst>
              <p:tags r:id="rId19"/>
            </p:custDataLst>
          </p:nvPr>
        </p:nvSpPr>
        <p:spPr bwMode="gray">
          <a:xfrm>
            <a:off x="1174750" y="3198813"/>
            <a:ext cx="239713"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78F6C792-F713-4777-970D-FBB7F9FEC7ED}" type="datetime'1''''5''''''''''''''''''''''''''''''''''''''0''''''''''%'''''">
              <a:rPr lang="en-US" sz="900">
                <a:latin typeface="Arial Narrow"/>
                <a:sym typeface="Arial Narrow"/>
              </a:rPr>
              <a:pPr algn="r">
                <a:lnSpc>
                  <a:spcPct val="100000"/>
                </a:lnSpc>
                <a:spcBef>
                  <a:spcPct val="0"/>
                </a:spcBef>
              </a:pPr>
              <a:t>150%</a:t>
            </a:fld>
            <a:endParaRPr lang="fr-FR" sz="900" dirty="0">
              <a:latin typeface="Arial Narrow"/>
              <a:sym typeface="Arial Narrow"/>
            </a:endParaRPr>
          </a:p>
        </p:txBody>
      </p:sp>
      <p:sp>
        <p:nvSpPr>
          <p:cNvPr id="104" name="Text Placeholder 180"/>
          <p:cNvSpPr>
            <a:spLocks noGrp="1"/>
          </p:cNvSpPr>
          <p:nvPr>
            <p:custDataLst>
              <p:tags r:id="rId20"/>
            </p:custDataLst>
          </p:nvPr>
        </p:nvSpPr>
        <p:spPr bwMode="gray">
          <a:xfrm>
            <a:off x="1439863"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9AC6C3D-A9F7-4F13-AFEA-BFD81F4867CF}" type="datetime'''''0,2'''''''''''''">
              <a:rPr lang="en-US" sz="900">
                <a:latin typeface="Arial Narrow"/>
                <a:sym typeface="Arial Narrow"/>
              </a:rPr>
              <a:pPr algn="ctr">
                <a:lnSpc>
                  <a:spcPct val="100000"/>
                </a:lnSpc>
                <a:spcBef>
                  <a:spcPct val="0"/>
                </a:spcBef>
              </a:pPr>
              <a:t>0,2</a:t>
            </a:fld>
            <a:endParaRPr lang="en-US" sz="900" dirty="0">
              <a:latin typeface="Arial Narrow"/>
              <a:sym typeface="Arial Narrow"/>
            </a:endParaRPr>
          </a:p>
        </p:txBody>
      </p:sp>
      <p:sp>
        <p:nvSpPr>
          <p:cNvPr id="87" name="Text Placeholder 27"/>
          <p:cNvSpPr>
            <a:spLocks noGrp="1"/>
          </p:cNvSpPr>
          <p:nvPr>
            <p:custDataLst>
              <p:tags r:id="rId21"/>
            </p:custDataLst>
          </p:nvPr>
        </p:nvSpPr>
        <p:spPr bwMode="gray">
          <a:xfrm>
            <a:off x="1227138" y="4751388"/>
            <a:ext cx="18732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5452956E-31E9-40A3-974D-DB16E0990703}" type="datetime'5''''''''''''''''''''0''''''''''''''''''''''''''''%'''''''''">
              <a:rPr lang="en-US" sz="900">
                <a:latin typeface="Arial Narrow"/>
                <a:sym typeface="Arial Narrow"/>
              </a:rPr>
              <a:pPr algn="r">
                <a:lnSpc>
                  <a:spcPct val="100000"/>
                </a:lnSpc>
                <a:spcBef>
                  <a:spcPct val="0"/>
                </a:spcBef>
              </a:pPr>
              <a:t>50%</a:t>
            </a:fld>
            <a:endParaRPr lang="fr-FR" sz="900" dirty="0">
              <a:latin typeface="Arial Narrow"/>
              <a:sym typeface="Arial Narrow"/>
            </a:endParaRPr>
          </a:p>
        </p:txBody>
      </p:sp>
      <p:sp>
        <p:nvSpPr>
          <p:cNvPr id="112" name="Text Placeholder 181"/>
          <p:cNvSpPr>
            <a:spLocks noGrp="1"/>
          </p:cNvSpPr>
          <p:nvPr>
            <p:custDataLst>
              <p:tags r:id="rId22"/>
            </p:custDataLst>
          </p:nvPr>
        </p:nvSpPr>
        <p:spPr bwMode="gray">
          <a:xfrm>
            <a:off x="2306638"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F9D1ECD-1BD5-485E-A2ED-D19FFC2DB443}" type="datetime'''''''''''0'''''''''''''''''''''''''''''''',''''''''3'">
              <a:rPr lang="en-US" sz="900">
                <a:latin typeface="Arial Narrow"/>
                <a:sym typeface="Arial Narrow"/>
              </a:rPr>
              <a:pPr algn="ctr">
                <a:lnSpc>
                  <a:spcPct val="100000"/>
                </a:lnSpc>
                <a:spcBef>
                  <a:spcPct val="0"/>
                </a:spcBef>
              </a:pPr>
              <a:t>0,3</a:t>
            </a:fld>
            <a:endParaRPr lang="en-US" sz="900" dirty="0">
              <a:latin typeface="Arial Narrow"/>
              <a:sym typeface="Arial Narrow"/>
            </a:endParaRPr>
          </a:p>
        </p:txBody>
      </p:sp>
      <p:sp>
        <p:nvSpPr>
          <p:cNvPr id="134" name="Text Placeholder 185"/>
          <p:cNvSpPr>
            <a:spLocks noGrp="1"/>
          </p:cNvSpPr>
          <p:nvPr>
            <p:custDataLst>
              <p:tags r:id="rId23"/>
            </p:custDataLst>
          </p:nvPr>
        </p:nvSpPr>
        <p:spPr bwMode="gray">
          <a:xfrm>
            <a:off x="5773738"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000C346-8DEE-4110-9064-9F5060F184E9}" type="datetime'''''''0'',''''''7'''''''''''''''''''''''''''''''''''''''''''">
              <a:rPr lang="en-US" sz="900">
                <a:latin typeface="Arial Narrow"/>
                <a:sym typeface="Arial Narrow"/>
              </a:rPr>
              <a:pPr algn="ctr">
                <a:lnSpc>
                  <a:spcPct val="100000"/>
                </a:lnSpc>
                <a:spcBef>
                  <a:spcPct val="0"/>
                </a:spcBef>
              </a:pPr>
              <a:t>0,7</a:t>
            </a:fld>
            <a:endParaRPr lang="en-US" sz="900" dirty="0">
              <a:latin typeface="Arial Narrow"/>
              <a:sym typeface="Arial Narrow"/>
            </a:endParaRPr>
          </a:p>
        </p:txBody>
      </p:sp>
      <p:sp>
        <p:nvSpPr>
          <p:cNvPr id="135" name="Text Placeholder 186"/>
          <p:cNvSpPr>
            <a:spLocks noGrp="1"/>
          </p:cNvSpPr>
          <p:nvPr>
            <p:custDataLst>
              <p:tags r:id="rId24"/>
            </p:custDataLst>
          </p:nvPr>
        </p:nvSpPr>
        <p:spPr bwMode="gray">
          <a:xfrm>
            <a:off x="6640513"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7378D21-EBEC-4A96-9914-C9373B14A0FB}" type="datetime'''''''''''''''''''''''''''''''''''''''0'',8'''''''''''''''">
              <a:rPr lang="en-US" sz="900">
                <a:latin typeface="Arial Narrow"/>
                <a:sym typeface="Arial Narrow"/>
              </a:rPr>
              <a:pPr algn="ctr">
                <a:lnSpc>
                  <a:spcPct val="100000"/>
                </a:lnSpc>
                <a:spcBef>
                  <a:spcPct val="0"/>
                </a:spcBef>
              </a:pPr>
              <a:t>0,8</a:t>
            </a:fld>
            <a:endParaRPr lang="en-US" sz="900" dirty="0">
              <a:latin typeface="Arial Narrow"/>
              <a:sym typeface="Arial Narrow"/>
            </a:endParaRPr>
          </a:p>
        </p:txBody>
      </p:sp>
      <p:sp>
        <p:nvSpPr>
          <p:cNvPr id="136" name="Text Placeholder 187"/>
          <p:cNvSpPr>
            <a:spLocks noGrp="1"/>
          </p:cNvSpPr>
          <p:nvPr>
            <p:custDataLst>
              <p:tags r:id="rId25"/>
            </p:custDataLst>
          </p:nvPr>
        </p:nvSpPr>
        <p:spPr bwMode="gray">
          <a:xfrm>
            <a:off x="7507288" y="5857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94E0CD1-55B1-44A8-85F9-BA9D732A55E4}" type="datetime'''''''''''''''''''''''''''0,''''''''''''''9'''''">
              <a:rPr lang="en-US" sz="900">
                <a:latin typeface="Arial Narrow"/>
                <a:sym typeface="Arial Narrow"/>
              </a:rPr>
              <a:pPr algn="ctr">
                <a:lnSpc>
                  <a:spcPct val="100000"/>
                </a:lnSpc>
                <a:spcBef>
                  <a:spcPct val="0"/>
                </a:spcBef>
              </a:pPr>
              <a:t>0,9</a:t>
            </a:fld>
            <a:endParaRPr lang="en-US" sz="900" dirty="0">
              <a:latin typeface="Arial Narrow"/>
              <a:sym typeface="Arial Narrow"/>
            </a:endParaRPr>
          </a:p>
        </p:txBody>
      </p:sp>
      <p:sp>
        <p:nvSpPr>
          <p:cNvPr id="181" name="Text Placeholder 243"/>
          <p:cNvSpPr>
            <a:spLocks noGrp="1"/>
          </p:cNvSpPr>
          <p:nvPr>
            <p:custDataLst>
              <p:tags r:id="rId26"/>
            </p:custDataLst>
          </p:nvPr>
        </p:nvSpPr>
        <p:spPr bwMode="gray">
          <a:xfrm>
            <a:off x="1174750" y="2636838"/>
            <a:ext cx="239713"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lnSpc>
                <a:spcPct val="100000"/>
              </a:lnSpc>
              <a:spcBef>
                <a:spcPct val="0"/>
              </a:spcBef>
            </a:pPr>
            <a:fld id="{F213AA43-6965-4F2B-92B6-EC6641B1EA32}" type="datetime'''''''''''''''''''2''''''''''''''0''0%'''''''''''''''">
              <a:rPr lang="en-US" sz="900">
                <a:latin typeface="Arial Narrow"/>
                <a:sym typeface="Arial Narrow"/>
              </a:rPr>
              <a:pPr algn="r">
                <a:lnSpc>
                  <a:spcPct val="100000"/>
                </a:lnSpc>
                <a:spcBef>
                  <a:spcPct val="0"/>
                </a:spcBef>
              </a:pPr>
              <a:t>200%</a:t>
            </a:fld>
            <a:endParaRPr lang="en-US" sz="900" dirty="0">
              <a:latin typeface="Arial Narrow"/>
              <a:sym typeface="Arial Narrow"/>
            </a:endParaRPr>
          </a:p>
        </p:txBody>
      </p:sp>
      <p:sp useBgFill="1">
        <p:nvSpPr>
          <p:cNvPr id="13" name="Freeform 12"/>
          <p:cNvSpPr/>
          <p:nvPr>
            <p:custDataLst>
              <p:tags r:id="rId27"/>
            </p:custDataLst>
          </p:nvPr>
        </p:nvSpPr>
        <p:spPr bwMode="auto">
          <a:xfrm>
            <a:off x="1441450" y="2946400"/>
            <a:ext cx="146051" cy="96839"/>
          </a:xfrm>
          <a:custGeom>
            <a:avLst/>
            <a:gdLst/>
            <a:ahLst/>
            <a:cxnLst/>
            <a:rect l="0" t="0" r="0" b="0"/>
            <a:pathLst>
              <a:path w="146051" h="96839">
                <a:moveTo>
                  <a:pt x="0" y="39688"/>
                </a:moveTo>
                <a:lnTo>
                  <a:pt x="146050" y="0"/>
                </a:lnTo>
                <a:lnTo>
                  <a:pt x="146050" y="57150"/>
                </a:lnTo>
                <a:lnTo>
                  <a:pt x="0" y="96838"/>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1" name="Freeform 10"/>
          <p:cNvSpPr/>
          <p:nvPr>
            <p:custDataLst>
              <p:tags r:id="rId28"/>
            </p:custDataLst>
          </p:nvPr>
        </p:nvSpPr>
        <p:spPr bwMode="auto">
          <a:xfrm>
            <a:off x="1441450" y="2946400"/>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reeform 11"/>
          <p:cNvSpPr/>
          <p:nvPr>
            <p:custDataLst>
              <p:tags r:id="rId29"/>
            </p:custDataLst>
          </p:nvPr>
        </p:nvSpPr>
        <p:spPr bwMode="auto">
          <a:xfrm>
            <a:off x="1441450" y="3003550"/>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0" name="Straight Connector 39"/>
          <p:cNvCxnSpPr/>
          <p:nvPr>
            <p:custDataLst>
              <p:tags r:id="rId30"/>
            </p:custDataLst>
          </p:nvPr>
        </p:nvCxnSpPr>
        <p:spPr bwMode="auto">
          <a:xfrm flipH="1">
            <a:off x="1616075" y="5022850"/>
            <a:ext cx="25400" cy="2063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31"/>
            </p:custDataLst>
          </p:nvPr>
        </p:nvCxnSpPr>
        <p:spPr bwMode="auto">
          <a:xfrm flipV="1">
            <a:off x="3163888" y="5284788"/>
            <a:ext cx="63500" cy="2698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63" name="Text Placeholder 214"/>
          <p:cNvSpPr>
            <a:spLocks noGrp="1"/>
          </p:cNvSpPr>
          <p:nvPr>
            <p:custDataLst>
              <p:tags r:id="rId32"/>
            </p:custDataLst>
          </p:nvPr>
        </p:nvSpPr>
        <p:spPr bwMode="gray">
          <a:xfrm>
            <a:off x="4673600" y="5318125"/>
            <a:ext cx="263525"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00E6596-F606-4AD5-BA05-551B6E7E4912}" type="datetime'''''''''''P''''a''-B''l'''''''''">
              <a:rPr lang="en-US" sz="900">
                <a:latin typeface="Arial Narrow"/>
                <a:sym typeface="Arial Narrow"/>
              </a:rPr>
              <a:pPr>
                <a:lnSpc>
                  <a:spcPct val="100000"/>
                </a:lnSpc>
                <a:spcBef>
                  <a:spcPct val="0"/>
                </a:spcBef>
              </a:pPr>
              <a:t>Pa-Bl</a:t>
            </a:fld>
            <a:endParaRPr lang="en-US" sz="900" dirty="0">
              <a:latin typeface="Arial Narrow"/>
              <a:sym typeface="Arial Narrow"/>
            </a:endParaRPr>
          </a:p>
        </p:txBody>
      </p:sp>
      <p:sp>
        <p:nvSpPr>
          <p:cNvPr id="145" name="Text Placeholder 196"/>
          <p:cNvSpPr>
            <a:spLocks noGrp="1"/>
          </p:cNvSpPr>
          <p:nvPr>
            <p:custDataLst>
              <p:tags r:id="rId33"/>
            </p:custDataLst>
          </p:nvPr>
        </p:nvSpPr>
        <p:spPr bwMode="gray">
          <a:xfrm>
            <a:off x="5930900" y="3679825"/>
            <a:ext cx="450850" cy="136525"/>
          </a:xfrm>
          <a:prstGeom prst="rect">
            <a:avLst/>
          </a:prstGeom>
          <a:noFill/>
          <a:extLst>
            <a:ext uri="{909E8E84-426E-40DD-AFC4-6F175D3DCCD1}">
              <a14:hiddenFill xmlns:a14="http://schemas.microsoft.com/office/drawing/2010/main">
                <a:solidFill>
                  <a:schemeClr val="accent6"/>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06096DA-4D0C-441A-9C0D-6825784D1B25}" type="datetime'P''''''a''r ''- ''''''''''''''A''''''''m''''''''s'''''''''">
              <a:rPr lang="en-US" sz="900" u="sng">
                <a:latin typeface="Arial Narrow"/>
                <a:sym typeface="Arial Narrow"/>
              </a:rPr>
              <a:pPr>
                <a:lnSpc>
                  <a:spcPct val="100000"/>
                </a:lnSpc>
                <a:spcBef>
                  <a:spcPct val="0"/>
                </a:spcBef>
              </a:pPr>
              <a:t>Par - Ams</a:t>
            </a:fld>
            <a:endParaRPr lang="en-US" sz="900" u="sng" dirty="0">
              <a:latin typeface="Arial Narrow"/>
              <a:sym typeface="Arial Narrow"/>
            </a:endParaRPr>
          </a:p>
        </p:txBody>
      </p:sp>
      <p:sp>
        <p:nvSpPr>
          <p:cNvPr id="6" name="Text Placeholder 2"/>
          <p:cNvSpPr>
            <a:spLocks noGrp="1"/>
          </p:cNvSpPr>
          <p:nvPr>
            <p:custDataLst>
              <p:tags r:id="rId34"/>
            </p:custDataLst>
          </p:nvPr>
        </p:nvSpPr>
        <p:spPr bwMode="auto">
          <a:xfrm>
            <a:off x="7727950" y="5584825"/>
            <a:ext cx="1060450" cy="3365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4DE2983-076A-4A63-BFD2-7BF7473D9A6E}" type="datetime'In''d''i''ce d''e'' p''erti''nence &#10;de ''l''''’''offr''e TET'">
              <a:rPr lang="en-US" sz="1100"/>
              <a:pPr>
                <a:lnSpc>
                  <a:spcPct val="100000"/>
                </a:lnSpc>
                <a:spcBef>
                  <a:spcPct val="0"/>
                </a:spcBef>
              </a:pPr>
              <a:t>Indice de pertinence 
de l’offre TET</a:t>
            </a:fld>
            <a:endParaRPr lang="fr-FR" sz="1100" dirty="0">
              <a:latin typeface="Arial Narrow"/>
              <a:sym typeface="Arial Narrow"/>
            </a:endParaRPr>
          </a:p>
        </p:txBody>
      </p:sp>
      <p:sp>
        <p:nvSpPr>
          <p:cNvPr id="165" name="Text Placeholder 216"/>
          <p:cNvSpPr>
            <a:spLocks noGrp="1"/>
          </p:cNvSpPr>
          <p:nvPr>
            <p:custDataLst>
              <p:tags r:id="rId35"/>
            </p:custDataLst>
          </p:nvPr>
        </p:nvSpPr>
        <p:spPr bwMode="gray">
          <a:xfrm>
            <a:off x="5359400" y="4489450"/>
            <a:ext cx="409575"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3DFD74FB-C061-4BB5-98B1-C15E8C9D85EC}" type="datetime'''''''P''''''''a''''r ''-'''''' Br''''''g'''">
              <a:rPr lang="en-US" sz="900">
                <a:latin typeface="Arial Narrow"/>
                <a:sym typeface="Arial Narrow"/>
              </a:rPr>
              <a:pPr>
                <a:lnSpc>
                  <a:spcPct val="100000"/>
                </a:lnSpc>
                <a:spcBef>
                  <a:spcPct val="0"/>
                </a:spcBef>
              </a:pPr>
              <a:t>Par - Brg</a:t>
            </a:fld>
            <a:endParaRPr lang="en-US" sz="900" dirty="0">
              <a:latin typeface="Arial Narrow"/>
              <a:sym typeface="Arial Narrow"/>
            </a:endParaRPr>
          </a:p>
        </p:txBody>
      </p:sp>
      <p:sp>
        <p:nvSpPr>
          <p:cNvPr id="147" name="Text Placeholder 198"/>
          <p:cNvSpPr>
            <a:spLocks noGrp="1"/>
          </p:cNvSpPr>
          <p:nvPr>
            <p:custDataLst>
              <p:tags r:id="rId36"/>
            </p:custDataLst>
          </p:nvPr>
        </p:nvSpPr>
        <p:spPr bwMode="gray">
          <a:xfrm>
            <a:off x="4645025" y="4060825"/>
            <a:ext cx="46196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39B655D8-D82A-441D-AFE7-AD0BFE85C5B9}" type="datetime'''''''''P''a''''''''''r'' -'''' C''''''''''''''''om'''''''''">
              <a:rPr lang="en-US" sz="900" u="sng">
                <a:latin typeface="Arial Narrow"/>
                <a:sym typeface="Arial Narrow"/>
              </a:rPr>
              <a:pPr>
                <a:lnSpc>
                  <a:spcPct val="100000"/>
                </a:lnSpc>
                <a:spcBef>
                  <a:spcPct val="0"/>
                </a:spcBef>
              </a:pPr>
              <a:t>Par - Com</a:t>
            </a:fld>
            <a:endParaRPr lang="en-US" sz="900" u="sng" dirty="0">
              <a:latin typeface="Arial Narrow"/>
              <a:sym typeface="Arial Narrow"/>
            </a:endParaRPr>
          </a:p>
        </p:txBody>
      </p:sp>
      <p:sp>
        <p:nvSpPr>
          <p:cNvPr id="151" name="Text Placeholder 202"/>
          <p:cNvSpPr>
            <a:spLocks noGrp="1"/>
          </p:cNvSpPr>
          <p:nvPr>
            <p:custDataLst>
              <p:tags r:id="rId37"/>
            </p:custDataLst>
          </p:nvPr>
        </p:nvSpPr>
        <p:spPr bwMode="gray">
          <a:xfrm>
            <a:off x="4178300" y="4879975"/>
            <a:ext cx="38100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3005207-146B-4632-9DE0-2F79471B2D90}" type="datetime'''''''''T''''l''s''''-''''''''''T''r''''''''''bs'''''''''">
              <a:rPr lang="en-US" sz="900" u="sng">
                <a:latin typeface="Arial Narrow"/>
                <a:sym typeface="Arial Narrow"/>
              </a:rPr>
              <a:pPr>
                <a:lnSpc>
                  <a:spcPct val="100000"/>
                </a:lnSpc>
                <a:spcBef>
                  <a:spcPct val="0"/>
                </a:spcBef>
              </a:pPr>
              <a:t>Tls-Trbs</a:t>
            </a:fld>
            <a:endParaRPr lang="en-US" sz="900" u="sng" dirty="0">
              <a:latin typeface="Arial Narrow"/>
              <a:sym typeface="Arial Narrow"/>
            </a:endParaRPr>
          </a:p>
        </p:txBody>
      </p:sp>
      <p:sp>
        <p:nvSpPr>
          <p:cNvPr id="152" name="Text Placeholder 203"/>
          <p:cNvSpPr>
            <a:spLocks noGrp="1"/>
          </p:cNvSpPr>
          <p:nvPr>
            <p:custDataLst>
              <p:tags r:id="rId38"/>
            </p:custDataLst>
          </p:nvPr>
        </p:nvSpPr>
        <p:spPr bwMode="gray">
          <a:xfrm>
            <a:off x="4540250" y="3832225"/>
            <a:ext cx="4048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9A7E011-828F-42DA-8B18-E1BB84884A86}" type="datetime'''Pa''r'''''''''''''' -'''''''' ''T''''''r''o'''''''''''''''''">
              <a:rPr lang="en-US" sz="900">
                <a:latin typeface="Arial Narrow"/>
                <a:sym typeface="Arial Narrow"/>
              </a:rPr>
              <a:pPr>
                <a:lnSpc>
                  <a:spcPct val="100000"/>
                </a:lnSpc>
                <a:spcBef>
                  <a:spcPct val="0"/>
                </a:spcBef>
              </a:pPr>
              <a:t>Par - Tro</a:t>
            </a:fld>
            <a:endParaRPr lang="en-US" sz="900" dirty="0">
              <a:latin typeface="Arial Narrow"/>
              <a:sym typeface="Arial Narrow"/>
            </a:endParaRPr>
          </a:p>
        </p:txBody>
      </p:sp>
      <p:sp>
        <p:nvSpPr>
          <p:cNvPr id="143" name="Text Placeholder 194"/>
          <p:cNvSpPr>
            <a:spLocks noGrp="1"/>
          </p:cNvSpPr>
          <p:nvPr>
            <p:custDataLst>
              <p:tags r:id="rId39"/>
            </p:custDataLst>
          </p:nvPr>
        </p:nvSpPr>
        <p:spPr bwMode="gray">
          <a:xfrm>
            <a:off x="4805363" y="4787900"/>
            <a:ext cx="420688"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EF939C3-E09D-4643-B1F7-D9E6469C91B1}" type="datetime'''''P''ar'''' ''''''''- G''''''''''''''''''''''''r''''a'''">
              <a:rPr lang="en-US" sz="900">
                <a:latin typeface="Arial Narrow"/>
                <a:sym typeface="Arial Narrow"/>
              </a:rPr>
              <a:pPr>
                <a:lnSpc>
                  <a:spcPct val="100000"/>
                </a:lnSpc>
                <a:spcBef>
                  <a:spcPct val="0"/>
                </a:spcBef>
              </a:pPr>
              <a:t>Par - Gra</a:t>
            </a:fld>
            <a:endParaRPr lang="en-US" sz="900" dirty="0">
              <a:latin typeface="Arial Narrow"/>
              <a:sym typeface="Arial Narrow"/>
            </a:endParaRPr>
          </a:p>
        </p:txBody>
      </p:sp>
      <p:sp>
        <p:nvSpPr>
          <p:cNvPr id="159" name="Text Placeholder 210"/>
          <p:cNvSpPr>
            <a:spLocks noGrp="1"/>
          </p:cNvSpPr>
          <p:nvPr>
            <p:custDataLst>
              <p:tags r:id="rId40"/>
            </p:custDataLst>
          </p:nvPr>
        </p:nvSpPr>
        <p:spPr bwMode="gray">
          <a:xfrm>
            <a:off x="5006975" y="2851150"/>
            <a:ext cx="43656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CAF4FDA-0E3F-4DDC-AB79-A9C50D560893}" type="datetime'''''T''''''''o''u'''''''''' ''-'''''' M''r''''''''''''''s'''">
              <a:rPr lang="en-US" sz="900">
                <a:latin typeface="Arial Narrow"/>
                <a:sym typeface="Arial Narrow"/>
              </a:rPr>
              <a:pPr>
                <a:lnSpc>
                  <a:spcPct val="100000"/>
                </a:lnSpc>
                <a:spcBef>
                  <a:spcPct val="0"/>
                </a:spcBef>
              </a:pPr>
              <a:t>Tou - Mrs</a:t>
            </a:fld>
            <a:endParaRPr lang="en-US" sz="900" dirty="0">
              <a:latin typeface="Arial Narrow"/>
              <a:sym typeface="Arial Narrow"/>
            </a:endParaRPr>
          </a:p>
        </p:txBody>
      </p:sp>
      <p:sp>
        <p:nvSpPr>
          <p:cNvPr id="141" name="Text Placeholder 192"/>
          <p:cNvSpPr>
            <a:spLocks noGrp="1"/>
          </p:cNvSpPr>
          <p:nvPr>
            <p:custDataLst>
              <p:tags r:id="rId41"/>
            </p:custDataLst>
          </p:nvPr>
        </p:nvSpPr>
        <p:spPr bwMode="gray">
          <a:xfrm>
            <a:off x="2360613" y="5165725"/>
            <a:ext cx="4048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1BA572E5-C5DB-433F-B4E6-6DA0D5C66B42}" type="datetime'C''''''''F'''' -'''''' ''B''''''e''z'''''''''''">
              <a:rPr lang="en-US" sz="900">
                <a:latin typeface="Arial Narrow"/>
                <a:sym typeface="Arial Narrow"/>
              </a:rPr>
              <a:pPr>
                <a:lnSpc>
                  <a:spcPct val="100000"/>
                </a:lnSpc>
                <a:spcBef>
                  <a:spcPct val="0"/>
                </a:spcBef>
              </a:pPr>
              <a:t>CF - Bez</a:t>
            </a:fld>
            <a:endParaRPr lang="en-US" sz="900" dirty="0">
              <a:latin typeface="Arial Narrow"/>
              <a:sym typeface="Arial Narrow"/>
            </a:endParaRPr>
          </a:p>
        </p:txBody>
      </p:sp>
      <p:sp>
        <p:nvSpPr>
          <p:cNvPr id="5" name="Text Placeholder 4"/>
          <p:cNvSpPr>
            <a:spLocks noGrp="1"/>
          </p:cNvSpPr>
          <p:nvPr>
            <p:custDataLst>
              <p:tags r:id="rId42"/>
            </p:custDataLst>
          </p:nvPr>
        </p:nvSpPr>
        <p:spPr bwMode="auto">
          <a:xfrm>
            <a:off x="765175" y="2209800"/>
            <a:ext cx="1479550" cy="3365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3DD8DEC-F606-42D8-924F-39208DF69E3E}" type="datetime'R''evenu''''s / ''''Charges par ''l''''igne &#10;[% ''; ''2013'']'">
              <a:rPr lang="en-US" sz="1100">
                <a:latin typeface="Arial Narrow"/>
                <a:sym typeface="Arial Narrow"/>
              </a:rPr>
              <a:pPr algn="ctr">
                <a:lnSpc>
                  <a:spcPct val="100000"/>
                </a:lnSpc>
                <a:spcBef>
                  <a:spcPct val="0"/>
                </a:spcBef>
              </a:pPr>
              <a:t>Revenus / Charges par ligne 
[% ; 2013]</a:t>
            </a:fld>
            <a:endParaRPr lang="fr-FR" sz="1100" dirty="0">
              <a:latin typeface="Arial Narrow"/>
              <a:sym typeface="Arial Narrow"/>
            </a:endParaRPr>
          </a:p>
        </p:txBody>
      </p:sp>
      <p:sp>
        <p:nvSpPr>
          <p:cNvPr id="166" name="Text Placeholder 217"/>
          <p:cNvSpPr>
            <a:spLocks noGrp="1"/>
          </p:cNvSpPr>
          <p:nvPr>
            <p:custDataLst>
              <p:tags r:id="rId43"/>
            </p:custDataLst>
          </p:nvPr>
        </p:nvSpPr>
        <p:spPr bwMode="gray">
          <a:xfrm>
            <a:off x="5376863" y="3921125"/>
            <a:ext cx="30638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3850543-0E20-40BC-86D3-2724C70A61B0}" type="datetime'P''''''''a''''''''''''''''''''-Or''''l'''''''''''''''''''''">
              <a:rPr lang="en-US" sz="900" u="sng">
                <a:latin typeface="Arial Narrow"/>
                <a:sym typeface="Arial Narrow"/>
              </a:rPr>
              <a:pPr>
                <a:lnSpc>
                  <a:spcPct val="100000"/>
                </a:lnSpc>
                <a:spcBef>
                  <a:spcPct val="0"/>
                </a:spcBef>
              </a:pPr>
              <a:t>Pa-Orl</a:t>
            </a:fld>
            <a:endParaRPr lang="en-US" sz="900" u="sng" dirty="0">
              <a:latin typeface="Arial Narrow"/>
              <a:sym typeface="Arial Narrow"/>
            </a:endParaRPr>
          </a:p>
        </p:txBody>
      </p:sp>
      <p:sp>
        <p:nvSpPr>
          <p:cNvPr id="138" name="Text Placeholder 189"/>
          <p:cNvSpPr>
            <a:spLocks noGrp="1"/>
          </p:cNvSpPr>
          <p:nvPr>
            <p:custDataLst>
              <p:tags r:id="rId44"/>
            </p:custDataLst>
          </p:nvPr>
        </p:nvSpPr>
        <p:spPr bwMode="gray">
          <a:xfrm>
            <a:off x="5978525" y="4117975"/>
            <a:ext cx="388938"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97EA6C5-8BDB-4AC1-961A-ED0E199FAA9A}" type="datetime'''''Pa''''''''''''r'''''''''' ''''''-'' ''''C''''''F'''">
              <a:rPr lang="en-US" sz="900">
                <a:latin typeface="Arial Narrow"/>
                <a:sym typeface="Arial Narrow"/>
              </a:rPr>
              <a:pPr>
                <a:lnSpc>
                  <a:spcPct val="100000"/>
                </a:lnSpc>
                <a:spcBef>
                  <a:spcPct val="0"/>
                </a:spcBef>
              </a:pPr>
              <a:t>Par - CF</a:t>
            </a:fld>
            <a:endParaRPr lang="en-US" sz="900" dirty="0">
              <a:latin typeface="Arial Narrow"/>
              <a:sym typeface="Arial Narrow"/>
            </a:endParaRPr>
          </a:p>
        </p:txBody>
      </p:sp>
      <p:sp>
        <p:nvSpPr>
          <p:cNvPr id="139" name="Text Placeholder 190"/>
          <p:cNvSpPr>
            <a:spLocks noGrp="1"/>
          </p:cNvSpPr>
          <p:nvPr>
            <p:custDataLst>
              <p:tags r:id="rId45"/>
            </p:custDataLst>
          </p:nvPr>
        </p:nvSpPr>
        <p:spPr bwMode="gray">
          <a:xfrm>
            <a:off x="3552825" y="4619625"/>
            <a:ext cx="390525"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95B2EB7-04EC-43FA-9BB5-BC0269E51477}" type="datetime'''''Na'' - ''''''''''''''''L''y''''''''''''''o'''''''''''''''">
              <a:rPr lang="en-US" sz="900">
                <a:latin typeface="Arial Narrow"/>
                <a:sym typeface="Arial Narrow"/>
              </a:rPr>
              <a:pPr>
                <a:lnSpc>
                  <a:spcPct val="100000"/>
                </a:lnSpc>
                <a:spcBef>
                  <a:spcPct val="0"/>
                </a:spcBef>
              </a:pPr>
              <a:t>Na - Lyo</a:t>
            </a:fld>
            <a:endParaRPr lang="en-US" sz="900" dirty="0">
              <a:latin typeface="Arial Narrow"/>
              <a:sym typeface="Arial Narrow"/>
            </a:endParaRPr>
          </a:p>
        </p:txBody>
      </p:sp>
      <p:sp>
        <p:nvSpPr>
          <p:cNvPr id="144" name="Text Placeholder 195"/>
          <p:cNvSpPr>
            <a:spLocks noGrp="1"/>
          </p:cNvSpPr>
          <p:nvPr>
            <p:custDataLst>
              <p:tags r:id="rId46"/>
            </p:custDataLst>
          </p:nvPr>
        </p:nvSpPr>
        <p:spPr bwMode="gray">
          <a:xfrm>
            <a:off x="1822450" y="5226050"/>
            <a:ext cx="328613" cy="136525"/>
          </a:xfrm>
          <a:prstGeom prst="rect">
            <a:avLst/>
          </a:prstGeom>
          <a:noFill/>
          <a:extLst>
            <a:ext uri="{909E8E84-426E-40DD-AFC4-6F175D3DCCD1}">
              <a14:hiddenFill xmlns:a14="http://schemas.microsoft.com/office/drawing/2010/main">
                <a:solidFill>
                  <a:schemeClr val="accent2"/>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CDB8832-1FF3-4667-A135-75ECBEC29E48}" type="datetime'''''B''d''''''''x''''''''''-''L''y'''''''''''''">
              <a:rPr lang="en-US" sz="900">
                <a:latin typeface="Arial Narrow"/>
                <a:sym typeface="Arial Narrow"/>
              </a:rPr>
              <a:pPr>
                <a:lnSpc>
                  <a:spcPct val="100000"/>
                </a:lnSpc>
                <a:spcBef>
                  <a:spcPct val="0"/>
                </a:spcBef>
              </a:pPr>
              <a:t>Bdx-Ly</a:t>
            </a:fld>
            <a:endParaRPr lang="en-US" sz="900" dirty="0">
              <a:latin typeface="Arial Narrow"/>
              <a:sym typeface="Arial Narrow"/>
            </a:endParaRPr>
          </a:p>
        </p:txBody>
      </p:sp>
      <p:sp>
        <p:nvSpPr>
          <p:cNvPr id="140" name="Text Placeholder 191"/>
          <p:cNvSpPr>
            <a:spLocks noGrp="1"/>
          </p:cNvSpPr>
          <p:nvPr>
            <p:custDataLst>
              <p:tags r:id="rId47"/>
            </p:custDataLst>
          </p:nvPr>
        </p:nvSpPr>
        <p:spPr bwMode="gray">
          <a:xfrm>
            <a:off x="3211513" y="4794250"/>
            <a:ext cx="37465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FE8D00A-8840-4B6F-9B59-FF35D4FF4A28}" type="datetime'''''C''a'''''''''''''''' ''''''''- ''Tr''''s'''''''">
              <a:rPr lang="en-US" sz="900" u="sng">
                <a:latin typeface="Arial Narrow"/>
                <a:sym typeface="Arial Narrow"/>
              </a:rPr>
              <a:pPr>
                <a:lnSpc>
                  <a:spcPct val="100000"/>
                </a:lnSpc>
                <a:spcBef>
                  <a:spcPct val="0"/>
                </a:spcBef>
              </a:pPr>
              <a:t>Ca - Trs</a:t>
            </a:fld>
            <a:endParaRPr lang="en-US" sz="900" u="sng" dirty="0">
              <a:latin typeface="Arial Narrow"/>
              <a:sym typeface="Arial Narrow"/>
            </a:endParaRPr>
          </a:p>
        </p:txBody>
      </p:sp>
      <p:sp>
        <p:nvSpPr>
          <p:cNvPr id="142" name="Text Placeholder 193"/>
          <p:cNvSpPr>
            <a:spLocks noGrp="1"/>
          </p:cNvSpPr>
          <p:nvPr>
            <p:custDataLst>
              <p:tags r:id="rId48"/>
            </p:custDataLst>
          </p:nvPr>
        </p:nvSpPr>
        <p:spPr bwMode="gray">
          <a:xfrm>
            <a:off x="1514475" y="4886325"/>
            <a:ext cx="42068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18122B06-63D1-4217-9C01-D6BAF73CADF9}" type="datetime'''R''''''''''''''''''''m''''s'' ''''-'''''''''' ''D''i''j'''">
              <a:rPr lang="en-US" sz="900" u="sng">
                <a:latin typeface="Arial Narrow"/>
                <a:sym typeface="Arial Narrow"/>
              </a:rPr>
              <a:pPr>
                <a:lnSpc>
                  <a:spcPct val="100000"/>
                </a:lnSpc>
                <a:spcBef>
                  <a:spcPct val="0"/>
                </a:spcBef>
              </a:pPr>
              <a:t>Rms - Dij</a:t>
            </a:fld>
            <a:endParaRPr lang="en-US" sz="900" u="sng" dirty="0">
              <a:latin typeface="Arial Narrow"/>
              <a:sym typeface="Arial Narrow"/>
            </a:endParaRPr>
          </a:p>
        </p:txBody>
      </p:sp>
      <p:sp>
        <p:nvSpPr>
          <p:cNvPr id="146" name="Text Placeholder 197"/>
          <p:cNvSpPr>
            <a:spLocks noGrp="1"/>
          </p:cNvSpPr>
          <p:nvPr>
            <p:custDataLst>
              <p:tags r:id="rId49"/>
            </p:custDataLst>
          </p:nvPr>
        </p:nvSpPr>
        <p:spPr bwMode="gray">
          <a:xfrm>
            <a:off x="6007100" y="2984500"/>
            <a:ext cx="3540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8018DF3-6DDE-48E0-80AE-E4B6C47B6BA1}" type="datetime'''''''''''''P''''''''''ar''''''''''''''-''Evr'''''''''''">
              <a:rPr lang="en-US" sz="900" u="sng">
                <a:latin typeface="Arial Narrow"/>
                <a:sym typeface="Arial Narrow"/>
              </a:rPr>
              <a:pPr>
                <a:lnSpc>
                  <a:spcPct val="100000"/>
                </a:lnSpc>
                <a:spcBef>
                  <a:spcPct val="0"/>
                </a:spcBef>
              </a:pPr>
              <a:t>Par-Evr</a:t>
            </a:fld>
            <a:endParaRPr lang="en-US" sz="900" u="sng" dirty="0">
              <a:latin typeface="Arial Narrow"/>
              <a:sym typeface="Arial Narrow"/>
            </a:endParaRPr>
          </a:p>
        </p:txBody>
      </p:sp>
      <p:sp>
        <p:nvSpPr>
          <p:cNvPr id="157" name="Text Placeholder 208"/>
          <p:cNvSpPr>
            <a:spLocks noGrp="1"/>
          </p:cNvSpPr>
          <p:nvPr>
            <p:custDataLst>
              <p:tags r:id="rId50"/>
            </p:custDataLst>
          </p:nvPr>
        </p:nvSpPr>
        <p:spPr bwMode="gray">
          <a:xfrm>
            <a:off x="5445125" y="3441700"/>
            <a:ext cx="414338"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EF67415-AE0C-4490-9F31-7E6FA81CDD4F}" type="datetime'''''''''''''''''''Pa''''r ''- ''L''i''''''''''''''''''''''m'''">
              <a:rPr lang="en-US" sz="900">
                <a:latin typeface="Arial Narrow"/>
                <a:sym typeface="Arial Narrow"/>
              </a:rPr>
              <a:pPr>
                <a:lnSpc>
                  <a:spcPct val="100000"/>
                </a:lnSpc>
                <a:spcBef>
                  <a:spcPct val="0"/>
                </a:spcBef>
              </a:pPr>
              <a:t>Par - Lim</a:t>
            </a:fld>
            <a:endParaRPr lang="en-US" sz="900" dirty="0">
              <a:latin typeface="Arial Narrow"/>
              <a:sym typeface="Arial Narrow"/>
            </a:endParaRPr>
          </a:p>
        </p:txBody>
      </p:sp>
      <p:sp>
        <p:nvSpPr>
          <p:cNvPr id="148" name="Text Placeholder 199"/>
          <p:cNvSpPr>
            <a:spLocks noGrp="1"/>
          </p:cNvSpPr>
          <p:nvPr>
            <p:custDataLst>
              <p:tags r:id="rId51"/>
            </p:custDataLst>
          </p:nvPr>
        </p:nvSpPr>
        <p:spPr bwMode="gray">
          <a:xfrm>
            <a:off x="6769100" y="3575050"/>
            <a:ext cx="384175" cy="136525"/>
          </a:xfrm>
          <a:prstGeom prst="rect">
            <a:avLst/>
          </a:prstGeom>
          <a:noFill/>
          <a:extLst>
            <a:ext uri="{909E8E84-426E-40DD-AFC4-6F175D3DCCD1}">
              <a14:hiddenFill xmlns:a14="http://schemas.microsoft.com/office/drawing/2010/main">
                <a:solidFill>
                  <a:schemeClr val="accent6"/>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34BB1F1-4E2F-4B10-8F68-268011EE19B5}" type="datetime'P''''a''''''''r'''''''''''' ''-'''''''' Ro'''''''">
              <a:rPr lang="en-US" sz="900">
                <a:latin typeface="Arial Narrow"/>
                <a:sym typeface="Arial Narrow"/>
              </a:rPr>
              <a:pPr>
                <a:lnSpc>
                  <a:spcPct val="100000"/>
                </a:lnSpc>
                <a:spcBef>
                  <a:spcPct val="0"/>
                </a:spcBef>
              </a:pPr>
              <a:t>Par - Ro</a:t>
            </a:fld>
            <a:endParaRPr lang="en-US" sz="900" dirty="0">
              <a:latin typeface="Arial Narrow"/>
              <a:sym typeface="Arial Narrow"/>
            </a:endParaRPr>
          </a:p>
        </p:txBody>
      </p:sp>
      <p:sp>
        <p:nvSpPr>
          <p:cNvPr id="150" name="Text Placeholder 201"/>
          <p:cNvSpPr>
            <a:spLocks noGrp="1"/>
          </p:cNvSpPr>
          <p:nvPr>
            <p:custDataLst>
              <p:tags r:id="rId52"/>
            </p:custDataLst>
          </p:nvPr>
        </p:nvSpPr>
        <p:spPr bwMode="gray">
          <a:xfrm>
            <a:off x="3973513" y="3917950"/>
            <a:ext cx="43021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ABBB0BB-79BD-417A-8A46-3088FED7C1F6}" type="datetime'''''P''''''''''''''a''''r'''' ''-'' A''''''u''''''''''''b'''''">
              <a:rPr lang="en-US" sz="900" u="sng">
                <a:latin typeface="Arial Narrow"/>
                <a:sym typeface="Arial Narrow"/>
              </a:rPr>
              <a:pPr>
                <a:lnSpc>
                  <a:spcPct val="100000"/>
                </a:lnSpc>
                <a:spcBef>
                  <a:spcPct val="0"/>
                </a:spcBef>
              </a:pPr>
              <a:t>Par - Aub</a:t>
            </a:fld>
            <a:endParaRPr lang="en-US" sz="900" u="sng" dirty="0">
              <a:latin typeface="Arial Narrow"/>
              <a:sym typeface="Arial Narrow"/>
            </a:endParaRPr>
          </a:p>
        </p:txBody>
      </p:sp>
      <p:sp>
        <p:nvSpPr>
          <p:cNvPr id="149" name="Text Placeholder 200"/>
          <p:cNvSpPr>
            <a:spLocks noGrp="1"/>
          </p:cNvSpPr>
          <p:nvPr>
            <p:custDataLst>
              <p:tags r:id="rId53"/>
            </p:custDataLst>
          </p:nvPr>
        </p:nvSpPr>
        <p:spPr bwMode="gray">
          <a:xfrm>
            <a:off x="2989263" y="4948238"/>
            <a:ext cx="41275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EFDB9FA7-F41B-4F26-A929-AD1C1F040801}" type="datetime'''Ro''''''''''''''''''-L''e''''''''''''''Ha'''''''">
              <a:rPr lang="en-US" sz="900">
                <a:latin typeface="Arial Narrow"/>
                <a:sym typeface="Arial Narrow"/>
              </a:rPr>
              <a:pPr>
                <a:lnSpc>
                  <a:spcPct val="100000"/>
                </a:lnSpc>
                <a:spcBef>
                  <a:spcPct val="0"/>
                </a:spcBef>
              </a:pPr>
              <a:t>Ro-LeHa</a:t>
            </a:fld>
            <a:endParaRPr lang="en-US" sz="900" dirty="0">
              <a:latin typeface="Arial Narrow"/>
              <a:sym typeface="Arial Narrow"/>
            </a:endParaRPr>
          </a:p>
        </p:txBody>
      </p:sp>
      <p:sp>
        <p:nvSpPr>
          <p:cNvPr id="153" name="Text Placeholder 204"/>
          <p:cNvSpPr>
            <a:spLocks noGrp="1"/>
          </p:cNvSpPr>
          <p:nvPr>
            <p:custDataLst>
              <p:tags r:id="rId54"/>
            </p:custDataLst>
          </p:nvPr>
        </p:nvSpPr>
        <p:spPr bwMode="gray">
          <a:xfrm>
            <a:off x="4244975" y="4603750"/>
            <a:ext cx="45085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53E4B3A-0754-48F4-80C6-57B26561335F}" type="datetime'P''''''''a''''''''''''''r -'' M''''t''''''''r''''''''''g'''''">
              <a:rPr lang="en-US" sz="900">
                <a:latin typeface="Arial Narrow"/>
                <a:sym typeface="Arial Narrow"/>
              </a:rPr>
              <a:pPr>
                <a:lnSpc>
                  <a:spcPct val="100000"/>
                </a:lnSpc>
                <a:spcBef>
                  <a:spcPct val="0"/>
                </a:spcBef>
              </a:pPr>
              <a:t>Par - Mtrg</a:t>
            </a:fld>
            <a:endParaRPr lang="en-US" sz="900" dirty="0">
              <a:latin typeface="Arial Narrow"/>
              <a:sym typeface="Arial Narrow"/>
            </a:endParaRPr>
          </a:p>
        </p:txBody>
      </p:sp>
      <p:sp>
        <p:nvSpPr>
          <p:cNvPr id="154" name="Text Placeholder 205"/>
          <p:cNvSpPr>
            <a:spLocks noGrp="1"/>
          </p:cNvSpPr>
          <p:nvPr>
            <p:custDataLst>
              <p:tags r:id="rId55"/>
            </p:custDataLst>
          </p:nvPr>
        </p:nvSpPr>
        <p:spPr bwMode="gray">
          <a:xfrm>
            <a:off x="3430588" y="5340350"/>
            <a:ext cx="238125"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6F6DA78-50E4-49A7-87F8-E2BAACB674E9}" type="datetime'''N''''''i''''-''''''''''''''''''''''Al'">
              <a:rPr lang="en-US" sz="900" u="sng">
                <a:latin typeface="Arial Narrow"/>
                <a:sym typeface="Arial Narrow"/>
              </a:rPr>
              <a:pPr>
                <a:lnSpc>
                  <a:spcPct val="100000"/>
                </a:lnSpc>
                <a:spcBef>
                  <a:spcPct val="0"/>
                </a:spcBef>
              </a:pPr>
              <a:t>Ni-Al</a:t>
            </a:fld>
            <a:endParaRPr lang="en-US" sz="900" u="sng" dirty="0">
              <a:latin typeface="Arial Narrow"/>
              <a:sym typeface="Arial Narrow"/>
            </a:endParaRPr>
          </a:p>
        </p:txBody>
      </p:sp>
      <p:sp>
        <p:nvSpPr>
          <p:cNvPr id="155" name="Text Placeholder 206"/>
          <p:cNvSpPr>
            <a:spLocks noGrp="1"/>
          </p:cNvSpPr>
          <p:nvPr>
            <p:custDataLst>
              <p:tags r:id="rId56"/>
            </p:custDataLst>
          </p:nvPr>
        </p:nvSpPr>
        <p:spPr bwMode="gray">
          <a:xfrm>
            <a:off x="2149475" y="5518150"/>
            <a:ext cx="411163"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B5F7B421-B977-4593-9540-FE5775774E5A}" type="datetime'''H''''''''''i''r -'' ''''''''''''''''''''Ch''a'''''''">
              <a:rPr lang="en-US" sz="900" u="sng">
                <a:latin typeface="Arial Narrow"/>
                <a:sym typeface="Arial Narrow"/>
              </a:rPr>
              <a:pPr>
                <a:lnSpc>
                  <a:spcPct val="100000"/>
                </a:lnSpc>
                <a:spcBef>
                  <a:spcPct val="0"/>
                </a:spcBef>
              </a:pPr>
              <a:t>Hir - Cha</a:t>
            </a:fld>
            <a:endParaRPr lang="en-US" sz="900" u="sng" dirty="0">
              <a:latin typeface="Arial Narrow"/>
              <a:sym typeface="Arial Narrow"/>
            </a:endParaRPr>
          </a:p>
        </p:txBody>
      </p:sp>
      <p:sp>
        <p:nvSpPr>
          <p:cNvPr id="156" name="Text Placeholder 207"/>
          <p:cNvSpPr>
            <a:spLocks noGrp="1"/>
          </p:cNvSpPr>
          <p:nvPr>
            <p:custDataLst>
              <p:tags r:id="rId57"/>
            </p:custDataLst>
          </p:nvPr>
        </p:nvSpPr>
        <p:spPr bwMode="gray">
          <a:xfrm>
            <a:off x="3165475" y="5597525"/>
            <a:ext cx="441325"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8F9370D-6FB6-4646-85A6-8027D69307C8}" type="datetime'''''''''''''''''C''''''''h''''''''a ''''''-'''' ''M''''''tz'''">
              <a:rPr lang="en-US" sz="900">
                <a:latin typeface="Arial Narrow"/>
                <a:sym typeface="Arial Narrow"/>
              </a:rPr>
              <a:pPr>
                <a:lnSpc>
                  <a:spcPct val="100000"/>
                </a:lnSpc>
                <a:spcBef>
                  <a:spcPct val="0"/>
                </a:spcBef>
              </a:pPr>
              <a:t>Cha - Mtz</a:t>
            </a:fld>
            <a:endParaRPr lang="en-US" sz="900" dirty="0">
              <a:latin typeface="Arial Narrow"/>
              <a:sym typeface="Arial Narrow"/>
            </a:endParaRPr>
          </a:p>
        </p:txBody>
      </p:sp>
      <p:sp>
        <p:nvSpPr>
          <p:cNvPr id="158" name="Text Placeholder 209"/>
          <p:cNvSpPr>
            <a:spLocks noGrp="1"/>
          </p:cNvSpPr>
          <p:nvPr>
            <p:custDataLst>
              <p:tags r:id="rId58"/>
            </p:custDataLst>
          </p:nvPr>
        </p:nvSpPr>
        <p:spPr bwMode="gray">
          <a:xfrm>
            <a:off x="2778125" y="5311775"/>
            <a:ext cx="441325"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B6C9EC5-D2F3-4693-B3F1-20992B3F5BDF}" type="datetime'''''''''''''''''''''Bd''''x'''' ''''-'' T''''''''o''u'''''''''">
              <a:rPr lang="en-US" sz="900">
                <a:latin typeface="Arial Narrow"/>
                <a:sym typeface="Arial Narrow"/>
              </a:rPr>
              <a:pPr>
                <a:lnSpc>
                  <a:spcPct val="100000"/>
                </a:lnSpc>
                <a:spcBef>
                  <a:spcPct val="0"/>
                </a:spcBef>
              </a:pPr>
              <a:t>Bdx - Tou</a:t>
            </a:fld>
            <a:endParaRPr lang="en-US" sz="900" dirty="0">
              <a:latin typeface="Arial Narrow"/>
              <a:sym typeface="Arial Narrow"/>
            </a:endParaRPr>
          </a:p>
        </p:txBody>
      </p:sp>
      <p:sp>
        <p:nvSpPr>
          <p:cNvPr id="160" name="Text Placeholder 211"/>
          <p:cNvSpPr>
            <a:spLocks noGrp="1"/>
          </p:cNvSpPr>
          <p:nvPr>
            <p:custDataLst>
              <p:tags r:id="rId59"/>
            </p:custDataLst>
          </p:nvPr>
        </p:nvSpPr>
        <p:spPr bwMode="gray">
          <a:xfrm>
            <a:off x="6962775" y="3746500"/>
            <a:ext cx="384175"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9EFA500-3B6C-40A8-9B71-F890067BD9F5}" type="datetime'''P''ar ''''''-'' ''''''C''''''''''''''''''a'''''''''''">
              <a:rPr lang="en-US" sz="900">
                <a:latin typeface="Arial Narrow"/>
                <a:sym typeface="Arial Narrow"/>
              </a:rPr>
              <a:pPr>
                <a:lnSpc>
                  <a:spcPct val="100000"/>
                </a:lnSpc>
                <a:spcBef>
                  <a:spcPct val="0"/>
                </a:spcBef>
              </a:pPr>
              <a:t>Par - Ca</a:t>
            </a:fld>
            <a:endParaRPr lang="en-US" sz="900" dirty="0">
              <a:latin typeface="Arial Narrow"/>
              <a:sym typeface="Arial Narrow"/>
            </a:endParaRPr>
          </a:p>
        </p:txBody>
      </p:sp>
      <p:sp>
        <p:nvSpPr>
          <p:cNvPr id="161" name="Text Placeholder 212"/>
          <p:cNvSpPr>
            <a:spLocks noGrp="1"/>
          </p:cNvSpPr>
          <p:nvPr>
            <p:custDataLst>
              <p:tags r:id="rId60"/>
            </p:custDataLst>
          </p:nvPr>
        </p:nvSpPr>
        <p:spPr bwMode="gray">
          <a:xfrm>
            <a:off x="5321300" y="4819650"/>
            <a:ext cx="385763"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667B7FA-BE34-4399-AC4F-1871AF9650DF}" type="datetime'''''''''''P''''ar''''''''''''''''''''-''''''''D''ea'''">
              <a:rPr lang="en-US" sz="900">
                <a:latin typeface="Arial Narrow"/>
                <a:sym typeface="Arial Narrow"/>
              </a:rPr>
              <a:pPr>
                <a:lnSpc>
                  <a:spcPct val="100000"/>
                </a:lnSpc>
                <a:spcBef>
                  <a:spcPct val="0"/>
                </a:spcBef>
              </a:pPr>
              <a:t>Par-Dea</a:t>
            </a:fld>
            <a:endParaRPr lang="en-US" sz="900" dirty="0">
              <a:latin typeface="Arial Narrow"/>
              <a:sym typeface="Arial Narrow"/>
            </a:endParaRPr>
          </a:p>
        </p:txBody>
      </p:sp>
      <p:sp>
        <p:nvSpPr>
          <p:cNvPr id="162" name="Text Placeholder 213"/>
          <p:cNvSpPr>
            <a:spLocks noGrp="1"/>
          </p:cNvSpPr>
          <p:nvPr>
            <p:custDataLst>
              <p:tags r:id="rId61"/>
            </p:custDataLst>
          </p:nvPr>
        </p:nvSpPr>
        <p:spPr bwMode="gray">
          <a:xfrm>
            <a:off x="4735513" y="4929188"/>
            <a:ext cx="373063"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B5DE5E1-0BC8-4924-920F-6E588F37BF34}" type="datetime'P''''''''''''''''''''''''''''''a''''''''r''''''-''St''''''Q'">
              <a:rPr lang="en-US" sz="900" u="sng">
                <a:latin typeface="Arial Narrow"/>
                <a:sym typeface="Arial Narrow"/>
              </a:rPr>
              <a:pPr>
                <a:lnSpc>
                  <a:spcPct val="100000"/>
                </a:lnSpc>
                <a:spcBef>
                  <a:spcPct val="0"/>
                </a:spcBef>
              </a:pPr>
              <a:t>Par-StQ</a:t>
            </a:fld>
            <a:endParaRPr lang="en-US" sz="900" u="sng" dirty="0">
              <a:latin typeface="Arial Narrow"/>
              <a:sym typeface="Arial Narrow"/>
            </a:endParaRPr>
          </a:p>
        </p:txBody>
      </p:sp>
      <p:sp>
        <p:nvSpPr>
          <p:cNvPr id="164" name="Text Placeholder 215"/>
          <p:cNvSpPr>
            <a:spLocks noGrp="1"/>
          </p:cNvSpPr>
          <p:nvPr>
            <p:custDataLst>
              <p:tags r:id="rId62"/>
            </p:custDataLst>
          </p:nvPr>
        </p:nvSpPr>
        <p:spPr bwMode="gray">
          <a:xfrm>
            <a:off x="4054475" y="5108575"/>
            <a:ext cx="400050"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FC90F85-92B7-4538-97ED-C9B0B610AD48}" type="datetime'''''''''''''B''''''''''dx'''''''''''''''' ''- N''a'''">
              <a:rPr lang="en-US" sz="900">
                <a:latin typeface="Arial Narrow"/>
                <a:sym typeface="Arial Narrow"/>
              </a:rPr>
              <a:pPr>
                <a:lnSpc>
                  <a:spcPct val="100000"/>
                </a:lnSpc>
                <a:spcBef>
                  <a:spcPct val="0"/>
                </a:spcBef>
              </a:pPr>
              <a:t>Bdx - Na</a:t>
            </a:fld>
            <a:endParaRPr lang="en-US" sz="900" dirty="0">
              <a:latin typeface="Arial Narrow"/>
              <a:sym typeface="Arial Narrow"/>
            </a:endParaRPr>
          </a:p>
        </p:txBody>
      </p:sp>
      <p:sp>
        <p:nvSpPr>
          <p:cNvPr id="167" name="Text Placeholder 218"/>
          <p:cNvSpPr>
            <a:spLocks noGrp="1"/>
          </p:cNvSpPr>
          <p:nvPr>
            <p:custDataLst>
              <p:tags r:id="rId63"/>
            </p:custDataLst>
          </p:nvPr>
        </p:nvSpPr>
        <p:spPr bwMode="gray">
          <a:xfrm>
            <a:off x="5757863" y="5299075"/>
            <a:ext cx="457200" cy="136525"/>
          </a:xfrm>
          <a:prstGeom prst="rect">
            <a:avLst/>
          </a:prstGeom>
          <a:noFill/>
          <a:extLst>
            <a:ext uri="{909E8E84-426E-40DD-AFC4-6F175D3DCCD1}">
              <a14:hiddenFill xmlns:a14="http://schemas.microsoft.com/office/drawing/2010/main">
                <a:solidFill>
                  <a:schemeClr val="accent1"/>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71BEF7E-A3E2-41A0-92C2-F6C17088159D}" type="datetime'''P''a'' - L''''''''''''''e''''''H''''''''''''''a'">
              <a:rPr lang="en-US" sz="900">
                <a:latin typeface="Arial Narrow"/>
                <a:sym typeface="Arial Narrow"/>
              </a:rPr>
              <a:pPr algn="ctr">
                <a:lnSpc>
                  <a:spcPct val="100000"/>
                </a:lnSpc>
                <a:spcBef>
                  <a:spcPct val="0"/>
                </a:spcBef>
              </a:pPr>
              <a:t>Pa - LeHa</a:t>
            </a:fld>
            <a:endParaRPr lang="en-US" sz="900" dirty="0">
              <a:latin typeface="Arial Narrow"/>
              <a:sym typeface="Arial Narrow"/>
            </a:endParaRPr>
          </a:p>
        </p:txBody>
      </p:sp>
      <p:sp>
        <p:nvSpPr>
          <p:cNvPr id="168" name="Text Placeholder 219"/>
          <p:cNvSpPr>
            <a:spLocks noGrp="1"/>
          </p:cNvSpPr>
          <p:nvPr>
            <p:custDataLst>
              <p:tags r:id="rId64"/>
            </p:custDataLst>
          </p:nvPr>
        </p:nvSpPr>
        <p:spPr bwMode="gray">
          <a:xfrm>
            <a:off x="6654800" y="5365750"/>
            <a:ext cx="301625" cy="136525"/>
          </a:xfrm>
          <a:prstGeom prst="rect">
            <a:avLst/>
          </a:prstGeom>
          <a:noFill/>
          <a:extLst>
            <a:ext uri="{909E8E84-426E-40DD-AFC4-6F175D3DCCD1}">
              <a14:hiddenFill xmlns:a14="http://schemas.microsoft.com/office/drawing/2010/main">
                <a:solidFill>
                  <a:schemeClr val="folHlink"/>
                </a:solidFill>
              </a14:hiddenFill>
            </a:ext>
          </a:extLst>
        </p:spPr>
        <p:txBody>
          <a:bodyPr wrap="none" lIns="17463" tIns="0" rIns="17463"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970CCB3-9988-444F-9A02-E64B03A086B7}" type="datetime'''''''''''P''''''''''''''''''''''''a-''''C''''''''h'''''''">
              <a:rPr lang="en-US" sz="900">
                <a:latin typeface="Arial Narrow"/>
                <a:sym typeface="Arial Narrow"/>
              </a:rPr>
              <a:pPr>
                <a:lnSpc>
                  <a:spcPct val="100000"/>
                </a:lnSpc>
                <a:spcBef>
                  <a:spcPct val="0"/>
                </a:spcBef>
              </a:pPr>
              <a:t>Pa-Ch</a:t>
            </a:fld>
            <a:endParaRPr lang="en-US" sz="900" dirty="0">
              <a:latin typeface="Arial Narrow"/>
              <a:sym typeface="Arial Narrow"/>
            </a:endParaRPr>
          </a:p>
        </p:txBody>
      </p:sp>
      <p:sp>
        <p:nvSpPr>
          <p:cNvPr id="82" name="Rectangle 81"/>
          <p:cNvSpPr/>
          <p:nvPr/>
        </p:nvSpPr>
        <p:spPr>
          <a:xfrm>
            <a:off x="7437827" y="4591050"/>
            <a:ext cx="1836162" cy="863600"/>
          </a:xfrm>
          <a:prstGeom prst="rect">
            <a:avLst/>
          </a:prstGeom>
          <a:ln w="9525">
            <a:solidFill>
              <a:schemeClr val="bg2"/>
            </a:solidFill>
          </a:ln>
          <a:effectLst/>
        </p:spPr>
        <p:style>
          <a:lnRef idx="1">
            <a:schemeClr val="accent1"/>
          </a:lnRef>
          <a:fillRef idx="0">
            <a:schemeClr val="accent1"/>
          </a:fillRef>
          <a:effectRef idx="0">
            <a:schemeClr val="accent1"/>
          </a:effectRef>
          <a:fontRef idx="minor">
            <a:schemeClr val="tx1"/>
          </a:fontRef>
        </p:style>
        <p:txBody>
          <a:bodyPr lIns="72000" tIns="108000" rIns="72000" bIns="108000" rtlCol="0" anchor="ctr" anchorCtr="0">
            <a:noAutofit/>
          </a:bodyPr>
          <a:lstStyle/>
          <a:p>
            <a:pPr>
              <a:lnSpc>
                <a:spcPct val="90000"/>
              </a:lnSpc>
              <a:spcBef>
                <a:spcPts val="400"/>
              </a:spcBef>
            </a:pPr>
            <a:r>
              <a:rPr lang="fr-FR" sz="1100" dirty="0">
                <a:solidFill>
                  <a:schemeClr val="bg2"/>
                </a:solidFill>
              </a:rPr>
              <a:t>Note </a:t>
            </a:r>
            <a:r>
              <a:rPr lang="fr-FR" sz="1100" b="0" dirty="0"/>
              <a:t>: seul l'indice pertinence de l'offre TET est étudié ici (et non celui du ferroviaire au global), en comparaison des autres offres (ferroviaires et autres modes)</a:t>
            </a:r>
          </a:p>
        </p:txBody>
      </p:sp>
      <p:sp>
        <p:nvSpPr>
          <p:cNvPr id="80" name="RbSticker">
            <a:extLst>
              <a:ext uri="{FF2B5EF4-FFF2-40B4-BE49-F238E27FC236}">
                <a16:creationId xmlns:a16="http://schemas.microsoft.com/office/drawing/2014/main" id="{35523A13-E128-40FC-98BA-78E75182E7E1}"/>
              </a:ext>
            </a:extLst>
          </p:cNvPr>
          <p:cNvSpPr txBox="1"/>
          <p:nvPr/>
        </p:nvSpPr>
        <p:spPr>
          <a:xfrm>
            <a:off x="736600" y="260349"/>
            <a:ext cx="3151504"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L'équation économique et les choix stratégiques</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369295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AF03F4F-F37F-43EE-A747-574000EF8649}"/>
              </a:ext>
            </a:extLst>
          </p:cNvPr>
          <p:cNvGraphicFramePr>
            <a:graphicFrameLocks noChangeAspect="1"/>
          </p:cNvGraphicFramePr>
          <p:nvPr>
            <p:custDataLst>
              <p:tags r:id="rId2"/>
            </p:custDataLst>
            <p:extLst>
              <p:ext uri="{D42A27DB-BD31-4B8C-83A1-F6EECF244321}">
                <p14:modId xmlns:p14="http://schemas.microsoft.com/office/powerpoint/2010/main" val="2115663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2315CC2-F07C-4587-B8D6-321580F6F7EC}"/>
              </a:ext>
            </a:extLst>
          </p:cNvPr>
          <p:cNvSpPr>
            <a:spLocks noGrp="1"/>
          </p:cNvSpPr>
          <p:nvPr>
            <p:ph type="body" sz="quarter" idx="12"/>
          </p:nvPr>
        </p:nvSpPr>
        <p:spPr>
          <a:xfrm>
            <a:off x="738000" y="2205300"/>
            <a:ext cx="8535988" cy="2877711"/>
          </a:xfrm>
        </p:spPr>
        <p:txBody>
          <a:bodyPr/>
          <a:lstStyle/>
          <a:p>
            <a:pPr lvl="1">
              <a:lnSpc>
                <a:spcPct val="100000"/>
              </a:lnSpc>
            </a:pPr>
            <a:r>
              <a:rPr lang="fr-FR" b="1" dirty="0"/>
              <a:t>Présenter une méthode d'analyse économique d'une offre de transport ferroviaire</a:t>
            </a:r>
          </a:p>
          <a:p>
            <a:pPr lvl="1">
              <a:lnSpc>
                <a:spcPct val="100000"/>
              </a:lnSpc>
            </a:pPr>
            <a:endParaRPr lang="fr-FR" b="1" dirty="0"/>
          </a:p>
          <a:p>
            <a:pPr lvl="1">
              <a:lnSpc>
                <a:spcPct val="100000"/>
              </a:lnSpc>
            </a:pPr>
            <a:r>
              <a:rPr lang="fr-FR" b="1" dirty="0"/>
              <a:t>… à partir d'un cas d'application : les Trains d'</a:t>
            </a:r>
            <a:r>
              <a:rPr lang="fr-FR" b="1" dirty="0" err="1"/>
              <a:t>3quilibre</a:t>
            </a:r>
            <a:r>
              <a:rPr lang="fr-FR" b="1" dirty="0"/>
              <a:t> du Territoire</a:t>
            </a:r>
          </a:p>
          <a:p>
            <a:pPr lvl="1">
              <a:lnSpc>
                <a:spcPct val="100000"/>
              </a:lnSpc>
            </a:pPr>
            <a:endParaRPr lang="fr-FR" b="1" dirty="0"/>
          </a:p>
          <a:p>
            <a:pPr lvl="1">
              <a:lnSpc>
                <a:spcPct val="100000"/>
              </a:lnSpc>
            </a:pPr>
            <a:r>
              <a:rPr lang="fr-FR" b="1" dirty="0"/>
              <a:t>En tirer quelques règles générales sur les critères de pertinence et de performance d'une offre ferroviaire</a:t>
            </a:r>
          </a:p>
        </p:txBody>
      </p:sp>
      <p:sp>
        <p:nvSpPr>
          <p:cNvPr id="3" name="Title 2">
            <a:extLst>
              <a:ext uri="{FF2B5EF4-FFF2-40B4-BE49-F238E27FC236}">
                <a16:creationId xmlns:a16="http://schemas.microsoft.com/office/drawing/2014/main" id="{FCA85A90-7A13-4711-B407-858F3B52A35D}"/>
              </a:ext>
            </a:extLst>
          </p:cNvPr>
          <p:cNvSpPr>
            <a:spLocks noGrp="1"/>
          </p:cNvSpPr>
          <p:nvPr>
            <p:ph type="title"/>
          </p:nvPr>
        </p:nvSpPr>
        <p:spPr/>
        <p:txBody>
          <a:bodyPr vert="horz"/>
          <a:lstStyle/>
          <a:p>
            <a:r>
              <a:rPr lang="fr-FR" dirty="0"/>
              <a:t>Objectifs</a:t>
            </a:r>
          </a:p>
        </p:txBody>
      </p:sp>
    </p:spTree>
    <p:extLst>
      <p:ext uri="{BB962C8B-B14F-4D97-AF65-F5344CB8AC3E}">
        <p14:creationId xmlns:p14="http://schemas.microsoft.com/office/powerpoint/2010/main" val="46286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Object 51" hidden="1"/>
          <p:cNvGraphicFramePr>
            <a:graphicFrameLocks noChangeAspect="1"/>
          </p:cNvGraphicFramePr>
          <p:nvPr>
            <p:custDataLst>
              <p:tags r:id="rId2"/>
            </p:custDataLst>
            <p:extLst>
              <p:ext uri="{D42A27DB-BD31-4B8C-83A1-F6EECF244321}">
                <p14:modId xmlns:p14="http://schemas.microsoft.com/office/powerpoint/2010/main" val="1459954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7" name="think-cell Slide" r:id="rId9" imgW="270" imgH="270" progId="TCLayout.ActiveDocument.1">
                  <p:embed/>
                </p:oleObj>
              </mc:Choice>
              <mc:Fallback>
                <p:oleObj name="think-cell Slide" r:id="rId9" imgW="270" imgH="270" progId="TCLayout.ActiveDocument.1">
                  <p:embed/>
                  <p:pic>
                    <p:nvPicPr>
                      <p:cNvPr id="52" name="Object 51"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p:txBody>
          <a:bodyPr vert="horz"/>
          <a:lstStyle/>
          <a:p>
            <a:r>
              <a:rPr lang="fr-FR" dirty="0"/>
              <a:t>L'optimisation des lignes TET repose sur des leviers permettant aussi bien d'accroître les revenus que de réduire les charges</a:t>
            </a:r>
          </a:p>
        </p:txBody>
      </p:sp>
      <p:sp>
        <p:nvSpPr>
          <p:cNvPr id="4" name="Subtitle"/>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Principes des leviers d'optimisation</a:t>
            </a:r>
          </a:p>
        </p:txBody>
      </p:sp>
      <p:sp>
        <p:nvSpPr>
          <p:cNvPr id="5" name="Source"/>
          <p:cNvSpPr txBox="1"/>
          <p:nvPr/>
        </p:nvSpPr>
        <p:spPr>
          <a:xfrm>
            <a:off x="738189" y="6710121"/>
            <a:ext cx="2006960"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SNCF, Atkins, Analyses Roland Berger</a:t>
            </a:r>
          </a:p>
        </p:txBody>
      </p:sp>
      <p:grpSp>
        <p:nvGrpSpPr>
          <p:cNvPr id="6" name="Group 5"/>
          <p:cNvGrpSpPr/>
          <p:nvPr/>
        </p:nvGrpSpPr>
        <p:grpSpPr>
          <a:xfrm>
            <a:off x="1539875" y="5759450"/>
            <a:ext cx="6823075" cy="555625"/>
            <a:chOff x="1539875" y="5505450"/>
            <a:chExt cx="6823075" cy="555625"/>
          </a:xfrm>
        </p:grpSpPr>
        <p:sp>
          <p:nvSpPr>
            <p:cNvPr id="29" name="Rectangle 3"/>
            <p:cNvSpPr>
              <a:spLocks noChangeArrowheads="1"/>
            </p:cNvSpPr>
            <p:nvPr>
              <p:custDataLst>
                <p:tags r:id="rId3"/>
              </p:custDataLst>
            </p:nvPr>
          </p:nvSpPr>
          <p:spPr bwMode="auto">
            <a:xfrm rot="320749">
              <a:off x="1550988" y="5505450"/>
              <a:ext cx="6811962" cy="136525"/>
            </a:xfrm>
            <a:prstGeom prst="rect">
              <a:avLst/>
            </a:prstGeom>
            <a:noFill/>
            <a:ln w="9525">
              <a:solidFill>
                <a:schemeClr val="accent6"/>
              </a:solidFill>
              <a:prstDash val="dash"/>
              <a:miter lim="800000"/>
              <a:headEnd/>
              <a:tailEnd/>
            </a:ln>
            <a:effectLst/>
          </p:spPr>
          <p:txBody>
            <a:bodyPr wrap="none" lIns="72000" tIns="0" rIns="0" bIns="0" anchor="ctr"/>
            <a:lstStyle/>
            <a:p>
              <a:endParaRPr lang="fr-FR" sz="1300" dirty="0">
                <a:latin typeface="+mn-lt"/>
                <a:cs typeface="Arial" pitchFamily="34" charset="0"/>
              </a:endParaRPr>
            </a:p>
          </p:txBody>
        </p:sp>
        <p:sp>
          <p:nvSpPr>
            <p:cNvPr id="31" name="Rectangle 4"/>
            <p:cNvSpPr>
              <a:spLocks noChangeArrowheads="1"/>
            </p:cNvSpPr>
            <p:nvPr>
              <p:custDataLst>
                <p:tags r:id="rId4"/>
              </p:custDataLst>
            </p:nvPr>
          </p:nvSpPr>
          <p:spPr bwMode="auto">
            <a:xfrm>
              <a:off x="1539875" y="5518150"/>
              <a:ext cx="6811963" cy="136525"/>
            </a:xfrm>
            <a:prstGeom prst="rect">
              <a:avLst/>
            </a:prstGeom>
            <a:solidFill>
              <a:schemeClr val="accent6"/>
            </a:solidFill>
            <a:ln w="6350">
              <a:solidFill>
                <a:schemeClr val="accent6"/>
              </a:solidFill>
              <a:miter lim="800000"/>
              <a:headEnd/>
              <a:tailEnd/>
            </a:ln>
            <a:effectLst/>
          </p:spPr>
          <p:txBody>
            <a:bodyPr wrap="none" lIns="72000" tIns="0" rIns="0" bIns="0" anchor="ctr"/>
            <a:lstStyle/>
            <a:p>
              <a:endParaRPr lang="fr-FR" sz="1300" dirty="0">
                <a:latin typeface="+mn-lt"/>
                <a:cs typeface="Arial" pitchFamily="34" charset="0"/>
              </a:endParaRPr>
            </a:p>
          </p:txBody>
        </p:sp>
        <p:sp>
          <p:nvSpPr>
            <p:cNvPr id="32" name="AutoShape 5"/>
            <p:cNvSpPr>
              <a:spLocks noChangeArrowheads="1"/>
            </p:cNvSpPr>
            <p:nvPr>
              <p:custDataLst>
                <p:tags r:id="rId5"/>
              </p:custDataLst>
            </p:nvPr>
          </p:nvSpPr>
          <p:spPr bwMode="auto">
            <a:xfrm>
              <a:off x="4749800" y="5654675"/>
              <a:ext cx="390525" cy="406400"/>
            </a:xfrm>
            <a:prstGeom prst="triangle">
              <a:avLst>
                <a:gd name="adj" fmla="val 50000"/>
              </a:avLst>
            </a:prstGeom>
            <a:solidFill>
              <a:schemeClr val="accent6"/>
            </a:solidFill>
            <a:ln w="6350">
              <a:solidFill>
                <a:schemeClr val="accent6"/>
              </a:solidFill>
              <a:miter lim="800000"/>
              <a:headEnd/>
              <a:tailEnd/>
            </a:ln>
            <a:effectLst/>
          </p:spPr>
          <p:txBody>
            <a:bodyPr wrap="none" lIns="72000" tIns="0" rIns="0" bIns="0" anchor="ctr"/>
            <a:lstStyle/>
            <a:p>
              <a:endParaRPr lang="fr-FR" sz="1300" dirty="0">
                <a:latin typeface="+mn-lt"/>
                <a:cs typeface="Arial" pitchFamily="34" charset="0"/>
              </a:endParaRPr>
            </a:p>
          </p:txBody>
        </p:sp>
        <p:sp>
          <p:nvSpPr>
            <p:cNvPr id="37" name="Rectangle 17"/>
            <p:cNvSpPr>
              <a:spLocks noChangeArrowheads="1"/>
            </p:cNvSpPr>
            <p:nvPr>
              <p:custDataLst>
                <p:tags r:id="rId6"/>
              </p:custDataLst>
            </p:nvPr>
          </p:nvSpPr>
          <p:spPr bwMode="auto">
            <a:xfrm rot="21291392">
              <a:off x="1550988" y="5505450"/>
              <a:ext cx="6811962" cy="136525"/>
            </a:xfrm>
            <a:prstGeom prst="rect">
              <a:avLst/>
            </a:prstGeom>
            <a:noFill/>
            <a:ln w="9525">
              <a:solidFill>
                <a:schemeClr val="accent6"/>
              </a:solidFill>
              <a:prstDash val="dash"/>
              <a:miter lim="800000"/>
              <a:headEnd/>
              <a:tailEnd/>
            </a:ln>
            <a:effectLst/>
          </p:spPr>
          <p:txBody>
            <a:bodyPr wrap="none" lIns="72000" tIns="0" rIns="0" bIns="0" anchor="ctr"/>
            <a:lstStyle/>
            <a:p>
              <a:endParaRPr lang="fr-FR" sz="1300" dirty="0">
                <a:latin typeface="+mn-lt"/>
                <a:cs typeface="Arial" pitchFamily="34" charset="0"/>
              </a:endParaRPr>
            </a:p>
          </p:txBody>
        </p:sp>
      </p:grpSp>
      <p:sp>
        <p:nvSpPr>
          <p:cNvPr id="27" name="Textframe 3"/>
          <p:cNvSpPr txBox="1">
            <a:spLocks/>
          </p:cNvSpPr>
          <p:nvPr/>
        </p:nvSpPr>
        <p:spPr>
          <a:xfrm>
            <a:off x="1282700" y="2269487"/>
            <a:ext cx="3365499" cy="2860270"/>
          </a:xfrm>
          <a:prstGeom prst="rect">
            <a:avLst/>
          </a:prstGeom>
          <a:noFill/>
          <a:ln w="9525">
            <a:noFill/>
          </a:ln>
        </p:spPr>
        <p:txBody>
          <a:bodyPr vert="horz" wrap="square" lIns="144000" tIns="0" rIns="108000" bIns="0" rtlCol="0">
            <a:spAutoFit/>
          </a:bodyPr>
          <a:lstStyle/>
          <a:p>
            <a:pPr>
              <a:lnSpc>
                <a:spcPct val="90000"/>
              </a:lnSpc>
              <a:spcBef>
                <a:spcPts val="400"/>
              </a:spcBef>
              <a:buSzPct val="100000"/>
            </a:pPr>
            <a:r>
              <a:rPr lang="fr-FR" sz="1900" noProof="0" dirty="0">
                <a:solidFill>
                  <a:schemeClr val="accent6"/>
                </a:solidFill>
                <a:latin typeface="+mn-lt"/>
                <a:cs typeface="Arial Narrow" pitchFamily="34" charset="0"/>
              </a:rPr>
              <a:t>Amélioration des revenus</a:t>
            </a:r>
          </a:p>
          <a:p>
            <a:pPr marL="208457" lvl="1" indent="-208457">
              <a:lnSpc>
                <a:spcPct val="90000"/>
              </a:lnSpc>
              <a:spcBef>
                <a:spcPts val="400"/>
              </a:spcBef>
              <a:buSzPct val="100000"/>
              <a:buFont typeface="Arial Narrow"/>
              <a:buChar char="&gt;"/>
            </a:pPr>
            <a:r>
              <a:rPr lang="fr-FR" noProof="0" dirty="0">
                <a:latin typeface="+mn-lt"/>
                <a:cs typeface="Arial Narrow" pitchFamily="34" charset="0"/>
              </a:rPr>
              <a:t>Optimisation de l'exploitation des marchés à potentiel</a:t>
            </a:r>
            <a:r>
              <a:rPr lang="fr-FR" b="0" noProof="0" dirty="0">
                <a:latin typeface="+mn-lt"/>
                <a:cs typeface="Arial Narrow" pitchFamily="34" charset="0"/>
              </a:rPr>
              <a:t>:</a:t>
            </a:r>
          </a:p>
          <a:p>
            <a:pPr marL="436457" lvl="2" indent="-211714">
              <a:lnSpc>
                <a:spcPct val="90000"/>
              </a:lnSpc>
              <a:spcBef>
                <a:spcPts val="400"/>
              </a:spcBef>
              <a:buSzPct val="100000"/>
              <a:buFont typeface="Arial Narrow"/>
              <a:buChar char="–"/>
            </a:pPr>
            <a:r>
              <a:rPr lang="fr-FR" b="0" dirty="0">
                <a:latin typeface="+mn-lt"/>
                <a:cs typeface="Arial Narrow" pitchFamily="34" charset="0"/>
              </a:rPr>
              <a:t>Cadencement de l'offre/ accroissement des fréquences</a:t>
            </a:r>
          </a:p>
          <a:p>
            <a:pPr marL="436457" lvl="2" indent="-211714">
              <a:lnSpc>
                <a:spcPct val="90000"/>
              </a:lnSpc>
              <a:spcBef>
                <a:spcPts val="400"/>
              </a:spcBef>
              <a:buSzPct val="100000"/>
              <a:buFont typeface="Arial Narrow"/>
              <a:buChar char="–"/>
            </a:pPr>
            <a:r>
              <a:rPr lang="fr-FR" b="0" noProof="0" dirty="0">
                <a:latin typeface="+mn-lt"/>
                <a:cs typeface="Arial Narrow" pitchFamily="34" charset="0"/>
              </a:rPr>
              <a:t>Réduction du temps de trajet via la suppression de certains arrêts intermédiaires</a:t>
            </a:r>
          </a:p>
          <a:p>
            <a:pPr marL="208457" lvl="1" indent="-208457">
              <a:lnSpc>
                <a:spcPct val="90000"/>
              </a:lnSpc>
              <a:spcBef>
                <a:spcPts val="400"/>
              </a:spcBef>
              <a:buSzPct val="100000"/>
              <a:buFont typeface="Arial Narrow"/>
              <a:buChar char="&gt;"/>
            </a:pPr>
            <a:r>
              <a:rPr lang="fr-FR" b="0" dirty="0">
                <a:latin typeface="+mn-lt"/>
                <a:cs typeface="Arial Narrow" pitchFamily="34" charset="0"/>
              </a:rPr>
              <a:t>Mise en place de la </a:t>
            </a:r>
            <a:r>
              <a:rPr lang="fr-FR" dirty="0">
                <a:latin typeface="+mn-lt"/>
                <a:cs typeface="Arial Narrow" pitchFamily="34" charset="0"/>
              </a:rPr>
              <a:t>réservation obligatoire</a:t>
            </a:r>
            <a:r>
              <a:rPr lang="fr-FR" b="0" dirty="0">
                <a:latin typeface="+mn-lt"/>
                <a:cs typeface="Arial Narrow" pitchFamily="34" charset="0"/>
              </a:rPr>
              <a:t> et du </a:t>
            </a:r>
            <a:r>
              <a:rPr lang="fr-FR" dirty="0" err="1">
                <a:latin typeface="+mn-lt"/>
                <a:cs typeface="Arial Narrow" pitchFamily="34" charset="0"/>
              </a:rPr>
              <a:t>yield</a:t>
            </a:r>
            <a:r>
              <a:rPr lang="fr-FR" dirty="0">
                <a:latin typeface="+mn-lt"/>
                <a:cs typeface="Arial Narrow" pitchFamily="34" charset="0"/>
              </a:rPr>
              <a:t> management </a:t>
            </a:r>
            <a:r>
              <a:rPr lang="fr-FR" b="0" dirty="0">
                <a:latin typeface="+mn-lt"/>
                <a:cs typeface="Arial Narrow" pitchFamily="34" charset="0"/>
              </a:rPr>
              <a:t>sur les lignes ayant une part limitée de population pendulaire</a:t>
            </a:r>
            <a:r>
              <a:rPr lang="fr-FR" dirty="0">
                <a:latin typeface="+mn-lt"/>
                <a:cs typeface="Arial Narrow" pitchFamily="34" charset="0"/>
              </a:rPr>
              <a:t>, </a:t>
            </a:r>
            <a:r>
              <a:rPr lang="fr-FR" b="0" dirty="0">
                <a:latin typeface="+mn-lt"/>
                <a:cs typeface="Arial Narrow" pitchFamily="34" charset="0"/>
              </a:rPr>
              <a:t>afin d'accroître le taux d'occupation</a:t>
            </a:r>
          </a:p>
          <a:p>
            <a:pPr marL="208457" lvl="1" indent="-208457">
              <a:lnSpc>
                <a:spcPct val="90000"/>
              </a:lnSpc>
              <a:spcBef>
                <a:spcPts val="400"/>
              </a:spcBef>
              <a:buSzPct val="100000"/>
              <a:buFont typeface="Arial Narrow"/>
              <a:buChar char="&gt;"/>
            </a:pPr>
            <a:r>
              <a:rPr lang="fr-FR" b="0" noProof="0" dirty="0">
                <a:latin typeface="+mn-lt"/>
                <a:cs typeface="Arial Narrow" pitchFamily="34" charset="0"/>
              </a:rPr>
              <a:t>Renouvellement/rénovation du matériel roulant pour générer du trafic additionnel</a:t>
            </a:r>
          </a:p>
        </p:txBody>
      </p:sp>
      <p:sp>
        <p:nvSpPr>
          <p:cNvPr id="28" name="Textframe 3"/>
          <p:cNvSpPr txBox="1">
            <a:spLocks/>
          </p:cNvSpPr>
          <p:nvPr/>
        </p:nvSpPr>
        <p:spPr>
          <a:xfrm>
            <a:off x="5956300" y="2269487"/>
            <a:ext cx="2982911" cy="1677382"/>
          </a:xfrm>
          <a:prstGeom prst="rect">
            <a:avLst/>
          </a:prstGeom>
          <a:noFill/>
          <a:ln w="9525">
            <a:noFill/>
          </a:ln>
        </p:spPr>
        <p:txBody>
          <a:bodyPr vert="horz" wrap="square" lIns="144000" tIns="0" rIns="108000" bIns="0" rtlCol="0">
            <a:spAutoFit/>
          </a:bodyPr>
          <a:lstStyle/>
          <a:p>
            <a:pPr>
              <a:lnSpc>
                <a:spcPct val="90000"/>
              </a:lnSpc>
              <a:spcBef>
                <a:spcPts val="400"/>
              </a:spcBef>
              <a:buSzPct val="100000"/>
            </a:pPr>
            <a:r>
              <a:rPr lang="fr-FR" sz="1900" dirty="0">
                <a:solidFill>
                  <a:schemeClr val="accent6"/>
                </a:solidFill>
                <a:latin typeface="+mn-lt"/>
                <a:cs typeface="Arial Narrow" pitchFamily="34" charset="0"/>
              </a:rPr>
              <a:t>Réduction des charges</a:t>
            </a:r>
          </a:p>
          <a:p>
            <a:pPr marL="208457" lvl="1" indent="-208457">
              <a:lnSpc>
                <a:spcPct val="90000"/>
              </a:lnSpc>
              <a:spcBef>
                <a:spcPts val="400"/>
              </a:spcBef>
              <a:buSzPct val="100000"/>
              <a:buFont typeface="Arial Narrow"/>
              <a:buChar char="&gt;"/>
            </a:pPr>
            <a:r>
              <a:rPr lang="fr-FR" dirty="0">
                <a:latin typeface="+mn-lt"/>
                <a:cs typeface="Arial Narrow" pitchFamily="34" charset="0"/>
              </a:rPr>
              <a:t>Meilleure </a:t>
            </a:r>
            <a:r>
              <a:rPr lang="fr-FR" noProof="0" dirty="0">
                <a:latin typeface="+mn-lt"/>
                <a:cs typeface="Arial Narrow" pitchFamily="34" charset="0"/>
              </a:rPr>
              <a:t>utilisation de l'actif</a:t>
            </a:r>
            <a:r>
              <a:rPr lang="fr-FR" b="0" noProof="0" dirty="0">
                <a:latin typeface="+mn-lt"/>
                <a:cs typeface="Arial Narrow" pitchFamily="34" charset="0"/>
              </a:rPr>
              <a:t>, afin de fournir une offre de service plus dense avec un </a:t>
            </a:r>
            <a:r>
              <a:rPr lang="fr-FR" noProof="0" dirty="0">
                <a:latin typeface="+mn-lt"/>
                <a:cs typeface="Arial Narrow" pitchFamily="34" charset="0"/>
              </a:rPr>
              <a:t>moyen de production optimisé</a:t>
            </a:r>
            <a:r>
              <a:rPr lang="fr-FR" b="0" noProof="0" dirty="0">
                <a:latin typeface="+mn-lt"/>
                <a:cs typeface="Arial Narrow" pitchFamily="34" charset="0"/>
              </a:rPr>
              <a:t>:</a:t>
            </a:r>
          </a:p>
          <a:p>
            <a:pPr marL="436457" lvl="2" indent="-211714">
              <a:lnSpc>
                <a:spcPct val="90000"/>
              </a:lnSpc>
              <a:spcBef>
                <a:spcPts val="400"/>
              </a:spcBef>
              <a:buSzPct val="100000"/>
              <a:buFont typeface="Arial Narrow"/>
              <a:buChar char="–"/>
            </a:pPr>
            <a:r>
              <a:rPr lang="fr-FR" b="0" dirty="0">
                <a:latin typeface="+mn-lt"/>
                <a:cs typeface="Arial Narrow" pitchFamily="34" charset="0"/>
              </a:rPr>
              <a:t>Redimensionnement du </a:t>
            </a:r>
            <a:r>
              <a:rPr lang="fr-FR" dirty="0">
                <a:latin typeface="+mn-lt"/>
                <a:cs typeface="Arial Narrow" pitchFamily="34" charset="0"/>
              </a:rPr>
              <a:t>besoin en matériel roulant </a:t>
            </a:r>
          </a:p>
          <a:p>
            <a:pPr marL="436457" lvl="2" indent="-211714">
              <a:lnSpc>
                <a:spcPct val="90000"/>
              </a:lnSpc>
              <a:spcBef>
                <a:spcPts val="400"/>
              </a:spcBef>
              <a:buSzPct val="100000"/>
              <a:buFont typeface="Arial Narrow"/>
              <a:buChar char="–"/>
            </a:pPr>
            <a:r>
              <a:rPr lang="fr-FR" b="0" dirty="0">
                <a:latin typeface="+mn-lt"/>
                <a:cs typeface="Arial Narrow" pitchFamily="34" charset="0"/>
              </a:rPr>
              <a:t>Accroissements du </a:t>
            </a:r>
            <a:r>
              <a:rPr lang="fr-FR" dirty="0">
                <a:latin typeface="+mn-lt"/>
                <a:cs typeface="Arial Narrow" pitchFamily="34" charset="0"/>
              </a:rPr>
              <a:t>nombre de roulements pour le personnel</a:t>
            </a:r>
            <a:endParaRPr lang="fr-FR" noProof="0" dirty="0">
              <a:latin typeface="+mn-lt"/>
              <a:cs typeface="Arial Narrow" pitchFamily="34" charset="0"/>
            </a:endParaRPr>
          </a:p>
        </p:txBody>
      </p:sp>
      <p:sp>
        <p:nvSpPr>
          <p:cNvPr id="15" name="RbSticker">
            <a:extLst>
              <a:ext uri="{FF2B5EF4-FFF2-40B4-BE49-F238E27FC236}">
                <a16:creationId xmlns:a16="http://schemas.microsoft.com/office/drawing/2014/main" id="{E99F4209-E849-43DD-B3D4-61A745F4F26A}"/>
              </a:ext>
            </a:extLst>
          </p:cNvPr>
          <p:cNvSpPr txBox="1"/>
          <p:nvPr/>
        </p:nvSpPr>
        <p:spPr>
          <a:xfrm>
            <a:off x="736600" y="270982"/>
            <a:ext cx="3151504"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L'équation économique et les choix stratégiques</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144430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3DFEDFF9-CE23-42CB-A61D-9D082EE884B3}"/>
              </a:ext>
            </a:extLst>
          </p:cNvPr>
          <p:cNvGraphicFramePr>
            <a:graphicFrameLocks noChangeAspect="1"/>
          </p:cNvGraphicFramePr>
          <p:nvPr>
            <p:custDataLst>
              <p:tags r:id="rId2"/>
            </p:custDataLst>
            <p:extLst>
              <p:ext uri="{D42A27DB-BD31-4B8C-83A1-F6EECF244321}">
                <p14:modId xmlns:p14="http://schemas.microsoft.com/office/powerpoint/2010/main" val="2402201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2"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E9D44A8-22C6-4FD5-A45D-B33F72CC390E}"/>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700" b="0" dirty="0">
              <a:latin typeface="Arial Narrow" panose="020B0606020202030204" pitchFamily="34" charset="0"/>
              <a:ea typeface="+mj-ea"/>
              <a:cs typeface="+mj-cs"/>
              <a:sym typeface="Arial Narrow" panose="020B0606020202030204" pitchFamily="34" charset="0"/>
            </a:endParaRPr>
          </a:p>
        </p:txBody>
      </p:sp>
      <p:sp>
        <p:nvSpPr>
          <p:cNvPr id="3" name="Title 2">
            <a:extLst>
              <a:ext uri="{FF2B5EF4-FFF2-40B4-BE49-F238E27FC236}">
                <a16:creationId xmlns:a16="http://schemas.microsoft.com/office/drawing/2014/main" id="{F7D12932-A05E-4452-B710-4D51019B1302}"/>
              </a:ext>
            </a:extLst>
          </p:cNvPr>
          <p:cNvSpPr>
            <a:spLocks noGrp="1"/>
          </p:cNvSpPr>
          <p:nvPr>
            <p:ph type="title"/>
          </p:nvPr>
        </p:nvSpPr>
        <p:spPr/>
        <p:txBody>
          <a:bodyPr vert="horz"/>
          <a:lstStyle/>
          <a:p>
            <a:r>
              <a:rPr lang="en-US" dirty="0"/>
              <a:t>Trois types de </a:t>
            </a:r>
            <a:r>
              <a:rPr lang="en-US" dirty="0" err="1"/>
              <a:t>stratégie</a:t>
            </a:r>
            <a:r>
              <a:rPr lang="en-US" dirty="0"/>
              <a:t> </a:t>
            </a:r>
            <a:r>
              <a:rPr lang="en-US" dirty="0" err="1"/>
              <a:t>sont</a:t>
            </a:r>
            <a:r>
              <a:rPr lang="en-US" dirty="0"/>
              <a:t> à </a:t>
            </a:r>
            <a:r>
              <a:rPr lang="en-US" dirty="0" err="1"/>
              <a:t>envisager</a:t>
            </a:r>
            <a:r>
              <a:rPr lang="en-US" dirty="0"/>
              <a:t> de manière </a:t>
            </a:r>
            <a:r>
              <a:rPr lang="en-US" dirty="0" err="1"/>
              <a:t>générique</a:t>
            </a:r>
            <a:endParaRPr lang="en-US" dirty="0"/>
          </a:p>
        </p:txBody>
      </p:sp>
      <p:grpSp>
        <p:nvGrpSpPr>
          <p:cNvPr id="19" name="Groupe 18">
            <a:extLst>
              <a:ext uri="{FF2B5EF4-FFF2-40B4-BE49-F238E27FC236}">
                <a16:creationId xmlns:a16="http://schemas.microsoft.com/office/drawing/2014/main" id="{4A89D11A-BD95-4C43-9D27-332567F7110C}"/>
              </a:ext>
            </a:extLst>
          </p:cNvPr>
          <p:cNvGrpSpPr/>
          <p:nvPr/>
        </p:nvGrpSpPr>
        <p:grpSpPr>
          <a:xfrm>
            <a:off x="736600" y="2239757"/>
            <a:ext cx="2675996" cy="300722"/>
            <a:chOff x="736600" y="2239757"/>
            <a:chExt cx="2675996" cy="300722"/>
          </a:xfrm>
        </p:grpSpPr>
        <p:sp>
          <p:nvSpPr>
            <p:cNvPr id="7" name="Title77">
              <a:extLst>
                <a:ext uri="{FF2B5EF4-FFF2-40B4-BE49-F238E27FC236}">
                  <a16:creationId xmlns:a16="http://schemas.microsoft.com/office/drawing/2014/main" id="{BF7EE5C0-C84F-4D61-AF44-52166E8801ED}"/>
                </a:ext>
              </a:extLst>
            </p:cNvPr>
            <p:cNvSpPr txBox="1"/>
            <p:nvPr/>
          </p:nvSpPr>
          <p:spPr>
            <a:xfrm>
              <a:off x="736600" y="2239757"/>
              <a:ext cx="2675996" cy="2793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fr-FR" sz="1500" noProof="0" dirty="0">
                  <a:solidFill>
                    <a:srgbClr val="000000"/>
                  </a:solidFill>
                  <a:latin typeface="+mn-lt"/>
                  <a:cs typeface="Arial Narrow" pitchFamily="34" charset="0"/>
                </a:rPr>
                <a:t>Offre</a:t>
              </a:r>
            </a:p>
          </p:txBody>
        </p:sp>
        <p:cxnSp>
          <p:nvCxnSpPr>
            <p:cNvPr id="8" name="HorizontalLine8">
              <a:extLst>
                <a:ext uri="{FF2B5EF4-FFF2-40B4-BE49-F238E27FC236}">
                  <a16:creationId xmlns:a16="http://schemas.microsoft.com/office/drawing/2014/main" id="{E2170BBC-D4A8-43A2-B831-B064DCD45EE2}"/>
                </a:ext>
              </a:extLst>
            </p:cNvPr>
            <p:cNvCxnSpPr/>
            <p:nvPr/>
          </p:nvCxnSpPr>
          <p:spPr>
            <a:xfrm>
              <a:off x="736600" y="2540479"/>
              <a:ext cx="2675996" cy="0"/>
            </a:xfrm>
            <a:prstGeom prst="line">
              <a:avLst/>
            </a:pr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cxnSp>
      </p:grpSp>
      <p:sp>
        <p:nvSpPr>
          <p:cNvPr id="9" name="RBContent9">
            <a:extLst>
              <a:ext uri="{FF2B5EF4-FFF2-40B4-BE49-F238E27FC236}">
                <a16:creationId xmlns:a16="http://schemas.microsoft.com/office/drawing/2014/main" id="{558A07FB-C06C-463F-B4EB-EB40D19387B9}"/>
              </a:ext>
            </a:extLst>
          </p:cNvPr>
          <p:cNvSpPr txBox="1">
            <a:spLocks/>
          </p:cNvSpPr>
          <p:nvPr/>
        </p:nvSpPr>
        <p:spPr>
          <a:xfrm>
            <a:off x="736600" y="2540479"/>
            <a:ext cx="2675996" cy="520449"/>
          </a:xfrm>
          <a:prstGeom prst="rect">
            <a:avLst/>
          </a:prstGeom>
          <a:noFill/>
          <a:ln w="9525">
            <a:noFill/>
          </a:ln>
        </p:spPr>
        <p:txBody>
          <a:bodyPr vert="horz" wrap="square" lIns="0" tIns="108000" rIns="0" bIns="0" rtlCol="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Cadencement + </a:t>
            </a:r>
            <a:r>
              <a:rPr lang="fr-FR" b="0" dirty="0" err="1">
                <a:latin typeface="+mn-lt"/>
                <a:cs typeface="+mn-cs"/>
                <a:sym typeface="+mn-lt"/>
              </a:rPr>
              <a:t>yield</a:t>
            </a:r>
            <a:r>
              <a:rPr lang="fr-FR" b="0" dirty="0">
                <a:latin typeface="+mn-lt"/>
                <a:cs typeface="+mn-cs"/>
                <a:sym typeface="+mn-lt"/>
              </a:rPr>
              <a:t> management</a:t>
            </a:r>
          </a:p>
          <a:p>
            <a:pPr marL="142628" lvl="1" indent="-142628">
              <a:lnSpc>
                <a:spcPct val="90000"/>
              </a:lnSpc>
              <a:spcBef>
                <a:spcPts val="400"/>
              </a:spcBef>
              <a:buSzPct val="100000"/>
              <a:buFont typeface="Arial Narrow" panose="020B0606020202030204" pitchFamily="34" charset="0"/>
              <a:buChar char="&gt;"/>
            </a:pPr>
            <a:r>
              <a:rPr lang="fr-FR" b="0" dirty="0">
                <a:latin typeface="+mn-lt"/>
                <a:sym typeface="+mn-lt"/>
              </a:rPr>
              <a:t>Qualité de l’offre (services, matériels)</a:t>
            </a:r>
            <a:endParaRPr lang="fr-FR" b="0" dirty="0">
              <a:latin typeface="+mn-lt"/>
              <a:cs typeface="+mn-cs"/>
              <a:sym typeface="+mn-lt"/>
            </a:endParaRPr>
          </a:p>
        </p:txBody>
      </p:sp>
      <p:grpSp>
        <p:nvGrpSpPr>
          <p:cNvPr id="18" name="Groupe 17">
            <a:extLst>
              <a:ext uri="{FF2B5EF4-FFF2-40B4-BE49-F238E27FC236}">
                <a16:creationId xmlns:a16="http://schemas.microsoft.com/office/drawing/2014/main" id="{C03F77D2-5A25-49BA-8040-C842C73AAA72}"/>
              </a:ext>
            </a:extLst>
          </p:cNvPr>
          <p:cNvGrpSpPr/>
          <p:nvPr/>
        </p:nvGrpSpPr>
        <p:grpSpPr>
          <a:xfrm>
            <a:off x="3666596" y="2239757"/>
            <a:ext cx="2675996" cy="300722"/>
            <a:chOff x="3666596" y="2239757"/>
            <a:chExt cx="2675996" cy="300722"/>
          </a:xfrm>
        </p:grpSpPr>
        <p:sp>
          <p:nvSpPr>
            <p:cNvPr id="10" name="Title1010">
              <a:extLst>
                <a:ext uri="{FF2B5EF4-FFF2-40B4-BE49-F238E27FC236}">
                  <a16:creationId xmlns:a16="http://schemas.microsoft.com/office/drawing/2014/main" id="{946FA1BE-71F5-470F-9E16-93AB93E8D0BC}"/>
                </a:ext>
              </a:extLst>
            </p:cNvPr>
            <p:cNvSpPr txBox="1"/>
            <p:nvPr/>
          </p:nvSpPr>
          <p:spPr>
            <a:xfrm>
              <a:off x="3666596" y="2239757"/>
              <a:ext cx="2675996" cy="2793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fr-FR" sz="1500" noProof="0" dirty="0">
                  <a:solidFill>
                    <a:srgbClr val="000000"/>
                  </a:solidFill>
                  <a:latin typeface="+mn-lt"/>
                  <a:cs typeface="Arial Narrow" pitchFamily="34" charset="0"/>
                </a:rPr>
                <a:t>Focus</a:t>
              </a:r>
            </a:p>
          </p:txBody>
        </p:sp>
        <p:cxnSp>
          <p:nvCxnSpPr>
            <p:cNvPr id="11" name="HorizontalLine11">
              <a:extLst>
                <a:ext uri="{FF2B5EF4-FFF2-40B4-BE49-F238E27FC236}">
                  <a16:creationId xmlns:a16="http://schemas.microsoft.com/office/drawing/2014/main" id="{45DA8DA5-586B-4419-8D57-D7E91F42E399}"/>
                </a:ext>
              </a:extLst>
            </p:cNvPr>
            <p:cNvCxnSpPr/>
            <p:nvPr/>
          </p:nvCxnSpPr>
          <p:spPr>
            <a:xfrm>
              <a:off x="3666596" y="2540479"/>
              <a:ext cx="2675996" cy="0"/>
            </a:xfrm>
            <a:prstGeom prst="line">
              <a:avLst/>
            </a:pr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cxnSp>
      </p:grpSp>
      <p:sp>
        <p:nvSpPr>
          <p:cNvPr id="12" name="RBContent12">
            <a:extLst>
              <a:ext uri="{FF2B5EF4-FFF2-40B4-BE49-F238E27FC236}">
                <a16:creationId xmlns:a16="http://schemas.microsoft.com/office/drawing/2014/main" id="{229AA7A8-59E0-4E5C-A509-A71149D48A24}"/>
              </a:ext>
            </a:extLst>
          </p:cNvPr>
          <p:cNvSpPr txBox="1">
            <a:spLocks/>
          </p:cNvSpPr>
          <p:nvPr/>
        </p:nvSpPr>
        <p:spPr>
          <a:xfrm>
            <a:off x="3666596" y="2540479"/>
            <a:ext cx="2675996" cy="880548"/>
          </a:xfrm>
          <a:prstGeom prst="rect">
            <a:avLst/>
          </a:prstGeom>
          <a:noFill/>
          <a:ln w="9525">
            <a:noFill/>
          </a:ln>
        </p:spPr>
        <p:txBody>
          <a:bodyPr vert="horz" wrap="square" lIns="0" tIns="108000" rIns="0" bIns="0" rtlCol="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Ciblage sur les dessertes les plus demandées</a:t>
            </a:r>
          </a:p>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Suppression/diminution des arrêts intermédiaires </a:t>
            </a:r>
          </a:p>
        </p:txBody>
      </p:sp>
      <p:grpSp>
        <p:nvGrpSpPr>
          <p:cNvPr id="17" name="Groupe 16">
            <a:extLst>
              <a:ext uri="{FF2B5EF4-FFF2-40B4-BE49-F238E27FC236}">
                <a16:creationId xmlns:a16="http://schemas.microsoft.com/office/drawing/2014/main" id="{84B550CB-755F-47E5-A42F-F422503EB04C}"/>
              </a:ext>
            </a:extLst>
          </p:cNvPr>
          <p:cNvGrpSpPr/>
          <p:nvPr/>
        </p:nvGrpSpPr>
        <p:grpSpPr>
          <a:xfrm>
            <a:off x="6596593" y="2239757"/>
            <a:ext cx="2675996" cy="300722"/>
            <a:chOff x="6596593" y="2239757"/>
            <a:chExt cx="2675996" cy="300722"/>
          </a:xfrm>
        </p:grpSpPr>
        <p:sp>
          <p:nvSpPr>
            <p:cNvPr id="13" name="Title1313">
              <a:extLst>
                <a:ext uri="{FF2B5EF4-FFF2-40B4-BE49-F238E27FC236}">
                  <a16:creationId xmlns:a16="http://schemas.microsoft.com/office/drawing/2014/main" id="{46FEB9FA-53D3-43F5-AA15-2B72CBAC08AC}"/>
                </a:ext>
              </a:extLst>
            </p:cNvPr>
            <p:cNvSpPr txBox="1"/>
            <p:nvPr/>
          </p:nvSpPr>
          <p:spPr>
            <a:xfrm>
              <a:off x="6596593" y="2239757"/>
              <a:ext cx="2675996" cy="2793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fr-FR" sz="1500" noProof="0" dirty="0">
                  <a:solidFill>
                    <a:srgbClr val="000000"/>
                  </a:solidFill>
                  <a:latin typeface="+mn-lt"/>
                  <a:cs typeface="Arial Narrow" pitchFamily="34" charset="0"/>
                </a:rPr>
                <a:t>Retrait</a:t>
              </a:r>
            </a:p>
          </p:txBody>
        </p:sp>
        <p:cxnSp>
          <p:nvCxnSpPr>
            <p:cNvPr id="14" name="HorizontalLine14">
              <a:extLst>
                <a:ext uri="{FF2B5EF4-FFF2-40B4-BE49-F238E27FC236}">
                  <a16:creationId xmlns:a16="http://schemas.microsoft.com/office/drawing/2014/main" id="{14D21B71-F2F2-42A6-A0C9-11F88517C463}"/>
                </a:ext>
              </a:extLst>
            </p:cNvPr>
            <p:cNvCxnSpPr/>
            <p:nvPr/>
          </p:nvCxnSpPr>
          <p:spPr>
            <a:xfrm>
              <a:off x="6596593" y="2540479"/>
              <a:ext cx="2675996" cy="0"/>
            </a:xfrm>
            <a:prstGeom prst="line">
              <a:avLst/>
            </a:pr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cxnSp>
      </p:grpSp>
      <p:sp>
        <p:nvSpPr>
          <p:cNvPr id="15" name="RBContent15">
            <a:extLst>
              <a:ext uri="{FF2B5EF4-FFF2-40B4-BE49-F238E27FC236}">
                <a16:creationId xmlns:a16="http://schemas.microsoft.com/office/drawing/2014/main" id="{8B6B894E-E36B-4400-87FE-1149A88C6DA2}"/>
              </a:ext>
            </a:extLst>
          </p:cNvPr>
          <p:cNvSpPr txBox="1">
            <a:spLocks/>
          </p:cNvSpPr>
          <p:nvPr/>
        </p:nvSpPr>
        <p:spPr>
          <a:xfrm>
            <a:off x="6596593" y="2540479"/>
            <a:ext cx="2675996" cy="520449"/>
          </a:xfrm>
          <a:prstGeom prst="rect">
            <a:avLst/>
          </a:prstGeom>
          <a:noFill/>
          <a:ln w="9525">
            <a:noFill/>
          </a:ln>
        </p:spPr>
        <p:txBody>
          <a:bodyPr vert="horz" wrap="square" lIns="0" tIns="108000" rIns="0" bIns="0" rtlCol="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Suppression de lignes</a:t>
            </a:r>
          </a:p>
          <a:p>
            <a:pPr marL="142628" lvl="1" indent="-142628">
              <a:lnSpc>
                <a:spcPct val="90000"/>
              </a:lnSpc>
              <a:spcBef>
                <a:spcPts val="400"/>
              </a:spcBef>
              <a:buSzPct val="100000"/>
              <a:buFont typeface="Arial Narrow" panose="020B0606020202030204" pitchFamily="34" charset="0"/>
              <a:buChar char="&gt;"/>
            </a:pPr>
            <a:r>
              <a:rPr lang="fr-FR" b="0" dirty="0">
                <a:latin typeface="+mn-lt"/>
                <a:sym typeface="+mn-lt"/>
              </a:rPr>
              <a:t>Transfert vers d’autres modes</a:t>
            </a:r>
            <a:endParaRPr lang="fr-FR" b="0" dirty="0">
              <a:latin typeface="+mn-lt"/>
              <a:cs typeface="+mn-cs"/>
              <a:sym typeface="+mn-lt"/>
            </a:endParaRPr>
          </a:p>
        </p:txBody>
      </p:sp>
      <p:grpSp>
        <p:nvGrpSpPr>
          <p:cNvPr id="24" name="Groupe 23">
            <a:extLst>
              <a:ext uri="{FF2B5EF4-FFF2-40B4-BE49-F238E27FC236}">
                <a16:creationId xmlns:a16="http://schemas.microsoft.com/office/drawing/2014/main" id="{ACA50CE5-B1AE-46C7-B6B1-7F9113F745CB}"/>
              </a:ext>
            </a:extLst>
          </p:cNvPr>
          <p:cNvGrpSpPr/>
          <p:nvPr/>
        </p:nvGrpSpPr>
        <p:grpSpPr>
          <a:xfrm>
            <a:off x="736600" y="3677005"/>
            <a:ext cx="2675996" cy="155575"/>
            <a:chOff x="736600" y="3568672"/>
            <a:chExt cx="2675996" cy="155575"/>
          </a:xfrm>
        </p:grpSpPr>
        <p:cxnSp>
          <p:nvCxnSpPr>
            <p:cNvPr id="20" name="VLine20">
              <a:extLst>
                <a:ext uri="{FF2B5EF4-FFF2-40B4-BE49-F238E27FC236}">
                  <a16:creationId xmlns:a16="http://schemas.microsoft.com/office/drawing/2014/main" id="{4B62361B-86DD-4DD1-A67A-16175C9C5920}"/>
                </a:ext>
              </a:extLst>
            </p:cNvPr>
            <p:cNvCxnSpPr>
              <a:cxnSpLocks/>
            </p:cNvCxnSpPr>
            <p:nvPr/>
          </p:nvCxnSpPr>
          <p:spPr>
            <a:xfrm flipH="1">
              <a:off x="736600" y="3626352"/>
              <a:ext cx="2675996" cy="0"/>
            </a:xfrm>
            <a:prstGeom prst="line">
              <a:avLst/>
            </a:pr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cxnSp>
        <p:sp>
          <p:nvSpPr>
            <p:cNvPr id="21" name="IsoscelesTriangle21">
              <a:extLst>
                <a:ext uri="{FF2B5EF4-FFF2-40B4-BE49-F238E27FC236}">
                  <a16:creationId xmlns:a16="http://schemas.microsoft.com/office/drawing/2014/main" id="{D8DA34F3-876C-4211-B425-6EF62281C7D4}"/>
                </a:ext>
              </a:extLst>
            </p:cNvPr>
            <p:cNvSpPr/>
            <p:nvPr/>
          </p:nvSpPr>
          <p:spPr>
            <a:xfrm rot="10800000">
              <a:off x="1893623" y="3568672"/>
              <a:ext cx="361950" cy="155575"/>
            </a:xfrm>
            <a:prstGeom prst="triangle">
              <a:avLst/>
            </a:prstGeom>
            <a:solidFill>
              <a:schemeClr val="accent3"/>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grpSp>
      <p:sp>
        <p:nvSpPr>
          <p:cNvPr id="25" name="RBContent12">
            <a:extLst>
              <a:ext uri="{FF2B5EF4-FFF2-40B4-BE49-F238E27FC236}">
                <a16:creationId xmlns:a16="http://schemas.microsoft.com/office/drawing/2014/main" id="{2FD53BBD-0993-4730-889C-ED9F54AD0F9B}"/>
              </a:ext>
            </a:extLst>
          </p:cNvPr>
          <p:cNvSpPr txBox="1">
            <a:spLocks/>
          </p:cNvSpPr>
          <p:nvPr/>
        </p:nvSpPr>
        <p:spPr>
          <a:xfrm>
            <a:off x="3666596" y="4031771"/>
            <a:ext cx="2675996" cy="2088571"/>
          </a:xfrm>
          <a:prstGeom prst="rect">
            <a:avLst/>
          </a:prstGeom>
          <a:noFill/>
          <a:ln w="9525">
            <a:noFill/>
          </a:ln>
        </p:spPr>
        <p:txBody>
          <a:bodyPr vert="horz" wrap="square" lIns="0" tIns="108000" rIns="0" bIns="0" rtlCol="0">
            <a:spAutoFit/>
          </a:bodyPr>
          <a:lstStyle/>
          <a:p>
            <a:pPr marL="152400" lvl="1" indent="-152400">
              <a:lnSpc>
                <a:spcPct val="90000"/>
              </a:lnSpc>
              <a:spcBef>
                <a:spcPts val="400"/>
              </a:spcBef>
              <a:buSzPct val="100000"/>
            </a:pPr>
            <a:r>
              <a:rPr lang="fr-FR" dirty="0">
                <a:latin typeface="+mn-lt"/>
                <a:cs typeface="+mn-cs"/>
                <a:sym typeface="+mn-lt"/>
              </a:rPr>
              <a:t>+	</a:t>
            </a:r>
            <a:r>
              <a:rPr lang="fr-FR" b="0" dirty="0">
                <a:latin typeface="+mn-lt"/>
                <a:cs typeface="+mn-cs"/>
                <a:sym typeface="+mn-lt"/>
              </a:rPr>
              <a:t>Temps de trajet</a:t>
            </a:r>
          </a:p>
          <a:p>
            <a:pPr marL="152400" lvl="1" indent="-152400">
              <a:lnSpc>
                <a:spcPct val="90000"/>
              </a:lnSpc>
              <a:spcBef>
                <a:spcPts val="400"/>
              </a:spcBef>
              <a:buSzPct val="100000"/>
            </a:pPr>
            <a:r>
              <a:rPr lang="fr-FR" dirty="0">
                <a:latin typeface="+mn-lt"/>
                <a:sym typeface="+mn-lt"/>
              </a:rPr>
              <a:t>+	</a:t>
            </a:r>
            <a:r>
              <a:rPr lang="fr-FR" b="0" dirty="0">
                <a:latin typeface="+mn-lt"/>
                <a:sym typeface="+mn-lt"/>
              </a:rPr>
              <a:t>Induction sur les dessertes conservées</a:t>
            </a:r>
          </a:p>
          <a:p>
            <a:pPr marL="152400" lvl="1" indent="-152400">
              <a:lnSpc>
                <a:spcPct val="90000"/>
              </a:lnSpc>
              <a:spcBef>
                <a:spcPts val="400"/>
              </a:spcBef>
              <a:buSzPct val="100000"/>
            </a:pPr>
            <a:r>
              <a:rPr lang="fr-FR" dirty="0">
                <a:latin typeface="+mn-lt"/>
                <a:sym typeface="+mn-lt"/>
              </a:rPr>
              <a:t>+	</a:t>
            </a:r>
            <a:r>
              <a:rPr lang="fr-FR" b="0" dirty="0">
                <a:latin typeface="+mn-lt"/>
                <a:sym typeface="+mn-lt"/>
              </a:rPr>
              <a:t>Réduction des coûts d’exploitation</a:t>
            </a:r>
          </a:p>
          <a:p>
            <a:pPr marL="152400" lvl="1" indent="-152400">
              <a:lnSpc>
                <a:spcPct val="90000"/>
              </a:lnSpc>
              <a:spcBef>
                <a:spcPts val="400"/>
              </a:spcBef>
              <a:buSzPct val="100000"/>
            </a:pPr>
            <a:endParaRPr lang="fr-FR" b="0" dirty="0">
              <a:latin typeface="+mn-lt"/>
              <a:sym typeface="+mn-lt"/>
            </a:endParaRPr>
          </a:p>
          <a:p>
            <a:pPr marL="152400" lvl="1" indent="-152400">
              <a:lnSpc>
                <a:spcPct val="90000"/>
              </a:lnSpc>
              <a:spcBef>
                <a:spcPts val="400"/>
              </a:spcBef>
              <a:buSzPct val="100000"/>
            </a:pPr>
            <a:endParaRPr lang="fr-FR" b="0" dirty="0">
              <a:latin typeface="+mn-lt"/>
              <a:sym typeface="+mn-lt"/>
            </a:endParaRPr>
          </a:p>
          <a:p>
            <a:pPr marL="152400" lvl="1" indent="-152400">
              <a:lnSpc>
                <a:spcPct val="90000"/>
              </a:lnSpc>
              <a:spcBef>
                <a:spcPts val="400"/>
              </a:spcBef>
              <a:buSzPct val="100000"/>
            </a:pPr>
            <a:r>
              <a:rPr lang="fr-FR" dirty="0">
                <a:latin typeface="+mn-lt"/>
                <a:cs typeface="+mn-cs"/>
                <a:sym typeface="+mn-lt"/>
              </a:rPr>
              <a:t>-	</a:t>
            </a:r>
            <a:r>
              <a:rPr lang="fr-FR" b="0" dirty="0">
                <a:latin typeface="+mn-lt"/>
                <a:cs typeface="+mn-cs"/>
                <a:sym typeface="+mn-lt"/>
              </a:rPr>
              <a:t>Développement des interconnections</a:t>
            </a:r>
          </a:p>
          <a:p>
            <a:pPr marL="152400" lvl="1" indent="-152400">
              <a:lnSpc>
                <a:spcPct val="90000"/>
              </a:lnSpc>
              <a:spcBef>
                <a:spcPts val="400"/>
              </a:spcBef>
              <a:buSzPct val="100000"/>
            </a:pPr>
            <a:r>
              <a:rPr lang="fr-FR" dirty="0">
                <a:latin typeface="+mn-lt"/>
                <a:cs typeface="+mn-cs"/>
                <a:sym typeface="+mn-lt"/>
              </a:rPr>
              <a:t>-	</a:t>
            </a:r>
            <a:r>
              <a:rPr lang="fr-FR" b="0" dirty="0">
                <a:latin typeface="+mn-lt"/>
                <a:cs typeface="+mn-cs"/>
                <a:sym typeface="+mn-lt"/>
              </a:rPr>
              <a:t>Aménagement du territoire</a:t>
            </a:r>
          </a:p>
          <a:p>
            <a:pPr marL="152400" lvl="1" indent="-152400">
              <a:lnSpc>
                <a:spcPct val="90000"/>
              </a:lnSpc>
              <a:spcBef>
                <a:spcPts val="400"/>
              </a:spcBef>
              <a:buSzPct val="100000"/>
            </a:pPr>
            <a:r>
              <a:rPr lang="fr-FR" dirty="0">
                <a:latin typeface="+mn-lt"/>
                <a:cs typeface="+mn-cs"/>
                <a:sym typeface="+mn-lt"/>
              </a:rPr>
              <a:t>-	</a:t>
            </a:r>
            <a:r>
              <a:rPr lang="fr-FR" b="0" dirty="0">
                <a:latin typeface="+mn-lt"/>
                <a:cs typeface="+mn-cs"/>
                <a:sym typeface="+mn-lt"/>
              </a:rPr>
              <a:t>Perte de revenu sur les dessertes supprimées/réduites</a:t>
            </a:r>
          </a:p>
        </p:txBody>
      </p:sp>
      <p:sp>
        <p:nvSpPr>
          <p:cNvPr id="26" name="RBContent15">
            <a:extLst>
              <a:ext uri="{FF2B5EF4-FFF2-40B4-BE49-F238E27FC236}">
                <a16:creationId xmlns:a16="http://schemas.microsoft.com/office/drawing/2014/main" id="{0FE2DDE6-B666-40D5-B0D7-9D0ABB9B6CB8}"/>
              </a:ext>
            </a:extLst>
          </p:cNvPr>
          <p:cNvSpPr txBox="1">
            <a:spLocks/>
          </p:cNvSpPr>
          <p:nvPr/>
        </p:nvSpPr>
        <p:spPr>
          <a:xfrm>
            <a:off x="6596593" y="4031771"/>
            <a:ext cx="2675996" cy="2499966"/>
          </a:xfrm>
          <a:prstGeom prst="rect">
            <a:avLst/>
          </a:prstGeom>
          <a:noFill/>
          <a:ln w="9525">
            <a:noFill/>
          </a:ln>
        </p:spPr>
        <p:txBody>
          <a:bodyPr vert="horz" wrap="square" lIns="0" tIns="108000" rIns="0" bIns="0" rtlCol="0">
            <a:spAutoFit/>
          </a:bodyPr>
          <a:lstStyle/>
          <a:p>
            <a:pPr marL="152400" lvl="1" indent="-152400">
              <a:lnSpc>
                <a:spcPct val="90000"/>
              </a:lnSpc>
              <a:spcBef>
                <a:spcPts val="400"/>
              </a:spcBef>
              <a:buSzPct val="100000"/>
            </a:pPr>
            <a:r>
              <a:rPr lang="fr-FR" dirty="0">
                <a:latin typeface="+mn-lt"/>
                <a:cs typeface="+mn-cs"/>
                <a:sym typeface="+mn-lt"/>
              </a:rPr>
              <a:t>+ 	</a:t>
            </a:r>
            <a:r>
              <a:rPr lang="fr-FR" b="0" dirty="0">
                <a:latin typeface="+mn-lt"/>
                <a:cs typeface="+mn-cs"/>
                <a:sym typeface="+mn-lt"/>
              </a:rPr>
              <a:t>Réduction des coûts</a:t>
            </a:r>
          </a:p>
          <a:p>
            <a:pPr marL="152400" lvl="1" indent="-152400">
              <a:lnSpc>
                <a:spcPct val="90000"/>
              </a:lnSpc>
              <a:spcBef>
                <a:spcPts val="400"/>
              </a:spcBef>
              <a:buSzPct val="100000"/>
            </a:pPr>
            <a:endParaRPr lang="fr-FR" b="0" dirty="0">
              <a:latin typeface="+mn-lt"/>
              <a:sym typeface="+mn-lt"/>
            </a:endParaRPr>
          </a:p>
          <a:p>
            <a:pPr marL="152400" lvl="1" indent="-152400">
              <a:lnSpc>
                <a:spcPct val="90000"/>
              </a:lnSpc>
              <a:spcBef>
                <a:spcPts val="400"/>
              </a:spcBef>
              <a:buSzPct val="100000"/>
            </a:pPr>
            <a:r>
              <a:rPr lang="fr-FR" dirty="0">
                <a:latin typeface="+mn-lt"/>
                <a:cs typeface="+mn-cs"/>
                <a:sym typeface="+mn-lt"/>
              </a:rPr>
              <a:t>? 	</a:t>
            </a:r>
            <a:r>
              <a:rPr lang="fr-FR" b="0" dirty="0">
                <a:latin typeface="+mn-lt"/>
                <a:cs typeface="+mn-cs"/>
                <a:sym typeface="+mn-lt"/>
              </a:rPr>
              <a:t>Capacité de reprise du trafic pour des modes plus économiques</a:t>
            </a:r>
          </a:p>
          <a:p>
            <a:pPr marL="152400" lvl="1" indent="-152400">
              <a:lnSpc>
                <a:spcPct val="90000"/>
              </a:lnSpc>
              <a:spcBef>
                <a:spcPts val="400"/>
              </a:spcBef>
              <a:buSzPct val="100000"/>
            </a:pPr>
            <a:endParaRPr lang="fr-FR" b="0" dirty="0">
              <a:latin typeface="+mn-lt"/>
              <a:cs typeface="+mn-cs"/>
              <a:sym typeface="+mn-lt"/>
            </a:endParaRPr>
          </a:p>
          <a:p>
            <a:pPr marL="152400" lvl="1" indent="-152400">
              <a:lnSpc>
                <a:spcPct val="90000"/>
              </a:lnSpc>
              <a:spcBef>
                <a:spcPts val="400"/>
              </a:spcBef>
              <a:buSzPct val="100000"/>
            </a:pPr>
            <a:r>
              <a:rPr lang="fr-FR" dirty="0">
                <a:sym typeface="+mn-lt"/>
              </a:rPr>
              <a:t>-	</a:t>
            </a:r>
            <a:r>
              <a:rPr lang="fr-FR" b="0" dirty="0">
                <a:sym typeface="+mn-lt"/>
              </a:rPr>
              <a:t>Développement des interconnections</a:t>
            </a:r>
          </a:p>
          <a:p>
            <a:pPr marL="152400" lvl="1" indent="-152400">
              <a:lnSpc>
                <a:spcPct val="90000"/>
              </a:lnSpc>
              <a:spcBef>
                <a:spcPts val="400"/>
              </a:spcBef>
              <a:buSzPct val="100000"/>
            </a:pPr>
            <a:r>
              <a:rPr lang="fr-FR" dirty="0">
                <a:sym typeface="+mn-lt"/>
              </a:rPr>
              <a:t>-	</a:t>
            </a:r>
            <a:r>
              <a:rPr lang="fr-FR" b="0" dirty="0">
                <a:sym typeface="+mn-lt"/>
              </a:rPr>
              <a:t>Aménagement du territoire</a:t>
            </a:r>
          </a:p>
          <a:p>
            <a:pPr marL="152400" lvl="1" indent="-152400">
              <a:lnSpc>
                <a:spcPct val="90000"/>
              </a:lnSpc>
              <a:spcBef>
                <a:spcPts val="400"/>
              </a:spcBef>
              <a:buSzPct val="100000"/>
            </a:pPr>
            <a:r>
              <a:rPr lang="fr-FR" dirty="0">
                <a:sym typeface="+mn-lt"/>
              </a:rPr>
              <a:t>-	</a:t>
            </a:r>
            <a:r>
              <a:rPr lang="fr-FR" b="0" dirty="0">
                <a:sym typeface="+mn-lt"/>
              </a:rPr>
              <a:t>Perte de revenu sur les dessertes supprimées/réduites</a:t>
            </a:r>
          </a:p>
          <a:p>
            <a:pPr marL="152400" lvl="1" indent="-152400">
              <a:lnSpc>
                <a:spcPct val="90000"/>
              </a:lnSpc>
              <a:spcBef>
                <a:spcPts val="400"/>
              </a:spcBef>
              <a:buSzPct val="100000"/>
            </a:pPr>
            <a:endParaRPr lang="fr-FR" b="0" dirty="0">
              <a:latin typeface="+mn-lt"/>
              <a:sym typeface="+mn-lt"/>
            </a:endParaRPr>
          </a:p>
          <a:p>
            <a:pPr marL="152400" lvl="1" indent="-152400">
              <a:lnSpc>
                <a:spcPct val="90000"/>
              </a:lnSpc>
              <a:spcBef>
                <a:spcPts val="400"/>
              </a:spcBef>
              <a:buSzPct val="100000"/>
            </a:pPr>
            <a:endParaRPr lang="fr-FR" b="0" dirty="0">
              <a:latin typeface="+mn-lt"/>
              <a:cs typeface="+mn-cs"/>
              <a:sym typeface="+mn-lt"/>
            </a:endParaRPr>
          </a:p>
        </p:txBody>
      </p:sp>
      <p:sp>
        <p:nvSpPr>
          <p:cNvPr id="28" name="RBContent9">
            <a:extLst>
              <a:ext uri="{FF2B5EF4-FFF2-40B4-BE49-F238E27FC236}">
                <a16:creationId xmlns:a16="http://schemas.microsoft.com/office/drawing/2014/main" id="{9C7B8D1E-30FE-4661-930C-4B6A3BEB7484}"/>
              </a:ext>
            </a:extLst>
          </p:cNvPr>
          <p:cNvSpPr txBox="1">
            <a:spLocks/>
          </p:cNvSpPr>
          <p:nvPr/>
        </p:nvSpPr>
        <p:spPr>
          <a:xfrm>
            <a:off x="736600" y="4031771"/>
            <a:ext cx="2675996" cy="983140"/>
          </a:xfrm>
          <a:prstGeom prst="rect">
            <a:avLst/>
          </a:prstGeom>
          <a:noFill/>
          <a:ln w="9525">
            <a:noFill/>
          </a:ln>
        </p:spPr>
        <p:txBody>
          <a:bodyPr vert="horz" wrap="square" lIns="0" tIns="108000" rIns="0" bIns="0" rtlCol="0">
            <a:spAutoFit/>
          </a:bodyPr>
          <a:lstStyle/>
          <a:p>
            <a:pPr marL="152400" lvl="1" indent="-152400">
              <a:lnSpc>
                <a:spcPct val="90000"/>
              </a:lnSpc>
              <a:spcBef>
                <a:spcPts val="400"/>
              </a:spcBef>
              <a:buSzPct val="100000"/>
            </a:pPr>
            <a:r>
              <a:rPr lang="fr-FR" dirty="0">
                <a:latin typeface="+mn-lt"/>
                <a:cs typeface="+mn-cs"/>
                <a:sym typeface="+mn-lt"/>
              </a:rPr>
              <a:t>+	</a:t>
            </a:r>
            <a:r>
              <a:rPr lang="fr-FR" b="0" dirty="0">
                <a:latin typeface="+mn-lt"/>
                <a:cs typeface="+mn-cs"/>
                <a:sym typeface="+mn-lt"/>
              </a:rPr>
              <a:t>Induction générée</a:t>
            </a:r>
          </a:p>
          <a:p>
            <a:pPr marL="152400" lvl="1" indent="-152400">
              <a:lnSpc>
                <a:spcPct val="90000"/>
              </a:lnSpc>
              <a:spcBef>
                <a:spcPts val="400"/>
              </a:spcBef>
              <a:buSzPct val="100000"/>
            </a:pPr>
            <a:r>
              <a:rPr lang="fr-FR" dirty="0">
                <a:latin typeface="+mn-lt"/>
                <a:sym typeface="+mn-lt"/>
              </a:rPr>
              <a:t>+	</a:t>
            </a:r>
            <a:r>
              <a:rPr lang="fr-FR" b="0" dirty="0">
                <a:latin typeface="+mn-lt"/>
                <a:sym typeface="+mn-lt"/>
              </a:rPr>
              <a:t>Meilleure utilisation de l’actif</a:t>
            </a:r>
          </a:p>
          <a:p>
            <a:pPr marL="152400" lvl="1" indent="-152400">
              <a:lnSpc>
                <a:spcPct val="90000"/>
              </a:lnSpc>
              <a:spcBef>
                <a:spcPts val="400"/>
              </a:spcBef>
              <a:buSzPct val="100000"/>
            </a:pPr>
            <a:endParaRPr lang="fr-FR" b="0" dirty="0">
              <a:latin typeface="+mn-lt"/>
              <a:sym typeface="+mn-lt"/>
            </a:endParaRPr>
          </a:p>
          <a:p>
            <a:pPr marL="152400" lvl="1" indent="-152400">
              <a:lnSpc>
                <a:spcPct val="90000"/>
              </a:lnSpc>
              <a:spcBef>
                <a:spcPts val="400"/>
              </a:spcBef>
              <a:buSzPct val="100000"/>
            </a:pPr>
            <a:r>
              <a:rPr lang="fr-FR" dirty="0">
                <a:latin typeface="+mn-lt"/>
                <a:cs typeface="+mn-cs"/>
                <a:sym typeface="+mn-lt"/>
              </a:rPr>
              <a:t>-	</a:t>
            </a:r>
            <a:r>
              <a:rPr lang="fr-FR" b="0" dirty="0">
                <a:latin typeface="+mn-lt"/>
                <a:cs typeface="+mn-cs"/>
                <a:sym typeface="+mn-lt"/>
              </a:rPr>
              <a:t>Taux de remplissage</a:t>
            </a:r>
          </a:p>
        </p:txBody>
      </p:sp>
      <p:grpSp>
        <p:nvGrpSpPr>
          <p:cNvPr id="29" name="Groupe 28">
            <a:extLst>
              <a:ext uri="{FF2B5EF4-FFF2-40B4-BE49-F238E27FC236}">
                <a16:creationId xmlns:a16="http://schemas.microsoft.com/office/drawing/2014/main" id="{7A20E380-AB9F-42AB-9F63-1C62375EC9C4}"/>
              </a:ext>
            </a:extLst>
          </p:cNvPr>
          <p:cNvGrpSpPr/>
          <p:nvPr/>
        </p:nvGrpSpPr>
        <p:grpSpPr>
          <a:xfrm>
            <a:off x="3666597" y="3677005"/>
            <a:ext cx="2675996" cy="155575"/>
            <a:chOff x="736600" y="3568672"/>
            <a:chExt cx="2675996" cy="155575"/>
          </a:xfrm>
        </p:grpSpPr>
        <p:cxnSp>
          <p:nvCxnSpPr>
            <p:cNvPr id="30" name="VLine20">
              <a:extLst>
                <a:ext uri="{FF2B5EF4-FFF2-40B4-BE49-F238E27FC236}">
                  <a16:creationId xmlns:a16="http://schemas.microsoft.com/office/drawing/2014/main" id="{DBB0CA74-1B68-48C0-977B-245435234E3A}"/>
                </a:ext>
              </a:extLst>
            </p:cNvPr>
            <p:cNvCxnSpPr>
              <a:cxnSpLocks/>
            </p:cNvCxnSpPr>
            <p:nvPr/>
          </p:nvCxnSpPr>
          <p:spPr>
            <a:xfrm flipH="1">
              <a:off x="736600" y="3626352"/>
              <a:ext cx="2675996" cy="0"/>
            </a:xfrm>
            <a:prstGeom prst="line">
              <a:avLst/>
            </a:pr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cxnSp>
        <p:sp>
          <p:nvSpPr>
            <p:cNvPr id="31" name="IsoscelesTriangle21">
              <a:extLst>
                <a:ext uri="{FF2B5EF4-FFF2-40B4-BE49-F238E27FC236}">
                  <a16:creationId xmlns:a16="http://schemas.microsoft.com/office/drawing/2014/main" id="{45E10C89-FF10-4587-B8EC-FD0750D7BB9B}"/>
                </a:ext>
              </a:extLst>
            </p:cNvPr>
            <p:cNvSpPr/>
            <p:nvPr/>
          </p:nvSpPr>
          <p:spPr>
            <a:xfrm rot="10800000">
              <a:off x="1893623" y="3568672"/>
              <a:ext cx="361950" cy="155575"/>
            </a:xfrm>
            <a:prstGeom prst="triangle">
              <a:avLst/>
            </a:prstGeom>
            <a:solidFill>
              <a:schemeClr val="accent3"/>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grpSp>
      <p:grpSp>
        <p:nvGrpSpPr>
          <p:cNvPr id="32" name="Groupe 31">
            <a:extLst>
              <a:ext uri="{FF2B5EF4-FFF2-40B4-BE49-F238E27FC236}">
                <a16:creationId xmlns:a16="http://schemas.microsoft.com/office/drawing/2014/main" id="{5F0ADDC4-D315-4730-AE17-652328AD1DBF}"/>
              </a:ext>
            </a:extLst>
          </p:cNvPr>
          <p:cNvGrpSpPr/>
          <p:nvPr/>
        </p:nvGrpSpPr>
        <p:grpSpPr>
          <a:xfrm>
            <a:off x="6596593" y="3677005"/>
            <a:ext cx="2675996" cy="155575"/>
            <a:chOff x="736600" y="3568672"/>
            <a:chExt cx="2675996" cy="155575"/>
          </a:xfrm>
        </p:grpSpPr>
        <p:cxnSp>
          <p:nvCxnSpPr>
            <p:cNvPr id="33" name="VLine20">
              <a:extLst>
                <a:ext uri="{FF2B5EF4-FFF2-40B4-BE49-F238E27FC236}">
                  <a16:creationId xmlns:a16="http://schemas.microsoft.com/office/drawing/2014/main" id="{1A72760E-8D0F-4E85-96B2-7B81EDC4B315}"/>
                </a:ext>
              </a:extLst>
            </p:cNvPr>
            <p:cNvCxnSpPr>
              <a:cxnSpLocks/>
            </p:cNvCxnSpPr>
            <p:nvPr/>
          </p:nvCxnSpPr>
          <p:spPr>
            <a:xfrm flipH="1">
              <a:off x="736600" y="3626352"/>
              <a:ext cx="2675996" cy="0"/>
            </a:xfrm>
            <a:prstGeom prst="line">
              <a:avLst/>
            </a:pr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cxnSp>
        <p:sp>
          <p:nvSpPr>
            <p:cNvPr id="34" name="IsoscelesTriangle21">
              <a:extLst>
                <a:ext uri="{FF2B5EF4-FFF2-40B4-BE49-F238E27FC236}">
                  <a16:creationId xmlns:a16="http://schemas.microsoft.com/office/drawing/2014/main" id="{D11450FB-328B-448B-BFBF-3994DFDFF782}"/>
                </a:ext>
              </a:extLst>
            </p:cNvPr>
            <p:cNvSpPr/>
            <p:nvPr/>
          </p:nvSpPr>
          <p:spPr>
            <a:xfrm rot="10800000">
              <a:off x="1893623" y="3568672"/>
              <a:ext cx="361950" cy="155575"/>
            </a:xfrm>
            <a:prstGeom prst="triangle">
              <a:avLst/>
            </a:prstGeom>
            <a:solidFill>
              <a:schemeClr val="accent3"/>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grpSp>
      <p:sp>
        <p:nvSpPr>
          <p:cNvPr id="35" name="RbSticker">
            <a:extLst>
              <a:ext uri="{FF2B5EF4-FFF2-40B4-BE49-F238E27FC236}">
                <a16:creationId xmlns:a16="http://schemas.microsoft.com/office/drawing/2014/main" id="{6C43CEA1-82DF-4351-A1DB-2DEAA460242C}"/>
              </a:ext>
            </a:extLst>
          </p:cNvPr>
          <p:cNvSpPr txBox="1"/>
          <p:nvPr/>
        </p:nvSpPr>
        <p:spPr>
          <a:xfrm>
            <a:off x="736600" y="270982"/>
            <a:ext cx="3151504"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L'équation économique et les choix stratégiques</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277010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7655"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38000" y="720000"/>
            <a:ext cx="8535989" cy="747897"/>
          </a:xfrm>
        </p:spPr>
        <p:txBody>
          <a:bodyPr/>
          <a:lstStyle/>
          <a:p>
            <a:r>
              <a:rPr lang="fr-FR" dirty="0"/>
              <a:t>L'analyse des lignes TET en fonction du résultat économique et de l'indice de pertinence permet d'identifier 4 groupes de lignes</a:t>
            </a:r>
          </a:p>
        </p:txBody>
      </p:sp>
      <p:grpSp>
        <p:nvGrpSpPr>
          <p:cNvPr id="4" name="Group 3"/>
          <p:cNvGrpSpPr>
            <a:grpSpLocks/>
          </p:cNvGrpSpPr>
          <p:nvPr/>
        </p:nvGrpSpPr>
        <p:grpSpPr>
          <a:xfrm>
            <a:off x="1054420" y="2025887"/>
            <a:ext cx="2383265" cy="255614"/>
            <a:chOff x="736600" y="2462186"/>
            <a:chExt cx="2578100" cy="255614"/>
          </a:xfrm>
        </p:grpSpPr>
        <p:cxnSp>
          <p:nvCxnSpPr>
            <p:cNvPr id="5" name="LeanLine Vertical 635616629232357718"/>
            <p:cNvCxnSpPr>
              <a:cxnSpLocks/>
            </p:cNvCxnSpPr>
            <p:nvPr/>
          </p:nvCxnSpPr>
          <p:spPr>
            <a:xfrm>
              <a:off x="736600" y="2717800"/>
              <a:ext cx="2578100"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6" name="TextBox 5"/>
            <p:cNvSpPr txBox="1">
              <a:spLocks/>
            </p:cNvSpPr>
            <p:nvPr/>
          </p:nvSpPr>
          <p:spPr>
            <a:xfrm>
              <a:off x="736600" y="2462186"/>
              <a:ext cx="2578100" cy="252752"/>
            </a:xfrm>
            <a:prstGeom prst="rect">
              <a:avLst/>
            </a:prstGeom>
            <a:noFill/>
            <a:ln w="9525">
              <a:noFill/>
            </a:ln>
          </p:spPr>
          <p:txBody>
            <a:bodyPr vert="horz" wrap="square" lIns="0" tIns="0" rIns="0" bIns="72000" rtlCol="0" anchor="b">
              <a:spAutoFit/>
            </a:bodyPr>
            <a:lstStyle/>
            <a:p>
              <a:pPr>
                <a:lnSpc>
                  <a:spcPct val="90000"/>
                </a:lnSpc>
                <a:spcBef>
                  <a:spcPts val="400"/>
                </a:spcBef>
                <a:buClr>
                  <a:srgbClr val="000000"/>
                </a:buClr>
                <a:buSzPct val="100000"/>
              </a:pPr>
              <a:r>
                <a:rPr lang="fr-FR" dirty="0">
                  <a:latin typeface="+mn-lt"/>
                  <a:cs typeface="Arial Narrow" pitchFamily="34" charset="0"/>
                </a:rPr>
                <a:t>Groupe de lignes</a:t>
              </a:r>
              <a:endParaRPr lang="fr-FR" b="0" noProof="0" dirty="0">
                <a:latin typeface="+mn-lt"/>
                <a:cs typeface="Arial Narrow" pitchFamily="34" charset="0"/>
              </a:endParaRPr>
            </a:p>
          </p:txBody>
        </p:sp>
      </p:grpSp>
      <p:grpSp>
        <p:nvGrpSpPr>
          <p:cNvPr id="8" name="Group 7"/>
          <p:cNvGrpSpPr/>
          <p:nvPr/>
        </p:nvGrpSpPr>
        <p:grpSpPr>
          <a:xfrm>
            <a:off x="3571875" y="1845837"/>
            <a:ext cx="2686050" cy="435664"/>
            <a:chOff x="736600" y="2282136"/>
            <a:chExt cx="2578100" cy="435664"/>
          </a:xfrm>
        </p:grpSpPr>
        <p:cxnSp>
          <p:nvCxnSpPr>
            <p:cNvPr id="9" name="LeanLine Vertical 635616629232357718"/>
            <p:cNvCxnSpPr>
              <a:cxnSpLocks/>
            </p:cNvCxnSpPr>
            <p:nvPr/>
          </p:nvCxnSpPr>
          <p:spPr>
            <a:xfrm>
              <a:off x="736600" y="2717800"/>
              <a:ext cx="2578100"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736600" y="2282136"/>
              <a:ext cx="2578100" cy="432802"/>
            </a:xfrm>
            <a:prstGeom prst="rect">
              <a:avLst/>
            </a:prstGeom>
            <a:noFill/>
            <a:ln w="9525">
              <a:noFill/>
            </a:ln>
          </p:spPr>
          <p:txBody>
            <a:bodyPr vert="horz" wrap="square" lIns="0" tIns="0" rIns="0" bIns="72000" rtlCol="0" anchor="b">
              <a:spAutoFit/>
            </a:bodyPr>
            <a:lstStyle/>
            <a:p>
              <a:pPr>
                <a:lnSpc>
                  <a:spcPct val="90000"/>
                </a:lnSpc>
                <a:spcBef>
                  <a:spcPts val="400"/>
                </a:spcBef>
                <a:buClr>
                  <a:srgbClr val="000000"/>
                </a:buClr>
                <a:buSzPct val="100000"/>
              </a:pPr>
              <a:r>
                <a:rPr lang="fr-FR" dirty="0">
                  <a:cs typeface="Arial Narrow" pitchFamily="34" charset="0"/>
                </a:rPr>
                <a:t>Positionnement sur la matrice </a:t>
              </a:r>
              <a:br>
                <a:rPr lang="fr-FR" dirty="0">
                  <a:cs typeface="Arial Narrow" pitchFamily="34" charset="0"/>
                </a:rPr>
              </a:br>
              <a:r>
                <a:rPr lang="fr-FR" dirty="0">
                  <a:cs typeface="Arial Narrow" pitchFamily="34" charset="0"/>
                </a:rPr>
                <a:t>rentabilité / indice de pertinence</a:t>
              </a:r>
              <a:endParaRPr lang="fr-FR" b="0" dirty="0">
                <a:cs typeface="Arial Narrow" pitchFamily="34" charset="0"/>
              </a:endParaRPr>
            </a:p>
          </p:txBody>
        </p:sp>
      </p:grpSp>
      <p:cxnSp>
        <p:nvCxnSpPr>
          <p:cNvPr id="16" name="LeanLine Vertical 635616966751164102"/>
          <p:cNvCxnSpPr>
            <a:cxnSpLocks/>
          </p:cNvCxnSpPr>
          <p:nvPr/>
        </p:nvCxnSpPr>
        <p:spPr>
          <a:xfrm>
            <a:off x="740441" y="4301463"/>
            <a:ext cx="8676000" cy="0"/>
          </a:xfrm>
          <a:prstGeom prst="line">
            <a:avLst/>
          </a:prstGeom>
          <a:ln w="317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38189" y="6490156"/>
            <a:ext cx="272731" cy="125025"/>
          </a:xfrm>
          <a:prstGeom prst="rect">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63" name="Rectangle 62"/>
          <p:cNvSpPr/>
          <p:nvPr/>
        </p:nvSpPr>
        <p:spPr>
          <a:xfrm>
            <a:off x="1709737" y="6490156"/>
            <a:ext cx="272731" cy="125025"/>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64" name="TextBox 63"/>
          <p:cNvSpPr txBox="1"/>
          <p:nvPr/>
        </p:nvSpPr>
        <p:spPr>
          <a:xfrm>
            <a:off x="1077118" y="6496195"/>
            <a:ext cx="955676" cy="124650"/>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fr-FR" sz="900" b="0" noProof="0" dirty="0">
                <a:latin typeface="+mn-lt"/>
                <a:cs typeface="Arial Narrow" pitchFamily="34" charset="0"/>
              </a:rPr>
              <a:t>Ligne</a:t>
            </a:r>
          </a:p>
        </p:txBody>
      </p:sp>
      <p:sp>
        <p:nvSpPr>
          <p:cNvPr id="65" name="TextBox 64"/>
          <p:cNvSpPr txBox="1"/>
          <p:nvPr/>
        </p:nvSpPr>
        <p:spPr>
          <a:xfrm>
            <a:off x="2053111" y="6496195"/>
            <a:ext cx="955676" cy="124650"/>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fr-FR" sz="900" b="0" dirty="0">
                <a:latin typeface="+mn-lt"/>
                <a:cs typeface="Arial Narrow" pitchFamily="34" charset="0"/>
              </a:rPr>
              <a:t>T</a:t>
            </a:r>
            <a:r>
              <a:rPr lang="fr-FR" sz="900" b="0" noProof="0" dirty="0" err="1">
                <a:latin typeface="+mn-lt"/>
                <a:cs typeface="Arial Narrow" pitchFamily="34" charset="0"/>
              </a:rPr>
              <a:t>ronçon</a:t>
            </a:r>
            <a:r>
              <a:rPr lang="fr-FR" sz="900" b="0" noProof="0" dirty="0">
                <a:latin typeface="+mn-lt"/>
                <a:cs typeface="Arial Narrow" pitchFamily="34" charset="0"/>
              </a:rPr>
              <a:t> principal</a:t>
            </a:r>
          </a:p>
        </p:txBody>
      </p:sp>
      <p:cxnSp>
        <p:nvCxnSpPr>
          <p:cNvPr id="201" name="LeanLine Vertical 635616629232357718"/>
          <p:cNvCxnSpPr>
            <a:cxnSpLocks/>
          </p:cNvCxnSpPr>
          <p:nvPr/>
        </p:nvCxnSpPr>
        <p:spPr>
          <a:xfrm>
            <a:off x="6375627" y="2281498"/>
            <a:ext cx="1332000"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2" name="TextBox 201"/>
          <p:cNvSpPr txBox="1">
            <a:spLocks/>
          </p:cNvSpPr>
          <p:nvPr/>
        </p:nvSpPr>
        <p:spPr>
          <a:xfrm>
            <a:off x="6375627" y="2023945"/>
            <a:ext cx="1332000" cy="252751"/>
          </a:xfrm>
          <a:prstGeom prst="rect">
            <a:avLst/>
          </a:prstGeom>
          <a:noFill/>
          <a:ln w="9525">
            <a:noFill/>
          </a:ln>
        </p:spPr>
        <p:txBody>
          <a:bodyPr vert="horz" wrap="square" lIns="0" tIns="0" rIns="0" bIns="72000" rtlCol="0" anchor="b">
            <a:spAutoFit/>
          </a:bodyPr>
          <a:lstStyle/>
          <a:p>
            <a:pPr>
              <a:lnSpc>
                <a:spcPct val="90000"/>
              </a:lnSpc>
              <a:spcBef>
                <a:spcPts val="400"/>
              </a:spcBef>
              <a:buClr>
                <a:srgbClr val="000000"/>
              </a:buClr>
              <a:buSzPct val="100000"/>
            </a:pPr>
            <a:r>
              <a:rPr lang="fr-FR" dirty="0">
                <a:cs typeface="Arial Narrow" pitchFamily="34" charset="0"/>
              </a:rPr>
              <a:t>Lignes</a:t>
            </a:r>
            <a:endParaRPr lang="fr-FR" b="0" dirty="0">
              <a:cs typeface="Arial Narrow" pitchFamily="34" charset="0"/>
            </a:endParaRPr>
          </a:p>
        </p:txBody>
      </p:sp>
      <p:sp>
        <p:nvSpPr>
          <p:cNvPr id="209" name="Source"/>
          <p:cNvSpPr txBox="1"/>
          <p:nvPr/>
        </p:nvSpPr>
        <p:spPr>
          <a:xfrm>
            <a:off x="738189" y="6710121"/>
            <a:ext cx="2095125"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a:t>
            </a:r>
            <a:r>
              <a:rPr lang="fr-FR" sz="900" b="0" dirty="0">
                <a:latin typeface="+mn-lt"/>
                <a:sym typeface="+mn-lt"/>
              </a:rPr>
              <a:t>Données SNCF, analyses Roland Berger</a:t>
            </a:r>
            <a:endParaRPr lang="fr-FR" sz="900" b="0" dirty="0">
              <a:solidFill>
                <a:schemeClr val="tx1"/>
              </a:solidFill>
              <a:latin typeface="+mn-lt"/>
              <a:cs typeface="+mn-cs"/>
              <a:sym typeface="+mn-lt"/>
            </a:endParaRPr>
          </a:p>
        </p:txBody>
      </p:sp>
      <p:grpSp>
        <p:nvGrpSpPr>
          <p:cNvPr id="107" name="Group 106"/>
          <p:cNvGrpSpPr>
            <a:grpSpLocks/>
          </p:cNvGrpSpPr>
          <p:nvPr/>
        </p:nvGrpSpPr>
        <p:grpSpPr>
          <a:xfrm>
            <a:off x="7797799" y="2023945"/>
            <a:ext cx="1476000" cy="257553"/>
            <a:chOff x="736600" y="2564283"/>
            <a:chExt cx="2578100" cy="153517"/>
          </a:xfrm>
        </p:grpSpPr>
        <p:cxnSp>
          <p:nvCxnSpPr>
            <p:cNvPr id="111" name="LeanLine Vertical 635616629232357718"/>
            <p:cNvCxnSpPr>
              <a:cxnSpLocks/>
            </p:cNvCxnSpPr>
            <p:nvPr/>
          </p:nvCxnSpPr>
          <p:spPr>
            <a:xfrm>
              <a:off x="736600" y="2717800"/>
              <a:ext cx="2578100"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2" name="TextBox 111"/>
            <p:cNvSpPr txBox="1">
              <a:spLocks/>
            </p:cNvSpPr>
            <p:nvPr/>
          </p:nvSpPr>
          <p:spPr>
            <a:xfrm>
              <a:off x="736600" y="2564283"/>
              <a:ext cx="2578100" cy="150655"/>
            </a:xfrm>
            <a:prstGeom prst="rect">
              <a:avLst/>
            </a:prstGeom>
            <a:noFill/>
            <a:ln w="9525">
              <a:noFill/>
            </a:ln>
          </p:spPr>
          <p:txBody>
            <a:bodyPr vert="horz" wrap="square" lIns="0" tIns="0" rIns="0" bIns="72000" rtlCol="0" anchor="b">
              <a:spAutoFit/>
            </a:bodyPr>
            <a:lstStyle/>
            <a:p>
              <a:pPr>
                <a:lnSpc>
                  <a:spcPct val="90000"/>
                </a:lnSpc>
                <a:spcBef>
                  <a:spcPts val="400"/>
                </a:spcBef>
                <a:buClr>
                  <a:srgbClr val="000000"/>
                </a:buClr>
                <a:buSzPct val="100000"/>
              </a:pPr>
              <a:r>
                <a:rPr lang="fr-FR" dirty="0">
                  <a:cs typeface="Arial Narrow" pitchFamily="34" charset="0"/>
                </a:rPr>
                <a:t>Enjeux</a:t>
              </a:r>
              <a:endParaRPr lang="fr-FR" b="0" dirty="0">
                <a:cs typeface="Arial Narrow" pitchFamily="34" charset="0"/>
              </a:endParaRPr>
            </a:p>
          </p:txBody>
        </p:sp>
      </p:grpSp>
      <p:grpSp>
        <p:nvGrpSpPr>
          <p:cNvPr id="38" name="Group 37"/>
          <p:cNvGrpSpPr/>
          <p:nvPr/>
        </p:nvGrpSpPr>
        <p:grpSpPr>
          <a:xfrm>
            <a:off x="3638812" y="2317088"/>
            <a:ext cx="2587827" cy="963079"/>
            <a:chOff x="3857887" y="2235200"/>
            <a:chExt cx="2587827" cy="963079"/>
          </a:xfrm>
        </p:grpSpPr>
        <p:sp>
          <p:nvSpPr>
            <p:cNvPr id="61" name="Rectangle 60"/>
            <p:cNvSpPr>
              <a:spLocks/>
            </p:cNvSpPr>
            <p:nvPr/>
          </p:nvSpPr>
          <p:spPr>
            <a:xfrm>
              <a:off x="4403988" y="2671589"/>
              <a:ext cx="1170000" cy="77961"/>
            </a:xfrm>
            <a:prstGeom prst="rect">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l">
                <a:lnSpc>
                  <a:spcPct val="90000"/>
                </a:lnSpc>
                <a:spcBef>
                  <a:spcPts val="400"/>
                </a:spcBef>
              </a:pPr>
              <a:endParaRPr lang="fr-FR" sz="1500" b="0" dirty="0"/>
            </a:p>
          </p:txBody>
        </p:sp>
        <p:cxnSp>
          <p:nvCxnSpPr>
            <p:cNvPr id="30" name="LeanLine Vertical 635616976169158281"/>
            <p:cNvCxnSpPr>
              <a:cxnSpLocks/>
            </p:cNvCxnSpPr>
            <p:nvPr/>
          </p:nvCxnSpPr>
          <p:spPr>
            <a:xfrm>
              <a:off x="4396367" y="2235200"/>
              <a:ext cx="0" cy="802764"/>
            </a:xfrm>
            <a:prstGeom prst="line">
              <a:avLst/>
            </a:prstGeom>
            <a:ln w="6350" cmpd="sng">
              <a:solidFill>
                <a:schemeClr val="accent3"/>
              </a:solidFill>
              <a:headEnd type="triangle" w="lg" len="lg"/>
              <a:tailEnd type="none" w="lg" len="lg"/>
            </a:ln>
            <a:effectLst/>
          </p:spPr>
          <p:style>
            <a:lnRef idx="1">
              <a:schemeClr val="accent1"/>
            </a:lnRef>
            <a:fillRef idx="0">
              <a:schemeClr val="accent1"/>
            </a:fillRef>
            <a:effectRef idx="0">
              <a:schemeClr val="accent1"/>
            </a:effectRef>
            <a:fontRef idx="minor">
              <a:schemeClr val="tx1"/>
            </a:fontRef>
          </p:style>
        </p:cxnSp>
        <p:cxnSp>
          <p:nvCxnSpPr>
            <p:cNvPr id="33" name="LeanLine Vertical 635616976303259622"/>
            <p:cNvCxnSpPr/>
            <p:nvPr/>
          </p:nvCxnSpPr>
          <p:spPr>
            <a:xfrm>
              <a:off x="4396367" y="3036421"/>
              <a:ext cx="1296000" cy="0"/>
            </a:xfrm>
            <a:prstGeom prst="line">
              <a:avLst/>
            </a:prstGeom>
            <a:ln w="6350" cmpd="sng">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9" name="LeanLine Vertical 635616977115167741"/>
            <p:cNvCxnSpPr>
              <a:cxnSpLocks/>
            </p:cNvCxnSpPr>
            <p:nvPr/>
          </p:nvCxnSpPr>
          <p:spPr>
            <a:xfrm>
              <a:off x="4391287" y="2681043"/>
              <a:ext cx="1170000" cy="0"/>
            </a:xfrm>
            <a:prstGeom prst="line">
              <a:avLst/>
            </a:prstGeom>
            <a:ln w="6350"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41" name="LeanLine Vertical 635616977339769987"/>
            <p:cNvCxnSpPr>
              <a:cxnSpLocks/>
            </p:cNvCxnSpPr>
            <p:nvPr/>
          </p:nvCxnSpPr>
          <p:spPr>
            <a:xfrm>
              <a:off x="5044367" y="2334002"/>
              <a:ext cx="0" cy="694082"/>
            </a:xfrm>
            <a:prstGeom prst="line">
              <a:avLst/>
            </a:prstGeom>
            <a:ln w="6350"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57887" y="2533860"/>
              <a:ext cx="405560" cy="2908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noProof="0" dirty="0" err="1">
                  <a:latin typeface="+mn-lt"/>
                  <a:cs typeface="Arial Narrow" pitchFamily="34" charset="0"/>
                </a:rPr>
                <a:t>Tx</a:t>
              </a:r>
              <a:r>
                <a:rPr lang="fr-FR" sz="700" b="0" noProof="0" dirty="0">
                  <a:latin typeface="+mn-lt"/>
                  <a:cs typeface="Arial Narrow" pitchFamily="34" charset="0"/>
                </a:rPr>
                <a:t> . de </a:t>
              </a:r>
              <a:br>
                <a:rPr lang="fr-FR" sz="700" b="0" noProof="0" dirty="0">
                  <a:latin typeface="+mn-lt"/>
                  <a:cs typeface="Arial Narrow" pitchFamily="34" charset="0"/>
                </a:rPr>
              </a:br>
              <a:r>
                <a:rPr lang="fr-FR" sz="700" b="0" noProof="0" dirty="0">
                  <a:latin typeface="+mn-lt"/>
                  <a:cs typeface="Arial Narrow" pitchFamily="34" charset="0"/>
                </a:rPr>
                <a:t>couverture</a:t>
              </a:r>
              <a:br>
                <a:rPr lang="fr-FR" sz="700" b="0" noProof="0" dirty="0">
                  <a:latin typeface="+mn-lt"/>
                  <a:cs typeface="Arial Narrow" pitchFamily="34" charset="0"/>
                </a:rPr>
              </a:br>
              <a:r>
                <a:rPr lang="fr-FR" sz="700" b="0" noProof="0" dirty="0">
                  <a:latin typeface="+mn-lt"/>
                  <a:cs typeface="Arial Narrow" pitchFamily="34" charset="0"/>
                </a:rPr>
                <a:t>des charges</a:t>
              </a:r>
            </a:p>
          </p:txBody>
        </p:sp>
        <p:sp>
          <p:nvSpPr>
            <p:cNvPr id="47" name="TextBox 46"/>
            <p:cNvSpPr txBox="1"/>
            <p:nvPr/>
          </p:nvSpPr>
          <p:spPr>
            <a:xfrm>
              <a:off x="4262680" y="2940937"/>
              <a:ext cx="6412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sp>
          <p:nvSpPr>
            <p:cNvPr id="48" name="TextBox 47"/>
            <p:cNvSpPr txBox="1"/>
            <p:nvPr/>
          </p:nvSpPr>
          <p:spPr>
            <a:xfrm>
              <a:off x="4238635" y="2348121"/>
              <a:ext cx="11221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grpSp>
          <p:nvGrpSpPr>
            <p:cNvPr id="31" name="Group 30"/>
            <p:cNvGrpSpPr/>
            <p:nvPr/>
          </p:nvGrpSpPr>
          <p:grpSpPr>
            <a:xfrm>
              <a:off x="5620846" y="2898243"/>
              <a:ext cx="824868" cy="300036"/>
              <a:chOff x="5620846" y="2913483"/>
              <a:chExt cx="824868" cy="300036"/>
            </a:xfrm>
          </p:grpSpPr>
          <p:sp>
            <p:nvSpPr>
              <p:cNvPr id="46" name="TextBox 45"/>
              <p:cNvSpPr txBox="1"/>
              <p:nvPr/>
            </p:nvSpPr>
            <p:spPr>
              <a:xfrm>
                <a:off x="5753217" y="2913483"/>
                <a:ext cx="692497" cy="245195"/>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Indice de pertinence </a:t>
                </a:r>
              </a:p>
              <a:p>
                <a:pPr>
                  <a:lnSpc>
                    <a:spcPct val="90000"/>
                  </a:lnSpc>
                  <a:spcBef>
                    <a:spcPts val="400"/>
                  </a:spcBef>
                  <a:buClr>
                    <a:srgbClr val="000000"/>
                  </a:buClr>
                  <a:buSzPct val="100000"/>
                </a:pPr>
                <a:r>
                  <a:rPr lang="fr-FR" sz="700" b="0" dirty="0">
                    <a:latin typeface="+mn-lt"/>
                    <a:cs typeface="Arial Narrow" pitchFamily="34" charset="0"/>
                  </a:rPr>
                  <a:t>offre TET</a:t>
                </a:r>
              </a:p>
            </p:txBody>
          </p:sp>
          <p:sp>
            <p:nvSpPr>
              <p:cNvPr id="49" name="TextBox 48"/>
              <p:cNvSpPr txBox="1"/>
              <p:nvPr/>
            </p:nvSpPr>
            <p:spPr>
              <a:xfrm>
                <a:off x="5620846" y="3005770"/>
                <a:ext cx="11221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grpSp>
        <p:sp>
          <p:nvSpPr>
            <p:cNvPr id="210" name="TextBox 209"/>
            <p:cNvSpPr txBox="1"/>
            <p:nvPr/>
          </p:nvSpPr>
          <p:spPr>
            <a:xfrm>
              <a:off x="5603258" y="2722490"/>
              <a:ext cx="149080" cy="96950"/>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90%</a:t>
              </a:r>
            </a:p>
          </p:txBody>
        </p:sp>
        <p:sp>
          <p:nvSpPr>
            <p:cNvPr id="211" name="TextBox 210"/>
            <p:cNvSpPr txBox="1"/>
            <p:nvPr/>
          </p:nvSpPr>
          <p:spPr>
            <a:xfrm>
              <a:off x="5603258" y="2608190"/>
              <a:ext cx="190758" cy="96950"/>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100%</a:t>
              </a:r>
            </a:p>
          </p:txBody>
        </p:sp>
      </p:grpSp>
      <p:sp>
        <p:nvSpPr>
          <p:cNvPr id="203" name="Textframe 25"/>
          <p:cNvSpPr txBox="1">
            <a:spLocks/>
          </p:cNvSpPr>
          <p:nvPr/>
        </p:nvSpPr>
        <p:spPr>
          <a:xfrm>
            <a:off x="6375627" y="2383286"/>
            <a:ext cx="1332000" cy="373949"/>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a:buChar char="&gt;"/>
            </a:pPr>
            <a:r>
              <a:rPr lang="fr-FR" sz="900" b="0" dirty="0"/>
              <a:t>Paris – Caen – Cherbourg </a:t>
            </a:r>
          </a:p>
          <a:p>
            <a:pPr marL="98743" lvl="1" indent="-98743">
              <a:lnSpc>
                <a:spcPct val="90000"/>
              </a:lnSpc>
              <a:spcBef>
                <a:spcPts val="0"/>
              </a:spcBef>
              <a:buSzPct val="100000"/>
              <a:buFont typeface="Arial Narrow"/>
              <a:buChar char="&gt;"/>
            </a:pPr>
            <a:r>
              <a:rPr lang="fr-FR" sz="900" b="0" dirty="0"/>
              <a:t>Paris – Clermont -Ferrand</a:t>
            </a:r>
          </a:p>
          <a:p>
            <a:pPr marL="98743" lvl="1" indent="-98743">
              <a:lnSpc>
                <a:spcPct val="90000"/>
              </a:lnSpc>
              <a:spcBef>
                <a:spcPts val="0"/>
              </a:spcBef>
              <a:buSzPct val="100000"/>
              <a:buFont typeface="Arial Narrow"/>
              <a:buChar char="&gt;"/>
            </a:pPr>
            <a:r>
              <a:rPr lang="fr-FR" sz="900" b="0" dirty="0"/>
              <a:t>Paris – Rouen – Le Havre</a:t>
            </a:r>
          </a:p>
        </p:txBody>
      </p:sp>
      <p:sp>
        <p:nvSpPr>
          <p:cNvPr id="101" name="Textframe 25"/>
          <p:cNvSpPr txBox="1">
            <a:spLocks/>
          </p:cNvSpPr>
          <p:nvPr/>
        </p:nvSpPr>
        <p:spPr>
          <a:xfrm>
            <a:off x="7797799" y="2388090"/>
            <a:ext cx="1476000" cy="498598"/>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a:buChar char="&gt;"/>
            </a:pPr>
            <a:r>
              <a:rPr lang="fr-FR" sz="900" b="0" dirty="0">
                <a:solidFill>
                  <a:schemeClr val="tx2"/>
                </a:solidFill>
              </a:rPr>
              <a:t>Remodeler l'offre TET dans une perspective d'amélioration des revenus et réduction des coûts?</a:t>
            </a:r>
          </a:p>
        </p:txBody>
      </p:sp>
      <p:sp>
        <p:nvSpPr>
          <p:cNvPr id="20" name="RbNavigator"/>
          <p:cNvSpPr txBox="1"/>
          <p:nvPr/>
        </p:nvSpPr>
        <p:spPr>
          <a:xfrm>
            <a:off x="745258" y="2363762"/>
            <a:ext cx="274320" cy="274320"/>
          </a:xfrm>
          <a:prstGeom prst="rect">
            <a:avLst/>
          </a:prstGeom>
          <a:no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fr-FR" sz="2300" noProof="0" dirty="0">
                <a:solidFill>
                  <a:schemeClr val="accent6"/>
                </a:solidFill>
                <a:latin typeface="+mn-lt"/>
                <a:cs typeface="Arial Narrow" pitchFamily="34" charset="0"/>
              </a:rPr>
              <a:t>1</a:t>
            </a:r>
          </a:p>
        </p:txBody>
      </p:sp>
      <p:sp>
        <p:nvSpPr>
          <p:cNvPr id="25" name="Textframe 25"/>
          <p:cNvSpPr txBox="1">
            <a:spLocks/>
          </p:cNvSpPr>
          <p:nvPr/>
        </p:nvSpPr>
        <p:spPr>
          <a:xfrm>
            <a:off x="1054419" y="2377410"/>
            <a:ext cx="2383267" cy="304699"/>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100" b="0" noProof="0" dirty="0">
                <a:solidFill>
                  <a:schemeClr val="bg2"/>
                </a:solidFill>
                <a:latin typeface="+mn-lt"/>
                <a:cs typeface="Arial Narrow" pitchFamily="34" charset="0"/>
              </a:rPr>
              <a:t>Lignes TET ayant une </a:t>
            </a:r>
            <a:r>
              <a:rPr lang="fr-FR" sz="1100" noProof="0" dirty="0">
                <a:solidFill>
                  <a:schemeClr val="bg2"/>
                </a:solidFill>
                <a:latin typeface="+mn-lt"/>
                <a:cs typeface="Arial Narrow" pitchFamily="34" charset="0"/>
              </a:rPr>
              <a:t>concurrence très limitée</a:t>
            </a:r>
            <a:r>
              <a:rPr lang="fr-FR" sz="1100" b="0" noProof="0" dirty="0">
                <a:solidFill>
                  <a:schemeClr val="bg2"/>
                </a:solidFill>
                <a:latin typeface="+mn-lt"/>
                <a:cs typeface="Arial Narrow" pitchFamily="34" charset="0"/>
              </a:rPr>
              <a:t> et</a:t>
            </a:r>
            <a:r>
              <a:rPr lang="fr-FR" sz="1100" noProof="0" dirty="0">
                <a:solidFill>
                  <a:schemeClr val="bg2"/>
                </a:solidFill>
                <a:latin typeface="+mn-lt"/>
                <a:cs typeface="Arial Narrow" pitchFamily="34" charset="0"/>
              </a:rPr>
              <a:t> </a:t>
            </a:r>
            <a:r>
              <a:rPr lang="fr-FR" sz="1100" b="0" noProof="0" dirty="0">
                <a:solidFill>
                  <a:schemeClr val="bg2"/>
                </a:solidFill>
                <a:latin typeface="+mn-lt"/>
                <a:cs typeface="Arial Narrow" pitchFamily="34" charset="0"/>
              </a:rPr>
              <a:t>un </a:t>
            </a:r>
            <a:r>
              <a:rPr lang="fr-FR" sz="1100" noProof="0" dirty="0">
                <a:solidFill>
                  <a:schemeClr val="bg2"/>
                </a:solidFill>
                <a:latin typeface="+mn-lt"/>
                <a:cs typeface="Arial Narrow" pitchFamily="34" charset="0"/>
              </a:rPr>
              <a:t>taux de couverture &gt; 90%</a:t>
            </a:r>
            <a:endParaRPr lang="fr-FR" sz="1100" dirty="0">
              <a:solidFill>
                <a:schemeClr val="bg2"/>
              </a:solidFill>
              <a:latin typeface="+mn-lt"/>
              <a:cs typeface="Arial Narrow" pitchFamily="34" charset="0"/>
            </a:endParaRPr>
          </a:p>
        </p:txBody>
      </p:sp>
      <p:sp>
        <p:nvSpPr>
          <p:cNvPr id="116" name="Textframe 25"/>
          <p:cNvSpPr txBox="1">
            <a:spLocks/>
          </p:cNvSpPr>
          <p:nvPr/>
        </p:nvSpPr>
        <p:spPr>
          <a:xfrm>
            <a:off x="1054420" y="2694776"/>
            <a:ext cx="2628580" cy="300595"/>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900" b="0" i="1" noProof="0" dirty="0">
                <a:solidFill>
                  <a:schemeClr val="bg2"/>
                </a:solidFill>
                <a:latin typeface="+mn-lt"/>
                <a:cs typeface="Arial Narrow" pitchFamily="34" charset="0"/>
              </a:rPr>
              <a:t>Recettes totales: 254 M €                       </a:t>
            </a:r>
          </a:p>
          <a:p>
            <a:pPr>
              <a:lnSpc>
                <a:spcPct val="90000"/>
              </a:lnSpc>
              <a:spcBef>
                <a:spcPts val="400"/>
              </a:spcBef>
              <a:buSzPct val="100000"/>
            </a:pPr>
            <a:r>
              <a:rPr lang="fr-FR" sz="900" b="0" i="1" dirty="0">
                <a:solidFill>
                  <a:schemeClr val="bg2"/>
                </a:solidFill>
                <a:latin typeface="+mn-lt"/>
                <a:cs typeface="Arial Narrow" pitchFamily="34" charset="0"/>
              </a:rPr>
              <a:t>Déficit total: 12 M€</a:t>
            </a:r>
            <a:endParaRPr lang="fr-FR" sz="900" i="1" dirty="0">
              <a:solidFill>
                <a:schemeClr val="bg2"/>
              </a:solidFill>
              <a:latin typeface="+mn-lt"/>
              <a:cs typeface="Arial Narrow" pitchFamily="34" charset="0"/>
            </a:endParaRPr>
          </a:p>
        </p:txBody>
      </p:sp>
      <p:sp>
        <p:nvSpPr>
          <p:cNvPr id="21" name="RbNavigator"/>
          <p:cNvSpPr txBox="1"/>
          <p:nvPr/>
        </p:nvSpPr>
        <p:spPr>
          <a:xfrm>
            <a:off x="745258" y="3355101"/>
            <a:ext cx="274320" cy="274320"/>
          </a:xfrm>
          <a:prstGeom prst="rect">
            <a:avLst/>
          </a:prstGeom>
          <a:no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fr-FR" sz="2300" dirty="0">
                <a:solidFill>
                  <a:schemeClr val="accent6"/>
                </a:solidFill>
                <a:latin typeface="+mn-lt"/>
                <a:cs typeface="Arial Narrow" pitchFamily="34" charset="0"/>
              </a:rPr>
              <a:t>2</a:t>
            </a:r>
            <a:endParaRPr kumimoji="1" lang="fr-FR" sz="2300" noProof="0" dirty="0">
              <a:solidFill>
                <a:schemeClr val="accent6"/>
              </a:solidFill>
              <a:latin typeface="+mn-lt"/>
              <a:cs typeface="Arial Narrow" pitchFamily="34" charset="0"/>
            </a:endParaRPr>
          </a:p>
        </p:txBody>
      </p:sp>
      <p:sp>
        <p:nvSpPr>
          <p:cNvPr id="26" name="Textframe 25"/>
          <p:cNvSpPr txBox="1">
            <a:spLocks/>
          </p:cNvSpPr>
          <p:nvPr/>
        </p:nvSpPr>
        <p:spPr>
          <a:xfrm>
            <a:off x="1054419" y="3368749"/>
            <a:ext cx="2383267" cy="457048"/>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100" b="0" noProof="0" dirty="0">
                <a:solidFill>
                  <a:schemeClr val="bg2"/>
                </a:solidFill>
                <a:latin typeface="+mn-lt"/>
                <a:cs typeface="Arial Narrow" pitchFamily="34" charset="0"/>
              </a:rPr>
              <a:t>Lignes TET ayant  une</a:t>
            </a:r>
            <a:r>
              <a:rPr lang="fr-FR" sz="1100" noProof="0" dirty="0">
                <a:solidFill>
                  <a:schemeClr val="bg2"/>
                </a:solidFill>
                <a:latin typeface="+mn-lt"/>
                <a:cs typeface="Arial Narrow" pitchFamily="34" charset="0"/>
              </a:rPr>
              <a:t> concurrence limitée</a:t>
            </a:r>
            <a:r>
              <a:rPr lang="fr-FR" sz="1100" b="0" noProof="0" dirty="0">
                <a:solidFill>
                  <a:schemeClr val="bg2"/>
                </a:solidFill>
                <a:latin typeface="+mn-lt"/>
                <a:cs typeface="Arial Narrow" pitchFamily="34" charset="0"/>
              </a:rPr>
              <a:t>, un </a:t>
            </a:r>
            <a:r>
              <a:rPr lang="fr-FR" sz="1100" noProof="0" dirty="0">
                <a:solidFill>
                  <a:schemeClr val="bg2"/>
                </a:solidFill>
                <a:latin typeface="+mn-lt"/>
                <a:cs typeface="Arial Narrow" pitchFamily="34" charset="0"/>
              </a:rPr>
              <a:t>taux de couverture &lt; 85%</a:t>
            </a:r>
            <a:r>
              <a:rPr lang="fr-FR" sz="1100" b="0" noProof="0" dirty="0">
                <a:solidFill>
                  <a:schemeClr val="bg2"/>
                </a:solidFill>
                <a:latin typeface="+mn-lt"/>
                <a:cs typeface="Arial Narrow" pitchFamily="34" charset="0"/>
              </a:rPr>
              <a:t> et un </a:t>
            </a:r>
            <a:r>
              <a:rPr lang="fr-FR" sz="1100" noProof="0" dirty="0">
                <a:solidFill>
                  <a:schemeClr val="bg2"/>
                </a:solidFill>
                <a:latin typeface="+mn-lt"/>
                <a:cs typeface="Arial Narrow" pitchFamily="34" charset="0"/>
              </a:rPr>
              <a:t>tronçon principal bénéficiaire</a:t>
            </a:r>
          </a:p>
        </p:txBody>
      </p:sp>
      <p:sp>
        <p:nvSpPr>
          <p:cNvPr id="204" name="Textframe 25"/>
          <p:cNvSpPr txBox="1">
            <a:spLocks/>
          </p:cNvSpPr>
          <p:nvPr/>
        </p:nvSpPr>
        <p:spPr>
          <a:xfrm>
            <a:off x="6375627" y="3361925"/>
            <a:ext cx="1332000" cy="747897"/>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a:buChar char="&gt;"/>
            </a:pPr>
            <a:r>
              <a:rPr lang="fr-FR" sz="900" b="0" dirty="0"/>
              <a:t>Paris – Belfort</a:t>
            </a:r>
          </a:p>
          <a:p>
            <a:pPr marL="98743" lvl="1" indent="-98743">
              <a:lnSpc>
                <a:spcPct val="90000"/>
              </a:lnSpc>
              <a:spcBef>
                <a:spcPts val="0"/>
              </a:spcBef>
              <a:buSzPct val="100000"/>
              <a:buFont typeface="Arial Narrow"/>
              <a:buChar char="&gt;"/>
            </a:pPr>
            <a:r>
              <a:rPr lang="fr-FR" sz="900" b="0" dirty="0"/>
              <a:t>Paris – Maubeuge – Cambrai </a:t>
            </a:r>
          </a:p>
          <a:p>
            <a:pPr marL="98743" lvl="1" indent="-98743">
              <a:lnSpc>
                <a:spcPct val="90000"/>
              </a:lnSpc>
              <a:spcBef>
                <a:spcPts val="0"/>
              </a:spcBef>
              <a:buSzPct val="100000"/>
              <a:buFont typeface="Arial Narrow"/>
              <a:buChar char="&gt;"/>
            </a:pPr>
            <a:r>
              <a:rPr lang="fr-FR" sz="900" b="0" dirty="0"/>
              <a:t>Paris – Limoges – Toulouse </a:t>
            </a:r>
          </a:p>
          <a:p>
            <a:pPr marL="98743" lvl="1" indent="-98743">
              <a:lnSpc>
                <a:spcPct val="90000"/>
              </a:lnSpc>
              <a:spcBef>
                <a:spcPts val="0"/>
              </a:spcBef>
              <a:buSzPct val="100000"/>
              <a:buFont typeface="Arial Narrow"/>
              <a:buChar char="&gt;"/>
            </a:pPr>
            <a:r>
              <a:rPr lang="fr-FR" sz="900" b="0" dirty="0"/>
              <a:t>Paris – Amiens – Boulogne </a:t>
            </a:r>
          </a:p>
          <a:p>
            <a:pPr marL="98743" lvl="1" indent="-98743">
              <a:lnSpc>
                <a:spcPct val="90000"/>
              </a:lnSpc>
              <a:spcBef>
                <a:spcPts val="0"/>
              </a:spcBef>
              <a:buSzPct val="100000"/>
              <a:buFont typeface="Arial Narrow"/>
              <a:buChar char="&gt;"/>
            </a:pPr>
            <a:r>
              <a:rPr lang="fr-FR" sz="900" b="0" dirty="0"/>
              <a:t>Bordeaux – Nice </a:t>
            </a:r>
          </a:p>
          <a:p>
            <a:pPr marL="98743" lvl="1" indent="-98743">
              <a:lnSpc>
                <a:spcPct val="90000"/>
              </a:lnSpc>
              <a:spcBef>
                <a:spcPts val="0"/>
              </a:spcBef>
              <a:buSzPct val="100000"/>
              <a:buFont typeface="Arial Narrow"/>
              <a:buChar char="&gt;"/>
            </a:pPr>
            <a:r>
              <a:rPr lang="fr-FR" sz="900" b="0" dirty="0"/>
              <a:t>Paris – Orléans – Tours</a:t>
            </a:r>
          </a:p>
        </p:txBody>
      </p:sp>
      <p:sp>
        <p:nvSpPr>
          <p:cNvPr id="113" name="Textframe 25"/>
          <p:cNvSpPr txBox="1">
            <a:spLocks/>
          </p:cNvSpPr>
          <p:nvPr/>
        </p:nvSpPr>
        <p:spPr>
          <a:xfrm>
            <a:off x="7797799" y="3355883"/>
            <a:ext cx="1476000" cy="747897"/>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a:buChar char="&gt;"/>
            </a:pPr>
            <a:r>
              <a:rPr lang="fr-FR" sz="900" b="0" dirty="0">
                <a:solidFill>
                  <a:schemeClr val="tx2"/>
                </a:solidFill>
              </a:rPr>
              <a:t>Améliorer la rentabilité de la ligne dans son ensemble?</a:t>
            </a:r>
          </a:p>
          <a:p>
            <a:pPr marL="98743" lvl="1" indent="-98743">
              <a:lnSpc>
                <a:spcPct val="90000"/>
              </a:lnSpc>
              <a:spcBef>
                <a:spcPts val="0"/>
              </a:spcBef>
              <a:buSzPct val="100000"/>
              <a:buFont typeface="Arial Narrow"/>
              <a:buChar char="&gt;"/>
            </a:pPr>
            <a:r>
              <a:rPr lang="fr-FR" sz="900" b="0" dirty="0">
                <a:solidFill>
                  <a:schemeClr val="tx2"/>
                </a:solidFill>
              </a:rPr>
              <a:t>Envisager des modes alternatifs sur les 'bouts de lignes' (ferroviaire non TET, autre mode)?</a:t>
            </a:r>
          </a:p>
        </p:txBody>
      </p:sp>
      <p:sp>
        <p:nvSpPr>
          <p:cNvPr id="117" name="Textframe 25"/>
          <p:cNvSpPr txBox="1">
            <a:spLocks/>
          </p:cNvSpPr>
          <p:nvPr/>
        </p:nvSpPr>
        <p:spPr>
          <a:xfrm>
            <a:off x="1054420" y="3874189"/>
            <a:ext cx="2628580" cy="300595"/>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900" b="0" i="1" noProof="0" dirty="0">
                <a:solidFill>
                  <a:schemeClr val="bg2"/>
                </a:solidFill>
                <a:latin typeface="+mn-lt"/>
                <a:cs typeface="Arial Narrow" pitchFamily="34" charset="0"/>
              </a:rPr>
              <a:t>Recettes totales: </a:t>
            </a:r>
            <a:r>
              <a:rPr lang="fr-FR" sz="900" b="0" i="1" dirty="0">
                <a:solidFill>
                  <a:schemeClr val="bg2"/>
                </a:solidFill>
                <a:latin typeface="+mn-lt"/>
                <a:cs typeface="Arial Narrow" pitchFamily="34" charset="0"/>
              </a:rPr>
              <a:t>302</a:t>
            </a:r>
            <a:r>
              <a:rPr lang="fr-FR" sz="900" b="0" i="1" noProof="0" dirty="0">
                <a:solidFill>
                  <a:schemeClr val="bg2"/>
                </a:solidFill>
                <a:latin typeface="+mn-lt"/>
                <a:cs typeface="Arial Narrow" pitchFamily="34" charset="0"/>
              </a:rPr>
              <a:t> M €                        </a:t>
            </a:r>
          </a:p>
          <a:p>
            <a:pPr>
              <a:lnSpc>
                <a:spcPct val="90000"/>
              </a:lnSpc>
              <a:spcBef>
                <a:spcPts val="400"/>
              </a:spcBef>
              <a:buSzPct val="100000"/>
            </a:pPr>
            <a:r>
              <a:rPr lang="fr-FR" sz="900" b="0" i="1" dirty="0">
                <a:solidFill>
                  <a:schemeClr val="bg2"/>
                </a:solidFill>
                <a:latin typeface="+mn-lt"/>
                <a:cs typeface="Arial Narrow" pitchFamily="34" charset="0"/>
              </a:rPr>
              <a:t>Déficit total: 129 M€</a:t>
            </a:r>
            <a:endParaRPr lang="fr-FR" sz="900" i="1" dirty="0">
              <a:solidFill>
                <a:schemeClr val="bg2"/>
              </a:solidFill>
              <a:latin typeface="+mn-lt"/>
              <a:cs typeface="Arial Narrow" pitchFamily="34" charset="0"/>
            </a:endParaRPr>
          </a:p>
        </p:txBody>
      </p:sp>
      <p:grpSp>
        <p:nvGrpSpPr>
          <p:cNvPr id="42" name="Group 41"/>
          <p:cNvGrpSpPr/>
          <p:nvPr/>
        </p:nvGrpSpPr>
        <p:grpSpPr>
          <a:xfrm>
            <a:off x="3640082" y="3314777"/>
            <a:ext cx="2586557" cy="982029"/>
            <a:chOff x="3859157" y="3168650"/>
            <a:chExt cx="2586557" cy="982029"/>
          </a:xfrm>
        </p:grpSpPr>
        <p:sp>
          <p:nvSpPr>
            <p:cNvPr id="99" name="Rectangle 98"/>
            <p:cNvSpPr>
              <a:spLocks/>
            </p:cNvSpPr>
            <p:nvPr/>
          </p:nvSpPr>
          <p:spPr>
            <a:xfrm>
              <a:off x="4403988" y="3686001"/>
              <a:ext cx="1170441" cy="282749"/>
            </a:xfrm>
            <a:prstGeom prst="rect">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l">
                <a:lnSpc>
                  <a:spcPct val="90000"/>
                </a:lnSpc>
                <a:spcBef>
                  <a:spcPts val="400"/>
                </a:spcBef>
              </a:pPr>
              <a:endParaRPr lang="fr-FR" sz="1500" b="0" dirty="0"/>
            </a:p>
          </p:txBody>
        </p:sp>
        <p:sp>
          <p:nvSpPr>
            <p:cNvPr id="100" name="Rectangle 99"/>
            <p:cNvSpPr>
              <a:spLocks/>
            </p:cNvSpPr>
            <p:nvPr/>
          </p:nvSpPr>
          <p:spPr>
            <a:xfrm>
              <a:off x="4403988" y="3265051"/>
              <a:ext cx="1170441" cy="348894"/>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l">
                <a:lnSpc>
                  <a:spcPct val="90000"/>
                </a:lnSpc>
                <a:spcBef>
                  <a:spcPts val="400"/>
                </a:spcBef>
              </a:pPr>
              <a:endParaRPr lang="fr-FR" sz="1500" b="0" dirty="0"/>
            </a:p>
          </p:txBody>
        </p:sp>
        <p:cxnSp>
          <p:nvCxnSpPr>
            <p:cNvPr id="102" name="LeanLine Vertical 635616976169158281"/>
            <p:cNvCxnSpPr>
              <a:cxnSpLocks/>
            </p:cNvCxnSpPr>
            <p:nvPr/>
          </p:nvCxnSpPr>
          <p:spPr>
            <a:xfrm>
              <a:off x="4396367" y="3168650"/>
              <a:ext cx="0" cy="802764"/>
            </a:xfrm>
            <a:prstGeom prst="line">
              <a:avLst/>
            </a:prstGeom>
            <a:ln w="6350" cmpd="sng">
              <a:solidFill>
                <a:schemeClr val="accent3"/>
              </a:solidFill>
              <a:headEnd type="triangle" w="lg" len="lg"/>
              <a:tailEnd type="none" w="lg" len="lg"/>
            </a:ln>
            <a:effectLst/>
          </p:spPr>
          <p:style>
            <a:lnRef idx="1">
              <a:schemeClr val="accent1"/>
            </a:lnRef>
            <a:fillRef idx="0">
              <a:schemeClr val="accent1"/>
            </a:fillRef>
            <a:effectRef idx="0">
              <a:schemeClr val="accent1"/>
            </a:effectRef>
            <a:fontRef idx="minor">
              <a:schemeClr val="tx1"/>
            </a:fontRef>
          </p:style>
        </p:cxnSp>
        <p:cxnSp>
          <p:nvCxnSpPr>
            <p:cNvPr id="103" name="LeanLine Vertical 635616976303259622"/>
            <p:cNvCxnSpPr>
              <a:cxnSpLocks/>
            </p:cNvCxnSpPr>
            <p:nvPr/>
          </p:nvCxnSpPr>
          <p:spPr>
            <a:xfrm>
              <a:off x="4396367" y="3969871"/>
              <a:ext cx="1296000" cy="0"/>
            </a:xfrm>
            <a:prstGeom prst="line">
              <a:avLst/>
            </a:prstGeom>
            <a:ln w="6350" cmpd="sng">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04" name="LeanLine Vertical 635616977115167741"/>
            <p:cNvCxnSpPr>
              <a:cxnSpLocks/>
            </p:cNvCxnSpPr>
            <p:nvPr/>
          </p:nvCxnSpPr>
          <p:spPr>
            <a:xfrm>
              <a:off x="4391287" y="3614493"/>
              <a:ext cx="1188000" cy="0"/>
            </a:xfrm>
            <a:prstGeom prst="line">
              <a:avLst/>
            </a:prstGeom>
            <a:ln w="6350"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05" name="LeanLine Vertical 635616977339769987"/>
            <p:cNvCxnSpPr>
              <a:cxnSpLocks/>
            </p:cNvCxnSpPr>
            <p:nvPr/>
          </p:nvCxnSpPr>
          <p:spPr>
            <a:xfrm>
              <a:off x="4989208" y="3267452"/>
              <a:ext cx="0" cy="694082"/>
            </a:xfrm>
            <a:prstGeom prst="line">
              <a:avLst/>
            </a:prstGeom>
            <a:ln w="6350"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859157" y="3467310"/>
              <a:ext cx="405560" cy="2908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err="1">
                  <a:cs typeface="Arial Narrow" pitchFamily="34" charset="0"/>
                </a:rPr>
                <a:t>Tx</a:t>
              </a:r>
              <a:r>
                <a:rPr lang="fr-FR" sz="700" b="0" dirty="0">
                  <a:cs typeface="Arial Narrow" pitchFamily="34" charset="0"/>
                </a:rPr>
                <a:t> . de </a:t>
              </a:r>
              <a:br>
                <a:rPr lang="fr-FR" sz="700" b="0" dirty="0">
                  <a:cs typeface="Arial Narrow" pitchFamily="34" charset="0"/>
                </a:rPr>
              </a:br>
              <a:r>
                <a:rPr lang="fr-FR" sz="700" b="0" dirty="0">
                  <a:cs typeface="Arial Narrow" pitchFamily="34" charset="0"/>
                </a:rPr>
                <a:t>couverture</a:t>
              </a:r>
              <a:br>
                <a:rPr lang="fr-FR" sz="700" b="0" dirty="0">
                  <a:cs typeface="Arial Narrow" pitchFamily="34" charset="0"/>
                </a:rPr>
              </a:br>
              <a:r>
                <a:rPr lang="fr-FR" sz="700" b="0" dirty="0">
                  <a:cs typeface="Arial Narrow" pitchFamily="34" charset="0"/>
                </a:rPr>
                <a:t>des charges</a:t>
              </a:r>
            </a:p>
          </p:txBody>
        </p:sp>
        <p:sp>
          <p:nvSpPr>
            <p:cNvPr id="108" name="TextBox 107"/>
            <p:cNvSpPr txBox="1"/>
            <p:nvPr/>
          </p:nvSpPr>
          <p:spPr>
            <a:xfrm>
              <a:off x="4262680" y="3874387"/>
              <a:ext cx="6412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sp>
          <p:nvSpPr>
            <p:cNvPr id="109" name="TextBox 108"/>
            <p:cNvSpPr txBox="1"/>
            <p:nvPr/>
          </p:nvSpPr>
          <p:spPr>
            <a:xfrm>
              <a:off x="4238635" y="3281571"/>
              <a:ext cx="11221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sp>
          <p:nvSpPr>
            <p:cNvPr id="213" name="TextBox 212"/>
            <p:cNvSpPr txBox="1"/>
            <p:nvPr/>
          </p:nvSpPr>
          <p:spPr>
            <a:xfrm>
              <a:off x="5603258" y="3651159"/>
              <a:ext cx="149080" cy="96950"/>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85%</a:t>
              </a:r>
            </a:p>
          </p:txBody>
        </p:sp>
        <p:sp>
          <p:nvSpPr>
            <p:cNvPr id="214" name="TextBox 213"/>
            <p:cNvSpPr txBox="1"/>
            <p:nvPr/>
          </p:nvSpPr>
          <p:spPr>
            <a:xfrm>
              <a:off x="5603258" y="3536859"/>
              <a:ext cx="190758" cy="96950"/>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100%</a:t>
              </a:r>
            </a:p>
          </p:txBody>
        </p:sp>
        <p:grpSp>
          <p:nvGrpSpPr>
            <p:cNvPr id="120" name="Group 119"/>
            <p:cNvGrpSpPr/>
            <p:nvPr/>
          </p:nvGrpSpPr>
          <p:grpSpPr>
            <a:xfrm>
              <a:off x="5620846" y="3850643"/>
              <a:ext cx="824868" cy="300036"/>
              <a:chOff x="5620846" y="2913483"/>
              <a:chExt cx="824868" cy="300036"/>
            </a:xfrm>
          </p:grpSpPr>
          <p:sp>
            <p:nvSpPr>
              <p:cNvPr id="121" name="TextBox 120"/>
              <p:cNvSpPr txBox="1"/>
              <p:nvPr/>
            </p:nvSpPr>
            <p:spPr>
              <a:xfrm>
                <a:off x="5753217" y="2913483"/>
                <a:ext cx="692497" cy="245195"/>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Indice de pertinence </a:t>
                </a:r>
              </a:p>
              <a:p>
                <a:pPr>
                  <a:lnSpc>
                    <a:spcPct val="90000"/>
                  </a:lnSpc>
                  <a:spcBef>
                    <a:spcPts val="400"/>
                  </a:spcBef>
                  <a:buClr>
                    <a:srgbClr val="000000"/>
                  </a:buClr>
                  <a:buSzPct val="100000"/>
                </a:pPr>
                <a:r>
                  <a:rPr lang="fr-FR" sz="700" b="0" dirty="0">
                    <a:latin typeface="+mn-lt"/>
                    <a:cs typeface="Arial Narrow" pitchFamily="34" charset="0"/>
                  </a:rPr>
                  <a:t>offre TET</a:t>
                </a:r>
              </a:p>
            </p:txBody>
          </p:sp>
          <p:sp>
            <p:nvSpPr>
              <p:cNvPr id="122" name="TextBox 121"/>
              <p:cNvSpPr txBox="1"/>
              <p:nvPr/>
            </p:nvSpPr>
            <p:spPr>
              <a:xfrm>
                <a:off x="5620846" y="3005770"/>
                <a:ext cx="11221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grpSp>
      </p:grpSp>
      <p:sp>
        <p:nvSpPr>
          <p:cNvPr id="22" name="RbNavigator"/>
          <p:cNvSpPr txBox="1"/>
          <p:nvPr/>
        </p:nvSpPr>
        <p:spPr>
          <a:xfrm>
            <a:off x="745258" y="4331416"/>
            <a:ext cx="274320" cy="274320"/>
          </a:xfrm>
          <a:prstGeom prst="rect">
            <a:avLst/>
          </a:prstGeom>
          <a:no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fr-FR" sz="2300" noProof="0" dirty="0">
                <a:solidFill>
                  <a:schemeClr val="accent6"/>
                </a:solidFill>
                <a:latin typeface="+mn-lt"/>
                <a:cs typeface="Arial Narrow" pitchFamily="34" charset="0"/>
              </a:rPr>
              <a:t>3</a:t>
            </a:r>
          </a:p>
        </p:txBody>
      </p:sp>
      <p:sp>
        <p:nvSpPr>
          <p:cNvPr id="28" name="Textframe 25"/>
          <p:cNvSpPr txBox="1">
            <a:spLocks/>
          </p:cNvSpPr>
          <p:nvPr/>
        </p:nvSpPr>
        <p:spPr>
          <a:xfrm>
            <a:off x="1054419" y="4345064"/>
            <a:ext cx="2383267" cy="457048"/>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100" b="0" noProof="0" dirty="0">
                <a:solidFill>
                  <a:schemeClr val="bg2"/>
                </a:solidFill>
                <a:latin typeface="+mn-lt"/>
                <a:cs typeface="Arial Narrow" pitchFamily="34" charset="0"/>
              </a:rPr>
              <a:t>Lignes TET ayant </a:t>
            </a:r>
            <a:r>
              <a:rPr lang="fr-FR" sz="1100" b="0" dirty="0">
                <a:solidFill>
                  <a:schemeClr val="bg2"/>
                </a:solidFill>
                <a:latin typeface="+mn-lt"/>
                <a:cs typeface="Arial Narrow" pitchFamily="34" charset="0"/>
              </a:rPr>
              <a:t> un niveau de </a:t>
            </a:r>
            <a:r>
              <a:rPr lang="fr-FR" sz="1100" dirty="0">
                <a:solidFill>
                  <a:schemeClr val="bg2"/>
                </a:solidFill>
                <a:latin typeface="+mn-lt"/>
                <a:cs typeface="Arial Narrow" pitchFamily="34" charset="0"/>
              </a:rPr>
              <a:t>concurrence intermédiaire</a:t>
            </a:r>
            <a:r>
              <a:rPr lang="fr-FR" sz="1100" b="0" dirty="0">
                <a:solidFill>
                  <a:schemeClr val="bg2"/>
                </a:solidFill>
                <a:latin typeface="+mn-lt"/>
                <a:cs typeface="Arial Narrow" pitchFamily="34" charset="0"/>
              </a:rPr>
              <a:t>, u</a:t>
            </a:r>
            <a:r>
              <a:rPr lang="fr-FR" sz="1100" b="0" dirty="0">
                <a:solidFill>
                  <a:schemeClr val="bg2"/>
                </a:solidFill>
                <a:cs typeface="Arial Narrow" pitchFamily="34" charset="0"/>
              </a:rPr>
              <a:t>n </a:t>
            </a:r>
            <a:r>
              <a:rPr lang="fr-FR" sz="1100" dirty="0">
                <a:solidFill>
                  <a:schemeClr val="bg2"/>
                </a:solidFill>
                <a:cs typeface="Arial Narrow" pitchFamily="34" charset="0"/>
              </a:rPr>
              <a:t>taux de couverture &lt; 85%</a:t>
            </a:r>
            <a:r>
              <a:rPr lang="fr-FR" sz="1100" b="0" dirty="0">
                <a:solidFill>
                  <a:schemeClr val="bg2"/>
                </a:solidFill>
                <a:cs typeface="Arial Narrow" pitchFamily="34" charset="0"/>
              </a:rPr>
              <a:t> et un </a:t>
            </a:r>
            <a:r>
              <a:rPr lang="fr-FR" sz="1100" noProof="0" dirty="0">
                <a:solidFill>
                  <a:schemeClr val="bg2"/>
                </a:solidFill>
                <a:latin typeface="+mn-lt"/>
                <a:cs typeface="Arial Narrow" pitchFamily="34" charset="0"/>
              </a:rPr>
              <a:t>tronçon principal déficitaire</a:t>
            </a:r>
          </a:p>
        </p:txBody>
      </p:sp>
      <p:sp>
        <p:nvSpPr>
          <p:cNvPr id="205" name="Textframe 25"/>
          <p:cNvSpPr txBox="1">
            <a:spLocks/>
          </p:cNvSpPr>
          <p:nvPr/>
        </p:nvSpPr>
        <p:spPr>
          <a:xfrm>
            <a:off x="6375627" y="4366815"/>
            <a:ext cx="1332000" cy="997196"/>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a:buChar char="&gt;"/>
            </a:pPr>
            <a:r>
              <a:rPr lang="fr-FR" sz="900" b="0" dirty="0"/>
              <a:t>Paris – Montluçon</a:t>
            </a:r>
          </a:p>
          <a:p>
            <a:pPr marL="98743" lvl="1" indent="-98743">
              <a:lnSpc>
                <a:spcPct val="90000"/>
              </a:lnSpc>
              <a:spcBef>
                <a:spcPts val="0"/>
              </a:spcBef>
              <a:buSzPct val="100000"/>
              <a:buFont typeface="Arial Narrow"/>
              <a:buChar char="&gt;"/>
            </a:pPr>
            <a:r>
              <a:rPr lang="fr-FR" sz="900" b="0" dirty="0"/>
              <a:t>Paris – Granville </a:t>
            </a:r>
          </a:p>
          <a:p>
            <a:pPr marL="98743" lvl="1" indent="-98743">
              <a:lnSpc>
                <a:spcPct val="90000"/>
              </a:lnSpc>
              <a:spcBef>
                <a:spcPts val="0"/>
              </a:spcBef>
              <a:buSzPct val="100000"/>
              <a:buFont typeface="Arial Narrow"/>
              <a:buChar char="&gt;"/>
            </a:pPr>
            <a:r>
              <a:rPr lang="fr-FR" sz="900" b="0" dirty="0"/>
              <a:t>Quimper – Toulouse </a:t>
            </a:r>
          </a:p>
          <a:p>
            <a:pPr marL="98743" lvl="1" indent="-98743">
              <a:lnSpc>
                <a:spcPct val="90000"/>
              </a:lnSpc>
              <a:spcBef>
                <a:spcPts val="0"/>
              </a:spcBef>
              <a:buSzPct val="100000"/>
              <a:buFont typeface="Arial Narrow"/>
              <a:buChar char="&gt;"/>
            </a:pPr>
            <a:r>
              <a:rPr lang="fr-FR" sz="900" b="0" dirty="0"/>
              <a:t>Paris – Nevers</a:t>
            </a:r>
          </a:p>
          <a:p>
            <a:pPr marL="98743" lvl="1" indent="-98743">
              <a:lnSpc>
                <a:spcPct val="90000"/>
              </a:lnSpc>
              <a:spcBef>
                <a:spcPts val="0"/>
              </a:spcBef>
              <a:buSzPct val="100000"/>
              <a:buFont typeface="Arial Narrow"/>
              <a:buChar char="&gt;"/>
            </a:pPr>
            <a:r>
              <a:rPr lang="fr-FR" sz="900" b="0" dirty="0"/>
              <a:t>Toulouse – Hendaye</a:t>
            </a:r>
          </a:p>
          <a:p>
            <a:pPr marL="98743" lvl="1" indent="-98743">
              <a:lnSpc>
                <a:spcPct val="90000"/>
              </a:lnSpc>
              <a:spcBef>
                <a:spcPts val="0"/>
              </a:spcBef>
              <a:buSzPct val="100000"/>
              <a:buFont typeface="Arial Narrow"/>
              <a:buChar char="&gt;"/>
            </a:pPr>
            <a:r>
              <a:rPr lang="fr-FR" sz="900" b="0" dirty="0"/>
              <a:t>Nantes – Lyon </a:t>
            </a:r>
          </a:p>
          <a:p>
            <a:pPr marL="98743" lvl="1" indent="-98743">
              <a:lnSpc>
                <a:spcPct val="90000"/>
              </a:lnSpc>
              <a:spcBef>
                <a:spcPts val="0"/>
              </a:spcBef>
              <a:buSzPct val="100000"/>
              <a:buFont typeface="Arial Narrow"/>
              <a:buChar char="&gt;"/>
            </a:pPr>
            <a:r>
              <a:rPr lang="fr-FR" sz="900" b="0" dirty="0"/>
              <a:t>Caen – Tours</a:t>
            </a:r>
          </a:p>
          <a:p>
            <a:pPr marL="98743" lvl="1" indent="-98743">
              <a:lnSpc>
                <a:spcPct val="90000"/>
              </a:lnSpc>
              <a:spcBef>
                <a:spcPts val="0"/>
              </a:spcBef>
              <a:buSzPct val="100000"/>
              <a:buFont typeface="Arial Narrow"/>
              <a:buChar char="&gt;"/>
            </a:pPr>
            <a:r>
              <a:rPr lang="fr-FR" sz="900" b="0" dirty="0"/>
              <a:t>Clermont-Ferrand-Nîmes</a:t>
            </a:r>
          </a:p>
        </p:txBody>
      </p:sp>
      <p:sp>
        <p:nvSpPr>
          <p:cNvPr id="114" name="Textframe 25"/>
          <p:cNvSpPr txBox="1">
            <a:spLocks/>
          </p:cNvSpPr>
          <p:nvPr/>
        </p:nvSpPr>
        <p:spPr>
          <a:xfrm>
            <a:off x="7797799" y="4371619"/>
            <a:ext cx="1476000" cy="1246495"/>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a:buChar char="&gt;"/>
            </a:pPr>
            <a:r>
              <a:rPr lang="fr-FR" sz="900" b="0" dirty="0">
                <a:solidFill>
                  <a:schemeClr val="tx2"/>
                </a:solidFill>
              </a:rPr>
              <a:t>Identifier l'opportunité d'un mode de production ferroviaire plus pertinent?</a:t>
            </a:r>
          </a:p>
          <a:p>
            <a:pPr marL="98743" lvl="1" indent="-98743">
              <a:lnSpc>
                <a:spcPct val="90000"/>
              </a:lnSpc>
              <a:spcBef>
                <a:spcPts val="0"/>
              </a:spcBef>
              <a:buSzPct val="100000"/>
              <a:buFont typeface="Arial Narrow"/>
              <a:buChar char="&gt;"/>
            </a:pPr>
            <a:r>
              <a:rPr lang="fr-FR" sz="900" b="0" dirty="0">
                <a:solidFill>
                  <a:schemeClr val="tx2"/>
                </a:solidFill>
              </a:rPr>
              <a:t>Recentrer / supprimer l'offre TET en intégrant les contraintes d'équilibre du territoire?</a:t>
            </a:r>
          </a:p>
          <a:p>
            <a:pPr marL="98743" lvl="1" indent="-98743">
              <a:lnSpc>
                <a:spcPct val="90000"/>
              </a:lnSpc>
              <a:spcBef>
                <a:spcPts val="0"/>
              </a:spcBef>
              <a:buSzPct val="100000"/>
              <a:buFont typeface="Arial Narrow"/>
              <a:buChar char="&gt;"/>
            </a:pPr>
            <a:r>
              <a:rPr lang="fr-FR" sz="900" b="0" dirty="0">
                <a:solidFill>
                  <a:schemeClr val="tx2"/>
                </a:solidFill>
              </a:rPr>
              <a:t>Optimiser le résultat économique en cas de maintien?</a:t>
            </a:r>
          </a:p>
        </p:txBody>
      </p:sp>
      <p:sp>
        <p:nvSpPr>
          <p:cNvPr id="118" name="Textframe 25"/>
          <p:cNvSpPr txBox="1">
            <a:spLocks/>
          </p:cNvSpPr>
          <p:nvPr/>
        </p:nvSpPr>
        <p:spPr>
          <a:xfrm>
            <a:off x="1054420" y="4865118"/>
            <a:ext cx="2628580" cy="300595"/>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900" b="0" i="1" noProof="0" dirty="0">
                <a:solidFill>
                  <a:schemeClr val="bg2"/>
                </a:solidFill>
                <a:latin typeface="+mn-lt"/>
                <a:cs typeface="Arial Narrow" pitchFamily="34" charset="0"/>
              </a:rPr>
              <a:t>Recettes totales: </a:t>
            </a:r>
            <a:r>
              <a:rPr lang="fr-FR" sz="900" b="0" i="1" dirty="0">
                <a:solidFill>
                  <a:schemeClr val="bg2"/>
                </a:solidFill>
                <a:latin typeface="+mn-lt"/>
                <a:cs typeface="Arial Narrow" pitchFamily="34" charset="0"/>
              </a:rPr>
              <a:t>98</a:t>
            </a:r>
            <a:r>
              <a:rPr lang="fr-FR" sz="900" b="0" i="1" noProof="0" dirty="0">
                <a:solidFill>
                  <a:schemeClr val="bg2"/>
                </a:solidFill>
                <a:latin typeface="+mn-lt"/>
                <a:cs typeface="Arial Narrow" pitchFamily="34" charset="0"/>
              </a:rPr>
              <a:t> M €                        </a:t>
            </a:r>
          </a:p>
          <a:p>
            <a:pPr>
              <a:lnSpc>
                <a:spcPct val="90000"/>
              </a:lnSpc>
              <a:spcBef>
                <a:spcPts val="400"/>
              </a:spcBef>
              <a:buSzPct val="100000"/>
            </a:pPr>
            <a:r>
              <a:rPr lang="fr-FR" sz="900" b="0" i="1" dirty="0">
                <a:solidFill>
                  <a:schemeClr val="bg2"/>
                </a:solidFill>
                <a:latin typeface="+mn-lt"/>
                <a:cs typeface="Arial Narrow" pitchFamily="34" charset="0"/>
              </a:rPr>
              <a:t>Déficit total: 87 M€</a:t>
            </a:r>
            <a:endParaRPr lang="fr-FR" sz="900" i="1" dirty="0">
              <a:solidFill>
                <a:schemeClr val="bg2"/>
              </a:solidFill>
              <a:latin typeface="+mn-lt"/>
              <a:cs typeface="Arial Narrow" pitchFamily="34" charset="0"/>
            </a:endParaRPr>
          </a:p>
        </p:txBody>
      </p:sp>
      <p:cxnSp>
        <p:nvCxnSpPr>
          <p:cNvPr id="123" name="LeanLine Vertical 635616976169158281"/>
          <p:cNvCxnSpPr>
            <a:cxnSpLocks/>
          </p:cNvCxnSpPr>
          <p:nvPr/>
        </p:nvCxnSpPr>
        <p:spPr>
          <a:xfrm>
            <a:off x="4177292" y="4487942"/>
            <a:ext cx="0" cy="802764"/>
          </a:xfrm>
          <a:prstGeom prst="line">
            <a:avLst/>
          </a:prstGeom>
          <a:ln w="6350" cmpd="sng">
            <a:solidFill>
              <a:schemeClr val="accent3"/>
            </a:solidFill>
            <a:headEnd type="triangle" w="lg" len="lg"/>
            <a:tailEnd type="none" w="lg" len="lg"/>
          </a:ln>
          <a:effectLst/>
        </p:spPr>
        <p:style>
          <a:lnRef idx="1">
            <a:schemeClr val="accent1"/>
          </a:lnRef>
          <a:fillRef idx="0">
            <a:schemeClr val="accent1"/>
          </a:fillRef>
          <a:effectRef idx="0">
            <a:schemeClr val="accent1"/>
          </a:effectRef>
          <a:fontRef idx="minor">
            <a:schemeClr val="tx1"/>
          </a:fontRef>
        </p:style>
      </p:cxnSp>
      <p:cxnSp>
        <p:nvCxnSpPr>
          <p:cNvPr id="124" name="LeanLine Vertical 635616976303259622"/>
          <p:cNvCxnSpPr>
            <a:cxnSpLocks/>
          </p:cNvCxnSpPr>
          <p:nvPr/>
        </p:nvCxnSpPr>
        <p:spPr>
          <a:xfrm>
            <a:off x="4177292" y="5289163"/>
            <a:ext cx="1296000" cy="0"/>
          </a:xfrm>
          <a:prstGeom prst="line">
            <a:avLst/>
          </a:prstGeom>
          <a:ln w="6350" cmpd="sng">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25" name="LeanLine Vertical 635616977115167741"/>
          <p:cNvCxnSpPr>
            <a:cxnSpLocks/>
          </p:cNvCxnSpPr>
          <p:nvPr/>
        </p:nvCxnSpPr>
        <p:spPr>
          <a:xfrm>
            <a:off x="4172212" y="4933785"/>
            <a:ext cx="1188000" cy="0"/>
          </a:xfrm>
          <a:prstGeom prst="line">
            <a:avLst/>
          </a:prstGeom>
          <a:ln w="6350"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26" name="LeanLine Vertical 635616977339769987"/>
          <p:cNvCxnSpPr>
            <a:cxnSpLocks/>
          </p:cNvCxnSpPr>
          <p:nvPr/>
        </p:nvCxnSpPr>
        <p:spPr>
          <a:xfrm>
            <a:off x="4825292" y="4586744"/>
            <a:ext cx="0" cy="694082"/>
          </a:xfrm>
          <a:prstGeom prst="line">
            <a:avLst/>
          </a:prstGeom>
          <a:ln w="6350"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640082" y="4786602"/>
            <a:ext cx="405560" cy="2908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err="1">
                <a:cs typeface="Arial Narrow" pitchFamily="34" charset="0"/>
              </a:rPr>
              <a:t>Tx</a:t>
            </a:r>
            <a:r>
              <a:rPr lang="fr-FR" sz="700" b="0" dirty="0">
                <a:cs typeface="Arial Narrow" pitchFamily="34" charset="0"/>
              </a:rPr>
              <a:t> . de </a:t>
            </a:r>
            <a:br>
              <a:rPr lang="fr-FR" sz="700" b="0" dirty="0">
                <a:cs typeface="Arial Narrow" pitchFamily="34" charset="0"/>
              </a:rPr>
            </a:br>
            <a:r>
              <a:rPr lang="fr-FR" sz="700" b="0" dirty="0">
                <a:cs typeface="Arial Narrow" pitchFamily="34" charset="0"/>
              </a:rPr>
              <a:t>couverture</a:t>
            </a:r>
            <a:br>
              <a:rPr lang="fr-FR" sz="700" b="0" dirty="0">
                <a:cs typeface="Arial Narrow" pitchFamily="34" charset="0"/>
              </a:rPr>
            </a:br>
            <a:r>
              <a:rPr lang="fr-FR" sz="700" b="0" dirty="0">
                <a:cs typeface="Arial Narrow" pitchFamily="34" charset="0"/>
              </a:rPr>
              <a:t>des charges</a:t>
            </a:r>
          </a:p>
        </p:txBody>
      </p:sp>
      <p:sp>
        <p:nvSpPr>
          <p:cNvPr id="129" name="TextBox 128"/>
          <p:cNvSpPr txBox="1"/>
          <p:nvPr/>
        </p:nvSpPr>
        <p:spPr>
          <a:xfrm>
            <a:off x="4043605" y="5193679"/>
            <a:ext cx="6412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sp>
        <p:nvSpPr>
          <p:cNvPr id="130" name="TextBox 129"/>
          <p:cNvSpPr txBox="1"/>
          <p:nvPr/>
        </p:nvSpPr>
        <p:spPr>
          <a:xfrm>
            <a:off x="4019560" y="4600863"/>
            <a:ext cx="11221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sp>
        <p:nvSpPr>
          <p:cNvPr id="216" name="TextBox 215"/>
          <p:cNvSpPr txBox="1"/>
          <p:nvPr/>
        </p:nvSpPr>
        <p:spPr>
          <a:xfrm>
            <a:off x="5384183" y="4966638"/>
            <a:ext cx="149080" cy="96950"/>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85%</a:t>
            </a:r>
          </a:p>
        </p:txBody>
      </p:sp>
      <p:sp>
        <p:nvSpPr>
          <p:cNvPr id="217" name="TextBox 216"/>
          <p:cNvSpPr txBox="1"/>
          <p:nvPr/>
        </p:nvSpPr>
        <p:spPr>
          <a:xfrm>
            <a:off x="5384183" y="4852338"/>
            <a:ext cx="190758" cy="96950"/>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100%</a:t>
            </a:r>
          </a:p>
        </p:txBody>
      </p:sp>
      <p:grpSp>
        <p:nvGrpSpPr>
          <p:cNvPr id="128" name="Group 127"/>
          <p:cNvGrpSpPr/>
          <p:nvPr/>
        </p:nvGrpSpPr>
        <p:grpSpPr>
          <a:xfrm>
            <a:off x="5401771" y="5188240"/>
            <a:ext cx="824868" cy="300036"/>
            <a:chOff x="5620846" y="2913483"/>
            <a:chExt cx="824868" cy="300036"/>
          </a:xfrm>
        </p:grpSpPr>
        <p:sp>
          <p:nvSpPr>
            <p:cNvPr id="132" name="TextBox 131"/>
            <p:cNvSpPr txBox="1"/>
            <p:nvPr/>
          </p:nvSpPr>
          <p:spPr>
            <a:xfrm>
              <a:off x="5753217" y="2913483"/>
              <a:ext cx="692497" cy="245195"/>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Indice de pertinence </a:t>
              </a:r>
            </a:p>
            <a:p>
              <a:pPr>
                <a:lnSpc>
                  <a:spcPct val="90000"/>
                </a:lnSpc>
                <a:spcBef>
                  <a:spcPts val="400"/>
                </a:spcBef>
                <a:buClr>
                  <a:srgbClr val="000000"/>
                </a:buClr>
                <a:buSzPct val="100000"/>
              </a:pPr>
              <a:r>
                <a:rPr lang="fr-FR" sz="700" b="0" dirty="0">
                  <a:latin typeface="+mn-lt"/>
                  <a:cs typeface="Arial Narrow" pitchFamily="34" charset="0"/>
                </a:rPr>
                <a:t>offre TET</a:t>
              </a:r>
            </a:p>
          </p:txBody>
        </p:sp>
        <p:sp>
          <p:nvSpPr>
            <p:cNvPr id="133" name="TextBox 132"/>
            <p:cNvSpPr txBox="1"/>
            <p:nvPr/>
          </p:nvSpPr>
          <p:spPr>
            <a:xfrm>
              <a:off x="5620846" y="3005770"/>
              <a:ext cx="11221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grpSp>
      <p:sp>
        <p:nvSpPr>
          <p:cNvPr id="23" name="RbNavigator"/>
          <p:cNvSpPr txBox="1"/>
          <p:nvPr/>
        </p:nvSpPr>
        <p:spPr>
          <a:xfrm>
            <a:off x="745258" y="5522887"/>
            <a:ext cx="274320" cy="274320"/>
          </a:xfrm>
          <a:prstGeom prst="rect">
            <a:avLst/>
          </a:prstGeom>
          <a:no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fr-FR" sz="2300" noProof="0" dirty="0">
                <a:solidFill>
                  <a:schemeClr val="accent6"/>
                </a:solidFill>
                <a:latin typeface="+mn-lt"/>
                <a:cs typeface="Arial Narrow" pitchFamily="34" charset="0"/>
              </a:rPr>
              <a:t>4</a:t>
            </a:r>
          </a:p>
        </p:txBody>
      </p:sp>
      <p:sp>
        <p:nvSpPr>
          <p:cNvPr id="119" name="Textframe 25"/>
          <p:cNvSpPr txBox="1">
            <a:spLocks/>
          </p:cNvSpPr>
          <p:nvPr/>
        </p:nvSpPr>
        <p:spPr>
          <a:xfrm>
            <a:off x="1054420" y="6066021"/>
            <a:ext cx="2628580" cy="300595"/>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900" b="0" i="1" noProof="0" dirty="0">
                <a:solidFill>
                  <a:schemeClr val="bg2"/>
                </a:solidFill>
                <a:latin typeface="+mn-lt"/>
                <a:cs typeface="Arial Narrow" pitchFamily="34" charset="0"/>
              </a:rPr>
              <a:t>Recettes totales: </a:t>
            </a:r>
            <a:r>
              <a:rPr lang="fr-FR" sz="900" b="0" i="1" dirty="0">
                <a:solidFill>
                  <a:schemeClr val="bg2"/>
                </a:solidFill>
                <a:latin typeface="+mn-lt"/>
                <a:cs typeface="Arial Narrow" pitchFamily="34" charset="0"/>
              </a:rPr>
              <a:t>4</a:t>
            </a:r>
            <a:r>
              <a:rPr lang="fr-FR" sz="900" b="0" i="1" noProof="0" dirty="0">
                <a:solidFill>
                  <a:schemeClr val="bg2"/>
                </a:solidFill>
                <a:latin typeface="+mn-lt"/>
                <a:cs typeface="Arial Narrow" pitchFamily="34" charset="0"/>
              </a:rPr>
              <a:t> M €                        </a:t>
            </a:r>
          </a:p>
          <a:p>
            <a:pPr>
              <a:lnSpc>
                <a:spcPct val="90000"/>
              </a:lnSpc>
              <a:spcBef>
                <a:spcPts val="400"/>
              </a:spcBef>
              <a:buSzPct val="100000"/>
            </a:pPr>
            <a:r>
              <a:rPr lang="fr-FR" sz="900" b="0" i="1" dirty="0">
                <a:solidFill>
                  <a:schemeClr val="bg2"/>
                </a:solidFill>
                <a:latin typeface="+mn-lt"/>
                <a:cs typeface="Arial Narrow" pitchFamily="34" charset="0"/>
              </a:rPr>
              <a:t>Déficit total: 12 M€</a:t>
            </a:r>
            <a:endParaRPr lang="fr-FR" sz="900" i="1" dirty="0">
              <a:solidFill>
                <a:schemeClr val="bg2"/>
              </a:solidFill>
              <a:latin typeface="+mn-lt"/>
              <a:cs typeface="Arial Narrow" pitchFamily="34" charset="0"/>
            </a:endParaRPr>
          </a:p>
        </p:txBody>
      </p:sp>
      <p:sp>
        <p:nvSpPr>
          <p:cNvPr id="29" name="Textframe 25"/>
          <p:cNvSpPr txBox="1">
            <a:spLocks/>
          </p:cNvSpPr>
          <p:nvPr/>
        </p:nvSpPr>
        <p:spPr>
          <a:xfrm>
            <a:off x="1054418" y="5536535"/>
            <a:ext cx="2383267" cy="457048"/>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100" b="0" dirty="0">
                <a:solidFill>
                  <a:schemeClr val="bg2"/>
                </a:solidFill>
                <a:cs typeface="Arial Narrow" pitchFamily="34" charset="0"/>
              </a:rPr>
              <a:t>Lignes TET faisant face à une </a:t>
            </a:r>
            <a:r>
              <a:rPr lang="fr-FR" sz="1100" dirty="0">
                <a:solidFill>
                  <a:schemeClr val="bg2"/>
                </a:solidFill>
                <a:cs typeface="Arial Narrow" pitchFamily="34" charset="0"/>
              </a:rPr>
              <a:t>forte concurrence</a:t>
            </a:r>
            <a:r>
              <a:rPr lang="fr-FR" sz="1100" b="0" dirty="0">
                <a:solidFill>
                  <a:schemeClr val="bg2"/>
                </a:solidFill>
                <a:cs typeface="Arial Narrow" pitchFamily="34" charset="0"/>
              </a:rPr>
              <a:t>, et ayant un </a:t>
            </a:r>
            <a:r>
              <a:rPr lang="fr-FR" sz="1100" dirty="0">
                <a:solidFill>
                  <a:schemeClr val="bg2"/>
                </a:solidFill>
                <a:cs typeface="Arial Narrow" pitchFamily="34" charset="0"/>
              </a:rPr>
              <a:t>taux de couverture &lt; 85% </a:t>
            </a:r>
            <a:r>
              <a:rPr lang="fr-FR" sz="1100" b="0" dirty="0">
                <a:solidFill>
                  <a:schemeClr val="bg2"/>
                </a:solidFill>
                <a:cs typeface="Arial Narrow" pitchFamily="34" charset="0"/>
              </a:rPr>
              <a:t>avec un </a:t>
            </a:r>
            <a:r>
              <a:rPr lang="fr-FR" sz="1100" dirty="0">
                <a:solidFill>
                  <a:schemeClr val="bg2"/>
                </a:solidFill>
                <a:cs typeface="Arial Narrow" pitchFamily="34" charset="0"/>
              </a:rPr>
              <a:t>tronçon principal déficitaire</a:t>
            </a:r>
          </a:p>
        </p:txBody>
      </p:sp>
      <p:sp>
        <p:nvSpPr>
          <p:cNvPr id="115" name="Textframe 25"/>
          <p:cNvSpPr txBox="1">
            <a:spLocks/>
          </p:cNvSpPr>
          <p:nvPr/>
        </p:nvSpPr>
        <p:spPr>
          <a:xfrm>
            <a:off x="7797799" y="5582140"/>
            <a:ext cx="1476000" cy="623248"/>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a:buChar char="&gt;"/>
            </a:pPr>
            <a:r>
              <a:rPr lang="fr-FR" sz="900" b="0" dirty="0">
                <a:solidFill>
                  <a:schemeClr val="tx2"/>
                </a:solidFill>
              </a:rPr>
              <a:t>Optimiser le système TER-TET/ transférer l'offre vers la route, en tenant compte des contraintes d'équilibre du territoire?</a:t>
            </a:r>
          </a:p>
        </p:txBody>
      </p:sp>
      <p:sp>
        <p:nvSpPr>
          <p:cNvPr id="206" name="Textframe 25"/>
          <p:cNvSpPr txBox="1">
            <a:spLocks/>
          </p:cNvSpPr>
          <p:nvPr/>
        </p:nvSpPr>
        <p:spPr>
          <a:xfrm>
            <a:off x="6375627" y="5577336"/>
            <a:ext cx="1332000" cy="498598"/>
          </a:xfrm>
          <a:prstGeom prst="rect">
            <a:avLst/>
          </a:prstGeom>
          <a:noFill/>
          <a:ln w="9525">
            <a:noFill/>
          </a:ln>
        </p:spPr>
        <p:txBody>
          <a:bodyPr vert="horz" wrap="square" lIns="0" tIns="0" rIns="0" bIns="0" rtlCol="0">
            <a:spAutoFit/>
          </a:bodyPr>
          <a:lstStyle/>
          <a:p>
            <a:pPr marL="98743" lvl="1" indent="-98743">
              <a:lnSpc>
                <a:spcPct val="90000"/>
              </a:lnSpc>
              <a:spcBef>
                <a:spcPts val="0"/>
              </a:spcBef>
              <a:buSzPct val="100000"/>
              <a:buFont typeface="Arial Narrow"/>
              <a:buChar char="&gt;"/>
            </a:pPr>
            <a:r>
              <a:rPr lang="fr-FR" sz="900" b="0" dirty="0"/>
              <a:t>Reims – Dijon</a:t>
            </a:r>
          </a:p>
          <a:p>
            <a:pPr marL="98743" lvl="1" indent="-98743">
              <a:lnSpc>
                <a:spcPct val="90000"/>
              </a:lnSpc>
              <a:spcBef>
                <a:spcPts val="0"/>
              </a:spcBef>
              <a:buSzPct val="100000"/>
              <a:buFont typeface="Arial Narrow"/>
              <a:buChar char="&gt;"/>
            </a:pPr>
            <a:r>
              <a:rPr lang="fr-FR" sz="900" b="0" dirty="0"/>
              <a:t>Bordeaux – Lyon</a:t>
            </a:r>
          </a:p>
          <a:p>
            <a:pPr marL="98743" lvl="1" indent="-98743">
              <a:lnSpc>
                <a:spcPct val="90000"/>
              </a:lnSpc>
              <a:spcBef>
                <a:spcPts val="0"/>
              </a:spcBef>
              <a:buSzPct val="100000"/>
              <a:buFont typeface="Arial Narrow"/>
              <a:buChar char="&gt;"/>
            </a:pPr>
            <a:r>
              <a:rPr lang="fr-FR" sz="900" b="0" dirty="0"/>
              <a:t>Clermont-Ferrand-Béziers</a:t>
            </a:r>
          </a:p>
          <a:p>
            <a:pPr marL="98743" lvl="1" indent="-98743">
              <a:lnSpc>
                <a:spcPct val="90000"/>
              </a:lnSpc>
              <a:spcBef>
                <a:spcPts val="0"/>
              </a:spcBef>
              <a:buSzPct val="100000"/>
              <a:buFont typeface="Arial Narrow"/>
              <a:buChar char="&gt;"/>
            </a:pPr>
            <a:r>
              <a:rPr lang="fr-FR" sz="900" b="0" dirty="0"/>
              <a:t>Hirson – Metz</a:t>
            </a:r>
          </a:p>
        </p:txBody>
      </p:sp>
      <p:cxnSp>
        <p:nvCxnSpPr>
          <p:cNvPr id="184" name="LeanLine Vertical 635616976169158281"/>
          <p:cNvCxnSpPr>
            <a:cxnSpLocks/>
          </p:cNvCxnSpPr>
          <p:nvPr/>
        </p:nvCxnSpPr>
        <p:spPr>
          <a:xfrm>
            <a:off x="4177292" y="5533998"/>
            <a:ext cx="0" cy="802764"/>
          </a:xfrm>
          <a:prstGeom prst="line">
            <a:avLst/>
          </a:prstGeom>
          <a:ln w="6350" cmpd="sng">
            <a:solidFill>
              <a:schemeClr val="accent3"/>
            </a:solidFill>
            <a:headEnd type="triangle" w="lg" len="lg"/>
            <a:tailEnd type="none" w="lg" len="lg"/>
          </a:ln>
          <a:effectLst/>
        </p:spPr>
        <p:style>
          <a:lnRef idx="1">
            <a:schemeClr val="accent1"/>
          </a:lnRef>
          <a:fillRef idx="0">
            <a:schemeClr val="accent1"/>
          </a:fillRef>
          <a:effectRef idx="0">
            <a:schemeClr val="accent1"/>
          </a:effectRef>
          <a:fontRef idx="minor">
            <a:schemeClr val="tx1"/>
          </a:fontRef>
        </p:style>
      </p:cxnSp>
      <p:cxnSp>
        <p:nvCxnSpPr>
          <p:cNvPr id="185" name="LeanLine Vertical 635616976303259622"/>
          <p:cNvCxnSpPr>
            <a:cxnSpLocks/>
          </p:cNvCxnSpPr>
          <p:nvPr/>
        </p:nvCxnSpPr>
        <p:spPr>
          <a:xfrm>
            <a:off x="4177292" y="6335219"/>
            <a:ext cx="1296000" cy="0"/>
          </a:xfrm>
          <a:prstGeom prst="line">
            <a:avLst/>
          </a:prstGeom>
          <a:ln w="6350" cmpd="sng">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86" name="LeanLine Vertical 635616977115167741"/>
          <p:cNvCxnSpPr>
            <a:cxnSpLocks/>
          </p:cNvCxnSpPr>
          <p:nvPr/>
        </p:nvCxnSpPr>
        <p:spPr>
          <a:xfrm>
            <a:off x="4172212" y="5979841"/>
            <a:ext cx="1188000" cy="0"/>
          </a:xfrm>
          <a:prstGeom prst="line">
            <a:avLst/>
          </a:prstGeom>
          <a:ln w="6350"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87" name="LeanLine Vertical 635616977339769987"/>
          <p:cNvCxnSpPr>
            <a:cxnSpLocks/>
          </p:cNvCxnSpPr>
          <p:nvPr/>
        </p:nvCxnSpPr>
        <p:spPr>
          <a:xfrm>
            <a:off x="4825292" y="5632800"/>
            <a:ext cx="0" cy="694082"/>
          </a:xfrm>
          <a:prstGeom prst="line">
            <a:avLst/>
          </a:prstGeom>
          <a:ln w="6350"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3640082" y="5832658"/>
            <a:ext cx="405560" cy="2908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err="1">
                <a:cs typeface="Arial Narrow" pitchFamily="34" charset="0"/>
              </a:rPr>
              <a:t>Tx</a:t>
            </a:r>
            <a:r>
              <a:rPr lang="fr-FR" sz="700" b="0" dirty="0">
                <a:cs typeface="Arial Narrow" pitchFamily="34" charset="0"/>
              </a:rPr>
              <a:t> . de </a:t>
            </a:r>
            <a:br>
              <a:rPr lang="fr-FR" sz="700" b="0" dirty="0">
                <a:cs typeface="Arial Narrow" pitchFamily="34" charset="0"/>
              </a:rPr>
            </a:br>
            <a:r>
              <a:rPr lang="fr-FR" sz="700" b="0" dirty="0">
                <a:cs typeface="Arial Narrow" pitchFamily="34" charset="0"/>
              </a:rPr>
              <a:t>couverture</a:t>
            </a:r>
            <a:br>
              <a:rPr lang="fr-FR" sz="700" b="0" dirty="0">
                <a:cs typeface="Arial Narrow" pitchFamily="34" charset="0"/>
              </a:rPr>
            </a:br>
            <a:r>
              <a:rPr lang="fr-FR" sz="700" b="0" dirty="0">
                <a:cs typeface="Arial Narrow" pitchFamily="34" charset="0"/>
              </a:rPr>
              <a:t>des charges</a:t>
            </a:r>
          </a:p>
        </p:txBody>
      </p:sp>
      <p:sp>
        <p:nvSpPr>
          <p:cNvPr id="190" name="TextBox 189"/>
          <p:cNvSpPr txBox="1"/>
          <p:nvPr/>
        </p:nvSpPr>
        <p:spPr>
          <a:xfrm>
            <a:off x="4043605" y="6239735"/>
            <a:ext cx="6412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sp>
        <p:nvSpPr>
          <p:cNvPr id="191" name="TextBox 190"/>
          <p:cNvSpPr txBox="1"/>
          <p:nvPr/>
        </p:nvSpPr>
        <p:spPr>
          <a:xfrm>
            <a:off x="4019560" y="5646919"/>
            <a:ext cx="11221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sp>
        <p:nvSpPr>
          <p:cNvPr id="219" name="TextBox 218"/>
          <p:cNvSpPr txBox="1"/>
          <p:nvPr/>
        </p:nvSpPr>
        <p:spPr>
          <a:xfrm>
            <a:off x="5384183" y="6024760"/>
            <a:ext cx="149080" cy="96950"/>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85%</a:t>
            </a:r>
          </a:p>
        </p:txBody>
      </p:sp>
      <p:sp>
        <p:nvSpPr>
          <p:cNvPr id="220" name="TextBox 219"/>
          <p:cNvSpPr txBox="1"/>
          <p:nvPr/>
        </p:nvSpPr>
        <p:spPr>
          <a:xfrm>
            <a:off x="5384183" y="5910460"/>
            <a:ext cx="190758" cy="96950"/>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100%</a:t>
            </a:r>
          </a:p>
        </p:txBody>
      </p:sp>
      <p:grpSp>
        <p:nvGrpSpPr>
          <p:cNvPr id="134" name="Group 133"/>
          <p:cNvGrpSpPr/>
          <p:nvPr/>
        </p:nvGrpSpPr>
        <p:grpSpPr>
          <a:xfrm>
            <a:off x="5401771" y="6231268"/>
            <a:ext cx="824868" cy="300036"/>
            <a:chOff x="5620846" y="2913483"/>
            <a:chExt cx="824868" cy="300036"/>
          </a:xfrm>
        </p:grpSpPr>
        <p:sp>
          <p:nvSpPr>
            <p:cNvPr id="135" name="TextBox 134"/>
            <p:cNvSpPr txBox="1"/>
            <p:nvPr/>
          </p:nvSpPr>
          <p:spPr>
            <a:xfrm>
              <a:off x="5753217" y="2913483"/>
              <a:ext cx="692497" cy="245195"/>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sz="700" b="0" dirty="0">
                  <a:latin typeface="+mn-lt"/>
                  <a:cs typeface="Arial Narrow" pitchFamily="34" charset="0"/>
                </a:rPr>
                <a:t>Indice de pertinence </a:t>
              </a:r>
            </a:p>
            <a:p>
              <a:pPr>
                <a:lnSpc>
                  <a:spcPct val="90000"/>
                </a:lnSpc>
                <a:spcBef>
                  <a:spcPts val="400"/>
                </a:spcBef>
                <a:buClr>
                  <a:srgbClr val="000000"/>
                </a:buClr>
                <a:buSzPct val="100000"/>
              </a:pPr>
              <a:r>
                <a:rPr lang="fr-FR" sz="700" b="0" dirty="0">
                  <a:latin typeface="+mn-lt"/>
                  <a:cs typeface="Arial Narrow" pitchFamily="34" charset="0"/>
                </a:rPr>
                <a:t>offre TET</a:t>
              </a:r>
            </a:p>
          </p:txBody>
        </p:sp>
        <p:sp>
          <p:nvSpPr>
            <p:cNvPr id="136" name="TextBox 135"/>
            <p:cNvSpPr txBox="1"/>
            <p:nvPr/>
          </p:nvSpPr>
          <p:spPr>
            <a:xfrm>
              <a:off x="5620846" y="3005770"/>
              <a:ext cx="112210" cy="207749"/>
            </a:xfrm>
            <a:prstGeom prst="rect">
              <a:avLst/>
            </a:prstGeom>
            <a:noFill/>
            <a:ln w="9525">
              <a:noFill/>
            </a:ln>
          </p:spPr>
          <p:txBody>
            <a:bodyPr vert="horz" wrap="none" lIns="0" tIns="0" rIns="0" bIns="0" rtlCol="0" anchor="ctr">
              <a:spAutoFit/>
            </a:bodyPr>
            <a:lstStyle/>
            <a:p>
              <a:pPr algn="r">
                <a:lnSpc>
                  <a:spcPct val="90000"/>
                </a:lnSpc>
                <a:spcBef>
                  <a:spcPts val="400"/>
                </a:spcBef>
                <a:buClr>
                  <a:srgbClr val="000000"/>
                </a:buClr>
                <a:buSzPct val="100000"/>
              </a:pPr>
              <a:r>
                <a:rPr lang="fr-FR" sz="1500" b="0" noProof="0" dirty="0">
                  <a:solidFill>
                    <a:schemeClr val="accent6"/>
                  </a:solidFill>
                  <a:latin typeface="Arial Unicode MS"/>
                  <a:ea typeface="Arial Unicode MS"/>
                  <a:cs typeface="Arial Unicode MS"/>
                </a:rPr>
                <a:t>+</a:t>
              </a:r>
              <a:endParaRPr lang="fr-FR" sz="1500" b="0" noProof="0" dirty="0">
                <a:solidFill>
                  <a:schemeClr val="accent6"/>
                </a:solidFill>
                <a:latin typeface="+mn-lt"/>
                <a:cs typeface="Arial Narrow" pitchFamily="34" charset="0"/>
              </a:endParaRPr>
            </a:p>
          </p:txBody>
        </p:sp>
      </p:grpSp>
      <p:cxnSp>
        <p:nvCxnSpPr>
          <p:cNvPr id="138" name="LeanLine Vertical 635616966751164102"/>
          <p:cNvCxnSpPr>
            <a:cxnSpLocks/>
          </p:cNvCxnSpPr>
          <p:nvPr/>
        </p:nvCxnSpPr>
        <p:spPr>
          <a:xfrm>
            <a:off x="740441" y="3241013"/>
            <a:ext cx="8676000" cy="0"/>
          </a:xfrm>
          <a:prstGeom prst="line">
            <a:avLst/>
          </a:prstGeom>
          <a:ln w="317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39" name="LeanLine Vertical 635616966751164102"/>
          <p:cNvCxnSpPr>
            <a:cxnSpLocks/>
          </p:cNvCxnSpPr>
          <p:nvPr/>
        </p:nvCxnSpPr>
        <p:spPr>
          <a:xfrm>
            <a:off x="740441" y="5478327"/>
            <a:ext cx="8676000" cy="0"/>
          </a:xfrm>
          <a:prstGeom prst="line">
            <a:avLst/>
          </a:prstGeom>
          <a:ln w="3175" cmpd="sng">
            <a:solidFill>
              <a:schemeClr val="accent3"/>
            </a:solidFill>
          </a:ln>
          <a:effectLst/>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4611035" y="5006413"/>
            <a:ext cx="428513" cy="282750"/>
            <a:chOff x="1357238" y="1704974"/>
            <a:chExt cx="428513" cy="282750"/>
          </a:xfrm>
        </p:grpSpPr>
        <p:sp>
          <p:nvSpPr>
            <p:cNvPr id="56" name="Right Triangle 55"/>
            <p:cNvSpPr>
              <a:spLocks/>
            </p:cNvSpPr>
            <p:nvPr/>
          </p:nvSpPr>
          <p:spPr>
            <a:xfrm>
              <a:off x="1357240" y="1704975"/>
              <a:ext cx="428511" cy="282749"/>
            </a:xfrm>
            <a:prstGeom prst="rtTriangle">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nSpc>
                  <a:spcPct val="90000"/>
                </a:lnSpc>
                <a:spcBef>
                  <a:spcPts val="400"/>
                </a:spcBef>
              </a:pPr>
              <a:endParaRPr lang="fr-FR" sz="1500" b="0" dirty="0"/>
            </a:p>
          </p:txBody>
        </p:sp>
        <p:sp>
          <p:nvSpPr>
            <p:cNvPr id="140" name="Right Triangle 139"/>
            <p:cNvSpPr>
              <a:spLocks/>
            </p:cNvSpPr>
            <p:nvPr/>
          </p:nvSpPr>
          <p:spPr>
            <a:xfrm rot="10800000">
              <a:off x="1357238" y="1704974"/>
              <a:ext cx="428512" cy="282749"/>
            </a:xfrm>
            <a:prstGeom prst="rtTriangl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nSpc>
                  <a:spcPct val="90000"/>
                </a:lnSpc>
                <a:spcBef>
                  <a:spcPts val="400"/>
                </a:spcBef>
              </a:pPr>
              <a:endParaRPr lang="fr-FR" sz="1500" b="0" dirty="0"/>
            </a:p>
          </p:txBody>
        </p:sp>
      </p:grpSp>
      <p:grpSp>
        <p:nvGrpSpPr>
          <p:cNvPr id="141" name="Group 140"/>
          <p:cNvGrpSpPr/>
          <p:nvPr/>
        </p:nvGrpSpPr>
        <p:grpSpPr>
          <a:xfrm>
            <a:off x="4184913" y="6051348"/>
            <a:ext cx="428513" cy="282750"/>
            <a:chOff x="1357238" y="1704974"/>
            <a:chExt cx="428513" cy="282750"/>
          </a:xfrm>
        </p:grpSpPr>
        <p:sp>
          <p:nvSpPr>
            <p:cNvPr id="142" name="Right Triangle 141"/>
            <p:cNvSpPr>
              <a:spLocks/>
            </p:cNvSpPr>
            <p:nvPr/>
          </p:nvSpPr>
          <p:spPr>
            <a:xfrm>
              <a:off x="1357240" y="1704975"/>
              <a:ext cx="428511" cy="282749"/>
            </a:xfrm>
            <a:prstGeom prst="rtTriangle">
              <a:avLst/>
            </a:prstGeom>
            <a:solidFill>
              <a:schemeClr val="accent4"/>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nSpc>
                  <a:spcPct val="90000"/>
                </a:lnSpc>
                <a:spcBef>
                  <a:spcPts val="400"/>
                </a:spcBef>
              </a:pPr>
              <a:endParaRPr lang="fr-FR" sz="1500" b="0" dirty="0"/>
            </a:p>
          </p:txBody>
        </p:sp>
        <p:sp>
          <p:nvSpPr>
            <p:cNvPr id="143" name="Right Triangle 142"/>
            <p:cNvSpPr>
              <a:spLocks/>
            </p:cNvSpPr>
            <p:nvPr/>
          </p:nvSpPr>
          <p:spPr>
            <a:xfrm rot="10800000">
              <a:off x="1357238" y="1704974"/>
              <a:ext cx="428512" cy="282749"/>
            </a:xfrm>
            <a:prstGeom prst="rtTriangl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nSpc>
                  <a:spcPct val="90000"/>
                </a:lnSpc>
                <a:spcBef>
                  <a:spcPts val="400"/>
                </a:spcBef>
              </a:pPr>
              <a:endParaRPr lang="fr-FR" sz="1500" b="0" dirty="0"/>
            </a:p>
          </p:txBody>
        </p:sp>
      </p:grpSp>
      <p:sp>
        <p:nvSpPr>
          <p:cNvPr id="110" name="RbSticker">
            <a:extLst>
              <a:ext uri="{FF2B5EF4-FFF2-40B4-BE49-F238E27FC236}">
                <a16:creationId xmlns:a16="http://schemas.microsoft.com/office/drawing/2014/main" id="{CC5F73EA-BF29-45CD-988D-083451B03673}"/>
              </a:ext>
            </a:extLst>
          </p:cNvPr>
          <p:cNvSpPr txBox="1"/>
          <p:nvPr/>
        </p:nvSpPr>
        <p:spPr>
          <a:xfrm>
            <a:off x="736600" y="260349"/>
            <a:ext cx="3151504"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L'équation économique et les choix stratégiques</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150087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8680" name="think-cell Slide" r:id="rId6" imgW="270" imgH="270" progId="TCLayout.ActiveDocument.1">
                  <p:embed/>
                </p:oleObj>
              </mc:Choice>
              <mc:Fallback>
                <p:oleObj name="think-cell Slide" r:id="rId6" imgW="270" imgH="270" progId="TCLayout.ActiveDocument.1">
                  <p:embed/>
                  <p:pic>
                    <p:nvPicPr>
                      <p:cNvPr id="44" name="Object 4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fr-FR" b="0" dirty="0">
              <a:latin typeface="Arial Narrow"/>
              <a:sym typeface="Arial Narrow"/>
            </a:endParaRPr>
          </a:p>
        </p:txBody>
      </p:sp>
      <p:sp>
        <p:nvSpPr>
          <p:cNvPr id="3" name="Title 2"/>
          <p:cNvSpPr>
            <a:spLocks noGrp="1"/>
          </p:cNvSpPr>
          <p:nvPr>
            <p:ph type="title"/>
          </p:nvPr>
        </p:nvSpPr>
        <p:spPr/>
        <p:txBody>
          <a:bodyPr/>
          <a:lstStyle/>
          <a:p>
            <a:r>
              <a:rPr lang="fr-FR" dirty="0"/>
              <a:t>Le modèle économique repose sur une analyse fine de l'évolution des revenus et des charges des lignes TET</a:t>
            </a:r>
          </a:p>
        </p:txBody>
      </p:sp>
      <p:sp>
        <p:nvSpPr>
          <p:cNvPr id="9" name="Rectangle 8"/>
          <p:cNvSpPr>
            <a:spLocks/>
          </p:cNvSpPr>
          <p:nvPr/>
        </p:nvSpPr>
        <p:spPr>
          <a:xfrm>
            <a:off x="769260" y="3097692"/>
            <a:ext cx="1015428" cy="1080460"/>
          </a:xfrm>
          <a:prstGeom prst="rect">
            <a:avLst/>
          </a:prstGeom>
          <a:solidFill>
            <a:schemeClr val="bg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gn="l">
              <a:lnSpc>
                <a:spcPct val="90000"/>
              </a:lnSpc>
              <a:spcBef>
                <a:spcPts val="0"/>
              </a:spcBef>
            </a:pPr>
            <a:r>
              <a:rPr lang="fr-FR" sz="1500" dirty="0">
                <a:solidFill>
                  <a:schemeClr val="bg1"/>
                </a:solidFill>
              </a:rPr>
              <a:t>Modèle économique</a:t>
            </a:r>
          </a:p>
        </p:txBody>
      </p:sp>
      <p:sp>
        <p:nvSpPr>
          <p:cNvPr id="30" name="Rectangle 29"/>
          <p:cNvSpPr>
            <a:spLocks/>
          </p:cNvSpPr>
          <p:nvPr/>
        </p:nvSpPr>
        <p:spPr>
          <a:xfrm>
            <a:off x="2086709" y="2167440"/>
            <a:ext cx="1602372" cy="797146"/>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nSpc>
                <a:spcPct val="90000"/>
              </a:lnSpc>
              <a:spcBef>
                <a:spcPts val="0"/>
              </a:spcBef>
              <a:buSzPct val="100000"/>
            </a:pPr>
            <a:r>
              <a:rPr lang="fr-FR" sz="1100" dirty="0">
                <a:solidFill>
                  <a:schemeClr val="bg1"/>
                </a:solidFill>
              </a:rPr>
              <a:t>Revenus : </a:t>
            </a:r>
          </a:p>
          <a:p>
            <a:pPr marL="120686" lvl="1" indent="-120686">
              <a:lnSpc>
                <a:spcPct val="90000"/>
              </a:lnSpc>
              <a:spcBef>
                <a:spcPts val="0"/>
              </a:spcBef>
              <a:buSzPct val="100000"/>
              <a:buFont typeface="Arial Narrow"/>
              <a:buChar char="&gt;"/>
            </a:pPr>
            <a:r>
              <a:rPr lang="fr-FR" sz="1100" b="0" dirty="0">
                <a:solidFill>
                  <a:schemeClr val="bg1"/>
                </a:solidFill>
              </a:rPr>
              <a:t>Produits du trafic</a:t>
            </a:r>
          </a:p>
          <a:p>
            <a:pPr marL="120686" lvl="1" indent="-120686">
              <a:lnSpc>
                <a:spcPct val="90000"/>
              </a:lnSpc>
              <a:spcBef>
                <a:spcPts val="0"/>
              </a:spcBef>
              <a:buSzPct val="100000"/>
              <a:buFont typeface="Arial Narrow"/>
              <a:buChar char="&gt;"/>
            </a:pPr>
            <a:r>
              <a:rPr lang="fr-FR" sz="1100" b="0" dirty="0">
                <a:solidFill>
                  <a:schemeClr val="bg1"/>
                </a:solidFill>
              </a:rPr>
              <a:t>Autres produits du trafic</a:t>
            </a:r>
          </a:p>
          <a:p>
            <a:pPr marL="120686" lvl="1" indent="-120686">
              <a:lnSpc>
                <a:spcPct val="90000"/>
              </a:lnSpc>
              <a:spcBef>
                <a:spcPts val="0"/>
              </a:spcBef>
              <a:buSzPct val="100000"/>
              <a:buFont typeface="Arial Narrow"/>
              <a:buChar char="&gt;"/>
            </a:pPr>
            <a:r>
              <a:rPr lang="fr-FR" sz="1100" b="0" dirty="0">
                <a:solidFill>
                  <a:schemeClr val="bg1"/>
                </a:solidFill>
              </a:rPr>
              <a:t>Compensation tarifaires</a:t>
            </a:r>
          </a:p>
          <a:p>
            <a:pPr marL="120686" lvl="1" indent="-120686">
              <a:lnSpc>
                <a:spcPct val="90000"/>
              </a:lnSpc>
              <a:spcBef>
                <a:spcPts val="0"/>
              </a:spcBef>
              <a:buSzPct val="100000"/>
              <a:buFont typeface="Arial Narrow"/>
              <a:buChar char="&gt;"/>
            </a:pPr>
            <a:r>
              <a:rPr lang="fr-FR" sz="1100" b="0" dirty="0">
                <a:solidFill>
                  <a:schemeClr val="bg1"/>
                </a:solidFill>
              </a:rPr>
              <a:t>Autres produits</a:t>
            </a:r>
          </a:p>
        </p:txBody>
      </p:sp>
      <p:sp>
        <p:nvSpPr>
          <p:cNvPr id="32" name="Rectangle 31"/>
          <p:cNvSpPr/>
          <p:nvPr/>
        </p:nvSpPr>
        <p:spPr>
          <a:xfrm>
            <a:off x="5780109" y="4681185"/>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nSpc>
                <a:spcPct val="90000"/>
              </a:lnSpc>
              <a:spcBef>
                <a:spcPts val="0"/>
              </a:spcBef>
            </a:pPr>
            <a:r>
              <a:rPr lang="fr-FR" sz="1000" b="0" dirty="0"/>
              <a:t>Coût unitaire</a:t>
            </a:r>
          </a:p>
        </p:txBody>
      </p:sp>
      <p:sp>
        <p:nvSpPr>
          <p:cNvPr id="34" name="Rectangle 33"/>
          <p:cNvSpPr/>
          <p:nvPr/>
        </p:nvSpPr>
        <p:spPr>
          <a:xfrm>
            <a:off x="5780109" y="4937588"/>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gn="l">
              <a:lnSpc>
                <a:spcPct val="90000"/>
              </a:lnSpc>
              <a:spcBef>
                <a:spcPts val="0"/>
              </a:spcBef>
            </a:pPr>
            <a:r>
              <a:rPr lang="fr-FR" sz="1000" b="0" dirty="0"/>
              <a:t># de touchées</a:t>
            </a:r>
          </a:p>
        </p:txBody>
      </p:sp>
      <p:sp>
        <p:nvSpPr>
          <p:cNvPr id="35" name="Rectangle 34"/>
          <p:cNvSpPr/>
          <p:nvPr/>
        </p:nvSpPr>
        <p:spPr>
          <a:xfrm>
            <a:off x="5780109" y="5193990"/>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nSpc>
                <a:spcPct val="90000"/>
              </a:lnSpc>
              <a:spcBef>
                <a:spcPts val="0"/>
              </a:spcBef>
            </a:pPr>
            <a:r>
              <a:rPr lang="fr-FR" sz="1000" b="0" dirty="0"/>
              <a:t>Coût unitaire</a:t>
            </a:r>
          </a:p>
        </p:txBody>
      </p:sp>
      <p:sp>
        <p:nvSpPr>
          <p:cNvPr id="36" name="Rectangle 35"/>
          <p:cNvSpPr/>
          <p:nvPr/>
        </p:nvSpPr>
        <p:spPr>
          <a:xfrm>
            <a:off x="5780109" y="5450392"/>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gn="l">
              <a:lnSpc>
                <a:spcPct val="90000"/>
              </a:lnSpc>
              <a:spcBef>
                <a:spcPts val="0"/>
              </a:spcBef>
            </a:pPr>
            <a:r>
              <a:rPr lang="fr-FR" sz="1000" b="0" dirty="0"/>
              <a:t># locomotives &amp; voitures</a:t>
            </a:r>
          </a:p>
        </p:txBody>
      </p:sp>
      <p:sp>
        <p:nvSpPr>
          <p:cNvPr id="37" name="Rectangle 36"/>
          <p:cNvSpPr/>
          <p:nvPr/>
        </p:nvSpPr>
        <p:spPr>
          <a:xfrm>
            <a:off x="5780109" y="5706794"/>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nSpc>
                <a:spcPct val="90000"/>
              </a:lnSpc>
              <a:spcBef>
                <a:spcPts val="0"/>
              </a:spcBef>
            </a:pPr>
            <a:r>
              <a:rPr lang="fr-FR" sz="1000" b="0" dirty="0"/>
              <a:t>Coût unitaire</a:t>
            </a:r>
          </a:p>
        </p:txBody>
      </p:sp>
      <p:sp>
        <p:nvSpPr>
          <p:cNvPr id="38" name="Rectangle 37"/>
          <p:cNvSpPr/>
          <p:nvPr/>
        </p:nvSpPr>
        <p:spPr>
          <a:xfrm>
            <a:off x="5780109" y="5963197"/>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gn="l">
              <a:lnSpc>
                <a:spcPct val="90000"/>
              </a:lnSpc>
              <a:spcBef>
                <a:spcPts val="0"/>
              </a:spcBef>
            </a:pPr>
            <a:r>
              <a:rPr lang="fr-FR" sz="1000" b="0" dirty="0"/>
              <a:t># km</a:t>
            </a:r>
          </a:p>
        </p:txBody>
      </p:sp>
      <p:sp>
        <p:nvSpPr>
          <p:cNvPr id="48" name="Rectangle 47"/>
          <p:cNvSpPr/>
          <p:nvPr/>
        </p:nvSpPr>
        <p:spPr>
          <a:xfrm>
            <a:off x="5780109" y="3655577"/>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nSpc>
                <a:spcPct val="90000"/>
              </a:lnSpc>
              <a:spcBef>
                <a:spcPts val="0"/>
              </a:spcBef>
            </a:pPr>
            <a:r>
              <a:rPr lang="fr-FR" sz="1000" b="0" dirty="0"/>
              <a:t>Coût unitaire</a:t>
            </a:r>
          </a:p>
        </p:txBody>
      </p:sp>
      <p:sp>
        <p:nvSpPr>
          <p:cNvPr id="49" name="Rectangle 48"/>
          <p:cNvSpPr/>
          <p:nvPr/>
        </p:nvSpPr>
        <p:spPr>
          <a:xfrm>
            <a:off x="5780109" y="3911979"/>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gn="l">
              <a:lnSpc>
                <a:spcPct val="90000"/>
              </a:lnSpc>
              <a:spcBef>
                <a:spcPts val="0"/>
              </a:spcBef>
            </a:pPr>
            <a:r>
              <a:rPr lang="fr-FR" sz="1000" b="0" dirty="0"/>
              <a:t># voyageur km</a:t>
            </a:r>
          </a:p>
        </p:txBody>
      </p:sp>
      <p:sp>
        <p:nvSpPr>
          <p:cNvPr id="50" name="Rectangle 49"/>
          <p:cNvSpPr/>
          <p:nvPr/>
        </p:nvSpPr>
        <p:spPr>
          <a:xfrm>
            <a:off x="5780109" y="4168381"/>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nSpc>
                <a:spcPct val="90000"/>
              </a:lnSpc>
              <a:spcBef>
                <a:spcPts val="0"/>
              </a:spcBef>
            </a:pPr>
            <a:r>
              <a:rPr lang="fr-FR" sz="1000" b="0" dirty="0"/>
              <a:t>Coût unitaire</a:t>
            </a:r>
          </a:p>
        </p:txBody>
      </p:sp>
      <p:sp>
        <p:nvSpPr>
          <p:cNvPr id="51" name="Rectangle 50"/>
          <p:cNvSpPr/>
          <p:nvPr/>
        </p:nvSpPr>
        <p:spPr>
          <a:xfrm>
            <a:off x="5780109" y="4424784"/>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gn="l">
              <a:lnSpc>
                <a:spcPct val="90000"/>
              </a:lnSpc>
              <a:spcBef>
                <a:spcPts val="0"/>
              </a:spcBef>
            </a:pPr>
            <a:r>
              <a:rPr lang="fr-FR" sz="1000" b="0" dirty="0"/>
              <a:t># trains</a:t>
            </a:r>
          </a:p>
        </p:txBody>
      </p:sp>
      <p:sp>
        <p:nvSpPr>
          <p:cNvPr id="57" name="Rectangle 56"/>
          <p:cNvSpPr/>
          <p:nvPr/>
        </p:nvSpPr>
        <p:spPr>
          <a:xfrm>
            <a:off x="5780109" y="3365383"/>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gn="l">
              <a:lnSpc>
                <a:spcPct val="90000"/>
              </a:lnSpc>
              <a:spcBef>
                <a:spcPts val="0"/>
              </a:spcBef>
            </a:pPr>
            <a:r>
              <a:rPr lang="fr-FR" sz="1000" b="0" dirty="0"/>
              <a:t># train km</a:t>
            </a:r>
          </a:p>
        </p:txBody>
      </p:sp>
      <p:sp>
        <p:nvSpPr>
          <p:cNvPr id="64" name="Rectangle 63"/>
          <p:cNvSpPr/>
          <p:nvPr/>
        </p:nvSpPr>
        <p:spPr>
          <a:xfrm>
            <a:off x="3991102" y="5752548"/>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000" b="0" dirty="0"/>
              <a:t>Charges majoritairement liées au km</a:t>
            </a:r>
          </a:p>
        </p:txBody>
      </p:sp>
      <p:sp>
        <p:nvSpPr>
          <p:cNvPr id="68" name="Rectangle 67"/>
          <p:cNvSpPr/>
          <p:nvPr/>
        </p:nvSpPr>
        <p:spPr>
          <a:xfrm>
            <a:off x="3991102" y="3674298"/>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000" b="0" dirty="0"/>
              <a:t>Charges majoritairement variables au voyageur km</a:t>
            </a:r>
          </a:p>
        </p:txBody>
      </p:sp>
      <p:sp>
        <p:nvSpPr>
          <p:cNvPr id="69" name="Rectangle 68"/>
          <p:cNvSpPr/>
          <p:nvPr/>
        </p:nvSpPr>
        <p:spPr>
          <a:xfrm>
            <a:off x="3991102" y="4193861"/>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000" b="0" dirty="0"/>
              <a:t>Charges majoritairement variables au train</a:t>
            </a:r>
          </a:p>
        </p:txBody>
      </p:sp>
      <p:sp>
        <p:nvSpPr>
          <p:cNvPr id="70" name="Rectangle 69"/>
          <p:cNvSpPr/>
          <p:nvPr/>
        </p:nvSpPr>
        <p:spPr>
          <a:xfrm>
            <a:off x="3991102" y="4713424"/>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000" b="0" dirty="0"/>
              <a:t>Charges majoritairement variables à la touchée</a:t>
            </a:r>
          </a:p>
        </p:txBody>
      </p:sp>
      <p:sp>
        <p:nvSpPr>
          <p:cNvPr id="71" name="Rectangle 70"/>
          <p:cNvSpPr/>
          <p:nvPr/>
        </p:nvSpPr>
        <p:spPr>
          <a:xfrm>
            <a:off x="3991102" y="5232987"/>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000" b="0" dirty="0"/>
              <a:t>Charges majoritairement liées au parc</a:t>
            </a:r>
          </a:p>
        </p:txBody>
      </p:sp>
      <p:sp>
        <p:nvSpPr>
          <p:cNvPr id="73" name="Rectangle 72"/>
          <p:cNvSpPr/>
          <p:nvPr/>
        </p:nvSpPr>
        <p:spPr>
          <a:xfrm>
            <a:off x="3991102" y="2648458"/>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000" b="0" dirty="0"/>
              <a:t># v.km</a:t>
            </a:r>
          </a:p>
        </p:txBody>
      </p:sp>
      <p:sp>
        <p:nvSpPr>
          <p:cNvPr id="74" name="Rectangle 73"/>
          <p:cNvSpPr/>
          <p:nvPr/>
        </p:nvSpPr>
        <p:spPr>
          <a:xfrm>
            <a:off x="3991102" y="2135655"/>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000" b="0" dirty="0"/>
              <a:t>Revenu / v.km</a:t>
            </a:r>
          </a:p>
        </p:txBody>
      </p:sp>
      <p:sp>
        <p:nvSpPr>
          <p:cNvPr id="75" name="Rectangle 74"/>
          <p:cNvSpPr>
            <a:spLocks/>
          </p:cNvSpPr>
          <p:nvPr/>
        </p:nvSpPr>
        <p:spPr>
          <a:xfrm>
            <a:off x="2086709" y="4485426"/>
            <a:ext cx="1602372" cy="797146"/>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100" dirty="0">
                <a:solidFill>
                  <a:schemeClr val="bg1"/>
                </a:solidFill>
              </a:rPr>
              <a:t>Charges</a:t>
            </a:r>
          </a:p>
        </p:txBody>
      </p:sp>
      <p:sp>
        <p:nvSpPr>
          <p:cNvPr id="76" name="Rectangle 75"/>
          <p:cNvSpPr/>
          <p:nvPr/>
        </p:nvSpPr>
        <p:spPr>
          <a:xfrm>
            <a:off x="3991102" y="6265351"/>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gn="l">
              <a:lnSpc>
                <a:spcPct val="90000"/>
              </a:lnSpc>
              <a:spcBef>
                <a:spcPts val="0"/>
              </a:spcBef>
            </a:pPr>
            <a:r>
              <a:rPr lang="fr-FR" sz="1000" b="0" dirty="0"/>
              <a:t>Charges fixes</a:t>
            </a:r>
          </a:p>
        </p:txBody>
      </p:sp>
      <p:sp>
        <p:nvSpPr>
          <p:cNvPr id="77" name="Rectangle 76"/>
          <p:cNvSpPr/>
          <p:nvPr/>
        </p:nvSpPr>
        <p:spPr>
          <a:xfrm>
            <a:off x="7265529" y="5193990"/>
            <a:ext cx="1174531" cy="41454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err="1"/>
              <a:t>IFER</a:t>
            </a:r>
            <a:endParaRPr lang="fr-FR" sz="900" b="0" dirty="0"/>
          </a:p>
          <a:p>
            <a:pPr marL="98743" lvl="1" indent="-98743">
              <a:lnSpc>
                <a:spcPct val="90000"/>
              </a:lnSpc>
              <a:spcBef>
                <a:spcPts val="0"/>
              </a:spcBef>
              <a:buSzPct val="100000"/>
              <a:buFont typeface="Arial Narrow"/>
              <a:buChar char="&gt;"/>
            </a:pPr>
            <a:r>
              <a:rPr lang="fr-FR" sz="900" b="0" dirty="0"/>
              <a:t>Echange de matériel</a:t>
            </a:r>
          </a:p>
          <a:p>
            <a:pPr marL="98743" lvl="1" indent="-98743">
              <a:lnSpc>
                <a:spcPct val="90000"/>
              </a:lnSpc>
              <a:spcBef>
                <a:spcPts val="0"/>
              </a:spcBef>
              <a:buSzPct val="100000"/>
              <a:buFont typeface="Arial Narrow"/>
              <a:buChar char="&gt;"/>
            </a:pPr>
            <a:r>
              <a:rPr lang="fr-FR" sz="900" b="0" dirty="0"/>
              <a:t>Partie de la maintenance</a:t>
            </a:r>
          </a:p>
        </p:txBody>
      </p:sp>
      <p:sp>
        <p:nvSpPr>
          <p:cNvPr id="78" name="Rectangle 77"/>
          <p:cNvSpPr/>
          <p:nvPr/>
        </p:nvSpPr>
        <p:spPr>
          <a:xfrm>
            <a:off x="7265529" y="6265351"/>
            <a:ext cx="1530407" cy="41454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a:t>Décentralisation</a:t>
            </a:r>
          </a:p>
          <a:p>
            <a:pPr marL="98743" lvl="1" indent="-98743">
              <a:lnSpc>
                <a:spcPct val="90000"/>
              </a:lnSpc>
              <a:spcBef>
                <a:spcPts val="0"/>
              </a:spcBef>
              <a:buSzPct val="100000"/>
              <a:buFont typeface="Arial Narrow"/>
              <a:buChar char="&gt;"/>
            </a:pPr>
            <a:r>
              <a:rPr lang="fr-FR" sz="900" b="0" dirty="0"/>
              <a:t>B. Office distribution</a:t>
            </a:r>
          </a:p>
          <a:p>
            <a:pPr marL="98743" lvl="1" indent="-98743">
              <a:lnSpc>
                <a:spcPct val="90000"/>
              </a:lnSpc>
              <a:spcBef>
                <a:spcPts val="0"/>
              </a:spcBef>
              <a:buSzPct val="100000"/>
              <a:buFont typeface="Arial Narrow"/>
              <a:buChar char="&gt;"/>
            </a:pPr>
            <a:r>
              <a:rPr lang="fr-FR" sz="900" b="0" dirty="0"/>
              <a:t>Charges structure </a:t>
            </a:r>
          </a:p>
        </p:txBody>
      </p:sp>
      <p:sp>
        <p:nvSpPr>
          <p:cNvPr id="79" name="Rectangle 78"/>
          <p:cNvSpPr/>
          <p:nvPr/>
        </p:nvSpPr>
        <p:spPr>
          <a:xfrm>
            <a:off x="7265529" y="4681185"/>
            <a:ext cx="1981573" cy="41454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a:t>Prestations communes (50% fixes)</a:t>
            </a:r>
          </a:p>
          <a:p>
            <a:pPr marL="98743" lvl="1" indent="-98743">
              <a:lnSpc>
                <a:spcPct val="90000"/>
              </a:lnSpc>
              <a:spcBef>
                <a:spcPts val="0"/>
              </a:spcBef>
              <a:buSzPct val="100000"/>
              <a:buFont typeface="Arial Narrow"/>
              <a:buChar char="&gt;"/>
            </a:pPr>
            <a:r>
              <a:rPr lang="fr-FR" sz="900" b="0" dirty="0"/>
              <a:t>Prestations spécifiques en gare (50% fixes)</a:t>
            </a:r>
          </a:p>
        </p:txBody>
      </p:sp>
      <p:cxnSp>
        <p:nvCxnSpPr>
          <p:cNvPr id="13" name="Elbow Connector 12"/>
          <p:cNvCxnSpPr>
            <a:stCxn id="9" idx="3"/>
            <a:endCxn id="30" idx="1"/>
          </p:cNvCxnSpPr>
          <p:nvPr/>
        </p:nvCxnSpPr>
        <p:spPr>
          <a:xfrm flipV="1">
            <a:off x="1784688" y="2566013"/>
            <a:ext cx="302021" cy="1071909"/>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3"/>
            <a:endCxn id="75" idx="1"/>
          </p:cNvCxnSpPr>
          <p:nvPr/>
        </p:nvCxnSpPr>
        <p:spPr>
          <a:xfrm>
            <a:off x="1784688" y="3637922"/>
            <a:ext cx="302021" cy="1246077"/>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30" idx="3"/>
            <a:endCxn id="74" idx="1"/>
          </p:cNvCxnSpPr>
          <p:nvPr/>
        </p:nvCxnSpPr>
        <p:spPr>
          <a:xfrm flipV="1">
            <a:off x="3689081" y="2309612"/>
            <a:ext cx="302021" cy="256401"/>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30" idx="3"/>
            <a:endCxn id="73" idx="1"/>
          </p:cNvCxnSpPr>
          <p:nvPr/>
        </p:nvCxnSpPr>
        <p:spPr>
          <a:xfrm>
            <a:off x="3689081" y="2566013"/>
            <a:ext cx="302021" cy="256402"/>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5" idx="3"/>
            <a:endCxn id="65" idx="1"/>
          </p:cNvCxnSpPr>
          <p:nvPr/>
        </p:nvCxnSpPr>
        <p:spPr>
          <a:xfrm flipV="1">
            <a:off x="3689081" y="3328692"/>
            <a:ext cx="302021" cy="1555307"/>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75" idx="3"/>
            <a:endCxn id="76" idx="1"/>
          </p:cNvCxnSpPr>
          <p:nvPr/>
        </p:nvCxnSpPr>
        <p:spPr>
          <a:xfrm>
            <a:off x="3689081" y="4883999"/>
            <a:ext cx="302021" cy="1555309"/>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840091" y="5406942"/>
            <a:ext cx="151011"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840091" y="5926504"/>
            <a:ext cx="151011"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3840091" y="4887380"/>
            <a:ext cx="151011"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3840091" y="4367817"/>
            <a:ext cx="151011"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3840091" y="3848254"/>
            <a:ext cx="151011"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65" idx="3"/>
            <a:endCxn id="55" idx="1"/>
          </p:cNvCxnSpPr>
          <p:nvPr/>
        </p:nvCxnSpPr>
        <p:spPr>
          <a:xfrm flipV="1">
            <a:off x="5362702" y="3200491"/>
            <a:ext cx="417407" cy="128201"/>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5" idx="3"/>
            <a:endCxn id="57" idx="1"/>
          </p:cNvCxnSpPr>
          <p:nvPr/>
        </p:nvCxnSpPr>
        <p:spPr>
          <a:xfrm>
            <a:off x="5362702" y="3328692"/>
            <a:ext cx="417407" cy="128201"/>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68" idx="3"/>
            <a:endCxn id="48" idx="1"/>
          </p:cNvCxnSpPr>
          <p:nvPr/>
        </p:nvCxnSpPr>
        <p:spPr>
          <a:xfrm flipV="1">
            <a:off x="5362702" y="3747087"/>
            <a:ext cx="417407" cy="101168"/>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68" idx="3"/>
            <a:endCxn id="49" idx="1"/>
          </p:cNvCxnSpPr>
          <p:nvPr/>
        </p:nvCxnSpPr>
        <p:spPr>
          <a:xfrm>
            <a:off x="5362702" y="3848255"/>
            <a:ext cx="417407" cy="155234"/>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69" idx="3"/>
            <a:endCxn id="50" idx="1"/>
          </p:cNvCxnSpPr>
          <p:nvPr/>
        </p:nvCxnSpPr>
        <p:spPr>
          <a:xfrm flipV="1">
            <a:off x="5362702" y="4259891"/>
            <a:ext cx="417407" cy="107927"/>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69" idx="3"/>
            <a:endCxn id="51" idx="1"/>
          </p:cNvCxnSpPr>
          <p:nvPr/>
        </p:nvCxnSpPr>
        <p:spPr>
          <a:xfrm>
            <a:off x="5362702" y="4367818"/>
            <a:ext cx="417407" cy="148476"/>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70" idx="3"/>
            <a:endCxn id="32" idx="1"/>
          </p:cNvCxnSpPr>
          <p:nvPr/>
        </p:nvCxnSpPr>
        <p:spPr>
          <a:xfrm flipV="1">
            <a:off x="5362702" y="4772695"/>
            <a:ext cx="417407" cy="114686"/>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70" idx="3"/>
            <a:endCxn id="34" idx="1"/>
          </p:cNvCxnSpPr>
          <p:nvPr/>
        </p:nvCxnSpPr>
        <p:spPr>
          <a:xfrm>
            <a:off x="5362702" y="4887381"/>
            <a:ext cx="417407" cy="141717"/>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71" idx="3"/>
            <a:endCxn id="35" idx="1"/>
          </p:cNvCxnSpPr>
          <p:nvPr/>
        </p:nvCxnSpPr>
        <p:spPr>
          <a:xfrm flipV="1">
            <a:off x="5362702" y="5285500"/>
            <a:ext cx="417407" cy="121444"/>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71" idx="3"/>
            <a:endCxn id="36" idx="1"/>
          </p:cNvCxnSpPr>
          <p:nvPr/>
        </p:nvCxnSpPr>
        <p:spPr>
          <a:xfrm>
            <a:off x="5362702" y="5406944"/>
            <a:ext cx="417407" cy="134958"/>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64" idx="3"/>
            <a:endCxn id="37" idx="1"/>
          </p:cNvCxnSpPr>
          <p:nvPr/>
        </p:nvCxnSpPr>
        <p:spPr>
          <a:xfrm flipV="1">
            <a:off x="5362702" y="5798304"/>
            <a:ext cx="417407" cy="128201"/>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64" idx="3"/>
            <a:endCxn id="38" idx="1"/>
          </p:cNvCxnSpPr>
          <p:nvPr/>
        </p:nvCxnSpPr>
        <p:spPr>
          <a:xfrm>
            <a:off x="5362702" y="5926505"/>
            <a:ext cx="417407" cy="128202"/>
          </a:xfrm>
          <a:prstGeom prst="bentConnector3">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3765012" y="2469318"/>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1100" dirty="0">
                <a:solidFill>
                  <a:schemeClr val="bg1"/>
                </a:solidFill>
              </a:rPr>
              <a:t>X</a:t>
            </a:r>
          </a:p>
        </p:txBody>
      </p:sp>
      <p:sp>
        <p:nvSpPr>
          <p:cNvPr id="58" name="Source"/>
          <p:cNvSpPr txBox="1"/>
          <p:nvPr/>
        </p:nvSpPr>
        <p:spPr>
          <a:xfrm>
            <a:off x="738189" y="6710121"/>
            <a:ext cx="1388201"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Analyses Roland Berger</a:t>
            </a:r>
          </a:p>
        </p:txBody>
      </p:sp>
      <p:sp>
        <p:nvSpPr>
          <p:cNvPr id="33" name="Rectangle 32"/>
          <p:cNvSpPr/>
          <p:nvPr/>
        </p:nvSpPr>
        <p:spPr>
          <a:xfrm>
            <a:off x="7265529" y="3108981"/>
            <a:ext cx="1015781" cy="495300"/>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a:t>Accompagnement</a:t>
            </a:r>
          </a:p>
          <a:p>
            <a:pPr marL="98743" lvl="1" indent="-98743">
              <a:lnSpc>
                <a:spcPct val="90000"/>
              </a:lnSpc>
              <a:spcBef>
                <a:spcPts val="0"/>
              </a:spcBef>
              <a:buSzPct val="100000"/>
              <a:buFont typeface="Arial Narrow"/>
              <a:buChar char="&gt;"/>
            </a:pPr>
            <a:r>
              <a:rPr lang="fr-FR" sz="900" b="0" dirty="0"/>
              <a:t>Conduite</a:t>
            </a:r>
          </a:p>
          <a:p>
            <a:pPr marL="98743" lvl="1" indent="-98743">
              <a:lnSpc>
                <a:spcPct val="90000"/>
              </a:lnSpc>
              <a:spcBef>
                <a:spcPts val="0"/>
              </a:spcBef>
              <a:buSzPct val="100000"/>
              <a:buFont typeface="Arial Narrow"/>
              <a:buChar char="&gt;"/>
            </a:pPr>
            <a:r>
              <a:rPr lang="fr-FR" sz="900" b="0" dirty="0"/>
              <a:t>Energie </a:t>
            </a:r>
            <a:r>
              <a:rPr lang="fr-FR" sz="900" b="0" dirty="0" err="1"/>
              <a:t>élec</a:t>
            </a:r>
            <a:r>
              <a:rPr lang="fr-FR" sz="900" b="0" dirty="0"/>
              <a:t>. / Diesel</a:t>
            </a:r>
          </a:p>
          <a:p>
            <a:pPr marL="98743" lvl="1" indent="-98743">
              <a:lnSpc>
                <a:spcPct val="90000"/>
              </a:lnSpc>
              <a:spcBef>
                <a:spcPts val="0"/>
              </a:spcBef>
              <a:buSzPct val="100000"/>
              <a:buFont typeface="Arial Narrow"/>
              <a:buChar char="&gt;"/>
            </a:pPr>
            <a:r>
              <a:rPr lang="fr-FR" sz="900" b="0" dirty="0"/>
              <a:t>Péages</a:t>
            </a:r>
          </a:p>
        </p:txBody>
      </p:sp>
      <p:sp>
        <p:nvSpPr>
          <p:cNvPr id="55" name="Rectangle 54"/>
          <p:cNvSpPr/>
          <p:nvPr/>
        </p:nvSpPr>
        <p:spPr>
          <a:xfrm>
            <a:off x="5780109" y="3108981"/>
            <a:ext cx="1371600" cy="18301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gn="l">
              <a:lnSpc>
                <a:spcPct val="90000"/>
              </a:lnSpc>
              <a:spcBef>
                <a:spcPts val="0"/>
              </a:spcBef>
            </a:pPr>
            <a:r>
              <a:rPr lang="fr-FR" sz="1000" b="0" dirty="0"/>
              <a:t>Coût unitaire</a:t>
            </a:r>
          </a:p>
        </p:txBody>
      </p:sp>
      <p:sp>
        <p:nvSpPr>
          <p:cNvPr id="65" name="Rectangle 64"/>
          <p:cNvSpPr/>
          <p:nvPr/>
        </p:nvSpPr>
        <p:spPr>
          <a:xfrm>
            <a:off x="3991102" y="3154735"/>
            <a:ext cx="1371600" cy="347913"/>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t" anchorCtr="0">
            <a:noAutofit/>
          </a:bodyPr>
          <a:lstStyle/>
          <a:p>
            <a:pPr>
              <a:lnSpc>
                <a:spcPct val="90000"/>
              </a:lnSpc>
              <a:spcBef>
                <a:spcPts val="0"/>
              </a:spcBef>
            </a:pPr>
            <a:r>
              <a:rPr lang="fr-FR" sz="1000" b="0" dirty="0"/>
              <a:t>Charges majoritairement variables au train km</a:t>
            </a:r>
          </a:p>
        </p:txBody>
      </p:sp>
      <p:sp>
        <p:nvSpPr>
          <p:cNvPr id="59" name="Rectangle 58"/>
          <p:cNvSpPr/>
          <p:nvPr/>
        </p:nvSpPr>
        <p:spPr>
          <a:xfrm>
            <a:off x="8332329" y="3108981"/>
            <a:ext cx="765203" cy="495300"/>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a:t>Service à bord</a:t>
            </a:r>
          </a:p>
          <a:p>
            <a:pPr marL="98743" lvl="1" indent="-98743">
              <a:lnSpc>
                <a:spcPct val="90000"/>
              </a:lnSpc>
              <a:spcBef>
                <a:spcPts val="0"/>
              </a:spcBef>
              <a:buSzPct val="100000"/>
              <a:buFont typeface="Arial Narrow"/>
              <a:buChar char="&gt;"/>
            </a:pPr>
            <a:r>
              <a:rPr lang="fr-FR" sz="900" b="0" dirty="0"/>
              <a:t>Nettoyage</a:t>
            </a:r>
          </a:p>
          <a:p>
            <a:pPr marL="98743" lvl="1" indent="-98743">
              <a:lnSpc>
                <a:spcPct val="90000"/>
              </a:lnSpc>
              <a:spcBef>
                <a:spcPts val="0"/>
              </a:spcBef>
              <a:buSzPct val="100000"/>
              <a:buFont typeface="Arial Narrow"/>
              <a:buChar char="&gt;"/>
            </a:pPr>
            <a:r>
              <a:rPr lang="fr-FR" sz="900" b="0" dirty="0" err="1"/>
              <a:t>SUGE</a:t>
            </a:r>
            <a:endParaRPr lang="fr-FR" sz="900" b="0" dirty="0"/>
          </a:p>
          <a:p>
            <a:pPr marL="98743" lvl="1" indent="-98743">
              <a:lnSpc>
                <a:spcPct val="90000"/>
              </a:lnSpc>
              <a:spcBef>
                <a:spcPts val="0"/>
              </a:spcBef>
              <a:buSzPct val="100000"/>
              <a:buFont typeface="Arial Narrow"/>
              <a:buChar char="&gt;"/>
            </a:pPr>
            <a:r>
              <a:rPr lang="fr-FR" sz="900" b="0" dirty="0" err="1"/>
              <a:t>EHG</a:t>
            </a:r>
            <a:endParaRPr lang="fr-FR" sz="900" b="0" dirty="0"/>
          </a:p>
        </p:txBody>
      </p:sp>
      <p:sp>
        <p:nvSpPr>
          <p:cNvPr id="61" name="Rectangle 60"/>
          <p:cNvSpPr/>
          <p:nvPr/>
        </p:nvSpPr>
        <p:spPr>
          <a:xfrm>
            <a:off x="7265529" y="3655577"/>
            <a:ext cx="1015781" cy="450768"/>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a:t>Distribution</a:t>
            </a:r>
          </a:p>
        </p:txBody>
      </p:sp>
      <p:sp>
        <p:nvSpPr>
          <p:cNvPr id="62" name="Rectangle 61"/>
          <p:cNvSpPr/>
          <p:nvPr/>
        </p:nvSpPr>
        <p:spPr>
          <a:xfrm>
            <a:off x="7265529" y="4168381"/>
            <a:ext cx="1015781" cy="450768"/>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a:t>Mouvement</a:t>
            </a:r>
          </a:p>
          <a:p>
            <a:pPr marL="98743" lvl="1" indent="-98743">
              <a:lnSpc>
                <a:spcPct val="90000"/>
              </a:lnSpc>
              <a:spcBef>
                <a:spcPts val="0"/>
              </a:spcBef>
              <a:buSzPct val="100000"/>
              <a:buFont typeface="Arial Narrow"/>
              <a:buChar char="&gt;"/>
            </a:pPr>
            <a:r>
              <a:rPr lang="fr-FR" sz="900" b="0" dirty="0"/>
              <a:t>Manœuvre</a:t>
            </a:r>
          </a:p>
        </p:txBody>
      </p:sp>
      <p:sp>
        <p:nvSpPr>
          <p:cNvPr id="63" name="Rectangle 62"/>
          <p:cNvSpPr/>
          <p:nvPr/>
        </p:nvSpPr>
        <p:spPr>
          <a:xfrm>
            <a:off x="7265529" y="5706794"/>
            <a:ext cx="1530407" cy="41454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a:t>Partie de la maintenance</a:t>
            </a:r>
          </a:p>
        </p:txBody>
      </p:sp>
      <p:sp>
        <p:nvSpPr>
          <p:cNvPr id="66" name="Rectangle 65"/>
          <p:cNvSpPr/>
          <p:nvPr/>
        </p:nvSpPr>
        <p:spPr>
          <a:xfrm>
            <a:off x="8263749" y="6265351"/>
            <a:ext cx="463607" cy="41454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err="1"/>
              <a:t>SIVFE</a:t>
            </a:r>
            <a:endParaRPr lang="fr-FR" sz="900" b="0" dirty="0"/>
          </a:p>
          <a:p>
            <a:pPr marL="98743" lvl="1" indent="-98743">
              <a:lnSpc>
                <a:spcPct val="90000"/>
              </a:lnSpc>
              <a:spcBef>
                <a:spcPts val="0"/>
              </a:spcBef>
              <a:buSzPct val="100000"/>
              <a:buFont typeface="Arial Narrow"/>
              <a:buChar char="&gt;"/>
            </a:pPr>
            <a:r>
              <a:rPr lang="fr-FR" sz="900" b="0" dirty="0"/>
              <a:t>Etudes</a:t>
            </a:r>
          </a:p>
        </p:txBody>
      </p:sp>
      <p:cxnSp>
        <p:nvCxnSpPr>
          <p:cNvPr id="7" name="Straight Connector 6"/>
          <p:cNvCxnSpPr>
            <a:cxnSpLocks/>
          </p:cNvCxnSpPr>
          <p:nvPr/>
        </p:nvCxnSpPr>
        <p:spPr>
          <a:xfrm>
            <a:off x="3991102" y="3604281"/>
            <a:ext cx="5256000" cy="0"/>
          </a:xfrm>
          <a:prstGeom prst="line">
            <a:avLst/>
          </a:prstGeom>
          <a:ln w="63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3991102" y="4124694"/>
            <a:ext cx="5256000" cy="0"/>
          </a:xfrm>
          <a:prstGeom prst="line">
            <a:avLst/>
          </a:prstGeom>
          <a:ln w="63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p:cNvCxnSpPr>
          <p:nvPr/>
        </p:nvCxnSpPr>
        <p:spPr>
          <a:xfrm>
            <a:off x="3991102" y="4643085"/>
            <a:ext cx="5256000" cy="0"/>
          </a:xfrm>
          <a:prstGeom prst="line">
            <a:avLst/>
          </a:prstGeom>
          <a:ln w="63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p:cNvCxnSpPr>
          <p:nvPr/>
        </p:nvCxnSpPr>
        <p:spPr>
          <a:xfrm>
            <a:off x="3991102" y="5152593"/>
            <a:ext cx="5256000" cy="0"/>
          </a:xfrm>
          <a:prstGeom prst="line">
            <a:avLst/>
          </a:prstGeom>
          <a:ln w="635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a:off x="3991102" y="5674353"/>
            <a:ext cx="5256000" cy="0"/>
          </a:xfrm>
          <a:prstGeom prst="line">
            <a:avLst/>
          </a:prstGeom>
          <a:ln w="635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332329" y="5193990"/>
            <a:ext cx="964981" cy="41454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98743" lvl="1" indent="-98743">
              <a:lnSpc>
                <a:spcPct val="90000"/>
              </a:lnSpc>
              <a:spcBef>
                <a:spcPts val="0"/>
              </a:spcBef>
              <a:buSzPct val="100000"/>
              <a:buFont typeface="Arial Narrow"/>
              <a:buChar char="&gt;"/>
            </a:pPr>
            <a:r>
              <a:rPr lang="fr-FR" sz="900" b="0" dirty="0"/>
              <a:t>Charges de capital</a:t>
            </a:r>
          </a:p>
        </p:txBody>
      </p:sp>
      <p:cxnSp>
        <p:nvCxnSpPr>
          <p:cNvPr id="90" name="Straight Connector 89"/>
          <p:cNvCxnSpPr>
            <a:cxnSpLocks/>
          </p:cNvCxnSpPr>
          <p:nvPr/>
        </p:nvCxnSpPr>
        <p:spPr>
          <a:xfrm>
            <a:off x="3991102" y="6199556"/>
            <a:ext cx="5256000" cy="0"/>
          </a:xfrm>
          <a:prstGeom prst="line">
            <a:avLst/>
          </a:prstGeom>
          <a:ln w="635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92"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Structure du modèle économique</a:t>
            </a:r>
          </a:p>
        </p:txBody>
      </p:sp>
      <p:sp>
        <p:nvSpPr>
          <p:cNvPr id="98" name="Oval 97"/>
          <p:cNvSpPr/>
          <p:nvPr/>
        </p:nvSpPr>
        <p:spPr>
          <a:xfrm>
            <a:off x="3765012" y="3231660"/>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dirty="0">
                <a:solidFill>
                  <a:schemeClr val="bg1"/>
                </a:solidFill>
              </a:rPr>
              <a:t>+</a:t>
            </a:r>
          </a:p>
        </p:txBody>
      </p:sp>
      <p:sp>
        <p:nvSpPr>
          <p:cNvPr id="100" name="Oval 99"/>
          <p:cNvSpPr/>
          <p:nvPr/>
        </p:nvSpPr>
        <p:spPr>
          <a:xfrm>
            <a:off x="3765012" y="3751560"/>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dirty="0">
                <a:solidFill>
                  <a:schemeClr val="bg1"/>
                </a:solidFill>
              </a:rPr>
              <a:t>+</a:t>
            </a:r>
          </a:p>
        </p:txBody>
      </p:sp>
      <p:sp>
        <p:nvSpPr>
          <p:cNvPr id="102" name="Oval 101"/>
          <p:cNvSpPr/>
          <p:nvPr/>
        </p:nvSpPr>
        <p:spPr>
          <a:xfrm>
            <a:off x="3765012" y="4271123"/>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dirty="0">
                <a:solidFill>
                  <a:schemeClr val="bg1"/>
                </a:solidFill>
              </a:rPr>
              <a:t>+</a:t>
            </a:r>
          </a:p>
        </p:txBody>
      </p:sp>
      <p:sp>
        <p:nvSpPr>
          <p:cNvPr id="103" name="Oval 102"/>
          <p:cNvSpPr/>
          <p:nvPr/>
        </p:nvSpPr>
        <p:spPr>
          <a:xfrm>
            <a:off x="3765012" y="4791764"/>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dirty="0">
                <a:solidFill>
                  <a:schemeClr val="bg1"/>
                </a:solidFill>
              </a:rPr>
              <a:t>+</a:t>
            </a:r>
          </a:p>
        </p:txBody>
      </p:sp>
      <p:sp>
        <p:nvSpPr>
          <p:cNvPr id="105" name="Oval 104"/>
          <p:cNvSpPr/>
          <p:nvPr/>
        </p:nvSpPr>
        <p:spPr>
          <a:xfrm>
            <a:off x="3765012" y="5304569"/>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dirty="0">
                <a:solidFill>
                  <a:schemeClr val="bg1"/>
                </a:solidFill>
              </a:rPr>
              <a:t>+</a:t>
            </a:r>
          </a:p>
        </p:txBody>
      </p:sp>
      <p:sp>
        <p:nvSpPr>
          <p:cNvPr id="107" name="Oval 106"/>
          <p:cNvSpPr/>
          <p:nvPr/>
        </p:nvSpPr>
        <p:spPr>
          <a:xfrm>
            <a:off x="3765012" y="5829809"/>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dirty="0">
                <a:solidFill>
                  <a:schemeClr val="bg1"/>
                </a:solidFill>
              </a:rPr>
              <a:t>+</a:t>
            </a:r>
          </a:p>
        </p:txBody>
      </p:sp>
      <p:sp>
        <p:nvSpPr>
          <p:cNvPr id="110" name="Oval 109"/>
          <p:cNvSpPr/>
          <p:nvPr/>
        </p:nvSpPr>
        <p:spPr>
          <a:xfrm>
            <a:off x="3765012" y="6342612"/>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dirty="0">
                <a:solidFill>
                  <a:schemeClr val="bg1"/>
                </a:solidFill>
              </a:rPr>
              <a:t>+</a:t>
            </a:r>
          </a:p>
        </p:txBody>
      </p:sp>
      <p:sp>
        <p:nvSpPr>
          <p:cNvPr id="111" name="Oval 110"/>
          <p:cNvSpPr/>
          <p:nvPr/>
        </p:nvSpPr>
        <p:spPr>
          <a:xfrm>
            <a:off x="5474710" y="3231660"/>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1100" dirty="0">
                <a:solidFill>
                  <a:schemeClr val="bg1"/>
                </a:solidFill>
              </a:rPr>
              <a:t>X</a:t>
            </a:r>
          </a:p>
        </p:txBody>
      </p:sp>
      <p:sp>
        <p:nvSpPr>
          <p:cNvPr id="112" name="Oval 111"/>
          <p:cNvSpPr/>
          <p:nvPr/>
        </p:nvSpPr>
        <p:spPr>
          <a:xfrm>
            <a:off x="5474710" y="3751560"/>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1100" dirty="0">
                <a:solidFill>
                  <a:schemeClr val="bg1"/>
                </a:solidFill>
              </a:rPr>
              <a:t>X</a:t>
            </a:r>
          </a:p>
        </p:txBody>
      </p:sp>
      <p:sp>
        <p:nvSpPr>
          <p:cNvPr id="113" name="Oval 112"/>
          <p:cNvSpPr/>
          <p:nvPr/>
        </p:nvSpPr>
        <p:spPr>
          <a:xfrm>
            <a:off x="5474710" y="4271123"/>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1100" dirty="0">
                <a:solidFill>
                  <a:schemeClr val="bg1"/>
                </a:solidFill>
              </a:rPr>
              <a:t>X</a:t>
            </a:r>
          </a:p>
        </p:txBody>
      </p:sp>
      <p:sp>
        <p:nvSpPr>
          <p:cNvPr id="114" name="Oval 113"/>
          <p:cNvSpPr/>
          <p:nvPr/>
        </p:nvSpPr>
        <p:spPr>
          <a:xfrm>
            <a:off x="5474710" y="4791764"/>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1100" dirty="0">
                <a:solidFill>
                  <a:schemeClr val="bg1"/>
                </a:solidFill>
              </a:rPr>
              <a:t>X</a:t>
            </a:r>
          </a:p>
        </p:txBody>
      </p:sp>
      <p:sp>
        <p:nvSpPr>
          <p:cNvPr id="115" name="Oval 114"/>
          <p:cNvSpPr/>
          <p:nvPr/>
        </p:nvSpPr>
        <p:spPr>
          <a:xfrm>
            <a:off x="5474710" y="5304569"/>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1100" dirty="0">
                <a:solidFill>
                  <a:schemeClr val="bg1"/>
                </a:solidFill>
              </a:rPr>
              <a:t>X</a:t>
            </a:r>
          </a:p>
        </p:txBody>
      </p:sp>
      <p:sp>
        <p:nvSpPr>
          <p:cNvPr id="116" name="Oval 115"/>
          <p:cNvSpPr/>
          <p:nvPr/>
        </p:nvSpPr>
        <p:spPr>
          <a:xfrm>
            <a:off x="5474710" y="5829809"/>
            <a:ext cx="193390" cy="193390"/>
          </a:xfrm>
          <a:prstGeom prst="ellips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1100" dirty="0">
                <a:solidFill>
                  <a:schemeClr val="bg1"/>
                </a:solidFill>
              </a:rPr>
              <a:t>X</a:t>
            </a:r>
          </a:p>
        </p:txBody>
      </p:sp>
      <p:sp>
        <p:nvSpPr>
          <p:cNvPr id="96" name="RbSticker"/>
          <p:cNvSpPr txBox="1"/>
          <p:nvPr/>
        </p:nvSpPr>
        <p:spPr>
          <a:xfrm>
            <a:off x="763943" y="322843"/>
            <a:ext cx="1668727"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Les leviers d'optimisation</a:t>
            </a:r>
          </a:p>
        </p:txBody>
      </p:sp>
    </p:spTree>
    <p:extLst>
      <p:ext uri="{BB962C8B-B14F-4D97-AF65-F5344CB8AC3E}">
        <p14:creationId xmlns:p14="http://schemas.microsoft.com/office/powerpoint/2010/main" val="186513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2582944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3" name="think-cell Slide" r:id="rId5" imgW="360" imgH="360" progId="TCLayout.ActiveDocument.1">
                  <p:embed/>
                </p:oleObj>
              </mc:Choice>
              <mc:Fallback>
                <p:oleObj name="think-cell Slide" r:id="rId5" imgW="360" imgH="360" progId="TCLayout.ActiveDocument.1">
                  <p:embed/>
                  <p:pic>
                    <p:nvPicPr>
                      <p:cNvPr id="30" name="Object 2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D1E565AE-D09C-4B05-BEF6-CD03F4C41E28}"/>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fr-FR" sz="2700" b="0" dirty="0">
              <a:latin typeface="Arial Narrow" panose="020B0606020202030204" pitchFamily="34" charset="0"/>
              <a:ea typeface="+mj-ea"/>
              <a:cs typeface="+mj-cs"/>
              <a:sym typeface="Arial Narrow" panose="020B0606020202030204" pitchFamily="34" charset="0"/>
            </a:endParaRPr>
          </a:p>
        </p:txBody>
      </p:sp>
      <p:sp>
        <p:nvSpPr>
          <p:cNvPr id="4" name="Title 3"/>
          <p:cNvSpPr>
            <a:spLocks noGrp="1"/>
          </p:cNvSpPr>
          <p:nvPr>
            <p:ph type="title"/>
          </p:nvPr>
        </p:nvSpPr>
        <p:spPr>
          <a:xfrm>
            <a:off x="672686" y="636024"/>
            <a:ext cx="8535988" cy="747897"/>
          </a:xfrm>
        </p:spPr>
        <p:txBody>
          <a:bodyPr/>
          <a:lstStyle/>
          <a:p>
            <a:r>
              <a:rPr lang="fr-FR" dirty="0"/>
              <a:t>Liste des leviers envisagés</a:t>
            </a:r>
          </a:p>
        </p:txBody>
      </p:sp>
      <p:sp>
        <p:nvSpPr>
          <p:cNvPr id="5" name="Source"/>
          <p:cNvSpPr txBox="1"/>
          <p:nvPr/>
        </p:nvSpPr>
        <p:spPr>
          <a:xfrm>
            <a:off x="738189" y="6710121"/>
            <a:ext cx="1402628"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 : Analyses Roland Berger</a:t>
            </a:r>
          </a:p>
        </p:txBody>
      </p:sp>
      <p:sp>
        <p:nvSpPr>
          <p:cNvPr id="2" name="Rectangle 1"/>
          <p:cNvSpPr/>
          <p:nvPr/>
        </p:nvSpPr>
        <p:spPr>
          <a:xfrm>
            <a:off x="746125" y="4153094"/>
            <a:ext cx="898525" cy="734865"/>
          </a:xfrm>
          <a:prstGeom prst="rect">
            <a:avLst/>
          </a:prstGeom>
          <a:solidFill>
            <a:schemeClr val="bg2"/>
          </a:solidFill>
          <a:ln w="9525">
            <a:noFill/>
          </a:ln>
          <a:effectLst/>
        </p:spPr>
        <p:style>
          <a:lnRef idx="1">
            <a:schemeClr val="accent1"/>
          </a:lnRef>
          <a:fillRef idx="0">
            <a:schemeClr val="accent1"/>
          </a:fillRef>
          <a:effectRef idx="0">
            <a:schemeClr val="accent1"/>
          </a:effectRef>
          <a:fontRef idx="minor">
            <a:schemeClr val="tx1"/>
          </a:fontRef>
        </p:style>
        <p:txBody>
          <a:bodyPr lIns="36000" tIns="36000" rIns="36000" bIns="36000" rtlCol="0" anchor="ctr" anchorCtr="0">
            <a:noAutofit/>
          </a:bodyPr>
          <a:lstStyle/>
          <a:p>
            <a:pPr>
              <a:lnSpc>
                <a:spcPct val="90000"/>
              </a:lnSpc>
              <a:spcBef>
                <a:spcPts val="0"/>
              </a:spcBef>
            </a:pPr>
            <a:r>
              <a:rPr lang="fr-FR" sz="1500" dirty="0">
                <a:solidFill>
                  <a:schemeClr val="bg1"/>
                </a:solidFill>
              </a:rPr>
              <a:t>Leviers</a:t>
            </a:r>
          </a:p>
        </p:txBody>
      </p:sp>
      <p:cxnSp>
        <p:nvCxnSpPr>
          <p:cNvPr id="26" name="AutoShape 387"/>
          <p:cNvCxnSpPr>
            <a:cxnSpLocks noChangeShapeType="1"/>
          </p:cNvCxnSpPr>
          <p:nvPr/>
        </p:nvCxnSpPr>
        <p:spPr bwMode="auto">
          <a:xfrm flipV="1">
            <a:off x="1660525" y="3144571"/>
            <a:ext cx="463642" cy="1375956"/>
          </a:xfrm>
          <a:prstGeom prst="bentConnector3">
            <a:avLst>
              <a:gd name="adj1" fmla="val 50000"/>
            </a:avLst>
          </a:prstGeom>
          <a:noFill/>
          <a:ln w="9525">
            <a:solidFill>
              <a:schemeClr val="hlink"/>
            </a:solidFill>
            <a:miter lim="800000"/>
            <a:headEnd/>
            <a:tailEnd type="triangle" w="med" len="med"/>
          </a:ln>
        </p:spPr>
      </p:cxnSp>
      <p:cxnSp>
        <p:nvCxnSpPr>
          <p:cNvPr id="37" name="AutoShape 387"/>
          <p:cNvCxnSpPr>
            <a:cxnSpLocks noChangeShapeType="1"/>
          </p:cNvCxnSpPr>
          <p:nvPr/>
        </p:nvCxnSpPr>
        <p:spPr bwMode="auto">
          <a:xfrm>
            <a:off x="1660525" y="4520527"/>
            <a:ext cx="463642" cy="1225990"/>
          </a:xfrm>
          <a:prstGeom prst="bentConnector3">
            <a:avLst>
              <a:gd name="adj1" fmla="val 50000"/>
            </a:avLst>
          </a:prstGeom>
          <a:noFill/>
          <a:ln w="9525">
            <a:solidFill>
              <a:schemeClr val="hlink"/>
            </a:solidFill>
            <a:miter lim="800000"/>
            <a:headEnd/>
            <a:tailEnd type="triangle" w="med" len="med"/>
          </a:ln>
        </p:spPr>
      </p:cxnSp>
      <p:sp>
        <p:nvSpPr>
          <p:cNvPr id="45" name="Rectangle 44"/>
          <p:cNvSpPr>
            <a:spLocks/>
          </p:cNvSpPr>
          <p:nvPr/>
        </p:nvSpPr>
        <p:spPr>
          <a:xfrm>
            <a:off x="3686176" y="5011399"/>
            <a:ext cx="2762250" cy="244586"/>
          </a:xfrm>
          <a:prstGeom prst="rect">
            <a:avLst/>
          </a:prstGeom>
          <a:solidFill>
            <a:schemeClr val="accent2"/>
          </a:solidFill>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Mise en place d'un nouveau matériel</a:t>
            </a:r>
          </a:p>
        </p:txBody>
      </p:sp>
      <p:sp>
        <p:nvSpPr>
          <p:cNvPr id="221" name="Rectangle 220"/>
          <p:cNvSpPr/>
          <p:nvPr/>
        </p:nvSpPr>
        <p:spPr>
          <a:xfrm>
            <a:off x="1945079" y="4465518"/>
            <a:ext cx="368068" cy="110016"/>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dirty="0"/>
              <a:t>ou</a:t>
            </a:r>
          </a:p>
        </p:txBody>
      </p:sp>
      <p:sp>
        <p:nvSpPr>
          <p:cNvPr id="109" name="Rectangle 108"/>
          <p:cNvSpPr/>
          <p:nvPr/>
        </p:nvSpPr>
        <p:spPr>
          <a:xfrm>
            <a:off x="3667125" y="3098933"/>
            <a:ext cx="85725" cy="9884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110" name="Rectangle 109"/>
          <p:cNvSpPr/>
          <p:nvPr/>
        </p:nvSpPr>
        <p:spPr>
          <a:xfrm>
            <a:off x="3667125" y="3242713"/>
            <a:ext cx="85725" cy="9884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28" name="Rectangle 27"/>
          <p:cNvSpPr/>
          <p:nvPr/>
        </p:nvSpPr>
        <p:spPr>
          <a:xfrm>
            <a:off x="3686176" y="5784238"/>
            <a:ext cx="2762250" cy="244586"/>
          </a:xfrm>
          <a:prstGeom prst="rect">
            <a:avLst/>
          </a:prstGeom>
          <a:solidFill>
            <a:schemeClr val="accent2"/>
          </a:solidFill>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Transfert vers d'autres offres SNCF</a:t>
            </a:r>
          </a:p>
        </p:txBody>
      </p:sp>
      <p:sp>
        <p:nvSpPr>
          <p:cNvPr id="29" name="Rectangle 28"/>
          <p:cNvSpPr/>
          <p:nvPr/>
        </p:nvSpPr>
        <p:spPr>
          <a:xfrm>
            <a:off x="6643249" y="5739582"/>
            <a:ext cx="1731252" cy="147124"/>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TGV / </a:t>
            </a:r>
            <a:r>
              <a:rPr lang="fr-FR" sz="1100" b="0" dirty="0" err="1"/>
              <a:t>Ouigo</a:t>
            </a:r>
            <a:endParaRPr lang="fr-FR" sz="1100" b="0" dirty="0"/>
          </a:p>
        </p:txBody>
      </p:sp>
      <p:sp>
        <p:nvSpPr>
          <p:cNvPr id="39" name="Rectangle 38"/>
          <p:cNvSpPr>
            <a:spLocks/>
          </p:cNvSpPr>
          <p:nvPr/>
        </p:nvSpPr>
        <p:spPr>
          <a:xfrm>
            <a:off x="3686176" y="5442877"/>
            <a:ext cx="2762250" cy="244586"/>
          </a:xfrm>
          <a:prstGeom prst="rect">
            <a:avLst/>
          </a:prstGeom>
          <a:solidFill>
            <a:schemeClr val="accent2"/>
          </a:solidFill>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Abandon de la ligne</a:t>
            </a:r>
          </a:p>
        </p:txBody>
      </p:sp>
      <p:sp>
        <p:nvSpPr>
          <p:cNvPr id="44" name="Rectangle 43"/>
          <p:cNvSpPr>
            <a:spLocks/>
          </p:cNvSpPr>
          <p:nvPr/>
        </p:nvSpPr>
        <p:spPr>
          <a:xfrm>
            <a:off x="3686176" y="6256109"/>
            <a:ext cx="2762250" cy="244586"/>
          </a:xfrm>
          <a:prstGeom prst="rect">
            <a:avLst/>
          </a:prstGeom>
          <a:solidFill>
            <a:schemeClr val="accent2"/>
          </a:solidFill>
          <a:ln w="9525" cmpd="sng">
            <a:noFill/>
          </a:ln>
          <a:effectLst/>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noAutofit/>
          </a:bodyPr>
          <a:lstStyle/>
          <a:p>
            <a:pPr>
              <a:lnSpc>
                <a:spcPct val="90000"/>
              </a:lnSpc>
              <a:spcBef>
                <a:spcPts val="400"/>
              </a:spcBef>
            </a:pPr>
            <a:r>
              <a:rPr lang="fr-FR" sz="1100" b="0" dirty="0"/>
              <a:t>Transfert vers d'autres modes (offre de substitution)</a:t>
            </a:r>
          </a:p>
        </p:txBody>
      </p:sp>
      <p:cxnSp>
        <p:nvCxnSpPr>
          <p:cNvPr id="46" name="AutoShape 387"/>
          <p:cNvCxnSpPr>
            <a:cxnSpLocks noChangeShapeType="1"/>
            <a:stCxn id="34" idx="3"/>
            <a:endCxn id="39" idx="1"/>
          </p:cNvCxnSpPr>
          <p:nvPr/>
        </p:nvCxnSpPr>
        <p:spPr bwMode="auto">
          <a:xfrm flipV="1">
            <a:off x="3400426" y="5565170"/>
            <a:ext cx="285750" cy="215858"/>
          </a:xfrm>
          <a:prstGeom prst="bentConnector3">
            <a:avLst>
              <a:gd name="adj1" fmla="val 50000"/>
            </a:avLst>
          </a:prstGeom>
          <a:noFill/>
          <a:ln w="9525">
            <a:solidFill>
              <a:schemeClr val="hlink"/>
            </a:solidFill>
            <a:miter lim="800000"/>
            <a:headEnd/>
            <a:tailEnd type="triangle" w="med" len="med"/>
          </a:ln>
        </p:spPr>
      </p:cxnSp>
      <p:cxnSp>
        <p:nvCxnSpPr>
          <p:cNvPr id="50" name="AutoShape 387"/>
          <p:cNvCxnSpPr>
            <a:cxnSpLocks noChangeShapeType="1"/>
            <a:stCxn id="34" idx="3"/>
            <a:endCxn id="28" idx="1"/>
          </p:cNvCxnSpPr>
          <p:nvPr/>
        </p:nvCxnSpPr>
        <p:spPr bwMode="auto">
          <a:xfrm>
            <a:off x="3400426" y="5781028"/>
            <a:ext cx="285750" cy="125503"/>
          </a:xfrm>
          <a:prstGeom prst="bentConnector3">
            <a:avLst>
              <a:gd name="adj1" fmla="val 50000"/>
            </a:avLst>
          </a:prstGeom>
          <a:noFill/>
          <a:ln w="9525">
            <a:solidFill>
              <a:schemeClr val="hlink"/>
            </a:solidFill>
            <a:miter lim="800000"/>
            <a:headEnd/>
            <a:tailEnd type="triangle" w="med" len="med"/>
          </a:ln>
        </p:spPr>
      </p:cxnSp>
      <p:sp>
        <p:nvSpPr>
          <p:cNvPr id="67" name="Rectangle 66"/>
          <p:cNvSpPr/>
          <p:nvPr/>
        </p:nvSpPr>
        <p:spPr>
          <a:xfrm>
            <a:off x="6643249" y="5895134"/>
            <a:ext cx="1731252" cy="17952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TER (ferré / bus)</a:t>
            </a:r>
          </a:p>
        </p:txBody>
      </p:sp>
      <p:cxnSp>
        <p:nvCxnSpPr>
          <p:cNvPr id="31" name="AutoShape 387"/>
          <p:cNvCxnSpPr>
            <a:cxnSpLocks noChangeShapeType="1"/>
            <a:stCxn id="34" idx="3"/>
            <a:endCxn id="44" idx="1"/>
          </p:cNvCxnSpPr>
          <p:nvPr/>
        </p:nvCxnSpPr>
        <p:spPr bwMode="auto">
          <a:xfrm>
            <a:off x="3400426" y="5781028"/>
            <a:ext cx="285750" cy="597374"/>
          </a:xfrm>
          <a:prstGeom prst="bentConnector3">
            <a:avLst>
              <a:gd name="adj1" fmla="val 50000"/>
            </a:avLst>
          </a:prstGeom>
          <a:noFill/>
          <a:ln w="9525">
            <a:solidFill>
              <a:schemeClr val="hlink"/>
            </a:solidFill>
            <a:miter lim="800000"/>
            <a:headEnd/>
            <a:tailEnd type="triangle" w="med" len="med"/>
          </a:ln>
        </p:spPr>
      </p:cxnSp>
      <p:cxnSp>
        <p:nvCxnSpPr>
          <p:cNvPr id="49" name="AutoShape 387"/>
          <p:cNvCxnSpPr>
            <a:cxnSpLocks noChangeShapeType="1"/>
            <a:stCxn id="28" idx="3"/>
            <a:endCxn id="29" idx="1"/>
          </p:cNvCxnSpPr>
          <p:nvPr/>
        </p:nvCxnSpPr>
        <p:spPr bwMode="auto">
          <a:xfrm flipV="1">
            <a:off x="6448426" y="5813144"/>
            <a:ext cx="194823" cy="93387"/>
          </a:xfrm>
          <a:prstGeom prst="bentConnector3">
            <a:avLst>
              <a:gd name="adj1" fmla="val 50000"/>
            </a:avLst>
          </a:prstGeom>
          <a:noFill/>
          <a:ln w="9525">
            <a:solidFill>
              <a:schemeClr val="hlink"/>
            </a:solidFill>
            <a:miter lim="800000"/>
            <a:headEnd/>
            <a:tailEnd type="none" w="med" len="med"/>
          </a:ln>
        </p:spPr>
      </p:cxnSp>
      <p:cxnSp>
        <p:nvCxnSpPr>
          <p:cNvPr id="51" name="AutoShape 387"/>
          <p:cNvCxnSpPr>
            <a:cxnSpLocks noChangeShapeType="1"/>
            <a:stCxn id="28" idx="3"/>
            <a:endCxn id="67" idx="1"/>
          </p:cNvCxnSpPr>
          <p:nvPr/>
        </p:nvCxnSpPr>
        <p:spPr bwMode="auto">
          <a:xfrm>
            <a:off x="6448426" y="5906531"/>
            <a:ext cx="194823" cy="78364"/>
          </a:xfrm>
          <a:prstGeom prst="bentConnector3">
            <a:avLst>
              <a:gd name="adj1" fmla="val 50000"/>
            </a:avLst>
          </a:prstGeom>
          <a:noFill/>
          <a:ln w="9525">
            <a:solidFill>
              <a:schemeClr val="hlink"/>
            </a:solidFill>
            <a:miter lim="800000"/>
            <a:headEnd/>
            <a:tailEnd type="none" w="med" len="med"/>
          </a:ln>
        </p:spPr>
      </p:cxnSp>
      <p:sp>
        <p:nvSpPr>
          <p:cNvPr id="62" name="Rectangle 61"/>
          <p:cNvSpPr/>
          <p:nvPr/>
        </p:nvSpPr>
        <p:spPr>
          <a:xfrm>
            <a:off x="6643249" y="6137710"/>
            <a:ext cx="1731252" cy="147124"/>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Bus / Libéralisation</a:t>
            </a:r>
          </a:p>
        </p:txBody>
      </p:sp>
      <p:sp>
        <p:nvSpPr>
          <p:cNvPr id="63" name="Rectangle 62"/>
          <p:cNvSpPr/>
          <p:nvPr/>
        </p:nvSpPr>
        <p:spPr>
          <a:xfrm>
            <a:off x="6643249" y="6306269"/>
            <a:ext cx="1731252" cy="147124"/>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Transport à la demande</a:t>
            </a:r>
          </a:p>
        </p:txBody>
      </p:sp>
      <p:cxnSp>
        <p:nvCxnSpPr>
          <p:cNvPr id="64" name="AutoShape 387"/>
          <p:cNvCxnSpPr>
            <a:cxnSpLocks noChangeShapeType="1"/>
            <a:stCxn id="44" idx="3"/>
            <a:endCxn id="62" idx="1"/>
          </p:cNvCxnSpPr>
          <p:nvPr/>
        </p:nvCxnSpPr>
        <p:spPr bwMode="auto">
          <a:xfrm flipV="1">
            <a:off x="6448426" y="6211272"/>
            <a:ext cx="194823" cy="167130"/>
          </a:xfrm>
          <a:prstGeom prst="bentConnector3">
            <a:avLst>
              <a:gd name="adj1" fmla="val 50000"/>
            </a:avLst>
          </a:prstGeom>
          <a:noFill/>
          <a:ln w="9525">
            <a:solidFill>
              <a:schemeClr val="hlink"/>
            </a:solidFill>
            <a:miter lim="800000"/>
            <a:headEnd/>
            <a:tailEnd type="none" w="med" len="med"/>
          </a:ln>
        </p:spPr>
      </p:cxnSp>
      <p:cxnSp>
        <p:nvCxnSpPr>
          <p:cNvPr id="65" name="AutoShape 387"/>
          <p:cNvCxnSpPr>
            <a:cxnSpLocks noChangeShapeType="1"/>
            <a:stCxn id="44" idx="3"/>
            <a:endCxn id="63" idx="1"/>
          </p:cNvCxnSpPr>
          <p:nvPr/>
        </p:nvCxnSpPr>
        <p:spPr bwMode="auto">
          <a:xfrm>
            <a:off x="6448426" y="6378402"/>
            <a:ext cx="194823" cy="1429"/>
          </a:xfrm>
          <a:prstGeom prst="bentConnector3">
            <a:avLst>
              <a:gd name="adj1" fmla="val 50000"/>
            </a:avLst>
          </a:prstGeom>
          <a:noFill/>
          <a:ln w="9525">
            <a:solidFill>
              <a:schemeClr val="hlink"/>
            </a:solidFill>
            <a:miter lim="800000"/>
            <a:headEnd/>
            <a:tailEnd type="none" w="med" len="med"/>
          </a:ln>
        </p:spPr>
      </p:cxnSp>
      <p:sp>
        <p:nvSpPr>
          <p:cNvPr id="66" name="Rectangle 65"/>
          <p:cNvSpPr/>
          <p:nvPr/>
        </p:nvSpPr>
        <p:spPr>
          <a:xfrm>
            <a:off x="6643249" y="6456856"/>
            <a:ext cx="1731252" cy="147124"/>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Co-voiturage</a:t>
            </a:r>
          </a:p>
        </p:txBody>
      </p:sp>
      <p:cxnSp>
        <p:nvCxnSpPr>
          <p:cNvPr id="68" name="AutoShape 387"/>
          <p:cNvCxnSpPr>
            <a:cxnSpLocks noChangeShapeType="1"/>
            <a:stCxn id="44" idx="3"/>
            <a:endCxn id="66" idx="1"/>
          </p:cNvCxnSpPr>
          <p:nvPr/>
        </p:nvCxnSpPr>
        <p:spPr bwMode="auto">
          <a:xfrm>
            <a:off x="6448426" y="6378402"/>
            <a:ext cx="194823" cy="152016"/>
          </a:xfrm>
          <a:prstGeom prst="bentConnector3">
            <a:avLst>
              <a:gd name="adj1" fmla="val 50000"/>
            </a:avLst>
          </a:prstGeom>
          <a:noFill/>
          <a:ln w="9525">
            <a:solidFill>
              <a:schemeClr val="hlink"/>
            </a:solidFill>
            <a:miter lim="800000"/>
            <a:headEnd/>
            <a:tailEnd type="none" w="med" len="med"/>
          </a:ln>
        </p:spPr>
      </p:cxnSp>
      <p:sp>
        <p:nvSpPr>
          <p:cNvPr id="102" name="Rectangle 101"/>
          <p:cNvSpPr/>
          <p:nvPr/>
        </p:nvSpPr>
        <p:spPr>
          <a:xfrm>
            <a:off x="3181350" y="5800057"/>
            <a:ext cx="85725" cy="98849"/>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34" name="Rectangle 33"/>
          <p:cNvSpPr>
            <a:spLocks/>
          </p:cNvSpPr>
          <p:nvPr/>
        </p:nvSpPr>
        <p:spPr>
          <a:xfrm>
            <a:off x="2133692" y="5524524"/>
            <a:ext cx="1266734" cy="513008"/>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36000" rIns="36000" bIns="36000" rtlCol="0" anchor="ctr" anchorCtr="0">
            <a:noAutofit/>
          </a:bodyPr>
          <a:lstStyle/>
          <a:p>
            <a:pPr>
              <a:lnSpc>
                <a:spcPct val="90000"/>
              </a:lnSpc>
              <a:spcBef>
                <a:spcPts val="0"/>
              </a:spcBef>
              <a:buSzPct val="100000"/>
            </a:pPr>
            <a:r>
              <a:rPr lang="fr-FR" sz="1100" dirty="0">
                <a:solidFill>
                  <a:schemeClr val="bg1"/>
                </a:solidFill>
              </a:rPr>
              <a:t>Changement de modèle</a:t>
            </a:r>
          </a:p>
        </p:txBody>
      </p:sp>
      <p:sp>
        <p:nvSpPr>
          <p:cNvPr id="85" name="Rectangle 84"/>
          <p:cNvSpPr/>
          <p:nvPr/>
        </p:nvSpPr>
        <p:spPr>
          <a:xfrm>
            <a:off x="6643249" y="3364836"/>
            <a:ext cx="1916364" cy="11455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Investissements</a:t>
            </a:r>
          </a:p>
        </p:txBody>
      </p:sp>
      <p:sp>
        <p:nvSpPr>
          <p:cNvPr id="43" name="Rectangle 42"/>
          <p:cNvSpPr>
            <a:spLocks/>
          </p:cNvSpPr>
          <p:nvPr/>
        </p:nvSpPr>
        <p:spPr>
          <a:xfrm>
            <a:off x="3686176" y="2139366"/>
            <a:ext cx="2762249" cy="244586"/>
          </a:xfrm>
          <a:prstGeom prst="rect">
            <a:avLst/>
          </a:prstGeom>
          <a:solidFill>
            <a:schemeClr val="accent2"/>
          </a:solidFill>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Optimisation de l'offre</a:t>
            </a:r>
          </a:p>
        </p:txBody>
      </p:sp>
      <p:sp>
        <p:nvSpPr>
          <p:cNvPr id="56" name="Rectangle 55"/>
          <p:cNvSpPr>
            <a:spLocks/>
          </p:cNvSpPr>
          <p:nvPr/>
        </p:nvSpPr>
        <p:spPr>
          <a:xfrm>
            <a:off x="3686176" y="4627546"/>
            <a:ext cx="2762250" cy="244586"/>
          </a:xfrm>
          <a:prstGeom prst="rect">
            <a:avLst/>
          </a:prstGeom>
          <a:solidFill>
            <a:schemeClr val="accent2"/>
          </a:solidFill>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Interconnexion avec d'autres modes</a:t>
            </a:r>
          </a:p>
        </p:txBody>
      </p:sp>
      <p:sp>
        <p:nvSpPr>
          <p:cNvPr id="57" name="Rectangle 56"/>
          <p:cNvSpPr>
            <a:spLocks/>
          </p:cNvSpPr>
          <p:nvPr/>
        </p:nvSpPr>
        <p:spPr>
          <a:xfrm>
            <a:off x="3686176" y="3352959"/>
            <a:ext cx="2762250" cy="244586"/>
          </a:xfrm>
          <a:prstGeom prst="rect">
            <a:avLst/>
          </a:prstGeom>
          <a:solidFill>
            <a:schemeClr val="accent2"/>
          </a:solidFill>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Optimisation des coûts</a:t>
            </a:r>
          </a:p>
        </p:txBody>
      </p:sp>
      <p:sp>
        <p:nvSpPr>
          <p:cNvPr id="58" name="Rectangle 57"/>
          <p:cNvSpPr>
            <a:spLocks/>
          </p:cNvSpPr>
          <p:nvPr/>
        </p:nvSpPr>
        <p:spPr>
          <a:xfrm>
            <a:off x="3686176" y="4151404"/>
            <a:ext cx="2762250" cy="244586"/>
          </a:xfrm>
          <a:prstGeom prst="rect">
            <a:avLst/>
          </a:prstGeom>
          <a:solidFill>
            <a:schemeClr val="accent2"/>
          </a:solidFill>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Institutionnel</a:t>
            </a:r>
          </a:p>
        </p:txBody>
      </p:sp>
      <p:cxnSp>
        <p:nvCxnSpPr>
          <p:cNvPr id="35" name="AutoShape 387"/>
          <p:cNvCxnSpPr>
            <a:cxnSpLocks noChangeShapeType="1"/>
            <a:stCxn id="27" idx="3"/>
            <a:endCxn id="56" idx="1"/>
          </p:cNvCxnSpPr>
          <p:nvPr/>
        </p:nvCxnSpPr>
        <p:spPr bwMode="auto">
          <a:xfrm>
            <a:off x="3400426" y="3116290"/>
            <a:ext cx="285750" cy="1633549"/>
          </a:xfrm>
          <a:prstGeom prst="bentConnector3">
            <a:avLst>
              <a:gd name="adj1" fmla="val 50000"/>
            </a:avLst>
          </a:prstGeom>
          <a:noFill/>
          <a:ln w="9525">
            <a:solidFill>
              <a:schemeClr val="hlink"/>
            </a:solidFill>
            <a:miter lim="800000"/>
            <a:headEnd/>
            <a:tailEnd type="triangle" w="med" len="med"/>
          </a:ln>
        </p:spPr>
      </p:cxnSp>
      <p:cxnSp>
        <p:nvCxnSpPr>
          <p:cNvPr id="40" name="AutoShape 387"/>
          <p:cNvCxnSpPr>
            <a:cxnSpLocks noChangeShapeType="1"/>
            <a:stCxn id="27" idx="3"/>
            <a:endCxn id="58" idx="1"/>
          </p:cNvCxnSpPr>
          <p:nvPr/>
        </p:nvCxnSpPr>
        <p:spPr bwMode="auto">
          <a:xfrm>
            <a:off x="3400426" y="3116290"/>
            <a:ext cx="285750" cy="1157407"/>
          </a:xfrm>
          <a:prstGeom prst="bentConnector3">
            <a:avLst>
              <a:gd name="adj1" fmla="val 50000"/>
            </a:avLst>
          </a:prstGeom>
          <a:noFill/>
          <a:ln w="9525">
            <a:solidFill>
              <a:schemeClr val="hlink"/>
            </a:solidFill>
            <a:miter lim="800000"/>
            <a:headEnd/>
            <a:tailEnd type="triangle" w="med" len="med"/>
          </a:ln>
        </p:spPr>
      </p:cxnSp>
      <p:cxnSp>
        <p:nvCxnSpPr>
          <p:cNvPr id="41" name="AutoShape 387"/>
          <p:cNvCxnSpPr>
            <a:cxnSpLocks noChangeShapeType="1"/>
            <a:stCxn id="27" idx="3"/>
            <a:endCxn id="57" idx="1"/>
          </p:cNvCxnSpPr>
          <p:nvPr/>
        </p:nvCxnSpPr>
        <p:spPr bwMode="auto">
          <a:xfrm>
            <a:off x="3400426" y="3116290"/>
            <a:ext cx="285750" cy="358962"/>
          </a:xfrm>
          <a:prstGeom prst="bentConnector3">
            <a:avLst>
              <a:gd name="adj1" fmla="val 50000"/>
            </a:avLst>
          </a:prstGeom>
          <a:noFill/>
          <a:ln w="9525">
            <a:solidFill>
              <a:schemeClr val="hlink"/>
            </a:solidFill>
            <a:miter lim="800000"/>
            <a:headEnd/>
            <a:tailEnd type="triangle" w="med" len="med"/>
          </a:ln>
        </p:spPr>
      </p:cxnSp>
      <p:sp>
        <p:nvSpPr>
          <p:cNvPr id="69" name="Rectangle 68"/>
          <p:cNvSpPr/>
          <p:nvPr/>
        </p:nvSpPr>
        <p:spPr>
          <a:xfrm>
            <a:off x="6643249" y="1550582"/>
            <a:ext cx="1731252" cy="11246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dirty="0"/>
              <a:t>Dessertes</a:t>
            </a:r>
          </a:p>
        </p:txBody>
      </p:sp>
      <p:sp>
        <p:nvSpPr>
          <p:cNvPr id="70" name="Rectangle 69"/>
          <p:cNvSpPr/>
          <p:nvPr/>
        </p:nvSpPr>
        <p:spPr>
          <a:xfrm>
            <a:off x="6643249" y="1700190"/>
            <a:ext cx="1731252" cy="11246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dirty="0"/>
              <a:t>Fréquences</a:t>
            </a:r>
          </a:p>
        </p:txBody>
      </p:sp>
      <p:cxnSp>
        <p:nvCxnSpPr>
          <p:cNvPr id="71" name="AutoShape 387"/>
          <p:cNvCxnSpPr>
            <a:cxnSpLocks noChangeShapeType="1"/>
            <a:stCxn id="43" idx="3"/>
            <a:endCxn id="69" idx="1"/>
          </p:cNvCxnSpPr>
          <p:nvPr/>
        </p:nvCxnSpPr>
        <p:spPr bwMode="auto">
          <a:xfrm flipV="1">
            <a:off x="6448425" y="1606813"/>
            <a:ext cx="194824" cy="654846"/>
          </a:xfrm>
          <a:prstGeom prst="bentConnector3">
            <a:avLst>
              <a:gd name="adj1" fmla="val 50000"/>
            </a:avLst>
          </a:prstGeom>
          <a:noFill/>
          <a:ln w="9525">
            <a:solidFill>
              <a:schemeClr val="hlink"/>
            </a:solidFill>
            <a:miter lim="800000"/>
            <a:headEnd/>
            <a:tailEnd type="none" w="med" len="med"/>
          </a:ln>
        </p:spPr>
      </p:cxnSp>
      <p:cxnSp>
        <p:nvCxnSpPr>
          <p:cNvPr id="72" name="AutoShape 387"/>
          <p:cNvCxnSpPr>
            <a:cxnSpLocks noChangeShapeType="1"/>
            <a:stCxn id="43" idx="3"/>
            <a:endCxn id="70" idx="1"/>
          </p:cNvCxnSpPr>
          <p:nvPr/>
        </p:nvCxnSpPr>
        <p:spPr bwMode="auto">
          <a:xfrm flipV="1">
            <a:off x="6448425" y="1756421"/>
            <a:ext cx="194824" cy="505238"/>
          </a:xfrm>
          <a:prstGeom prst="bentConnector3">
            <a:avLst>
              <a:gd name="adj1" fmla="val 50000"/>
            </a:avLst>
          </a:prstGeom>
          <a:noFill/>
          <a:ln w="9525">
            <a:solidFill>
              <a:schemeClr val="hlink"/>
            </a:solidFill>
            <a:miter lim="800000"/>
            <a:headEnd/>
            <a:tailEnd type="none" w="med" len="med"/>
          </a:ln>
        </p:spPr>
      </p:cxnSp>
      <p:sp>
        <p:nvSpPr>
          <p:cNvPr id="73" name="Rectangle 72"/>
          <p:cNvSpPr/>
          <p:nvPr/>
        </p:nvSpPr>
        <p:spPr>
          <a:xfrm>
            <a:off x="6643249" y="1849798"/>
            <a:ext cx="1731252" cy="11246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Réservation ou non</a:t>
            </a:r>
          </a:p>
        </p:txBody>
      </p:sp>
      <p:cxnSp>
        <p:nvCxnSpPr>
          <p:cNvPr id="74" name="AutoShape 387"/>
          <p:cNvCxnSpPr>
            <a:cxnSpLocks noChangeShapeType="1"/>
            <a:stCxn id="43" idx="3"/>
            <a:endCxn id="73" idx="1"/>
          </p:cNvCxnSpPr>
          <p:nvPr/>
        </p:nvCxnSpPr>
        <p:spPr bwMode="auto">
          <a:xfrm flipV="1">
            <a:off x="6448425" y="1906029"/>
            <a:ext cx="194824" cy="355630"/>
          </a:xfrm>
          <a:prstGeom prst="bentConnector3">
            <a:avLst>
              <a:gd name="adj1" fmla="val 50000"/>
            </a:avLst>
          </a:prstGeom>
          <a:noFill/>
          <a:ln w="9525">
            <a:solidFill>
              <a:schemeClr val="hlink"/>
            </a:solidFill>
            <a:miter lim="800000"/>
            <a:headEnd/>
            <a:tailEnd type="none" w="med" len="med"/>
          </a:ln>
        </p:spPr>
      </p:cxnSp>
      <p:sp>
        <p:nvSpPr>
          <p:cNvPr id="80" name="Rectangle 79"/>
          <p:cNvSpPr/>
          <p:nvPr/>
        </p:nvSpPr>
        <p:spPr>
          <a:xfrm>
            <a:off x="6643248" y="2327818"/>
            <a:ext cx="2634101" cy="11246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dirty="0"/>
              <a:t>Prix / </a:t>
            </a:r>
            <a:r>
              <a:rPr lang="fr-FR" sz="1100" dirty="0" err="1"/>
              <a:t>Yield</a:t>
            </a:r>
            <a:r>
              <a:rPr lang="fr-FR" sz="1100" dirty="0"/>
              <a:t> Management / Marketing</a:t>
            </a:r>
          </a:p>
        </p:txBody>
      </p:sp>
      <p:sp>
        <p:nvSpPr>
          <p:cNvPr id="81" name="Rectangle 80"/>
          <p:cNvSpPr/>
          <p:nvPr/>
        </p:nvSpPr>
        <p:spPr>
          <a:xfrm>
            <a:off x="6643249" y="2477429"/>
            <a:ext cx="1731252" cy="11246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Distribution</a:t>
            </a:r>
          </a:p>
        </p:txBody>
      </p:sp>
      <p:cxnSp>
        <p:nvCxnSpPr>
          <p:cNvPr id="82" name="AutoShape 387"/>
          <p:cNvCxnSpPr>
            <a:cxnSpLocks noChangeShapeType="1"/>
            <a:stCxn id="43" idx="3"/>
            <a:endCxn id="80" idx="1"/>
          </p:cNvCxnSpPr>
          <p:nvPr/>
        </p:nvCxnSpPr>
        <p:spPr bwMode="auto">
          <a:xfrm>
            <a:off x="6448425" y="2261659"/>
            <a:ext cx="194823" cy="122390"/>
          </a:xfrm>
          <a:prstGeom prst="bentConnector3">
            <a:avLst>
              <a:gd name="adj1" fmla="val 50000"/>
            </a:avLst>
          </a:prstGeom>
          <a:noFill/>
          <a:ln w="9525">
            <a:solidFill>
              <a:schemeClr val="hlink"/>
            </a:solidFill>
            <a:miter lim="800000"/>
            <a:headEnd/>
            <a:tailEnd type="none" w="med" len="med"/>
          </a:ln>
        </p:spPr>
      </p:cxnSp>
      <p:cxnSp>
        <p:nvCxnSpPr>
          <p:cNvPr id="86" name="AutoShape 387"/>
          <p:cNvCxnSpPr>
            <a:cxnSpLocks noChangeShapeType="1"/>
            <a:stCxn id="43" idx="3"/>
            <a:endCxn id="81" idx="1"/>
          </p:cNvCxnSpPr>
          <p:nvPr/>
        </p:nvCxnSpPr>
        <p:spPr bwMode="auto">
          <a:xfrm>
            <a:off x="6448425" y="2261659"/>
            <a:ext cx="194824" cy="272001"/>
          </a:xfrm>
          <a:prstGeom prst="bentConnector3">
            <a:avLst>
              <a:gd name="adj1" fmla="val 50000"/>
            </a:avLst>
          </a:prstGeom>
          <a:noFill/>
          <a:ln w="9525">
            <a:solidFill>
              <a:schemeClr val="hlink"/>
            </a:solidFill>
            <a:miter lim="800000"/>
            <a:headEnd/>
            <a:tailEnd type="none" w="med" len="med"/>
          </a:ln>
        </p:spPr>
      </p:cxnSp>
      <p:sp>
        <p:nvSpPr>
          <p:cNvPr id="89" name="Rectangle 88"/>
          <p:cNvSpPr/>
          <p:nvPr/>
        </p:nvSpPr>
        <p:spPr>
          <a:xfrm>
            <a:off x="6643249" y="2885343"/>
            <a:ext cx="1916364" cy="108072"/>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noAutofit/>
          </a:bodyPr>
          <a:lstStyle/>
          <a:p>
            <a:pPr>
              <a:lnSpc>
                <a:spcPct val="90000"/>
              </a:lnSpc>
              <a:spcBef>
                <a:spcPts val="400"/>
              </a:spcBef>
            </a:pPr>
            <a:r>
              <a:rPr lang="fr-FR" sz="1100" dirty="0"/>
              <a:t>Péages / Utilisation infrastructures</a:t>
            </a:r>
          </a:p>
        </p:txBody>
      </p:sp>
      <p:sp>
        <p:nvSpPr>
          <p:cNvPr id="90" name="Rectangle 89"/>
          <p:cNvSpPr/>
          <p:nvPr/>
        </p:nvSpPr>
        <p:spPr>
          <a:xfrm>
            <a:off x="6643249" y="3051524"/>
            <a:ext cx="1731252" cy="108072"/>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dirty="0"/>
              <a:t>Utilisation du matériel</a:t>
            </a:r>
          </a:p>
        </p:txBody>
      </p:sp>
      <p:cxnSp>
        <p:nvCxnSpPr>
          <p:cNvPr id="91" name="AutoShape 387"/>
          <p:cNvCxnSpPr>
            <a:cxnSpLocks noChangeShapeType="1"/>
            <a:stCxn id="57" idx="3"/>
            <a:endCxn id="89" idx="1"/>
          </p:cNvCxnSpPr>
          <p:nvPr/>
        </p:nvCxnSpPr>
        <p:spPr bwMode="auto">
          <a:xfrm flipV="1">
            <a:off x="6448426" y="2939379"/>
            <a:ext cx="194823" cy="535873"/>
          </a:xfrm>
          <a:prstGeom prst="bentConnector3">
            <a:avLst>
              <a:gd name="adj1" fmla="val 50000"/>
            </a:avLst>
          </a:prstGeom>
          <a:noFill/>
          <a:ln w="9525">
            <a:solidFill>
              <a:schemeClr val="hlink"/>
            </a:solidFill>
            <a:miter lim="800000"/>
            <a:headEnd/>
            <a:tailEnd type="none" w="med" len="med"/>
          </a:ln>
        </p:spPr>
      </p:cxnSp>
      <p:cxnSp>
        <p:nvCxnSpPr>
          <p:cNvPr id="92" name="AutoShape 387"/>
          <p:cNvCxnSpPr>
            <a:cxnSpLocks noChangeShapeType="1"/>
            <a:stCxn id="57" idx="3"/>
            <a:endCxn id="90" idx="1"/>
          </p:cNvCxnSpPr>
          <p:nvPr/>
        </p:nvCxnSpPr>
        <p:spPr bwMode="auto">
          <a:xfrm flipV="1">
            <a:off x="6448426" y="3105560"/>
            <a:ext cx="194823" cy="369692"/>
          </a:xfrm>
          <a:prstGeom prst="bentConnector3">
            <a:avLst>
              <a:gd name="adj1" fmla="val 50000"/>
            </a:avLst>
          </a:prstGeom>
          <a:noFill/>
          <a:ln w="9525">
            <a:solidFill>
              <a:schemeClr val="hlink"/>
            </a:solidFill>
            <a:miter lim="800000"/>
            <a:headEnd/>
            <a:tailEnd type="none" w="med" len="med"/>
          </a:ln>
        </p:spPr>
      </p:cxnSp>
      <p:sp>
        <p:nvSpPr>
          <p:cNvPr id="93" name="Rectangle 92"/>
          <p:cNvSpPr/>
          <p:nvPr/>
        </p:nvSpPr>
        <p:spPr>
          <a:xfrm>
            <a:off x="6643249" y="3208180"/>
            <a:ext cx="1731252" cy="108072"/>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Maintenance</a:t>
            </a:r>
          </a:p>
        </p:txBody>
      </p:sp>
      <p:cxnSp>
        <p:nvCxnSpPr>
          <p:cNvPr id="94" name="AutoShape 387"/>
          <p:cNvCxnSpPr>
            <a:cxnSpLocks noChangeShapeType="1"/>
            <a:stCxn id="57" idx="3"/>
            <a:endCxn id="93" idx="1"/>
          </p:cNvCxnSpPr>
          <p:nvPr/>
        </p:nvCxnSpPr>
        <p:spPr bwMode="auto">
          <a:xfrm flipV="1">
            <a:off x="6448426" y="3262216"/>
            <a:ext cx="194823" cy="213036"/>
          </a:xfrm>
          <a:prstGeom prst="bentConnector3">
            <a:avLst>
              <a:gd name="adj1" fmla="val 50000"/>
            </a:avLst>
          </a:prstGeom>
          <a:noFill/>
          <a:ln w="9525">
            <a:solidFill>
              <a:schemeClr val="hlink"/>
            </a:solidFill>
            <a:miter lim="800000"/>
            <a:headEnd/>
            <a:tailEnd type="none" w="med" len="med"/>
          </a:ln>
        </p:spPr>
      </p:cxnSp>
      <p:sp>
        <p:nvSpPr>
          <p:cNvPr id="95" name="Rectangle 94"/>
          <p:cNvSpPr/>
          <p:nvPr/>
        </p:nvSpPr>
        <p:spPr>
          <a:xfrm>
            <a:off x="6643249" y="3527971"/>
            <a:ext cx="1731252" cy="108072"/>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Produit train</a:t>
            </a:r>
          </a:p>
        </p:txBody>
      </p:sp>
      <p:sp>
        <p:nvSpPr>
          <p:cNvPr id="96" name="Rectangle 95"/>
          <p:cNvSpPr/>
          <p:nvPr/>
        </p:nvSpPr>
        <p:spPr>
          <a:xfrm>
            <a:off x="6643249" y="3684627"/>
            <a:ext cx="1731252" cy="108072"/>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Distribution</a:t>
            </a:r>
          </a:p>
        </p:txBody>
      </p:sp>
      <p:cxnSp>
        <p:nvCxnSpPr>
          <p:cNvPr id="97" name="AutoShape 387"/>
          <p:cNvCxnSpPr>
            <a:cxnSpLocks noChangeShapeType="1"/>
            <a:stCxn id="57" idx="3"/>
            <a:endCxn id="95" idx="1"/>
          </p:cNvCxnSpPr>
          <p:nvPr/>
        </p:nvCxnSpPr>
        <p:spPr bwMode="auto">
          <a:xfrm>
            <a:off x="6448426" y="3475252"/>
            <a:ext cx="194823" cy="106755"/>
          </a:xfrm>
          <a:prstGeom prst="bentConnector3">
            <a:avLst>
              <a:gd name="adj1" fmla="val 50000"/>
            </a:avLst>
          </a:prstGeom>
          <a:noFill/>
          <a:ln w="9525">
            <a:solidFill>
              <a:schemeClr val="hlink"/>
            </a:solidFill>
            <a:miter lim="800000"/>
            <a:headEnd/>
            <a:tailEnd type="none" w="med" len="med"/>
          </a:ln>
        </p:spPr>
      </p:cxnSp>
      <p:cxnSp>
        <p:nvCxnSpPr>
          <p:cNvPr id="98" name="AutoShape 387"/>
          <p:cNvCxnSpPr>
            <a:cxnSpLocks noChangeShapeType="1"/>
            <a:stCxn id="57" idx="3"/>
            <a:endCxn id="96" idx="1"/>
          </p:cNvCxnSpPr>
          <p:nvPr/>
        </p:nvCxnSpPr>
        <p:spPr bwMode="auto">
          <a:xfrm>
            <a:off x="6448426" y="3475252"/>
            <a:ext cx="194823" cy="263411"/>
          </a:xfrm>
          <a:prstGeom prst="bentConnector3">
            <a:avLst>
              <a:gd name="adj1" fmla="val 50000"/>
            </a:avLst>
          </a:prstGeom>
          <a:noFill/>
          <a:ln w="9525">
            <a:solidFill>
              <a:schemeClr val="hlink"/>
            </a:solidFill>
            <a:miter lim="800000"/>
            <a:headEnd/>
            <a:tailEnd type="none" w="med" len="med"/>
          </a:ln>
        </p:spPr>
      </p:cxnSp>
      <p:sp>
        <p:nvSpPr>
          <p:cNvPr id="106" name="Rectangle 105"/>
          <p:cNvSpPr/>
          <p:nvPr/>
        </p:nvSpPr>
        <p:spPr>
          <a:xfrm>
            <a:off x="6643249" y="3841283"/>
            <a:ext cx="1731252" cy="108072"/>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Frais Généraux</a:t>
            </a:r>
          </a:p>
        </p:txBody>
      </p:sp>
      <p:cxnSp>
        <p:nvCxnSpPr>
          <p:cNvPr id="107" name="AutoShape 387"/>
          <p:cNvCxnSpPr>
            <a:cxnSpLocks noChangeShapeType="1"/>
            <a:stCxn id="57" idx="3"/>
            <a:endCxn id="106" idx="1"/>
          </p:cNvCxnSpPr>
          <p:nvPr/>
        </p:nvCxnSpPr>
        <p:spPr bwMode="auto">
          <a:xfrm>
            <a:off x="6448426" y="3475252"/>
            <a:ext cx="194823" cy="420067"/>
          </a:xfrm>
          <a:prstGeom prst="bentConnector3">
            <a:avLst>
              <a:gd name="adj1" fmla="val 50000"/>
            </a:avLst>
          </a:prstGeom>
          <a:noFill/>
          <a:ln w="9525">
            <a:solidFill>
              <a:schemeClr val="hlink"/>
            </a:solidFill>
            <a:miter lim="800000"/>
            <a:headEnd/>
            <a:tailEnd type="none" w="med" len="med"/>
          </a:ln>
        </p:spPr>
      </p:cxnSp>
      <p:sp>
        <p:nvSpPr>
          <p:cNvPr id="185" name="Rectangle 184"/>
          <p:cNvSpPr/>
          <p:nvPr/>
        </p:nvSpPr>
        <p:spPr>
          <a:xfrm>
            <a:off x="6643249" y="4050855"/>
            <a:ext cx="1731252" cy="147124"/>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Mise en concurrence</a:t>
            </a:r>
          </a:p>
        </p:txBody>
      </p:sp>
      <p:sp>
        <p:nvSpPr>
          <p:cNvPr id="186" name="Rectangle 185"/>
          <p:cNvSpPr/>
          <p:nvPr/>
        </p:nvSpPr>
        <p:spPr>
          <a:xfrm>
            <a:off x="6643248" y="4305809"/>
            <a:ext cx="2367402" cy="153999"/>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Revue du cadre conventionnel / éléments contractuels / mécanismes incitatifs</a:t>
            </a:r>
          </a:p>
        </p:txBody>
      </p:sp>
      <p:cxnSp>
        <p:nvCxnSpPr>
          <p:cNvPr id="187" name="AutoShape 387"/>
          <p:cNvCxnSpPr>
            <a:cxnSpLocks noChangeShapeType="1"/>
            <a:stCxn id="58" idx="3"/>
            <a:endCxn id="185" idx="1"/>
          </p:cNvCxnSpPr>
          <p:nvPr/>
        </p:nvCxnSpPr>
        <p:spPr bwMode="auto">
          <a:xfrm flipV="1">
            <a:off x="6448426" y="4124417"/>
            <a:ext cx="194823" cy="149280"/>
          </a:xfrm>
          <a:prstGeom prst="bentConnector3">
            <a:avLst>
              <a:gd name="adj1" fmla="val 50000"/>
            </a:avLst>
          </a:prstGeom>
          <a:noFill/>
          <a:ln w="9525">
            <a:solidFill>
              <a:schemeClr val="hlink"/>
            </a:solidFill>
            <a:miter lim="800000"/>
            <a:headEnd/>
            <a:tailEnd type="none" w="med" len="med"/>
          </a:ln>
        </p:spPr>
      </p:cxnSp>
      <p:cxnSp>
        <p:nvCxnSpPr>
          <p:cNvPr id="188" name="AutoShape 387"/>
          <p:cNvCxnSpPr>
            <a:cxnSpLocks noChangeShapeType="1"/>
            <a:stCxn id="58" idx="3"/>
            <a:endCxn id="186" idx="1"/>
          </p:cNvCxnSpPr>
          <p:nvPr/>
        </p:nvCxnSpPr>
        <p:spPr bwMode="auto">
          <a:xfrm>
            <a:off x="6448426" y="4273697"/>
            <a:ext cx="194822" cy="109112"/>
          </a:xfrm>
          <a:prstGeom prst="bentConnector3">
            <a:avLst>
              <a:gd name="adj1" fmla="val 50000"/>
            </a:avLst>
          </a:prstGeom>
          <a:noFill/>
          <a:ln w="9525">
            <a:solidFill>
              <a:schemeClr val="hlink"/>
            </a:solidFill>
            <a:miter lim="800000"/>
            <a:headEnd/>
            <a:tailEnd type="none" w="med" len="med"/>
          </a:ln>
        </p:spPr>
      </p:cxnSp>
      <p:cxnSp>
        <p:nvCxnSpPr>
          <p:cNvPr id="235" name="AutoShape 387"/>
          <p:cNvCxnSpPr>
            <a:cxnSpLocks noChangeShapeType="1"/>
            <a:stCxn id="27" idx="3"/>
            <a:endCxn id="43" idx="1"/>
          </p:cNvCxnSpPr>
          <p:nvPr/>
        </p:nvCxnSpPr>
        <p:spPr bwMode="auto">
          <a:xfrm flipV="1">
            <a:off x="3400426" y="2261659"/>
            <a:ext cx="285750" cy="854631"/>
          </a:xfrm>
          <a:prstGeom prst="bentConnector3">
            <a:avLst>
              <a:gd name="adj1" fmla="val 50000"/>
            </a:avLst>
          </a:prstGeom>
          <a:noFill/>
          <a:ln w="9525">
            <a:solidFill>
              <a:schemeClr val="hlink"/>
            </a:solidFill>
            <a:prstDash val="solid"/>
            <a:miter lim="800000"/>
            <a:headEnd/>
            <a:tailEnd type="triangle" w="med" len="med"/>
          </a:ln>
        </p:spPr>
      </p:cxnSp>
      <p:sp>
        <p:nvSpPr>
          <p:cNvPr id="77" name="Rectangle 76"/>
          <p:cNvSpPr/>
          <p:nvPr/>
        </p:nvSpPr>
        <p:spPr>
          <a:xfrm>
            <a:off x="6643247" y="4599604"/>
            <a:ext cx="2881753" cy="117379"/>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Horaires adaptés aux cadences des autres modes</a:t>
            </a:r>
          </a:p>
        </p:txBody>
      </p:sp>
      <p:sp>
        <p:nvSpPr>
          <p:cNvPr id="78" name="Rectangle 77"/>
          <p:cNvSpPr/>
          <p:nvPr/>
        </p:nvSpPr>
        <p:spPr>
          <a:xfrm>
            <a:off x="6643248" y="4768834"/>
            <a:ext cx="2796027" cy="157699"/>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Partenariats bouts de lignes avec d'autres modes</a:t>
            </a:r>
          </a:p>
        </p:txBody>
      </p:sp>
      <p:cxnSp>
        <p:nvCxnSpPr>
          <p:cNvPr id="79" name="AutoShape 387"/>
          <p:cNvCxnSpPr>
            <a:cxnSpLocks noChangeShapeType="1"/>
            <a:stCxn id="56" idx="3"/>
            <a:endCxn id="77" idx="1"/>
          </p:cNvCxnSpPr>
          <p:nvPr/>
        </p:nvCxnSpPr>
        <p:spPr bwMode="auto">
          <a:xfrm flipV="1">
            <a:off x="6448426" y="4658294"/>
            <a:ext cx="194821" cy="91545"/>
          </a:xfrm>
          <a:prstGeom prst="bentConnector3">
            <a:avLst>
              <a:gd name="adj1" fmla="val 50000"/>
            </a:avLst>
          </a:prstGeom>
          <a:noFill/>
          <a:ln w="9525">
            <a:solidFill>
              <a:schemeClr val="hlink"/>
            </a:solidFill>
            <a:miter lim="800000"/>
            <a:headEnd/>
            <a:tailEnd type="none" w="med" len="med"/>
          </a:ln>
        </p:spPr>
      </p:cxnSp>
      <p:cxnSp>
        <p:nvCxnSpPr>
          <p:cNvPr id="83" name="AutoShape 387"/>
          <p:cNvCxnSpPr>
            <a:cxnSpLocks noChangeShapeType="1"/>
            <a:stCxn id="56" idx="3"/>
            <a:endCxn id="78" idx="1"/>
          </p:cNvCxnSpPr>
          <p:nvPr/>
        </p:nvCxnSpPr>
        <p:spPr bwMode="auto">
          <a:xfrm>
            <a:off x="6448426" y="4749839"/>
            <a:ext cx="194822" cy="97845"/>
          </a:xfrm>
          <a:prstGeom prst="bentConnector3">
            <a:avLst>
              <a:gd name="adj1" fmla="val 50000"/>
            </a:avLst>
          </a:prstGeom>
          <a:noFill/>
          <a:ln w="9525">
            <a:solidFill>
              <a:schemeClr val="hlink"/>
            </a:solidFill>
            <a:miter lim="800000"/>
            <a:headEnd/>
            <a:tailEnd type="none" w="med" len="med"/>
          </a:ln>
        </p:spPr>
      </p:cxnSp>
      <p:cxnSp>
        <p:nvCxnSpPr>
          <p:cNvPr id="87" name="AutoShape 387"/>
          <p:cNvCxnSpPr>
            <a:cxnSpLocks noChangeShapeType="1"/>
            <a:stCxn id="57" idx="3"/>
            <a:endCxn id="85" idx="1"/>
          </p:cNvCxnSpPr>
          <p:nvPr/>
        </p:nvCxnSpPr>
        <p:spPr bwMode="auto">
          <a:xfrm flipV="1">
            <a:off x="6448426" y="3422112"/>
            <a:ext cx="194823" cy="53140"/>
          </a:xfrm>
          <a:prstGeom prst="bentConnector3">
            <a:avLst>
              <a:gd name="adj1" fmla="val 50000"/>
            </a:avLst>
          </a:prstGeom>
          <a:noFill/>
          <a:ln w="9525">
            <a:solidFill>
              <a:schemeClr val="hlink"/>
            </a:solidFill>
            <a:miter lim="800000"/>
            <a:headEnd/>
            <a:tailEnd type="none" w="med" len="med"/>
          </a:ln>
        </p:spPr>
      </p:cxnSp>
      <p:sp>
        <p:nvSpPr>
          <p:cNvPr id="88" name="Rectangle 87"/>
          <p:cNvSpPr/>
          <p:nvPr/>
        </p:nvSpPr>
        <p:spPr>
          <a:xfrm>
            <a:off x="6643249" y="1999406"/>
            <a:ext cx="1731252" cy="11246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Services à bord et confort</a:t>
            </a:r>
          </a:p>
        </p:txBody>
      </p:sp>
      <p:cxnSp>
        <p:nvCxnSpPr>
          <p:cNvPr id="99" name="AutoShape 387"/>
          <p:cNvCxnSpPr>
            <a:cxnSpLocks noChangeShapeType="1"/>
            <a:stCxn id="43" idx="3"/>
            <a:endCxn id="88" idx="1"/>
          </p:cNvCxnSpPr>
          <p:nvPr/>
        </p:nvCxnSpPr>
        <p:spPr bwMode="auto">
          <a:xfrm flipV="1">
            <a:off x="6448425" y="2055637"/>
            <a:ext cx="194824" cy="206022"/>
          </a:xfrm>
          <a:prstGeom prst="bentConnector3">
            <a:avLst>
              <a:gd name="adj1" fmla="val 50000"/>
            </a:avLst>
          </a:prstGeom>
          <a:noFill/>
          <a:ln w="9525">
            <a:solidFill>
              <a:schemeClr val="hlink"/>
            </a:solidFill>
            <a:miter lim="800000"/>
            <a:headEnd/>
            <a:tailEnd type="none" w="med" len="med"/>
          </a:ln>
        </p:spPr>
      </p:cxnSp>
      <p:sp>
        <p:nvSpPr>
          <p:cNvPr id="100" name="Rectangle 99"/>
          <p:cNvSpPr/>
          <p:nvPr/>
        </p:nvSpPr>
        <p:spPr>
          <a:xfrm>
            <a:off x="6643249" y="2149014"/>
            <a:ext cx="2251263" cy="141657"/>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Communication en gare et à bord</a:t>
            </a:r>
          </a:p>
        </p:txBody>
      </p:sp>
      <p:cxnSp>
        <p:nvCxnSpPr>
          <p:cNvPr id="101" name="AutoShape 387"/>
          <p:cNvCxnSpPr>
            <a:cxnSpLocks noChangeShapeType="1"/>
            <a:stCxn id="43" idx="3"/>
            <a:endCxn id="100" idx="1"/>
          </p:cNvCxnSpPr>
          <p:nvPr/>
        </p:nvCxnSpPr>
        <p:spPr bwMode="auto">
          <a:xfrm flipV="1">
            <a:off x="6448425" y="2219843"/>
            <a:ext cx="194824" cy="41816"/>
          </a:xfrm>
          <a:prstGeom prst="bentConnector3">
            <a:avLst>
              <a:gd name="adj1" fmla="val 50000"/>
            </a:avLst>
          </a:prstGeom>
          <a:noFill/>
          <a:ln w="9525">
            <a:solidFill>
              <a:schemeClr val="hlink"/>
            </a:solidFill>
            <a:miter lim="800000"/>
            <a:headEnd/>
            <a:tailEnd type="none" w="med" len="med"/>
          </a:ln>
        </p:spPr>
      </p:cxnSp>
      <p:sp>
        <p:nvSpPr>
          <p:cNvPr id="27" name="Rectangle 26"/>
          <p:cNvSpPr>
            <a:spLocks/>
          </p:cNvSpPr>
          <p:nvPr/>
        </p:nvSpPr>
        <p:spPr>
          <a:xfrm>
            <a:off x="2133692" y="2864290"/>
            <a:ext cx="1266734" cy="50400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36000" rIns="36000" bIns="36000" rtlCol="0" anchor="ctr" anchorCtr="0">
            <a:noAutofit/>
          </a:bodyPr>
          <a:lstStyle/>
          <a:p>
            <a:pPr>
              <a:lnSpc>
                <a:spcPct val="90000"/>
              </a:lnSpc>
              <a:spcBef>
                <a:spcPts val="0"/>
              </a:spcBef>
              <a:buSzPct val="100000"/>
            </a:pPr>
            <a:r>
              <a:rPr lang="fr-FR" sz="1100" dirty="0">
                <a:solidFill>
                  <a:schemeClr val="bg1"/>
                </a:solidFill>
              </a:rPr>
              <a:t>Optimisation du modèle actuel</a:t>
            </a:r>
          </a:p>
        </p:txBody>
      </p:sp>
      <p:sp>
        <p:nvSpPr>
          <p:cNvPr id="105" name="Rectangle 104"/>
          <p:cNvSpPr/>
          <p:nvPr/>
        </p:nvSpPr>
        <p:spPr>
          <a:xfrm>
            <a:off x="6643249" y="2626838"/>
            <a:ext cx="1731252" cy="112461"/>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nSpc>
                <a:spcPct val="90000"/>
              </a:lnSpc>
              <a:spcBef>
                <a:spcPts val="400"/>
              </a:spcBef>
            </a:pPr>
            <a:r>
              <a:rPr lang="fr-FR" sz="1100" b="0" dirty="0"/>
              <a:t>Régularité/ Satisfaction clients</a:t>
            </a:r>
          </a:p>
        </p:txBody>
      </p:sp>
      <p:cxnSp>
        <p:nvCxnSpPr>
          <p:cNvPr id="108" name="AutoShape 387"/>
          <p:cNvCxnSpPr>
            <a:cxnSpLocks noChangeShapeType="1"/>
            <a:stCxn id="43" idx="3"/>
            <a:endCxn id="105" idx="1"/>
          </p:cNvCxnSpPr>
          <p:nvPr/>
        </p:nvCxnSpPr>
        <p:spPr bwMode="auto">
          <a:xfrm>
            <a:off x="6448425" y="2261659"/>
            <a:ext cx="194824" cy="421410"/>
          </a:xfrm>
          <a:prstGeom prst="bentConnector3">
            <a:avLst>
              <a:gd name="adj1" fmla="val 50000"/>
            </a:avLst>
          </a:prstGeom>
          <a:noFill/>
          <a:ln w="9525">
            <a:solidFill>
              <a:schemeClr val="hlink"/>
            </a:solidFill>
            <a:miter lim="800000"/>
            <a:headEnd/>
            <a:tailEnd type="none" w="med" len="med"/>
          </a:ln>
        </p:spPr>
      </p:cxnSp>
      <p:sp>
        <p:nvSpPr>
          <p:cNvPr id="111" name="Rectangle 110"/>
          <p:cNvSpPr/>
          <p:nvPr/>
        </p:nvSpPr>
        <p:spPr>
          <a:xfrm>
            <a:off x="2134530" y="3416998"/>
            <a:ext cx="1265896" cy="384573"/>
          </a:xfrm>
          <a:prstGeom prst="rect">
            <a:avLst/>
          </a:prstGeom>
          <a:ln w="9525" cmpd="sng">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marL="88900" lvl="1" indent="-88900">
              <a:lnSpc>
                <a:spcPct val="90000"/>
              </a:lnSpc>
              <a:spcBef>
                <a:spcPts val="0"/>
              </a:spcBef>
              <a:buSzPct val="100000"/>
              <a:buFont typeface="Arial Narrow"/>
              <a:buChar char="&gt;"/>
            </a:pPr>
            <a:r>
              <a:rPr lang="fr-FR" sz="900" b="0" dirty="0"/>
              <a:t>En mode subventionné</a:t>
            </a:r>
          </a:p>
          <a:p>
            <a:pPr marL="88900" lvl="1" indent="-88900">
              <a:lnSpc>
                <a:spcPct val="90000"/>
              </a:lnSpc>
              <a:spcBef>
                <a:spcPts val="0"/>
              </a:spcBef>
              <a:buSzPct val="100000"/>
              <a:buFont typeface="Arial Narrow"/>
              <a:buChar char="&gt;"/>
            </a:pPr>
            <a:r>
              <a:rPr lang="fr-FR" sz="900" b="0" dirty="0"/>
              <a:t>En mode non-subventionné</a:t>
            </a:r>
          </a:p>
        </p:txBody>
      </p:sp>
      <p:cxnSp>
        <p:nvCxnSpPr>
          <p:cNvPr id="133" name="Elbow Connector 132"/>
          <p:cNvCxnSpPr/>
          <p:nvPr/>
        </p:nvCxnSpPr>
        <p:spPr>
          <a:xfrm>
            <a:off x="3400426" y="3120794"/>
            <a:ext cx="285750" cy="1944000"/>
          </a:xfrm>
          <a:prstGeom prst="bentConnector3">
            <a:avLst>
              <a:gd name="adj1" fmla="val 31333"/>
            </a:avLst>
          </a:prstGeom>
          <a:noFill/>
          <a:ln w="9525">
            <a:solidFill>
              <a:schemeClr val="hlink"/>
            </a:solidFill>
            <a:prstDash val="dash"/>
            <a:miter lim="800000"/>
            <a:headEnd/>
            <a:tailEnd type="triangle" w="med" len="med"/>
          </a:ln>
        </p:spPr>
      </p:cxnSp>
      <p:cxnSp>
        <p:nvCxnSpPr>
          <p:cNvPr id="137" name="Elbow Connector 136"/>
          <p:cNvCxnSpPr/>
          <p:nvPr/>
        </p:nvCxnSpPr>
        <p:spPr>
          <a:xfrm flipV="1">
            <a:off x="3400426" y="5203542"/>
            <a:ext cx="285750" cy="576000"/>
          </a:xfrm>
          <a:prstGeom prst="bentConnector3">
            <a:avLst>
              <a:gd name="adj1" fmla="val 31333"/>
            </a:avLst>
          </a:prstGeom>
          <a:noFill/>
          <a:ln w="9525">
            <a:solidFill>
              <a:schemeClr val="hlink"/>
            </a:solidFill>
            <a:prstDash val="dash"/>
            <a:miter lim="800000"/>
            <a:headEnd/>
            <a:tailEnd type="triangle" w="med" len="med"/>
          </a:ln>
        </p:spPr>
      </p:cxnSp>
      <p:sp>
        <p:nvSpPr>
          <p:cNvPr id="84" name="RbSticker">
            <a:extLst>
              <a:ext uri="{FF2B5EF4-FFF2-40B4-BE49-F238E27FC236}">
                <a16:creationId xmlns:a16="http://schemas.microsoft.com/office/drawing/2014/main" id="{D47A558A-720A-48BD-8E97-2223A0114DD0}"/>
              </a:ext>
            </a:extLst>
          </p:cNvPr>
          <p:cNvSpPr txBox="1"/>
          <p:nvPr/>
        </p:nvSpPr>
        <p:spPr>
          <a:xfrm>
            <a:off x="763943" y="322843"/>
            <a:ext cx="1668727"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Les leviers d'optimisation</a:t>
            </a:r>
          </a:p>
        </p:txBody>
      </p:sp>
    </p:spTree>
    <p:extLst>
      <p:ext uri="{BB962C8B-B14F-4D97-AF65-F5344CB8AC3E}">
        <p14:creationId xmlns:p14="http://schemas.microsoft.com/office/powerpoint/2010/main" val="3676539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Object 5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7" name="think-cell Slide" r:id="rId5" imgW="270" imgH="270" progId="TCLayout.ActiveDocument.1">
                  <p:embed/>
                </p:oleObj>
              </mc:Choice>
              <mc:Fallback>
                <p:oleObj name="think-cell Slide" r:id="rId5" imgW="270" imgH="270" progId="TCLayout.ActiveDocument.1">
                  <p:embed/>
                  <p:pic>
                    <p:nvPicPr>
                      <p:cNvPr id="52" name="Object 5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fr-FR" dirty="0"/>
              <a:t>La mise en place des leviers d'optimisation de l'offre impactera le trafic – les effets sont différenciés par levier</a:t>
            </a:r>
          </a:p>
        </p:txBody>
      </p:sp>
      <p:sp>
        <p:nvSpPr>
          <p:cNvPr id="4" name="Subtitle"/>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Impact des leviers d'optimisation de l'offre sur le trafic</a:t>
            </a:r>
          </a:p>
        </p:txBody>
      </p:sp>
      <p:sp>
        <p:nvSpPr>
          <p:cNvPr id="5" name="Source"/>
          <p:cNvSpPr txBox="1"/>
          <p:nvPr/>
        </p:nvSpPr>
        <p:spPr>
          <a:xfrm>
            <a:off x="738189" y="6710121"/>
            <a:ext cx="2006960"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SNCF, Atkins, Analyses Roland Berger</a:t>
            </a:r>
          </a:p>
        </p:txBody>
      </p:sp>
      <p:grpSp>
        <p:nvGrpSpPr>
          <p:cNvPr id="23" name="Group 22"/>
          <p:cNvGrpSpPr/>
          <p:nvPr/>
        </p:nvGrpSpPr>
        <p:grpSpPr>
          <a:xfrm>
            <a:off x="752128" y="2301693"/>
            <a:ext cx="8521859" cy="1825628"/>
            <a:chOff x="752128" y="2402345"/>
            <a:chExt cx="8521859" cy="1825628"/>
          </a:xfrm>
        </p:grpSpPr>
        <p:sp>
          <p:nvSpPr>
            <p:cNvPr id="2" name="Textframe 2"/>
            <p:cNvSpPr txBox="1">
              <a:spLocks/>
            </p:cNvSpPr>
            <p:nvPr/>
          </p:nvSpPr>
          <p:spPr>
            <a:xfrm>
              <a:off x="2346086" y="2402345"/>
              <a:ext cx="6927901" cy="1825628"/>
            </a:xfrm>
            <a:prstGeom prst="rect">
              <a:avLst/>
            </a:prstGeom>
            <a:noFill/>
            <a:ln w="9525">
              <a:noFill/>
            </a:ln>
          </p:spPr>
          <p:txBody>
            <a:bodyPr vert="horz" wrap="square" lIns="0" tIns="0" rIns="0" bIns="0" rtlCol="0">
              <a:spAutoFit/>
            </a:bodyPr>
            <a:lstStyle/>
            <a:p>
              <a:pPr marL="142629" lvl="1" indent="-142629">
                <a:lnSpc>
                  <a:spcPct val="90000"/>
                </a:lnSpc>
                <a:spcBef>
                  <a:spcPts val="400"/>
                </a:spcBef>
                <a:buSzPct val="100000"/>
                <a:buFont typeface="Arial Narrow"/>
                <a:buChar char="&gt;"/>
              </a:pPr>
              <a:r>
                <a:rPr lang="fr-FR" b="0" noProof="0" dirty="0">
                  <a:latin typeface="+mn-lt"/>
                  <a:cs typeface="Arial Narrow" pitchFamily="34" charset="0"/>
                </a:rPr>
                <a:t>Le </a:t>
              </a:r>
              <a:r>
                <a:rPr lang="fr-FR" noProof="0" dirty="0">
                  <a:solidFill>
                    <a:schemeClr val="accent6"/>
                  </a:solidFill>
                  <a:latin typeface="+mn-lt"/>
                  <a:cs typeface="Arial Narrow" pitchFamily="34" charset="0"/>
                </a:rPr>
                <a:t>renforcement des fréquences/ </a:t>
              </a:r>
              <a:r>
                <a:rPr lang="fr-FR" dirty="0">
                  <a:solidFill>
                    <a:schemeClr val="accent6"/>
                  </a:solidFill>
                  <a:latin typeface="+mn-lt"/>
                  <a:cs typeface="Arial Narrow" pitchFamily="34" charset="0"/>
                </a:rPr>
                <a:t>cadencement des trains </a:t>
              </a:r>
              <a:r>
                <a:rPr lang="fr-FR" b="0" noProof="0" dirty="0">
                  <a:latin typeface="+mn-lt"/>
                  <a:cs typeface="Arial Narrow" pitchFamily="34" charset="0"/>
                </a:rPr>
                <a:t>sur une ligne donnée et la </a:t>
              </a:r>
              <a:r>
                <a:rPr lang="fr-FR" noProof="0" dirty="0">
                  <a:solidFill>
                    <a:schemeClr val="accent6"/>
                  </a:solidFill>
                  <a:latin typeface="+mn-lt"/>
                  <a:cs typeface="Arial Narrow" pitchFamily="34" charset="0"/>
                </a:rPr>
                <a:t>suppression d'arrêts intermédiaires </a:t>
              </a:r>
              <a:r>
                <a:rPr lang="fr-FR" b="0" noProof="0" dirty="0">
                  <a:latin typeface="+mn-lt"/>
                  <a:cs typeface="Arial Narrow" pitchFamily="34" charset="0"/>
                </a:rPr>
                <a:t>permettront d'induire du trafic additionnel sur la ligne via:</a:t>
              </a:r>
            </a:p>
            <a:p>
              <a:pPr marL="298629" lvl="2" indent="-144858">
                <a:lnSpc>
                  <a:spcPct val="90000"/>
                </a:lnSpc>
                <a:spcBef>
                  <a:spcPts val="400"/>
                </a:spcBef>
                <a:buSzPct val="100000"/>
                <a:buFont typeface="Arial Narrow"/>
                <a:buChar char="–"/>
              </a:pPr>
              <a:r>
                <a:rPr lang="fr-FR" b="0" dirty="0">
                  <a:latin typeface="+mn-lt"/>
                  <a:cs typeface="Arial Narrow" pitchFamily="34" charset="0"/>
                </a:rPr>
                <a:t>La réduction du temps d'attente moyen entre 2 trains liée à la hausse de fréquences</a:t>
              </a:r>
            </a:p>
            <a:p>
              <a:pPr marL="298629" lvl="2" indent="-144858">
                <a:lnSpc>
                  <a:spcPct val="90000"/>
                </a:lnSpc>
                <a:spcBef>
                  <a:spcPts val="400"/>
                </a:spcBef>
                <a:buSzPct val="100000"/>
                <a:buFont typeface="Arial Narrow"/>
                <a:buChar char="–"/>
              </a:pPr>
              <a:r>
                <a:rPr lang="fr-FR" b="0" noProof="0" dirty="0">
                  <a:latin typeface="+mn-lt"/>
                  <a:cs typeface="Arial Narrow" pitchFamily="34" charset="0"/>
                </a:rPr>
                <a:t>La réduction du temps de trajet tirée par la suppression d'arrêts intermédiaires</a:t>
              </a:r>
            </a:p>
            <a:p>
              <a:pPr marL="142629" lvl="1" indent="-142629">
                <a:lnSpc>
                  <a:spcPct val="90000"/>
                </a:lnSpc>
                <a:spcBef>
                  <a:spcPts val="400"/>
                </a:spcBef>
                <a:buSzPct val="100000"/>
                <a:buFont typeface="Arial Narrow"/>
                <a:buChar char="&gt;"/>
              </a:pPr>
              <a:r>
                <a:rPr lang="fr-FR" b="0" dirty="0">
                  <a:latin typeface="+mn-lt"/>
                  <a:cs typeface="Arial Narrow" pitchFamily="34" charset="0"/>
                </a:rPr>
                <a:t>La </a:t>
              </a:r>
              <a:r>
                <a:rPr lang="fr-FR" dirty="0">
                  <a:solidFill>
                    <a:schemeClr val="accent6"/>
                  </a:solidFill>
                  <a:latin typeface="+mn-lt"/>
                  <a:cs typeface="Arial Narrow" pitchFamily="34" charset="0"/>
                </a:rPr>
                <a:t>hausse de trafic induite </a:t>
              </a:r>
              <a:r>
                <a:rPr lang="fr-FR" b="0" dirty="0">
                  <a:latin typeface="+mn-lt"/>
                  <a:cs typeface="Arial Narrow" pitchFamily="34" charset="0"/>
                </a:rPr>
                <a:t>par ces deux leviers est </a:t>
              </a:r>
              <a:r>
                <a:rPr lang="fr-FR" dirty="0">
                  <a:solidFill>
                    <a:schemeClr val="accent6"/>
                  </a:solidFill>
                  <a:latin typeface="+mn-lt"/>
                  <a:cs typeface="Arial Narrow" pitchFamily="34" charset="0"/>
                </a:rPr>
                <a:t>corrélée à la réduction du temps d'attente moyen et du temps de trajet </a:t>
              </a:r>
              <a:r>
                <a:rPr lang="fr-FR" b="0" dirty="0">
                  <a:latin typeface="+mn-lt"/>
                  <a:cs typeface="Arial Narrow" pitchFamily="34" charset="0"/>
                </a:rPr>
                <a:t>via un coefficient de corrélation compris entre -0,9 (faible évolution de fréquence/ de temps de trajet) et -1,2 (évolutions significatives) tels que observés au Royaume-Uni</a:t>
              </a:r>
            </a:p>
            <a:p>
              <a:pPr marL="142629" lvl="1" indent="-142629">
                <a:lnSpc>
                  <a:spcPct val="90000"/>
                </a:lnSpc>
                <a:spcBef>
                  <a:spcPts val="400"/>
                </a:spcBef>
                <a:buSzPct val="100000"/>
                <a:buFont typeface="Arial Narrow"/>
                <a:buChar char="&gt;"/>
              </a:pPr>
              <a:r>
                <a:rPr lang="fr-FR" b="0" noProof="0" dirty="0">
                  <a:latin typeface="+mn-lt"/>
                  <a:cs typeface="Arial Narrow" pitchFamily="34" charset="0"/>
                </a:rPr>
                <a:t>En parallèle, il est supposé que, en cas de </a:t>
              </a:r>
              <a:r>
                <a:rPr lang="fr-FR" noProof="0" dirty="0">
                  <a:solidFill>
                    <a:schemeClr val="accent6"/>
                  </a:solidFill>
                  <a:latin typeface="+mn-lt"/>
                  <a:cs typeface="Arial Narrow" pitchFamily="34" charset="0"/>
                </a:rPr>
                <a:t>suppression d'arrêts intermédiaires</a:t>
              </a:r>
              <a:r>
                <a:rPr lang="fr-FR" b="0" noProof="0" dirty="0">
                  <a:latin typeface="+mn-lt"/>
                  <a:cs typeface="Arial Narrow" pitchFamily="34" charset="0"/>
                </a:rPr>
                <a:t>, </a:t>
              </a:r>
              <a:r>
                <a:rPr lang="fr-FR" noProof="0" dirty="0">
                  <a:solidFill>
                    <a:schemeClr val="accent6"/>
                  </a:solidFill>
                  <a:latin typeface="+mn-lt"/>
                  <a:cs typeface="Arial Narrow" pitchFamily="34" charset="0"/>
                </a:rPr>
                <a:t>70% du trafic </a:t>
              </a:r>
              <a:r>
                <a:rPr lang="fr-FR" b="0" noProof="0" dirty="0">
                  <a:latin typeface="+mn-lt"/>
                  <a:cs typeface="Arial Narrow" pitchFamily="34" charset="0"/>
                </a:rPr>
                <a:t>lié à l'arrêt sera </a:t>
              </a:r>
              <a:r>
                <a:rPr lang="fr-FR" noProof="0" dirty="0">
                  <a:solidFill>
                    <a:schemeClr val="accent6"/>
                  </a:solidFill>
                  <a:latin typeface="+mn-lt"/>
                  <a:cs typeface="Arial Narrow" pitchFamily="34" charset="0"/>
                </a:rPr>
                <a:t>perdu</a:t>
              </a:r>
              <a:r>
                <a:rPr lang="fr-FR" b="0" noProof="0" dirty="0">
                  <a:latin typeface="+mn-lt"/>
                  <a:cs typeface="Arial Narrow" pitchFamily="34" charset="0"/>
                </a:rPr>
                <a:t> en moyenne pour la ligne</a:t>
              </a:r>
            </a:p>
          </p:txBody>
        </p:sp>
        <p:grpSp>
          <p:nvGrpSpPr>
            <p:cNvPr id="14" name="Group 13"/>
            <p:cNvGrpSpPr/>
            <p:nvPr/>
          </p:nvGrpSpPr>
          <p:grpSpPr>
            <a:xfrm>
              <a:off x="752128" y="2402345"/>
              <a:ext cx="1467938" cy="1800000"/>
              <a:chOff x="752128" y="2402345"/>
              <a:chExt cx="1467938" cy="1800000"/>
            </a:xfrm>
          </p:grpSpPr>
          <p:cxnSp>
            <p:nvCxnSpPr>
              <p:cNvPr id="87" name="Straight Connector 86"/>
              <p:cNvCxnSpPr>
                <a:cxnSpLocks/>
              </p:cNvCxnSpPr>
              <p:nvPr/>
            </p:nvCxnSpPr>
            <p:spPr>
              <a:xfrm>
                <a:off x="2220066" y="2402345"/>
                <a:ext cx="0" cy="1800000"/>
              </a:xfrm>
              <a:prstGeom prst="line">
                <a:avLst/>
              </a:prstGeom>
              <a:ln w="2857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88" name="ListLeanHorizontalTextDetail0"/>
              <p:cNvSpPr txBox="1">
                <a:spLocks/>
              </p:cNvSpPr>
              <p:nvPr/>
            </p:nvSpPr>
            <p:spPr>
              <a:xfrm>
                <a:off x="752128" y="2402345"/>
                <a:ext cx="1317971" cy="923330"/>
              </a:xfrm>
              <a:prstGeom prst="rect">
                <a:avLst/>
              </a:prstGeom>
              <a:noFill/>
              <a:ln w="9525">
                <a:noFill/>
              </a:ln>
            </p:spPr>
            <p:txBody>
              <a:bodyPr vert="horz" wrap="square" lIns="0" tIns="0" rIns="0" bIns="0" rtlCol="0">
                <a:spAutoFit/>
              </a:bodyPr>
              <a:lstStyle/>
              <a:p>
                <a:pPr>
                  <a:spcBef>
                    <a:spcPts val="200"/>
                  </a:spcBef>
                  <a:buSzPct val="100000"/>
                </a:pPr>
                <a:r>
                  <a:rPr lang="fr-FR" sz="1500" noProof="0" dirty="0">
                    <a:solidFill>
                      <a:schemeClr val="accent6"/>
                    </a:solidFill>
                    <a:latin typeface="+mn-lt"/>
                    <a:cs typeface="Arial Narrow" pitchFamily="34" charset="0"/>
                  </a:rPr>
                  <a:t>Evolution des fréquences et révision de la politique d'arrêts</a:t>
                </a:r>
              </a:p>
            </p:txBody>
          </p:sp>
        </p:grpSp>
      </p:grpSp>
      <p:cxnSp>
        <p:nvCxnSpPr>
          <p:cNvPr id="8" name="Straight Connector 7"/>
          <p:cNvCxnSpPr/>
          <p:nvPr/>
        </p:nvCxnSpPr>
        <p:spPr>
          <a:xfrm>
            <a:off x="736600" y="4213180"/>
            <a:ext cx="8537388" cy="0"/>
          </a:xfrm>
          <a:prstGeom prst="line">
            <a:avLst/>
          </a:prstGeom>
          <a:ln w="9525">
            <a:solidFill>
              <a:schemeClr val="accent2"/>
            </a:solidFill>
            <a:tailEnd type="none"/>
          </a:ln>
          <a:effectLst/>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2128" y="4347824"/>
            <a:ext cx="8521859" cy="771493"/>
            <a:chOff x="752128" y="4345445"/>
            <a:chExt cx="8521859" cy="771493"/>
          </a:xfrm>
        </p:grpSpPr>
        <p:sp>
          <p:nvSpPr>
            <p:cNvPr id="106" name="Textframe 2"/>
            <p:cNvSpPr txBox="1">
              <a:spLocks/>
            </p:cNvSpPr>
            <p:nvPr/>
          </p:nvSpPr>
          <p:spPr>
            <a:xfrm>
              <a:off x="2346086" y="4345445"/>
              <a:ext cx="6927901" cy="771493"/>
            </a:xfrm>
            <a:prstGeom prst="rect">
              <a:avLst/>
            </a:prstGeom>
            <a:noFill/>
            <a:ln w="9525">
              <a:noFill/>
            </a:ln>
          </p:spPr>
          <p:txBody>
            <a:bodyPr vert="horz" wrap="square" lIns="0" tIns="0" rIns="0" bIns="0" rtlCol="0">
              <a:spAutoFit/>
            </a:bodyPr>
            <a:lstStyle/>
            <a:p>
              <a:pPr marL="142629" lvl="1" indent="-142629">
                <a:lnSpc>
                  <a:spcPct val="90000"/>
                </a:lnSpc>
                <a:spcBef>
                  <a:spcPts val="400"/>
                </a:spcBef>
                <a:buSzPct val="100000"/>
                <a:buFont typeface="Arial Narrow"/>
                <a:buChar char="&gt;"/>
              </a:pPr>
              <a:r>
                <a:rPr lang="fr-FR" b="0" noProof="0" dirty="0">
                  <a:latin typeface="+mn-lt"/>
                  <a:cs typeface="Arial Narrow" pitchFamily="34" charset="0"/>
                </a:rPr>
                <a:t>La </a:t>
              </a:r>
              <a:r>
                <a:rPr lang="fr-FR" noProof="0" dirty="0">
                  <a:solidFill>
                    <a:schemeClr val="accent6"/>
                  </a:solidFill>
                  <a:latin typeface="+mn-lt"/>
                  <a:cs typeface="Arial Narrow" pitchFamily="34" charset="0"/>
                </a:rPr>
                <a:t>mise en place de la réservation obligatoire </a:t>
              </a:r>
              <a:r>
                <a:rPr lang="fr-FR" b="0" noProof="0" dirty="0">
                  <a:latin typeface="+mn-lt"/>
                  <a:cs typeface="Arial Narrow" pitchFamily="34" charset="0"/>
                </a:rPr>
                <a:t>est un </a:t>
              </a:r>
              <a:r>
                <a:rPr lang="fr-FR" noProof="0" dirty="0" err="1">
                  <a:solidFill>
                    <a:schemeClr val="accent6"/>
                  </a:solidFill>
                  <a:latin typeface="+mn-lt"/>
                  <a:cs typeface="Arial Narrow" pitchFamily="34" charset="0"/>
                </a:rPr>
                <a:t>pré-requis</a:t>
              </a:r>
              <a:r>
                <a:rPr lang="fr-FR" noProof="0" dirty="0">
                  <a:solidFill>
                    <a:schemeClr val="accent6"/>
                  </a:solidFill>
                  <a:latin typeface="+mn-lt"/>
                  <a:cs typeface="Arial Narrow" pitchFamily="34" charset="0"/>
                </a:rPr>
                <a:t> </a:t>
              </a:r>
              <a:r>
                <a:rPr lang="fr-FR" b="0" noProof="0" dirty="0">
                  <a:latin typeface="+mn-lt"/>
                  <a:cs typeface="Arial Narrow" pitchFamily="34" charset="0"/>
                </a:rPr>
                <a:t>à la mise en œuvre du </a:t>
              </a:r>
              <a:r>
                <a:rPr lang="fr-FR" noProof="0" dirty="0" err="1">
                  <a:solidFill>
                    <a:schemeClr val="accent6"/>
                  </a:solidFill>
                  <a:latin typeface="+mn-lt"/>
                  <a:cs typeface="Arial Narrow" pitchFamily="34" charset="0"/>
                </a:rPr>
                <a:t>yield</a:t>
              </a:r>
              <a:r>
                <a:rPr lang="fr-FR" noProof="0" dirty="0">
                  <a:solidFill>
                    <a:schemeClr val="accent6"/>
                  </a:solidFill>
                  <a:latin typeface="+mn-lt"/>
                  <a:cs typeface="Arial Narrow" pitchFamily="34" charset="0"/>
                </a:rPr>
                <a:t> management </a:t>
              </a:r>
              <a:r>
                <a:rPr lang="fr-FR" b="0" noProof="0" dirty="0">
                  <a:latin typeface="+mn-lt"/>
                  <a:cs typeface="Arial Narrow" pitchFamily="34" charset="0"/>
                </a:rPr>
                <a:t>sur une ligne – la mise en place de celle-ci devra faire l'objet d'une négociation avec les régions</a:t>
              </a:r>
            </a:p>
            <a:p>
              <a:pPr marL="142629" lvl="1" indent="-142629">
                <a:lnSpc>
                  <a:spcPct val="90000"/>
                </a:lnSpc>
                <a:spcBef>
                  <a:spcPts val="400"/>
                </a:spcBef>
                <a:buSzPct val="100000"/>
                <a:buFont typeface="Arial Narrow"/>
                <a:buChar char="&gt;"/>
              </a:pPr>
              <a:r>
                <a:rPr lang="fr-FR" b="0" dirty="0">
                  <a:latin typeface="+mn-lt"/>
                  <a:cs typeface="Arial Narrow" pitchFamily="34" charset="0"/>
                </a:rPr>
                <a:t>Par ailleurs, le </a:t>
              </a:r>
              <a:r>
                <a:rPr lang="fr-FR" b="0" dirty="0" err="1">
                  <a:latin typeface="+mn-lt"/>
                  <a:cs typeface="Arial Narrow" pitchFamily="34" charset="0"/>
                </a:rPr>
                <a:t>yield</a:t>
              </a:r>
              <a:r>
                <a:rPr lang="fr-FR" b="0" dirty="0">
                  <a:latin typeface="+mn-lt"/>
                  <a:cs typeface="Arial Narrow" pitchFamily="34" charset="0"/>
                </a:rPr>
                <a:t> génère une </a:t>
              </a:r>
              <a:r>
                <a:rPr lang="fr-FR" dirty="0">
                  <a:solidFill>
                    <a:schemeClr val="accent6"/>
                  </a:solidFill>
                  <a:latin typeface="+mn-lt"/>
                  <a:cs typeface="Arial Narrow" pitchFamily="34" charset="0"/>
                </a:rPr>
                <a:t>induction de trafic comprise entre 2% et 5% </a:t>
              </a:r>
              <a:r>
                <a:rPr lang="fr-FR" b="0" dirty="0">
                  <a:latin typeface="+mn-lt"/>
                  <a:cs typeface="Arial Narrow" pitchFamily="34" charset="0"/>
                </a:rPr>
                <a:t>en fonction de l'écart entre politiques de tarification existante et cible</a:t>
              </a:r>
              <a:endParaRPr lang="fr-FR" b="0" noProof="0" dirty="0">
                <a:latin typeface="+mn-lt"/>
                <a:cs typeface="Arial Narrow" pitchFamily="34" charset="0"/>
              </a:endParaRPr>
            </a:p>
          </p:txBody>
        </p:sp>
        <p:grpSp>
          <p:nvGrpSpPr>
            <p:cNvPr id="17" name="Group 16"/>
            <p:cNvGrpSpPr/>
            <p:nvPr/>
          </p:nvGrpSpPr>
          <p:grpSpPr>
            <a:xfrm>
              <a:off x="752128" y="4345445"/>
              <a:ext cx="1467938" cy="756000"/>
              <a:chOff x="752128" y="4345445"/>
              <a:chExt cx="1467938" cy="756000"/>
            </a:xfrm>
          </p:grpSpPr>
          <p:cxnSp>
            <p:nvCxnSpPr>
              <p:cNvPr id="110" name="Straight Connector 109"/>
              <p:cNvCxnSpPr>
                <a:cxnSpLocks/>
              </p:cNvCxnSpPr>
              <p:nvPr/>
            </p:nvCxnSpPr>
            <p:spPr>
              <a:xfrm>
                <a:off x="2220066" y="4345445"/>
                <a:ext cx="0" cy="756000"/>
              </a:xfrm>
              <a:prstGeom prst="line">
                <a:avLst/>
              </a:prstGeom>
              <a:ln w="2857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13" name="ListLeanHorizontalTextDetail0"/>
              <p:cNvSpPr txBox="1">
                <a:spLocks/>
              </p:cNvSpPr>
              <p:nvPr/>
            </p:nvSpPr>
            <p:spPr>
              <a:xfrm>
                <a:off x="752128" y="4345445"/>
                <a:ext cx="1317971" cy="692497"/>
              </a:xfrm>
              <a:prstGeom prst="rect">
                <a:avLst/>
              </a:prstGeom>
              <a:noFill/>
              <a:ln w="9525">
                <a:noFill/>
              </a:ln>
            </p:spPr>
            <p:txBody>
              <a:bodyPr vert="horz" wrap="square" lIns="0" tIns="0" rIns="0" bIns="0" rtlCol="0">
                <a:spAutoFit/>
              </a:bodyPr>
              <a:lstStyle/>
              <a:p>
                <a:pPr>
                  <a:spcBef>
                    <a:spcPts val="200"/>
                  </a:spcBef>
                  <a:buSzPct val="100000"/>
                </a:pPr>
                <a:r>
                  <a:rPr lang="fr-FR" sz="1500" noProof="0" dirty="0">
                    <a:solidFill>
                      <a:schemeClr val="accent6"/>
                    </a:solidFill>
                    <a:latin typeface="+mn-lt"/>
                    <a:cs typeface="Arial Narrow" pitchFamily="34" charset="0"/>
                  </a:rPr>
                  <a:t>Mise en place du </a:t>
                </a:r>
                <a:r>
                  <a:rPr lang="fr-FR" sz="1500" noProof="0" dirty="0" err="1">
                    <a:solidFill>
                      <a:schemeClr val="accent6"/>
                    </a:solidFill>
                    <a:latin typeface="+mn-lt"/>
                    <a:cs typeface="Arial Narrow" pitchFamily="34" charset="0"/>
                  </a:rPr>
                  <a:t>yield</a:t>
                </a:r>
                <a:r>
                  <a:rPr lang="fr-FR" sz="1500" noProof="0" dirty="0">
                    <a:solidFill>
                      <a:schemeClr val="accent6"/>
                    </a:solidFill>
                    <a:latin typeface="+mn-lt"/>
                    <a:cs typeface="Arial Narrow" pitchFamily="34" charset="0"/>
                  </a:rPr>
                  <a:t> management</a:t>
                </a:r>
              </a:p>
            </p:txBody>
          </p:sp>
        </p:grpSp>
      </p:grpSp>
      <p:cxnSp>
        <p:nvCxnSpPr>
          <p:cNvPr id="114" name="Straight Connector 113"/>
          <p:cNvCxnSpPr/>
          <p:nvPr/>
        </p:nvCxnSpPr>
        <p:spPr>
          <a:xfrm>
            <a:off x="736600" y="5228590"/>
            <a:ext cx="8537388" cy="0"/>
          </a:xfrm>
          <a:prstGeom prst="line">
            <a:avLst/>
          </a:prstGeom>
          <a:ln w="9525">
            <a:solidFill>
              <a:schemeClr val="accent2"/>
            </a:solidFill>
            <a:tailEnd type="none"/>
          </a:ln>
          <a:effectLst/>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752128" y="5403319"/>
            <a:ext cx="8521859" cy="756000"/>
            <a:chOff x="752128" y="5220583"/>
            <a:chExt cx="8521859" cy="756000"/>
          </a:xfrm>
        </p:grpSpPr>
        <p:sp>
          <p:nvSpPr>
            <p:cNvPr id="116" name="Textframe 2"/>
            <p:cNvSpPr txBox="1">
              <a:spLocks/>
            </p:cNvSpPr>
            <p:nvPr/>
          </p:nvSpPr>
          <p:spPr>
            <a:xfrm>
              <a:off x="2346086" y="5220583"/>
              <a:ext cx="6927901" cy="360099"/>
            </a:xfrm>
            <a:prstGeom prst="rect">
              <a:avLst/>
            </a:prstGeom>
            <a:noFill/>
            <a:ln w="9525">
              <a:noFill/>
            </a:ln>
          </p:spPr>
          <p:txBody>
            <a:bodyPr vert="horz" wrap="square" lIns="0" tIns="0" rIns="0" bIns="0" rtlCol="0">
              <a:spAutoFit/>
            </a:bodyPr>
            <a:lstStyle/>
            <a:p>
              <a:pPr marL="142629" lvl="1" indent="-142629">
                <a:lnSpc>
                  <a:spcPct val="90000"/>
                </a:lnSpc>
                <a:spcBef>
                  <a:spcPts val="400"/>
                </a:spcBef>
                <a:buSzPct val="100000"/>
                <a:buFont typeface="Arial Narrow"/>
                <a:buChar char="&gt;"/>
              </a:pPr>
              <a:r>
                <a:rPr lang="fr-FR" noProof="0" dirty="0">
                  <a:solidFill>
                    <a:schemeClr val="accent6"/>
                  </a:solidFill>
                  <a:latin typeface="+mn-lt"/>
                  <a:cs typeface="Arial Narrow" pitchFamily="34" charset="0"/>
                </a:rPr>
                <a:t>Le remplacement/ la rénovation du matériel roulant </a:t>
              </a:r>
              <a:r>
                <a:rPr lang="fr-FR" b="0" noProof="0" dirty="0">
                  <a:latin typeface="+mn-lt"/>
                  <a:cs typeface="Arial Narrow" pitchFamily="34" charset="0"/>
                </a:rPr>
                <a:t>génère une </a:t>
              </a:r>
              <a:r>
                <a:rPr lang="fr-FR" noProof="0" dirty="0">
                  <a:solidFill>
                    <a:schemeClr val="accent6"/>
                  </a:solidFill>
                  <a:latin typeface="+mn-lt"/>
                  <a:cs typeface="Arial Narrow" pitchFamily="34" charset="0"/>
                </a:rPr>
                <a:t>induction de trafic comprise entre 0 et 4</a:t>
              </a:r>
              <a:r>
                <a:rPr lang="fr-FR" dirty="0">
                  <a:solidFill>
                    <a:schemeClr val="accent6"/>
                  </a:solidFill>
                  <a:latin typeface="+mn-lt"/>
                  <a:cs typeface="Arial Narrow" pitchFamily="34" charset="0"/>
                </a:rPr>
                <a:t>% toutes choses égales par ailleurs</a:t>
              </a:r>
              <a:r>
                <a:rPr lang="fr-FR" b="0" noProof="0" dirty="0">
                  <a:latin typeface="+mn-lt"/>
                  <a:cs typeface="Arial Narrow" pitchFamily="34" charset="0"/>
                </a:rPr>
                <a:t>, en fonction de l'écart qualitatif entre le matériel existant et le matériel cible</a:t>
              </a:r>
            </a:p>
          </p:txBody>
        </p:sp>
        <p:grpSp>
          <p:nvGrpSpPr>
            <p:cNvPr id="20" name="Group 19"/>
            <p:cNvGrpSpPr/>
            <p:nvPr/>
          </p:nvGrpSpPr>
          <p:grpSpPr>
            <a:xfrm>
              <a:off x="752128" y="5220583"/>
              <a:ext cx="1467938" cy="756000"/>
              <a:chOff x="752128" y="5220583"/>
              <a:chExt cx="1467938" cy="756000"/>
            </a:xfrm>
          </p:grpSpPr>
          <p:cxnSp>
            <p:nvCxnSpPr>
              <p:cNvPr id="118" name="Straight Connector 117"/>
              <p:cNvCxnSpPr>
                <a:cxnSpLocks/>
              </p:cNvCxnSpPr>
              <p:nvPr/>
            </p:nvCxnSpPr>
            <p:spPr>
              <a:xfrm>
                <a:off x="2220066" y="5220583"/>
                <a:ext cx="0" cy="756000"/>
              </a:xfrm>
              <a:prstGeom prst="line">
                <a:avLst/>
              </a:prstGeom>
              <a:ln w="2857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19" name="ListLeanHorizontalTextDetail0"/>
              <p:cNvSpPr txBox="1">
                <a:spLocks/>
              </p:cNvSpPr>
              <p:nvPr/>
            </p:nvSpPr>
            <p:spPr>
              <a:xfrm>
                <a:off x="752128" y="5220583"/>
                <a:ext cx="1317971" cy="692497"/>
              </a:xfrm>
              <a:prstGeom prst="rect">
                <a:avLst/>
              </a:prstGeom>
              <a:noFill/>
              <a:ln w="9525">
                <a:noFill/>
              </a:ln>
            </p:spPr>
            <p:txBody>
              <a:bodyPr vert="horz" wrap="square" lIns="0" tIns="0" rIns="0" bIns="0" rtlCol="0">
                <a:spAutoFit/>
              </a:bodyPr>
              <a:lstStyle/>
              <a:p>
                <a:pPr>
                  <a:spcBef>
                    <a:spcPts val="200"/>
                  </a:spcBef>
                  <a:buSzPct val="100000"/>
                </a:pPr>
                <a:r>
                  <a:rPr lang="fr-FR" sz="1500" noProof="0" dirty="0">
                    <a:solidFill>
                      <a:schemeClr val="accent6"/>
                    </a:solidFill>
                    <a:latin typeface="+mn-lt"/>
                    <a:cs typeface="Arial Narrow" pitchFamily="34" charset="0"/>
                  </a:rPr>
                  <a:t>Remplacement/ Rénovation du matériel roulant</a:t>
                </a:r>
              </a:p>
            </p:txBody>
          </p:sp>
        </p:grpSp>
      </p:grpSp>
      <p:sp>
        <p:nvSpPr>
          <p:cNvPr id="25" name="RbSticker">
            <a:extLst>
              <a:ext uri="{FF2B5EF4-FFF2-40B4-BE49-F238E27FC236}">
                <a16:creationId xmlns:a16="http://schemas.microsoft.com/office/drawing/2014/main" id="{77EA50A7-C471-4348-BEFD-5F953135887D}"/>
              </a:ext>
            </a:extLst>
          </p:cNvPr>
          <p:cNvSpPr txBox="1"/>
          <p:nvPr/>
        </p:nvSpPr>
        <p:spPr>
          <a:xfrm>
            <a:off x="763943" y="322843"/>
            <a:ext cx="1668727"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Les leviers d'optimisation</a:t>
            </a:r>
          </a:p>
        </p:txBody>
      </p:sp>
    </p:spTree>
    <p:extLst>
      <p:ext uri="{BB962C8B-B14F-4D97-AF65-F5344CB8AC3E}">
        <p14:creationId xmlns:p14="http://schemas.microsoft.com/office/powerpoint/2010/main" val="654095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56" name="think-cell Slide" r:id="rId20" imgW="270" imgH="270" progId="TCLayout.ActiveDocument.1">
                  <p:embed/>
                </p:oleObj>
              </mc:Choice>
              <mc:Fallback>
                <p:oleObj name="think-cell Slide" r:id="rId20" imgW="270" imgH="270" progId="TCLayout.ActiveDocument.1">
                  <p:embed/>
                  <p:pic>
                    <p:nvPicPr>
                      <p:cNvPr id="35" name="Object 34"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1100" dirty="0">
              <a:latin typeface="Arial Narrow"/>
              <a:sym typeface="Arial Narrow"/>
            </a:endParaRPr>
          </a:p>
        </p:txBody>
      </p:sp>
      <p:sp>
        <p:nvSpPr>
          <p:cNvPr id="3" name="Title 2"/>
          <p:cNvSpPr>
            <a:spLocks noGrp="1"/>
          </p:cNvSpPr>
          <p:nvPr>
            <p:ph type="title"/>
          </p:nvPr>
        </p:nvSpPr>
        <p:spPr/>
        <p:txBody>
          <a:bodyPr/>
          <a:lstStyle/>
          <a:p>
            <a:r>
              <a:rPr lang="fr-FR" dirty="0"/>
              <a:t>La modélisation de l'impact du matériel roulant et du </a:t>
            </a:r>
            <a:r>
              <a:rPr lang="fr-FR" dirty="0" err="1"/>
              <a:t>yield</a:t>
            </a:r>
            <a:r>
              <a:rPr lang="fr-FR" dirty="0"/>
              <a:t> management se fonde sur le retour d'expérience britannique</a:t>
            </a:r>
          </a:p>
        </p:txBody>
      </p:sp>
      <p:sp>
        <p:nvSpPr>
          <p:cNvPr id="6" name="Source"/>
          <p:cNvSpPr txBox="1"/>
          <p:nvPr/>
        </p:nvSpPr>
        <p:spPr>
          <a:xfrm>
            <a:off x="738189" y="6710121"/>
            <a:ext cx="1697581"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Atkins, Analyses Roland Berger</a:t>
            </a:r>
          </a:p>
        </p:txBody>
      </p:sp>
      <p:sp>
        <p:nvSpPr>
          <p:cNvPr id="7"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sym typeface="+mn-lt"/>
              </a:rPr>
              <a:t>Hypothèses de sensibilité du trafic au </a:t>
            </a:r>
            <a:r>
              <a:rPr lang="fr-FR" sz="2100" b="0" dirty="0" err="1">
                <a:solidFill>
                  <a:schemeClr val="tx2"/>
                </a:solidFill>
                <a:latin typeface="+mn-lt"/>
                <a:sym typeface="+mn-lt"/>
              </a:rPr>
              <a:t>yield</a:t>
            </a:r>
            <a:r>
              <a:rPr lang="fr-FR" sz="2100" b="0" dirty="0">
                <a:solidFill>
                  <a:schemeClr val="tx2"/>
                </a:solidFill>
                <a:latin typeface="+mn-lt"/>
                <a:sym typeface="+mn-lt"/>
              </a:rPr>
              <a:t> et au matériel roulant</a:t>
            </a:r>
          </a:p>
        </p:txBody>
      </p:sp>
      <p:cxnSp>
        <p:nvCxnSpPr>
          <p:cNvPr id="8" name="Straight Connector 7"/>
          <p:cNvCxnSpPr/>
          <p:nvPr/>
        </p:nvCxnSpPr>
        <p:spPr>
          <a:xfrm>
            <a:off x="1802879" y="2755900"/>
            <a:ext cx="0" cy="2304000"/>
          </a:xfrm>
          <a:prstGeom prst="line">
            <a:avLst/>
          </a:prstGeom>
          <a:ln w="22225" cmpd="sng"/>
        </p:spPr>
        <p:style>
          <a:lnRef idx="1">
            <a:schemeClr val="accent6"/>
          </a:lnRef>
          <a:fillRef idx="0">
            <a:schemeClr val="accent6"/>
          </a:fillRef>
          <a:effectRef idx="0">
            <a:schemeClr val="accent6"/>
          </a:effectRef>
          <a:fontRef idx="minor">
            <a:schemeClr val="tx1"/>
          </a:fontRef>
        </p:style>
      </p:cxnSp>
      <p:sp>
        <p:nvSpPr>
          <p:cNvPr id="9" name="Textframe 12"/>
          <p:cNvSpPr txBox="1">
            <a:spLocks/>
          </p:cNvSpPr>
          <p:nvPr/>
        </p:nvSpPr>
        <p:spPr>
          <a:xfrm>
            <a:off x="758347" y="2857500"/>
            <a:ext cx="961396" cy="1246495"/>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500" dirty="0">
                <a:solidFill>
                  <a:schemeClr val="accent6"/>
                </a:solidFill>
                <a:latin typeface="+mn-lt"/>
                <a:cs typeface="Arial Narrow" pitchFamily="34" charset="0"/>
              </a:rPr>
              <a:t>Variation du trafic par introduction de nouveau matériel roulant</a:t>
            </a:r>
            <a:endParaRPr lang="fr-FR" sz="1500" noProof="0" dirty="0">
              <a:solidFill>
                <a:schemeClr val="accent6"/>
              </a:solidFill>
              <a:latin typeface="+mn-lt"/>
              <a:cs typeface="Arial Narrow" pitchFamily="34" charset="0"/>
            </a:endParaRPr>
          </a:p>
        </p:txBody>
      </p:sp>
      <p:cxnSp>
        <p:nvCxnSpPr>
          <p:cNvPr id="10" name="Straight Connector 9"/>
          <p:cNvCxnSpPr/>
          <p:nvPr/>
        </p:nvCxnSpPr>
        <p:spPr>
          <a:xfrm>
            <a:off x="736599" y="5130800"/>
            <a:ext cx="8534401" cy="0"/>
          </a:xfrm>
          <a:prstGeom prst="line">
            <a:avLst/>
          </a:prstGeom>
          <a:ln w="9525">
            <a:solidFill>
              <a:schemeClr val="accent2"/>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5" name="Horizontal Line"/>
          <p:cNvCxnSpPr/>
          <p:nvPr/>
        </p:nvCxnSpPr>
        <p:spPr>
          <a:xfrm>
            <a:off x="1990725" y="2692400"/>
            <a:ext cx="4653475"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6" name="ListLeanHorizontalTextTopic1"/>
          <p:cNvSpPr txBox="1"/>
          <p:nvPr/>
        </p:nvSpPr>
        <p:spPr>
          <a:xfrm>
            <a:off x="1990725" y="2204199"/>
            <a:ext cx="4653475" cy="488201"/>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latin typeface="+mn-lt"/>
                <a:cs typeface="Arial Narrow" pitchFamily="34" charset="0"/>
              </a:rPr>
              <a:t>Taux de croissance du trafic par expérience de changement au Royaume-Uni [%; 2006]</a:t>
            </a:r>
            <a:endParaRPr lang="fr-FR" sz="1500" noProof="0" dirty="0">
              <a:latin typeface="+mn-lt"/>
              <a:cs typeface="Arial Narrow" pitchFamily="34" charset="0"/>
            </a:endParaRPr>
          </a:p>
        </p:txBody>
      </p:sp>
      <p:cxnSp>
        <p:nvCxnSpPr>
          <p:cNvPr id="18" name="Horizontal Line"/>
          <p:cNvCxnSpPr/>
          <p:nvPr/>
        </p:nvCxnSpPr>
        <p:spPr>
          <a:xfrm>
            <a:off x="7137400" y="2692400"/>
            <a:ext cx="21336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9" name="ListLeanHorizontalTextTopic2"/>
          <p:cNvSpPr txBox="1"/>
          <p:nvPr/>
        </p:nvSpPr>
        <p:spPr>
          <a:xfrm>
            <a:off x="7137400" y="2204199"/>
            <a:ext cx="2133600" cy="488201"/>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noProof="0" dirty="0">
                <a:latin typeface="+mn-lt"/>
                <a:cs typeface="Arial Narrow" pitchFamily="34" charset="0"/>
              </a:rPr>
              <a:t>Valeurs retenues pour la modélisation</a:t>
            </a:r>
          </a:p>
        </p:txBody>
      </p:sp>
      <p:graphicFrame>
        <p:nvGraphicFramePr>
          <p:cNvPr id="24" name="Object 23"/>
          <p:cNvGraphicFramePr>
            <a:graphicFrameLocks/>
          </p:cNvGraphicFramePr>
          <p:nvPr>
            <p:custDataLst>
              <p:tags r:id="rId4"/>
            </p:custDataLst>
          </p:nvPr>
        </p:nvGraphicFramePr>
        <p:xfrm>
          <a:off x="5029200" y="2705100"/>
          <a:ext cx="1504920" cy="2457475"/>
        </p:xfrm>
        <a:graphic>
          <a:graphicData uri="http://schemas.openxmlformats.org/presentationml/2006/ole">
            <mc:AlternateContent xmlns:mc="http://schemas.openxmlformats.org/markup-compatibility/2006">
              <mc:Choice xmlns:v="urn:schemas-microsoft-com:vml" Requires="v">
                <p:oleObj spid="_x0000_s31757" name="Chart" r:id="rId22" imgW="1881474" imgH="3071911" progId="MSGraph.Chart.8">
                  <p:embed followColorScheme="full"/>
                </p:oleObj>
              </mc:Choice>
              <mc:Fallback>
                <p:oleObj name="Chart" r:id="rId22" imgW="1881474" imgH="3071911" progId="MSGraph.Chart.8">
                  <p:embed followColorScheme="full"/>
                  <p:pic>
                    <p:nvPicPr>
                      <p:cNvPr id="24" name="Object 23"/>
                      <p:cNvPicPr/>
                      <p:nvPr/>
                    </p:nvPicPr>
                    <p:blipFill>
                      <a:blip r:embed="rId23"/>
                      <a:stretch>
                        <a:fillRect/>
                      </a:stretch>
                    </p:blipFill>
                    <p:spPr>
                      <a:xfrm>
                        <a:off x="5029200" y="2705100"/>
                        <a:ext cx="1504920" cy="2457475"/>
                      </a:xfrm>
                      <a:prstGeom prst="rect">
                        <a:avLst/>
                      </a:prstGeom>
                    </p:spPr>
                  </p:pic>
                </p:oleObj>
              </mc:Fallback>
            </mc:AlternateContent>
          </a:graphicData>
        </a:graphic>
      </p:graphicFrame>
      <p:sp useBgFill="1">
        <p:nvSpPr>
          <p:cNvPr id="13" name="Freeform 12"/>
          <p:cNvSpPr/>
          <p:nvPr>
            <p:custDataLst>
              <p:tags r:id="rId5"/>
            </p:custDataLst>
          </p:nvPr>
        </p:nvSpPr>
        <p:spPr bwMode="auto">
          <a:xfrm>
            <a:off x="6283325" y="2824163"/>
            <a:ext cx="122239" cy="239713"/>
          </a:xfrm>
          <a:custGeom>
            <a:avLst/>
            <a:gdLst/>
            <a:ahLst/>
            <a:cxnLst/>
            <a:rect l="0" t="0" r="0" b="0"/>
            <a:pathLst>
              <a:path w="122239" h="239713">
                <a:moveTo>
                  <a:pt x="122238" y="0"/>
                </a:moveTo>
                <a:lnTo>
                  <a:pt x="57150" y="239712"/>
                </a:lnTo>
                <a:lnTo>
                  <a:pt x="0" y="239712"/>
                </a:lnTo>
                <a:lnTo>
                  <a:pt x="65088" y="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1" name="Freeform 10"/>
          <p:cNvSpPr/>
          <p:nvPr>
            <p:custDataLst>
              <p:tags r:id="rId6"/>
            </p:custDataLst>
          </p:nvPr>
        </p:nvSpPr>
        <p:spPr bwMode="auto">
          <a:xfrm>
            <a:off x="6283325" y="2824163"/>
            <a:ext cx="65089" cy="239713"/>
          </a:xfrm>
          <a:custGeom>
            <a:avLst/>
            <a:gdLst/>
            <a:ahLst/>
            <a:cxnLst/>
            <a:rect l="0" t="0" r="0" b="0"/>
            <a:pathLst>
              <a:path w="65089" h="239713">
                <a:moveTo>
                  <a:pt x="65088" y="0"/>
                </a:moveTo>
                <a:lnTo>
                  <a:pt x="0" y="239712"/>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reeform 11"/>
          <p:cNvSpPr/>
          <p:nvPr>
            <p:custDataLst>
              <p:tags r:id="rId7"/>
            </p:custDataLst>
          </p:nvPr>
        </p:nvSpPr>
        <p:spPr bwMode="auto">
          <a:xfrm>
            <a:off x="6340475" y="2824163"/>
            <a:ext cx="65089" cy="239713"/>
          </a:xfrm>
          <a:custGeom>
            <a:avLst/>
            <a:gdLst/>
            <a:ahLst/>
            <a:cxnLst/>
            <a:rect l="0" t="0" r="0" b="0"/>
            <a:pathLst>
              <a:path w="65089" h="239713">
                <a:moveTo>
                  <a:pt x="65088" y="0"/>
                </a:moveTo>
                <a:lnTo>
                  <a:pt x="0" y="239712"/>
                </a:lnTo>
              </a:path>
            </a:pathLst>
          </a:cu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Text Placeholder 59"/>
          <p:cNvSpPr>
            <a:spLocks noGrp="1"/>
          </p:cNvSpPr>
          <p:nvPr>
            <p:custDataLst>
              <p:tags r:id="rId8"/>
            </p:custDataLst>
          </p:nvPr>
        </p:nvSpPr>
        <p:spPr bwMode="auto">
          <a:xfrm>
            <a:off x="2005013" y="4845050"/>
            <a:ext cx="202565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D7A18F6-158A-45AA-9E68-E07422A6C150}" type="datetime'Rem''''pla''cement ''''''''d’''uni''tés multip''les Diese''l'">
              <a:rPr lang="fr-FR" sz="1100" smtClean="0">
                <a:latin typeface="Arial Narrow"/>
                <a:sym typeface="Arial Narrow"/>
              </a:rPr>
              <a:pPr/>
              <a:t>Remplacement d’unités multiples Diesel</a:t>
            </a:fld>
            <a:endParaRPr lang="fr-FR" sz="1100" dirty="0">
              <a:latin typeface="Arial Narrow"/>
              <a:sym typeface="Arial Narrow"/>
            </a:endParaRPr>
          </a:p>
        </p:txBody>
      </p:sp>
      <p:sp>
        <p:nvSpPr>
          <p:cNvPr id="42" name="Text Placeholder 61"/>
          <p:cNvSpPr>
            <a:spLocks noGrp="1"/>
          </p:cNvSpPr>
          <p:nvPr>
            <p:custDataLst>
              <p:tags r:id="rId9"/>
            </p:custDataLst>
          </p:nvPr>
        </p:nvSpPr>
        <p:spPr bwMode="auto">
          <a:xfrm>
            <a:off x="2005013" y="4597400"/>
            <a:ext cx="174625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1499607-479F-40D5-8FF6-FA5A6968EA16}" type="datetime'Mi''''s''e'' en p''''''lace de 33''4s s''ur ''S''c''otrail'">
              <a:rPr lang="fr-FR" sz="1100" smtClean="0">
                <a:latin typeface="Arial Narrow"/>
                <a:sym typeface="Arial Narrow"/>
              </a:rPr>
              <a:pPr/>
              <a:t>Mise en place de 334s sur Scotrail</a:t>
            </a:fld>
            <a:endParaRPr lang="fr-FR" sz="1100" dirty="0">
              <a:latin typeface="Arial Narrow"/>
              <a:sym typeface="Arial Narrow"/>
            </a:endParaRPr>
          </a:p>
        </p:txBody>
      </p:sp>
      <p:sp>
        <p:nvSpPr>
          <p:cNvPr id="41" name="Text Placeholder 60"/>
          <p:cNvSpPr>
            <a:spLocks noGrp="1"/>
          </p:cNvSpPr>
          <p:nvPr>
            <p:custDataLst>
              <p:tags r:id="rId10"/>
            </p:custDataLst>
          </p:nvPr>
        </p:nvSpPr>
        <p:spPr bwMode="auto">
          <a:xfrm>
            <a:off x="2005013" y="4349750"/>
            <a:ext cx="258445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391AE08-9251-4AEF-8BB6-FA7E430AE95E}" type="datetime'''Rem''placement du ma''t''é''riel sur First Gre''at Western'">
              <a:rPr lang="fr-FR" sz="1100" smtClean="0">
                <a:latin typeface="Arial Narrow"/>
                <a:sym typeface="Arial Narrow"/>
              </a:rPr>
              <a:pPr/>
              <a:t>Remplacement du matériel sur First Great Western</a:t>
            </a:fld>
            <a:endParaRPr lang="fr-FR" sz="1100" dirty="0">
              <a:latin typeface="Arial Narrow"/>
              <a:sym typeface="Arial Narrow"/>
            </a:endParaRPr>
          </a:p>
        </p:txBody>
      </p:sp>
      <p:sp>
        <p:nvSpPr>
          <p:cNvPr id="39" name="Text Placeholder 58"/>
          <p:cNvSpPr>
            <a:spLocks noGrp="1"/>
          </p:cNvSpPr>
          <p:nvPr>
            <p:custDataLst>
              <p:tags r:id="rId11"/>
            </p:custDataLst>
          </p:nvPr>
        </p:nvSpPr>
        <p:spPr bwMode="auto">
          <a:xfrm>
            <a:off x="2005013" y="4102100"/>
            <a:ext cx="300990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7E7FE22-1271-42CE-8642-D7769CDD25F0}" type="datetime'Remplacement d’unités multiples électriques su''r S''outh Eas'">
              <a:rPr lang="fr-FR" sz="1100" smtClean="0">
                <a:latin typeface="Arial Narrow"/>
                <a:sym typeface="Arial Narrow"/>
              </a:rPr>
              <a:pPr/>
              <a:t>Remplacement d’unités multiples électriques sur South Eas</a:t>
            </a:fld>
            <a:endParaRPr lang="fr-FR" sz="1100" dirty="0">
              <a:latin typeface="Arial Narrow"/>
              <a:sym typeface="Arial Narrow"/>
            </a:endParaRPr>
          </a:p>
        </p:txBody>
      </p:sp>
      <p:sp>
        <p:nvSpPr>
          <p:cNvPr id="38" name="Text Placeholder 57"/>
          <p:cNvSpPr>
            <a:spLocks noGrp="1"/>
          </p:cNvSpPr>
          <p:nvPr>
            <p:custDataLst>
              <p:tags r:id="rId12"/>
            </p:custDataLst>
          </p:nvPr>
        </p:nvSpPr>
        <p:spPr bwMode="auto">
          <a:xfrm>
            <a:off x="2005013" y="3849688"/>
            <a:ext cx="225425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509783A-4538-4B65-944B-DB0D9D13F167}" type="datetime'''Remplacement de''s ''trains Mark ''I ''p''ar'' Mark I''''II'">
              <a:rPr lang="fr-FR" sz="1100" smtClean="0">
                <a:latin typeface="Arial Narrow"/>
                <a:sym typeface="Arial Narrow"/>
              </a:rPr>
              <a:pPr/>
              <a:t>Remplacement des trains Mark I par Mark III</a:t>
            </a:fld>
            <a:endParaRPr lang="fr-FR" sz="1100" dirty="0">
              <a:latin typeface="Arial Narrow"/>
              <a:sym typeface="Arial Narrow"/>
            </a:endParaRPr>
          </a:p>
        </p:txBody>
      </p:sp>
      <p:sp>
        <p:nvSpPr>
          <p:cNvPr id="37" name="Text Placeholder 56"/>
          <p:cNvSpPr>
            <a:spLocks noGrp="1"/>
          </p:cNvSpPr>
          <p:nvPr>
            <p:custDataLst>
              <p:tags r:id="rId13"/>
            </p:custDataLst>
          </p:nvPr>
        </p:nvSpPr>
        <p:spPr bwMode="auto">
          <a:xfrm>
            <a:off x="2005013" y="3597275"/>
            <a:ext cx="290195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1B68915-315C-4865-9C81-047AA55E344B}" type="datetime'Remplace''ment ''d’unités multiples d''e 1979 sur South East'">
              <a:rPr lang="fr-FR" sz="1100" smtClean="0">
                <a:latin typeface="Arial Narrow"/>
                <a:sym typeface="Arial Narrow"/>
              </a:rPr>
              <a:pPr/>
              <a:t>Remplacement d’unités multiples de 1979 sur South East</a:t>
            </a:fld>
            <a:endParaRPr lang="fr-FR" sz="1100" dirty="0">
              <a:latin typeface="Arial Narrow"/>
              <a:sym typeface="Arial Narrow"/>
            </a:endParaRPr>
          </a:p>
        </p:txBody>
      </p:sp>
      <p:sp>
        <p:nvSpPr>
          <p:cNvPr id="28" name="Text Placeholder 49"/>
          <p:cNvSpPr>
            <a:spLocks noGrp="1"/>
          </p:cNvSpPr>
          <p:nvPr>
            <p:custDataLst>
              <p:tags r:id="rId14"/>
            </p:custDataLst>
          </p:nvPr>
        </p:nvSpPr>
        <p:spPr bwMode="auto">
          <a:xfrm>
            <a:off x="2005013" y="3349625"/>
            <a:ext cx="290195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C29FE6E-1141-4FD3-BBA8-C1BD56A6D8F5}" type="datetime'Remplacement d’unités'''' multiples de 1950 sur ''South East'">
              <a:rPr lang="fr-FR" sz="1100" smtClean="0">
                <a:latin typeface="Arial Narrow"/>
                <a:sym typeface="Arial Narrow"/>
              </a:rPr>
              <a:pPr/>
              <a:t>Remplacement d’unités multiples de 1950 sur South East</a:t>
            </a:fld>
            <a:endParaRPr lang="fr-FR" sz="1100" dirty="0">
              <a:latin typeface="Arial Narrow"/>
              <a:sym typeface="Arial Narrow"/>
            </a:endParaRPr>
          </a:p>
        </p:txBody>
      </p:sp>
      <p:sp>
        <p:nvSpPr>
          <p:cNvPr id="27" name="Text Placeholder 48"/>
          <p:cNvSpPr>
            <a:spLocks noGrp="1"/>
          </p:cNvSpPr>
          <p:nvPr>
            <p:custDataLst>
              <p:tags r:id="rId15"/>
            </p:custDataLst>
          </p:nvPr>
        </p:nvSpPr>
        <p:spPr bwMode="auto">
          <a:xfrm>
            <a:off x="2005013" y="3101975"/>
            <a:ext cx="225425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D46B5D6-E53F-4699-8151-AFFEF1B62DE7}" type="datetime'Rénovation ''sur Grea''t ''Nort''h E''aste''rn ''Ra''ilwa''y'">
              <a:rPr lang="fr-FR" sz="1100" smtClean="0">
                <a:latin typeface="Arial Narrow"/>
                <a:sym typeface="Arial Narrow"/>
              </a:rPr>
              <a:pPr/>
              <a:t>Rénovation sur Great North Eastern Railway</a:t>
            </a:fld>
            <a:endParaRPr lang="fr-FR" sz="1100" dirty="0">
              <a:latin typeface="Arial Narrow"/>
              <a:sym typeface="Arial Narrow"/>
            </a:endParaRPr>
          </a:p>
        </p:txBody>
      </p:sp>
      <p:sp>
        <p:nvSpPr>
          <p:cNvPr id="25" name="Text Placeholder 47"/>
          <p:cNvSpPr>
            <a:spLocks noGrp="1"/>
          </p:cNvSpPr>
          <p:nvPr>
            <p:custDataLst>
              <p:tags r:id="rId16"/>
            </p:custDataLst>
          </p:nvPr>
        </p:nvSpPr>
        <p:spPr bwMode="auto">
          <a:xfrm>
            <a:off x="2005013" y="2854325"/>
            <a:ext cx="2125663"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47C7D3E-2CC5-4E0C-8FBC-B5530DA7835C}" type="datetime'Mise en place'' de ''33''''''''3s su''r'' Northern'''' Li''ne'">
              <a:rPr lang="fr-FR" sz="1100" smtClean="0">
                <a:latin typeface="Arial Narrow"/>
                <a:sym typeface="Arial Narrow"/>
              </a:rPr>
              <a:pPr/>
              <a:t>Mise en place de 333s sur Northern Line</a:t>
            </a:fld>
            <a:r>
              <a:rPr lang="fr-FR" sz="1100" baseline="30000" dirty="0">
                <a:latin typeface="Arial Narrow"/>
                <a:sym typeface="Arial Narrow"/>
              </a:rPr>
              <a:t>1)</a:t>
            </a:r>
            <a:endParaRPr lang="fr-FR" sz="1100" dirty="0">
              <a:latin typeface="Arial Narrow"/>
              <a:sym typeface="Arial Narrow"/>
            </a:endParaRPr>
          </a:p>
        </p:txBody>
      </p:sp>
      <p:sp>
        <p:nvSpPr>
          <p:cNvPr id="47" name="Text Placeholder 62"/>
          <p:cNvSpPr>
            <a:spLocks noGrp="1"/>
          </p:cNvSpPr>
          <p:nvPr>
            <p:custDataLst>
              <p:tags r:id="rId17"/>
            </p:custDataLst>
          </p:nvPr>
        </p:nvSpPr>
        <p:spPr bwMode="gray">
          <a:xfrm>
            <a:off x="6445250" y="2854325"/>
            <a:ext cx="228600" cy="1682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BDBC7AC1-DE27-4BC1-B8BB-79DA5845F866}" type="datetime'''''12''''''''''''''''''''''''''''''%'''''''">
              <a:rPr lang="fr-FR" sz="1100" b="1" smtClean="0"/>
              <a:pPr/>
              <a:t>12%</a:t>
            </a:fld>
            <a:endParaRPr lang="fr-FR" sz="1100" b="1" dirty="0">
              <a:latin typeface="Arial Narrow"/>
              <a:sym typeface="Arial Narrow"/>
            </a:endParaRPr>
          </a:p>
        </p:txBody>
      </p:sp>
      <p:sp>
        <p:nvSpPr>
          <p:cNvPr id="36" name="Chevron 35"/>
          <p:cNvSpPr>
            <a:spLocks/>
          </p:cNvSpPr>
          <p:nvPr/>
        </p:nvSpPr>
        <p:spPr>
          <a:xfrm>
            <a:off x="6966760" y="3032919"/>
            <a:ext cx="323040" cy="1869281"/>
          </a:xfrm>
          <a:prstGeom prst="chevron">
            <a:avLst>
              <a:gd name="adj" fmla="val 91367"/>
            </a:avLst>
          </a:prstGeom>
          <a:solidFill>
            <a:srgbClr val="00B0F0"/>
          </a:solidFill>
          <a:ln w="57150">
            <a:solidFill>
              <a:schemeClr val="accent4"/>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defPPr>
              <a:defRPr lang="de-DE"/>
            </a:defPPr>
            <a:lvl1pPr algn="l" rtl="0" fontAlgn="base">
              <a:spcBef>
                <a:spcPct val="0"/>
              </a:spcBef>
              <a:spcAft>
                <a:spcPct val="0"/>
              </a:spcAft>
              <a:defRPr sz="1300" b="1" kern="1200">
                <a:solidFill>
                  <a:schemeClr val="tx1"/>
                </a:solidFill>
                <a:latin typeface="+mn-lt"/>
                <a:ea typeface="+mn-ea"/>
                <a:cs typeface="+mn-cs"/>
              </a:defRPr>
            </a:lvl1pPr>
            <a:lvl2pPr marL="457200" algn="l" rtl="0" fontAlgn="base">
              <a:spcBef>
                <a:spcPct val="0"/>
              </a:spcBef>
              <a:spcAft>
                <a:spcPct val="0"/>
              </a:spcAft>
              <a:defRPr sz="1300" b="1" kern="1200">
                <a:solidFill>
                  <a:schemeClr val="tx1"/>
                </a:solidFill>
                <a:latin typeface="+mn-lt"/>
                <a:ea typeface="+mn-ea"/>
                <a:cs typeface="+mn-cs"/>
              </a:defRPr>
            </a:lvl2pPr>
            <a:lvl3pPr marL="914400" algn="l" rtl="0" fontAlgn="base">
              <a:spcBef>
                <a:spcPct val="0"/>
              </a:spcBef>
              <a:spcAft>
                <a:spcPct val="0"/>
              </a:spcAft>
              <a:defRPr sz="1300" b="1" kern="1200">
                <a:solidFill>
                  <a:schemeClr val="tx1"/>
                </a:solidFill>
                <a:latin typeface="+mn-lt"/>
                <a:ea typeface="+mn-ea"/>
                <a:cs typeface="+mn-cs"/>
              </a:defRPr>
            </a:lvl3pPr>
            <a:lvl4pPr marL="1371600" algn="l" rtl="0" fontAlgn="base">
              <a:spcBef>
                <a:spcPct val="0"/>
              </a:spcBef>
              <a:spcAft>
                <a:spcPct val="0"/>
              </a:spcAft>
              <a:defRPr sz="1300" b="1" kern="1200">
                <a:solidFill>
                  <a:schemeClr val="tx1"/>
                </a:solidFill>
                <a:latin typeface="+mn-lt"/>
                <a:ea typeface="+mn-ea"/>
                <a:cs typeface="+mn-cs"/>
              </a:defRPr>
            </a:lvl4pPr>
            <a:lvl5pPr marL="1828800" algn="l" rtl="0" fontAlgn="base">
              <a:spcBef>
                <a:spcPct val="0"/>
              </a:spcBef>
              <a:spcAft>
                <a:spcPct val="0"/>
              </a:spcAft>
              <a:defRPr sz="1300" b="1" kern="1200">
                <a:solidFill>
                  <a:schemeClr val="tx1"/>
                </a:solidFill>
                <a:latin typeface="+mn-lt"/>
                <a:ea typeface="+mn-ea"/>
                <a:cs typeface="+mn-cs"/>
              </a:defRPr>
            </a:lvl5pPr>
            <a:lvl6pPr marL="2286000" algn="l" defTabSz="914400" rtl="0" eaLnBrk="1" latinLnBrk="0" hangingPunct="1">
              <a:defRPr sz="1300" b="1" kern="1200">
                <a:solidFill>
                  <a:schemeClr val="tx1"/>
                </a:solidFill>
                <a:latin typeface="+mn-lt"/>
                <a:ea typeface="+mn-ea"/>
                <a:cs typeface="+mn-cs"/>
              </a:defRPr>
            </a:lvl6pPr>
            <a:lvl7pPr marL="2743200" algn="l" defTabSz="914400" rtl="0" eaLnBrk="1" latinLnBrk="0" hangingPunct="1">
              <a:defRPr sz="1300" b="1" kern="1200">
                <a:solidFill>
                  <a:schemeClr val="tx1"/>
                </a:solidFill>
                <a:latin typeface="+mn-lt"/>
                <a:ea typeface="+mn-ea"/>
                <a:cs typeface="+mn-cs"/>
              </a:defRPr>
            </a:lvl7pPr>
            <a:lvl8pPr marL="3200400" algn="l" defTabSz="914400" rtl="0" eaLnBrk="1" latinLnBrk="0" hangingPunct="1">
              <a:defRPr sz="1300" b="1" kern="1200">
                <a:solidFill>
                  <a:schemeClr val="tx1"/>
                </a:solidFill>
                <a:latin typeface="+mn-lt"/>
                <a:ea typeface="+mn-ea"/>
                <a:cs typeface="+mn-cs"/>
              </a:defRPr>
            </a:lvl8pPr>
            <a:lvl9pPr marL="3657600" algn="l" defTabSz="914400" rtl="0" eaLnBrk="1" latinLnBrk="0" hangingPunct="1">
              <a:defRPr sz="1300" b="1" kern="1200">
                <a:solidFill>
                  <a:schemeClr val="tx1"/>
                </a:solidFill>
                <a:latin typeface="+mn-lt"/>
                <a:ea typeface="+mn-ea"/>
                <a:cs typeface="+mn-cs"/>
              </a:defRPr>
            </a:lvl9pPr>
          </a:lstStyle>
          <a:p>
            <a:pPr algn="l">
              <a:lnSpc>
                <a:spcPct val="90000"/>
              </a:lnSpc>
              <a:spcBef>
                <a:spcPts val="400"/>
              </a:spcBef>
            </a:pPr>
            <a:endParaRPr lang="fr-FR" sz="1500" b="0" dirty="0">
              <a:solidFill>
                <a:schemeClr val="tx1"/>
              </a:solidFill>
            </a:endParaRPr>
          </a:p>
        </p:txBody>
      </p:sp>
      <p:sp>
        <p:nvSpPr>
          <p:cNvPr id="51" name="Textframe 22"/>
          <p:cNvSpPr txBox="1"/>
          <p:nvPr/>
        </p:nvSpPr>
        <p:spPr>
          <a:xfrm>
            <a:off x="7518399" y="3629126"/>
            <a:ext cx="1599098" cy="664797"/>
          </a:xfrm>
          <a:prstGeom prst="rect">
            <a:avLst/>
          </a:prstGeom>
          <a:noFill/>
          <a:ln w="9525">
            <a:noFill/>
          </a:ln>
        </p:spPr>
        <p:txBody>
          <a:bodyPr vert="horz" wrap="square" lIns="0" tIns="0" rIns="0" bIns="0" rtlCol="0">
            <a:spAutoFit/>
          </a:bodyPr>
          <a:lstStyle/>
          <a:p>
            <a:pPr marL="0" lvl="1">
              <a:lnSpc>
                <a:spcPct val="90000"/>
              </a:lnSpc>
              <a:spcBef>
                <a:spcPts val="400"/>
              </a:spcBef>
              <a:buSzPct val="100000"/>
            </a:pPr>
            <a:r>
              <a:rPr lang="fr-FR" sz="1100" b="0" dirty="0">
                <a:latin typeface="+mn-lt"/>
                <a:cs typeface="Arial Narrow" pitchFamily="34" charset="0"/>
              </a:rPr>
              <a:t>Changer le matériel roulant engendre une croissance additionnelle du trafic comprise entre </a:t>
            </a:r>
            <a:r>
              <a:rPr lang="fr-FR" sz="1500" dirty="0">
                <a:solidFill>
                  <a:schemeClr val="accent6"/>
                </a:solidFill>
                <a:latin typeface="+mn-lt"/>
                <a:cs typeface="Arial Narrow" pitchFamily="34" charset="0"/>
              </a:rPr>
              <a:t>0% et 4%</a:t>
            </a:r>
          </a:p>
        </p:txBody>
      </p:sp>
      <p:cxnSp>
        <p:nvCxnSpPr>
          <p:cNvPr id="52" name="Straight Connector 51"/>
          <p:cNvCxnSpPr/>
          <p:nvPr/>
        </p:nvCxnSpPr>
        <p:spPr>
          <a:xfrm>
            <a:off x="1802879" y="5211970"/>
            <a:ext cx="0" cy="1044000"/>
          </a:xfrm>
          <a:prstGeom prst="line">
            <a:avLst/>
          </a:prstGeom>
          <a:ln w="22225" cmpd="sng"/>
        </p:spPr>
        <p:style>
          <a:lnRef idx="1">
            <a:schemeClr val="accent6"/>
          </a:lnRef>
          <a:fillRef idx="0">
            <a:schemeClr val="accent6"/>
          </a:fillRef>
          <a:effectRef idx="0">
            <a:schemeClr val="accent6"/>
          </a:effectRef>
          <a:fontRef idx="minor">
            <a:schemeClr val="tx1"/>
          </a:fontRef>
        </p:style>
      </p:cxnSp>
      <p:sp>
        <p:nvSpPr>
          <p:cNvPr id="54" name="Textframe 12"/>
          <p:cNvSpPr txBox="1">
            <a:spLocks/>
          </p:cNvSpPr>
          <p:nvPr/>
        </p:nvSpPr>
        <p:spPr>
          <a:xfrm>
            <a:off x="739382" y="5224671"/>
            <a:ext cx="980362" cy="1038746"/>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500" dirty="0">
                <a:solidFill>
                  <a:schemeClr val="accent6"/>
                </a:solidFill>
                <a:latin typeface="+mn-lt"/>
                <a:cs typeface="Arial Narrow" pitchFamily="34" charset="0"/>
              </a:rPr>
              <a:t>Impact de la mise en place du </a:t>
            </a:r>
            <a:r>
              <a:rPr lang="fr-FR" sz="1500" dirty="0" err="1">
                <a:solidFill>
                  <a:schemeClr val="accent6"/>
                </a:solidFill>
                <a:latin typeface="+mn-lt"/>
                <a:cs typeface="Arial Narrow" pitchFamily="34" charset="0"/>
              </a:rPr>
              <a:t>yield</a:t>
            </a:r>
            <a:r>
              <a:rPr lang="fr-FR" sz="1500" dirty="0">
                <a:solidFill>
                  <a:schemeClr val="accent6"/>
                </a:solidFill>
                <a:latin typeface="+mn-lt"/>
                <a:cs typeface="Arial Narrow" pitchFamily="34" charset="0"/>
              </a:rPr>
              <a:t> management</a:t>
            </a:r>
            <a:endParaRPr lang="fr-FR" sz="1500" noProof="0" dirty="0">
              <a:solidFill>
                <a:schemeClr val="accent6"/>
              </a:solidFill>
              <a:latin typeface="+mn-lt"/>
              <a:cs typeface="Arial Narrow" pitchFamily="34" charset="0"/>
            </a:endParaRPr>
          </a:p>
        </p:txBody>
      </p:sp>
      <p:sp>
        <p:nvSpPr>
          <p:cNvPr id="55" name="Textframe 22"/>
          <p:cNvSpPr txBox="1"/>
          <p:nvPr/>
        </p:nvSpPr>
        <p:spPr>
          <a:xfrm>
            <a:off x="7404651" y="5546203"/>
            <a:ext cx="1599098" cy="360099"/>
          </a:xfrm>
          <a:prstGeom prst="rect">
            <a:avLst/>
          </a:prstGeom>
          <a:noFill/>
          <a:ln w="9525">
            <a:noFill/>
          </a:ln>
        </p:spPr>
        <p:txBody>
          <a:bodyPr vert="horz" wrap="square" lIns="0" tIns="0" rIns="0" bIns="0" rtlCol="0">
            <a:spAutoFit/>
          </a:bodyPr>
          <a:lstStyle/>
          <a:p>
            <a:pPr marL="0" lvl="1">
              <a:lnSpc>
                <a:spcPct val="90000"/>
              </a:lnSpc>
              <a:spcBef>
                <a:spcPts val="400"/>
              </a:spcBef>
              <a:buSzPct val="100000"/>
            </a:pPr>
            <a:r>
              <a:rPr lang="fr-FR" sz="1100" b="0" dirty="0">
                <a:latin typeface="+mn-lt"/>
                <a:cs typeface="Arial Narrow" pitchFamily="34" charset="0"/>
              </a:rPr>
              <a:t>Hausse de trafic comprise entre  </a:t>
            </a:r>
            <a:r>
              <a:rPr lang="fr-FR" sz="1500" dirty="0">
                <a:solidFill>
                  <a:schemeClr val="accent6"/>
                </a:solidFill>
                <a:latin typeface="+mn-lt"/>
                <a:cs typeface="Arial Narrow" pitchFamily="34" charset="0"/>
              </a:rPr>
              <a:t>2% et 5%</a:t>
            </a:r>
          </a:p>
        </p:txBody>
      </p:sp>
      <p:sp>
        <p:nvSpPr>
          <p:cNvPr id="56" name="Chevron 55"/>
          <p:cNvSpPr>
            <a:spLocks/>
          </p:cNvSpPr>
          <p:nvPr/>
        </p:nvSpPr>
        <p:spPr>
          <a:xfrm>
            <a:off x="6966760" y="5224671"/>
            <a:ext cx="323040" cy="1003163"/>
          </a:xfrm>
          <a:prstGeom prst="chevron">
            <a:avLst>
              <a:gd name="adj" fmla="val 91367"/>
            </a:avLst>
          </a:prstGeom>
          <a:solidFill>
            <a:srgbClr val="00B0F0"/>
          </a:solidFill>
          <a:ln w="57150">
            <a:solidFill>
              <a:schemeClr val="accent4"/>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defPPr>
              <a:defRPr lang="de-DE"/>
            </a:defPPr>
            <a:lvl1pPr algn="l" rtl="0" fontAlgn="base">
              <a:spcBef>
                <a:spcPct val="0"/>
              </a:spcBef>
              <a:spcAft>
                <a:spcPct val="0"/>
              </a:spcAft>
              <a:defRPr sz="1300" b="1" kern="1200">
                <a:solidFill>
                  <a:schemeClr val="tx1"/>
                </a:solidFill>
                <a:latin typeface="+mn-lt"/>
                <a:ea typeface="+mn-ea"/>
                <a:cs typeface="+mn-cs"/>
              </a:defRPr>
            </a:lvl1pPr>
            <a:lvl2pPr marL="457200" algn="l" rtl="0" fontAlgn="base">
              <a:spcBef>
                <a:spcPct val="0"/>
              </a:spcBef>
              <a:spcAft>
                <a:spcPct val="0"/>
              </a:spcAft>
              <a:defRPr sz="1300" b="1" kern="1200">
                <a:solidFill>
                  <a:schemeClr val="tx1"/>
                </a:solidFill>
                <a:latin typeface="+mn-lt"/>
                <a:ea typeface="+mn-ea"/>
                <a:cs typeface="+mn-cs"/>
              </a:defRPr>
            </a:lvl2pPr>
            <a:lvl3pPr marL="914400" algn="l" rtl="0" fontAlgn="base">
              <a:spcBef>
                <a:spcPct val="0"/>
              </a:spcBef>
              <a:spcAft>
                <a:spcPct val="0"/>
              </a:spcAft>
              <a:defRPr sz="1300" b="1" kern="1200">
                <a:solidFill>
                  <a:schemeClr val="tx1"/>
                </a:solidFill>
                <a:latin typeface="+mn-lt"/>
                <a:ea typeface="+mn-ea"/>
                <a:cs typeface="+mn-cs"/>
              </a:defRPr>
            </a:lvl3pPr>
            <a:lvl4pPr marL="1371600" algn="l" rtl="0" fontAlgn="base">
              <a:spcBef>
                <a:spcPct val="0"/>
              </a:spcBef>
              <a:spcAft>
                <a:spcPct val="0"/>
              </a:spcAft>
              <a:defRPr sz="1300" b="1" kern="1200">
                <a:solidFill>
                  <a:schemeClr val="tx1"/>
                </a:solidFill>
                <a:latin typeface="+mn-lt"/>
                <a:ea typeface="+mn-ea"/>
                <a:cs typeface="+mn-cs"/>
              </a:defRPr>
            </a:lvl4pPr>
            <a:lvl5pPr marL="1828800" algn="l" rtl="0" fontAlgn="base">
              <a:spcBef>
                <a:spcPct val="0"/>
              </a:spcBef>
              <a:spcAft>
                <a:spcPct val="0"/>
              </a:spcAft>
              <a:defRPr sz="1300" b="1" kern="1200">
                <a:solidFill>
                  <a:schemeClr val="tx1"/>
                </a:solidFill>
                <a:latin typeface="+mn-lt"/>
                <a:ea typeface="+mn-ea"/>
                <a:cs typeface="+mn-cs"/>
              </a:defRPr>
            </a:lvl5pPr>
            <a:lvl6pPr marL="2286000" algn="l" defTabSz="914400" rtl="0" eaLnBrk="1" latinLnBrk="0" hangingPunct="1">
              <a:defRPr sz="1300" b="1" kern="1200">
                <a:solidFill>
                  <a:schemeClr val="tx1"/>
                </a:solidFill>
                <a:latin typeface="+mn-lt"/>
                <a:ea typeface="+mn-ea"/>
                <a:cs typeface="+mn-cs"/>
              </a:defRPr>
            </a:lvl6pPr>
            <a:lvl7pPr marL="2743200" algn="l" defTabSz="914400" rtl="0" eaLnBrk="1" latinLnBrk="0" hangingPunct="1">
              <a:defRPr sz="1300" b="1" kern="1200">
                <a:solidFill>
                  <a:schemeClr val="tx1"/>
                </a:solidFill>
                <a:latin typeface="+mn-lt"/>
                <a:ea typeface="+mn-ea"/>
                <a:cs typeface="+mn-cs"/>
              </a:defRPr>
            </a:lvl7pPr>
            <a:lvl8pPr marL="3200400" algn="l" defTabSz="914400" rtl="0" eaLnBrk="1" latinLnBrk="0" hangingPunct="1">
              <a:defRPr sz="1300" b="1" kern="1200">
                <a:solidFill>
                  <a:schemeClr val="tx1"/>
                </a:solidFill>
                <a:latin typeface="+mn-lt"/>
                <a:ea typeface="+mn-ea"/>
                <a:cs typeface="+mn-cs"/>
              </a:defRPr>
            </a:lvl8pPr>
            <a:lvl9pPr marL="3657600" algn="l" defTabSz="914400" rtl="0" eaLnBrk="1" latinLnBrk="0" hangingPunct="1">
              <a:defRPr sz="1300" b="1" kern="1200">
                <a:solidFill>
                  <a:schemeClr val="tx1"/>
                </a:solidFill>
                <a:latin typeface="+mn-lt"/>
                <a:ea typeface="+mn-ea"/>
                <a:cs typeface="+mn-cs"/>
              </a:defRPr>
            </a:lvl9pPr>
          </a:lstStyle>
          <a:p>
            <a:pPr algn="l">
              <a:lnSpc>
                <a:spcPct val="90000"/>
              </a:lnSpc>
              <a:spcBef>
                <a:spcPts val="400"/>
              </a:spcBef>
            </a:pPr>
            <a:endParaRPr lang="fr-FR" sz="1500" b="0" dirty="0">
              <a:solidFill>
                <a:schemeClr val="tx1"/>
              </a:solidFill>
            </a:endParaRPr>
          </a:p>
        </p:txBody>
      </p:sp>
      <p:sp>
        <p:nvSpPr>
          <p:cNvPr id="59" name="Notes"/>
          <p:cNvSpPr txBox="1"/>
          <p:nvPr/>
        </p:nvSpPr>
        <p:spPr>
          <a:xfrm>
            <a:off x="738189" y="6417474"/>
            <a:ext cx="3565079"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cs typeface="+mn-cs"/>
                <a:sym typeface="+mn-lt"/>
              </a:rPr>
              <a:t>1) Valeur intégrant les effets de leviers autres que le changement de matériel</a:t>
            </a:r>
          </a:p>
        </p:txBody>
      </p:sp>
      <p:sp>
        <p:nvSpPr>
          <p:cNvPr id="60" name="Textframe 22"/>
          <p:cNvSpPr txBox="1"/>
          <p:nvPr/>
        </p:nvSpPr>
        <p:spPr>
          <a:xfrm>
            <a:off x="2108200" y="5631179"/>
            <a:ext cx="3149600" cy="152349"/>
          </a:xfrm>
          <a:prstGeom prst="rect">
            <a:avLst/>
          </a:prstGeom>
          <a:noFill/>
          <a:ln w="9525">
            <a:noFill/>
          </a:ln>
        </p:spPr>
        <p:txBody>
          <a:bodyPr vert="horz" wrap="square" lIns="0" tIns="0" rIns="0" bIns="0" rtlCol="0">
            <a:spAutoFit/>
          </a:bodyPr>
          <a:lstStyle/>
          <a:p>
            <a:pPr marL="0" lvl="1">
              <a:lnSpc>
                <a:spcPct val="90000"/>
              </a:lnSpc>
              <a:spcBef>
                <a:spcPts val="400"/>
              </a:spcBef>
              <a:buSzPct val="100000"/>
            </a:pPr>
            <a:r>
              <a:rPr lang="fr-FR" sz="1100" b="0" i="1" dirty="0">
                <a:latin typeface="+mn-lt"/>
                <a:cs typeface="Arial Narrow" pitchFamily="34" charset="0"/>
              </a:rPr>
              <a:t>(Expériences passées au Royaume-Uni)</a:t>
            </a:r>
            <a:endParaRPr lang="fr-FR" sz="1500" b="0" i="1" dirty="0">
              <a:solidFill>
                <a:schemeClr val="accent6"/>
              </a:solidFill>
              <a:latin typeface="+mn-lt"/>
              <a:cs typeface="Arial Narrow" pitchFamily="34" charset="0"/>
            </a:endParaRPr>
          </a:p>
        </p:txBody>
      </p:sp>
      <p:sp>
        <p:nvSpPr>
          <p:cNvPr id="45" name="RbSticker">
            <a:extLst>
              <a:ext uri="{FF2B5EF4-FFF2-40B4-BE49-F238E27FC236}">
                <a16:creationId xmlns:a16="http://schemas.microsoft.com/office/drawing/2014/main" id="{04799A95-BB7A-4D2E-B734-E3EC49B901B7}"/>
              </a:ext>
            </a:extLst>
          </p:cNvPr>
          <p:cNvSpPr txBox="1"/>
          <p:nvPr/>
        </p:nvSpPr>
        <p:spPr>
          <a:xfrm>
            <a:off x="763943" y="322843"/>
            <a:ext cx="1668727"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Les leviers d'optimisation</a:t>
            </a:r>
          </a:p>
        </p:txBody>
      </p:sp>
    </p:spTree>
    <p:extLst>
      <p:ext uri="{BB962C8B-B14F-4D97-AF65-F5344CB8AC3E}">
        <p14:creationId xmlns:p14="http://schemas.microsoft.com/office/powerpoint/2010/main" val="100754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2775" name="think-cell Slide" r:id="rId6" imgW="270" imgH="270" progId="TCLayout.ActiveDocument.1">
                  <p:embed/>
                </p:oleObj>
              </mc:Choice>
              <mc:Fallback>
                <p:oleObj name="think-cell Slide" r:id="rId6" imgW="270" imgH="270" progId="TCLayout.ActiveDocument.1">
                  <p:embed/>
                  <p:pic>
                    <p:nvPicPr>
                      <p:cNvPr id="44" name="Object 4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1100" dirty="0">
              <a:latin typeface="Arial Narrow"/>
              <a:sym typeface="Arial Narrow"/>
            </a:endParaRPr>
          </a:p>
        </p:txBody>
      </p:sp>
      <p:sp>
        <p:nvSpPr>
          <p:cNvPr id="2" name="Title 1"/>
          <p:cNvSpPr>
            <a:spLocks noGrp="1"/>
          </p:cNvSpPr>
          <p:nvPr>
            <p:ph type="title"/>
          </p:nvPr>
        </p:nvSpPr>
        <p:spPr>
          <a:xfrm>
            <a:off x="738000" y="720000"/>
            <a:ext cx="8535988" cy="747897"/>
          </a:xfrm>
        </p:spPr>
        <p:txBody>
          <a:bodyPr/>
          <a:lstStyle/>
          <a:p>
            <a:r>
              <a:rPr lang="fr-FR" dirty="0"/>
              <a:t>L'optimisation de la production permet de réduire le besoin en parc de matériel roulant – Illustration sur Paris-Rouen-Le Havre</a:t>
            </a:r>
          </a:p>
        </p:txBody>
      </p:sp>
      <p:sp>
        <p:nvSpPr>
          <p:cNvPr id="103" name="Source"/>
          <p:cNvSpPr txBox="1"/>
          <p:nvPr/>
        </p:nvSpPr>
        <p:spPr>
          <a:xfrm>
            <a:off x="738189" y="6710121"/>
            <a:ext cx="2095125"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sym typeface="+mn-lt"/>
              </a:rPr>
              <a:t>source : </a:t>
            </a:r>
            <a:r>
              <a:rPr lang="fr-FR" sz="900" b="0" dirty="0">
                <a:latin typeface="+mn-lt"/>
                <a:sym typeface="+mn-lt"/>
              </a:rPr>
              <a:t>Données Atkins, analyses Roland Berger</a:t>
            </a:r>
            <a:endParaRPr lang="fr-FR" sz="900" b="0" dirty="0">
              <a:solidFill>
                <a:schemeClr val="tx1"/>
              </a:solidFill>
              <a:latin typeface="+mn-lt"/>
              <a:sym typeface="+mn-lt"/>
            </a:endParaRPr>
          </a:p>
        </p:txBody>
      </p:sp>
      <p:sp>
        <p:nvSpPr>
          <p:cNvPr id="32"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Cadencement sur Paris-Rouen-Le Havre – Illustration sur une </a:t>
            </a:r>
            <a:r>
              <a:rPr lang="fr-FR" sz="2100" b="0" dirty="0" err="1">
                <a:solidFill>
                  <a:schemeClr val="tx2"/>
                </a:solidFill>
                <a:latin typeface="+mn-lt"/>
                <a:cs typeface="+mn-cs"/>
                <a:sym typeface="+mn-lt"/>
              </a:rPr>
              <a:t>proposition</a:t>
            </a:r>
            <a:r>
              <a:rPr lang="fr-FR" sz="2100" b="0" baseline="30000" dirty="0" err="1">
                <a:solidFill>
                  <a:schemeClr val="tx2"/>
                </a:solidFill>
                <a:latin typeface="+mn-lt"/>
                <a:cs typeface="+mn-cs"/>
                <a:sym typeface="+mn-lt"/>
              </a:rPr>
              <a:t>1</a:t>
            </a:r>
            <a:r>
              <a:rPr lang="fr-FR" sz="2100" b="0" baseline="30000" dirty="0">
                <a:solidFill>
                  <a:schemeClr val="tx2"/>
                </a:solidFill>
                <a:latin typeface="+mn-lt"/>
                <a:cs typeface="+mn-cs"/>
                <a:sym typeface="+mn-lt"/>
              </a:rPr>
              <a:t>)</a:t>
            </a:r>
          </a:p>
        </p:txBody>
      </p:sp>
      <p:cxnSp>
        <p:nvCxnSpPr>
          <p:cNvPr id="58" name="Straight Connector 57"/>
          <p:cNvCxnSpPr>
            <a:cxnSpLocks/>
          </p:cNvCxnSpPr>
          <p:nvPr/>
        </p:nvCxnSpPr>
        <p:spPr>
          <a:xfrm>
            <a:off x="1387156" y="3535490"/>
            <a:ext cx="7200000"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387156" y="2270125"/>
            <a:ext cx="564922" cy="1116000"/>
            <a:chOff x="1981389" y="2473325"/>
            <a:chExt cx="564922" cy="1116000"/>
          </a:xfrm>
        </p:grpSpPr>
        <p:cxnSp>
          <p:nvCxnSpPr>
            <p:cNvPr id="60" name="Straight Connector 59"/>
            <p:cNvCxnSpPr>
              <a:cxnSpLocks/>
            </p:cNvCxnSpPr>
            <p:nvPr/>
          </p:nvCxnSpPr>
          <p:spPr>
            <a:xfrm>
              <a:off x="2546310" y="2473325"/>
              <a:ext cx="0" cy="1116000"/>
            </a:xfrm>
            <a:prstGeom prst="line">
              <a:avLst/>
            </a:prstGeom>
            <a:ln w="1905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61" name="Textframe 21"/>
            <p:cNvSpPr txBox="1"/>
            <p:nvPr/>
          </p:nvSpPr>
          <p:spPr>
            <a:xfrm>
              <a:off x="1981389" y="2473325"/>
              <a:ext cx="564922" cy="180049"/>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noProof="0" dirty="0">
                  <a:solidFill>
                    <a:schemeClr val="accent6"/>
                  </a:solidFill>
                  <a:latin typeface="+mn-lt"/>
                  <a:cs typeface="Arial Narrow" pitchFamily="34" charset="0"/>
                </a:rPr>
                <a:t>Train 1</a:t>
              </a:r>
            </a:p>
          </p:txBody>
        </p:sp>
      </p:grpSp>
      <p:cxnSp>
        <p:nvCxnSpPr>
          <p:cNvPr id="62" name="Straight Connector 61"/>
          <p:cNvCxnSpPr>
            <a:cxnSpLocks/>
          </p:cNvCxnSpPr>
          <p:nvPr/>
        </p:nvCxnSpPr>
        <p:spPr>
          <a:xfrm>
            <a:off x="1387156" y="4950220"/>
            <a:ext cx="7200000"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387156" y="3684855"/>
            <a:ext cx="564922" cy="1116000"/>
            <a:chOff x="1365808" y="3799155"/>
            <a:chExt cx="564922" cy="1116000"/>
          </a:xfrm>
        </p:grpSpPr>
        <p:cxnSp>
          <p:nvCxnSpPr>
            <p:cNvPr id="63" name="Straight Connector 62"/>
            <p:cNvCxnSpPr>
              <a:cxnSpLocks/>
            </p:cNvCxnSpPr>
            <p:nvPr/>
          </p:nvCxnSpPr>
          <p:spPr>
            <a:xfrm>
              <a:off x="1930729" y="3799155"/>
              <a:ext cx="0" cy="1116000"/>
            </a:xfrm>
            <a:prstGeom prst="line">
              <a:avLst/>
            </a:prstGeom>
            <a:ln w="1905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64" name="Textframe 21"/>
            <p:cNvSpPr txBox="1"/>
            <p:nvPr/>
          </p:nvSpPr>
          <p:spPr>
            <a:xfrm>
              <a:off x="1365808" y="3799155"/>
              <a:ext cx="564922" cy="180049"/>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noProof="0" dirty="0">
                  <a:solidFill>
                    <a:schemeClr val="accent6"/>
                  </a:solidFill>
                  <a:latin typeface="+mn-lt"/>
                  <a:cs typeface="Arial Narrow" pitchFamily="34" charset="0"/>
                </a:rPr>
                <a:t>Train 2</a:t>
              </a:r>
            </a:p>
          </p:txBody>
        </p:sp>
      </p:grpSp>
      <p:grpSp>
        <p:nvGrpSpPr>
          <p:cNvPr id="65" name="Group 64"/>
          <p:cNvGrpSpPr/>
          <p:nvPr/>
        </p:nvGrpSpPr>
        <p:grpSpPr>
          <a:xfrm>
            <a:off x="1387156" y="5099585"/>
            <a:ext cx="564922" cy="1116000"/>
            <a:chOff x="1981389" y="2473325"/>
            <a:chExt cx="564922" cy="1116000"/>
          </a:xfrm>
        </p:grpSpPr>
        <p:cxnSp>
          <p:nvCxnSpPr>
            <p:cNvPr id="66" name="Straight Connector 65"/>
            <p:cNvCxnSpPr>
              <a:cxnSpLocks/>
            </p:cNvCxnSpPr>
            <p:nvPr/>
          </p:nvCxnSpPr>
          <p:spPr>
            <a:xfrm>
              <a:off x="2546310" y="2473325"/>
              <a:ext cx="0" cy="1116000"/>
            </a:xfrm>
            <a:prstGeom prst="line">
              <a:avLst/>
            </a:prstGeom>
            <a:ln w="1905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67" name="Textframe 21"/>
            <p:cNvSpPr txBox="1"/>
            <p:nvPr/>
          </p:nvSpPr>
          <p:spPr>
            <a:xfrm>
              <a:off x="1981389" y="2473325"/>
              <a:ext cx="564922" cy="180049"/>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noProof="0" dirty="0">
                  <a:solidFill>
                    <a:schemeClr val="accent6"/>
                  </a:solidFill>
                  <a:latin typeface="+mn-lt"/>
                  <a:cs typeface="Arial Narrow" pitchFamily="34" charset="0"/>
                </a:rPr>
                <a:t>Train 3</a:t>
              </a:r>
            </a:p>
          </p:txBody>
        </p:sp>
      </p:grpSp>
      <p:grpSp>
        <p:nvGrpSpPr>
          <p:cNvPr id="12" name="Group 11"/>
          <p:cNvGrpSpPr/>
          <p:nvPr/>
        </p:nvGrpSpPr>
        <p:grpSpPr>
          <a:xfrm>
            <a:off x="2054404" y="2347887"/>
            <a:ext cx="6452619" cy="969350"/>
            <a:chOff x="2054404" y="2347887"/>
            <a:chExt cx="6452619" cy="969350"/>
          </a:xfrm>
        </p:grpSpPr>
        <p:grpSp>
          <p:nvGrpSpPr>
            <p:cNvPr id="5" name="Group 4"/>
            <p:cNvGrpSpPr/>
            <p:nvPr/>
          </p:nvGrpSpPr>
          <p:grpSpPr>
            <a:xfrm>
              <a:off x="2054404" y="2347887"/>
              <a:ext cx="282733" cy="279956"/>
              <a:chOff x="2054404" y="2347887"/>
              <a:chExt cx="282733" cy="279956"/>
            </a:xfrm>
          </p:grpSpPr>
          <p:sp>
            <p:nvSpPr>
              <p:cNvPr id="69" name="Textframe 10"/>
              <p:cNvSpPr txBox="1">
                <a:spLocks/>
              </p:cNvSpPr>
              <p:nvPr/>
            </p:nvSpPr>
            <p:spPr>
              <a:xfrm>
                <a:off x="2054404"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sp>
            <p:nvSpPr>
              <p:cNvPr id="70" name="Textframe 10"/>
              <p:cNvSpPr txBox="1">
                <a:spLocks/>
              </p:cNvSpPr>
              <p:nvPr/>
            </p:nvSpPr>
            <p:spPr>
              <a:xfrm>
                <a:off x="2117535" y="2466842"/>
                <a:ext cx="178501" cy="161001"/>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6h</a:t>
                </a:r>
                <a:endParaRPr lang="fr-FR" sz="900" b="0" i="1" dirty="0">
                  <a:solidFill>
                    <a:schemeClr val="accent6"/>
                  </a:solidFill>
                  <a:cs typeface="Arial Narrow" pitchFamily="34" charset="0"/>
                </a:endParaRPr>
              </a:p>
            </p:txBody>
          </p:sp>
        </p:grpSp>
        <p:cxnSp>
          <p:nvCxnSpPr>
            <p:cNvPr id="71" name="Straight Connector 70"/>
            <p:cNvCxnSpPr>
              <a:cxnSpLocks/>
              <a:stCxn id="70" idx="2"/>
              <a:endCxn id="128" idx="1"/>
            </p:cNvCxnSpPr>
            <p:nvPr/>
          </p:nvCxnSpPr>
          <p:spPr>
            <a:xfrm>
              <a:off x="2206786" y="2627843"/>
              <a:ext cx="202163"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408949" y="3037280"/>
              <a:ext cx="551385" cy="279957"/>
              <a:chOff x="2169179" y="3275975"/>
              <a:chExt cx="641973" cy="325951"/>
            </a:xfrm>
          </p:grpSpPr>
          <p:sp>
            <p:nvSpPr>
              <p:cNvPr id="127" name="Textframe 10"/>
              <p:cNvSpPr txBox="1">
                <a:spLocks/>
              </p:cNvSpPr>
              <p:nvPr/>
            </p:nvSpPr>
            <p:spPr>
              <a:xfrm>
                <a:off x="2291110" y="3275975"/>
                <a:ext cx="398112"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sp>
            <p:nvSpPr>
              <p:cNvPr id="128" name="Textframe 10"/>
              <p:cNvSpPr txBox="1">
                <a:spLocks/>
              </p:cNvSpPr>
              <p:nvPr/>
            </p:nvSpPr>
            <p:spPr>
              <a:xfrm>
                <a:off x="2169179" y="3414474"/>
                <a:ext cx="331009"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7h28</a:t>
                </a:r>
                <a:endParaRPr lang="fr-FR" sz="900" b="0" i="1" dirty="0">
                  <a:solidFill>
                    <a:srgbClr val="FFC000"/>
                  </a:solidFill>
                  <a:cs typeface="Arial Narrow" pitchFamily="34" charset="0"/>
                </a:endParaRPr>
              </a:p>
            </p:txBody>
          </p:sp>
          <p:sp>
            <p:nvSpPr>
              <p:cNvPr id="129" name="Textframe 10"/>
              <p:cNvSpPr txBox="1">
                <a:spLocks/>
              </p:cNvSpPr>
              <p:nvPr/>
            </p:nvSpPr>
            <p:spPr>
              <a:xfrm>
                <a:off x="2480144" y="3414474"/>
                <a:ext cx="33100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8h00</a:t>
                </a:r>
                <a:endParaRPr lang="fr-FR" sz="900" b="0" i="1" dirty="0">
                  <a:solidFill>
                    <a:schemeClr val="accent6"/>
                  </a:solidFill>
                  <a:cs typeface="Arial Narrow" pitchFamily="34" charset="0"/>
                </a:endParaRPr>
              </a:p>
            </p:txBody>
          </p:sp>
        </p:grpSp>
        <p:cxnSp>
          <p:nvCxnSpPr>
            <p:cNvPr id="73" name="Straight Connector 72"/>
            <p:cNvCxnSpPr>
              <a:cxnSpLocks/>
              <a:stCxn id="129" idx="3"/>
              <a:endCxn id="125" idx="2"/>
            </p:cNvCxnSpPr>
            <p:nvPr/>
          </p:nvCxnSpPr>
          <p:spPr>
            <a:xfrm flipV="1">
              <a:off x="2960334" y="2627843"/>
              <a:ext cx="213962"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3644660" y="3037280"/>
              <a:ext cx="604284" cy="279957"/>
              <a:chOff x="2138386" y="3275975"/>
              <a:chExt cx="703563" cy="325951"/>
            </a:xfrm>
          </p:grpSpPr>
          <p:sp>
            <p:nvSpPr>
              <p:cNvPr id="122" name="Textframe 10"/>
              <p:cNvSpPr txBox="1">
                <a:spLocks/>
              </p:cNvSpPr>
              <p:nvPr/>
            </p:nvSpPr>
            <p:spPr>
              <a:xfrm>
                <a:off x="2291110" y="3275975"/>
                <a:ext cx="398112"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sp>
            <p:nvSpPr>
              <p:cNvPr id="123" name="Textframe 10"/>
              <p:cNvSpPr txBox="1">
                <a:spLocks/>
              </p:cNvSpPr>
              <p:nvPr/>
            </p:nvSpPr>
            <p:spPr>
              <a:xfrm>
                <a:off x="2138386" y="3414474"/>
                <a:ext cx="39259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11h58</a:t>
                </a:r>
                <a:endParaRPr lang="fr-FR" sz="900" b="0" i="1" dirty="0">
                  <a:solidFill>
                    <a:srgbClr val="FFC000"/>
                  </a:solidFill>
                  <a:cs typeface="Arial Narrow" pitchFamily="34" charset="0"/>
                </a:endParaRPr>
              </a:p>
            </p:txBody>
          </p:sp>
          <p:sp>
            <p:nvSpPr>
              <p:cNvPr id="124" name="Textframe 10"/>
              <p:cNvSpPr txBox="1">
                <a:spLocks/>
              </p:cNvSpPr>
              <p:nvPr/>
            </p:nvSpPr>
            <p:spPr>
              <a:xfrm>
                <a:off x="2449351" y="3414474"/>
                <a:ext cx="39259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14h00</a:t>
                </a:r>
                <a:endParaRPr lang="fr-FR" sz="900" b="0" i="1" dirty="0">
                  <a:solidFill>
                    <a:schemeClr val="accent6"/>
                  </a:solidFill>
                  <a:cs typeface="Arial Narrow" pitchFamily="34" charset="0"/>
                </a:endParaRPr>
              </a:p>
            </p:txBody>
          </p:sp>
        </p:grpSp>
        <p:grpSp>
          <p:nvGrpSpPr>
            <p:cNvPr id="76" name="Group 75"/>
            <p:cNvGrpSpPr/>
            <p:nvPr/>
          </p:nvGrpSpPr>
          <p:grpSpPr>
            <a:xfrm>
              <a:off x="4909478" y="3037280"/>
              <a:ext cx="580494" cy="279957"/>
              <a:chOff x="2138384" y="3275975"/>
              <a:chExt cx="675865" cy="325951"/>
            </a:xfrm>
          </p:grpSpPr>
          <p:sp>
            <p:nvSpPr>
              <p:cNvPr id="119" name="Textframe 10"/>
              <p:cNvSpPr txBox="1">
                <a:spLocks/>
              </p:cNvSpPr>
              <p:nvPr/>
            </p:nvSpPr>
            <p:spPr>
              <a:xfrm>
                <a:off x="2291110" y="3275975"/>
                <a:ext cx="398112"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sp>
            <p:nvSpPr>
              <p:cNvPr id="120" name="Textframe 10"/>
              <p:cNvSpPr txBox="1">
                <a:spLocks/>
              </p:cNvSpPr>
              <p:nvPr/>
            </p:nvSpPr>
            <p:spPr>
              <a:xfrm>
                <a:off x="2138384" y="3414474"/>
                <a:ext cx="39259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13h10</a:t>
                </a:r>
                <a:endParaRPr lang="fr-FR" sz="900" b="0" i="1" dirty="0">
                  <a:solidFill>
                    <a:srgbClr val="FFC000"/>
                  </a:solidFill>
                  <a:cs typeface="Arial Narrow" pitchFamily="34" charset="0"/>
                </a:endParaRPr>
              </a:p>
            </p:txBody>
          </p:sp>
          <p:sp>
            <p:nvSpPr>
              <p:cNvPr id="121" name="Textframe 10"/>
              <p:cNvSpPr txBox="1">
                <a:spLocks/>
              </p:cNvSpPr>
              <p:nvPr/>
            </p:nvSpPr>
            <p:spPr>
              <a:xfrm>
                <a:off x="2477050" y="3414474"/>
                <a:ext cx="337199" cy="161001"/>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13h30</a:t>
                </a:r>
                <a:endParaRPr lang="fr-FR" sz="900" b="0" i="1" dirty="0">
                  <a:solidFill>
                    <a:schemeClr val="accent6"/>
                  </a:solidFill>
                  <a:cs typeface="Arial Narrow" pitchFamily="34" charset="0"/>
                </a:endParaRPr>
              </a:p>
            </p:txBody>
          </p:sp>
        </p:grpSp>
        <p:grpSp>
          <p:nvGrpSpPr>
            <p:cNvPr id="77" name="Group 76"/>
            <p:cNvGrpSpPr/>
            <p:nvPr/>
          </p:nvGrpSpPr>
          <p:grpSpPr>
            <a:xfrm>
              <a:off x="6174299" y="3037280"/>
              <a:ext cx="642462" cy="279957"/>
              <a:chOff x="2119336" y="3275975"/>
              <a:chExt cx="748013" cy="325951"/>
            </a:xfrm>
          </p:grpSpPr>
          <p:sp>
            <p:nvSpPr>
              <p:cNvPr id="116" name="Textframe 10"/>
              <p:cNvSpPr txBox="1">
                <a:spLocks/>
              </p:cNvSpPr>
              <p:nvPr/>
            </p:nvSpPr>
            <p:spPr>
              <a:xfrm>
                <a:off x="2291110" y="3275975"/>
                <a:ext cx="398112"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sp>
            <p:nvSpPr>
              <p:cNvPr id="117" name="Textframe 10"/>
              <p:cNvSpPr txBox="1">
                <a:spLocks/>
              </p:cNvSpPr>
              <p:nvPr/>
            </p:nvSpPr>
            <p:spPr>
              <a:xfrm>
                <a:off x="2119336" y="3414474"/>
                <a:ext cx="392599"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17h28</a:t>
                </a:r>
                <a:endParaRPr lang="fr-FR" sz="900" b="0" i="1" dirty="0">
                  <a:solidFill>
                    <a:srgbClr val="FFC000"/>
                  </a:solidFill>
                  <a:cs typeface="Arial Narrow" pitchFamily="34" charset="0"/>
                </a:endParaRPr>
              </a:p>
            </p:txBody>
          </p:sp>
          <p:sp>
            <p:nvSpPr>
              <p:cNvPr id="118" name="Textframe 10"/>
              <p:cNvSpPr txBox="1">
                <a:spLocks/>
              </p:cNvSpPr>
              <p:nvPr/>
            </p:nvSpPr>
            <p:spPr>
              <a:xfrm>
                <a:off x="2474751" y="3414474"/>
                <a:ext cx="39259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18h00</a:t>
                </a:r>
                <a:endParaRPr lang="fr-FR" sz="900" b="0" i="1" dirty="0">
                  <a:solidFill>
                    <a:schemeClr val="accent6"/>
                  </a:solidFill>
                  <a:cs typeface="Arial Narrow" pitchFamily="34" charset="0"/>
                </a:endParaRPr>
              </a:p>
            </p:txBody>
          </p:sp>
        </p:grpSp>
        <p:grpSp>
          <p:nvGrpSpPr>
            <p:cNvPr id="78" name="Group 77"/>
            <p:cNvGrpSpPr/>
            <p:nvPr/>
          </p:nvGrpSpPr>
          <p:grpSpPr>
            <a:xfrm>
              <a:off x="7501088" y="3037280"/>
              <a:ext cx="642462" cy="279957"/>
              <a:chOff x="2106636" y="3275975"/>
              <a:chExt cx="748013" cy="325951"/>
            </a:xfrm>
          </p:grpSpPr>
          <p:sp>
            <p:nvSpPr>
              <p:cNvPr id="113" name="Textframe 10"/>
              <p:cNvSpPr txBox="1">
                <a:spLocks/>
              </p:cNvSpPr>
              <p:nvPr/>
            </p:nvSpPr>
            <p:spPr>
              <a:xfrm>
                <a:off x="2291110" y="3275975"/>
                <a:ext cx="398112"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sp>
            <p:nvSpPr>
              <p:cNvPr id="114" name="Textframe 10"/>
              <p:cNvSpPr txBox="1">
                <a:spLocks/>
              </p:cNvSpPr>
              <p:nvPr/>
            </p:nvSpPr>
            <p:spPr>
              <a:xfrm>
                <a:off x="2106636" y="3414474"/>
                <a:ext cx="392599"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21h28</a:t>
                </a:r>
                <a:endParaRPr lang="fr-FR" sz="900" b="0" i="1" dirty="0">
                  <a:solidFill>
                    <a:srgbClr val="FFC000"/>
                  </a:solidFill>
                  <a:cs typeface="Arial Narrow" pitchFamily="34" charset="0"/>
                </a:endParaRPr>
              </a:p>
            </p:txBody>
          </p:sp>
          <p:sp>
            <p:nvSpPr>
              <p:cNvPr id="115" name="Textframe 10"/>
              <p:cNvSpPr txBox="1">
                <a:spLocks/>
              </p:cNvSpPr>
              <p:nvPr/>
            </p:nvSpPr>
            <p:spPr>
              <a:xfrm>
                <a:off x="2462051" y="3414474"/>
                <a:ext cx="39259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23h00</a:t>
                </a:r>
                <a:endParaRPr lang="fr-FR" sz="900" b="0" i="1" dirty="0">
                  <a:solidFill>
                    <a:schemeClr val="accent6"/>
                  </a:solidFill>
                  <a:cs typeface="Arial Narrow" pitchFamily="34" charset="0"/>
                </a:endParaRPr>
              </a:p>
            </p:txBody>
          </p:sp>
        </p:grpSp>
        <p:grpSp>
          <p:nvGrpSpPr>
            <p:cNvPr id="6" name="Group 5"/>
            <p:cNvGrpSpPr/>
            <p:nvPr/>
          </p:nvGrpSpPr>
          <p:grpSpPr>
            <a:xfrm>
              <a:off x="3032146" y="2347887"/>
              <a:ext cx="588744" cy="279956"/>
              <a:chOff x="2789219" y="2347887"/>
              <a:chExt cx="588744" cy="279956"/>
            </a:xfrm>
          </p:grpSpPr>
          <p:grpSp>
            <p:nvGrpSpPr>
              <p:cNvPr id="74" name="Group 73"/>
              <p:cNvGrpSpPr/>
              <p:nvPr/>
            </p:nvGrpSpPr>
            <p:grpSpPr>
              <a:xfrm>
                <a:off x="2789219" y="2466842"/>
                <a:ext cx="588744" cy="161001"/>
                <a:chOff x="2721080" y="2611824"/>
                <a:chExt cx="685473" cy="187452"/>
              </a:xfrm>
            </p:grpSpPr>
            <p:sp>
              <p:nvSpPr>
                <p:cNvPr id="125" name="Textframe 10"/>
                <p:cNvSpPr txBox="1">
                  <a:spLocks/>
                </p:cNvSpPr>
                <p:nvPr/>
              </p:nvSpPr>
              <p:spPr>
                <a:xfrm>
                  <a:off x="2721080" y="2611824"/>
                  <a:ext cx="331009"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9h28</a:t>
                  </a:r>
                  <a:endParaRPr lang="fr-FR" sz="900" b="0" i="1" dirty="0">
                    <a:solidFill>
                      <a:srgbClr val="FFC000"/>
                    </a:solidFill>
                    <a:cs typeface="Arial Narrow" pitchFamily="34" charset="0"/>
                  </a:endParaRPr>
                </a:p>
              </p:txBody>
            </p:sp>
            <p:sp>
              <p:nvSpPr>
                <p:cNvPr id="126" name="Textframe 10"/>
                <p:cNvSpPr txBox="1">
                  <a:spLocks/>
                </p:cNvSpPr>
                <p:nvPr/>
              </p:nvSpPr>
              <p:spPr>
                <a:xfrm>
                  <a:off x="3013953" y="2611824"/>
                  <a:ext cx="392600"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10h30</a:t>
                  </a:r>
                  <a:endParaRPr lang="fr-FR" sz="900" b="0" i="1" dirty="0">
                    <a:solidFill>
                      <a:schemeClr val="accent6"/>
                    </a:solidFill>
                    <a:cs typeface="Arial Narrow" pitchFamily="34" charset="0"/>
                  </a:endParaRPr>
                </a:p>
              </p:txBody>
            </p:sp>
          </p:grpSp>
          <p:sp>
            <p:nvSpPr>
              <p:cNvPr id="85" name="Textframe 10"/>
              <p:cNvSpPr txBox="1">
                <a:spLocks/>
              </p:cNvSpPr>
              <p:nvPr/>
            </p:nvSpPr>
            <p:spPr>
              <a:xfrm>
                <a:off x="2929006"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grpSp>
        <p:grpSp>
          <p:nvGrpSpPr>
            <p:cNvPr id="7" name="Group 6"/>
            <p:cNvGrpSpPr/>
            <p:nvPr/>
          </p:nvGrpSpPr>
          <p:grpSpPr>
            <a:xfrm>
              <a:off x="4292105" y="2347887"/>
              <a:ext cx="615196" cy="279956"/>
              <a:chOff x="3755690" y="2347887"/>
              <a:chExt cx="615196" cy="279956"/>
            </a:xfrm>
          </p:grpSpPr>
          <p:grpSp>
            <p:nvGrpSpPr>
              <p:cNvPr id="80" name="Group 79"/>
              <p:cNvGrpSpPr/>
              <p:nvPr/>
            </p:nvGrpSpPr>
            <p:grpSpPr>
              <a:xfrm>
                <a:off x="3755690" y="2466842"/>
                <a:ext cx="615196" cy="161001"/>
                <a:chOff x="2690284" y="2611824"/>
                <a:chExt cx="716270" cy="187452"/>
              </a:xfrm>
            </p:grpSpPr>
            <p:sp>
              <p:nvSpPr>
                <p:cNvPr id="108" name="Textframe 10"/>
                <p:cNvSpPr txBox="1">
                  <a:spLocks/>
                </p:cNvSpPr>
                <p:nvPr/>
              </p:nvSpPr>
              <p:spPr>
                <a:xfrm>
                  <a:off x="2690284" y="2611824"/>
                  <a:ext cx="392599"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11h40</a:t>
                  </a:r>
                  <a:endParaRPr lang="fr-FR" sz="900" b="0" i="1" dirty="0">
                    <a:solidFill>
                      <a:srgbClr val="FFC000"/>
                    </a:solidFill>
                    <a:cs typeface="Arial Narrow" pitchFamily="34" charset="0"/>
                  </a:endParaRPr>
                </a:p>
              </p:txBody>
            </p:sp>
            <p:sp>
              <p:nvSpPr>
                <p:cNvPr id="109" name="Textframe 10"/>
                <p:cNvSpPr txBox="1">
                  <a:spLocks/>
                </p:cNvSpPr>
                <p:nvPr/>
              </p:nvSpPr>
              <p:spPr>
                <a:xfrm>
                  <a:off x="3013955" y="2611824"/>
                  <a:ext cx="392599"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12h00</a:t>
                  </a:r>
                  <a:endParaRPr lang="fr-FR" sz="900" b="0" i="1" dirty="0">
                    <a:solidFill>
                      <a:schemeClr val="accent6"/>
                    </a:solidFill>
                    <a:cs typeface="Arial Narrow" pitchFamily="34" charset="0"/>
                  </a:endParaRPr>
                </a:p>
              </p:txBody>
            </p:sp>
          </p:grpSp>
          <p:sp>
            <p:nvSpPr>
              <p:cNvPr id="86" name="Textframe 10"/>
              <p:cNvSpPr txBox="1">
                <a:spLocks/>
              </p:cNvSpPr>
              <p:nvPr/>
            </p:nvSpPr>
            <p:spPr>
              <a:xfrm>
                <a:off x="3921925"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grpSp>
        <p:grpSp>
          <p:nvGrpSpPr>
            <p:cNvPr id="10" name="Group 9"/>
            <p:cNvGrpSpPr/>
            <p:nvPr/>
          </p:nvGrpSpPr>
          <p:grpSpPr>
            <a:xfrm>
              <a:off x="5549412" y="2347887"/>
              <a:ext cx="615197" cy="279956"/>
              <a:chOff x="4773399" y="2347887"/>
              <a:chExt cx="615197" cy="279956"/>
            </a:xfrm>
          </p:grpSpPr>
          <p:grpSp>
            <p:nvGrpSpPr>
              <p:cNvPr id="81" name="Group 80"/>
              <p:cNvGrpSpPr/>
              <p:nvPr/>
            </p:nvGrpSpPr>
            <p:grpSpPr>
              <a:xfrm>
                <a:off x="4773399" y="2466842"/>
                <a:ext cx="615197" cy="161001"/>
                <a:chOff x="2690286" y="2611824"/>
                <a:chExt cx="716269" cy="187452"/>
              </a:xfrm>
            </p:grpSpPr>
            <p:sp>
              <p:nvSpPr>
                <p:cNvPr id="106" name="Textframe 10"/>
                <p:cNvSpPr txBox="1">
                  <a:spLocks/>
                </p:cNvSpPr>
                <p:nvPr/>
              </p:nvSpPr>
              <p:spPr>
                <a:xfrm>
                  <a:off x="2690286" y="2611824"/>
                  <a:ext cx="392599"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15h28</a:t>
                  </a:r>
                  <a:endParaRPr lang="fr-FR" sz="900" b="0" i="1" dirty="0">
                    <a:solidFill>
                      <a:srgbClr val="FFC000"/>
                    </a:solidFill>
                    <a:cs typeface="Arial Narrow" pitchFamily="34" charset="0"/>
                  </a:endParaRPr>
                </a:p>
              </p:txBody>
            </p:sp>
            <p:sp>
              <p:nvSpPr>
                <p:cNvPr id="107" name="Textframe 10"/>
                <p:cNvSpPr txBox="1">
                  <a:spLocks/>
                </p:cNvSpPr>
                <p:nvPr/>
              </p:nvSpPr>
              <p:spPr>
                <a:xfrm>
                  <a:off x="3013957" y="2611824"/>
                  <a:ext cx="392598"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16h00</a:t>
                  </a:r>
                  <a:endParaRPr lang="fr-FR" sz="900" b="0" i="1" dirty="0">
                    <a:solidFill>
                      <a:schemeClr val="accent6"/>
                    </a:solidFill>
                    <a:cs typeface="Arial Narrow" pitchFamily="34" charset="0"/>
                  </a:endParaRPr>
                </a:p>
              </p:txBody>
            </p:sp>
          </p:grpSp>
          <p:sp>
            <p:nvSpPr>
              <p:cNvPr id="87" name="Textframe 10"/>
              <p:cNvSpPr txBox="1">
                <a:spLocks/>
              </p:cNvSpPr>
              <p:nvPr/>
            </p:nvSpPr>
            <p:spPr>
              <a:xfrm>
                <a:off x="4939625"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grpSp>
        <p:grpSp>
          <p:nvGrpSpPr>
            <p:cNvPr id="11" name="Group 10"/>
            <p:cNvGrpSpPr/>
            <p:nvPr/>
          </p:nvGrpSpPr>
          <p:grpSpPr>
            <a:xfrm>
              <a:off x="6859618" y="2347887"/>
              <a:ext cx="615196" cy="279956"/>
              <a:chOff x="5791100" y="2347887"/>
              <a:chExt cx="615196" cy="279956"/>
            </a:xfrm>
          </p:grpSpPr>
          <p:grpSp>
            <p:nvGrpSpPr>
              <p:cNvPr id="82" name="Group 81"/>
              <p:cNvGrpSpPr/>
              <p:nvPr/>
            </p:nvGrpSpPr>
            <p:grpSpPr>
              <a:xfrm>
                <a:off x="5791100" y="2466842"/>
                <a:ext cx="615196" cy="161001"/>
                <a:chOff x="2690286" y="2611824"/>
                <a:chExt cx="716268" cy="187452"/>
              </a:xfrm>
            </p:grpSpPr>
            <p:sp>
              <p:nvSpPr>
                <p:cNvPr id="104" name="Textframe 10"/>
                <p:cNvSpPr txBox="1">
                  <a:spLocks/>
                </p:cNvSpPr>
                <p:nvPr/>
              </p:nvSpPr>
              <p:spPr>
                <a:xfrm>
                  <a:off x="2690286" y="2611824"/>
                  <a:ext cx="392599"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19h28</a:t>
                  </a:r>
                  <a:endParaRPr lang="fr-FR" sz="900" b="0" i="1" dirty="0">
                    <a:solidFill>
                      <a:srgbClr val="FFC000"/>
                    </a:solidFill>
                    <a:cs typeface="Arial Narrow" pitchFamily="34" charset="0"/>
                  </a:endParaRPr>
                </a:p>
              </p:txBody>
            </p:sp>
            <p:sp>
              <p:nvSpPr>
                <p:cNvPr id="105" name="Textframe 10"/>
                <p:cNvSpPr txBox="1">
                  <a:spLocks/>
                </p:cNvSpPr>
                <p:nvPr/>
              </p:nvSpPr>
              <p:spPr>
                <a:xfrm>
                  <a:off x="3013956" y="2611824"/>
                  <a:ext cx="392598"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20h00</a:t>
                  </a:r>
                  <a:endParaRPr lang="fr-FR" sz="900" b="0" i="1" dirty="0">
                    <a:solidFill>
                      <a:schemeClr val="accent6"/>
                    </a:solidFill>
                    <a:cs typeface="Arial Narrow" pitchFamily="34" charset="0"/>
                  </a:endParaRPr>
                </a:p>
              </p:txBody>
            </p:sp>
          </p:grpSp>
          <p:sp>
            <p:nvSpPr>
              <p:cNvPr id="88" name="Textframe 10"/>
              <p:cNvSpPr txBox="1">
                <a:spLocks/>
              </p:cNvSpPr>
              <p:nvPr/>
            </p:nvSpPr>
            <p:spPr>
              <a:xfrm>
                <a:off x="5957326"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grpSp>
        <p:grpSp>
          <p:nvGrpSpPr>
            <p:cNvPr id="4" name="Group 3"/>
            <p:cNvGrpSpPr/>
            <p:nvPr/>
          </p:nvGrpSpPr>
          <p:grpSpPr>
            <a:xfrm>
              <a:off x="8169824" y="2347887"/>
              <a:ext cx="337199" cy="279956"/>
              <a:chOff x="6920561" y="2347887"/>
              <a:chExt cx="337199" cy="279956"/>
            </a:xfrm>
          </p:grpSpPr>
          <p:sp>
            <p:nvSpPr>
              <p:cNvPr id="101" name="Textframe 10"/>
              <p:cNvSpPr txBox="1">
                <a:spLocks/>
              </p:cNvSpPr>
              <p:nvPr/>
            </p:nvSpPr>
            <p:spPr>
              <a:xfrm>
                <a:off x="6920561" y="2466842"/>
                <a:ext cx="337199" cy="161001"/>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00h28</a:t>
                </a:r>
                <a:endParaRPr lang="fr-FR" sz="900" b="0" i="1" dirty="0">
                  <a:solidFill>
                    <a:srgbClr val="FFC000"/>
                  </a:solidFill>
                  <a:cs typeface="Arial Narrow" pitchFamily="34" charset="0"/>
                </a:endParaRPr>
              </a:p>
            </p:txBody>
          </p:sp>
          <p:sp>
            <p:nvSpPr>
              <p:cNvPr id="89" name="Textframe 10"/>
              <p:cNvSpPr txBox="1">
                <a:spLocks/>
              </p:cNvSpPr>
              <p:nvPr/>
            </p:nvSpPr>
            <p:spPr>
              <a:xfrm>
                <a:off x="6947794"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grpSp>
        <p:cxnSp>
          <p:nvCxnSpPr>
            <p:cNvPr id="91" name="Straight Connector 90"/>
            <p:cNvCxnSpPr>
              <a:cxnSpLocks/>
              <a:stCxn id="126" idx="2"/>
              <a:endCxn id="123" idx="1"/>
            </p:cNvCxnSpPr>
            <p:nvPr/>
          </p:nvCxnSpPr>
          <p:spPr>
            <a:xfrm>
              <a:off x="3452291" y="2627843"/>
              <a:ext cx="192369"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a:stCxn id="124" idx="3"/>
              <a:endCxn id="108" idx="2"/>
            </p:cNvCxnSpPr>
            <p:nvPr/>
          </p:nvCxnSpPr>
          <p:spPr>
            <a:xfrm flipV="1">
              <a:off x="4248944" y="2627843"/>
              <a:ext cx="211761"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a:stCxn id="109" idx="2"/>
              <a:endCxn id="120" idx="1"/>
            </p:cNvCxnSpPr>
            <p:nvPr/>
          </p:nvCxnSpPr>
          <p:spPr>
            <a:xfrm>
              <a:off x="4738702" y="2627843"/>
              <a:ext cx="170776"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a:stCxn id="121" idx="3"/>
              <a:endCxn id="106" idx="2"/>
            </p:cNvCxnSpPr>
            <p:nvPr/>
          </p:nvCxnSpPr>
          <p:spPr>
            <a:xfrm flipV="1">
              <a:off x="5489973" y="2627843"/>
              <a:ext cx="228039" cy="597529"/>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a:stCxn id="107" idx="2"/>
              <a:endCxn id="117" idx="1"/>
            </p:cNvCxnSpPr>
            <p:nvPr/>
          </p:nvCxnSpPr>
          <p:spPr>
            <a:xfrm>
              <a:off x="5996010" y="2627843"/>
              <a:ext cx="178289"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a:stCxn id="118" idx="3"/>
              <a:endCxn id="104" idx="2"/>
            </p:cNvCxnSpPr>
            <p:nvPr/>
          </p:nvCxnSpPr>
          <p:spPr>
            <a:xfrm flipV="1">
              <a:off x="6816761" y="2627843"/>
              <a:ext cx="211457"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a:stCxn id="105" idx="2"/>
              <a:endCxn id="114" idx="1"/>
            </p:cNvCxnSpPr>
            <p:nvPr/>
          </p:nvCxnSpPr>
          <p:spPr>
            <a:xfrm>
              <a:off x="7306215" y="2627843"/>
              <a:ext cx="194873"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a:stCxn id="115" idx="3"/>
              <a:endCxn id="101" idx="2"/>
            </p:cNvCxnSpPr>
            <p:nvPr/>
          </p:nvCxnSpPr>
          <p:spPr>
            <a:xfrm flipV="1">
              <a:off x="8143550" y="2627843"/>
              <a:ext cx="194874"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221" name="Textframe 11"/>
          <p:cNvSpPr txBox="1"/>
          <p:nvPr/>
        </p:nvSpPr>
        <p:spPr>
          <a:xfrm>
            <a:off x="453681" y="2168525"/>
            <a:ext cx="844903" cy="1574790"/>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100" noProof="0" dirty="0">
                <a:solidFill>
                  <a:schemeClr val="accent6"/>
                </a:solidFill>
                <a:latin typeface="+mn-lt"/>
                <a:cs typeface="Arial Narrow" pitchFamily="34" charset="0"/>
              </a:rPr>
              <a:t>Principe:</a:t>
            </a:r>
          </a:p>
          <a:p>
            <a:pPr marL="142629" lvl="1" indent="-142629">
              <a:lnSpc>
                <a:spcPct val="90000"/>
              </a:lnSpc>
              <a:spcBef>
                <a:spcPts val="400"/>
              </a:spcBef>
              <a:buSzPct val="100000"/>
              <a:buFont typeface="Arial Narrow"/>
              <a:buChar char="&gt;"/>
            </a:pPr>
            <a:r>
              <a:rPr lang="fr-FR" sz="1100" dirty="0">
                <a:latin typeface="+mn-lt"/>
                <a:cs typeface="Arial Narrow" pitchFamily="34" charset="0"/>
              </a:rPr>
              <a:t>Optimisation de la production</a:t>
            </a:r>
            <a:r>
              <a:rPr lang="fr-FR" sz="1100" b="0" dirty="0">
                <a:latin typeface="+mn-lt"/>
                <a:cs typeface="Arial Narrow" pitchFamily="34" charset="0"/>
              </a:rPr>
              <a:t> avec réduction des temps de retournement/ nettoyage en gare</a:t>
            </a:r>
          </a:p>
        </p:txBody>
      </p:sp>
      <p:cxnSp>
        <p:nvCxnSpPr>
          <p:cNvPr id="222" name="Straight Connector 221"/>
          <p:cNvCxnSpPr>
            <a:cxnSpLocks/>
          </p:cNvCxnSpPr>
          <p:nvPr/>
        </p:nvCxnSpPr>
        <p:spPr>
          <a:xfrm>
            <a:off x="1331832" y="2168525"/>
            <a:ext cx="0" cy="4032000"/>
          </a:xfrm>
          <a:prstGeom prst="line">
            <a:avLst/>
          </a:prstGeom>
          <a:ln w="9525">
            <a:solidFill>
              <a:schemeClr val="accent6"/>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570900" y="2168525"/>
            <a:ext cx="155575" cy="4068000"/>
            <a:chOff x="8592508" y="2282825"/>
            <a:chExt cx="155575" cy="4068000"/>
          </a:xfrm>
        </p:grpSpPr>
        <p:cxnSp>
          <p:nvCxnSpPr>
            <p:cNvPr id="229" name="VLine"/>
            <p:cNvCxnSpPr>
              <a:cxnSpLocks/>
            </p:cNvCxnSpPr>
            <p:nvPr/>
          </p:nvCxnSpPr>
          <p:spPr>
            <a:xfrm rot="5400000">
              <a:off x="6616188" y="4316825"/>
              <a:ext cx="4068000" cy="0"/>
            </a:xfrm>
            <a:prstGeom prst="line">
              <a:avLst/>
            </a:prstGeom>
            <a:ln w="22225">
              <a:solidFill>
                <a:schemeClr val="accent6"/>
              </a:solidFill>
              <a:tailEnd type="none"/>
            </a:ln>
            <a:effectLst/>
          </p:spPr>
          <p:style>
            <a:lnRef idx="1">
              <a:schemeClr val="accent1"/>
            </a:lnRef>
            <a:fillRef idx="0">
              <a:schemeClr val="accent1"/>
            </a:fillRef>
            <a:effectRef idx="0">
              <a:schemeClr val="accent1"/>
            </a:effectRef>
            <a:fontRef idx="minor">
              <a:schemeClr val="tx1"/>
            </a:fontRef>
          </p:style>
        </p:cxnSp>
        <p:sp>
          <p:nvSpPr>
            <p:cNvPr id="230" name="IsoclesTriangle"/>
            <p:cNvSpPr/>
            <p:nvPr/>
          </p:nvSpPr>
          <p:spPr>
            <a:xfrm rot="5400000">
              <a:off x="8489321" y="4239038"/>
              <a:ext cx="361950" cy="155575"/>
            </a:xfrm>
            <a:prstGeom prst="triangle">
              <a:avLst/>
            </a:prstGeom>
            <a:solidFill>
              <a:schemeClr val="accent6"/>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grpSp>
      <p:sp>
        <p:nvSpPr>
          <p:cNvPr id="231" name="Textframe 11"/>
          <p:cNvSpPr txBox="1"/>
          <p:nvPr/>
        </p:nvSpPr>
        <p:spPr>
          <a:xfrm>
            <a:off x="8719117" y="2168525"/>
            <a:ext cx="994487" cy="2083134"/>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100" noProof="0" dirty="0">
                <a:solidFill>
                  <a:schemeClr val="accent6"/>
                </a:solidFill>
                <a:latin typeface="+mn-lt"/>
                <a:cs typeface="Arial Narrow" pitchFamily="34" charset="0"/>
              </a:rPr>
              <a:t>Réduction du parc:</a:t>
            </a:r>
          </a:p>
          <a:p>
            <a:pPr marL="120686" lvl="1" indent="-120686">
              <a:lnSpc>
                <a:spcPct val="90000"/>
              </a:lnSpc>
              <a:spcBef>
                <a:spcPts val="400"/>
              </a:spcBef>
              <a:buSzPct val="100000"/>
              <a:buFont typeface="Arial Narrow"/>
              <a:buChar char="&gt;"/>
            </a:pPr>
            <a:r>
              <a:rPr lang="fr-FR" sz="1100" dirty="0">
                <a:solidFill>
                  <a:schemeClr val="accent6"/>
                </a:solidFill>
                <a:latin typeface="+mn-lt"/>
                <a:cs typeface="Arial Narrow" pitchFamily="34" charset="0"/>
              </a:rPr>
              <a:t>Parc actuel</a:t>
            </a:r>
            <a:r>
              <a:rPr lang="fr-FR" sz="1100" b="0" dirty="0">
                <a:solidFill>
                  <a:schemeClr val="accent6"/>
                </a:solidFill>
                <a:latin typeface="+mn-lt"/>
                <a:cs typeface="Arial Narrow" pitchFamily="34" charset="0"/>
              </a:rPr>
              <a:t>: 13 locomotives électriques, 45 voitures </a:t>
            </a:r>
            <a:r>
              <a:rPr lang="fr-FR" sz="1100" b="0" dirty="0" err="1">
                <a:solidFill>
                  <a:schemeClr val="accent6"/>
                </a:solidFill>
                <a:latin typeface="+mn-lt"/>
                <a:cs typeface="Arial Narrow" pitchFamily="34" charset="0"/>
              </a:rPr>
              <a:t>V2N</a:t>
            </a:r>
            <a:r>
              <a:rPr lang="fr-FR" sz="1100" b="0" dirty="0">
                <a:solidFill>
                  <a:schemeClr val="accent6"/>
                </a:solidFill>
                <a:latin typeface="+mn-lt"/>
                <a:cs typeface="Arial Narrow" pitchFamily="34" charset="0"/>
              </a:rPr>
              <a:t>, 16 rames TER </a:t>
            </a:r>
            <a:r>
              <a:rPr lang="fr-FR" sz="1100" b="0" dirty="0" err="1">
                <a:solidFill>
                  <a:schemeClr val="accent6"/>
                </a:solidFill>
                <a:latin typeface="+mn-lt"/>
                <a:cs typeface="Arial Narrow" pitchFamily="34" charset="0"/>
              </a:rPr>
              <a:t>2N</a:t>
            </a:r>
            <a:r>
              <a:rPr lang="fr-FR" sz="1100" b="0" dirty="0">
                <a:solidFill>
                  <a:schemeClr val="accent6"/>
                </a:solidFill>
                <a:latin typeface="+mn-lt"/>
                <a:cs typeface="Arial Narrow" pitchFamily="34" charset="0"/>
              </a:rPr>
              <a:t> en location </a:t>
            </a:r>
          </a:p>
          <a:p>
            <a:pPr marL="120686" lvl="1" indent="-120686">
              <a:lnSpc>
                <a:spcPct val="90000"/>
              </a:lnSpc>
              <a:spcBef>
                <a:spcPts val="400"/>
              </a:spcBef>
              <a:buSzPct val="100000"/>
              <a:buFont typeface="Arial Narrow"/>
              <a:buChar char="&gt;"/>
            </a:pPr>
            <a:r>
              <a:rPr lang="fr-FR" sz="1100" noProof="0" dirty="0">
                <a:solidFill>
                  <a:schemeClr val="accent6"/>
                </a:solidFill>
                <a:latin typeface="+mn-lt"/>
                <a:cs typeface="Arial Narrow" pitchFamily="34" charset="0"/>
              </a:rPr>
              <a:t>Parc après optimisation de l'offre</a:t>
            </a:r>
            <a:r>
              <a:rPr lang="fr-FR" sz="1100" b="0" dirty="0">
                <a:solidFill>
                  <a:schemeClr val="accent6"/>
                </a:solidFill>
                <a:latin typeface="+mn-lt"/>
                <a:cs typeface="Arial Narrow" pitchFamily="34" charset="0"/>
              </a:rPr>
              <a:t>: </a:t>
            </a:r>
            <a:r>
              <a:rPr lang="fr-FR" sz="1100" b="0" dirty="0">
                <a:solidFill>
                  <a:schemeClr val="accent6"/>
                </a:solidFill>
                <a:cs typeface="Arial Narrow" pitchFamily="34" charset="0"/>
              </a:rPr>
              <a:t>16 rames à 2 étages (type TER </a:t>
            </a:r>
            <a:r>
              <a:rPr lang="fr-FR" sz="1100" b="0" dirty="0" err="1">
                <a:solidFill>
                  <a:schemeClr val="accent6"/>
                </a:solidFill>
                <a:cs typeface="Arial Narrow" pitchFamily="34" charset="0"/>
              </a:rPr>
              <a:t>2N</a:t>
            </a:r>
            <a:r>
              <a:rPr lang="fr-FR" sz="1100" b="0" dirty="0">
                <a:solidFill>
                  <a:schemeClr val="accent6"/>
                </a:solidFill>
                <a:cs typeface="Arial Narrow" pitchFamily="34" charset="0"/>
              </a:rPr>
              <a:t>)</a:t>
            </a:r>
          </a:p>
        </p:txBody>
      </p:sp>
      <p:sp>
        <p:nvSpPr>
          <p:cNvPr id="223" name="Notes"/>
          <p:cNvSpPr txBox="1"/>
          <p:nvPr/>
        </p:nvSpPr>
        <p:spPr>
          <a:xfrm>
            <a:off x="738189" y="6273825"/>
            <a:ext cx="8554371" cy="415498"/>
          </a:xfrm>
          <a:prstGeom prst="rect">
            <a:avLst/>
          </a:prstGeom>
          <a:noFill/>
          <a:ln w="9525">
            <a:noFill/>
          </a:ln>
        </p:spPr>
        <p:txBody>
          <a:bodyPr vert="horz" wrap="square" lIns="0" tIns="0" rIns="0" bIns="0" rtlCol="0" anchor="b" anchorCtr="0">
            <a:spAutoFit/>
          </a:bodyPr>
          <a:lstStyle/>
          <a:p>
            <a:pPr>
              <a:lnSpc>
                <a:spcPct val="90000"/>
              </a:lnSpc>
              <a:buSzPct val="100000"/>
            </a:pPr>
            <a:r>
              <a:rPr lang="fr-FR" sz="1000" b="0" dirty="0">
                <a:solidFill>
                  <a:schemeClr val="tx1"/>
                </a:solidFill>
                <a:latin typeface="+mn-lt"/>
                <a:cs typeface="+mn-cs"/>
                <a:sym typeface="+mn-lt"/>
              </a:rPr>
              <a:t>1) Plusieurs hypothèses de cadencement ont été définies, avec des temps de retournement plus ou moins longs en gares de Paris et Rouen. Par ailleurs, les temps de retournement considérés reposent sur l'hypothèse d'utilisation de rames automotrices (et non de locomotives). Nous supposons que les horaires actuels peuvent être ré ajustés afin de mettre en place le planning proposé. </a:t>
            </a:r>
          </a:p>
        </p:txBody>
      </p:sp>
      <p:grpSp>
        <p:nvGrpSpPr>
          <p:cNvPr id="16" name="Group 15"/>
          <p:cNvGrpSpPr/>
          <p:nvPr/>
        </p:nvGrpSpPr>
        <p:grpSpPr>
          <a:xfrm>
            <a:off x="2117535" y="4520899"/>
            <a:ext cx="398113" cy="279956"/>
            <a:chOff x="2117535" y="3684855"/>
            <a:chExt cx="398113" cy="279956"/>
          </a:xfrm>
        </p:grpSpPr>
        <p:sp>
          <p:nvSpPr>
            <p:cNvPr id="290" name="Textframe 10"/>
            <p:cNvSpPr txBox="1">
              <a:spLocks/>
            </p:cNvSpPr>
            <p:nvPr/>
          </p:nvSpPr>
          <p:spPr>
            <a:xfrm>
              <a:off x="2117535" y="3684855"/>
              <a:ext cx="398113" cy="138499"/>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sp>
          <p:nvSpPr>
            <p:cNvPr id="291" name="Textframe 10"/>
            <p:cNvSpPr txBox="1">
              <a:spLocks/>
            </p:cNvSpPr>
            <p:nvPr/>
          </p:nvSpPr>
          <p:spPr>
            <a:xfrm>
              <a:off x="2174441" y="3803810"/>
              <a:ext cx="284300" cy="161001"/>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7h30</a:t>
              </a:r>
              <a:endParaRPr lang="fr-FR" sz="900" b="0" i="1" dirty="0">
                <a:solidFill>
                  <a:schemeClr val="accent6"/>
                </a:solidFill>
                <a:cs typeface="Arial Narrow" pitchFamily="34" charset="0"/>
              </a:endParaRPr>
            </a:p>
          </p:txBody>
        </p:sp>
      </p:grpSp>
      <p:cxnSp>
        <p:nvCxnSpPr>
          <p:cNvPr id="181" name="Straight Connector 180"/>
          <p:cNvCxnSpPr>
            <a:cxnSpLocks/>
            <a:stCxn id="290" idx="3"/>
            <a:endCxn id="288" idx="1"/>
          </p:cNvCxnSpPr>
          <p:nvPr/>
        </p:nvCxnSpPr>
        <p:spPr>
          <a:xfrm flipV="1">
            <a:off x="2515648" y="3884312"/>
            <a:ext cx="438229" cy="705837"/>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953877" y="3684855"/>
            <a:ext cx="577834" cy="279957"/>
            <a:chOff x="2472081" y="4374248"/>
            <a:chExt cx="577834" cy="279957"/>
          </a:xfrm>
        </p:grpSpPr>
        <p:sp>
          <p:nvSpPr>
            <p:cNvPr id="287" name="Textframe 10"/>
            <p:cNvSpPr txBox="1">
              <a:spLocks/>
            </p:cNvSpPr>
            <p:nvPr/>
          </p:nvSpPr>
          <p:spPr>
            <a:xfrm>
              <a:off x="2569956" y="4374248"/>
              <a:ext cx="329185"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sp>
          <p:nvSpPr>
            <p:cNvPr id="288" name="Textframe 10"/>
            <p:cNvSpPr txBox="1">
              <a:spLocks/>
            </p:cNvSpPr>
            <p:nvPr/>
          </p:nvSpPr>
          <p:spPr>
            <a:xfrm>
              <a:off x="2472081" y="4493204"/>
              <a:ext cx="284300" cy="161001"/>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8h58</a:t>
              </a:r>
              <a:endParaRPr lang="fr-FR" sz="900" b="0" i="1" dirty="0">
                <a:solidFill>
                  <a:srgbClr val="FFC000"/>
                </a:solidFill>
                <a:cs typeface="Arial Narrow" pitchFamily="34" charset="0"/>
              </a:endParaRPr>
            </a:p>
          </p:txBody>
        </p:sp>
        <p:sp>
          <p:nvSpPr>
            <p:cNvPr id="289" name="Textframe 10"/>
            <p:cNvSpPr txBox="1">
              <a:spLocks/>
            </p:cNvSpPr>
            <p:nvPr/>
          </p:nvSpPr>
          <p:spPr>
            <a:xfrm>
              <a:off x="2712716" y="4493204"/>
              <a:ext cx="337199" cy="161001"/>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10h00</a:t>
              </a:r>
              <a:endParaRPr lang="fr-FR" sz="900" b="0" i="1" dirty="0">
                <a:solidFill>
                  <a:schemeClr val="accent6"/>
                </a:solidFill>
                <a:cs typeface="Arial Narrow" pitchFamily="34" charset="0"/>
              </a:endParaRPr>
            </a:p>
          </p:txBody>
        </p:sp>
      </p:grpSp>
      <p:cxnSp>
        <p:nvCxnSpPr>
          <p:cNvPr id="214" name="Straight Connector 213"/>
          <p:cNvCxnSpPr>
            <a:cxnSpLocks/>
            <a:stCxn id="289" idx="3"/>
            <a:endCxn id="273" idx="1"/>
          </p:cNvCxnSpPr>
          <p:nvPr/>
        </p:nvCxnSpPr>
        <p:spPr>
          <a:xfrm>
            <a:off x="3531711" y="3884312"/>
            <a:ext cx="438228" cy="836043"/>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010136" y="3684855"/>
            <a:ext cx="604284" cy="279957"/>
            <a:chOff x="3707802" y="4374248"/>
            <a:chExt cx="604284" cy="279957"/>
          </a:xfrm>
        </p:grpSpPr>
        <p:sp>
          <p:nvSpPr>
            <p:cNvPr id="284" name="Textframe 10"/>
            <p:cNvSpPr txBox="1">
              <a:spLocks/>
            </p:cNvSpPr>
            <p:nvPr/>
          </p:nvSpPr>
          <p:spPr>
            <a:xfrm>
              <a:off x="3845351" y="4374248"/>
              <a:ext cx="329186"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sp>
          <p:nvSpPr>
            <p:cNvPr id="285" name="Textframe 10"/>
            <p:cNvSpPr txBox="1">
              <a:spLocks/>
            </p:cNvSpPr>
            <p:nvPr/>
          </p:nvSpPr>
          <p:spPr>
            <a:xfrm>
              <a:off x="3707802" y="4493204"/>
              <a:ext cx="337200" cy="161001"/>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14h28</a:t>
              </a:r>
              <a:endParaRPr lang="fr-FR" sz="900" b="0" i="1" dirty="0">
                <a:solidFill>
                  <a:srgbClr val="FFC000"/>
                </a:solidFill>
                <a:cs typeface="Arial Narrow" pitchFamily="34" charset="0"/>
              </a:endParaRPr>
            </a:p>
          </p:txBody>
        </p:sp>
        <p:sp>
          <p:nvSpPr>
            <p:cNvPr id="286" name="Textframe 10"/>
            <p:cNvSpPr txBox="1">
              <a:spLocks/>
            </p:cNvSpPr>
            <p:nvPr/>
          </p:nvSpPr>
          <p:spPr>
            <a:xfrm>
              <a:off x="3974886" y="4493204"/>
              <a:ext cx="337200" cy="161001"/>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15h00</a:t>
              </a:r>
              <a:endParaRPr lang="fr-FR" sz="900" b="0" i="1" dirty="0">
                <a:solidFill>
                  <a:schemeClr val="accent6"/>
                </a:solidFill>
                <a:cs typeface="Arial Narrow" pitchFamily="34" charset="0"/>
              </a:endParaRPr>
            </a:p>
          </p:txBody>
        </p:sp>
      </p:grpSp>
      <p:grpSp>
        <p:nvGrpSpPr>
          <p:cNvPr id="19" name="Group 18"/>
          <p:cNvGrpSpPr/>
          <p:nvPr/>
        </p:nvGrpSpPr>
        <p:grpSpPr>
          <a:xfrm>
            <a:off x="7079622" y="3684855"/>
            <a:ext cx="604285" cy="279957"/>
            <a:chOff x="4972612" y="4374248"/>
            <a:chExt cx="604285" cy="279957"/>
          </a:xfrm>
        </p:grpSpPr>
        <p:sp>
          <p:nvSpPr>
            <p:cNvPr id="281" name="Textframe 10"/>
            <p:cNvSpPr txBox="1">
              <a:spLocks/>
            </p:cNvSpPr>
            <p:nvPr/>
          </p:nvSpPr>
          <p:spPr>
            <a:xfrm>
              <a:off x="5110161" y="4374248"/>
              <a:ext cx="329186"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sp>
          <p:nvSpPr>
            <p:cNvPr id="282" name="Textframe 10"/>
            <p:cNvSpPr txBox="1">
              <a:spLocks/>
            </p:cNvSpPr>
            <p:nvPr/>
          </p:nvSpPr>
          <p:spPr>
            <a:xfrm>
              <a:off x="4972612" y="4493204"/>
              <a:ext cx="337199" cy="161001"/>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18h28</a:t>
              </a:r>
              <a:endParaRPr lang="fr-FR" sz="900" b="0" i="1" dirty="0">
                <a:solidFill>
                  <a:srgbClr val="FFC000"/>
                </a:solidFill>
                <a:cs typeface="Arial Narrow" pitchFamily="34" charset="0"/>
              </a:endParaRPr>
            </a:p>
          </p:txBody>
        </p:sp>
        <p:sp>
          <p:nvSpPr>
            <p:cNvPr id="283" name="Textframe 10"/>
            <p:cNvSpPr txBox="1">
              <a:spLocks/>
            </p:cNvSpPr>
            <p:nvPr/>
          </p:nvSpPr>
          <p:spPr>
            <a:xfrm>
              <a:off x="5239698" y="4493204"/>
              <a:ext cx="337199" cy="161001"/>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19h00</a:t>
              </a:r>
              <a:endParaRPr lang="fr-FR" sz="900" b="0" i="1" dirty="0">
                <a:solidFill>
                  <a:schemeClr val="accent6"/>
                </a:solidFill>
                <a:cs typeface="Arial Narrow" pitchFamily="34" charset="0"/>
              </a:endParaRPr>
            </a:p>
          </p:txBody>
        </p:sp>
      </p:grpSp>
      <p:grpSp>
        <p:nvGrpSpPr>
          <p:cNvPr id="15" name="Group 14"/>
          <p:cNvGrpSpPr/>
          <p:nvPr/>
        </p:nvGrpSpPr>
        <p:grpSpPr>
          <a:xfrm>
            <a:off x="3969939" y="4520899"/>
            <a:ext cx="615193" cy="279956"/>
            <a:chOff x="3068823" y="3684855"/>
            <a:chExt cx="615193" cy="279956"/>
          </a:xfrm>
        </p:grpSpPr>
        <p:grpSp>
          <p:nvGrpSpPr>
            <p:cNvPr id="271" name="Group 270"/>
            <p:cNvGrpSpPr/>
            <p:nvPr/>
          </p:nvGrpSpPr>
          <p:grpSpPr>
            <a:xfrm>
              <a:off x="3068823" y="3803810"/>
              <a:ext cx="615193" cy="161001"/>
              <a:chOff x="2690284" y="2611824"/>
              <a:chExt cx="716269" cy="187452"/>
            </a:xfrm>
          </p:grpSpPr>
          <p:sp>
            <p:nvSpPr>
              <p:cNvPr id="273" name="Textframe 10"/>
              <p:cNvSpPr txBox="1">
                <a:spLocks/>
              </p:cNvSpPr>
              <p:nvPr/>
            </p:nvSpPr>
            <p:spPr>
              <a:xfrm>
                <a:off x="2690284" y="2611824"/>
                <a:ext cx="392600"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11h28</a:t>
                </a:r>
                <a:endParaRPr lang="fr-FR" sz="900" b="0" i="1" dirty="0">
                  <a:solidFill>
                    <a:srgbClr val="FFC000"/>
                  </a:solidFill>
                  <a:cs typeface="Arial Narrow" pitchFamily="34" charset="0"/>
                </a:endParaRPr>
              </a:p>
            </p:txBody>
          </p:sp>
          <p:sp>
            <p:nvSpPr>
              <p:cNvPr id="274" name="Textframe 10"/>
              <p:cNvSpPr txBox="1">
                <a:spLocks/>
              </p:cNvSpPr>
              <p:nvPr/>
            </p:nvSpPr>
            <p:spPr>
              <a:xfrm>
                <a:off x="3013953" y="2611824"/>
                <a:ext cx="392600"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12h00</a:t>
                </a:r>
                <a:endParaRPr lang="fr-FR" sz="900" b="0" i="1" dirty="0">
                  <a:solidFill>
                    <a:schemeClr val="accent6"/>
                  </a:solidFill>
                  <a:cs typeface="Arial Narrow" pitchFamily="34" charset="0"/>
                </a:endParaRPr>
              </a:p>
            </p:txBody>
          </p:sp>
        </p:grpSp>
        <p:sp>
          <p:nvSpPr>
            <p:cNvPr id="272" name="Textframe 10"/>
            <p:cNvSpPr txBox="1">
              <a:spLocks/>
            </p:cNvSpPr>
            <p:nvPr/>
          </p:nvSpPr>
          <p:spPr>
            <a:xfrm>
              <a:off x="3177363" y="3684855"/>
              <a:ext cx="398113" cy="138499"/>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grpSp>
      <p:grpSp>
        <p:nvGrpSpPr>
          <p:cNvPr id="14" name="Group 13"/>
          <p:cNvGrpSpPr/>
          <p:nvPr/>
        </p:nvGrpSpPr>
        <p:grpSpPr>
          <a:xfrm>
            <a:off x="6039423" y="4520899"/>
            <a:ext cx="615196" cy="279956"/>
            <a:chOff x="4355244" y="3684855"/>
            <a:chExt cx="615196" cy="279956"/>
          </a:xfrm>
        </p:grpSpPr>
        <p:grpSp>
          <p:nvGrpSpPr>
            <p:cNvPr id="267" name="Group 266"/>
            <p:cNvGrpSpPr/>
            <p:nvPr/>
          </p:nvGrpSpPr>
          <p:grpSpPr>
            <a:xfrm>
              <a:off x="4355244" y="3803810"/>
              <a:ext cx="615196" cy="161001"/>
              <a:chOff x="2690286" y="2611824"/>
              <a:chExt cx="716268" cy="187452"/>
            </a:xfrm>
          </p:grpSpPr>
          <p:sp>
            <p:nvSpPr>
              <p:cNvPr id="269" name="Textframe 10"/>
              <p:cNvSpPr txBox="1">
                <a:spLocks/>
              </p:cNvSpPr>
              <p:nvPr/>
            </p:nvSpPr>
            <p:spPr>
              <a:xfrm>
                <a:off x="2690286" y="2611824"/>
                <a:ext cx="392599"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16h28</a:t>
                </a:r>
                <a:endParaRPr lang="fr-FR" sz="900" b="0" i="1" dirty="0">
                  <a:solidFill>
                    <a:srgbClr val="FFC000"/>
                  </a:solidFill>
                  <a:cs typeface="Arial Narrow" pitchFamily="34" charset="0"/>
                </a:endParaRPr>
              </a:p>
            </p:txBody>
          </p:sp>
          <p:sp>
            <p:nvSpPr>
              <p:cNvPr id="270" name="Textframe 10"/>
              <p:cNvSpPr txBox="1">
                <a:spLocks/>
              </p:cNvSpPr>
              <p:nvPr/>
            </p:nvSpPr>
            <p:spPr>
              <a:xfrm>
                <a:off x="3013956" y="2611824"/>
                <a:ext cx="392598"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17h00</a:t>
                </a:r>
                <a:endParaRPr lang="fr-FR" sz="900" b="0" i="1" dirty="0">
                  <a:solidFill>
                    <a:schemeClr val="accent6"/>
                  </a:solidFill>
                  <a:cs typeface="Arial Narrow" pitchFamily="34" charset="0"/>
                </a:endParaRPr>
              </a:p>
            </p:txBody>
          </p:sp>
        </p:grpSp>
        <p:sp>
          <p:nvSpPr>
            <p:cNvPr id="268" name="Textframe 10"/>
            <p:cNvSpPr txBox="1">
              <a:spLocks/>
            </p:cNvSpPr>
            <p:nvPr/>
          </p:nvSpPr>
          <p:spPr>
            <a:xfrm>
              <a:off x="4463786" y="3684855"/>
              <a:ext cx="398113" cy="138499"/>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grpSp>
      <p:grpSp>
        <p:nvGrpSpPr>
          <p:cNvPr id="13" name="Group 12"/>
          <p:cNvGrpSpPr/>
          <p:nvPr/>
        </p:nvGrpSpPr>
        <p:grpSpPr>
          <a:xfrm>
            <a:off x="8108910" y="4520899"/>
            <a:ext cx="398113" cy="279956"/>
            <a:chOff x="5695658" y="3684855"/>
            <a:chExt cx="398113" cy="279956"/>
          </a:xfrm>
        </p:grpSpPr>
        <p:sp>
          <p:nvSpPr>
            <p:cNvPr id="265" name="Textframe 10"/>
            <p:cNvSpPr txBox="1">
              <a:spLocks/>
            </p:cNvSpPr>
            <p:nvPr/>
          </p:nvSpPr>
          <p:spPr>
            <a:xfrm>
              <a:off x="5726115" y="3803810"/>
              <a:ext cx="337199" cy="161001"/>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20h28</a:t>
              </a:r>
              <a:endParaRPr lang="fr-FR" sz="900" b="0" i="1" dirty="0">
                <a:solidFill>
                  <a:srgbClr val="FFC000"/>
                </a:solidFill>
                <a:cs typeface="Arial Narrow" pitchFamily="34" charset="0"/>
              </a:endParaRPr>
            </a:p>
          </p:txBody>
        </p:sp>
        <p:sp>
          <p:nvSpPr>
            <p:cNvPr id="264" name="Textframe 10"/>
            <p:cNvSpPr txBox="1">
              <a:spLocks/>
            </p:cNvSpPr>
            <p:nvPr/>
          </p:nvSpPr>
          <p:spPr>
            <a:xfrm>
              <a:off x="5695658" y="3684855"/>
              <a:ext cx="398113" cy="138499"/>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grpSp>
      <p:cxnSp>
        <p:nvCxnSpPr>
          <p:cNvPr id="249" name="Straight Connector 248"/>
          <p:cNvCxnSpPr>
            <a:cxnSpLocks/>
            <a:stCxn id="274" idx="3"/>
            <a:endCxn id="285" idx="1"/>
          </p:cNvCxnSpPr>
          <p:nvPr/>
        </p:nvCxnSpPr>
        <p:spPr>
          <a:xfrm flipV="1">
            <a:off x="4585132" y="3884312"/>
            <a:ext cx="425004" cy="836043"/>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a:cxnSpLocks/>
            <a:stCxn id="286" idx="3"/>
            <a:endCxn id="269" idx="1"/>
          </p:cNvCxnSpPr>
          <p:nvPr/>
        </p:nvCxnSpPr>
        <p:spPr>
          <a:xfrm>
            <a:off x="5614420" y="3884312"/>
            <a:ext cx="425003" cy="836043"/>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51" name="Straight Connector 250"/>
          <p:cNvCxnSpPr>
            <a:cxnSpLocks/>
            <a:stCxn id="270" idx="3"/>
            <a:endCxn id="282" idx="1"/>
          </p:cNvCxnSpPr>
          <p:nvPr/>
        </p:nvCxnSpPr>
        <p:spPr>
          <a:xfrm flipV="1">
            <a:off x="6654619" y="3884312"/>
            <a:ext cx="425003" cy="836043"/>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52" name="Straight Connector 251"/>
          <p:cNvCxnSpPr>
            <a:cxnSpLocks/>
            <a:stCxn id="283" idx="3"/>
            <a:endCxn id="265" idx="1"/>
          </p:cNvCxnSpPr>
          <p:nvPr/>
        </p:nvCxnSpPr>
        <p:spPr>
          <a:xfrm>
            <a:off x="7683907" y="3884312"/>
            <a:ext cx="455460" cy="836043"/>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2054404" y="5160545"/>
            <a:ext cx="294532" cy="279956"/>
            <a:chOff x="2054404" y="2347887"/>
            <a:chExt cx="294532" cy="279956"/>
          </a:xfrm>
        </p:grpSpPr>
        <p:sp>
          <p:nvSpPr>
            <p:cNvPr id="404" name="Textframe 10"/>
            <p:cNvSpPr txBox="1">
              <a:spLocks/>
            </p:cNvSpPr>
            <p:nvPr/>
          </p:nvSpPr>
          <p:spPr>
            <a:xfrm>
              <a:off x="2054404"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sp>
          <p:nvSpPr>
            <p:cNvPr id="405" name="Textframe 10"/>
            <p:cNvSpPr txBox="1">
              <a:spLocks/>
            </p:cNvSpPr>
            <p:nvPr/>
          </p:nvSpPr>
          <p:spPr>
            <a:xfrm>
              <a:off x="2064636" y="2466842"/>
              <a:ext cx="284300" cy="161001"/>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6h30</a:t>
              </a:r>
              <a:endParaRPr lang="fr-FR" sz="900" b="0" i="1" dirty="0">
                <a:solidFill>
                  <a:schemeClr val="accent6"/>
                </a:solidFill>
                <a:cs typeface="Arial Narrow" pitchFamily="34" charset="0"/>
              </a:endParaRPr>
            </a:p>
          </p:txBody>
        </p:sp>
      </p:grpSp>
      <p:cxnSp>
        <p:nvCxnSpPr>
          <p:cNvPr id="351" name="Straight Connector 350"/>
          <p:cNvCxnSpPr>
            <a:cxnSpLocks/>
            <a:stCxn id="405" idx="2"/>
            <a:endCxn id="402" idx="1"/>
          </p:cNvCxnSpPr>
          <p:nvPr/>
        </p:nvCxnSpPr>
        <p:spPr>
          <a:xfrm>
            <a:off x="2206786" y="5440501"/>
            <a:ext cx="603755"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352" name="Group 351"/>
          <p:cNvGrpSpPr/>
          <p:nvPr/>
        </p:nvGrpSpPr>
        <p:grpSpPr>
          <a:xfrm>
            <a:off x="2810541" y="5849938"/>
            <a:ext cx="551385" cy="279957"/>
            <a:chOff x="2169179" y="3275975"/>
            <a:chExt cx="641973" cy="325951"/>
          </a:xfrm>
        </p:grpSpPr>
        <p:sp>
          <p:nvSpPr>
            <p:cNvPr id="401" name="Textframe 10"/>
            <p:cNvSpPr txBox="1">
              <a:spLocks/>
            </p:cNvSpPr>
            <p:nvPr/>
          </p:nvSpPr>
          <p:spPr>
            <a:xfrm>
              <a:off x="2191217" y="3275975"/>
              <a:ext cx="597898" cy="161253"/>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Le Havre</a:t>
              </a:r>
              <a:endParaRPr lang="fr-FR" sz="1000" b="0" dirty="0">
                <a:cs typeface="Arial Narrow" pitchFamily="34" charset="0"/>
              </a:endParaRPr>
            </a:p>
          </p:txBody>
        </p:sp>
        <p:sp>
          <p:nvSpPr>
            <p:cNvPr id="402" name="Textframe 10"/>
            <p:cNvSpPr txBox="1">
              <a:spLocks/>
            </p:cNvSpPr>
            <p:nvPr/>
          </p:nvSpPr>
          <p:spPr>
            <a:xfrm>
              <a:off x="2169179" y="3414474"/>
              <a:ext cx="33100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8h30</a:t>
              </a:r>
              <a:endParaRPr lang="fr-FR" sz="900" b="0" i="1" dirty="0">
                <a:solidFill>
                  <a:srgbClr val="FFC000"/>
                </a:solidFill>
                <a:cs typeface="Arial Narrow" pitchFamily="34" charset="0"/>
              </a:endParaRPr>
            </a:p>
          </p:txBody>
        </p:sp>
        <p:sp>
          <p:nvSpPr>
            <p:cNvPr id="403" name="Textframe 10"/>
            <p:cNvSpPr txBox="1">
              <a:spLocks/>
            </p:cNvSpPr>
            <p:nvPr/>
          </p:nvSpPr>
          <p:spPr>
            <a:xfrm>
              <a:off x="2480144" y="3414474"/>
              <a:ext cx="33100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9h10</a:t>
              </a:r>
              <a:endParaRPr lang="fr-FR" sz="900" b="0" i="1" dirty="0">
                <a:solidFill>
                  <a:schemeClr val="accent6"/>
                </a:solidFill>
                <a:cs typeface="Arial Narrow" pitchFamily="34" charset="0"/>
              </a:endParaRPr>
            </a:p>
          </p:txBody>
        </p:sp>
      </p:grpSp>
      <p:cxnSp>
        <p:nvCxnSpPr>
          <p:cNvPr id="353" name="Straight Connector 352"/>
          <p:cNvCxnSpPr>
            <a:cxnSpLocks/>
            <a:stCxn id="403" idx="3"/>
            <a:endCxn id="387" idx="2"/>
          </p:cNvCxnSpPr>
          <p:nvPr/>
        </p:nvCxnSpPr>
        <p:spPr>
          <a:xfrm flipV="1">
            <a:off x="3361926" y="5440501"/>
            <a:ext cx="630204"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4900329" y="5505241"/>
            <a:ext cx="604284" cy="279957"/>
            <a:chOff x="2138389" y="3275975"/>
            <a:chExt cx="703563" cy="325951"/>
          </a:xfrm>
        </p:grpSpPr>
        <p:sp>
          <p:nvSpPr>
            <p:cNvPr id="398" name="Textframe 10"/>
            <p:cNvSpPr txBox="1">
              <a:spLocks/>
            </p:cNvSpPr>
            <p:nvPr/>
          </p:nvSpPr>
          <p:spPr>
            <a:xfrm>
              <a:off x="2291110" y="3275975"/>
              <a:ext cx="398112" cy="138499"/>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sp>
          <p:nvSpPr>
            <p:cNvPr id="399" name="Textframe 10"/>
            <p:cNvSpPr txBox="1">
              <a:spLocks/>
            </p:cNvSpPr>
            <p:nvPr/>
          </p:nvSpPr>
          <p:spPr>
            <a:xfrm>
              <a:off x="2138389" y="3414474"/>
              <a:ext cx="392597"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13h28</a:t>
              </a:r>
              <a:endParaRPr lang="fr-FR" sz="900" b="0" i="1" dirty="0">
                <a:solidFill>
                  <a:srgbClr val="FFC000"/>
                </a:solidFill>
                <a:cs typeface="Arial Narrow" pitchFamily="34" charset="0"/>
              </a:endParaRPr>
            </a:p>
          </p:txBody>
        </p:sp>
        <p:sp>
          <p:nvSpPr>
            <p:cNvPr id="400" name="Textframe 10"/>
            <p:cNvSpPr txBox="1">
              <a:spLocks/>
            </p:cNvSpPr>
            <p:nvPr/>
          </p:nvSpPr>
          <p:spPr>
            <a:xfrm>
              <a:off x="2449354" y="3414474"/>
              <a:ext cx="39259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15h30</a:t>
              </a:r>
              <a:endParaRPr lang="fr-FR" sz="900" b="0" i="1" dirty="0">
                <a:solidFill>
                  <a:schemeClr val="accent6"/>
                </a:solidFill>
                <a:cs typeface="Arial Narrow" pitchFamily="34" charset="0"/>
              </a:endParaRPr>
            </a:p>
          </p:txBody>
        </p:sp>
      </p:grpSp>
      <p:grpSp>
        <p:nvGrpSpPr>
          <p:cNvPr id="355" name="Group 354"/>
          <p:cNvGrpSpPr/>
          <p:nvPr/>
        </p:nvGrpSpPr>
        <p:grpSpPr>
          <a:xfrm>
            <a:off x="7043019" y="5849938"/>
            <a:ext cx="604285" cy="279957"/>
            <a:chOff x="2138385" y="3275975"/>
            <a:chExt cx="703564" cy="325951"/>
          </a:xfrm>
        </p:grpSpPr>
        <p:sp>
          <p:nvSpPr>
            <p:cNvPr id="395" name="Textframe 10"/>
            <p:cNvSpPr txBox="1">
              <a:spLocks/>
            </p:cNvSpPr>
            <p:nvPr/>
          </p:nvSpPr>
          <p:spPr>
            <a:xfrm>
              <a:off x="2191217" y="3275975"/>
              <a:ext cx="597898" cy="161253"/>
            </a:xfrm>
            <a:prstGeom prst="rect">
              <a:avLst/>
            </a:prstGeom>
            <a:noFill/>
            <a:ln w="9525">
              <a:noFill/>
            </a:ln>
          </p:spPr>
          <p:txBody>
            <a:bodyPr vert="horz" wrap="none" lIns="36000" tIns="0" rIns="36000" bIns="0" rtlCol="0">
              <a:spAutoFit/>
            </a:bodyPr>
            <a:lstStyle/>
            <a:p>
              <a:pPr algn="ctr">
                <a:lnSpc>
                  <a:spcPct val="90000"/>
                </a:lnSpc>
                <a:spcBef>
                  <a:spcPts val="400"/>
                </a:spcBef>
                <a:buSzPct val="100000"/>
              </a:pPr>
              <a:r>
                <a:rPr lang="fr-FR" sz="1000" dirty="0">
                  <a:cs typeface="Arial Narrow" pitchFamily="34" charset="0"/>
                </a:rPr>
                <a:t>Le Havre</a:t>
              </a:r>
              <a:endParaRPr lang="fr-FR" sz="1000" b="0" dirty="0">
                <a:cs typeface="Arial Narrow" pitchFamily="34" charset="0"/>
              </a:endParaRPr>
            </a:p>
          </p:txBody>
        </p:sp>
        <p:sp>
          <p:nvSpPr>
            <p:cNvPr id="396" name="Textframe 10"/>
            <p:cNvSpPr txBox="1">
              <a:spLocks/>
            </p:cNvSpPr>
            <p:nvPr/>
          </p:nvSpPr>
          <p:spPr>
            <a:xfrm>
              <a:off x="2138385" y="3414474"/>
              <a:ext cx="392599"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rgbClr val="FFC000"/>
                  </a:solidFill>
                  <a:cs typeface="Arial Narrow" pitchFamily="34" charset="0"/>
                </a:rPr>
                <a:t>19h48</a:t>
              </a:r>
              <a:endParaRPr lang="fr-FR" sz="900" b="0" i="1" dirty="0">
                <a:solidFill>
                  <a:srgbClr val="FFC000"/>
                </a:solidFill>
                <a:cs typeface="Arial Narrow" pitchFamily="34" charset="0"/>
              </a:endParaRPr>
            </a:p>
          </p:txBody>
        </p:sp>
        <p:sp>
          <p:nvSpPr>
            <p:cNvPr id="397" name="Textframe 10"/>
            <p:cNvSpPr txBox="1">
              <a:spLocks/>
            </p:cNvSpPr>
            <p:nvPr/>
          </p:nvSpPr>
          <p:spPr>
            <a:xfrm>
              <a:off x="2449351" y="3414474"/>
              <a:ext cx="392598" cy="187452"/>
            </a:xfrm>
            <a:prstGeom prst="rect">
              <a:avLst/>
            </a:prstGeom>
            <a:noFill/>
            <a:ln w="9525">
              <a:noFill/>
            </a:ln>
          </p:spPr>
          <p:txBody>
            <a:bodyPr vert="horz" wrap="none" lIns="36000" tIns="36000" rIns="36000" bIns="0" rtlCol="0">
              <a:spAutoFit/>
            </a:bodyPr>
            <a:lstStyle/>
            <a:p>
              <a:pPr algn="ctr">
                <a:lnSpc>
                  <a:spcPct val="90000"/>
                </a:lnSpc>
                <a:spcBef>
                  <a:spcPts val="400"/>
                </a:spcBef>
                <a:buSzPct val="100000"/>
              </a:pPr>
              <a:r>
                <a:rPr lang="fr-FR" sz="900" b="0" i="1" dirty="0" err="1">
                  <a:solidFill>
                    <a:schemeClr val="tx2"/>
                  </a:solidFill>
                  <a:cs typeface="Arial Narrow" pitchFamily="34" charset="0"/>
                </a:rPr>
                <a:t>22h10</a:t>
              </a:r>
              <a:endParaRPr lang="fr-FR" sz="900" b="0" i="1" dirty="0">
                <a:solidFill>
                  <a:schemeClr val="tx2"/>
                </a:solidFill>
                <a:cs typeface="Arial Narrow" pitchFamily="34" charset="0"/>
              </a:endParaRPr>
            </a:p>
          </p:txBody>
        </p:sp>
      </p:grpSp>
      <p:grpSp>
        <p:nvGrpSpPr>
          <p:cNvPr id="358" name="Group 357"/>
          <p:cNvGrpSpPr/>
          <p:nvPr/>
        </p:nvGrpSpPr>
        <p:grpSpPr>
          <a:xfrm>
            <a:off x="3823531" y="5160545"/>
            <a:ext cx="615193" cy="279956"/>
            <a:chOff x="2762770" y="2347887"/>
            <a:chExt cx="615193" cy="279956"/>
          </a:xfrm>
        </p:grpSpPr>
        <p:grpSp>
          <p:nvGrpSpPr>
            <p:cNvPr id="385" name="Group 384"/>
            <p:cNvGrpSpPr/>
            <p:nvPr/>
          </p:nvGrpSpPr>
          <p:grpSpPr>
            <a:xfrm>
              <a:off x="2762770" y="2466842"/>
              <a:ext cx="615193" cy="161001"/>
              <a:chOff x="2690287" y="2611824"/>
              <a:chExt cx="716268" cy="187452"/>
            </a:xfrm>
          </p:grpSpPr>
          <p:sp>
            <p:nvSpPr>
              <p:cNvPr id="387" name="Textframe 10"/>
              <p:cNvSpPr txBox="1">
                <a:spLocks/>
              </p:cNvSpPr>
              <p:nvPr/>
            </p:nvSpPr>
            <p:spPr>
              <a:xfrm>
                <a:off x="2690287" y="2611824"/>
                <a:ext cx="392599"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11h28</a:t>
                </a:r>
                <a:endParaRPr lang="fr-FR" sz="900" b="0" i="1" dirty="0">
                  <a:solidFill>
                    <a:srgbClr val="FFC000"/>
                  </a:solidFill>
                  <a:cs typeface="Arial Narrow" pitchFamily="34" charset="0"/>
                </a:endParaRPr>
              </a:p>
            </p:txBody>
          </p:sp>
          <p:sp>
            <p:nvSpPr>
              <p:cNvPr id="388" name="Textframe 10"/>
              <p:cNvSpPr txBox="1">
                <a:spLocks/>
              </p:cNvSpPr>
              <p:nvPr/>
            </p:nvSpPr>
            <p:spPr>
              <a:xfrm>
                <a:off x="3013955" y="2611824"/>
                <a:ext cx="392600"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12h00</a:t>
                </a:r>
                <a:endParaRPr lang="fr-FR" sz="900" b="0" i="1" dirty="0">
                  <a:solidFill>
                    <a:schemeClr val="accent6"/>
                  </a:solidFill>
                  <a:cs typeface="Arial Narrow" pitchFamily="34" charset="0"/>
                </a:endParaRPr>
              </a:p>
            </p:txBody>
          </p:sp>
        </p:grpSp>
        <p:sp>
          <p:nvSpPr>
            <p:cNvPr id="386" name="Textframe 10"/>
            <p:cNvSpPr txBox="1">
              <a:spLocks/>
            </p:cNvSpPr>
            <p:nvPr/>
          </p:nvSpPr>
          <p:spPr>
            <a:xfrm>
              <a:off x="2929006"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grpSp>
      <p:grpSp>
        <p:nvGrpSpPr>
          <p:cNvPr id="359" name="Group 358"/>
          <p:cNvGrpSpPr/>
          <p:nvPr/>
        </p:nvGrpSpPr>
        <p:grpSpPr>
          <a:xfrm>
            <a:off x="5966218" y="5160545"/>
            <a:ext cx="615196" cy="279956"/>
            <a:chOff x="3755688" y="2347887"/>
            <a:chExt cx="615196" cy="279956"/>
          </a:xfrm>
        </p:grpSpPr>
        <p:grpSp>
          <p:nvGrpSpPr>
            <p:cNvPr id="381" name="Group 380"/>
            <p:cNvGrpSpPr/>
            <p:nvPr/>
          </p:nvGrpSpPr>
          <p:grpSpPr>
            <a:xfrm>
              <a:off x="3755688" y="2466842"/>
              <a:ext cx="615196" cy="161001"/>
              <a:chOff x="2690286" y="2611824"/>
              <a:chExt cx="716271" cy="187452"/>
            </a:xfrm>
          </p:grpSpPr>
          <p:sp>
            <p:nvSpPr>
              <p:cNvPr id="383" name="Textframe 10"/>
              <p:cNvSpPr txBox="1">
                <a:spLocks/>
              </p:cNvSpPr>
              <p:nvPr/>
            </p:nvSpPr>
            <p:spPr>
              <a:xfrm>
                <a:off x="2690286" y="2611824"/>
                <a:ext cx="392599"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rgbClr val="FFC000"/>
                    </a:solidFill>
                    <a:cs typeface="Arial Narrow" pitchFamily="34" charset="0"/>
                  </a:rPr>
                  <a:t>16h58</a:t>
                </a:r>
                <a:endParaRPr lang="fr-FR" sz="900" b="0" i="1" dirty="0">
                  <a:solidFill>
                    <a:srgbClr val="FFC000"/>
                  </a:solidFill>
                  <a:cs typeface="Arial Narrow" pitchFamily="34" charset="0"/>
                </a:endParaRPr>
              </a:p>
            </p:txBody>
          </p:sp>
          <p:sp>
            <p:nvSpPr>
              <p:cNvPr id="384" name="Textframe 10"/>
              <p:cNvSpPr txBox="1">
                <a:spLocks/>
              </p:cNvSpPr>
              <p:nvPr/>
            </p:nvSpPr>
            <p:spPr>
              <a:xfrm>
                <a:off x="3013957" y="2611824"/>
                <a:ext cx="392600" cy="187452"/>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accent6"/>
                    </a:solidFill>
                    <a:cs typeface="Arial Narrow" pitchFamily="34" charset="0"/>
                  </a:rPr>
                  <a:t>17h30</a:t>
                </a:r>
                <a:endParaRPr lang="fr-FR" sz="900" b="0" i="1" dirty="0">
                  <a:solidFill>
                    <a:schemeClr val="accent6"/>
                  </a:solidFill>
                  <a:cs typeface="Arial Narrow" pitchFamily="34" charset="0"/>
                </a:endParaRPr>
              </a:p>
            </p:txBody>
          </p:sp>
        </p:grpSp>
        <p:sp>
          <p:nvSpPr>
            <p:cNvPr id="382" name="Textframe 10"/>
            <p:cNvSpPr txBox="1">
              <a:spLocks/>
            </p:cNvSpPr>
            <p:nvPr/>
          </p:nvSpPr>
          <p:spPr>
            <a:xfrm>
              <a:off x="3921925" y="2347887"/>
              <a:ext cx="282733" cy="118955"/>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Paris</a:t>
              </a:r>
              <a:endParaRPr lang="fr-FR" sz="1000" b="0" dirty="0">
                <a:cs typeface="Arial Narrow" pitchFamily="34" charset="0"/>
              </a:endParaRPr>
            </a:p>
          </p:txBody>
        </p:sp>
      </p:grpSp>
      <p:grpSp>
        <p:nvGrpSpPr>
          <p:cNvPr id="20" name="Group 19"/>
          <p:cNvGrpSpPr/>
          <p:nvPr/>
        </p:nvGrpSpPr>
        <p:grpSpPr>
          <a:xfrm>
            <a:off x="8108910" y="5505242"/>
            <a:ext cx="398113" cy="279956"/>
            <a:chOff x="5549417" y="5160545"/>
            <a:chExt cx="398113" cy="279956"/>
          </a:xfrm>
        </p:grpSpPr>
        <p:sp>
          <p:nvSpPr>
            <p:cNvPr id="379" name="Textframe 10"/>
            <p:cNvSpPr txBox="1">
              <a:spLocks/>
            </p:cNvSpPr>
            <p:nvPr/>
          </p:nvSpPr>
          <p:spPr>
            <a:xfrm>
              <a:off x="5579874" y="5279500"/>
              <a:ext cx="337199" cy="161001"/>
            </a:xfrm>
            <a:prstGeom prst="rect">
              <a:avLst/>
            </a:prstGeom>
            <a:noFill/>
            <a:ln w="9525">
              <a:noFill/>
            </a:ln>
          </p:spPr>
          <p:txBody>
            <a:bodyPr vert="horz" wrap="none" lIns="36000" tIns="0" rIns="36000" bIns="36000" rtlCol="0">
              <a:spAutoFit/>
            </a:bodyPr>
            <a:lstStyle/>
            <a:p>
              <a:pPr algn="ctr">
                <a:lnSpc>
                  <a:spcPct val="90000"/>
                </a:lnSpc>
                <a:spcBef>
                  <a:spcPts val="400"/>
                </a:spcBef>
                <a:buSzPct val="100000"/>
              </a:pPr>
              <a:r>
                <a:rPr lang="fr-FR" sz="900" b="0" i="1" dirty="0" err="1">
                  <a:solidFill>
                    <a:schemeClr val="tx2"/>
                  </a:solidFill>
                  <a:cs typeface="Arial Narrow" pitchFamily="34" charset="0"/>
                </a:rPr>
                <a:t>23h00</a:t>
              </a:r>
              <a:endParaRPr lang="fr-FR" sz="900" b="0" i="1" dirty="0">
                <a:solidFill>
                  <a:schemeClr val="tx2"/>
                </a:solidFill>
                <a:cs typeface="Arial Narrow" pitchFamily="34" charset="0"/>
              </a:endParaRPr>
            </a:p>
          </p:txBody>
        </p:sp>
        <p:sp>
          <p:nvSpPr>
            <p:cNvPr id="378" name="Textframe 10"/>
            <p:cNvSpPr txBox="1">
              <a:spLocks/>
            </p:cNvSpPr>
            <p:nvPr/>
          </p:nvSpPr>
          <p:spPr>
            <a:xfrm>
              <a:off x="5549417" y="5160545"/>
              <a:ext cx="398113" cy="138499"/>
            </a:xfrm>
            <a:prstGeom prst="rect">
              <a:avLst/>
            </a:prstGeom>
            <a:noFill/>
            <a:ln w="9525">
              <a:noFill/>
            </a:ln>
          </p:spPr>
          <p:txBody>
            <a:bodyPr vert="horz" wrap="none" lIns="36000" tIns="0" rIns="36000" bIns="0" rtlCol="0">
              <a:spAutoFit/>
            </a:bodyPr>
            <a:lstStyle/>
            <a:p>
              <a:pPr>
                <a:lnSpc>
                  <a:spcPct val="90000"/>
                </a:lnSpc>
                <a:spcBef>
                  <a:spcPts val="400"/>
                </a:spcBef>
                <a:buSzPct val="100000"/>
              </a:pPr>
              <a:r>
                <a:rPr lang="fr-FR" sz="1000" dirty="0">
                  <a:cs typeface="Arial Narrow" pitchFamily="34" charset="0"/>
                </a:rPr>
                <a:t>Rouen</a:t>
              </a:r>
              <a:endParaRPr lang="fr-FR" sz="1000" b="0" dirty="0">
                <a:cs typeface="Arial Narrow" pitchFamily="34" charset="0"/>
              </a:endParaRPr>
            </a:p>
          </p:txBody>
        </p:sp>
      </p:grpSp>
      <p:cxnSp>
        <p:nvCxnSpPr>
          <p:cNvPr id="363" name="Straight Connector 362"/>
          <p:cNvCxnSpPr>
            <a:cxnSpLocks/>
            <a:stCxn id="388" idx="2"/>
            <a:endCxn id="399" idx="1"/>
          </p:cNvCxnSpPr>
          <p:nvPr/>
        </p:nvCxnSpPr>
        <p:spPr>
          <a:xfrm>
            <a:off x="4270125" y="5440501"/>
            <a:ext cx="630204" cy="264197"/>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64" name="Straight Connector 363"/>
          <p:cNvCxnSpPr>
            <a:cxnSpLocks/>
            <a:stCxn id="400" idx="3"/>
            <a:endCxn id="383" idx="2"/>
          </p:cNvCxnSpPr>
          <p:nvPr/>
        </p:nvCxnSpPr>
        <p:spPr>
          <a:xfrm flipV="1">
            <a:off x="5504613" y="5440501"/>
            <a:ext cx="630204" cy="264197"/>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65" name="Straight Connector 364"/>
          <p:cNvCxnSpPr>
            <a:cxnSpLocks/>
            <a:stCxn id="384" idx="2"/>
            <a:endCxn id="396" idx="1"/>
          </p:cNvCxnSpPr>
          <p:nvPr/>
        </p:nvCxnSpPr>
        <p:spPr>
          <a:xfrm>
            <a:off x="6412815" y="5440501"/>
            <a:ext cx="630204" cy="608894"/>
          </a:xfrm>
          <a:prstGeom prst="line">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66" name="Straight Connector 365"/>
          <p:cNvCxnSpPr>
            <a:cxnSpLocks/>
            <a:stCxn id="397" idx="3"/>
            <a:endCxn id="379" idx="2"/>
          </p:cNvCxnSpPr>
          <p:nvPr/>
        </p:nvCxnSpPr>
        <p:spPr>
          <a:xfrm flipV="1">
            <a:off x="7647304" y="5785198"/>
            <a:ext cx="660663" cy="264197"/>
          </a:xfrm>
          <a:prstGeom prst="line">
            <a:avLst/>
          </a:prstGeom>
          <a:ln w="9525">
            <a:solidFill>
              <a:schemeClr val="tx2"/>
            </a:solidFill>
            <a:prstDash val="dash"/>
            <a:tailEnd type="triangle"/>
          </a:ln>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62420" y="5160509"/>
            <a:ext cx="846490" cy="623248"/>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fr-FR" sz="900" b="0" noProof="0" dirty="0">
                <a:solidFill>
                  <a:schemeClr val="tx2"/>
                </a:solidFill>
                <a:latin typeface="+mn-lt"/>
                <a:cs typeface="Arial Narrow" pitchFamily="34" charset="0"/>
              </a:rPr>
              <a:t>Transfert de matériel roulant pour un service commençant à Rouen le lendemain</a:t>
            </a:r>
            <a:endParaRPr lang="en-US" sz="1500" b="0" noProof="0" dirty="0">
              <a:solidFill>
                <a:schemeClr val="tx2"/>
              </a:solidFill>
              <a:latin typeface="+mn-lt"/>
              <a:cs typeface="Arial Narrow" pitchFamily="34" charset="0"/>
            </a:endParaRPr>
          </a:p>
        </p:txBody>
      </p:sp>
      <p:sp>
        <p:nvSpPr>
          <p:cNvPr id="153" name="RbSticker">
            <a:extLst>
              <a:ext uri="{FF2B5EF4-FFF2-40B4-BE49-F238E27FC236}">
                <a16:creationId xmlns:a16="http://schemas.microsoft.com/office/drawing/2014/main" id="{9BAEF0AB-6484-47EB-BFE2-A260E0800FC7}"/>
              </a:ext>
            </a:extLst>
          </p:cNvPr>
          <p:cNvSpPr txBox="1"/>
          <p:nvPr/>
        </p:nvSpPr>
        <p:spPr>
          <a:xfrm>
            <a:off x="763943" y="322843"/>
            <a:ext cx="1668727"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Les leviers d'optimisation</a:t>
            </a:r>
          </a:p>
        </p:txBody>
      </p:sp>
    </p:spTree>
    <p:extLst>
      <p:ext uri="{BB962C8B-B14F-4D97-AF65-F5344CB8AC3E}">
        <p14:creationId xmlns:p14="http://schemas.microsoft.com/office/powerpoint/2010/main" val="306478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4" name="think-cell Slide" r:id="rId62" imgW="270" imgH="270" progId="TCLayout.ActiveDocument.1">
                  <p:embed/>
                </p:oleObj>
              </mc:Choice>
              <mc:Fallback>
                <p:oleObj name="think-cell Slide" r:id="rId62" imgW="270" imgH="270" progId="TCLayout.ActiveDocument.1">
                  <p:embed/>
                  <p:pic>
                    <p:nvPicPr>
                      <p:cNvPr id="45" name="Object 44" hidden="1"/>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36" name="Rectangle 35"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900" dirty="0">
              <a:latin typeface="Arial Narrow"/>
              <a:sym typeface="Arial Narrow"/>
            </a:endParaRPr>
          </a:p>
        </p:txBody>
      </p:sp>
      <p:sp>
        <p:nvSpPr>
          <p:cNvPr id="3" name="Title 2"/>
          <p:cNvSpPr>
            <a:spLocks noGrp="1"/>
          </p:cNvSpPr>
          <p:nvPr>
            <p:ph type="title"/>
          </p:nvPr>
        </p:nvSpPr>
        <p:spPr>
          <a:xfrm>
            <a:off x="737999" y="720000"/>
            <a:ext cx="9168001" cy="747897"/>
          </a:xfrm>
        </p:spPr>
        <p:txBody>
          <a:bodyPr/>
          <a:lstStyle/>
          <a:p>
            <a:r>
              <a:rPr lang="fr-FR" dirty="0"/>
              <a:t>Par ailleurs, sur certaines lignes, l'optimisation de la production devrait permettre de réduire les coûts unitaires sur 3 postes de charges</a:t>
            </a:r>
          </a:p>
        </p:txBody>
      </p:sp>
      <p:sp>
        <p:nvSpPr>
          <p:cNvPr id="6"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Charges unitaires des lignes TET [€ par </a:t>
            </a:r>
            <a:r>
              <a:rPr lang="fr-FR" sz="2100" b="0" dirty="0" err="1">
                <a:solidFill>
                  <a:schemeClr val="tx2"/>
                </a:solidFill>
                <a:latin typeface="+mn-lt"/>
                <a:cs typeface="+mn-cs"/>
                <a:sym typeface="+mn-lt"/>
              </a:rPr>
              <a:t>Tkm</a:t>
            </a:r>
            <a:r>
              <a:rPr lang="fr-FR" sz="2100" b="0" dirty="0">
                <a:solidFill>
                  <a:schemeClr val="tx2"/>
                </a:solidFill>
                <a:latin typeface="+mn-lt"/>
                <a:cs typeface="+mn-cs"/>
                <a:sym typeface="+mn-lt"/>
              </a:rPr>
              <a:t> ; 2014]</a:t>
            </a:r>
          </a:p>
        </p:txBody>
      </p:sp>
      <p:sp>
        <p:nvSpPr>
          <p:cNvPr id="7" name="Source"/>
          <p:cNvSpPr txBox="1"/>
          <p:nvPr/>
        </p:nvSpPr>
        <p:spPr>
          <a:xfrm>
            <a:off x="738189" y="6710121"/>
            <a:ext cx="2006960"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Atkins, SNCF, Analyses Roland Berger</a:t>
            </a:r>
          </a:p>
        </p:txBody>
      </p:sp>
      <p:cxnSp>
        <p:nvCxnSpPr>
          <p:cNvPr id="22" name="Horizontal Line"/>
          <p:cNvCxnSpPr/>
          <p:nvPr/>
        </p:nvCxnSpPr>
        <p:spPr>
          <a:xfrm>
            <a:off x="1565275" y="2692400"/>
            <a:ext cx="1990725"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3" name="ListLeanHorizontalTextTopic1"/>
          <p:cNvSpPr txBox="1"/>
          <p:nvPr/>
        </p:nvSpPr>
        <p:spPr>
          <a:xfrm>
            <a:off x="1565275" y="2411948"/>
            <a:ext cx="1990725"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noProof="0" dirty="0">
                <a:latin typeface="+mn-lt"/>
                <a:cs typeface="Arial Narrow" pitchFamily="34" charset="0"/>
              </a:rPr>
              <a:t>Charges de conduite</a:t>
            </a:r>
          </a:p>
        </p:txBody>
      </p:sp>
      <p:cxnSp>
        <p:nvCxnSpPr>
          <p:cNvPr id="25" name="Horizontal Line"/>
          <p:cNvCxnSpPr/>
          <p:nvPr/>
        </p:nvCxnSpPr>
        <p:spPr>
          <a:xfrm>
            <a:off x="3657600" y="2692400"/>
            <a:ext cx="1990725"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6" name="ListLeanHorizontalTextTopic2"/>
          <p:cNvSpPr txBox="1"/>
          <p:nvPr/>
        </p:nvSpPr>
        <p:spPr>
          <a:xfrm>
            <a:off x="3657600" y="2204199"/>
            <a:ext cx="1990725" cy="488201"/>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noProof="0" dirty="0">
                <a:latin typeface="+mn-lt"/>
                <a:cs typeface="Arial Narrow" pitchFamily="34" charset="0"/>
              </a:rPr>
              <a:t>Charges d'accompagnement</a:t>
            </a:r>
          </a:p>
        </p:txBody>
      </p:sp>
      <p:cxnSp>
        <p:nvCxnSpPr>
          <p:cNvPr id="28" name="Horizontal Line"/>
          <p:cNvCxnSpPr/>
          <p:nvPr/>
        </p:nvCxnSpPr>
        <p:spPr>
          <a:xfrm>
            <a:off x="5838825" y="2692400"/>
            <a:ext cx="1990725"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9" name="ListLeanHorizontalTextTopic3"/>
          <p:cNvSpPr txBox="1"/>
          <p:nvPr/>
        </p:nvSpPr>
        <p:spPr>
          <a:xfrm>
            <a:off x="5838825" y="2411948"/>
            <a:ext cx="1990725"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noProof="0" dirty="0">
                <a:latin typeface="+mn-lt"/>
                <a:cs typeface="Arial Narrow" pitchFamily="34" charset="0"/>
              </a:rPr>
              <a:t>Charges de nettoyage</a:t>
            </a:r>
          </a:p>
        </p:txBody>
      </p:sp>
      <p:sp>
        <p:nvSpPr>
          <p:cNvPr id="32" name="RbLeanShape Arrow Option 1 32"/>
          <p:cNvSpPr/>
          <p:nvPr/>
        </p:nvSpPr>
        <p:spPr>
          <a:xfrm>
            <a:off x="623888" y="2731294"/>
            <a:ext cx="798512" cy="576263"/>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08000">
                <a:moveTo>
                  <a:pt x="0" y="0"/>
                </a:moveTo>
                <a:lnTo>
                  <a:pt x="330200" y="0"/>
                </a:lnTo>
                <a:lnTo>
                  <a:pt x="457200" y="254000"/>
                </a:lnTo>
                <a:lnTo>
                  <a:pt x="330200" y="508000"/>
                </a:lnTo>
                <a:lnTo>
                  <a:pt x="0" y="508000"/>
                </a:lnTo>
              </a:path>
            </a:pathLst>
          </a:custGeom>
          <a:solidFill>
            <a:schemeClr val="accent2"/>
          </a:solidFill>
          <a:ln w="222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fontAlgn="ctr"/>
            <a:r>
              <a:rPr lang="fr-FR" sz="1100" dirty="0"/>
              <a:t>Fréquence </a:t>
            </a:r>
            <a:br>
              <a:rPr lang="fr-FR" sz="1100" dirty="0"/>
            </a:br>
            <a:r>
              <a:rPr lang="fr-FR" sz="1100" dirty="0"/>
              <a:t>2014 </a:t>
            </a:r>
            <a:br>
              <a:rPr lang="fr-FR" sz="1100" dirty="0"/>
            </a:br>
            <a:r>
              <a:rPr lang="fr-FR" sz="1100" dirty="0"/>
              <a:t>(AR / JOB)</a:t>
            </a:r>
          </a:p>
        </p:txBody>
      </p:sp>
      <p:sp>
        <p:nvSpPr>
          <p:cNvPr id="33" name="RbLeanShape Arrow Option 1 32"/>
          <p:cNvSpPr/>
          <p:nvPr/>
        </p:nvSpPr>
        <p:spPr>
          <a:xfrm>
            <a:off x="623888" y="3356769"/>
            <a:ext cx="798512" cy="576263"/>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08000">
                <a:moveTo>
                  <a:pt x="0" y="0"/>
                </a:moveTo>
                <a:lnTo>
                  <a:pt x="330200" y="0"/>
                </a:lnTo>
                <a:lnTo>
                  <a:pt x="457200" y="254000"/>
                </a:lnTo>
                <a:lnTo>
                  <a:pt x="330200" y="508000"/>
                </a:lnTo>
                <a:lnTo>
                  <a:pt x="0" y="508000"/>
                </a:lnTo>
              </a:path>
            </a:pathLst>
          </a:custGeom>
          <a:solidFill>
            <a:schemeClr val="accent2"/>
          </a:solidFill>
          <a:ln w="222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fontAlgn="ctr"/>
            <a:r>
              <a:rPr lang="fr-FR" sz="1100" dirty="0"/>
              <a:t>Fréquence cible</a:t>
            </a:r>
          </a:p>
          <a:p>
            <a:pPr fontAlgn="ctr"/>
            <a:r>
              <a:rPr lang="fr-FR" sz="1100" dirty="0"/>
              <a:t>(AR / JOB)</a:t>
            </a:r>
          </a:p>
        </p:txBody>
      </p:sp>
      <p:graphicFrame>
        <p:nvGraphicFramePr>
          <p:cNvPr id="34" name="Object 33"/>
          <p:cNvGraphicFramePr>
            <a:graphicFrameLocks/>
          </p:cNvGraphicFramePr>
          <p:nvPr>
            <p:custDataLst>
              <p:tags r:id="rId4"/>
            </p:custDataLst>
          </p:nvPr>
        </p:nvGraphicFramePr>
        <p:xfrm>
          <a:off x="1447800" y="4076699"/>
          <a:ext cx="2209736" cy="1819352"/>
        </p:xfrm>
        <a:graphic>
          <a:graphicData uri="http://schemas.openxmlformats.org/presentationml/2006/ole">
            <mc:AlternateContent xmlns:mc="http://schemas.openxmlformats.org/markup-compatibility/2006">
              <mc:Choice xmlns:v="urn:schemas-microsoft-com:vml" Requires="v">
                <p:oleObj spid="_x0000_s33815" name="Chart" r:id="rId64" imgW="2762139" imgH="2274373" progId="MSGraph.Chart.8">
                  <p:embed followColorScheme="full"/>
                </p:oleObj>
              </mc:Choice>
              <mc:Fallback>
                <p:oleObj name="Chart" r:id="rId64" imgW="2762139" imgH="2274373" progId="MSGraph.Chart.8">
                  <p:embed followColorScheme="full"/>
                  <p:pic>
                    <p:nvPicPr>
                      <p:cNvPr id="34" name="Object 33"/>
                      <p:cNvPicPr/>
                      <p:nvPr/>
                    </p:nvPicPr>
                    <p:blipFill>
                      <a:blip r:embed="rId65"/>
                      <a:stretch>
                        <a:fillRect/>
                      </a:stretch>
                    </p:blipFill>
                    <p:spPr>
                      <a:xfrm>
                        <a:off x="1447800" y="4076699"/>
                        <a:ext cx="2209736" cy="1819352"/>
                      </a:xfrm>
                      <a:prstGeom prst="rect">
                        <a:avLst/>
                      </a:prstGeom>
                    </p:spPr>
                  </p:pic>
                </p:oleObj>
              </mc:Fallback>
            </mc:AlternateContent>
          </a:graphicData>
        </a:graphic>
      </p:graphicFrame>
      <p:cxnSp>
        <p:nvCxnSpPr>
          <p:cNvPr id="73" name="Straight Connector 72"/>
          <p:cNvCxnSpPr/>
          <p:nvPr>
            <p:custDataLst>
              <p:tags r:id="rId5"/>
            </p:custDataLst>
          </p:nvPr>
        </p:nvCxnSpPr>
        <p:spPr bwMode="gray">
          <a:xfrm>
            <a:off x="2457450" y="4352925"/>
            <a:ext cx="0" cy="30480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6"/>
            </p:custDataLst>
          </p:nvPr>
        </p:nvCxnSpPr>
        <p:spPr bwMode="gray">
          <a:xfrm>
            <a:off x="1657350" y="4171950"/>
            <a:ext cx="295275"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7"/>
            </p:custDataLst>
          </p:nvPr>
        </p:nvCxnSpPr>
        <p:spPr bwMode="gray">
          <a:xfrm>
            <a:off x="2152650" y="4352925"/>
            <a:ext cx="304800"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8"/>
            </p:custDataLst>
          </p:nvPr>
        </p:nvCxnSpPr>
        <p:spPr bwMode="gray">
          <a:xfrm>
            <a:off x="1952625" y="4171950"/>
            <a:ext cx="0" cy="2000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9"/>
            </p:custDataLst>
          </p:nvPr>
        </p:nvCxnSpPr>
        <p:spPr bwMode="gray">
          <a:xfrm>
            <a:off x="1657350" y="4171950"/>
            <a:ext cx="0" cy="2000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10"/>
            </p:custDataLst>
          </p:nvPr>
        </p:nvCxnSpPr>
        <p:spPr bwMode="gray">
          <a:xfrm>
            <a:off x="3152775" y="4495800"/>
            <a:ext cx="0" cy="4286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11"/>
            </p:custDataLst>
          </p:nvPr>
        </p:nvCxnSpPr>
        <p:spPr bwMode="gray">
          <a:xfrm>
            <a:off x="3448050" y="4495800"/>
            <a:ext cx="0" cy="4286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12"/>
            </p:custDataLst>
          </p:nvPr>
        </p:nvCxnSpPr>
        <p:spPr bwMode="gray">
          <a:xfrm>
            <a:off x="3152775" y="4495800"/>
            <a:ext cx="295275"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13"/>
            </p:custDataLst>
          </p:nvPr>
        </p:nvCxnSpPr>
        <p:spPr bwMode="gray">
          <a:xfrm>
            <a:off x="2152650" y="4352925"/>
            <a:ext cx="0" cy="30480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54" name="Text Placeholder 121"/>
          <p:cNvSpPr>
            <a:spLocks noGrp="1"/>
          </p:cNvSpPr>
          <p:nvPr>
            <p:custDataLst>
              <p:tags r:id="rId14"/>
            </p:custDataLst>
          </p:nvPr>
        </p:nvSpPr>
        <p:spPr bwMode="gray">
          <a:xfrm>
            <a:off x="2740025" y="422910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7F13E71-588C-43CD-AFBA-9FCB13CBDC03}" type="datetime'''''''''''2'''''''''''''''''''',''''''''''''3'''''''''''">
              <a:rPr lang="fr-FR" sz="900" b="1" smtClean="0">
                <a:latin typeface="Arial Narrow"/>
                <a:sym typeface="Arial Narrow"/>
              </a:rPr>
              <a:pPr/>
              <a:t>2,3</a:t>
            </a:fld>
            <a:endParaRPr lang="fr-FR" sz="900" b="1" dirty="0">
              <a:latin typeface="Arial Narrow"/>
              <a:sym typeface="Arial Narrow"/>
            </a:endParaRPr>
          </a:p>
        </p:txBody>
      </p:sp>
      <p:sp>
        <p:nvSpPr>
          <p:cNvPr id="35" name="Text Placeholder 104"/>
          <p:cNvSpPr>
            <a:spLocks noGrp="1"/>
          </p:cNvSpPr>
          <p:nvPr>
            <p:custDataLst>
              <p:tags r:id="rId15"/>
            </p:custDataLst>
          </p:nvPr>
        </p:nvSpPr>
        <p:spPr bwMode="auto">
          <a:xfrm>
            <a:off x="1643063" y="5886450"/>
            <a:ext cx="325438"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709FAB4-B885-4B93-AF75-B54BCCE18915}" type="datetime'Pa''r''''i''''''''''''''s''''-''A''''''''mi''e''''''n''''s'''">
              <a:rPr lang="fr-FR" sz="900" smtClean="0">
                <a:latin typeface="Arial Narrow"/>
                <a:sym typeface="Arial Narrow"/>
              </a:rPr>
              <a:pPr/>
              <a:t>Paris-Amiens</a:t>
            </a:fld>
            <a:endParaRPr lang="fr-FR" sz="900" dirty="0">
              <a:latin typeface="Arial Narrow"/>
              <a:sym typeface="Arial Narrow"/>
            </a:endParaRPr>
          </a:p>
        </p:txBody>
      </p:sp>
      <p:sp>
        <p:nvSpPr>
          <p:cNvPr id="47" name="Text Placeholder 114"/>
          <p:cNvSpPr>
            <a:spLocks noGrp="1"/>
          </p:cNvSpPr>
          <p:nvPr>
            <p:custDataLst>
              <p:tags r:id="rId16"/>
            </p:custDataLst>
          </p:nvPr>
        </p:nvSpPr>
        <p:spPr bwMode="auto">
          <a:xfrm>
            <a:off x="3103563" y="5886450"/>
            <a:ext cx="393700"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ED7C5B37-DAEB-4AAD-B4E8-0E24BBAFFBCC}" type="datetime'P''a''r''''''''''is''''''-''''Cle''''''r''''mo''''''''n''t'">
              <a:rPr lang="fr-FR" sz="900" smtClean="0">
                <a:latin typeface="Arial Narrow"/>
                <a:sym typeface="Arial Narrow"/>
              </a:rPr>
              <a:pPr/>
              <a:t>Paris-Clermont</a:t>
            </a:fld>
            <a:endParaRPr lang="fr-FR" sz="900" dirty="0">
              <a:latin typeface="Arial Narrow"/>
              <a:sym typeface="Arial Narrow"/>
            </a:endParaRPr>
          </a:p>
        </p:txBody>
      </p:sp>
      <p:sp>
        <p:nvSpPr>
          <p:cNvPr id="51" name="Text Placeholder 118"/>
          <p:cNvSpPr>
            <a:spLocks noGrp="1"/>
          </p:cNvSpPr>
          <p:nvPr>
            <p:custDataLst>
              <p:tags r:id="rId17"/>
            </p:custDataLst>
          </p:nvPr>
        </p:nvSpPr>
        <p:spPr bwMode="gray">
          <a:xfrm>
            <a:off x="1739900" y="401002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42610F3-07DB-44EB-9A9E-3D2F358C7A6B}" type="datetime'''''''''2'''''''''''',''''''''''''''7'''''''''''''''''''''''">
              <a:rPr lang="fr-FR" sz="900" b="1" smtClean="0">
                <a:latin typeface="Arial Narrow"/>
                <a:sym typeface="Arial Narrow"/>
              </a:rPr>
              <a:pPr/>
              <a:t>2,7</a:t>
            </a:fld>
            <a:endParaRPr lang="fr-FR" sz="900" b="1" dirty="0">
              <a:latin typeface="Arial Narrow"/>
              <a:sym typeface="Arial Narrow"/>
            </a:endParaRPr>
          </a:p>
        </p:txBody>
      </p:sp>
      <p:sp>
        <p:nvSpPr>
          <p:cNvPr id="49" name="Text Placeholder 116"/>
          <p:cNvSpPr>
            <a:spLocks noGrp="1"/>
          </p:cNvSpPr>
          <p:nvPr>
            <p:custDataLst>
              <p:tags r:id="rId18"/>
            </p:custDataLst>
          </p:nvPr>
        </p:nvSpPr>
        <p:spPr bwMode="auto">
          <a:xfrm>
            <a:off x="2076450" y="5886450"/>
            <a:ext cx="457200"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17D41D67-A533-45B5-8092-2B5052039061}" type="datetime'P''''''''a''''''''r''''i''s-M''a''ub''''e''''u''g''''''''''e'">
              <a:rPr lang="fr-FR" sz="900" smtClean="0">
                <a:latin typeface="Arial Narrow"/>
                <a:sym typeface="Arial Narrow"/>
              </a:rPr>
              <a:pPr/>
              <a:t>Paris-Maubeuge</a:t>
            </a:fld>
            <a:endParaRPr lang="fr-FR" sz="900" dirty="0">
              <a:latin typeface="Arial Narrow"/>
              <a:sym typeface="Arial Narrow"/>
            </a:endParaRPr>
          </a:p>
        </p:txBody>
      </p:sp>
      <p:sp>
        <p:nvSpPr>
          <p:cNvPr id="53" name="Text Placeholder 120"/>
          <p:cNvSpPr>
            <a:spLocks noGrp="1"/>
          </p:cNvSpPr>
          <p:nvPr>
            <p:custDataLst>
              <p:tags r:id="rId19"/>
            </p:custDataLst>
          </p:nvPr>
        </p:nvSpPr>
        <p:spPr bwMode="gray">
          <a:xfrm>
            <a:off x="3235325" y="433387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6C71B31-3826-4D80-A8AA-FD76669208D8}" type="datetime'''''''2'''''''',''''''''1'''''''''''''''''''''''''''">
              <a:rPr lang="fr-FR" sz="900" b="1" smtClean="0">
                <a:latin typeface="Arial Narrow"/>
                <a:sym typeface="Arial Narrow"/>
              </a:rPr>
              <a:pPr/>
              <a:t>2,1</a:t>
            </a:fld>
            <a:endParaRPr lang="fr-FR" sz="900" b="1" dirty="0">
              <a:latin typeface="Arial Narrow"/>
              <a:sym typeface="Arial Narrow"/>
            </a:endParaRPr>
          </a:p>
        </p:txBody>
      </p:sp>
      <p:sp>
        <p:nvSpPr>
          <p:cNvPr id="46" name="Text Placeholder 113"/>
          <p:cNvSpPr>
            <a:spLocks noGrp="1"/>
          </p:cNvSpPr>
          <p:nvPr>
            <p:custDataLst>
              <p:tags r:id="rId20"/>
            </p:custDataLst>
          </p:nvPr>
        </p:nvSpPr>
        <p:spPr bwMode="auto">
          <a:xfrm>
            <a:off x="2663825" y="5886450"/>
            <a:ext cx="282575"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DBD48E9-A32A-4C3A-ACBD-CE773024AE1F}" type="datetime'P''''''ar''i''s''''''''-B''''''''e''l''''''f''''''o''''rt'''">
              <a:rPr lang="fr-FR" sz="900" smtClean="0">
                <a:latin typeface="Arial Narrow"/>
                <a:sym typeface="Arial Narrow"/>
              </a:rPr>
              <a:pPr>
                <a:lnSpc>
                  <a:spcPct val="100000"/>
                </a:lnSpc>
                <a:spcBef>
                  <a:spcPct val="0"/>
                </a:spcBef>
              </a:pPr>
              <a:t>Paris-Belfort</a:t>
            </a:fld>
            <a:endParaRPr lang="fr-FR" sz="900" dirty="0">
              <a:latin typeface="Arial Narrow"/>
              <a:sym typeface="Arial Narrow"/>
            </a:endParaRPr>
          </a:p>
        </p:txBody>
      </p:sp>
      <p:sp>
        <p:nvSpPr>
          <p:cNvPr id="52" name="Text Placeholder 119"/>
          <p:cNvSpPr>
            <a:spLocks noGrp="1"/>
          </p:cNvSpPr>
          <p:nvPr>
            <p:custDataLst>
              <p:tags r:id="rId21"/>
            </p:custDataLst>
          </p:nvPr>
        </p:nvSpPr>
        <p:spPr bwMode="gray">
          <a:xfrm>
            <a:off x="2239963" y="419100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EB478D48-FB52-4353-B633-C3DA664AAF67}" type="datetime'''''2'''''''''''',''''''''''''''''''''''''''''''4'''''''''''''">
              <a:rPr lang="fr-FR" sz="900" b="1" smtClean="0">
                <a:latin typeface="Arial Narrow"/>
                <a:sym typeface="Arial Narrow"/>
              </a:rPr>
              <a:pPr/>
              <a:t>2,4</a:t>
            </a:fld>
            <a:endParaRPr lang="fr-FR" sz="900" b="1" dirty="0">
              <a:latin typeface="Arial Narrow"/>
              <a:sym typeface="Arial Narrow"/>
            </a:endParaRPr>
          </a:p>
        </p:txBody>
      </p:sp>
      <p:sp>
        <p:nvSpPr>
          <p:cNvPr id="67" name="Rectangle 66"/>
          <p:cNvSpPr/>
          <p:nvPr>
            <p:custDataLst>
              <p:tags r:id="rId22"/>
            </p:custDataLst>
          </p:nvPr>
        </p:nvSpPr>
        <p:spPr bwMode="auto">
          <a:xfrm>
            <a:off x="6362700" y="2954338"/>
            <a:ext cx="179388" cy="133350"/>
          </a:xfrm>
          <a:prstGeom prst="rect">
            <a:avLst/>
          </a:prstGeom>
          <a:solidFill>
            <a:schemeClr val="accent6"/>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66" name="Rectangle 65"/>
          <p:cNvSpPr/>
          <p:nvPr>
            <p:custDataLst>
              <p:tags r:id="rId23"/>
            </p:custDataLst>
          </p:nvPr>
        </p:nvSpPr>
        <p:spPr bwMode="auto">
          <a:xfrm>
            <a:off x="5083175" y="2954338"/>
            <a:ext cx="179388" cy="133350"/>
          </a:xfrm>
          <a:prstGeom prst="rect">
            <a:avLst/>
          </a:prstGeom>
          <a:noFill/>
          <a:ln w="15875">
            <a:solidFill>
              <a:schemeClr val="accent6"/>
            </a:solidFill>
            <a:prstDash val="dash"/>
          </a:ln>
          <a:effectLst/>
          <a:extLst>
            <a:ext uri="{909E8E84-426E-40DD-AFC4-6F175D3DCCD1}">
              <a14:hiddenFill xmlns:a14="http://schemas.microsoft.com/office/drawing/2010/main">
                <a:solidFill>
                  <a:schemeClr val="accent6"/>
                </a:solidFill>
              </a14:hiddenFill>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50" name="Text Placeholder 117"/>
          <p:cNvSpPr>
            <a:spLocks noGrp="1"/>
          </p:cNvSpPr>
          <p:nvPr>
            <p:custDataLst>
              <p:tags r:id="rId24"/>
            </p:custDataLst>
          </p:nvPr>
        </p:nvSpPr>
        <p:spPr bwMode="auto">
          <a:xfrm>
            <a:off x="5313363" y="2951163"/>
            <a:ext cx="9477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r>
              <a:rPr lang="fr-FR" sz="1000" dirty="0">
                <a:latin typeface="Arial Narrow"/>
                <a:sym typeface="Arial Narrow"/>
              </a:rPr>
              <a:t>Coûts unitaires 2014</a:t>
            </a:r>
          </a:p>
        </p:txBody>
      </p:sp>
      <p:sp>
        <p:nvSpPr>
          <p:cNvPr id="41" name="Text Placeholder 109"/>
          <p:cNvSpPr>
            <a:spLocks noGrp="1"/>
          </p:cNvSpPr>
          <p:nvPr>
            <p:custDataLst>
              <p:tags r:id="rId25"/>
            </p:custDataLst>
          </p:nvPr>
        </p:nvSpPr>
        <p:spPr bwMode="auto">
          <a:xfrm>
            <a:off x="6592888" y="2951163"/>
            <a:ext cx="1047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r>
              <a:rPr lang="fr-FR" sz="1000" dirty="0">
                <a:latin typeface="Arial Narrow"/>
                <a:sym typeface="Arial Narrow"/>
              </a:rPr>
              <a:t>Coûts unitaires </a:t>
            </a:r>
            <a:r>
              <a:rPr lang="fr-FR" sz="1000" dirty="0" err="1">
                <a:latin typeface="Arial Narrow"/>
                <a:sym typeface="Arial Narrow"/>
              </a:rPr>
              <a:t>cibles</a:t>
            </a:r>
            <a:r>
              <a:rPr lang="fr-FR" sz="1000" baseline="30000" dirty="0" err="1">
                <a:latin typeface="Arial Narrow"/>
                <a:sym typeface="Arial Narrow"/>
              </a:rPr>
              <a:t>1</a:t>
            </a:r>
            <a:r>
              <a:rPr lang="fr-FR" sz="1000" baseline="30000" dirty="0">
                <a:latin typeface="Arial Narrow"/>
                <a:sym typeface="Arial Narrow"/>
              </a:rPr>
              <a:t>)</a:t>
            </a:r>
          </a:p>
        </p:txBody>
      </p:sp>
      <p:graphicFrame>
        <p:nvGraphicFramePr>
          <p:cNvPr id="80" name="Object 79"/>
          <p:cNvGraphicFramePr>
            <a:graphicFrameLocks/>
          </p:cNvGraphicFramePr>
          <p:nvPr>
            <p:custDataLst>
              <p:tags r:id="rId26"/>
            </p:custDataLst>
          </p:nvPr>
        </p:nvGraphicFramePr>
        <p:xfrm>
          <a:off x="3543300" y="4076699"/>
          <a:ext cx="2209736" cy="1819352"/>
        </p:xfrm>
        <a:graphic>
          <a:graphicData uri="http://schemas.openxmlformats.org/presentationml/2006/ole">
            <mc:AlternateContent xmlns:mc="http://schemas.openxmlformats.org/markup-compatibility/2006">
              <mc:Choice xmlns:v="urn:schemas-microsoft-com:vml" Requires="v">
                <p:oleObj spid="_x0000_s33816" name="Chart" r:id="rId66" imgW="2762139" imgH="2274373" progId="MSGraph.Chart.8">
                  <p:embed followColorScheme="full"/>
                </p:oleObj>
              </mc:Choice>
              <mc:Fallback>
                <p:oleObj name="Chart" r:id="rId66" imgW="2762139" imgH="2274373" progId="MSGraph.Chart.8">
                  <p:embed followColorScheme="full"/>
                  <p:pic>
                    <p:nvPicPr>
                      <p:cNvPr id="80" name="Object 79"/>
                      <p:cNvPicPr/>
                      <p:nvPr/>
                    </p:nvPicPr>
                    <p:blipFill>
                      <a:blip r:embed="rId67"/>
                      <a:stretch>
                        <a:fillRect/>
                      </a:stretch>
                    </p:blipFill>
                    <p:spPr>
                      <a:xfrm>
                        <a:off x="3543300" y="4076699"/>
                        <a:ext cx="2209736" cy="1819352"/>
                      </a:xfrm>
                      <a:prstGeom prst="rect">
                        <a:avLst/>
                      </a:prstGeom>
                    </p:spPr>
                  </p:pic>
                </p:oleObj>
              </mc:Fallback>
            </mc:AlternateContent>
          </a:graphicData>
        </a:graphic>
      </p:graphicFrame>
      <p:cxnSp>
        <p:nvCxnSpPr>
          <p:cNvPr id="81" name="Straight Connector 80"/>
          <p:cNvCxnSpPr/>
          <p:nvPr>
            <p:custDataLst>
              <p:tags r:id="rId27"/>
            </p:custDataLst>
          </p:nvPr>
        </p:nvCxnSpPr>
        <p:spPr bwMode="gray">
          <a:xfrm>
            <a:off x="4552950" y="4171950"/>
            <a:ext cx="0" cy="30480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28"/>
            </p:custDataLst>
          </p:nvPr>
        </p:nvCxnSpPr>
        <p:spPr bwMode="gray">
          <a:xfrm>
            <a:off x="5248275" y="4514850"/>
            <a:ext cx="295275"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29"/>
            </p:custDataLst>
          </p:nvPr>
        </p:nvCxnSpPr>
        <p:spPr bwMode="gray">
          <a:xfrm>
            <a:off x="5543550" y="4514850"/>
            <a:ext cx="0" cy="4286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30"/>
            </p:custDataLst>
          </p:nvPr>
        </p:nvCxnSpPr>
        <p:spPr bwMode="gray">
          <a:xfrm>
            <a:off x="5248275" y="4514850"/>
            <a:ext cx="0" cy="4286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31"/>
            </p:custDataLst>
          </p:nvPr>
        </p:nvCxnSpPr>
        <p:spPr bwMode="gray">
          <a:xfrm>
            <a:off x="4248150" y="4171950"/>
            <a:ext cx="0" cy="30480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32"/>
            </p:custDataLst>
          </p:nvPr>
        </p:nvCxnSpPr>
        <p:spPr bwMode="gray">
          <a:xfrm>
            <a:off x="4248150" y="4171950"/>
            <a:ext cx="304800"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33"/>
            </p:custDataLst>
          </p:nvPr>
        </p:nvCxnSpPr>
        <p:spPr bwMode="gray">
          <a:xfrm>
            <a:off x="4048125" y="4200525"/>
            <a:ext cx="0" cy="2000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34"/>
            </p:custDataLst>
          </p:nvPr>
        </p:nvCxnSpPr>
        <p:spPr bwMode="gray">
          <a:xfrm>
            <a:off x="3752850" y="4200525"/>
            <a:ext cx="0" cy="2000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35"/>
            </p:custDataLst>
          </p:nvPr>
        </p:nvCxnSpPr>
        <p:spPr bwMode="gray">
          <a:xfrm>
            <a:off x="3752850" y="4200525"/>
            <a:ext cx="295275"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95" name="Text Placeholder 114"/>
          <p:cNvSpPr>
            <a:spLocks noGrp="1"/>
          </p:cNvSpPr>
          <p:nvPr>
            <p:custDataLst>
              <p:tags r:id="rId36"/>
            </p:custDataLst>
          </p:nvPr>
        </p:nvSpPr>
        <p:spPr bwMode="auto">
          <a:xfrm>
            <a:off x="5199063" y="5886450"/>
            <a:ext cx="393700"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99CCB9B-0EF2-466C-BB31-5A786FA30942}" type="datetime'''P''''a''''''ri''''s-''''''''''C''''l''er''m''''''o''''nt'''">
              <a:rPr lang="fr-FR" sz="900" smtClean="0"/>
              <a:pPr/>
              <a:t>Paris-Clermont</a:t>
            </a:fld>
            <a:endParaRPr lang="fr-FR" sz="900" dirty="0">
              <a:latin typeface="Arial Narrow"/>
              <a:sym typeface="Arial Narrow"/>
            </a:endParaRPr>
          </a:p>
        </p:txBody>
      </p:sp>
      <p:sp>
        <p:nvSpPr>
          <p:cNvPr id="98" name="Text Placeholder 120"/>
          <p:cNvSpPr>
            <a:spLocks noGrp="1"/>
          </p:cNvSpPr>
          <p:nvPr>
            <p:custDataLst>
              <p:tags r:id="rId37"/>
            </p:custDataLst>
          </p:nvPr>
        </p:nvSpPr>
        <p:spPr bwMode="gray">
          <a:xfrm>
            <a:off x="5330825" y="435292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712765D-F5C1-44DF-94F3-05FB9DB4CC1D}" type="datetime'''''''''1'''''''''''''''''',''''''''''''''''5'''''''''''''''''">
              <a:rPr lang="fr-FR" sz="900" b="1" smtClean="0"/>
              <a:pPr/>
              <a:t>1,5</a:t>
            </a:fld>
            <a:endParaRPr lang="fr-FR" sz="900" b="1" dirty="0">
              <a:latin typeface="Arial Narrow"/>
              <a:sym typeface="Arial Narrow"/>
            </a:endParaRPr>
          </a:p>
        </p:txBody>
      </p:sp>
      <p:sp>
        <p:nvSpPr>
          <p:cNvPr id="99" name="Text Placeholder 113"/>
          <p:cNvSpPr>
            <a:spLocks noGrp="1"/>
          </p:cNvSpPr>
          <p:nvPr>
            <p:custDataLst>
              <p:tags r:id="rId38"/>
            </p:custDataLst>
          </p:nvPr>
        </p:nvSpPr>
        <p:spPr bwMode="auto">
          <a:xfrm>
            <a:off x="4759325" y="5886450"/>
            <a:ext cx="282575"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C62CAF1-42A1-4F64-8334-4BCCCCD19B7E}" type="datetime'''Pa''''''ris''-B''el''''''fo''''''r''''''''t'">
              <a:rPr lang="fr-FR" sz="900" smtClean="0"/>
              <a:pPr/>
              <a:t>Paris-Belfort</a:t>
            </a:fld>
            <a:endParaRPr lang="fr-FR" sz="900" dirty="0">
              <a:latin typeface="Arial Narrow"/>
              <a:sym typeface="Arial Narrow"/>
            </a:endParaRPr>
          </a:p>
        </p:txBody>
      </p:sp>
      <p:sp>
        <p:nvSpPr>
          <p:cNvPr id="97" name="Text Placeholder 116"/>
          <p:cNvSpPr>
            <a:spLocks noGrp="1"/>
          </p:cNvSpPr>
          <p:nvPr>
            <p:custDataLst>
              <p:tags r:id="rId39"/>
            </p:custDataLst>
          </p:nvPr>
        </p:nvSpPr>
        <p:spPr bwMode="auto">
          <a:xfrm>
            <a:off x="4171950" y="5886450"/>
            <a:ext cx="457200"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66C6E26-6BFB-43BF-91A3-7112F25C1055}" type="datetime'''''''P''''''''a''r''''is-Mau''''''''''''''''''''b''e''uge'">
              <a:rPr lang="fr-FR" sz="900" smtClean="0"/>
              <a:pPr/>
              <a:t>Paris-Maubeuge</a:t>
            </a:fld>
            <a:endParaRPr lang="fr-FR" sz="900" dirty="0">
              <a:latin typeface="Arial Narrow"/>
              <a:sym typeface="Arial Narrow"/>
            </a:endParaRPr>
          </a:p>
        </p:txBody>
      </p:sp>
      <p:sp>
        <p:nvSpPr>
          <p:cNvPr id="100" name="Text Placeholder 119"/>
          <p:cNvSpPr>
            <a:spLocks noGrp="1"/>
          </p:cNvSpPr>
          <p:nvPr>
            <p:custDataLst>
              <p:tags r:id="rId40"/>
            </p:custDataLst>
          </p:nvPr>
        </p:nvSpPr>
        <p:spPr bwMode="gray">
          <a:xfrm>
            <a:off x="4335463" y="401002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FF3DE2C-4265-4451-BE5E-2E064599AA2E}" type="datetime'''''''2'''''''''''''',''''''''''''''''''''''''''''''''''0'">
              <a:rPr lang="fr-FR" sz="900" b="1" smtClean="0"/>
              <a:pPr/>
              <a:t>2,0</a:t>
            </a:fld>
            <a:endParaRPr lang="fr-FR" sz="900" b="1" dirty="0">
              <a:latin typeface="Arial Narrow"/>
              <a:sym typeface="Arial Narrow"/>
            </a:endParaRPr>
          </a:p>
        </p:txBody>
      </p:sp>
      <p:sp>
        <p:nvSpPr>
          <p:cNvPr id="94" name="Text Placeholder 104"/>
          <p:cNvSpPr>
            <a:spLocks noGrp="1"/>
          </p:cNvSpPr>
          <p:nvPr>
            <p:custDataLst>
              <p:tags r:id="rId41"/>
            </p:custDataLst>
          </p:nvPr>
        </p:nvSpPr>
        <p:spPr bwMode="auto">
          <a:xfrm>
            <a:off x="3738563" y="5886450"/>
            <a:ext cx="325438"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7334DDD-ED8D-4D6E-8685-002D76F977E2}" type="datetime'P''''''a''''r''''''is''-''''A''''''''''''m''ie''ns'''''''''">
              <a:rPr lang="fr-FR" sz="900" smtClean="0"/>
              <a:pPr/>
              <a:t>Paris-Amiens</a:t>
            </a:fld>
            <a:endParaRPr lang="fr-FR" sz="900" dirty="0">
              <a:latin typeface="Arial Narrow"/>
              <a:sym typeface="Arial Narrow"/>
            </a:endParaRPr>
          </a:p>
        </p:txBody>
      </p:sp>
      <p:sp>
        <p:nvSpPr>
          <p:cNvPr id="96" name="Text Placeholder 118"/>
          <p:cNvSpPr>
            <a:spLocks noGrp="1"/>
          </p:cNvSpPr>
          <p:nvPr>
            <p:custDataLst>
              <p:tags r:id="rId42"/>
            </p:custDataLst>
          </p:nvPr>
        </p:nvSpPr>
        <p:spPr bwMode="gray">
          <a:xfrm>
            <a:off x="3835400" y="403860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7A91E7FD-9E5D-4C94-948B-50B3074F2BA7}" type="datetime'''''''''''''''''1'''',''''''''''9'''''''''">
              <a:rPr lang="fr-FR" sz="900" b="1" smtClean="0"/>
              <a:pPr/>
              <a:t>1,9</a:t>
            </a:fld>
            <a:endParaRPr lang="fr-FR" sz="900" b="1" dirty="0">
              <a:latin typeface="Arial Narrow"/>
              <a:sym typeface="Arial Narrow"/>
            </a:endParaRPr>
          </a:p>
        </p:txBody>
      </p:sp>
      <p:graphicFrame>
        <p:nvGraphicFramePr>
          <p:cNvPr id="105" name="Object 104"/>
          <p:cNvGraphicFramePr>
            <a:graphicFrameLocks/>
          </p:cNvGraphicFramePr>
          <p:nvPr>
            <p:custDataLst>
              <p:tags r:id="rId43"/>
            </p:custDataLst>
          </p:nvPr>
        </p:nvGraphicFramePr>
        <p:xfrm>
          <a:off x="5714999" y="4076699"/>
          <a:ext cx="2219454" cy="1819352"/>
        </p:xfrm>
        <a:graphic>
          <a:graphicData uri="http://schemas.openxmlformats.org/presentationml/2006/ole">
            <mc:AlternateContent xmlns:mc="http://schemas.openxmlformats.org/markup-compatibility/2006">
              <mc:Choice xmlns:v="urn:schemas-microsoft-com:vml" Requires="v">
                <p:oleObj spid="_x0000_s33817" name="Chart" r:id="rId68" imgW="2773976" imgH="2274373" progId="MSGraph.Chart.8">
                  <p:embed followColorScheme="full"/>
                </p:oleObj>
              </mc:Choice>
              <mc:Fallback>
                <p:oleObj name="Chart" r:id="rId68" imgW="2773976" imgH="2274373" progId="MSGraph.Chart.8">
                  <p:embed followColorScheme="full"/>
                  <p:pic>
                    <p:nvPicPr>
                      <p:cNvPr id="105" name="Object 104"/>
                      <p:cNvPicPr/>
                      <p:nvPr/>
                    </p:nvPicPr>
                    <p:blipFill>
                      <a:blip r:embed="rId69"/>
                      <a:stretch>
                        <a:fillRect/>
                      </a:stretch>
                    </p:blipFill>
                    <p:spPr>
                      <a:xfrm>
                        <a:off x="5714999" y="4076699"/>
                        <a:ext cx="2219454" cy="1819352"/>
                      </a:xfrm>
                      <a:prstGeom prst="rect">
                        <a:avLst/>
                      </a:prstGeom>
                    </p:spPr>
                  </p:pic>
                </p:oleObj>
              </mc:Fallback>
            </mc:AlternateContent>
          </a:graphicData>
        </a:graphic>
      </p:graphicFrame>
      <p:cxnSp>
        <p:nvCxnSpPr>
          <p:cNvPr id="115" name="Straight Connector 114"/>
          <p:cNvCxnSpPr/>
          <p:nvPr>
            <p:custDataLst>
              <p:tags r:id="rId44"/>
            </p:custDataLst>
          </p:nvPr>
        </p:nvCxnSpPr>
        <p:spPr bwMode="gray">
          <a:xfrm>
            <a:off x="7429500" y="4295775"/>
            <a:ext cx="295275"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custDataLst>
              <p:tags r:id="rId45"/>
            </p:custDataLst>
          </p:nvPr>
        </p:nvCxnSpPr>
        <p:spPr bwMode="gray">
          <a:xfrm>
            <a:off x="7429500" y="4295775"/>
            <a:ext cx="0" cy="49530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custDataLst>
              <p:tags r:id="rId46"/>
            </p:custDataLst>
          </p:nvPr>
        </p:nvCxnSpPr>
        <p:spPr bwMode="gray">
          <a:xfrm>
            <a:off x="7724775" y="4295775"/>
            <a:ext cx="0" cy="49530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custDataLst>
              <p:tags r:id="rId47"/>
            </p:custDataLst>
          </p:nvPr>
        </p:nvCxnSpPr>
        <p:spPr bwMode="gray">
          <a:xfrm>
            <a:off x="6734175" y="4352925"/>
            <a:ext cx="0" cy="26670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custDataLst>
              <p:tags r:id="rId48"/>
            </p:custDataLst>
          </p:nvPr>
        </p:nvCxnSpPr>
        <p:spPr bwMode="gray">
          <a:xfrm>
            <a:off x="6429375" y="4352925"/>
            <a:ext cx="0" cy="26670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custDataLst>
              <p:tags r:id="rId49"/>
            </p:custDataLst>
          </p:nvPr>
        </p:nvCxnSpPr>
        <p:spPr bwMode="gray">
          <a:xfrm>
            <a:off x="6429375" y="4352925"/>
            <a:ext cx="304800"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custDataLst>
              <p:tags r:id="rId50"/>
            </p:custDataLst>
          </p:nvPr>
        </p:nvCxnSpPr>
        <p:spPr bwMode="gray">
          <a:xfrm>
            <a:off x="6229350" y="4171950"/>
            <a:ext cx="0" cy="2000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51"/>
            </p:custDataLst>
          </p:nvPr>
        </p:nvCxnSpPr>
        <p:spPr bwMode="gray">
          <a:xfrm>
            <a:off x="5934075" y="4171950"/>
            <a:ext cx="0" cy="200025"/>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52"/>
            </p:custDataLst>
          </p:nvPr>
        </p:nvCxnSpPr>
        <p:spPr bwMode="gray">
          <a:xfrm>
            <a:off x="5934075" y="4171950"/>
            <a:ext cx="295275" cy="0"/>
          </a:xfrm>
          <a:prstGeom prst="line">
            <a:avLst/>
          </a:prstGeom>
          <a:ln w="15875">
            <a:solidFill>
              <a:schemeClr val="accent6"/>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19" name="Text Placeholder 104"/>
          <p:cNvSpPr>
            <a:spLocks noGrp="1"/>
          </p:cNvSpPr>
          <p:nvPr>
            <p:custDataLst>
              <p:tags r:id="rId53"/>
            </p:custDataLst>
          </p:nvPr>
        </p:nvSpPr>
        <p:spPr bwMode="auto">
          <a:xfrm>
            <a:off x="5919788" y="5886450"/>
            <a:ext cx="325438"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199E28A-B733-4545-94EA-69F3B9525F24}" type="datetime'Pari''s''''''-''A''''''m''''''i''en''''''''''''''''''''s'''">
              <a:rPr lang="fr-FR" sz="900" smtClean="0"/>
              <a:pPr/>
              <a:t>Paris-Amiens</a:t>
            </a:fld>
            <a:endParaRPr lang="fr-FR" sz="900" dirty="0">
              <a:latin typeface="Arial Narrow"/>
              <a:sym typeface="Arial Narrow"/>
            </a:endParaRPr>
          </a:p>
        </p:txBody>
      </p:sp>
      <p:sp>
        <p:nvSpPr>
          <p:cNvPr id="121" name="Text Placeholder 118"/>
          <p:cNvSpPr>
            <a:spLocks noGrp="1"/>
          </p:cNvSpPr>
          <p:nvPr>
            <p:custDataLst>
              <p:tags r:id="rId54"/>
            </p:custDataLst>
          </p:nvPr>
        </p:nvSpPr>
        <p:spPr bwMode="gray">
          <a:xfrm>
            <a:off x="6016625" y="4010025"/>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843B3B8-8F7B-45DD-BFEB-3BCBB41C1349}" type="datetime'''''0'''''''''''''''''''''''',''''''''''''''''''8'''">
              <a:rPr lang="fr-FR" sz="900" b="1" smtClean="0"/>
              <a:pPr/>
              <a:t>0,8</a:t>
            </a:fld>
            <a:endParaRPr lang="fr-FR" sz="900" b="1" dirty="0">
              <a:latin typeface="Arial Narrow"/>
              <a:sym typeface="Arial Narrow"/>
            </a:endParaRPr>
          </a:p>
        </p:txBody>
      </p:sp>
      <p:sp>
        <p:nvSpPr>
          <p:cNvPr id="120" name="Text Placeholder 114"/>
          <p:cNvSpPr>
            <a:spLocks noGrp="1"/>
          </p:cNvSpPr>
          <p:nvPr>
            <p:custDataLst>
              <p:tags r:id="rId55"/>
            </p:custDataLst>
          </p:nvPr>
        </p:nvSpPr>
        <p:spPr bwMode="auto">
          <a:xfrm>
            <a:off x="7380288" y="5886450"/>
            <a:ext cx="393700"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2610FAB-1998-469F-BA7B-52209E6CD601}" type="datetime'''''''P''a''''''r''''''''is-Cler''''''''m''''''o''n''''t'">
              <a:rPr lang="fr-FR" sz="900" smtClean="0"/>
              <a:pPr/>
              <a:t>Paris-Clermont</a:t>
            </a:fld>
            <a:endParaRPr lang="fr-FR" sz="900" dirty="0">
              <a:latin typeface="Arial Narrow"/>
              <a:sym typeface="Arial Narrow"/>
            </a:endParaRPr>
          </a:p>
        </p:txBody>
      </p:sp>
      <p:sp>
        <p:nvSpPr>
          <p:cNvPr id="124" name="Text Placeholder 113"/>
          <p:cNvSpPr>
            <a:spLocks noGrp="1"/>
          </p:cNvSpPr>
          <p:nvPr>
            <p:custDataLst>
              <p:tags r:id="rId56"/>
            </p:custDataLst>
          </p:nvPr>
        </p:nvSpPr>
        <p:spPr bwMode="auto">
          <a:xfrm>
            <a:off x="6940550" y="5886450"/>
            <a:ext cx="282575"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8316F35A-9D6E-4471-8627-5A9B5D723427}" type="datetime'''Pa''''r''''''''''''''''''is''-B''''e''l''for''''''''t'''''">
              <a:rPr lang="fr-FR" sz="900" smtClean="0"/>
              <a:pPr/>
              <a:t>Paris-Belfort</a:t>
            </a:fld>
            <a:endParaRPr lang="fr-FR" sz="900" dirty="0">
              <a:latin typeface="Arial Narrow"/>
              <a:sym typeface="Arial Narrow"/>
            </a:endParaRPr>
          </a:p>
        </p:txBody>
      </p:sp>
      <p:sp>
        <p:nvSpPr>
          <p:cNvPr id="123" name="Text Placeholder 120"/>
          <p:cNvSpPr>
            <a:spLocks noGrp="1"/>
          </p:cNvSpPr>
          <p:nvPr>
            <p:custDataLst>
              <p:tags r:id="rId57"/>
            </p:custDataLst>
          </p:nvPr>
        </p:nvSpPr>
        <p:spPr bwMode="gray">
          <a:xfrm>
            <a:off x="7512050" y="413385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6540CAC-4808-4C31-94E4-C3DF2B3DB476}" type="datetime'''''''''''''0'''''''''''''',''''''''''''''''''''''''''8'">
              <a:rPr lang="fr-FR" sz="900" b="1" smtClean="0"/>
              <a:pPr/>
              <a:t>0,8</a:t>
            </a:fld>
            <a:endParaRPr lang="fr-FR" sz="900" b="1" dirty="0">
              <a:latin typeface="Arial Narrow"/>
              <a:sym typeface="Arial Narrow"/>
            </a:endParaRPr>
          </a:p>
        </p:txBody>
      </p:sp>
      <p:sp>
        <p:nvSpPr>
          <p:cNvPr id="122" name="Text Placeholder 116"/>
          <p:cNvSpPr>
            <a:spLocks noGrp="1"/>
          </p:cNvSpPr>
          <p:nvPr>
            <p:custDataLst>
              <p:tags r:id="rId58"/>
            </p:custDataLst>
          </p:nvPr>
        </p:nvSpPr>
        <p:spPr bwMode="auto">
          <a:xfrm>
            <a:off x="6353175" y="5886450"/>
            <a:ext cx="457200"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F134A35A-09E2-4BA9-AE12-CFA5DDC90400}" type="datetime'''''P''''a''''''r''''''is''''''''''-''Ma''''''ube''u''''''ge'">
              <a:rPr lang="fr-FR" sz="900" smtClean="0"/>
              <a:pPr/>
              <a:t>Paris-Maubeuge</a:t>
            </a:fld>
            <a:endParaRPr lang="fr-FR" sz="900" dirty="0">
              <a:latin typeface="Arial Narrow"/>
              <a:sym typeface="Arial Narrow"/>
            </a:endParaRPr>
          </a:p>
        </p:txBody>
      </p:sp>
      <p:sp>
        <p:nvSpPr>
          <p:cNvPr id="125" name="Text Placeholder 119"/>
          <p:cNvSpPr>
            <a:spLocks noGrp="1"/>
          </p:cNvSpPr>
          <p:nvPr>
            <p:custDataLst>
              <p:tags r:id="rId59"/>
            </p:custDataLst>
          </p:nvPr>
        </p:nvSpPr>
        <p:spPr bwMode="gray">
          <a:xfrm>
            <a:off x="6516688" y="4191000"/>
            <a:ext cx="130175"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475304F-1538-4935-B239-17122E3B0DF3}" type="datetime'''''''''''0'''''''''''''',''7'''''''''''">
              <a:rPr lang="fr-FR" sz="900" b="1" smtClean="0"/>
              <a:pPr/>
              <a:t>0,7</a:t>
            </a:fld>
            <a:endParaRPr lang="fr-FR" sz="900" b="1" dirty="0">
              <a:latin typeface="Arial Narrow"/>
              <a:sym typeface="Arial Narrow"/>
            </a:endParaRPr>
          </a:p>
        </p:txBody>
      </p:sp>
      <p:sp>
        <p:nvSpPr>
          <p:cNvPr id="126" name="Rounded Rectangle 125"/>
          <p:cNvSpPr/>
          <p:nvPr/>
        </p:nvSpPr>
        <p:spPr>
          <a:xfrm>
            <a:off x="1614488" y="2900362"/>
            <a:ext cx="382860" cy="238125"/>
          </a:xfrm>
          <a:prstGeom prst="roundRect">
            <a:avLst/>
          </a:prstGeom>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gn="ctr">
              <a:lnSpc>
                <a:spcPct val="90000"/>
              </a:lnSpc>
              <a:spcBef>
                <a:spcPts val="400"/>
              </a:spcBef>
            </a:pPr>
            <a:r>
              <a:rPr lang="fr-FR" b="0">
                <a:solidFill>
                  <a:schemeClr val="accent6"/>
                </a:solidFill>
              </a:rPr>
              <a:t>14</a:t>
            </a:r>
            <a:endParaRPr lang="fr-FR" b="0" dirty="0">
              <a:solidFill>
                <a:schemeClr val="accent6"/>
              </a:solidFill>
            </a:endParaRPr>
          </a:p>
        </p:txBody>
      </p:sp>
      <p:sp>
        <p:nvSpPr>
          <p:cNvPr id="127" name="Rounded Rectangle 126"/>
          <p:cNvSpPr/>
          <p:nvPr/>
        </p:nvSpPr>
        <p:spPr>
          <a:xfrm>
            <a:off x="2112963" y="2900362"/>
            <a:ext cx="382860" cy="238125"/>
          </a:xfrm>
          <a:prstGeom prst="roundRect">
            <a:avLst/>
          </a:prstGeom>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gn="ctr">
              <a:lnSpc>
                <a:spcPct val="90000"/>
              </a:lnSpc>
              <a:spcBef>
                <a:spcPts val="400"/>
              </a:spcBef>
            </a:pPr>
            <a:r>
              <a:rPr lang="fr-FR" b="0" dirty="0">
                <a:solidFill>
                  <a:schemeClr val="accent6"/>
                </a:solidFill>
              </a:rPr>
              <a:t>11</a:t>
            </a:r>
          </a:p>
        </p:txBody>
      </p:sp>
      <p:sp>
        <p:nvSpPr>
          <p:cNvPr id="128" name="Rounded Rectangle 127"/>
          <p:cNvSpPr/>
          <p:nvPr/>
        </p:nvSpPr>
        <p:spPr>
          <a:xfrm>
            <a:off x="2613025" y="2900362"/>
            <a:ext cx="382860" cy="238125"/>
          </a:xfrm>
          <a:prstGeom prst="roundRect">
            <a:avLst/>
          </a:prstGeom>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gn="ctr">
              <a:lnSpc>
                <a:spcPct val="90000"/>
              </a:lnSpc>
              <a:spcBef>
                <a:spcPts val="400"/>
              </a:spcBef>
            </a:pPr>
            <a:r>
              <a:rPr lang="fr-FR" b="0" dirty="0">
                <a:solidFill>
                  <a:schemeClr val="accent6"/>
                </a:solidFill>
              </a:rPr>
              <a:t>13</a:t>
            </a:r>
          </a:p>
        </p:txBody>
      </p:sp>
      <p:sp>
        <p:nvSpPr>
          <p:cNvPr id="129" name="Rounded Rectangle 128"/>
          <p:cNvSpPr/>
          <p:nvPr/>
        </p:nvSpPr>
        <p:spPr>
          <a:xfrm>
            <a:off x="3108325" y="2900362"/>
            <a:ext cx="382860" cy="238125"/>
          </a:xfrm>
          <a:prstGeom prst="roundRect">
            <a:avLst/>
          </a:prstGeom>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p>
            <a:pPr algn="ctr">
              <a:lnSpc>
                <a:spcPct val="90000"/>
              </a:lnSpc>
              <a:spcBef>
                <a:spcPts val="400"/>
              </a:spcBef>
            </a:pPr>
            <a:r>
              <a:rPr lang="fr-FR" b="0">
                <a:solidFill>
                  <a:schemeClr val="accent6"/>
                </a:solidFill>
              </a:rPr>
              <a:t>8</a:t>
            </a:r>
            <a:endParaRPr lang="fr-FR" b="0" dirty="0">
              <a:solidFill>
                <a:schemeClr val="accent6"/>
              </a:solidFill>
            </a:endParaRPr>
          </a:p>
        </p:txBody>
      </p:sp>
      <p:sp>
        <p:nvSpPr>
          <p:cNvPr id="137" name="Rounded Rectangle 136"/>
          <p:cNvSpPr/>
          <p:nvPr/>
        </p:nvSpPr>
        <p:spPr>
          <a:xfrm>
            <a:off x="3114675" y="3525838"/>
            <a:ext cx="382860" cy="238125"/>
          </a:xfrm>
          <a:prstGeom prst="roundRect">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spcBef>
                <a:spcPts val="400"/>
              </a:spcBef>
            </a:pPr>
            <a:r>
              <a:rPr lang="fr-FR" b="0">
                <a:solidFill>
                  <a:schemeClr val="bg1"/>
                </a:solidFill>
              </a:rPr>
              <a:t>12</a:t>
            </a:r>
            <a:endParaRPr lang="fr-FR" b="0" dirty="0">
              <a:solidFill>
                <a:schemeClr val="bg1"/>
              </a:solidFill>
            </a:endParaRPr>
          </a:p>
        </p:txBody>
      </p:sp>
      <p:sp>
        <p:nvSpPr>
          <p:cNvPr id="138" name="Rounded Rectangle 137"/>
          <p:cNvSpPr/>
          <p:nvPr/>
        </p:nvSpPr>
        <p:spPr>
          <a:xfrm>
            <a:off x="2613025" y="3525838"/>
            <a:ext cx="382860" cy="238125"/>
          </a:xfrm>
          <a:prstGeom prst="roundRect">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spcBef>
                <a:spcPts val="400"/>
              </a:spcBef>
            </a:pPr>
            <a:r>
              <a:rPr lang="fr-FR" b="0" dirty="0">
                <a:solidFill>
                  <a:schemeClr val="bg1"/>
                </a:solidFill>
              </a:rPr>
              <a:t>10</a:t>
            </a:r>
          </a:p>
        </p:txBody>
      </p:sp>
      <p:sp>
        <p:nvSpPr>
          <p:cNvPr id="139" name="Rounded Rectangle 138"/>
          <p:cNvSpPr/>
          <p:nvPr/>
        </p:nvSpPr>
        <p:spPr>
          <a:xfrm>
            <a:off x="2112963" y="3525838"/>
            <a:ext cx="382860" cy="238125"/>
          </a:xfrm>
          <a:prstGeom prst="roundRect">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spcBef>
                <a:spcPts val="400"/>
              </a:spcBef>
            </a:pPr>
            <a:r>
              <a:rPr lang="fr-FR" b="0" dirty="0">
                <a:solidFill>
                  <a:schemeClr val="bg1"/>
                </a:solidFill>
              </a:rPr>
              <a:t>14</a:t>
            </a:r>
          </a:p>
        </p:txBody>
      </p:sp>
      <p:sp>
        <p:nvSpPr>
          <p:cNvPr id="140" name="Rounded Rectangle 139"/>
          <p:cNvSpPr/>
          <p:nvPr/>
        </p:nvSpPr>
        <p:spPr>
          <a:xfrm>
            <a:off x="1614488" y="3525838"/>
            <a:ext cx="382860" cy="238125"/>
          </a:xfrm>
          <a:prstGeom prst="roundRect">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90000"/>
              </a:lnSpc>
              <a:spcBef>
                <a:spcPts val="400"/>
              </a:spcBef>
            </a:pPr>
            <a:r>
              <a:rPr lang="fr-FR" b="0">
                <a:solidFill>
                  <a:schemeClr val="bg1"/>
                </a:solidFill>
              </a:rPr>
              <a:t>16</a:t>
            </a:r>
            <a:endParaRPr lang="fr-FR" b="0" dirty="0">
              <a:solidFill>
                <a:schemeClr val="bg1"/>
              </a:solidFill>
            </a:endParaRPr>
          </a:p>
        </p:txBody>
      </p:sp>
      <p:sp>
        <p:nvSpPr>
          <p:cNvPr id="145" name="Notes"/>
          <p:cNvSpPr txBox="1"/>
          <p:nvPr/>
        </p:nvSpPr>
        <p:spPr>
          <a:xfrm>
            <a:off x="738189" y="6417474"/>
            <a:ext cx="2181687"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cs typeface="+mn-cs"/>
                <a:sym typeface="+mn-lt"/>
              </a:rPr>
              <a:t>1) Calculés au </a:t>
            </a:r>
            <a:r>
              <a:rPr lang="fr-FR" sz="1000" b="0" dirty="0" err="1">
                <a:solidFill>
                  <a:schemeClr val="tx1"/>
                </a:solidFill>
                <a:latin typeface="+mn-lt"/>
                <a:cs typeface="+mn-cs"/>
                <a:sym typeface="+mn-lt"/>
              </a:rPr>
              <a:t>pro-rata</a:t>
            </a:r>
            <a:r>
              <a:rPr lang="fr-FR" sz="1000" b="0" dirty="0">
                <a:solidFill>
                  <a:schemeClr val="tx1"/>
                </a:solidFill>
                <a:latin typeface="+mn-lt"/>
                <a:cs typeface="+mn-cs"/>
                <a:sym typeface="+mn-lt"/>
              </a:rPr>
              <a:t> du ratio des fréquences</a:t>
            </a:r>
          </a:p>
        </p:txBody>
      </p:sp>
      <p:cxnSp>
        <p:nvCxnSpPr>
          <p:cNvPr id="147" name="Straight Connector 146"/>
          <p:cNvCxnSpPr>
            <a:cxnSpLocks/>
          </p:cNvCxnSpPr>
          <p:nvPr/>
        </p:nvCxnSpPr>
        <p:spPr>
          <a:xfrm flipH="1">
            <a:off x="7874000" y="2606343"/>
            <a:ext cx="0" cy="3797963"/>
          </a:xfrm>
          <a:prstGeom prst="line">
            <a:avLst/>
          </a:prstGeom>
          <a:ln w="9525">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48" name="Textframe 22"/>
          <p:cNvSpPr txBox="1">
            <a:spLocks/>
          </p:cNvSpPr>
          <p:nvPr/>
        </p:nvSpPr>
        <p:spPr>
          <a:xfrm>
            <a:off x="7927340" y="2784937"/>
            <a:ext cx="1399988" cy="1297791"/>
          </a:xfrm>
          <a:prstGeom prst="rect">
            <a:avLst/>
          </a:prstGeom>
          <a:noFill/>
          <a:ln w="9525">
            <a:noFill/>
          </a:ln>
        </p:spPr>
        <p:txBody>
          <a:bodyPr vert="horz" wrap="square" lIns="0" tIns="0" rIns="0" bIns="0" rtlCol="0">
            <a:spAutoFit/>
          </a:bodyPr>
          <a:lstStyle/>
          <a:p>
            <a:pPr marL="120686" lvl="1" indent="-120686">
              <a:lnSpc>
                <a:spcPct val="90000"/>
              </a:lnSpc>
              <a:spcBef>
                <a:spcPts val="400"/>
              </a:spcBef>
              <a:buSzPct val="100000"/>
              <a:buFont typeface="Arial Narrow"/>
              <a:buChar char="&gt;"/>
            </a:pPr>
            <a:r>
              <a:rPr lang="fr-FR" sz="900" b="0" dirty="0">
                <a:latin typeface="+mn-lt"/>
                <a:cs typeface="Arial Narrow" pitchFamily="34" charset="0"/>
              </a:rPr>
              <a:t>Hypothèse: pour les lignes ayant un </a:t>
            </a:r>
            <a:r>
              <a:rPr lang="fr-FR" sz="900" dirty="0">
                <a:solidFill>
                  <a:schemeClr val="accent6"/>
                </a:solidFill>
                <a:latin typeface="+mn-lt"/>
                <a:cs typeface="Arial Narrow" pitchFamily="34" charset="0"/>
              </a:rPr>
              <a:t>faible temps de trajet </a:t>
            </a:r>
            <a:r>
              <a:rPr lang="fr-FR" sz="900" b="0" dirty="0">
                <a:latin typeface="+mn-lt"/>
                <a:cs typeface="Arial Narrow" pitchFamily="34" charset="0"/>
              </a:rPr>
              <a:t>(&lt;</a:t>
            </a:r>
            <a:r>
              <a:rPr lang="fr-FR" sz="900" b="0" dirty="0" err="1">
                <a:latin typeface="+mn-lt"/>
                <a:cs typeface="Arial Narrow" pitchFamily="34" charset="0"/>
              </a:rPr>
              <a:t>4h</a:t>
            </a:r>
            <a:r>
              <a:rPr lang="fr-FR" sz="900" b="0" dirty="0">
                <a:latin typeface="+mn-lt"/>
                <a:cs typeface="Arial Narrow" pitchFamily="34" charset="0"/>
              </a:rPr>
              <a:t>), et </a:t>
            </a:r>
            <a:r>
              <a:rPr lang="fr-FR" sz="900" dirty="0">
                <a:solidFill>
                  <a:schemeClr val="accent6"/>
                </a:solidFill>
                <a:latin typeface="+mn-lt"/>
                <a:cs typeface="Arial Narrow" pitchFamily="34" charset="0"/>
              </a:rPr>
              <a:t>une fréquence importante </a:t>
            </a:r>
            <a:br>
              <a:rPr lang="fr-FR" sz="900" b="0" dirty="0">
                <a:latin typeface="+mn-lt"/>
                <a:cs typeface="Arial Narrow" pitchFamily="34" charset="0"/>
              </a:rPr>
            </a:br>
            <a:r>
              <a:rPr lang="fr-FR" sz="900" b="0" dirty="0">
                <a:latin typeface="+mn-lt"/>
                <a:cs typeface="Arial Narrow" pitchFamily="34" charset="0"/>
              </a:rPr>
              <a:t>(&gt;8 / JOB) la croissance de l'offre peut se faire à iso-équipes de conduite, accompagnement et nettoyage</a:t>
            </a:r>
          </a:p>
          <a:p>
            <a:pPr marL="120686" lvl="1" indent="-120686">
              <a:lnSpc>
                <a:spcPct val="90000"/>
              </a:lnSpc>
              <a:spcBef>
                <a:spcPts val="400"/>
              </a:spcBef>
              <a:buSzPct val="100000"/>
              <a:buFont typeface="Arial Narrow"/>
              <a:buChar char="&gt;"/>
            </a:pPr>
            <a:endParaRPr lang="fr-FR" sz="900" b="0" dirty="0">
              <a:latin typeface="+mn-lt"/>
              <a:cs typeface="Arial Narrow" pitchFamily="34" charset="0"/>
            </a:endParaRPr>
          </a:p>
        </p:txBody>
      </p:sp>
      <p:sp>
        <p:nvSpPr>
          <p:cNvPr id="87" name="RbSticker">
            <a:extLst>
              <a:ext uri="{FF2B5EF4-FFF2-40B4-BE49-F238E27FC236}">
                <a16:creationId xmlns:a16="http://schemas.microsoft.com/office/drawing/2014/main" id="{B2A00EC8-F07B-4E07-ACE1-96E5DFBA949F}"/>
              </a:ext>
            </a:extLst>
          </p:cNvPr>
          <p:cNvSpPr txBox="1"/>
          <p:nvPr/>
        </p:nvSpPr>
        <p:spPr>
          <a:xfrm>
            <a:off x="763943" y="322843"/>
            <a:ext cx="1668727"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Les leviers d'optimisation</a:t>
            </a:r>
          </a:p>
        </p:txBody>
      </p:sp>
    </p:spTree>
    <p:extLst>
      <p:ext uri="{BB962C8B-B14F-4D97-AF65-F5344CB8AC3E}">
        <p14:creationId xmlns:p14="http://schemas.microsoft.com/office/powerpoint/2010/main" val="219685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3" name="think-cell Slide" r:id="rId5" imgW="360" imgH="360" progId="TCLayout.ActiveDocument.1">
                  <p:embed/>
                </p:oleObj>
              </mc:Choice>
              <mc:Fallback>
                <p:oleObj name="think-cell Slide" r:id="rId5" imgW="360" imgH="360" progId="TCLayout.ActiveDocument.1">
                  <p:embed/>
                  <p:pic>
                    <p:nvPicPr>
                      <p:cNvPr id="76" name="Object 7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rtlCol="0" anchor="t" anchorCtr="0">
            <a:noAutofit/>
          </a:bodyPr>
          <a:lstStyle/>
          <a:p>
            <a:endParaRPr lang="fr-FR" sz="900" dirty="0">
              <a:latin typeface="Arial Narrow"/>
              <a:sym typeface="Arial Narrow"/>
            </a:endParaRPr>
          </a:p>
        </p:txBody>
      </p:sp>
      <p:sp>
        <p:nvSpPr>
          <p:cNvPr id="3" name="Title 2"/>
          <p:cNvSpPr>
            <a:spLocks noGrp="1"/>
          </p:cNvSpPr>
          <p:nvPr>
            <p:ph type="title"/>
          </p:nvPr>
        </p:nvSpPr>
        <p:spPr/>
        <p:txBody>
          <a:bodyPr/>
          <a:lstStyle/>
          <a:p>
            <a:r>
              <a:rPr lang="fr-FR" dirty="0"/>
              <a:t>Les leviers identifiés pour chaque ligne sont passés au crible de l'impact sur l'aménagement du territoire</a:t>
            </a:r>
          </a:p>
        </p:txBody>
      </p:sp>
      <p:sp>
        <p:nvSpPr>
          <p:cNvPr id="7"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Grille d'analyse des impacts en matière d'aménagement du territoire</a:t>
            </a:r>
          </a:p>
        </p:txBody>
      </p:sp>
      <p:sp>
        <p:nvSpPr>
          <p:cNvPr id="156" name="Source"/>
          <p:cNvSpPr txBox="1"/>
          <p:nvPr/>
        </p:nvSpPr>
        <p:spPr>
          <a:xfrm>
            <a:off x="738189" y="6710121"/>
            <a:ext cx="2095125"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chemeClr val="tx1"/>
                </a:solidFill>
                <a:latin typeface="+mn-lt"/>
                <a:cs typeface="+mn-cs"/>
                <a:sym typeface="+mn-lt"/>
              </a:rPr>
              <a:t>source : Données SNCF, analyses Roland Berger</a:t>
            </a:r>
          </a:p>
        </p:txBody>
      </p:sp>
      <p:grpSp>
        <p:nvGrpSpPr>
          <p:cNvPr id="2" name="Group 1"/>
          <p:cNvGrpSpPr/>
          <p:nvPr/>
        </p:nvGrpSpPr>
        <p:grpSpPr>
          <a:xfrm>
            <a:off x="2745946" y="2324111"/>
            <a:ext cx="3509711" cy="280452"/>
            <a:chOff x="2072846" y="2204123"/>
            <a:chExt cx="3659084" cy="280452"/>
          </a:xfrm>
        </p:grpSpPr>
        <p:cxnSp>
          <p:nvCxnSpPr>
            <p:cNvPr id="10" name="Horizontal Line"/>
            <p:cNvCxnSpPr/>
            <p:nvPr/>
          </p:nvCxnSpPr>
          <p:spPr>
            <a:xfrm>
              <a:off x="2072846" y="2484575"/>
              <a:ext cx="3659084"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 name="ListLeanHorizontalTextTopic0"/>
            <p:cNvSpPr txBox="1"/>
            <p:nvPr/>
          </p:nvSpPr>
          <p:spPr>
            <a:xfrm>
              <a:off x="2072846" y="2204123"/>
              <a:ext cx="3659084"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noProof="0" dirty="0">
                  <a:latin typeface="+mn-lt"/>
                  <a:cs typeface="Arial Narrow" pitchFamily="34" charset="0"/>
                </a:rPr>
                <a:t>Problématiques identifiées</a:t>
              </a:r>
            </a:p>
          </p:txBody>
        </p:sp>
      </p:grpSp>
      <p:cxnSp>
        <p:nvCxnSpPr>
          <p:cNvPr id="22" name="Straight Connector 21"/>
          <p:cNvCxnSpPr>
            <a:cxnSpLocks/>
          </p:cNvCxnSpPr>
          <p:nvPr/>
        </p:nvCxnSpPr>
        <p:spPr>
          <a:xfrm>
            <a:off x="736528" y="3573173"/>
            <a:ext cx="8532000"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736528" y="4341910"/>
            <a:ext cx="8532000"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736528" y="5011137"/>
            <a:ext cx="8532000"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00800" y="2116362"/>
            <a:ext cx="2870200" cy="488201"/>
            <a:chOff x="5819775" y="1996374"/>
            <a:chExt cx="3451225" cy="488201"/>
          </a:xfrm>
        </p:grpSpPr>
        <p:cxnSp>
          <p:nvCxnSpPr>
            <p:cNvPr id="13" name="Horizontal Line"/>
            <p:cNvCxnSpPr/>
            <p:nvPr/>
          </p:nvCxnSpPr>
          <p:spPr>
            <a:xfrm>
              <a:off x="5819775" y="2484575"/>
              <a:ext cx="3451225"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4" name="ListLeanHorizontalTextTopic1"/>
            <p:cNvSpPr txBox="1"/>
            <p:nvPr/>
          </p:nvSpPr>
          <p:spPr>
            <a:xfrm>
              <a:off x="5819775" y="1996374"/>
              <a:ext cx="3451225" cy="488201"/>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noProof="0" dirty="0">
                  <a:latin typeface="+mn-lt"/>
                  <a:cs typeface="Arial Narrow" pitchFamily="34" charset="0"/>
                </a:rPr>
                <a:t>Critères d'analyse de la solution proposée vs. solution actuelle</a:t>
              </a:r>
            </a:p>
          </p:txBody>
        </p:sp>
      </p:grpSp>
      <p:grpSp>
        <p:nvGrpSpPr>
          <p:cNvPr id="17" name="Group 16"/>
          <p:cNvGrpSpPr/>
          <p:nvPr/>
        </p:nvGrpSpPr>
        <p:grpSpPr>
          <a:xfrm>
            <a:off x="736528" y="2754450"/>
            <a:ext cx="1879672" cy="720001"/>
            <a:chOff x="736528" y="2614750"/>
            <a:chExt cx="1879672" cy="720001"/>
          </a:xfrm>
        </p:grpSpPr>
        <p:sp>
          <p:nvSpPr>
            <p:cNvPr id="49" name="Rectangle 48"/>
            <p:cNvSpPr>
              <a:spLocks/>
            </p:cNvSpPr>
            <p:nvPr/>
          </p:nvSpPr>
          <p:spPr>
            <a:xfrm>
              <a:off x="736528" y="2614750"/>
              <a:ext cx="1803472" cy="699077"/>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algn="l">
                <a:lnSpc>
                  <a:spcPct val="90000"/>
                </a:lnSpc>
                <a:spcBef>
                  <a:spcPts val="0"/>
                </a:spcBef>
              </a:pPr>
              <a:r>
                <a:rPr lang="fr-FR" dirty="0">
                  <a:solidFill>
                    <a:schemeClr val="accent6"/>
                  </a:solidFill>
                </a:rPr>
                <a:t>Lignes du grand bassin parisien</a:t>
              </a:r>
            </a:p>
          </p:txBody>
        </p:sp>
        <p:cxnSp>
          <p:nvCxnSpPr>
            <p:cNvPr id="50" name="Straight Connector 49"/>
            <p:cNvCxnSpPr>
              <a:cxnSpLocks/>
            </p:cNvCxnSpPr>
            <p:nvPr/>
          </p:nvCxnSpPr>
          <p:spPr>
            <a:xfrm flipV="1">
              <a:off x="2616200" y="2614751"/>
              <a:ext cx="0" cy="72000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pSp>
      <p:sp>
        <p:nvSpPr>
          <p:cNvPr id="12" name="ListLeanHorizontalTextDetail0"/>
          <p:cNvSpPr txBox="1">
            <a:spLocks/>
          </p:cNvSpPr>
          <p:nvPr/>
        </p:nvSpPr>
        <p:spPr>
          <a:xfrm>
            <a:off x="2745946" y="2624275"/>
            <a:ext cx="3509711" cy="870802"/>
          </a:xfrm>
          <a:prstGeom prst="rect">
            <a:avLst/>
          </a:prstGeom>
          <a:noFill/>
          <a:ln w="9525">
            <a:noFill/>
          </a:ln>
        </p:spPr>
        <p:txBody>
          <a:bodyPr vert="horz" wrap="square" lIns="0" tIns="108000" rIns="0" bIns="0" rtlCol="0">
            <a:spAutoFit/>
          </a:bodyPr>
          <a:lstStyle/>
          <a:p>
            <a:pPr marL="142629" lvl="1" indent="-142629">
              <a:lnSpc>
                <a:spcPct val="90000"/>
              </a:lnSpc>
              <a:spcBef>
                <a:spcPts val="0"/>
              </a:spcBef>
              <a:buSzPct val="100000"/>
              <a:buFont typeface="Arial Narrow"/>
              <a:buChar char="&gt;"/>
            </a:pPr>
            <a:r>
              <a:rPr lang="fr-FR" sz="1100" noProof="0" dirty="0">
                <a:latin typeface="+mn-lt"/>
                <a:cs typeface="Arial Narrow" pitchFamily="34" charset="0"/>
              </a:rPr>
              <a:t>Capacité à relier Paris</a:t>
            </a:r>
            <a:r>
              <a:rPr lang="fr-FR" sz="1100" b="0" noProof="0" dirty="0">
                <a:latin typeface="+mn-lt"/>
                <a:cs typeface="Arial Narrow" pitchFamily="34" charset="0"/>
              </a:rPr>
              <a:t> avec une offre ayant peu de cabotage, un nombre de changements ferroviaires limité, des fréquences élevées et un système de réservation/ tarification de 'type TGV'</a:t>
            </a:r>
          </a:p>
          <a:p>
            <a:pPr marL="142629" lvl="1" indent="-142629">
              <a:lnSpc>
                <a:spcPct val="90000"/>
              </a:lnSpc>
              <a:spcBef>
                <a:spcPts val="0"/>
              </a:spcBef>
              <a:buSzPct val="100000"/>
              <a:buFont typeface="Arial Narrow"/>
              <a:buChar char="&gt;"/>
            </a:pPr>
            <a:r>
              <a:rPr lang="fr-FR" sz="1100" b="0" dirty="0">
                <a:latin typeface="+mn-lt"/>
                <a:cs typeface="Arial Narrow" pitchFamily="34" charset="0"/>
              </a:rPr>
              <a:t>Capacité à relier Paris </a:t>
            </a:r>
            <a:r>
              <a:rPr lang="fr-FR" sz="1100" dirty="0">
                <a:latin typeface="+mn-lt"/>
                <a:cs typeface="Arial Narrow" pitchFamily="34" charset="0"/>
              </a:rPr>
              <a:t>avant </a:t>
            </a:r>
            <a:r>
              <a:rPr lang="fr-FR" sz="1100" dirty="0" err="1">
                <a:latin typeface="+mn-lt"/>
                <a:cs typeface="Arial Narrow" pitchFamily="34" charset="0"/>
              </a:rPr>
              <a:t>9h</a:t>
            </a:r>
            <a:r>
              <a:rPr lang="fr-FR" sz="1100" dirty="0">
                <a:latin typeface="+mn-lt"/>
                <a:cs typeface="Arial Narrow" pitchFamily="34" charset="0"/>
              </a:rPr>
              <a:t> le matin</a:t>
            </a:r>
            <a:r>
              <a:rPr lang="fr-FR" sz="1100" b="0" dirty="0">
                <a:latin typeface="+mn-lt"/>
                <a:cs typeface="Arial Narrow" pitchFamily="34" charset="0"/>
              </a:rPr>
              <a:t> et à quitter la capitale </a:t>
            </a:r>
            <a:r>
              <a:rPr lang="fr-FR" sz="1100" dirty="0">
                <a:latin typeface="+mn-lt"/>
                <a:cs typeface="Arial Narrow" pitchFamily="34" charset="0"/>
              </a:rPr>
              <a:t>à partir de </a:t>
            </a:r>
            <a:r>
              <a:rPr lang="fr-FR" sz="1100" dirty="0" err="1">
                <a:latin typeface="+mn-lt"/>
                <a:cs typeface="Arial Narrow" pitchFamily="34" charset="0"/>
              </a:rPr>
              <a:t>17h</a:t>
            </a:r>
            <a:r>
              <a:rPr lang="fr-FR" sz="1100" dirty="0">
                <a:latin typeface="+mn-lt"/>
                <a:cs typeface="Arial Narrow" pitchFamily="34" charset="0"/>
              </a:rPr>
              <a:t> en semaine</a:t>
            </a:r>
            <a:endParaRPr lang="fr-FR" sz="1100" noProof="0" dirty="0">
              <a:latin typeface="+mn-lt"/>
              <a:cs typeface="Arial Narrow" pitchFamily="34" charset="0"/>
            </a:endParaRPr>
          </a:p>
        </p:txBody>
      </p:sp>
      <p:sp>
        <p:nvSpPr>
          <p:cNvPr id="15" name="ListLeanHorizontalTextDetail1"/>
          <p:cNvSpPr txBox="1"/>
          <p:nvPr/>
        </p:nvSpPr>
        <p:spPr>
          <a:xfrm>
            <a:off x="6400800" y="2624275"/>
            <a:ext cx="2870200" cy="718452"/>
          </a:xfrm>
          <a:prstGeom prst="rect">
            <a:avLst/>
          </a:prstGeom>
          <a:noFill/>
          <a:ln w="9525">
            <a:noFill/>
          </a:ln>
        </p:spPr>
        <p:txBody>
          <a:bodyPr vert="horz" wrap="square" lIns="0" tIns="108000" rIns="0" bIns="0" rtlCol="0">
            <a:spAutoFit/>
          </a:bodyPr>
          <a:lstStyle/>
          <a:p>
            <a:pPr marL="142629" lvl="1" indent="-142629">
              <a:lnSpc>
                <a:spcPct val="90000"/>
              </a:lnSpc>
              <a:spcBef>
                <a:spcPts val="0"/>
              </a:spcBef>
              <a:buSzPct val="100000"/>
              <a:buFont typeface="Arial Narrow"/>
              <a:buChar char="&gt;"/>
            </a:pPr>
            <a:r>
              <a:rPr lang="fr-FR" sz="1100" b="0" noProof="0" dirty="0">
                <a:solidFill>
                  <a:schemeClr val="tx2"/>
                </a:solidFill>
                <a:latin typeface="+mn-lt"/>
                <a:cs typeface="Arial Narrow" pitchFamily="34" charset="0"/>
              </a:rPr>
              <a:t>Nombre de changements ferroviaires pour relier Paris</a:t>
            </a:r>
          </a:p>
          <a:p>
            <a:pPr marL="142629" lvl="1" indent="-142629">
              <a:lnSpc>
                <a:spcPct val="90000"/>
              </a:lnSpc>
              <a:spcBef>
                <a:spcPts val="0"/>
              </a:spcBef>
              <a:buSzPct val="100000"/>
              <a:buFont typeface="Arial Narrow"/>
              <a:buChar char="&gt;"/>
            </a:pPr>
            <a:r>
              <a:rPr lang="fr-FR" sz="1100" b="0" dirty="0">
                <a:solidFill>
                  <a:schemeClr val="tx2"/>
                </a:solidFill>
                <a:latin typeface="+mn-lt"/>
                <a:cs typeface="Arial Narrow" pitchFamily="34" charset="0"/>
              </a:rPr>
              <a:t>Politique de desserte de la solution de substitution</a:t>
            </a:r>
          </a:p>
          <a:p>
            <a:pPr marL="142629" lvl="1" indent="-142629">
              <a:lnSpc>
                <a:spcPct val="90000"/>
              </a:lnSpc>
              <a:spcBef>
                <a:spcPts val="0"/>
              </a:spcBef>
              <a:buSzPct val="100000"/>
              <a:buFont typeface="Arial Narrow"/>
              <a:buChar char="&gt;"/>
            </a:pPr>
            <a:r>
              <a:rPr lang="fr-FR" sz="1100" b="0" dirty="0">
                <a:solidFill>
                  <a:schemeClr val="tx2"/>
                </a:solidFill>
                <a:latin typeface="+mn-lt"/>
                <a:cs typeface="Arial Narrow" pitchFamily="34" charset="0"/>
              </a:rPr>
              <a:t>Fréquence de trains vers Paris le matin entre </a:t>
            </a:r>
            <a:r>
              <a:rPr lang="fr-FR" sz="1100" b="0" dirty="0" err="1">
                <a:solidFill>
                  <a:schemeClr val="tx2"/>
                </a:solidFill>
                <a:latin typeface="+mn-lt"/>
                <a:cs typeface="Arial Narrow" pitchFamily="34" charset="0"/>
              </a:rPr>
              <a:t>7h</a:t>
            </a:r>
            <a:r>
              <a:rPr lang="fr-FR" sz="1100" b="0" dirty="0">
                <a:solidFill>
                  <a:schemeClr val="tx2"/>
                </a:solidFill>
                <a:latin typeface="+mn-lt"/>
                <a:cs typeface="Arial Narrow" pitchFamily="34" charset="0"/>
              </a:rPr>
              <a:t> et </a:t>
            </a:r>
            <a:r>
              <a:rPr lang="fr-FR" sz="1100" b="0" dirty="0" err="1">
                <a:solidFill>
                  <a:schemeClr val="tx2"/>
                </a:solidFill>
                <a:latin typeface="+mn-lt"/>
                <a:cs typeface="Arial Narrow" pitchFamily="34" charset="0"/>
              </a:rPr>
              <a:t>9h</a:t>
            </a:r>
            <a:r>
              <a:rPr lang="fr-FR" sz="1100" b="0" dirty="0">
                <a:solidFill>
                  <a:schemeClr val="tx2"/>
                </a:solidFill>
                <a:latin typeface="+mn-lt"/>
                <a:cs typeface="Arial Narrow" pitchFamily="34" charset="0"/>
              </a:rPr>
              <a:t> et depuis Paris le soir à partir de </a:t>
            </a:r>
            <a:r>
              <a:rPr lang="fr-FR" sz="1100" b="0" dirty="0" err="1">
                <a:solidFill>
                  <a:schemeClr val="tx2"/>
                </a:solidFill>
                <a:latin typeface="+mn-lt"/>
                <a:cs typeface="Arial Narrow" pitchFamily="34" charset="0"/>
              </a:rPr>
              <a:t>17h</a:t>
            </a:r>
            <a:r>
              <a:rPr lang="fr-FR" sz="1100" b="0" dirty="0">
                <a:solidFill>
                  <a:schemeClr val="tx2"/>
                </a:solidFill>
                <a:latin typeface="+mn-lt"/>
                <a:cs typeface="Arial Narrow" pitchFamily="34" charset="0"/>
              </a:rPr>
              <a:t> en semaine</a:t>
            </a:r>
            <a:endParaRPr lang="fr-FR" sz="1100" b="0" noProof="0" dirty="0">
              <a:solidFill>
                <a:schemeClr val="tx2"/>
              </a:solidFill>
              <a:latin typeface="+mn-lt"/>
              <a:cs typeface="Arial Narrow" pitchFamily="34" charset="0"/>
            </a:endParaRPr>
          </a:p>
        </p:txBody>
      </p:sp>
      <p:grpSp>
        <p:nvGrpSpPr>
          <p:cNvPr id="9" name="Group 8"/>
          <p:cNvGrpSpPr/>
          <p:nvPr/>
        </p:nvGrpSpPr>
        <p:grpSpPr>
          <a:xfrm>
            <a:off x="736528" y="3666502"/>
            <a:ext cx="1879672" cy="612000"/>
            <a:chOff x="736528" y="3413627"/>
            <a:chExt cx="1879672" cy="612000"/>
          </a:xfrm>
        </p:grpSpPr>
        <p:sp>
          <p:nvSpPr>
            <p:cNvPr id="62" name="Rectangle 61"/>
            <p:cNvSpPr>
              <a:spLocks/>
            </p:cNvSpPr>
            <p:nvPr/>
          </p:nvSpPr>
          <p:spPr>
            <a:xfrm>
              <a:off x="736528" y="3413627"/>
              <a:ext cx="1803472" cy="612000"/>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noAutofit/>
            </a:bodyPr>
            <a:lstStyle/>
            <a:p>
              <a:pPr algn="l">
                <a:lnSpc>
                  <a:spcPct val="90000"/>
                </a:lnSpc>
                <a:spcBef>
                  <a:spcPts val="0"/>
                </a:spcBef>
              </a:pPr>
              <a:r>
                <a:rPr lang="fr-FR" dirty="0">
                  <a:solidFill>
                    <a:schemeClr val="accent6"/>
                  </a:solidFill>
                </a:rPr>
                <a:t>Lignes des grands bassins touristiques</a:t>
              </a:r>
            </a:p>
          </p:txBody>
        </p:sp>
        <p:cxnSp>
          <p:nvCxnSpPr>
            <p:cNvPr id="63" name="Straight Connector 62"/>
            <p:cNvCxnSpPr>
              <a:cxnSpLocks/>
            </p:cNvCxnSpPr>
            <p:nvPr/>
          </p:nvCxnSpPr>
          <p:spPr>
            <a:xfrm flipV="1">
              <a:off x="2616200" y="3413627"/>
              <a:ext cx="0" cy="61200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pSp>
      <p:sp>
        <p:nvSpPr>
          <p:cNvPr id="64" name="ListLeanHorizontalTextDetail0"/>
          <p:cNvSpPr txBox="1">
            <a:spLocks/>
          </p:cNvSpPr>
          <p:nvPr/>
        </p:nvSpPr>
        <p:spPr>
          <a:xfrm>
            <a:off x="2745946" y="3666502"/>
            <a:ext cx="3509711" cy="609398"/>
          </a:xfrm>
          <a:prstGeom prst="rect">
            <a:avLst/>
          </a:prstGeom>
          <a:noFill/>
          <a:ln w="9525">
            <a:noFill/>
          </a:ln>
        </p:spPr>
        <p:txBody>
          <a:bodyPr vert="horz" wrap="square" lIns="0" tIns="0" rIns="0" bIns="0" rtlCol="0">
            <a:spAutoFit/>
          </a:bodyPr>
          <a:lstStyle/>
          <a:p>
            <a:pPr marL="142629" lvl="1" indent="-142629">
              <a:lnSpc>
                <a:spcPct val="90000"/>
              </a:lnSpc>
              <a:spcBef>
                <a:spcPts val="0"/>
              </a:spcBef>
              <a:buSzPct val="100000"/>
              <a:buFont typeface="Arial Narrow"/>
              <a:buChar char="&gt;"/>
            </a:pPr>
            <a:r>
              <a:rPr lang="fr-FR" sz="1100" noProof="0" dirty="0">
                <a:latin typeface="+mn-lt"/>
                <a:cs typeface="Arial Narrow" pitchFamily="34" charset="0"/>
              </a:rPr>
              <a:t>Capacité à acheminer les touristes</a:t>
            </a:r>
            <a:r>
              <a:rPr lang="fr-FR" sz="1100" b="0" noProof="0" dirty="0">
                <a:latin typeface="+mn-lt"/>
                <a:cs typeface="Arial Narrow" pitchFamily="34" charset="0"/>
              </a:rPr>
              <a:t> vers des zones </a:t>
            </a:r>
            <a:r>
              <a:rPr lang="fr-FR" sz="1100" b="0" dirty="0">
                <a:latin typeface="+mn-lt"/>
                <a:cs typeface="Arial Narrow" pitchFamily="34" charset="0"/>
              </a:rPr>
              <a:t>non/ faiblement desservies par l'aérien et le ferroviaire </a:t>
            </a:r>
            <a:r>
              <a:rPr lang="fr-FR" sz="1100" b="0" noProof="0" dirty="0">
                <a:latin typeface="+mn-lt"/>
                <a:cs typeface="Arial Narrow" pitchFamily="34" charset="0"/>
              </a:rPr>
              <a:t>avec un nombre de changements modaux limité et un temps de trajet raisonnable vs. la voiture depuis les principales villes d'</a:t>
            </a:r>
            <a:r>
              <a:rPr lang="fr-FR" sz="1100" b="0" noProof="0" dirty="0" err="1">
                <a:latin typeface="+mn-lt"/>
                <a:cs typeface="Arial Narrow" pitchFamily="34" charset="0"/>
              </a:rPr>
              <a:t>origine</a:t>
            </a:r>
            <a:r>
              <a:rPr lang="fr-FR" sz="1100" b="0" baseline="30000" noProof="0" dirty="0" err="1">
                <a:latin typeface="+mn-lt"/>
                <a:cs typeface="Arial Narrow" pitchFamily="34" charset="0"/>
              </a:rPr>
              <a:t>1</a:t>
            </a:r>
            <a:r>
              <a:rPr lang="fr-FR" sz="1100" b="0" baseline="30000" noProof="0" dirty="0">
                <a:latin typeface="+mn-lt"/>
                <a:cs typeface="Arial Narrow" pitchFamily="34" charset="0"/>
              </a:rPr>
              <a:t>)</a:t>
            </a:r>
          </a:p>
        </p:txBody>
      </p:sp>
      <p:sp>
        <p:nvSpPr>
          <p:cNvPr id="65" name="ListLeanHorizontalTextDetail1"/>
          <p:cNvSpPr txBox="1"/>
          <p:nvPr/>
        </p:nvSpPr>
        <p:spPr>
          <a:xfrm>
            <a:off x="6400800" y="3666502"/>
            <a:ext cx="2870200" cy="609398"/>
          </a:xfrm>
          <a:prstGeom prst="rect">
            <a:avLst/>
          </a:prstGeom>
          <a:noFill/>
          <a:ln w="9525">
            <a:noFill/>
          </a:ln>
        </p:spPr>
        <p:txBody>
          <a:bodyPr vert="horz" wrap="square" lIns="0" tIns="0" rIns="0" bIns="0" rtlCol="0">
            <a:spAutoFit/>
          </a:bodyPr>
          <a:lstStyle/>
          <a:p>
            <a:pPr marL="142629" lvl="1" indent="-142629">
              <a:lnSpc>
                <a:spcPct val="90000"/>
              </a:lnSpc>
              <a:spcBef>
                <a:spcPts val="0"/>
              </a:spcBef>
              <a:buSzPct val="100000"/>
              <a:buFont typeface="Arial Narrow"/>
              <a:buChar char="&gt;"/>
            </a:pPr>
            <a:r>
              <a:rPr lang="fr-FR" sz="1100" b="0" noProof="0" dirty="0">
                <a:solidFill>
                  <a:schemeClr val="tx2"/>
                </a:solidFill>
                <a:latin typeface="+mn-lt"/>
                <a:cs typeface="Arial Narrow" pitchFamily="34" charset="0"/>
              </a:rPr>
              <a:t>Nombre de changements modaux pour relier la zone touristique et temps de parcours total</a:t>
            </a:r>
          </a:p>
          <a:p>
            <a:pPr marL="142629" lvl="1" indent="-142629">
              <a:lnSpc>
                <a:spcPct val="90000"/>
              </a:lnSpc>
              <a:spcBef>
                <a:spcPts val="0"/>
              </a:spcBef>
              <a:buSzPct val="100000"/>
              <a:buFont typeface="Arial Narrow"/>
              <a:buChar char="&gt;"/>
            </a:pPr>
            <a:r>
              <a:rPr lang="fr-FR" sz="1100" b="0" dirty="0">
                <a:solidFill>
                  <a:schemeClr val="tx2"/>
                </a:solidFill>
                <a:latin typeface="+mn-lt"/>
                <a:cs typeface="Arial Narrow" pitchFamily="34" charset="0"/>
              </a:rPr>
              <a:t>Part du tourisme (en % du nombre total de touristes) dépendant du train</a:t>
            </a:r>
            <a:endParaRPr lang="fr-FR" sz="1100" b="0" noProof="0" dirty="0">
              <a:solidFill>
                <a:schemeClr val="tx2"/>
              </a:solidFill>
              <a:latin typeface="+mn-lt"/>
              <a:cs typeface="Arial Narrow" pitchFamily="34" charset="0"/>
            </a:endParaRPr>
          </a:p>
        </p:txBody>
      </p:sp>
      <p:grpSp>
        <p:nvGrpSpPr>
          <p:cNvPr id="5" name="Group 4"/>
          <p:cNvGrpSpPr/>
          <p:nvPr/>
        </p:nvGrpSpPr>
        <p:grpSpPr>
          <a:xfrm>
            <a:off x="736528" y="4411827"/>
            <a:ext cx="1879672" cy="540148"/>
            <a:chOff x="736528" y="4182328"/>
            <a:chExt cx="1879672" cy="540148"/>
          </a:xfrm>
        </p:grpSpPr>
        <p:sp>
          <p:nvSpPr>
            <p:cNvPr id="67" name="Rectangle 66"/>
            <p:cNvSpPr>
              <a:spLocks/>
            </p:cNvSpPr>
            <p:nvPr/>
          </p:nvSpPr>
          <p:spPr>
            <a:xfrm>
              <a:off x="736528" y="4182328"/>
              <a:ext cx="1803472" cy="540148"/>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spAutoFit/>
            </a:bodyPr>
            <a:lstStyle/>
            <a:p>
              <a:pPr algn="l">
                <a:lnSpc>
                  <a:spcPct val="90000"/>
                </a:lnSpc>
                <a:spcBef>
                  <a:spcPts val="0"/>
                </a:spcBef>
              </a:pPr>
              <a:r>
                <a:rPr lang="fr-FR" dirty="0">
                  <a:solidFill>
                    <a:schemeClr val="accent6"/>
                  </a:solidFill>
                </a:rPr>
                <a:t>Lignes dans zones dépendant de 1 à 2 secteurs économiques</a:t>
              </a:r>
            </a:p>
          </p:txBody>
        </p:sp>
        <p:cxnSp>
          <p:nvCxnSpPr>
            <p:cNvPr id="68" name="Straight Connector 67"/>
            <p:cNvCxnSpPr>
              <a:cxnSpLocks/>
            </p:cNvCxnSpPr>
            <p:nvPr/>
          </p:nvCxnSpPr>
          <p:spPr>
            <a:xfrm flipV="1">
              <a:off x="2616200" y="4182328"/>
              <a:ext cx="0" cy="54000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pSp>
      <p:sp>
        <p:nvSpPr>
          <p:cNvPr id="69" name="ListLeanHorizontalTextDetail0"/>
          <p:cNvSpPr txBox="1">
            <a:spLocks/>
          </p:cNvSpPr>
          <p:nvPr/>
        </p:nvSpPr>
        <p:spPr>
          <a:xfrm>
            <a:off x="2745946" y="4411827"/>
            <a:ext cx="3509711" cy="304699"/>
          </a:xfrm>
          <a:prstGeom prst="rect">
            <a:avLst/>
          </a:prstGeom>
          <a:noFill/>
          <a:ln w="9525">
            <a:noFill/>
          </a:ln>
        </p:spPr>
        <p:txBody>
          <a:bodyPr vert="horz" wrap="square" lIns="0" tIns="0" rIns="0" bIns="0" rtlCol="0">
            <a:spAutoFit/>
          </a:bodyPr>
          <a:lstStyle/>
          <a:p>
            <a:pPr marL="142629" lvl="1" indent="-142629">
              <a:lnSpc>
                <a:spcPct val="90000"/>
              </a:lnSpc>
              <a:spcBef>
                <a:spcPts val="0"/>
              </a:spcBef>
              <a:buSzPct val="100000"/>
              <a:buFont typeface="Arial Narrow"/>
              <a:buChar char="&gt;"/>
            </a:pPr>
            <a:r>
              <a:rPr lang="fr-FR" sz="1100" noProof="0" dirty="0">
                <a:latin typeface="+mn-lt"/>
                <a:cs typeface="Arial Narrow" pitchFamily="34" charset="0"/>
              </a:rPr>
              <a:t>Maintien des échanges économiques</a:t>
            </a:r>
            <a:r>
              <a:rPr lang="fr-FR" sz="1100" b="0" noProof="0" dirty="0">
                <a:latin typeface="+mn-lt"/>
                <a:cs typeface="Arial Narrow" pitchFamily="34" charset="0"/>
              </a:rPr>
              <a:t> liés aux secteurs portant l'économie de la région</a:t>
            </a:r>
          </a:p>
        </p:txBody>
      </p:sp>
      <p:sp>
        <p:nvSpPr>
          <p:cNvPr id="70" name="ListLeanHorizontalTextDetail1"/>
          <p:cNvSpPr txBox="1"/>
          <p:nvPr/>
        </p:nvSpPr>
        <p:spPr>
          <a:xfrm>
            <a:off x="6400800" y="4411827"/>
            <a:ext cx="2870200" cy="304699"/>
          </a:xfrm>
          <a:prstGeom prst="rect">
            <a:avLst/>
          </a:prstGeom>
          <a:noFill/>
          <a:ln w="9525">
            <a:noFill/>
          </a:ln>
        </p:spPr>
        <p:txBody>
          <a:bodyPr vert="horz" wrap="square" lIns="0" tIns="0" rIns="0" bIns="0" rtlCol="0">
            <a:spAutoFit/>
          </a:bodyPr>
          <a:lstStyle/>
          <a:p>
            <a:pPr marL="142629" lvl="1" indent="-142629">
              <a:lnSpc>
                <a:spcPct val="90000"/>
              </a:lnSpc>
              <a:spcBef>
                <a:spcPts val="0"/>
              </a:spcBef>
              <a:buSzPct val="100000"/>
              <a:buFont typeface="Arial Narrow"/>
              <a:buChar char="&gt;"/>
            </a:pPr>
            <a:r>
              <a:rPr lang="fr-FR" sz="1100" b="0" noProof="0" dirty="0">
                <a:solidFill>
                  <a:schemeClr val="tx2"/>
                </a:solidFill>
                <a:latin typeface="+mn-lt"/>
                <a:cs typeface="Arial Narrow" pitchFamily="34" charset="0"/>
              </a:rPr>
              <a:t>Nombre de changements et fréquence des trains depuis / vers Paris</a:t>
            </a:r>
          </a:p>
        </p:txBody>
      </p:sp>
      <p:grpSp>
        <p:nvGrpSpPr>
          <p:cNvPr id="20" name="Group 19"/>
          <p:cNvGrpSpPr/>
          <p:nvPr/>
        </p:nvGrpSpPr>
        <p:grpSpPr>
          <a:xfrm>
            <a:off x="736600" y="5087548"/>
            <a:ext cx="1879601" cy="696700"/>
            <a:chOff x="736600" y="5033314"/>
            <a:chExt cx="1879601" cy="696700"/>
          </a:xfrm>
        </p:grpSpPr>
        <p:sp>
          <p:nvSpPr>
            <p:cNvPr id="72" name="Rectangle 71"/>
            <p:cNvSpPr>
              <a:spLocks/>
            </p:cNvSpPr>
            <p:nvPr/>
          </p:nvSpPr>
          <p:spPr>
            <a:xfrm>
              <a:off x="736600" y="5046015"/>
              <a:ext cx="1803312" cy="68399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noAutofit/>
            </a:bodyPr>
            <a:lstStyle/>
            <a:p>
              <a:pPr algn="l">
                <a:lnSpc>
                  <a:spcPct val="90000"/>
                </a:lnSpc>
                <a:spcBef>
                  <a:spcPts val="0"/>
                </a:spcBef>
              </a:pPr>
              <a:r>
                <a:rPr lang="fr-FR" dirty="0">
                  <a:solidFill>
                    <a:schemeClr val="accent6"/>
                  </a:solidFill>
                </a:rPr>
                <a:t>Desserte de villes 'secondaires'</a:t>
              </a:r>
            </a:p>
          </p:txBody>
        </p:sp>
        <p:cxnSp>
          <p:nvCxnSpPr>
            <p:cNvPr id="73" name="Straight Connector 72"/>
            <p:cNvCxnSpPr>
              <a:cxnSpLocks/>
            </p:cNvCxnSpPr>
            <p:nvPr/>
          </p:nvCxnSpPr>
          <p:spPr>
            <a:xfrm flipV="1">
              <a:off x="2616201" y="5033314"/>
              <a:ext cx="0" cy="68400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pSp>
      <p:sp>
        <p:nvSpPr>
          <p:cNvPr id="75" name="ListLeanHorizontalTextDetail0"/>
          <p:cNvSpPr txBox="1">
            <a:spLocks/>
          </p:cNvSpPr>
          <p:nvPr/>
        </p:nvSpPr>
        <p:spPr>
          <a:xfrm>
            <a:off x="2745946" y="5074849"/>
            <a:ext cx="3509711" cy="609398"/>
          </a:xfrm>
          <a:prstGeom prst="rect">
            <a:avLst/>
          </a:prstGeom>
          <a:noFill/>
          <a:ln w="9525">
            <a:noFill/>
          </a:ln>
        </p:spPr>
        <p:txBody>
          <a:bodyPr vert="horz" wrap="square" lIns="0" tIns="0" rIns="0" bIns="0" rtlCol="0">
            <a:spAutoFit/>
          </a:bodyPr>
          <a:lstStyle/>
          <a:p>
            <a:pPr marL="142629" lvl="1" indent="-142629">
              <a:lnSpc>
                <a:spcPct val="90000"/>
              </a:lnSpc>
              <a:spcBef>
                <a:spcPts val="0"/>
              </a:spcBef>
              <a:buSzPct val="100000"/>
              <a:buFont typeface="Arial Narrow"/>
              <a:buChar char="&gt;"/>
            </a:pPr>
            <a:r>
              <a:rPr lang="fr-FR" sz="1100" b="0" noProof="0" dirty="0">
                <a:latin typeface="+mn-lt"/>
                <a:cs typeface="Arial Narrow" pitchFamily="34" charset="0"/>
              </a:rPr>
              <a:t>Capacité à </a:t>
            </a:r>
            <a:r>
              <a:rPr lang="fr-FR" sz="1100" noProof="0" dirty="0">
                <a:latin typeface="+mn-lt"/>
                <a:cs typeface="Arial Narrow" pitchFamily="34" charset="0"/>
              </a:rPr>
              <a:t>desservir en un temps limité</a:t>
            </a:r>
            <a:r>
              <a:rPr lang="fr-FR" sz="1100" b="0" noProof="0" dirty="0">
                <a:latin typeface="+mn-lt"/>
                <a:cs typeface="Arial Narrow" pitchFamily="34" charset="0"/>
              </a:rPr>
              <a:t> et un </a:t>
            </a:r>
            <a:r>
              <a:rPr lang="fr-FR" sz="1100" noProof="0" dirty="0">
                <a:latin typeface="+mn-lt"/>
                <a:cs typeface="Arial Narrow" pitchFamily="34" charset="0"/>
              </a:rPr>
              <a:t>prix raisonnable</a:t>
            </a:r>
            <a:r>
              <a:rPr lang="fr-FR" sz="1100" b="0" noProof="0" dirty="0">
                <a:latin typeface="+mn-lt"/>
                <a:cs typeface="Arial Narrow" pitchFamily="34" charset="0"/>
              </a:rPr>
              <a:t> (vs. routier) : Paris, les cœurs régionaux (préfecture + ancienne, préfecture régionale après refonte) et les métropoles limitrophes</a:t>
            </a:r>
          </a:p>
          <a:p>
            <a:pPr marL="142629" lvl="1" indent="-142629">
              <a:lnSpc>
                <a:spcPct val="90000"/>
              </a:lnSpc>
              <a:spcBef>
                <a:spcPts val="0"/>
              </a:spcBef>
              <a:buSzPct val="100000"/>
              <a:buFont typeface="Arial Narrow"/>
              <a:buChar char="&gt;"/>
            </a:pPr>
            <a:r>
              <a:rPr lang="fr-FR" sz="1100" b="0" dirty="0">
                <a:latin typeface="+mn-lt"/>
                <a:cs typeface="Arial Narrow" pitchFamily="34" charset="0"/>
              </a:rPr>
              <a:t>Maintien d'un </a:t>
            </a:r>
            <a:r>
              <a:rPr lang="fr-FR" sz="1100" dirty="0">
                <a:latin typeface="+mn-lt"/>
                <a:cs typeface="Arial Narrow" pitchFamily="34" charset="0"/>
              </a:rPr>
              <a:t>lien performant</a:t>
            </a:r>
            <a:r>
              <a:rPr lang="fr-FR" sz="1100" b="0" dirty="0">
                <a:latin typeface="+mn-lt"/>
                <a:cs typeface="Arial Narrow" pitchFamily="34" charset="0"/>
              </a:rPr>
              <a:t> entre une métropole et Paris</a:t>
            </a:r>
            <a:endParaRPr lang="fr-FR" sz="1100" b="0" noProof="0" dirty="0">
              <a:latin typeface="+mn-lt"/>
              <a:cs typeface="Arial Narrow" pitchFamily="34" charset="0"/>
            </a:endParaRPr>
          </a:p>
        </p:txBody>
      </p:sp>
      <p:sp>
        <p:nvSpPr>
          <p:cNvPr id="77" name="ListLeanHorizontalTextDetail1"/>
          <p:cNvSpPr txBox="1"/>
          <p:nvPr/>
        </p:nvSpPr>
        <p:spPr>
          <a:xfrm>
            <a:off x="6400430" y="5074849"/>
            <a:ext cx="2876570" cy="761747"/>
          </a:xfrm>
          <a:prstGeom prst="rect">
            <a:avLst/>
          </a:prstGeom>
          <a:noFill/>
          <a:ln w="9525">
            <a:noFill/>
          </a:ln>
        </p:spPr>
        <p:txBody>
          <a:bodyPr vert="horz" wrap="square" lIns="0" tIns="0" rIns="0" bIns="0" rtlCol="0">
            <a:spAutoFit/>
          </a:bodyPr>
          <a:lstStyle/>
          <a:p>
            <a:pPr marL="142629" lvl="1" indent="-142629">
              <a:lnSpc>
                <a:spcPct val="90000"/>
              </a:lnSpc>
              <a:spcBef>
                <a:spcPts val="0"/>
              </a:spcBef>
              <a:buSzPct val="100000"/>
              <a:buFont typeface="Arial Narrow"/>
              <a:buChar char="&gt;"/>
            </a:pPr>
            <a:r>
              <a:rPr lang="fr-FR" sz="1100" b="0" noProof="0" dirty="0">
                <a:solidFill>
                  <a:schemeClr val="tx2"/>
                </a:solidFill>
                <a:latin typeface="+mn-lt"/>
                <a:cs typeface="Arial Narrow" pitchFamily="34" charset="0"/>
              </a:rPr>
              <a:t># de changements pour relier les principales villes (Paris, cœurs régionaux, métropoles limitrophes) en ferroviaire</a:t>
            </a:r>
          </a:p>
          <a:p>
            <a:pPr marL="142629" lvl="1" indent="-142629">
              <a:lnSpc>
                <a:spcPct val="90000"/>
              </a:lnSpc>
              <a:spcBef>
                <a:spcPts val="0"/>
              </a:spcBef>
              <a:buSzPct val="100000"/>
              <a:buFont typeface="Arial Narrow"/>
              <a:buChar char="&gt;"/>
            </a:pPr>
            <a:r>
              <a:rPr lang="fr-FR" sz="1100" b="0" dirty="0">
                <a:solidFill>
                  <a:schemeClr val="tx2"/>
                </a:solidFill>
                <a:latin typeface="+mn-lt"/>
                <a:cs typeface="Arial Narrow" pitchFamily="34" charset="0"/>
              </a:rPr>
              <a:t>Existence d'un lien performant entre Paris et le département</a:t>
            </a:r>
            <a:endParaRPr lang="fr-FR" sz="1100" b="0" noProof="0" dirty="0">
              <a:solidFill>
                <a:schemeClr val="tx2"/>
              </a:solidFill>
              <a:latin typeface="+mn-lt"/>
              <a:cs typeface="Arial Narrow" pitchFamily="34" charset="0"/>
            </a:endParaRPr>
          </a:p>
        </p:txBody>
      </p:sp>
      <p:cxnSp>
        <p:nvCxnSpPr>
          <p:cNvPr id="78" name="Straight Connector 77"/>
          <p:cNvCxnSpPr>
            <a:cxnSpLocks/>
          </p:cNvCxnSpPr>
          <p:nvPr/>
        </p:nvCxnSpPr>
        <p:spPr>
          <a:xfrm flipV="1">
            <a:off x="736528" y="5876208"/>
            <a:ext cx="8532000"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36600" y="5969922"/>
            <a:ext cx="1879601" cy="360099"/>
            <a:chOff x="736600" y="5863582"/>
            <a:chExt cx="1879601" cy="360099"/>
          </a:xfrm>
        </p:grpSpPr>
        <p:sp>
          <p:nvSpPr>
            <p:cNvPr id="79" name="Rectangle 78"/>
            <p:cNvSpPr>
              <a:spLocks/>
            </p:cNvSpPr>
            <p:nvPr/>
          </p:nvSpPr>
          <p:spPr>
            <a:xfrm>
              <a:off x="736600" y="5863582"/>
              <a:ext cx="1803312" cy="360099"/>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t" anchorCtr="0">
              <a:noAutofit/>
            </a:bodyPr>
            <a:lstStyle/>
            <a:p>
              <a:pPr algn="l">
                <a:lnSpc>
                  <a:spcPct val="90000"/>
                </a:lnSpc>
                <a:spcBef>
                  <a:spcPts val="0"/>
                </a:spcBef>
              </a:pPr>
              <a:r>
                <a:rPr lang="fr-FR" dirty="0">
                  <a:solidFill>
                    <a:schemeClr val="accent6"/>
                  </a:solidFill>
                </a:rPr>
                <a:t>Grandes transversales</a:t>
              </a:r>
            </a:p>
          </p:txBody>
        </p:sp>
        <p:cxnSp>
          <p:nvCxnSpPr>
            <p:cNvPr id="80" name="Straight Connector 79"/>
            <p:cNvCxnSpPr>
              <a:cxnSpLocks/>
            </p:cNvCxnSpPr>
            <p:nvPr/>
          </p:nvCxnSpPr>
          <p:spPr>
            <a:xfrm flipV="1">
              <a:off x="2616201" y="5863582"/>
              <a:ext cx="0" cy="360099"/>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pSp>
      <p:sp>
        <p:nvSpPr>
          <p:cNvPr id="81" name="ListLeanHorizontalTextDetail0"/>
          <p:cNvSpPr txBox="1">
            <a:spLocks/>
          </p:cNvSpPr>
          <p:nvPr/>
        </p:nvSpPr>
        <p:spPr>
          <a:xfrm>
            <a:off x="2745946" y="5969922"/>
            <a:ext cx="3509711" cy="304699"/>
          </a:xfrm>
          <a:prstGeom prst="rect">
            <a:avLst/>
          </a:prstGeom>
          <a:noFill/>
          <a:ln w="9525">
            <a:noFill/>
          </a:ln>
        </p:spPr>
        <p:txBody>
          <a:bodyPr vert="horz" wrap="square" lIns="0" tIns="0" rIns="0" bIns="0" rtlCol="0">
            <a:spAutoFit/>
          </a:bodyPr>
          <a:lstStyle/>
          <a:p>
            <a:pPr marL="142629" lvl="1" indent="-142629">
              <a:lnSpc>
                <a:spcPct val="90000"/>
              </a:lnSpc>
              <a:spcBef>
                <a:spcPts val="0"/>
              </a:spcBef>
              <a:buSzPct val="100000"/>
              <a:buFont typeface="Arial Narrow"/>
              <a:buChar char="&gt;"/>
            </a:pPr>
            <a:r>
              <a:rPr lang="fr-FR" sz="1100" b="0" noProof="0" dirty="0">
                <a:latin typeface="+mn-lt"/>
                <a:cs typeface="Arial Narrow" pitchFamily="34" charset="0"/>
              </a:rPr>
              <a:t>Maintien d'une </a:t>
            </a:r>
            <a:r>
              <a:rPr lang="fr-FR" sz="1100" noProof="0" dirty="0">
                <a:latin typeface="+mn-lt"/>
                <a:cs typeface="Arial Narrow" pitchFamily="34" charset="0"/>
              </a:rPr>
              <a:t>desserte ferroviaire performante</a:t>
            </a:r>
            <a:r>
              <a:rPr lang="fr-FR" sz="1100" b="0" noProof="0" dirty="0">
                <a:latin typeface="+mn-lt"/>
                <a:cs typeface="Arial Narrow" pitchFamily="34" charset="0"/>
              </a:rPr>
              <a:t> entre les </a:t>
            </a:r>
            <a:r>
              <a:rPr lang="fr-FR" sz="1100" noProof="0" dirty="0">
                <a:latin typeface="+mn-lt"/>
                <a:cs typeface="Arial Narrow" pitchFamily="34" charset="0"/>
              </a:rPr>
              <a:t>grandes </a:t>
            </a:r>
            <a:r>
              <a:rPr lang="fr-FR" sz="1100" noProof="0" dirty="0" err="1">
                <a:latin typeface="+mn-lt"/>
                <a:cs typeface="Arial Narrow" pitchFamily="34" charset="0"/>
              </a:rPr>
              <a:t>métropoles</a:t>
            </a:r>
            <a:r>
              <a:rPr lang="fr-FR" sz="1100" baseline="30000" noProof="0" dirty="0" err="1">
                <a:latin typeface="+mn-lt"/>
                <a:cs typeface="Arial Narrow" pitchFamily="34" charset="0"/>
              </a:rPr>
              <a:t>2</a:t>
            </a:r>
            <a:r>
              <a:rPr lang="fr-FR" sz="1100" baseline="30000" noProof="0" dirty="0">
                <a:latin typeface="+mn-lt"/>
                <a:cs typeface="Arial Narrow" pitchFamily="34" charset="0"/>
              </a:rPr>
              <a:t>)</a:t>
            </a:r>
            <a:r>
              <a:rPr lang="fr-FR" sz="1100" noProof="0" dirty="0">
                <a:latin typeface="+mn-lt"/>
                <a:cs typeface="Arial Narrow" pitchFamily="34" charset="0"/>
              </a:rPr>
              <a:t> françaises</a:t>
            </a:r>
            <a:r>
              <a:rPr lang="fr-FR" sz="1100" b="0" noProof="0" dirty="0">
                <a:latin typeface="+mn-lt"/>
                <a:cs typeface="Arial Narrow" pitchFamily="34" charset="0"/>
              </a:rPr>
              <a:t> à prix modéré</a:t>
            </a:r>
            <a:endParaRPr lang="fr-FR" sz="1100" noProof="0" dirty="0">
              <a:latin typeface="+mn-lt"/>
              <a:cs typeface="Arial Narrow" pitchFamily="34" charset="0"/>
            </a:endParaRPr>
          </a:p>
        </p:txBody>
      </p:sp>
      <p:sp>
        <p:nvSpPr>
          <p:cNvPr id="82" name="ListLeanHorizontalTextDetail1"/>
          <p:cNvSpPr txBox="1"/>
          <p:nvPr/>
        </p:nvSpPr>
        <p:spPr>
          <a:xfrm>
            <a:off x="6400800" y="5969922"/>
            <a:ext cx="2870200" cy="152349"/>
          </a:xfrm>
          <a:prstGeom prst="rect">
            <a:avLst/>
          </a:prstGeom>
          <a:noFill/>
          <a:ln w="9525">
            <a:noFill/>
          </a:ln>
        </p:spPr>
        <p:txBody>
          <a:bodyPr vert="horz" wrap="square" lIns="0" tIns="0" rIns="0" bIns="0" rtlCol="0">
            <a:spAutoFit/>
          </a:bodyPr>
          <a:lstStyle/>
          <a:p>
            <a:pPr marL="142629" lvl="1" indent="-142629">
              <a:lnSpc>
                <a:spcPct val="90000"/>
              </a:lnSpc>
              <a:spcBef>
                <a:spcPts val="0"/>
              </a:spcBef>
              <a:buSzPct val="100000"/>
              <a:buFont typeface="Arial Narrow"/>
              <a:buChar char="&gt;"/>
            </a:pPr>
            <a:r>
              <a:rPr lang="fr-FR" sz="1100" b="0" noProof="0" dirty="0">
                <a:solidFill>
                  <a:schemeClr val="tx2"/>
                </a:solidFill>
                <a:latin typeface="+mn-lt"/>
                <a:cs typeface="Arial Narrow" pitchFamily="34" charset="0"/>
              </a:rPr>
              <a:t>Existence d'un lien performant</a:t>
            </a:r>
          </a:p>
        </p:txBody>
      </p:sp>
      <p:sp>
        <p:nvSpPr>
          <p:cNvPr id="40" name="Notes"/>
          <p:cNvSpPr txBox="1"/>
          <p:nvPr/>
        </p:nvSpPr>
        <p:spPr>
          <a:xfrm>
            <a:off x="738189" y="6417474"/>
            <a:ext cx="3654847"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cs typeface="+mn-cs"/>
                <a:sym typeface="+mn-lt"/>
              </a:rPr>
              <a:t>1) Villes des O/</a:t>
            </a:r>
            <a:r>
              <a:rPr lang="fr-FR" sz="1000" b="0" dirty="0" err="1">
                <a:solidFill>
                  <a:schemeClr val="tx1"/>
                </a:solidFill>
                <a:latin typeface="+mn-lt"/>
                <a:cs typeface="+mn-cs"/>
                <a:sym typeface="+mn-lt"/>
              </a:rPr>
              <a:t>Ds</a:t>
            </a:r>
            <a:r>
              <a:rPr lang="fr-FR" sz="1000" b="0" dirty="0">
                <a:solidFill>
                  <a:schemeClr val="tx1"/>
                </a:solidFill>
                <a:latin typeface="+mn-lt"/>
                <a:cs typeface="+mn-cs"/>
                <a:sym typeface="+mn-lt"/>
              </a:rPr>
              <a:t> actuelles, </a:t>
            </a:r>
            <a:r>
              <a:rPr lang="fr-FR" sz="1000" b="0" dirty="0" err="1">
                <a:solidFill>
                  <a:schemeClr val="tx1"/>
                </a:solidFill>
                <a:latin typeface="+mn-lt"/>
                <a:cs typeface="+mn-cs"/>
                <a:sym typeface="+mn-lt"/>
              </a:rPr>
              <a:t>e.g</a:t>
            </a:r>
            <a:r>
              <a:rPr lang="fr-FR" sz="1000" b="0" dirty="0">
                <a:solidFill>
                  <a:schemeClr val="tx1"/>
                </a:solidFill>
                <a:latin typeface="+mn-lt"/>
                <a:cs typeface="+mn-cs"/>
                <a:sym typeface="+mn-lt"/>
              </a:rPr>
              <a:t>. Paris pour la Normandie, pour Paris-Briançon</a:t>
            </a:r>
          </a:p>
        </p:txBody>
      </p:sp>
      <p:sp>
        <p:nvSpPr>
          <p:cNvPr id="41" name="Notes"/>
          <p:cNvSpPr txBox="1"/>
          <p:nvPr/>
        </p:nvSpPr>
        <p:spPr>
          <a:xfrm>
            <a:off x="4491482" y="6417474"/>
            <a:ext cx="2140009"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latin typeface="+mn-lt"/>
                <a:sym typeface="+mn-lt"/>
              </a:rPr>
              <a:t>2</a:t>
            </a:r>
            <a:r>
              <a:rPr lang="fr-FR" sz="1000" b="0" dirty="0">
                <a:solidFill>
                  <a:schemeClr val="tx1"/>
                </a:solidFill>
                <a:latin typeface="+mn-lt"/>
                <a:cs typeface="+mn-cs"/>
                <a:sym typeface="+mn-lt"/>
              </a:rPr>
              <a:t>) Toulouse, Bordeaux, Marseille par exemple</a:t>
            </a:r>
          </a:p>
        </p:txBody>
      </p:sp>
      <p:sp>
        <p:nvSpPr>
          <p:cNvPr id="46" name="RbSticker"/>
          <p:cNvSpPr txBox="1"/>
          <p:nvPr/>
        </p:nvSpPr>
        <p:spPr>
          <a:xfrm>
            <a:off x="812551" y="302879"/>
            <a:ext cx="3558538"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Les leviers d'optimisation – Aménagement du territoire</a:t>
            </a:r>
          </a:p>
        </p:txBody>
      </p:sp>
    </p:spTree>
    <p:extLst>
      <p:ext uri="{BB962C8B-B14F-4D97-AF65-F5344CB8AC3E}">
        <p14:creationId xmlns:p14="http://schemas.microsoft.com/office/powerpoint/2010/main" val="227478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5495E8F-FBC4-4338-961C-8E9553AC1A68}"/>
              </a:ext>
            </a:extLst>
          </p:cNvPr>
          <p:cNvGraphicFramePr>
            <a:graphicFrameLocks noChangeAspect="1"/>
          </p:cNvGraphicFramePr>
          <p:nvPr>
            <p:custDataLst>
              <p:tags r:id="rId2"/>
            </p:custDataLst>
            <p:extLst>
              <p:ext uri="{D42A27DB-BD31-4B8C-83A1-F6EECF244321}">
                <p14:modId xmlns:p14="http://schemas.microsoft.com/office/powerpoint/2010/main" val="737587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4B8B142-3D7E-4AC8-808C-C90CA11B19D1}"/>
              </a:ext>
            </a:extLst>
          </p:cNvPr>
          <p:cNvSpPr>
            <a:spLocks noGrp="1"/>
          </p:cNvSpPr>
          <p:nvPr>
            <p:ph type="title"/>
          </p:nvPr>
        </p:nvSpPr>
        <p:spPr/>
        <p:txBody>
          <a:bodyPr vert="horz"/>
          <a:lstStyle/>
          <a:p>
            <a:r>
              <a:rPr lang="fr-FR"/>
              <a:t>Dans une perspective d’aménagement du territoire, l’objectif est de définir le domaine de pertinence du mode ferroviaire</a:t>
            </a:r>
          </a:p>
        </p:txBody>
      </p:sp>
      <p:cxnSp>
        <p:nvCxnSpPr>
          <p:cNvPr id="14" name="VLine14">
            <a:extLst>
              <a:ext uri="{FF2B5EF4-FFF2-40B4-BE49-F238E27FC236}">
                <a16:creationId xmlns:a16="http://schemas.microsoft.com/office/drawing/2014/main" id="{955159EC-378F-44C1-899E-FB0CE97AC74D}"/>
              </a:ext>
            </a:extLst>
          </p:cNvPr>
          <p:cNvCxnSpPr>
            <a:cxnSpLocks/>
          </p:cNvCxnSpPr>
          <p:nvPr/>
        </p:nvCxnSpPr>
        <p:spPr>
          <a:xfrm>
            <a:off x="6747079" y="2345685"/>
            <a:ext cx="0" cy="3715387"/>
          </a:xfrm>
          <a:prstGeom prst="line">
            <a:avLst/>
          </a:prstGeom>
          <a:ln w="22225">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5" name="IsoscelesTriangle15">
            <a:extLst>
              <a:ext uri="{FF2B5EF4-FFF2-40B4-BE49-F238E27FC236}">
                <a16:creationId xmlns:a16="http://schemas.microsoft.com/office/drawing/2014/main" id="{5FDD79FE-31E4-46C1-B18E-716013A8FCC3}"/>
              </a:ext>
            </a:extLst>
          </p:cNvPr>
          <p:cNvSpPr/>
          <p:nvPr/>
        </p:nvSpPr>
        <p:spPr>
          <a:xfrm rot="5400000">
            <a:off x="6586212" y="4125591"/>
            <a:ext cx="361950" cy="155575"/>
          </a:xfrm>
          <a:prstGeom prst="triangle">
            <a:avLst/>
          </a:prstGeom>
          <a:solidFill>
            <a:schemeClr val="accent3"/>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a:p>
        </p:txBody>
      </p:sp>
      <p:sp>
        <p:nvSpPr>
          <p:cNvPr id="17" name="Rectangle 16">
            <a:extLst>
              <a:ext uri="{FF2B5EF4-FFF2-40B4-BE49-F238E27FC236}">
                <a16:creationId xmlns:a16="http://schemas.microsoft.com/office/drawing/2014/main" id="{F2635F90-4E88-4FEE-B3D7-529C711AA96D}"/>
              </a:ext>
            </a:extLst>
          </p:cNvPr>
          <p:cNvSpPr/>
          <p:nvPr/>
        </p:nvSpPr>
        <p:spPr>
          <a:xfrm>
            <a:off x="738000" y="2352676"/>
            <a:ext cx="1517520" cy="66675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ctr">
              <a:lnSpc>
                <a:spcPct val="90000"/>
              </a:lnSpc>
              <a:spcBef>
                <a:spcPts val="400"/>
              </a:spcBef>
            </a:pPr>
            <a:r>
              <a:rPr lang="fr-FR" sz="1500" b="0" dirty="0">
                <a:solidFill>
                  <a:schemeClr val="bg1"/>
                </a:solidFill>
              </a:rPr>
              <a:t>Demande de mobilités</a:t>
            </a:r>
          </a:p>
        </p:txBody>
      </p:sp>
      <p:sp>
        <p:nvSpPr>
          <p:cNvPr id="18" name="Rectangle 17">
            <a:extLst>
              <a:ext uri="{FF2B5EF4-FFF2-40B4-BE49-F238E27FC236}">
                <a16:creationId xmlns:a16="http://schemas.microsoft.com/office/drawing/2014/main" id="{E49B2BD3-3AD5-4DA0-89E2-A33F6998C931}"/>
              </a:ext>
            </a:extLst>
          </p:cNvPr>
          <p:cNvSpPr/>
          <p:nvPr/>
        </p:nvSpPr>
        <p:spPr>
          <a:xfrm>
            <a:off x="2845500" y="2352676"/>
            <a:ext cx="1517520" cy="666750"/>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ctr" anchorCtr="0">
            <a:noAutofit/>
          </a:bodyPr>
          <a:lstStyle/>
          <a:p>
            <a:pPr algn="ctr">
              <a:lnSpc>
                <a:spcPct val="90000"/>
              </a:lnSpc>
              <a:spcBef>
                <a:spcPts val="400"/>
              </a:spcBef>
            </a:pPr>
            <a:r>
              <a:rPr lang="fr-FR" sz="1500" b="0" dirty="0">
                <a:solidFill>
                  <a:schemeClr val="bg1"/>
                </a:solidFill>
              </a:rPr>
              <a:t>Solution(s) de transport</a:t>
            </a:r>
          </a:p>
        </p:txBody>
      </p:sp>
      <p:sp>
        <p:nvSpPr>
          <p:cNvPr id="19" name="Triangle isocèle 18">
            <a:extLst>
              <a:ext uri="{FF2B5EF4-FFF2-40B4-BE49-F238E27FC236}">
                <a16:creationId xmlns:a16="http://schemas.microsoft.com/office/drawing/2014/main" id="{469CFDF4-534C-478B-A62C-8F37C83DA562}"/>
              </a:ext>
            </a:extLst>
          </p:cNvPr>
          <p:cNvSpPr/>
          <p:nvPr/>
        </p:nvSpPr>
        <p:spPr>
          <a:xfrm rot="5400000">
            <a:off x="2498600" y="2633664"/>
            <a:ext cx="314325" cy="104775"/>
          </a:xfrm>
          <a:prstGeom prst="triangl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a:p>
        </p:txBody>
      </p:sp>
      <p:sp>
        <p:nvSpPr>
          <p:cNvPr id="20" name="Triangle isocèle 19">
            <a:extLst>
              <a:ext uri="{FF2B5EF4-FFF2-40B4-BE49-F238E27FC236}">
                <a16:creationId xmlns:a16="http://schemas.microsoft.com/office/drawing/2014/main" id="{2C6EB0D0-FB84-4B39-A256-322472D66E99}"/>
              </a:ext>
            </a:extLst>
          </p:cNvPr>
          <p:cNvSpPr/>
          <p:nvPr/>
        </p:nvSpPr>
        <p:spPr>
          <a:xfrm rot="16200000" flipH="1">
            <a:off x="2287525" y="2633664"/>
            <a:ext cx="314325" cy="104775"/>
          </a:xfrm>
          <a:prstGeom prst="triangle">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a:p>
        </p:txBody>
      </p:sp>
      <p:sp>
        <p:nvSpPr>
          <p:cNvPr id="21" name="RBContent21">
            <a:extLst>
              <a:ext uri="{FF2B5EF4-FFF2-40B4-BE49-F238E27FC236}">
                <a16:creationId xmlns:a16="http://schemas.microsoft.com/office/drawing/2014/main" id="{0FA4A315-92BC-403F-9A54-481F4528817B}"/>
              </a:ext>
            </a:extLst>
          </p:cNvPr>
          <p:cNvSpPr txBox="1">
            <a:spLocks/>
          </p:cNvSpPr>
          <p:nvPr/>
        </p:nvSpPr>
        <p:spPr>
          <a:xfrm>
            <a:off x="738000" y="3108326"/>
            <a:ext cx="1517520" cy="874085"/>
          </a:xfrm>
          <a:prstGeom prst="rect">
            <a:avLst/>
          </a:prstGeom>
          <a:noFill/>
          <a:ln w="9525">
            <a:noFill/>
          </a:ln>
        </p:spPr>
        <p:txBody>
          <a:bodyPr vert="horz" wrap="square" lIns="0" tIns="0" rIns="0" bIns="0" rtlCol="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Horaires</a:t>
            </a:r>
          </a:p>
          <a:p>
            <a:pPr marL="142628" lvl="1" indent="-142628">
              <a:lnSpc>
                <a:spcPct val="90000"/>
              </a:lnSpc>
              <a:spcBef>
                <a:spcPts val="400"/>
              </a:spcBef>
              <a:buSzPct val="100000"/>
              <a:buFont typeface="Arial Narrow" panose="020B0606020202030204" pitchFamily="34" charset="0"/>
              <a:buChar char="&gt;"/>
            </a:pPr>
            <a:r>
              <a:rPr lang="fr-FR" b="0" dirty="0">
                <a:latin typeface="+mn-lt"/>
                <a:sym typeface="+mn-lt"/>
              </a:rPr>
              <a:t>Volume</a:t>
            </a:r>
          </a:p>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Temps de trajet (p-à-p)</a:t>
            </a:r>
          </a:p>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Motif de déplacement</a:t>
            </a:r>
          </a:p>
        </p:txBody>
      </p:sp>
      <p:sp>
        <p:nvSpPr>
          <p:cNvPr id="22" name="RBContent21">
            <a:extLst>
              <a:ext uri="{FF2B5EF4-FFF2-40B4-BE49-F238E27FC236}">
                <a16:creationId xmlns:a16="http://schemas.microsoft.com/office/drawing/2014/main" id="{FD900FC9-6298-4E83-9FD6-D0C7C93EE841}"/>
              </a:ext>
            </a:extLst>
          </p:cNvPr>
          <p:cNvSpPr txBox="1">
            <a:spLocks/>
          </p:cNvSpPr>
          <p:nvPr/>
        </p:nvSpPr>
        <p:spPr>
          <a:xfrm>
            <a:off x="2845500" y="3108326"/>
            <a:ext cx="1517520" cy="411395"/>
          </a:xfrm>
          <a:prstGeom prst="rect">
            <a:avLst/>
          </a:prstGeom>
          <a:noFill/>
          <a:ln w="9525">
            <a:noFill/>
          </a:ln>
        </p:spPr>
        <p:txBody>
          <a:bodyPr vert="horz" wrap="square" lIns="0" tIns="0" rIns="0" bIns="0" rtlCol="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Capacité d’emport</a:t>
            </a:r>
          </a:p>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Flexibilité</a:t>
            </a:r>
          </a:p>
        </p:txBody>
      </p:sp>
      <p:grpSp>
        <p:nvGrpSpPr>
          <p:cNvPr id="29" name="Groupe 28">
            <a:extLst>
              <a:ext uri="{FF2B5EF4-FFF2-40B4-BE49-F238E27FC236}">
                <a16:creationId xmlns:a16="http://schemas.microsoft.com/office/drawing/2014/main" id="{C2AE8558-7566-42CE-9C6B-6470673A4A4E}"/>
              </a:ext>
            </a:extLst>
          </p:cNvPr>
          <p:cNvGrpSpPr/>
          <p:nvPr/>
        </p:nvGrpSpPr>
        <p:grpSpPr>
          <a:xfrm>
            <a:off x="738000" y="4194494"/>
            <a:ext cx="1517520" cy="155575"/>
            <a:chOff x="738000" y="4194494"/>
            <a:chExt cx="1517520" cy="155575"/>
          </a:xfrm>
        </p:grpSpPr>
        <p:cxnSp>
          <p:nvCxnSpPr>
            <p:cNvPr id="25" name="VLine25">
              <a:extLst>
                <a:ext uri="{FF2B5EF4-FFF2-40B4-BE49-F238E27FC236}">
                  <a16:creationId xmlns:a16="http://schemas.microsoft.com/office/drawing/2014/main" id="{0842B852-8960-4542-AB0D-24EB6A5E0190}"/>
                </a:ext>
              </a:extLst>
            </p:cNvPr>
            <p:cNvCxnSpPr>
              <a:cxnSpLocks/>
            </p:cNvCxnSpPr>
            <p:nvPr/>
          </p:nvCxnSpPr>
          <p:spPr>
            <a:xfrm flipH="1">
              <a:off x="738000" y="4252174"/>
              <a:ext cx="1517520" cy="0"/>
            </a:xfrm>
            <a:prstGeom prst="line">
              <a:avLst/>
            </a:pr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cxnSp>
        <p:sp>
          <p:nvSpPr>
            <p:cNvPr id="26" name="IsoscelesTriangle26">
              <a:extLst>
                <a:ext uri="{FF2B5EF4-FFF2-40B4-BE49-F238E27FC236}">
                  <a16:creationId xmlns:a16="http://schemas.microsoft.com/office/drawing/2014/main" id="{15E29442-652B-4EF9-A94C-665AD449F6A7}"/>
                </a:ext>
              </a:extLst>
            </p:cNvPr>
            <p:cNvSpPr/>
            <p:nvPr/>
          </p:nvSpPr>
          <p:spPr>
            <a:xfrm rot="10800000">
              <a:off x="1315785" y="4194494"/>
              <a:ext cx="361950" cy="155575"/>
            </a:xfrm>
            <a:prstGeom prst="triangle">
              <a:avLst/>
            </a:prstGeom>
            <a:solidFill>
              <a:schemeClr val="accent3"/>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grpSp>
      <p:grpSp>
        <p:nvGrpSpPr>
          <p:cNvPr id="30" name="Groupe 29">
            <a:extLst>
              <a:ext uri="{FF2B5EF4-FFF2-40B4-BE49-F238E27FC236}">
                <a16:creationId xmlns:a16="http://schemas.microsoft.com/office/drawing/2014/main" id="{27B62F6E-3011-41AF-A6FE-07D53CC2A729}"/>
              </a:ext>
            </a:extLst>
          </p:cNvPr>
          <p:cNvGrpSpPr/>
          <p:nvPr/>
        </p:nvGrpSpPr>
        <p:grpSpPr>
          <a:xfrm>
            <a:off x="2845500" y="4194494"/>
            <a:ext cx="1517520" cy="155575"/>
            <a:chOff x="738000" y="4194494"/>
            <a:chExt cx="1517520" cy="155575"/>
          </a:xfrm>
        </p:grpSpPr>
        <p:cxnSp>
          <p:nvCxnSpPr>
            <p:cNvPr id="31" name="VLine25">
              <a:extLst>
                <a:ext uri="{FF2B5EF4-FFF2-40B4-BE49-F238E27FC236}">
                  <a16:creationId xmlns:a16="http://schemas.microsoft.com/office/drawing/2014/main" id="{16CD9D53-8695-4D4C-B0B5-5936B1E8F8CB}"/>
                </a:ext>
              </a:extLst>
            </p:cNvPr>
            <p:cNvCxnSpPr>
              <a:cxnSpLocks/>
            </p:cNvCxnSpPr>
            <p:nvPr/>
          </p:nvCxnSpPr>
          <p:spPr>
            <a:xfrm flipH="1">
              <a:off x="738000" y="4252174"/>
              <a:ext cx="1517520" cy="0"/>
            </a:xfrm>
            <a:prstGeom prst="line">
              <a:avLst/>
            </a:pr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cxnSp>
        <p:sp>
          <p:nvSpPr>
            <p:cNvPr id="32" name="IsoscelesTriangle26">
              <a:extLst>
                <a:ext uri="{FF2B5EF4-FFF2-40B4-BE49-F238E27FC236}">
                  <a16:creationId xmlns:a16="http://schemas.microsoft.com/office/drawing/2014/main" id="{CE658A6A-1C86-4C8A-AAC2-B98D25BAF688}"/>
                </a:ext>
              </a:extLst>
            </p:cNvPr>
            <p:cNvSpPr/>
            <p:nvPr/>
          </p:nvSpPr>
          <p:spPr>
            <a:xfrm rot="10800000">
              <a:off x="1315785" y="4194494"/>
              <a:ext cx="361950" cy="155575"/>
            </a:xfrm>
            <a:prstGeom prst="triangle">
              <a:avLst/>
            </a:prstGeom>
            <a:solidFill>
              <a:schemeClr val="accent3"/>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grpSp>
      <p:sp>
        <p:nvSpPr>
          <p:cNvPr id="33" name="RBContent21">
            <a:extLst>
              <a:ext uri="{FF2B5EF4-FFF2-40B4-BE49-F238E27FC236}">
                <a16:creationId xmlns:a16="http://schemas.microsoft.com/office/drawing/2014/main" id="{3A4CF9E8-77EB-456F-80AD-60930011CBDE}"/>
              </a:ext>
            </a:extLst>
          </p:cNvPr>
          <p:cNvSpPr txBox="1">
            <a:spLocks/>
          </p:cNvSpPr>
          <p:nvPr/>
        </p:nvSpPr>
        <p:spPr>
          <a:xfrm>
            <a:off x="738000" y="4521938"/>
            <a:ext cx="1517520" cy="180049"/>
          </a:xfrm>
          <a:prstGeom prst="rect">
            <a:avLst/>
          </a:prstGeom>
          <a:noFill/>
          <a:ln w="9525">
            <a:noFill/>
          </a:ln>
        </p:spPr>
        <p:txBody>
          <a:bodyPr vert="horz" wrap="square" lIns="0" tIns="0" rIns="0" bIns="0" rtlCol="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P(</a:t>
            </a:r>
            <a:r>
              <a:rPr lang="fr-FR" b="0" dirty="0" err="1">
                <a:latin typeface="+mn-lt"/>
                <a:cs typeface="+mn-cs"/>
                <a:sym typeface="+mn-lt"/>
              </a:rPr>
              <a:t>assager</a:t>
            </a:r>
            <a:r>
              <a:rPr lang="fr-FR" b="0" dirty="0">
                <a:latin typeface="+mn-lt"/>
                <a:cs typeface="+mn-cs"/>
                <a:sym typeface="+mn-lt"/>
              </a:rPr>
              <a:t>) km</a:t>
            </a:r>
          </a:p>
        </p:txBody>
      </p:sp>
      <p:sp>
        <p:nvSpPr>
          <p:cNvPr id="34" name="RBContent21">
            <a:extLst>
              <a:ext uri="{FF2B5EF4-FFF2-40B4-BE49-F238E27FC236}">
                <a16:creationId xmlns:a16="http://schemas.microsoft.com/office/drawing/2014/main" id="{B982D36E-1D01-4E9A-8890-59E0E5249168}"/>
              </a:ext>
            </a:extLst>
          </p:cNvPr>
          <p:cNvSpPr txBox="1">
            <a:spLocks/>
          </p:cNvSpPr>
          <p:nvPr/>
        </p:nvSpPr>
        <p:spPr>
          <a:xfrm>
            <a:off x="2845500" y="4521938"/>
            <a:ext cx="1517520" cy="591444"/>
          </a:xfrm>
          <a:prstGeom prst="rect">
            <a:avLst/>
          </a:prstGeom>
          <a:noFill/>
          <a:ln w="9525">
            <a:noFill/>
          </a:ln>
        </p:spPr>
        <p:txBody>
          <a:bodyPr vert="horz" wrap="square" lIns="0" tIns="0" rIns="0" bIns="0" rtlCol="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T(</a:t>
            </a:r>
            <a:r>
              <a:rPr lang="fr-FR" b="0" dirty="0" err="1">
                <a:latin typeface="+mn-lt"/>
                <a:cs typeface="+mn-cs"/>
                <a:sym typeface="+mn-lt"/>
              </a:rPr>
              <a:t>rain</a:t>
            </a:r>
            <a:r>
              <a:rPr lang="fr-FR" b="0" dirty="0">
                <a:latin typeface="+mn-lt"/>
                <a:cs typeface="+mn-cs"/>
                <a:sym typeface="+mn-lt"/>
              </a:rPr>
              <a:t>) km ou S(</a:t>
            </a:r>
            <a:r>
              <a:rPr lang="fr-FR" b="0" dirty="0" err="1">
                <a:latin typeface="+mn-lt"/>
                <a:cs typeface="+mn-cs"/>
                <a:sym typeface="+mn-lt"/>
              </a:rPr>
              <a:t>iège</a:t>
            </a:r>
            <a:r>
              <a:rPr lang="fr-FR" b="0" dirty="0">
                <a:latin typeface="+mn-lt"/>
                <a:cs typeface="+mn-cs"/>
                <a:sym typeface="+mn-lt"/>
              </a:rPr>
              <a:t>)km</a:t>
            </a:r>
          </a:p>
          <a:p>
            <a:pPr marL="142628" lvl="1" indent="-142628">
              <a:lnSpc>
                <a:spcPct val="90000"/>
              </a:lnSpc>
              <a:spcBef>
                <a:spcPts val="400"/>
              </a:spcBef>
              <a:buSzPct val="100000"/>
              <a:buFont typeface="Arial Narrow" panose="020B0606020202030204" pitchFamily="34" charset="0"/>
              <a:buChar char="&gt;"/>
            </a:pPr>
            <a:r>
              <a:rPr lang="fr-FR" b="0" dirty="0">
                <a:latin typeface="+mn-lt"/>
                <a:sym typeface="+mn-lt"/>
              </a:rPr>
              <a:t>P km</a:t>
            </a:r>
            <a:endParaRPr lang="fr-FR" b="0" dirty="0">
              <a:latin typeface="+mn-lt"/>
              <a:cs typeface="+mn-cs"/>
              <a:sym typeface="+mn-lt"/>
            </a:endParaRPr>
          </a:p>
        </p:txBody>
      </p:sp>
      <p:sp>
        <p:nvSpPr>
          <p:cNvPr id="36" name="RbLeanShape Left Angle 36">
            <a:extLst>
              <a:ext uri="{FF2B5EF4-FFF2-40B4-BE49-F238E27FC236}">
                <a16:creationId xmlns:a16="http://schemas.microsoft.com/office/drawing/2014/main" id="{EC95A987-CCE0-4B45-8F60-37445C379FD3}"/>
              </a:ext>
            </a:extLst>
          </p:cNvPr>
          <p:cNvSpPr/>
          <p:nvPr/>
        </p:nvSpPr>
        <p:spPr>
          <a:xfrm rot="5400000">
            <a:off x="3503767" y="5213391"/>
            <a:ext cx="561599" cy="476250"/>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nSpc>
                <a:spcPct val="90000"/>
              </a:lnSpc>
              <a:spcBef>
                <a:spcPts val="0"/>
              </a:spcBef>
            </a:pPr>
            <a:endParaRPr lang="fr-FR"/>
          </a:p>
        </p:txBody>
      </p:sp>
      <p:sp>
        <p:nvSpPr>
          <p:cNvPr id="37" name="RbLeanShape Left Angle 36">
            <a:extLst>
              <a:ext uri="{FF2B5EF4-FFF2-40B4-BE49-F238E27FC236}">
                <a16:creationId xmlns:a16="http://schemas.microsoft.com/office/drawing/2014/main" id="{2439E01D-5F05-4493-8A47-9386F9BDDD6A}"/>
              </a:ext>
            </a:extLst>
          </p:cNvPr>
          <p:cNvSpPr/>
          <p:nvPr/>
        </p:nvSpPr>
        <p:spPr>
          <a:xfrm rot="16200000" flipH="1">
            <a:off x="1036818" y="5213392"/>
            <a:ext cx="561599" cy="476250"/>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nSpc>
                <a:spcPct val="90000"/>
              </a:lnSpc>
              <a:spcBef>
                <a:spcPts val="0"/>
              </a:spcBef>
            </a:pPr>
            <a:endParaRPr lang="fr-FR"/>
          </a:p>
        </p:txBody>
      </p:sp>
      <p:sp>
        <p:nvSpPr>
          <p:cNvPr id="35" name="RBContent21">
            <a:extLst>
              <a:ext uri="{FF2B5EF4-FFF2-40B4-BE49-F238E27FC236}">
                <a16:creationId xmlns:a16="http://schemas.microsoft.com/office/drawing/2014/main" id="{30722FEA-A914-483B-92B5-1135F49BD23A}"/>
              </a:ext>
            </a:extLst>
          </p:cNvPr>
          <p:cNvSpPr txBox="1">
            <a:spLocks/>
          </p:cNvSpPr>
          <p:nvPr/>
        </p:nvSpPr>
        <p:spPr>
          <a:xfrm>
            <a:off x="4823714" y="3080746"/>
            <a:ext cx="1465119" cy="1328294"/>
          </a:xfrm>
          <a:prstGeom prst="rect">
            <a:avLst/>
          </a:prstGeom>
          <a:solidFill>
            <a:schemeClr val="accent6"/>
          </a:solidFill>
          <a:ln w="9525">
            <a:noFill/>
          </a:ln>
        </p:spPr>
        <p:txBody>
          <a:bodyPr vert="horz" wrap="square" lIns="108000" tIns="72000" rIns="108000" bIns="72000" rtlCol="0" anchor="ctr" anchorCtr="0">
            <a:spAutoFit/>
          </a:bodyPr>
          <a:lstStyle/>
          <a:p>
            <a:pPr marL="142628" lvl="1" indent="-142628">
              <a:lnSpc>
                <a:spcPct val="90000"/>
              </a:lnSpc>
              <a:spcBef>
                <a:spcPts val="400"/>
              </a:spcBef>
              <a:buSzPct val="100000"/>
              <a:buFont typeface="Arial Narrow" panose="020B0606020202030204" pitchFamily="34" charset="0"/>
              <a:buChar char="&gt;"/>
            </a:pPr>
            <a:r>
              <a:rPr lang="fr-FR" b="0" dirty="0">
                <a:solidFill>
                  <a:schemeClr val="bg1"/>
                </a:solidFill>
                <a:latin typeface="+mn-lt"/>
                <a:sym typeface="+mn-lt"/>
              </a:rPr>
              <a:t>Coût pour le voyageur</a:t>
            </a:r>
          </a:p>
          <a:p>
            <a:pPr marL="142628" lvl="1" indent="-142628">
              <a:lnSpc>
                <a:spcPct val="90000"/>
              </a:lnSpc>
              <a:spcBef>
                <a:spcPts val="400"/>
              </a:spcBef>
              <a:buSzPct val="100000"/>
              <a:buFont typeface="Arial Narrow" panose="020B0606020202030204" pitchFamily="34" charset="0"/>
              <a:buChar char="&gt;"/>
            </a:pPr>
            <a:r>
              <a:rPr lang="fr-FR" b="0" dirty="0">
                <a:solidFill>
                  <a:schemeClr val="bg1"/>
                </a:solidFill>
                <a:latin typeface="+mn-lt"/>
                <a:cs typeface="+mn-cs"/>
                <a:sym typeface="+mn-lt"/>
              </a:rPr>
              <a:t>Coût pour la collectivité</a:t>
            </a:r>
          </a:p>
          <a:p>
            <a:pPr marL="142628" lvl="1" indent="-142628">
              <a:lnSpc>
                <a:spcPct val="90000"/>
              </a:lnSpc>
              <a:spcBef>
                <a:spcPts val="400"/>
              </a:spcBef>
              <a:buSzPct val="100000"/>
              <a:buFont typeface="Arial Narrow" panose="020B0606020202030204" pitchFamily="34" charset="0"/>
              <a:buChar char="&gt;"/>
            </a:pPr>
            <a:r>
              <a:rPr lang="fr-FR" b="0" dirty="0">
                <a:solidFill>
                  <a:schemeClr val="bg1"/>
                </a:solidFill>
                <a:latin typeface="+mn-lt"/>
                <a:cs typeface="+mn-cs"/>
                <a:sym typeface="+mn-lt"/>
              </a:rPr>
              <a:t>Valorisation des territoires</a:t>
            </a:r>
          </a:p>
        </p:txBody>
      </p:sp>
      <p:sp>
        <p:nvSpPr>
          <p:cNvPr id="38" name="RbLeanShape Left U-Shape 38">
            <a:extLst>
              <a:ext uri="{FF2B5EF4-FFF2-40B4-BE49-F238E27FC236}">
                <a16:creationId xmlns:a16="http://schemas.microsoft.com/office/drawing/2014/main" id="{04013698-247D-4FF6-BD10-CA853E8989B7}"/>
              </a:ext>
            </a:extLst>
          </p:cNvPr>
          <p:cNvSpPr/>
          <p:nvPr/>
        </p:nvSpPr>
        <p:spPr>
          <a:xfrm>
            <a:off x="4524616" y="2352675"/>
            <a:ext cx="144000" cy="2723177"/>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ln w="22225">
            <a:solidFill>
              <a:schemeClr val="accent3"/>
            </a:solidFill>
            <a:tailEnd type="none"/>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nSpc>
                <a:spcPct val="90000"/>
              </a:lnSpc>
              <a:spcBef>
                <a:spcPts val="0"/>
              </a:spcBef>
            </a:pPr>
            <a:r>
              <a:rPr lang="fr-FR" dirty="0"/>
              <a:t>                 </a:t>
            </a:r>
          </a:p>
        </p:txBody>
      </p:sp>
      <p:sp>
        <p:nvSpPr>
          <p:cNvPr id="39" name="IsoscelesTriangle26">
            <a:extLst>
              <a:ext uri="{FF2B5EF4-FFF2-40B4-BE49-F238E27FC236}">
                <a16:creationId xmlns:a16="http://schemas.microsoft.com/office/drawing/2014/main" id="{B484EF26-8158-43A7-86D2-C029771797A8}"/>
              </a:ext>
            </a:extLst>
          </p:cNvPr>
          <p:cNvSpPr/>
          <p:nvPr/>
        </p:nvSpPr>
        <p:spPr>
          <a:xfrm rot="5400000">
            <a:off x="4495526" y="3636476"/>
            <a:ext cx="361950" cy="155575"/>
          </a:xfrm>
          <a:prstGeom prst="triangle">
            <a:avLst/>
          </a:prstGeom>
          <a:solidFill>
            <a:schemeClr val="accent3"/>
          </a:solidFill>
          <a:ln w="22225" cmpd="sng">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40" name="RBContent21">
            <a:extLst>
              <a:ext uri="{FF2B5EF4-FFF2-40B4-BE49-F238E27FC236}">
                <a16:creationId xmlns:a16="http://schemas.microsoft.com/office/drawing/2014/main" id="{E207D341-B9FD-4867-8037-CFED5919BED1}"/>
              </a:ext>
            </a:extLst>
          </p:cNvPr>
          <p:cNvSpPr txBox="1">
            <a:spLocks/>
          </p:cNvSpPr>
          <p:nvPr/>
        </p:nvSpPr>
        <p:spPr>
          <a:xfrm>
            <a:off x="1863451" y="5384534"/>
            <a:ext cx="1560883" cy="951543"/>
          </a:xfrm>
          <a:prstGeom prst="rect">
            <a:avLst/>
          </a:prstGeom>
          <a:noFill/>
          <a:ln w="9525">
            <a:noFill/>
          </a:ln>
        </p:spPr>
        <p:txBody>
          <a:bodyPr vert="horz" wrap="square" lIns="0" tIns="0" rIns="0" bIns="0" rtlCol="0" anchor="ctr" anchorCtr="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Capacité à optimiser coûts / capacités</a:t>
            </a:r>
          </a:p>
          <a:p>
            <a:pPr marL="142628" lvl="1" indent="-142628">
              <a:lnSpc>
                <a:spcPct val="90000"/>
              </a:lnSpc>
              <a:spcBef>
                <a:spcPts val="400"/>
              </a:spcBef>
              <a:buSzPct val="100000"/>
              <a:buFont typeface="Arial Narrow" panose="020B0606020202030204" pitchFamily="34" charset="0"/>
              <a:buChar char="&gt;"/>
            </a:pPr>
            <a:r>
              <a:rPr lang="fr-FR" b="0" dirty="0">
                <a:latin typeface="+mn-lt"/>
                <a:sym typeface="+mn-lt"/>
              </a:rPr>
              <a:t>Capacité à amortir les investissements et les coûts fixes</a:t>
            </a:r>
            <a:endParaRPr lang="fr-FR" b="0" dirty="0">
              <a:latin typeface="+mn-lt"/>
              <a:cs typeface="+mn-cs"/>
              <a:sym typeface="+mn-lt"/>
            </a:endParaRPr>
          </a:p>
        </p:txBody>
      </p:sp>
      <p:sp>
        <p:nvSpPr>
          <p:cNvPr id="42" name="RBContent21">
            <a:extLst>
              <a:ext uri="{FF2B5EF4-FFF2-40B4-BE49-F238E27FC236}">
                <a16:creationId xmlns:a16="http://schemas.microsoft.com/office/drawing/2014/main" id="{9B1885B1-BA0A-4CE2-ACCF-8C3CB42AD8D2}"/>
              </a:ext>
            </a:extLst>
          </p:cNvPr>
          <p:cNvSpPr txBox="1">
            <a:spLocks/>
          </p:cNvSpPr>
          <p:nvPr/>
        </p:nvSpPr>
        <p:spPr>
          <a:xfrm>
            <a:off x="6970631" y="2095111"/>
            <a:ext cx="2303353" cy="4216539"/>
          </a:xfrm>
          <a:prstGeom prst="rect">
            <a:avLst/>
          </a:prstGeom>
          <a:noFill/>
          <a:ln w="9525">
            <a:noFill/>
          </a:ln>
        </p:spPr>
        <p:txBody>
          <a:bodyPr vert="horz" wrap="square" lIns="0" tIns="0" rIns="0" bIns="0" rtlCol="0" anchor="ctr" anchorCtr="0">
            <a:spAutoFit/>
          </a:bodyPr>
          <a:lstStyle/>
          <a:p>
            <a:pPr marL="142628" lvl="1" indent="-142628">
              <a:lnSpc>
                <a:spcPct val="90000"/>
              </a:lnSpc>
              <a:spcBef>
                <a:spcPts val="400"/>
              </a:spcBef>
              <a:buSzPct val="100000"/>
              <a:buFont typeface="Arial Narrow" panose="020B0606020202030204" pitchFamily="34" charset="0"/>
              <a:buChar char="&gt;"/>
            </a:pPr>
            <a:r>
              <a:rPr lang="fr-FR" b="0" dirty="0">
                <a:latin typeface="+mn-lt"/>
                <a:cs typeface="+mn-cs"/>
                <a:sym typeface="+mn-lt"/>
              </a:rPr>
              <a:t>Quelle est la demande de mobilité ?</a:t>
            </a:r>
          </a:p>
          <a:p>
            <a:pPr marL="142628" lvl="1" indent="-142628">
              <a:lnSpc>
                <a:spcPct val="90000"/>
              </a:lnSpc>
              <a:spcBef>
                <a:spcPts val="400"/>
              </a:spcBef>
              <a:buSzPct val="100000"/>
              <a:buFont typeface="Arial Narrow" panose="020B0606020202030204" pitchFamily="34" charset="0"/>
              <a:buChar char="&gt;"/>
            </a:pPr>
            <a:endParaRPr lang="fr-FR" b="0" dirty="0">
              <a:latin typeface="+mn-lt"/>
              <a:cs typeface="+mn-cs"/>
              <a:sym typeface="+mn-lt"/>
            </a:endParaRPr>
          </a:p>
          <a:p>
            <a:pPr marL="142628" lvl="1" indent="-142628">
              <a:lnSpc>
                <a:spcPct val="90000"/>
              </a:lnSpc>
              <a:spcBef>
                <a:spcPts val="400"/>
              </a:spcBef>
              <a:buSzPct val="100000"/>
              <a:buFont typeface="Arial Narrow" panose="020B0606020202030204" pitchFamily="34" charset="0"/>
              <a:buChar char="&gt;"/>
            </a:pPr>
            <a:r>
              <a:rPr lang="fr-FR" b="0" dirty="0">
                <a:latin typeface="+mn-lt"/>
                <a:sym typeface="+mn-lt"/>
              </a:rPr>
              <a:t>Quelle est la pertinence du mode ferroviaire pour servir cette demande ?</a:t>
            </a:r>
          </a:p>
          <a:p>
            <a:pPr marL="298628" lvl="2" indent="-144856">
              <a:lnSpc>
                <a:spcPct val="90000"/>
              </a:lnSpc>
              <a:spcBef>
                <a:spcPts val="400"/>
              </a:spcBef>
              <a:buSzPct val="100000"/>
              <a:buFont typeface="Arial Narrow" panose="020B0606020202030204" pitchFamily="34" charset="0"/>
              <a:buChar char="–"/>
            </a:pPr>
            <a:r>
              <a:rPr lang="fr-FR" b="0" dirty="0">
                <a:latin typeface="+mn-lt"/>
                <a:sym typeface="+mn-lt"/>
              </a:rPr>
              <a:t>Coût pour la collectivité</a:t>
            </a:r>
          </a:p>
          <a:p>
            <a:pPr marL="298628" lvl="2" indent="-144856">
              <a:lnSpc>
                <a:spcPct val="90000"/>
              </a:lnSpc>
              <a:spcBef>
                <a:spcPts val="400"/>
              </a:spcBef>
              <a:buSzPct val="100000"/>
              <a:buFont typeface="Arial Narrow" panose="020B0606020202030204" pitchFamily="34" charset="0"/>
              <a:buChar char="–"/>
            </a:pPr>
            <a:r>
              <a:rPr lang="fr-FR" b="0" dirty="0">
                <a:latin typeface="+mn-lt"/>
                <a:sym typeface="+mn-lt"/>
              </a:rPr>
              <a:t>Coût pour le voyageur</a:t>
            </a:r>
          </a:p>
          <a:p>
            <a:pPr marL="298628" lvl="2" indent="-144856">
              <a:lnSpc>
                <a:spcPct val="90000"/>
              </a:lnSpc>
              <a:spcBef>
                <a:spcPts val="400"/>
              </a:spcBef>
              <a:buSzPct val="100000"/>
              <a:buFont typeface="Arial Narrow" panose="020B0606020202030204" pitchFamily="34" charset="0"/>
              <a:buChar char="–"/>
            </a:pPr>
            <a:r>
              <a:rPr lang="fr-FR" b="0" dirty="0">
                <a:latin typeface="+mn-lt"/>
                <a:sym typeface="+mn-lt"/>
              </a:rPr>
              <a:t>Coût pour les agents économiques</a:t>
            </a:r>
          </a:p>
          <a:p>
            <a:pPr marL="298628" lvl="2" indent="-144856">
              <a:lnSpc>
                <a:spcPct val="90000"/>
              </a:lnSpc>
              <a:spcBef>
                <a:spcPts val="400"/>
              </a:spcBef>
              <a:buSzPct val="100000"/>
              <a:buFont typeface="Arial Narrow" panose="020B0606020202030204" pitchFamily="34" charset="0"/>
              <a:buChar char="–"/>
            </a:pPr>
            <a:endParaRPr lang="fr-FR" b="0" dirty="0">
              <a:latin typeface="+mn-lt"/>
              <a:sym typeface="+mn-lt"/>
            </a:endParaRPr>
          </a:p>
          <a:p>
            <a:pPr marL="142628" lvl="1" indent="-142628">
              <a:lnSpc>
                <a:spcPct val="90000"/>
              </a:lnSpc>
              <a:spcBef>
                <a:spcPts val="400"/>
              </a:spcBef>
              <a:buSzPct val="100000"/>
              <a:buFont typeface="Arial Narrow" panose="020B0606020202030204" pitchFamily="34" charset="0"/>
              <a:buChar char="&gt;"/>
            </a:pPr>
            <a:r>
              <a:rPr lang="fr-FR" b="0" dirty="0">
                <a:latin typeface="+mn-lt"/>
                <a:sym typeface="+mn-lt"/>
              </a:rPr>
              <a:t>Quelles sont les zones où le ferroviaire est pertinent ?</a:t>
            </a:r>
          </a:p>
          <a:p>
            <a:pPr marL="142628" lvl="1" indent="-142628">
              <a:lnSpc>
                <a:spcPct val="90000"/>
              </a:lnSpc>
              <a:spcBef>
                <a:spcPts val="400"/>
              </a:spcBef>
              <a:buSzPct val="100000"/>
              <a:buFont typeface="Arial Narrow" panose="020B0606020202030204" pitchFamily="34" charset="0"/>
              <a:buChar char="&gt;"/>
            </a:pPr>
            <a:endParaRPr lang="fr-FR" b="0" dirty="0">
              <a:latin typeface="+mn-lt"/>
              <a:sym typeface="+mn-lt"/>
            </a:endParaRPr>
          </a:p>
          <a:p>
            <a:pPr marL="142628" lvl="1" indent="-142628">
              <a:lnSpc>
                <a:spcPct val="90000"/>
              </a:lnSpc>
              <a:spcBef>
                <a:spcPts val="400"/>
              </a:spcBef>
              <a:buSzPct val="100000"/>
              <a:buFont typeface="Arial Narrow" panose="020B0606020202030204" pitchFamily="34" charset="0"/>
              <a:buChar char="&gt;"/>
            </a:pPr>
            <a:r>
              <a:rPr lang="fr-FR" b="0" dirty="0">
                <a:latin typeface="+mn-lt"/>
                <a:sym typeface="+mn-lt"/>
              </a:rPr>
              <a:t>Quels sont les leviers pour garantir (voire développer) les zones de pertinence du ferroviaire ?</a:t>
            </a:r>
          </a:p>
          <a:p>
            <a:pPr marL="142628" lvl="1" indent="-142628">
              <a:lnSpc>
                <a:spcPct val="90000"/>
              </a:lnSpc>
              <a:spcBef>
                <a:spcPts val="400"/>
              </a:spcBef>
              <a:buSzPct val="100000"/>
              <a:buFont typeface="Arial Narrow" panose="020B0606020202030204" pitchFamily="34" charset="0"/>
              <a:buChar char="&gt;"/>
            </a:pPr>
            <a:endParaRPr lang="fr-FR" b="0" dirty="0">
              <a:latin typeface="+mn-lt"/>
              <a:sym typeface="+mn-lt"/>
            </a:endParaRPr>
          </a:p>
          <a:p>
            <a:pPr marL="142628" lvl="1" indent="-142628">
              <a:lnSpc>
                <a:spcPct val="90000"/>
              </a:lnSpc>
              <a:spcBef>
                <a:spcPts val="400"/>
              </a:spcBef>
              <a:buSzPct val="100000"/>
              <a:buFont typeface="Arial Narrow" panose="020B0606020202030204" pitchFamily="34" charset="0"/>
              <a:buChar char="&gt;"/>
            </a:pPr>
            <a:r>
              <a:rPr lang="fr-FR" b="0" dirty="0">
                <a:sym typeface="+mn-lt"/>
              </a:rPr>
              <a:t>Quelle est le coût à porter au titre de l'aménagement du territoire ?</a:t>
            </a:r>
          </a:p>
          <a:p>
            <a:pPr marL="142628" lvl="1" indent="-142628">
              <a:lnSpc>
                <a:spcPct val="90000"/>
              </a:lnSpc>
              <a:spcBef>
                <a:spcPts val="400"/>
              </a:spcBef>
              <a:buSzPct val="100000"/>
              <a:buFont typeface="Arial Narrow" panose="020B0606020202030204" pitchFamily="34" charset="0"/>
              <a:buChar char="&gt;"/>
            </a:pPr>
            <a:endParaRPr lang="fr-FR" b="0" dirty="0">
              <a:latin typeface="+mn-lt"/>
              <a:sym typeface="+mn-lt"/>
            </a:endParaRPr>
          </a:p>
        </p:txBody>
      </p:sp>
      <p:sp>
        <p:nvSpPr>
          <p:cNvPr id="27" name="Subtitle">
            <a:extLst>
              <a:ext uri="{FF2B5EF4-FFF2-40B4-BE49-F238E27FC236}">
                <a16:creationId xmlns:a16="http://schemas.microsoft.com/office/drawing/2014/main" id="{2F83B707-F5E1-4F4C-906C-11D3DF7B5549}"/>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Principes</a:t>
            </a:r>
          </a:p>
        </p:txBody>
      </p:sp>
    </p:spTree>
    <p:extLst>
      <p:ext uri="{BB962C8B-B14F-4D97-AF65-F5344CB8AC3E}">
        <p14:creationId xmlns:p14="http://schemas.microsoft.com/office/powerpoint/2010/main" val="284558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A30539-87CC-4B57-AE90-946E55DCA999}"/>
              </a:ext>
            </a:extLst>
          </p:cNvPr>
          <p:cNvSpPr>
            <a:spLocks noGrp="1"/>
          </p:cNvSpPr>
          <p:nvPr>
            <p:ph type="title"/>
          </p:nvPr>
        </p:nvSpPr>
        <p:spPr/>
        <p:txBody>
          <a:bodyPr/>
          <a:lstStyle/>
          <a:p>
            <a:r>
              <a:rPr lang="en-US" dirty="0"/>
              <a:t>Deux grands </a:t>
            </a:r>
            <a:r>
              <a:rPr lang="en-US" dirty="0" err="1"/>
              <a:t>paramètres</a:t>
            </a:r>
            <a:r>
              <a:rPr lang="en-US" dirty="0"/>
              <a:t> </a:t>
            </a:r>
            <a:r>
              <a:rPr lang="en-US" dirty="0" err="1"/>
              <a:t>sont</a:t>
            </a:r>
            <a:r>
              <a:rPr lang="en-US" dirty="0"/>
              <a:t> à prendre </a:t>
            </a:r>
            <a:r>
              <a:rPr lang="en-US" dirty="0" err="1"/>
              <a:t>en</a:t>
            </a:r>
            <a:r>
              <a:rPr lang="en-US" dirty="0"/>
              <a:t> </a:t>
            </a:r>
            <a:r>
              <a:rPr lang="en-US" dirty="0" err="1"/>
              <a:t>compte</a:t>
            </a:r>
            <a:r>
              <a:rPr lang="en-US" dirty="0"/>
              <a:t> pour </a:t>
            </a:r>
            <a:r>
              <a:rPr lang="en-US" dirty="0" err="1"/>
              <a:t>ajuster</a:t>
            </a:r>
            <a:r>
              <a:rPr lang="en-US" dirty="0"/>
              <a:t> les </a:t>
            </a:r>
            <a:r>
              <a:rPr lang="en-US" dirty="0" err="1"/>
              <a:t>stratégies</a:t>
            </a:r>
            <a:endParaRPr lang="en-US" dirty="0"/>
          </a:p>
        </p:txBody>
      </p:sp>
      <p:cxnSp>
        <p:nvCxnSpPr>
          <p:cNvPr id="8" name="Straight Connector 21">
            <a:extLst>
              <a:ext uri="{FF2B5EF4-FFF2-40B4-BE49-F238E27FC236}">
                <a16:creationId xmlns:a16="http://schemas.microsoft.com/office/drawing/2014/main" id="{AB2CC000-92D6-4227-8649-17E5CBF5F117}"/>
              </a:ext>
            </a:extLst>
          </p:cNvPr>
          <p:cNvCxnSpPr>
            <a:cxnSpLocks/>
          </p:cNvCxnSpPr>
          <p:nvPr/>
        </p:nvCxnSpPr>
        <p:spPr>
          <a:xfrm>
            <a:off x="736528" y="4000247"/>
            <a:ext cx="8532000"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CED8D71D-8AC5-4CF6-AA5E-A44443F5FF95}"/>
              </a:ext>
            </a:extLst>
          </p:cNvPr>
          <p:cNvGrpSpPr/>
          <p:nvPr/>
        </p:nvGrpSpPr>
        <p:grpSpPr>
          <a:xfrm>
            <a:off x="736528" y="2662103"/>
            <a:ext cx="8534472" cy="1200329"/>
            <a:chOff x="736528" y="2311229"/>
            <a:chExt cx="8534472" cy="1200329"/>
          </a:xfrm>
        </p:grpSpPr>
        <p:grpSp>
          <p:nvGrpSpPr>
            <p:cNvPr id="12" name="Group 16">
              <a:extLst>
                <a:ext uri="{FF2B5EF4-FFF2-40B4-BE49-F238E27FC236}">
                  <a16:creationId xmlns:a16="http://schemas.microsoft.com/office/drawing/2014/main" id="{F5684557-4EEA-45C0-AEF9-0D8D10FDC12B}"/>
                </a:ext>
              </a:extLst>
            </p:cNvPr>
            <p:cNvGrpSpPr/>
            <p:nvPr/>
          </p:nvGrpSpPr>
          <p:grpSpPr>
            <a:xfrm>
              <a:off x="736528" y="2311229"/>
              <a:ext cx="1498672" cy="1117771"/>
              <a:chOff x="736528" y="2614750"/>
              <a:chExt cx="952559" cy="1117771"/>
            </a:xfrm>
          </p:grpSpPr>
          <p:sp>
            <p:nvSpPr>
              <p:cNvPr id="13" name="Rectangle 12">
                <a:extLst>
                  <a:ext uri="{FF2B5EF4-FFF2-40B4-BE49-F238E27FC236}">
                    <a16:creationId xmlns:a16="http://schemas.microsoft.com/office/drawing/2014/main" id="{A02B0C43-B24B-48F3-A3CA-C6AE8B10AFF9}"/>
                  </a:ext>
                </a:extLst>
              </p:cNvPr>
              <p:cNvSpPr>
                <a:spLocks/>
              </p:cNvSpPr>
              <p:nvPr/>
            </p:nvSpPr>
            <p:spPr>
              <a:xfrm>
                <a:off x="736528" y="2614750"/>
                <a:ext cx="939859" cy="699077"/>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algn="l">
                  <a:lnSpc>
                    <a:spcPct val="90000"/>
                  </a:lnSpc>
                  <a:spcBef>
                    <a:spcPts val="0"/>
                  </a:spcBef>
                </a:pPr>
                <a:r>
                  <a:rPr lang="fr-FR" sz="1500" dirty="0">
                    <a:solidFill>
                      <a:schemeClr val="accent6"/>
                    </a:solidFill>
                  </a:rPr>
                  <a:t>Matériel roulant</a:t>
                </a:r>
              </a:p>
            </p:txBody>
          </p:sp>
          <p:cxnSp>
            <p:nvCxnSpPr>
              <p:cNvPr id="14" name="Straight Connector 49">
                <a:extLst>
                  <a:ext uri="{FF2B5EF4-FFF2-40B4-BE49-F238E27FC236}">
                    <a16:creationId xmlns:a16="http://schemas.microsoft.com/office/drawing/2014/main" id="{69098FA5-1C64-43B8-94B6-08F47FD4A643}"/>
                  </a:ext>
                </a:extLst>
              </p:cNvPr>
              <p:cNvCxnSpPr>
                <a:cxnSpLocks/>
              </p:cNvCxnSpPr>
              <p:nvPr/>
            </p:nvCxnSpPr>
            <p:spPr>
              <a:xfrm flipV="1">
                <a:off x="1689087" y="2614751"/>
                <a:ext cx="0" cy="111777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pSp>
        <p:sp>
          <p:nvSpPr>
            <p:cNvPr id="15" name="ListLeanHorizontalTextDetail0">
              <a:extLst>
                <a:ext uri="{FF2B5EF4-FFF2-40B4-BE49-F238E27FC236}">
                  <a16:creationId xmlns:a16="http://schemas.microsoft.com/office/drawing/2014/main" id="{A6407830-3392-46E5-97E8-4ED67B528E08}"/>
                </a:ext>
              </a:extLst>
            </p:cNvPr>
            <p:cNvSpPr txBox="1">
              <a:spLocks/>
            </p:cNvSpPr>
            <p:nvPr/>
          </p:nvSpPr>
          <p:spPr>
            <a:xfrm>
              <a:off x="2602230" y="2311229"/>
              <a:ext cx="3176270" cy="1000274"/>
            </a:xfrm>
            <a:prstGeom prst="rect">
              <a:avLst/>
            </a:prstGeom>
            <a:noFill/>
            <a:ln w="9525">
              <a:noFill/>
            </a:ln>
          </p:spPr>
          <p:txBody>
            <a:bodyPr vert="horz" wrap="square" lIns="0" tIns="0" rIns="0" bIns="0" rtlCol="0">
              <a:spAutoFit/>
            </a:bodyPr>
            <a:lstStyle/>
            <a:p>
              <a:pPr marL="142628" lvl="1" indent="-142628">
                <a:spcBef>
                  <a:spcPts val="0"/>
                </a:spcBef>
                <a:buSzPct val="100000"/>
                <a:buFont typeface="Arial Narrow" panose="020B0606020202030204" pitchFamily="34" charset="0"/>
                <a:buChar char="&gt;"/>
              </a:pPr>
              <a:r>
                <a:rPr lang="fr-FR" b="0" noProof="0" dirty="0">
                  <a:latin typeface="+mn-lt"/>
                  <a:cs typeface="Arial Narrow" pitchFamily="34" charset="0"/>
                </a:rPr>
                <a:t>Volume (dimensionnement, revue de réserve)</a:t>
              </a:r>
            </a:p>
            <a:p>
              <a:pPr marL="142628" lvl="1" indent="-142628">
                <a:spcBef>
                  <a:spcPts val="0"/>
                </a:spcBef>
                <a:buSzPct val="100000"/>
                <a:buFont typeface="Arial Narrow" panose="020B0606020202030204" pitchFamily="34" charset="0"/>
                <a:buChar char="&gt;"/>
              </a:pPr>
              <a:r>
                <a:rPr lang="fr-FR" b="0" dirty="0">
                  <a:latin typeface="+mn-lt"/>
                  <a:cs typeface="Arial Narrow" pitchFamily="34" charset="0"/>
                </a:rPr>
                <a:t>Etat / vétusté</a:t>
              </a:r>
            </a:p>
            <a:p>
              <a:pPr marL="142628" lvl="1" indent="-142628">
                <a:spcBef>
                  <a:spcPts val="0"/>
                </a:spcBef>
                <a:buSzPct val="100000"/>
                <a:buFont typeface="Arial Narrow" panose="020B0606020202030204" pitchFamily="34" charset="0"/>
                <a:buChar char="&gt;"/>
              </a:pPr>
              <a:r>
                <a:rPr lang="fr-FR" b="0" noProof="0" dirty="0">
                  <a:latin typeface="+mn-lt"/>
                  <a:cs typeface="Arial Narrow" pitchFamily="34" charset="0"/>
                </a:rPr>
                <a:t>Simplicité d’utilisation (mono/bi-mode, réversible vs. tracté, ...)</a:t>
              </a:r>
            </a:p>
            <a:p>
              <a:pPr marL="142628" lvl="1" indent="-142628">
                <a:spcBef>
                  <a:spcPts val="0"/>
                </a:spcBef>
                <a:buSzPct val="100000"/>
                <a:buFont typeface="Arial Narrow" panose="020B0606020202030204" pitchFamily="34" charset="0"/>
                <a:buChar char="&gt;"/>
              </a:pPr>
              <a:r>
                <a:rPr lang="fr-FR" b="0" dirty="0">
                  <a:latin typeface="+mn-lt"/>
                  <a:cs typeface="Arial Narrow" pitchFamily="34" charset="0"/>
                </a:rPr>
                <a:t>Interchangeabilité</a:t>
              </a:r>
              <a:endParaRPr lang="fr-FR" b="0" noProof="0" dirty="0">
                <a:latin typeface="+mn-lt"/>
                <a:cs typeface="Arial Narrow" pitchFamily="34" charset="0"/>
              </a:endParaRPr>
            </a:p>
          </p:txBody>
        </p:sp>
        <p:sp>
          <p:nvSpPr>
            <p:cNvPr id="16" name="ListLeanHorizontalTextDetail1">
              <a:extLst>
                <a:ext uri="{FF2B5EF4-FFF2-40B4-BE49-F238E27FC236}">
                  <a16:creationId xmlns:a16="http://schemas.microsoft.com/office/drawing/2014/main" id="{41A2E9A6-ACD9-47AD-B7D7-06785576D770}"/>
                </a:ext>
              </a:extLst>
            </p:cNvPr>
            <p:cNvSpPr txBox="1"/>
            <p:nvPr/>
          </p:nvSpPr>
          <p:spPr>
            <a:xfrm>
              <a:off x="6400800" y="2311229"/>
              <a:ext cx="2870200" cy="1200329"/>
            </a:xfrm>
            <a:prstGeom prst="rect">
              <a:avLst/>
            </a:prstGeom>
            <a:noFill/>
            <a:ln w="9525">
              <a:noFill/>
            </a:ln>
          </p:spPr>
          <p:txBody>
            <a:bodyPr vert="horz" wrap="square" lIns="0" tIns="0" rIns="0" bIns="0" rtlCol="0">
              <a:spAutoFit/>
            </a:bodyPr>
            <a:lstStyle/>
            <a:p>
              <a:pPr marL="142628" lvl="1" indent="-142628">
                <a:spcBef>
                  <a:spcPts val="0"/>
                </a:spcBef>
                <a:buSzPct val="100000"/>
                <a:buFont typeface="Arial Narrow" panose="020B0606020202030204" pitchFamily="34" charset="0"/>
                <a:buChar char="&gt;"/>
              </a:pPr>
              <a:r>
                <a:rPr lang="fr-FR" b="0" i="1" noProof="0" dirty="0">
                  <a:solidFill>
                    <a:schemeClr val="tx2"/>
                  </a:solidFill>
                  <a:latin typeface="+mn-lt"/>
                  <a:cs typeface="Arial Narrow" pitchFamily="34" charset="0"/>
                </a:rPr>
                <a:t>« Un matériel est fait pour rouler » </a:t>
              </a:r>
              <a:r>
                <a:rPr lang="fr-FR" b="0" noProof="0" dirty="0">
                  <a:solidFill>
                    <a:schemeClr val="tx2"/>
                  </a:solidFill>
                  <a:latin typeface="+mn-lt"/>
                  <a:cs typeface="Arial Narrow" pitchFamily="34" charset="0"/>
                </a:rPr>
                <a:t>(pas ou peu de rames de réserve)</a:t>
              </a:r>
            </a:p>
            <a:p>
              <a:pPr marL="142628" lvl="1" indent="-142628">
                <a:spcBef>
                  <a:spcPts val="0"/>
                </a:spcBef>
                <a:buSzPct val="100000"/>
                <a:buFont typeface="Arial Narrow" panose="020B0606020202030204" pitchFamily="34" charset="0"/>
                <a:buChar char="&gt;"/>
              </a:pPr>
              <a:r>
                <a:rPr lang="fr-FR" b="0" i="1" dirty="0">
                  <a:solidFill>
                    <a:schemeClr val="tx2"/>
                  </a:solidFill>
                  <a:latin typeface="+mn-lt"/>
                  <a:cs typeface="Arial Narrow" pitchFamily="34" charset="0"/>
                </a:rPr>
                <a:t>« Un matériel qui roule doit être occupé »</a:t>
              </a:r>
            </a:p>
            <a:p>
              <a:pPr marL="142628" lvl="1" indent="-142628">
                <a:spcBef>
                  <a:spcPts val="0"/>
                </a:spcBef>
                <a:buSzPct val="100000"/>
                <a:buFont typeface="Arial Narrow" panose="020B0606020202030204" pitchFamily="34" charset="0"/>
                <a:buChar char="&gt;"/>
              </a:pPr>
              <a:r>
                <a:rPr lang="fr-FR" b="0" i="1" noProof="0" dirty="0">
                  <a:solidFill>
                    <a:schemeClr val="tx2"/>
                  </a:solidFill>
                  <a:latin typeface="+mn-lt"/>
                  <a:cs typeface="Arial Narrow" pitchFamily="34" charset="0"/>
                </a:rPr>
                <a:t>Le double bénéfice d'un nouveau matériel roulant : attractivité de l'offre (confort, fiabilité) et besoin de moins de réserves</a:t>
              </a:r>
            </a:p>
          </p:txBody>
        </p:sp>
      </p:grpSp>
      <p:grpSp>
        <p:nvGrpSpPr>
          <p:cNvPr id="19" name="Groupe 18">
            <a:extLst>
              <a:ext uri="{FF2B5EF4-FFF2-40B4-BE49-F238E27FC236}">
                <a16:creationId xmlns:a16="http://schemas.microsoft.com/office/drawing/2014/main" id="{9EB90CDF-7AC4-4F43-995B-24EF809FA836}"/>
              </a:ext>
            </a:extLst>
          </p:cNvPr>
          <p:cNvGrpSpPr/>
          <p:nvPr/>
        </p:nvGrpSpPr>
        <p:grpSpPr>
          <a:xfrm>
            <a:off x="736528" y="4262303"/>
            <a:ext cx="8534472" cy="1400383"/>
            <a:chOff x="736528" y="2311229"/>
            <a:chExt cx="8534472" cy="1400383"/>
          </a:xfrm>
        </p:grpSpPr>
        <p:grpSp>
          <p:nvGrpSpPr>
            <p:cNvPr id="20" name="Group 16">
              <a:extLst>
                <a:ext uri="{FF2B5EF4-FFF2-40B4-BE49-F238E27FC236}">
                  <a16:creationId xmlns:a16="http://schemas.microsoft.com/office/drawing/2014/main" id="{BD7E998E-22CE-412C-ABDA-5AC63438DE2B}"/>
                </a:ext>
              </a:extLst>
            </p:cNvPr>
            <p:cNvGrpSpPr/>
            <p:nvPr/>
          </p:nvGrpSpPr>
          <p:grpSpPr>
            <a:xfrm>
              <a:off x="736528" y="2311229"/>
              <a:ext cx="1498672" cy="1400383"/>
              <a:chOff x="736528" y="2614750"/>
              <a:chExt cx="952559" cy="1400383"/>
            </a:xfrm>
          </p:grpSpPr>
          <p:sp>
            <p:nvSpPr>
              <p:cNvPr id="23" name="Rectangle 22">
                <a:extLst>
                  <a:ext uri="{FF2B5EF4-FFF2-40B4-BE49-F238E27FC236}">
                    <a16:creationId xmlns:a16="http://schemas.microsoft.com/office/drawing/2014/main" id="{153F1ED1-22AF-4E77-A0FF-AFAFADB6CC5C}"/>
                  </a:ext>
                </a:extLst>
              </p:cNvPr>
              <p:cNvSpPr>
                <a:spLocks/>
              </p:cNvSpPr>
              <p:nvPr/>
            </p:nvSpPr>
            <p:spPr>
              <a:xfrm>
                <a:off x="736528" y="2614750"/>
                <a:ext cx="939859" cy="699077"/>
              </a:xfrm>
              <a:prstGeom prst="rect">
                <a:avLst/>
              </a:prstGeom>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algn="l">
                  <a:lnSpc>
                    <a:spcPct val="90000"/>
                  </a:lnSpc>
                  <a:spcBef>
                    <a:spcPts val="0"/>
                  </a:spcBef>
                </a:pPr>
                <a:r>
                  <a:rPr lang="fr-FR" sz="1500" dirty="0">
                    <a:solidFill>
                      <a:schemeClr val="accent6"/>
                    </a:solidFill>
                  </a:rPr>
                  <a:t>Infrastructures</a:t>
                </a:r>
              </a:p>
            </p:txBody>
          </p:sp>
          <p:cxnSp>
            <p:nvCxnSpPr>
              <p:cNvPr id="24" name="Straight Connector 49">
                <a:extLst>
                  <a:ext uri="{FF2B5EF4-FFF2-40B4-BE49-F238E27FC236}">
                    <a16:creationId xmlns:a16="http://schemas.microsoft.com/office/drawing/2014/main" id="{E9ADFA39-B0C0-4BF9-9FB6-754FF3F574F2}"/>
                  </a:ext>
                </a:extLst>
              </p:cNvPr>
              <p:cNvCxnSpPr>
                <a:cxnSpLocks/>
              </p:cNvCxnSpPr>
              <p:nvPr/>
            </p:nvCxnSpPr>
            <p:spPr>
              <a:xfrm flipV="1">
                <a:off x="1689087" y="2614751"/>
                <a:ext cx="0" cy="1400382"/>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pSp>
        <p:sp>
          <p:nvSpPr>
            <p:cNvPr id="21" name="ListLeanHorizontalTextDetail0">
              <a:extLst>
                <a:ext uri="{FF2B5EF4-FFF2-40B4-BE49-F238E27FC236}">
                  <a16:creationId xmlns:a16="http://schemas.microsoft.com/office/drawing/2014/main" id="{33FC5108-8320-4555-9CE8-BAA20C490D47}"/>
                </a:ext>
              </a:extLst>
            </p:cNvPr>
            <p:cNvSpPr txBox="1">
              <a:spLocks/>
            </p:cNvSpPr>
            <p:nvPr/>
          </p:nvSpPr>
          <p:spPr>
            <a:xfrm>
              <a:off x="2602230" y="2311229"/>
              <a:ext cx="3176270" cy="800219"/>
            </a:xfrm>
            <a:prstGeom prst="rect">
              <a:avLst/>
            </a:prstGeom>
            <a:noFill/>
            <a:ln w="9525">
              <a:noFill/>
            </a:ln>
          </p:spPr>
          <p:txBody>
            <a:bodyPr vert="horz" wrap="square" lIns="0" tIns="0" rIns="0" bIns="0" rtlCol="0">
              <a:spAutoFit/>
            </a:bodyPr>
            <a:lstStyle/>
            <a:p>
              <a:pPr marL="142628" lvl="1" indent="-142628">
                <a:spcBef>
                  <a:spcPts val="0"/>
                </a:spcBef>
                <a:buSzPct val="100000"/>
                <a:buFont typeface="Arial Narrow" panose="020B0606020202030204" pitchFamily="34" charset="0"/>
                <a:buChar char="&gt;"/>
              </a:pPr>
              <a:r>
                <a:rPr lang="fr-FR" b="0" dirty="0">
                  <a:latin typeface="+mn-lt"/>
                  <a:cs typeface="Arial Narrow" pitchFamily="34" charset="0"/>
                </a:rPr>
                <a:t>Etat / vétusté</a:t>
              </a:r>
            </a:p>
            <a:p>
              <a:pPr marL="142628" lvl="1" indent="-142628">
                <a:spcBef>
                  <a:spcPts val="0"/>
                </a:spcBef>
                <a:buSzPct val="100000"/>
                <a:buFont typeface="Arial Narrow" panose="020B0606020202030204" pitchFamily="34" charset="0"/>
                <a:buChar char="&gt;"/>
              </a:pPr>
              <a:r>
                <a:rPr lang="fr-FR" b="0" dirty="0">
                  <a:latin typeface="+mn-lt"/>
                  <a:cs typeface="Arial Narrow" pitchFamily="34" charset="0"/>
                </a:rPr>
                <a:t>Impact travaux sur les circulations</a:t>
              </a:r>
            </a:p>
            <a:p>
              <a:pPr marL="142628" lvl="1" indent="-142628">
                <a:spcBef>
                  <a:spcPts val="0"/>
                </a:spcBef>
                <a:buSzPct val="100000"/>
                <a:buFont typeface="Arial Narrow" panose="020B0606020202030204" pitchFamily="34" charset="0"/>
                <a:buChar char="&gt;"/>
              </a:pPr>
              <a:r>
                <a:rPr lang="fr-FR" b="0" dirty="0">
                  <a:latin typeface="+mn-lt"/>
                  <a:cs typeface="Arial Narrow" pitchFamily="34" charset="0"/>
                </a:rPr>
                <a:t>Priorité de circulation sur une infrastructure multi circulée</a:t>
              </a:r>
              <a:endParaRPr lang="fr-FR" b="0" noProof="0" dirty="0">
                <a:latin typeface="+mn-lt"/>
                <a:cs typeface="Arial Narrow" pitchFamily="34" charset="0"/>
              </a:endParaRPr>
            </a:p>
          </p:txBody>
        </p:sp>
        <p:sp>
          <p:nvSpPr>
            <p:cNvPr id="22" name="ListLeanHorizontalTextDetail1">
              <a:extLst>
                <a:ext uri="{FF2B5EF4-FFF2-40B4-BE49-F238E27FC236}">
                  <a16:creationId xmlns:a16="http://schemas.microsoft.com/office/drawing/2014/main" id="{30D6CF57-4F08-4A00-8C81-61E52B5C9B6F}"/>
                </a:ext>
              </a:extLst>
            </p:cNvPr>
            <p:cNvSpPr txBox="1"/>
            <p:nvPr/>
          </p:nvSpPr>
          <p:spPr>
            <a:xfrm>
              <a:off x="6400800" y="2311229"/>
              <a:ext cx="2870200" cy="1400383"/>
            </a:xfrm>
            <a:prstGeom prst="rect">
              <a:avLst/>
            </a:prstGeom>
            <a:noFill/>
            <a:ln w="9525">
              <a:noFill/>
            </a:ln>
          </p:spPr>
          <p:txBody>
            <a:bodyPr vert="horz" wrap="square" lIns="0" tIns="0" rIns="0" bIns="0" rtlCol="0">
              <a:spAutoFit/>
            </a:bodyPr>
            <a:lstStyle/>
            <a:p>
              <a:pPr marL="142628" lvl="1" indent="-142628">
                <a:spcBef>
                  <a:spcPts val="0"/>
                </a:spcBef>
                <a:buSzPct val="100000"/>
                <a:buFont typeface="Arial Narrow" panose="020B0606020202030204" pitchFamily="34" charset="0"/>
                <a:buChar char="&gt;"/>
              </a:pPr>
              <a:r>
                <a:rPr lang="fr-FR" b="0" noProof="0" dirty="0">
                  <a:solidFill>
                    <a:schemeClr val="tx2"/>
                  </a:solidFill>
                  <a:latin typeface="+mn-lt"/>
                  <a:cs typeface="Arial Narrow" pitchFamily="34" charset="0"/>
                </a:rPr>
                <a:t>50% de la fiabilité est liée à la qualité de l’infrastructure</a:t>
              </a:r>
            </a:p>
            <a:p>
              <a:pPr marL="142628" lvl="1" indent="-142628">
                <a:spcBef>
                  <a:spcPts val="0"/>
                </a:spcBef>
                <a:buSzPct val="100000"/>
                <a:buFont typeface="Arial Narrow" panose="020B0606020202030204" pitchFamily="34" charset="0"/>
                <a:buChar char="&gt;"/>
              </a:pPr>
              <a:r>
                <a:rPr lang="fr-FR" b="0" dirty="0">
                  <a:solidFill>
                    <a:schemeClr val="tx2"/>
                  </a:solidFill>
                  <a:latin typeface="+mn-lt"/>
                  <a:cs typeface="Arial Narrow" pitchFamily="34" charset="0"/>
                </a:rPr>
                <a:t>Un état de qualité minimum est nécessaire pour une offre ferroviaire crédible</a:t>
              </a:r>
            </a:p>
            <a:p>
              <a:pPr marL="142628" lvl="1" indent="-142628">
                <a:spcBef>
                  <a:spcPts val="0"/>
                </a:spcBef>
                <a:buSzPct val="100000"/>
                <a:buFont typeface="Arial Narrow" panose="020B0606020202030204" pitchFamily="34" charset="0"/>
                <a:buChar char="&gt;"/>
              </a:pPr>
              <a:r>
                <a:rPr lang="fr-FR" b="0" noProof="0" dirty="0">
                  <a:solidFill>
                    <a:schemeClr val="tx2"/>
                  </a:solidFill>
                  <a:latin typeface="+mn-lt"/>
                  <a:cs typeface="Arial Narrow" pitchFamily="34" charset="0"/>
                </a:rPr>
                <a:t>Le risque / impact de non régularité sur une infrastructure multi circulée est multiplié (effet système)</a:t>
              </a:r>
            </a:p>
          </p:txBody>
        </p:sp>
      </p:grpSp>
      <p:sp>
        <p:nvSpPr>
          <p:cNvPr id="18" name="RbSticker">
            <a:extLst>
              <a:ext uri="{FF2B5EF4-FFF2-40B4-BE49-F238E27FC236}">
                <a16:creationId xmlns:a16="http://schemas.microsoft.com/office/drawing/2014/main" id="{EE005C8F-0055-484E-85F7-52696BF1A92F}"/>
              </a:ext>
            </a:extLst>
          </p:cNvPr>
          <p:cNvSpPr txBox="1"/>
          <p:nvPr/>
        </p:nvSpPr>
        <p:spPr>
          <a:xfrm>
            <a:off x="812551" y="302879"/>
            <a:ext cx="2370842"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matériel roulant et l'infrastructure</a:t>
            </a:r>
          </a:p>
        </p:txBody>
      </p:sp>
      <p:sp>
        <p:nvSpPr>
          <p:cNvPr id="25" name="Subtitle">
            <a:extLst>
              <a:ext uri="{FF2B5EF4-FFF2-40B4-BE49-F238E27FC236}">
                <a16:creationId xmlns:a16="http://schemas.microsoft.com/office/drawing/2014/main" id="{2B10B378-12F9-4EB9-B175-B4F7FA2ECECB}"/>
              </a:ext>
            </a:extLst>
          </p:cNvPr>
          <p:cNvSpPr txBox="1">
            <a:spLocks/>
          </p:cNvSpPr>
          <p:nvPr/>
        </p:nvSpPr>
        <p:spPr>
          <a:xfrm>
            <a:off x="684837" y="1688735"/>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FR" sz="2100" b="0" dirty="0">
                <a:solidFill>
                  <a:schemeClr val="tx2"/>
                </a:solidFill>
                <a:latin typeface="+mn-lt"/>
                <a:cs typeface="+mn-cs"/>
                <a:sym typeface="+mn-lt"/>
              </a:rPr>
              <a:t>Eléments de retour d'expérience</a:t>
            </a:r>
          </a:p>
        </p:txBody>
      </p:sp>
    </p:spTree>
    <p:extLst>
      <p:ext uri="{BB962C8B-B14F-4D97-AF65-F5344CB8AC3E}">
        <p14:creationId xmlns:p14="http://schemas.microsoft.com/office/powerpoint/2010/main" val="29490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19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AF03F4F-F37F-43EE-A747-574000EF8649}"/>
              </a:ext>
            </a:extLst>
          </p:cNvPr>
          <p:cNvGraphicFramePr>
            <a:graphicFrameLocks noChangeAspect="1"/>
          </p:cNvGraphicFramePr>
          <p:nvPr>
            <p:custDataLst>
              <p:tags r:id="rId2"/>
            </p:custDataLst>
            <p:extLst>
              <p:ext uri="{D42A27DB-BD31-4B8C-83A1-F6EECF244321}">
                <p14:modId xmlns:p14="http://schemas.microsoft.com/office/powerpoint/2010/main" val="4235039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Slide" r:id="rId5" imgW="306" imgH="306" progId="TCLayout.ActiveDocument.1">
                  <p:embed/>
                </p:oleObj>
              </mc:Choice>
              <mc:Fallback>
                <p:oleObj name="think-cell Slide" r:id="rId5" imgW="306" imgH="306" progId="TCLayout.ActiveDocument.1">
                  <p:embed/>
                  <p:pic>
                    <p:nvPicPr>
                      <p:cNvPr id="5" name="Objet 4" hidden="1">
                        <a:extLst>
                          <a:ext uri="{FF2B5EF4-FFF2-40B4-BE49-F238E27FC236}">
                            <a16:creationId xmlns:a16="http://schemas.microsoft.com/office/drawing/2014/main" id="{DAF03F4F-F37F-43EE-A747-574000EF86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05AD8F2-B490-4C81-A9EE-DC73188CA6E1}"/>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fr-FR" sz="2700" b="0" dirty="0">
              <a:latin typeface="Arial Narrow" panose="020B0606020202030204" pitchFamily="34" charset="0"/>
              <a:ea typeface="+mj-ea"/>
              <a:cs typeface="+mj-cs"/>
              <a:sym typeface="Arial Narrow" panose="020B0606020202030204" pitchFamily="34" charset="0"/>
            </a:endParaRPr>
          </a:p>
        </p:txBody>
      </p:sp>
      <p:sp>
        <p:nvSpPr>
          <p:cNvPr id="2" name="Text Placeholder 1">
            <a:extLst>
              <a:ext uri="{FF2B5EF4-FFF2-40B4-BE49-F238E27FC236}">
                <a16:creationId xmlns:a16="http://schemas.microsoft.com/office/drawing/2014/main" id="{E2315CC2-F07C-4587-B8D6-321580F6F7EC}"/>
              </a:ext>
            </a:extLst>
          </p:cNvPr>
          <p:cNvSpPr>
            <a:spLocks noGrp="1"/>
          </p:cNvSpPr>
          <p:nvPr>
            <p:ph type="body" sz="quarter" idx="12"/>
          </p:nvPr>
        </p:nvSpPr>
        <p:spPr>
          <a:xfrm>
            <a:off x="738000" y="2205300"/>
            <a:ext cx="8535988" cy="2959272"/>
          </a:xfrm>
        </p:spPr>
        <p:txBody>
          <a:bodyPr/>
          <a:lstStyle/>
          <a:p>
            <a:pPr lvl="1"/>
            <a:r>
              <a:rPr lang="fr-FR" dirty="0"/>
              <a:t>Le ferroviaire dans son univers concurrentiel</a:t>
            </a:r>
          </a:p>
          <a:p>
            <a:pPr lvl="1"/>
            <a:endParaRPr lang="fr-FR" dirty="0"/>
          </a:p>
          <a:p>
            <a:pPr lvl="1"/>
            <a:r>
              <a:rPr lang="fr-FR" dirty="0"/>
              <a:t>L'équation économique et les choix stratégiques</a:t>
            </a:r>
          </a:p>
          <a:p>
            <a:pPr lvl="1"/>
            <a:endParaRPr lang="fr-FR" dirty="0"/>
          </a:p>
          <a:p>
            <a:pPr lvl="1"/>
            <a:r>
              <a:rPr lang="fr-FR" dirty="0"/>
              <a:t>Les leviers d’optimisation</a:t>
            </a:r>
          </a:p>
          <a:p>
            <a:pPr lvl="1"/>
            <a:endParaRPr lang="fr-FR" dirty="0"/>
          </a:p>
          <a:p>
            <a:pPr lvl="1"/>
            <a:r>
              <a:rPr lang="fr-FR" dirty="0"/>
              <a:t>Le matériel et l’infrastructure</a:t>
            </a:r>
          </a:p>
        </p:txBody>
      </p:sp>
      <p:sp>
        <p:nvSpPr>
          <p:cNvPr id="3" name="Title 2">
            <a:extLst>
              <a:ext uri="{FF2B5EF4-FFF2-40B4-BE49-F238E27FC236}">
                <a16:creationId xmlns:a16="http://schemas.microsoft.com/office/drawing/2014/main" id="{FCA85A90-7A13-4711-B407-858F3B52A35D}"/>
              </a:ext>
            </a:extLst>
          </p:cNvPr>
          <p:cNvSpPr>
            <a:spLocks noGrp="1"/>
          </p:cNvSpPr>
          <p:nvPr>
            <p:ph type="title"/>
          </p:nvPr>
        </p:nvSpPr>
        <p:spPr/>
        <p:txBody>
          <a:bodyPr/>
          <a:lstStyle/>
          <a:p>
            <a:r>
              <a:rPr lang="fr-FR" dirty="0"/>
              <a:t>Quatre temps à l'exposé</a:t>
            </a:r>
          </a:p>
        </p:txBody>
      </p:sp>
    </p:spTree>
    <p:extLst>
      <p:ext uri="{BB962C8B-B14F-4D97-AF65-F5344CB8AC3E}">
        <p14:creationId xmlns:p14="http://schemas.microsoft.com/office/powerpoint/2010/main" val="223870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344" hidden="1"/>
          <p:cNvGraphicFramePr>
            <a:graphicFrameLocks noChangeAspect="1"/>
          </p:cNvGraphicFramePr>
          <p:nvPr>
            <p:custDataLst>
              <p:tags r:id="rId2"/>
            </p:custDataLst>
            <p:extLst>
              <p:ext uri="{D42A27DB-BD31-4B8C-83A1-F6EECF244321}">
                <p14:modId xmlns:p14="http://schemas.microsoft.com/office/powerpoint/2010/main" val="290911221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47" name="think-cell Slide" r:id="rId18" imgW="360" imgH="360" progId="TCLayout.ActiveDocument.1">
                  <p:embed/>
                </p:oleObj>
              </mc:Choice>
              <mc:Fallback>
                <p:oleObj name="think-cell Slide" r:id="rId18" imgW="360" imgH="360" progId="TCLayout.ActiveDocument.1">
                  <p:embed/>
                  <p:pic>
                    <p:nvPicPr>
                      <p:cNvPr id="12290" name="Object 344"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anchorCtr="0">
            <a:noAutofit/>
          </a:bodyPr>
          <a:lstStyle/>
          <a:p>
            <a:pPr>
              <a:defRPr/>
            </a:pPr>
            <a:endParaRPr lang="fr-FR" sz="900" dirty="0">
              <a:latin typeface="Arial Narrow"/>
              <a:cs typeface="Arial"/>
              <a:sym typeface="Arial Narrow"/>
            </a:endParaRPr>
          </a:p>
        </p:txBody>
      </p:sp>
      <p:sp>
        <p:nvSpPr>
          <p:cNvPr id="12292" name="Title 3"/>
          <p:cNvSpPr>
            <a:spLocks noGrp="1"/>
          </p:cNvSpPr>
          <p:nvPr>
            <p:ph type="title"/>
          </p:nvPr>
        </p:nvSpPr>
        <p:spPr>
          <a:xfrm>
            <a:off x="738188" y="720725"/>
            <a:ext cx="8535987" cy="747713"/>
          </a:xfrm>
        </p:spPr>
        <p:txBody>
          <a:bodyPr vert="horz"/>
          <a:lstStyle/>
          <a:p>
            <a:pPr eaLnBrk="1" hangingPunct="1"/>
            <a:r>
              <a:rPr lang="fr-FR" altLang="fr-FR" dirty="0"/>
              <a:t>La ligne Paris-Limoges-Toulouse accueille 2,4 millions de voyageurs par an, intégralement sous réservation</a:t>
            </a:r>
          </a:p>
        </p:txBody>
      </p:sp>
      <p:sp>
        <p:nvSpPr>
          <p:cNvPr id="5" name="Source"/>
          <p:cNvSpPr txBox="1"/>
          <p:nvPr/>
        </p:nvSpPr>
        <p:spPr>
          <a:xfrm>
            <a:off x="738188" y="6710363"/>
            <a:ext cx="3001962" cy="123825"/>
          </a:xfrm>
          <a:prstGeom prst="rect">
            <a:avLst/>
          </a:prstGeom>
          <a:noFill/>
          <a:ln w="9525">
            <a:noFill/>
          </a:ln>
        </p:spPr>
        <p:txBody>
          <a:bodyPr wrap="none" lIns="0" tIns="0" rIns="0" bIns="0" anchor="b">
            <a:spAutoFit/>
          </a:bodyPr>
          <a:lstStyle/>
          <a:p>
            <a:pPr>
              <a:lnSpc>
                <a:spcPct val="90000"/>
              </a:lnSpc>
              <a:buSzPct val="100000"/>
              <a:defRPr/>
            </a:pPr>
            <a:r>
              <a:rPr lang="fr-FR" sz="900" b="0">
                <a:latin typeface="+mn-lt"/>
                <a:cs typeface="+mn-cs"/>
                <a:sym typeface="+mn-lt"/>
              </a:rPr>
              <a:t>Source : Données SNCF, Recherches Presse, Analyses Roland Berger</a:t>
            </a:r>
          </a:p>
        </p:txBody>
      </p:sp>
      <p:sp>
        <p:nvSpPr>
          <p:cNvPr id="23" name="Subtitle"/>
          <p:cNvSpPr txBox="1">
            <a:spLocks/>
          </p:cNvSpPr>
          <p:nvPr/>
        </p:nvSpPr>
        <p:spPr>
          <a:xfrm>
            <a:off x="738188" y="1709738"/>
            <a:ext cx="8535987" cy="290512"/>
          </a:xfrm>
          <a:prstGeom prst="rect">
            <a:avLst/>
          </a:prstGeom>
          <a:noFill/>
          <a:ln w="9525">
            <a:noFill/>
          </a:ln>
        </p:spPr>
        <p:txBody>
          <a:bodyPr lIns="0" tIns="0" rIns="0" bIns="0">
            <a:spAutoFit/>
          </a:bodyPr>
          <a:lstStyle/>
          <a:p>
            <a:pPr>
              <a:lnSpc>
                <a:spcPct val="90000"/>
              </a:lnSpc>
              <a:buClr>
                <a:schemeClr val="tx1"/>
              </a:buClr>
              <a:buSzPct val="100000"/>
              <a:defRPr/>
            </a:pPr>
            <a:r>
              <a:rPr lang="fr-FR" sz="2100" b="0" dirty="0">
                <a:solidFill>
                  <a:schemeClr val="tx2"/>
                </a:solidFill>
                <a:latin typeface="+mn-lt"/>
                <a:cs typeface="+mn-cs"/>
                <a:sym typeface="+mn-lt"/>
              </a:rPr>
              <a:t>Présentation générale de la ligne</a:t>
            </a:r>
          </a:p>
        </p:txBody>
      </p:sp>
      <p:sp>
        <p:nvSpPr>
          <p:cNvPr id="186" name="ListLeanHorizontalTextTopic0"/>
          <p:cNvSpPr txBox="1">
            <a:spLocks/>
          </p:cNvSpPr>
          <p:nvPr/>
        </p:nvSpPr>
        <p:spPr>
          <a:xfrm>
            <a:off x="4017962" y="2311400"/>
            <a:ext cx="4249737" cy="280988"/>
          </a:xfrm>
          <a:prstGeom prst="rect">
            <a:avLst/>
          </a:prstGeom>
          <a:noFill/>
          <a:ln w="9525">
            <a:noFill/>
          </a:ln>
        </p:spPr>
        <p:txBody>
          <a:bodyPr lIns="0" tIns="0" rIns="0" bIns="72000" anchor="b">
            <a:spAutoFit/>
          </a:bodyPr>
          <a:lstStyle/>
          <a:p>
            <a:pPr>
              <a:lnSpc>
                <a:spcPct val="90000"/>
              </a:lnSpc>
              <a:spcBef>
                <a:spcPts val="400"/>
              </a:spcBef>
              <a:buSzPct val="100000"/>
              <a:defRPr/>
            </a:pPr>
            <a:r>
              <a:rPr lang="fr-FR" sz="1500" dirty="0">
                <a:latin typeface="+mn-lt"/>
                <a:cs typeface="Arial Narrow" pitchFamily="34" charset="0"/>
              </a:rPr>
              <a:t>Caractéristiques de l'offre </a:t>
            </a:r>
            <a:r>
              <a:rPr lang="fr-FR" sz="1500" b="0" dirty="0">
                <a:latin typeface="+mn-lt"/>
                <a:cs typeface="Arial Narrow" pitchFamily="34" charset="0"/>
              </a:rPr>
              <a:t>[2013]</a:t>
            </a:r>
          </a:p>
        </p:txBody>
      </p:sp>
      <p:sp>
        <p:nvSpPr>
          <p:cNvPr id="12440" name="Text 11"/>
          <p:cNvSpPr>
            <a:spLocks noChangeArrowheads="1"/>
          </p:cNvSpPr>
          <p:nvPr/>
        </p:nvSpPr>
        <p:spPr bwMode="auto">
          <a:xfrm>
            <a:off x="4017962" y="2982912"/>
            <a:ext cx="743567" cy="16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marL="0" lvl="1" eaLnBrk="1" hangingPunct="1">
              <a:lnSpc>
                <a:spcPts val="1300"/>
              </a:lnSpc>
              <a:spcBef>
                <a:spcPct val="0"/>
              </a:spcBef>
              <a:buFontTx/>
              <a:buNone/>
            </a:pPr>
            <a:r>
              <a:rPr lang="fr-FR" altLang="de-DE" sz="1200">
                <a:solidFill>
                  <a:srgbClr val="000000"/>
                </a:solidFill>
              </a:rPr>
              <a:t>Trafic</a:t>
            </a:r>
          </a:p>
        </p:txBody>
      </p:sp>
      <p:cxnSp>
        <p:nvCxnSpPr>
          <p:cNvPr id="194" name="Straight Connector 193"/>
          <p:cNvCxnSpPr/>
          <p:nvPr/>
        </p:nvCxnSpPr>
        <p:spPr bwMode="auto">
          <a:xfrm>
            <a:off x="4842555" y="2982912"/>
            <a:ext cx="0" cy="53975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2297" name="Text 11"/>
          <p:cNvSpPr>
            <a:spLocks noChangeArrowheads="1"/>
          </p:cNvSpPr>
          <p:nvPr/>
        </p:nvSpPr>
        <p:spPr bwMode="auto">
          <a:xfrm>
            <a:off x="4933951" y="2982912"/>
            <a:ext cx="216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lvl="1" eaLnBrk="1" hangingPunct="1">
              <a:lnSpc>
                <a:spcPct val="100000"/>
              </a:lnSpc>
              <a:spcBef>
                <a:spcPct val="0"/>
              </a:spcBef>
            </a:pPr>
            <a:r>
              <a:rPr lang="fr-FR" altLang="de-DE" sz="1100" b="0" dirty="0">
                <a:solidFill>
                  <a:srgbClr val="000000"/>
                </a:solidFill>
              </a:rPr>
              <a:t>2,4 M de voyageurs annuels </a:t>
            </a:r>
          </a:p>
          <a:p>
            <a:pPr lvl="1" eaLnBrk="1" hangingPunct="1">
              <a:lnSpc>
                <a:spcPct val="100000"/>
              </a:lnSpc>
              <a:spcBef>
                <a:spcPct val="0"/>
              </a:spcBef>
            </a:pPr>
            <a:r>
              <a:rPr lang="fr-FR" altLang="de-DE" sz="1100" b="0" dirty="0">
                <a:solidFill>
                  <a:srgbClr val="000000"/>
                </a:solidFill>
              </a:rPr>
              <a:t>10 A/R par </a:t>
            </a:r>
            <a:r>
              <a:rPr lang="fr-FR" altLang="de-DE" sz="1100" b="0" dirty="0" err="1">
                <a:solidFill>
                  <a:srgbClr val="000000"/>
                </a:solidFill>
              </a:rPr>
              <a:t>JOB</a:t>
            </a:r>
            <a:r>
              <a:rPr lang="fr-FR" altLang="de-DE" sz="1100" b="0" baseline="30000" dirty="0" err="1">
                <a:solidFill>
                  <a:srgbClr val="000000"/>
                </a:solidFill>
              </a:rPr>
              <a:t>1</a:t>
            </a:r>
            <a:r>
              <a:rPr lang="fr-FR" altLang="de-DE" sz="1100" b="0" baseline="30000" dirty="0">
                <a:solidFill>
                  <a:srgbClr val="000000"/>
                </a:solidFill>
              </a:rPr>
              <a:t>)</a:t>
            </a:r>
            <a:r>
              <a:rPr lang="fr-FR" altLang="de-DE" sz="1100" b="0" dirty="0">
                <a:solidFill>
                  <a:srgbClr val="000000"/>
                </a:solidFill>
              </a:rPr>
              <a:t> et 10,5 A/R en pointe</a:t>
            </a:r>
            <a:endParaRPr lang="fr-FR" altLang="de-DE" sz="1100" b="0" dirty="0"/>
          </a:p>
        </p:txBody>
      </p:sp>
      <p:cxnSp>
        <p:nvCxnSpPr>
          <p:cNvPr id="196" name="Straight Connector 195"/>
          <p:cNvCxnSpPr/>
          <p:nvPr/>
        </p:nvCxnSpPr>
        <p:spPr>
          <a:xfrm flipH="1">
            <a:off x="4024312" y="3567112"/>
            <a:ext cx="750887" cy="0"/>
          </a:xfrm>
          <a:prstGeom prst="line">
            <a:avLst/>
          </a:prstGeom>
          <a:ln w="95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2436" name="Text 11"/>
          <p:cNvSpPr>
            <a:spLocks noChangeArrowheads="1"/>
          </p:cNvSpPr>
          <p:nvPr/>
        </p:nvSpPr>
        <p:spPr bwMode="auto">
          <a:xfrm>
            <a:off x="4017962" y="4519612"/>
            <a:ext cx="743567" cy="29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marL="0" lvl="1" eaLnBrk="1" hangingPunct="1">
              <a:lnSpc>
                <a:spcPts val="1300"/>
              </a:lnSpc>
              <a:spcBef>
                <a:spcPct val="0"/>
              </a:spcBef>
              <a:buFontTx/>
              <a:buNone/>
            </a:pPr>
            <a:r>
              <a:rPr lang="fr-FR" altLang="de-DE" sz="1200" dirty="0">
                <a:solidFill>
                  <a:srgbClr val="000000"/>
                </a:solidFill>
              </a:rPr>
              <a:t>Qualité de service</a:t>
            </a:r>
          </a:p>
        </p:txBody>
      </p:sp>
      <p:cxnSp>
        <p:nvCxnSpPr>
          <p:cNvPr id="211" name="Straight Connector 210"/>
          <p:cNvCxnSpPr/>
          <p:nvPr/>
        </p:nvCxnSpPr>
        <p:spPr bwMode="auto">
          <a:xfrm>
            <a:off x="4840287" y="4519612"/>
            <a:ext cx="0" cy="79200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aphicFrame>
        <p:nvGraphicFramePr>
          <p:cNvPr id="244" name="Chart 3">
            <a:extLst>
              <a:ext uri="{FF2B5EF4-FFF2-40B4-BE49-F238E27FC236}">
                <a16:creationId xmlns:a16="http://schemas.microsoft.com/office/drawing/2014/main" id="{C2235494-4ACE-4E9B-A91B-5EDEFB2C1D42}"/>
              </a:ext>
            </a:extLst>
          </p:cNvPr>
          <p:cNvGraphicFramePr/>
          <p:nvPr>
            <p:custDataLst>
              <p:tags r:id="rId4"/>
            </p:custDataLst>
            <p:extLst>
              <p:ext uri="{D42A27DB-BD31-4B8C-83A1-F6EECF244321}">
                <p14:modId xmlns:p14="http://schemas.microsoft.com/office/powerpoint/2010/main" val="749344948"/>
              </p:ext>
            </p:extLst>
          </p:nvPr>
        </p:nvGraphicFramePr>
        <p:xfrm>
          <a:off x="4851400" y="4703763"/>
          <a:ext cx="1947863" cy="487362"/>
        </p:xfrm>
        <a:graphic>
          <a:graphicData uri="http://schemas.openxmlformats.org/drawingml/2006/chart">
            <c:chart xmlns:c="http://schemas.openxmlformats.org/drawingml/2006/chart" xmlns:r="http://schemas.openxmlformats.org/officeDocument/2006/relationships" r:id="rId20"/>
          </a:graphicData>
        </a:graphic>
      </p:graphicFrame>
      <p:sp>
        <p:nvSpPr>
          <p:cNvPr id="12318" name="Text Placeholder 13"/>
          <p:cNvSpPr>
            <a:spLocks noGrp="1"/>
          </p:cNvSpPr>
          <p:nvPr>
            <p:custDataLst>
              <p:tags r:id="rId5"/>
            </p:custDataLst>
          </p:nvPr>
        </p:nvSpPr>
        <p:spPr bwMode="auto">
          <a:xfrm>
            <a:off x="5119688" y="514667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5D9D1F2D-FDBA-4360-87B7-EF332713529C}" type="datetime'''''''''''2''0''''''''''''1''''''''''''2'">
              <a:rPr lang="en-US" sz="900" b="0" smtClean="0"/>
              <a:pPr algn="ctr" eaLnBrk="1" hangingPunct="1">
                <a:lnSpc>
                  <a:spcPct val="100000"/>
                </a:lnSpc>
              </a:pPr>
              <a:t>2012</a:t>
            </a:fld>
            <a:endParaRPr lang="fr-FR" altLang="fr-FR" sz="900" b="0">
              <a:sym typeface="Arial Narrow" pitchFamily="34" charset="0"/>
            </a:endParaRPr>
          </a:p>
        </p:txBody>
      </p:sp>
      <p:sp>
        <p:nvSpPr>
          <p:cNvPr id="12316" name="Text Placeholder 22"/>
          <p:cNvSpPr>
            <a:spLocks noGrp="1"/>
          </p:cNvSpPr>
          <p:nvPr>
            <p:custDataLst>
              <p:tags r:id="rId6"/>
            </p:custDataLst>
          </p:nvPr>
        </p:nvSpPr>
        <p:spPr bwMode="auto">
          <a:xfrm>
            <a:off x="5713412" y="514667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AC117FA8-812D-4B92-AE3D-C56361A7911E}" type="datetime'''''''''''''''''''''''''''''''''''''''''''2''''0''''''1''3'''">
              <a:rPr lang="en-US" sz="900" b="0" smtClean="0"/>
              <a:pPr algn="ctr" eaLnBrk="1" hangingPunct="1">
                <a:lnSpc>
                  <a:spcPct val="100000"/>
                </a:lnSpc>
              </a:pPr>
              <a:t>2013</a:t>
            </a:fld>
            <a:endParaRPr lang="fr-FR" altLang="fr-FR" sz="900" b="0">
              <a:sym typeface="Arial Narrow" pitchFamily="34" charset="0"/>
            </a:endParaRPr>
          </a:p>
        </p:txBody>
      </p:sp>
      <p:sp>
        <p:nvSpPr>
          <p:cNvPr id="208" name="Text Placeholder 19"/>
          <p:cNvSpPr>
            <a:spLocks noGrp="1"/>
          </p:cNvSpPr>
          <p:nvPr>
            <p:custDataLst>
              <p:tags r:id="rId7"/>
            </p:custDataLst>
          </p:nvPr>
        </p:nvSpPr>
        <p:spPr bwMode="auto">
          <a:xfrm>
            <a:off x="6308725" y="5146675"/>
            <a:ext cx="222250"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algn="l" rtl="0" eaLnBrk="0" fontAlgn="base" hangingPunct="0">
              <a:lnSpc>
                <a:spcPct val="90000"/>
              </a:lnSpc>
              <a:spcBef>
                <a:spcPct val="0"/>
              </a:spcBef>
              <a:spcAft>
                <a:spcPct val="0"/>
              </a:spcAft>
              <a:buFont typeface="Arial Narrow" pitchFamily="34" charset="0"/>
              <a:defRPr lang="en-US" sz="2100" kern="1200" dirty="0">
                <a:solidFill>
                  <a:schemeClr val="tx1"/>
                </a:solidFill>
                <a:latin typeface="+mn-lt"/>
                <a:ea typeface="+mn-ea"/>
                <a:cs typeface="+mn-cs"/>
                <a:sym typeface="+mn-lt"/>
              </a:defRPr>
            </a:lvl1pPr>
            <a:lvl2pPr marL="230188" indent="-230188" algn="l" rtl="0" eaLnBrk="0" fontAlgn="base" hangingPunct="0">
              <a:lnSpc>
                <a:spcPct val="90000"/>
              </a:lnSpc>
              <a:spcBef>
                <a:spcPts val="1200"/>
              </a:spcBef>
              <a:spcAft>
                <a:spcPct val="0"/>
              </a:spcAft>
              <a:buFont typeface="Arial Narrow" pitchFamily="34" charset="0"/>
              <a:buChar char="&gt;"/>
              <a:defRPr lang="en-US" sz="2100" kern="1200" dirty="0">
                <a:solidFill>
                  <a:schemeClr val="tx1"/>
                </a:solidFill>
                <a:latin typeface="+mn-lt"/>
                <a:ea typeface="+mn-ea"/>
                <a:cs typeface="+mn-cs"/>
                <a:sym typeface="+mn-lt"/>
              </a:defRPr>
            </a:lvl2pPr>
            <a:lvl3pPr marL="481013" indent="-233363" algn="l" rtl="0" eaLnBrk="0" fontAlgn="base" hangingPunct="0">
              <a:lnSpc>
                <a:spcPct val="90000"/>
              </a:lnSpc>
              <a:spcBef>
                <a:spcPts val="400"/>
              </a:spcBef>
              <a:spcAft>
                <a:spcPct val="0"/>
              </a:spcAft>
              <a:buFont typeface="Arial Narrow" pitchFamily="34" charset="0"/>
              <a:buChar char="–"/>
              <a:defRPr lang="en-US" sz="2100" kern="1200" dirty="0">
                <a:solidFill>
                  <a:schemeClr val="tx1"/>
                </a:solidFill>
                <a:latin typeface="+mn-lt"/>
                <a:ea typeface="+mn-ea"/>
                <a:cs typeface="+mn-cs"/>
                <a:sym typeface="+mn-lt"/>
              </a:defRPr>
            </a:lvl3pPr>
            <a:lvl4pPr marL="696913" indent="-200025" algn="l" rtl="0" eaLnBrk="0" fontAlgn="base" hangingPunct="0">
              <a:lnSpc>
                <a:spcPct val="90000"/>
              </a:lnSpc>
              <a:spcBef>
                <a:spcPts val="200"/>
              </a:spcBef>
              <a:spcAft>
                <a:spcPct val="0"/>
              </a:spcAft>
              <a:buFont typeface="Arial Narrow" pitchFamily="34" charset="0"/>
              <a:buChar char="-"/>
              <a:defRPr lang="en-US" sz="2100" kern="1200" dirty="0">
                <a:solidFill>
                  <a:schemeClr val="tx1"/>
                </a:solidFill>
                <a:latin typeface="+mn-lt"/>
                <a:ea typeface="+mn-ea"/>
                <a:cs typeface="+mn-cs"/>
                <a:sym typeface="+mn-lt"/>
              </a:defRPr>
            </a:lvl4pPr>
            <a:lvl5pPr marL="696913" algn="l" rtl="0" eaLnBrk="0" fontAlgn="base" hangingPunct="0">
              <a:lnSpc>
                <a:spcPct val="93000"/>
              </a:lnSpc>
              <a:spcBef>
                <a:spcPct val="0"/>
              </a:spcBef>
              <a:spcAft>
                <a:spcPct val="0"/>
              </a:spcAft>
              <a:buFont typeface="Arial Narrow" pitchFamily="34" charset="0"/>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pPr>
            <a:fld id="{4F734D90-8D9E-43ED-9A4C-0981E8BEBFE0}" type="datetime'''''2''01''''''''''''''''''''''''''''4'">
              <a:rPr lang="en-US" sz="900" b="0" smtClean="0">
                <a:latin typeface="Arial Narrow"/>
                <a:cs typeface="Arial"/>
                <a:sym typeface="Arial Narrow"/>
              </a:rPr>
              <a:pPr algn="ctr">
                <a:lnSpc>
                  <a:spcPct val="100000"/>
                </a:lnSpc>
              </a:pPr>
              <a:t>2014</a:t>
            </a:fld>
            <a:endParaRPr lang="fr-FR" sz="900" b="0">
              <a:latin typeface="Arial Narrow"/>
              <a:cs typeface="Arial"/>
              <a:sym typeface="Arial Narrow"/>
            </a:endParaRPr>
          </a:p>
        </p:txBody>
      </p:sp>
      <p:sp>
        <p:nvSpPr>
          <p:cNvPr id="12320" name="Text 11"/>
          <p:cNvSpPr>
            <a:spLocks noChangeArrowheads="1"/>
          </p:cNvSpPr>
          <p:nvPr/>
        </p:nvSpPr>
        <p:spPr bwMode="auto">
          <a:xfrm>
            <a:off x="4933950" y="4519612"/>
            <a:ext cx="11588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buFontTx/>
              <a:buNone/>
            </a:pPr>
            <a:r>
              <a:rPr lang="fr-FR" altLang="de-DE" sz="1100" b="0" dirty="0">
                <a:solidFill>
                  <a:srgbClr val="000000"/>
                </a:solidFill>
              </a:rPr>
              <a:t>Satisfaction clients</a:t>
            </a:r>
            <a:endParaRPr lang="fr-FR" altLang="de-DE" sz="1100" b="0" dirty="0"/>
          </a:p>
        </p:txBody>
      </p:sp>
      <p:cxnSp>
        <p:nvCxnSpPr>
          <p:cNvPr id="232" name="Straight Connector 231"/>
          <p:cNvCxnSpPr/>
          <p:nvPr/>
        </p:nvCxnSpPr>
        <p:spPr>
          <a:xfrm flipH="1">
            <a:off x="4024312" y="3967162"/>
            <a:ext cx="750887" cy="0"/>
          </a:xfrm>
          <a:prstGeom prst="line">
            <a:avLst/>
          </a:prstGeom>
          <a:ln w="95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2434" name="Text 11"/>
          <p:cNvSpPr>
            <a:spLocks noChangeArrowheads="1"/>
          </p:cNvSpPr>
          <p:nvPr/>
        </p:nvSpPr>
        <p:spPr bwMode="auto">
          <a:xfrm>
            <a:off x="4017962" y="4008437"/>
            <a:ext cx="74356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marL="0" lvl="1" eaLnBrk="1" hangingPunct="1">
              <a:lnSpc>
                <a:spcPts val="1300"/>
              </a:lnSpc>
              <a:spcBef>
                <a:spcPct val="0"/>
              </a:spcBef>
              <a:buFontTx/>
              <a:buNone/>
            </a:pPr>
            <a:r>
              <a:rPr lang="fr-FR" altLang="de-DE" sz="1200" dirty="0">
                <a:solidFill>
                  <a:srgbClr val="000000"/>
                </a:solidFill>
              </a:rPr>
              <a:t>Services proposés</a:t>
            </a:r>
          </a:p>
        </p:txBody>
      </p:sp>
      <p:cxnSp>
        <p:nvCxnSpPr>
          <p:cNvPr id="235" name="Straight Connector 234"/>
          <p:cNvCxnSpPr/>
          <p:nvPr/>
        </p:nvCxnSpPr>
        <p:spPr bwMode="auto">
          <a:xfrm>
            <a:off x="4840287" y="4008437"/>
            <a:ext cx="0" cy="32385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a:off x="4024312" y="4398962"/>
            <a:ext cx="750887" cy="0"/>
          </a:xfrm>
          <a:prstGeom prst="line">
            <a:avLst/>
          </a:prstGeom>
          <a:ln w="95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5" name="RbLeanShape Left Angle 25"/>
          <p:cNvSpPr>
            <a:spLocks/>
          </p:cNvSpPr>
          <p:nvPr/>
        </p:nvSpPr>
        <p:spPr>
          <a:xfrm>
            <a:off x="4017962" y="2592388"/>
            <a:ext cx="5261504" cy="3814762"/>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0" tIns="90000" rIns="0" bIns="0"/>
          <a:lstStyle/>
          <a:p>
            <a:pPr fontAlgn="ctr">
              <a:defRPr/>
            </a:pPr>
            <a:endParaRPr lang="fr-FR"/>
          </a:p>
        </p:txBody>
      </p:sp>
      <p:sp>
        <p:nvSpPr>
          <p:cNvPr id="12430" name="Text 11"/>
          <p:cNvSpPr>
            <a:spLocks noChangeArrowheads="1"/>
          </p:cNvSpPr>
          <p:nvPr/>
        </p:nvSpPr>
        <p:spPr bwMode="auto">
          <a:xfrm>
            <a:off x="4017962" y="3686175"/>
            <a:ext cx="743567" cy="16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marL="0" lvl="1" eaLnBrk="1" hangingPunct="1">
              <a:lnSpc>
                <a:spcPts val="1300"/>
              </a:lnSpc>
              <a:spcBef>
                <a:spcPct val="0"/>
              </a:spcBef>
              <a:buFontTx/>
              <a:buNone/>
            </a:pPr>
            <a:r>
              <a:rPr lang="fr-FR" altLang="de-DE" sz="1200">
                <a:solidFill>
                  <a:srgbClr val="000000"/>
                </a:solidFill>
              </a:rPr>
              <a:t>Réservation</a:t>
            </a:r>
          </a:p>
        </p:txBody>
      </p:sp>
      <p:cxnSp>
        <p:nvCxnSpPr>
          <p:cNvPr id="264" name="Straight Connector 263"/>
          <p:cNvCxnSpPr/>
          <p:nvPr/>
        </p:nvCxnSpPr>
        <p:spPr bwMode="auto">
          <a:xfrm>
            <a:off x="4840287" y="3686175"/>
            <a:ext cx="0" cy="179388"/>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2336" name="Text 11"/>
          <p:cNvSpPr>
            <a:spLocks noChangeArrowheads="1"/>
          </p:cNvSpPr>
          <p:nvPr/>
        </p:nvSpPr>
        <p:spPr bwMode="auto">
          <a:xfrm>
            <a:off x="4933950" y="3686175"/>
            <a:ext cx="43116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lvl="1" eaLnBrk="1" hangingPunct="1">
              <a:lnSpc>
                <a:spcPct val="100000"/>
              </a:lnSpc>
              <a:spcBef>
                <a:spcPct val="0"/>
              </a:spcBef>
            </a:pPr>
            <a:r>
              <a:rPr lang="fr-FR" altLang="de-DE" sz="1100" b="0" dirty="0">
                <a:solidFill>
                  <a:srgbClr val="000000"/>
                </a:solidFill>
              </a:rPr>
              <a:t>Ligne 100% réservation</a:t>
            </a:r>
            <a:endParaRPr lang="fr-FR" altLang="de-DE" sz="1100" b="0" dirty="0"/>
          </a:p>
        </p:txBody>
      </p:sp>
      <p:sp>
        <p:nvSpPr>
          <p:cNvPr id="127" name="Notes"/>
          <p:cNvSpPr txBox="1"/>
          <p:nvPr/>
        </p:nvSpPr>
        <p:spPr>
          <a:xfrm>
            <a:off x="738188" y="6418263"/>
            <a:ext cx="1260475" cy="138112"/>
          </a:xfrm>
          <a:prstGeom prst="rect">
            <a:avLst/>
          </a:prstGeom>
          <a:noFill/>
          <a:ln w="9525">
            <a:noFill/>
          </a:ln>
        </p:spPr>
        <p:txBody>
          <a:bodyPr wrap="none" lIns="0" tIns="0" rIns="0" bIns="0" anchor="b">
            <a:spAutoFit/>
          </a:bodyPr>
          <a:lstStyle/>
          <a:p>
            <a:pPr>
              <a:lnSpc>
                <a:spcPct val="90000"/>
              </a:lnSpc>
              <a:buSzPct val="100000"/>
              <a:defRPr/>
            </a:pPr>
            <a:r>
              <a:rPr lang="fr-FR" sz="1000" b="0" dirty="0">
                <a:latin typeface="+mn-lt"/>
                <a:cs typeface="+mn-cs"/>
                <a:sym typeface="+mn-lt"/>
              </a:rPr>
              <a:t>1) Jours ouvrables de base</a:t>
            </a:r>
          </a:p>
        </p:txBody>
      </p:sp>
      <p:grpSp>
        <p:nvGrpSpPr>
          <p:cNvPr id="3" name="Group 19"/>
          <p:cNvGrpSpPr>
            <a:grpSpLocks/>
          </p:cNvGrpSpPr>
          <p:nvPr/>
        </p:nvGrpSpPr>
        <p:grpSpPr bwMode="auto">
          <a:xfrm>
            <a:off x="736600" y="2103438"/>
            <a:ext cx="3146778" cy="488950"/>
            <a:chOff x="736600" y="2204199"/>
            <a:chExt cx="902420" cy="488201"/>
          </a:xfrm>
        </p:grpSpPr>
        <p:cxnSp>
          <p:nvCxnSpPr>
            <p:cNvPr id="85"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86" name="ListLeanHorizontalTextTopic0"/>
            <p:cNvSpPr txBox="1"/>
            <p:nvPr/>
          </p:nvSpPr>
          <p:spPr>
            <a:xfrm>
              <a:off x="736600" y="2204199"/>
              <a:ext cx="902420" cy="488201"/>
            </a:xfrm>
            <a:prstGeom prst="rect">
              <a:avLst/>
            </a:prstGeom>
            <a:noFill/>
            <a:ln w="9525">
              <a:noFill/>
            </a:ln>
          </p:spPr>
          <p:txBody>
            <a:bodyPr lIns="0" tIns="0" rIns="0" bIns="72000" anchor="b">
              <a:spAutoFit/>
            </a:bodyPr>
            <a:lstStyle/>
            <a:p>
              <a:pPr>
                <a:lnSpc>
                  <a:spcPct val="90000"/>
                </a:lnSpc>
                <a:spcBef>
                  <a:spcPts val="400"/>
                </a:spcBef>
                <a:buSzPct val="100000"/>
                <a:defRPr/>
              </a:pPr>
              <a:r>
                <a:rPr lang="fr-FR" sz="1500" dirty="0">
                  <a:latin typeface="+mn-lt"/>
                  <a:cs typeface="Arial Narrow" pitchFamily="34" charset="0"/>
                </a:rPr>
                <a:t>Tracé et trafic par </a:t>
              </a:r>
              <a:r>
                <a:rPr lang="fr-FR" sz="1500" dirty="0" err="1">
                  <a:latin typeface="+mn-lt"/>
                  <a:cs typeface="Arial Narrow" pitchFamily="34" charset="0"/>
                </a:rPr>
                <a:t>OD</a:t>
              </a:r>
              <a:r>
                <a:rPr lang="fr-FR" sz="1500" dirty="0">
                  <a:latin typeface="+mn-lt"/>
                  <a:cs typeface="Arial Narrow" pitchFamily="34" charset="0"/>
                </a:rPr>
                <a:t> principales </a:t>
              </a:r>
              <a:br>
                <a:rPr lang="fr-FR" sz="1500" dirty="0">
                  <a:latin typeface="+mn-lt"/>
                  <a:cs typeface="Arial Narrow" pitchFamily="34" charset="0"/>
                </a:rPr>
              </a:br>
              <a:r>
                <a:rPr lang="fr-FR" sz="1500" b="0" dirty="0">
                  <a:latin typeface="+mn-lt"/>
                  <a:cs typeface="Arial Narrow" pitchFamily="34" charset="0"/>
                </a:rPr>
                <a:t>['000s </a:t>
              </a:r>
              <a:r>
                <a:rPr lang="fr-FR" sz="1500" b="0" dirty="0" err="1">
                  <a:latin typeface="+mn-lt"/>
                  <a:cs typeface="Arial Narrow" pitchFamily="34" charset="0"/>
                </a:rPr>
                <a:t>passag</a:t>
              </a:r>
              <a:r>
                <a:rPr lang="fr-FR" sz="1500" b="0" dirty="0">
                  <a:latin typeface="+mn-lt"/>
                  <a:cs typeface="Arial Narrow" pitchFamily="34" charset="0"/>
                </a:rPr>
                <a:t>.; 2014]</a:t>
              </a:r>
            </a:p>
          </p:txBody>
        </p:sp>
      </p:grpSp>
      <p:sp>
        <p:nvSpPr>
          <p:cNvPr id="156" name="Text 11"/>
          <p:cNvSpPr>
            <a:spLocks noChangeArrowheads="1"/>
          </p:cNvSpPr>
          <p:nvPr/>
        </p:nvSpPr>
        <p:spPr bwMode="auto">
          <a:xfrm>
            <a:off x="4933950" y="2676525"/>
            <a:ext cx="43116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lvl="1" eaLnBrk="1" hangingPunct="1">
              <a:lnSpc>
                <a:spcPct val="100000"/>
              </a:lnSpc>
              <a:spcBef>
                <a:spcPct val="0"/>
              </a:spcBef>
            </a:pPr>
            <a:r>
              <a:rPr lang="fr-FR" altLang="de-DE" sz="1100" b="0" dirty="0">
                <a:solidFill>
                  <a:srgbClr val="000000"/>
                </a:solidFill>
              </a:rPr>
              <a:t>1,017 kms de voie, traversant 25 villes et 5 régions (4 après refonte)</a:t>
            </a:r>
          </a:p>
        </p:txBody>
      </p:sp>
      <p:cxnSp>
        <p:nvCxnSpPr>
          <p:cNvPr id="179" name="Straight Connector 178"/>
          <p:cNvCxnSpPr/>
          <p:nvPr/>
        </p:nvCxnSpPr>
        <p:spPr>
          <a:xfrm flipH="1">
            <a:off x="4024312" y="2928937"/>
            <a:ext cx="750887" cy="0"/>
          </a:xfrm>
          <a:prstGeom prst="line">
            <a:avLst/>
          </a:prstGeom>
          <a:ln w="95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82" name="Text 11"/>
          <p:cNvSpPr>
            <a:spLocks noChangeArrowheads="1"/>
          </p:cNvSpPr>
          <p:nvPr/>
        </p:nvSpPr>
        <p:spPr bwMode="auto">
          <a:xfrm>
            <a:off x="4017962" y="2676529"/>
            <a:ext cx="798512" cy="1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marL="0" lvl="1" eaLnBrk="1" hangingPunct="1">
              <a:lnSpc>
                <a:spcPts val="1300"/>
              </a:lnSpc>
              <a:spcBef>
                <a:spcPct val="0"/>
              </a:spcBef>
              <a:buFontTx/>
              <a:buNone/>
            </a:pPr>
            <a:r>
              <a:rPr lang="fr-FR" altLang="de-DE" sz="1200" dirty="0">
                <a:solidFill>
                  <a:srgbClr val="000000"/>
                </a:solidFill>
              </a:rPr>
              <a:t>Tech. &amp; géo.</a:t>
            </a:r>
          </a:p>
        </p:txBody>
      </p:sp>
      <p:cxnSp>
        <p:nvCxnSpPr>
          <p:cNvPr id="183" name="Straight Connector 182"/>
          <p:cNvCxnSpPr/>
          <p:nvPr/>
        </p:nvCxnSpPr>
        <p:spPr bwMode="auto">
          <a:xfrm>
            <a:off x="4840287" y="2676525"/>
            <a:ext cx="0" cy="179388"/>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87" name="Text 11"/>
          <p:cNvSpPr>
            <a:spLocks noChangeArrowheads="1"/>
          </p:cNvSpPr>
          <p:nvPr/>
        </p:nvSpPr>
        <p:spPr bwMode="auto">
          <a:xfrm>
            <a:off x="4017962" y="5388951"/>
            <a:ext cx="743567" cy="63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marL="0" lvl="1" eaLnBrk="1" hangingPunct="1">
              <a:lnSpc>
                <a:spcPts val="1300"/>
              </a:lnSpc>
              <a:spcBef>
                <a:spcPct val="0"/>
              </a:spcBef>
              <a:buFontTx/>
              <a:buNone/>
            </a:pPr>
            <a:r>
              <a:rPr lang="fr-FR" altLang="de-DE" sz="1200" dirty="0">
                <a:solidFill>
                  <a:srgbClr val="000000"/>
                </a:solidFill>
              </a:rPr>
              <a:t>Autres offres </a:t>
            </a:r>
            <a:br>
              <a:rPr lang="fr-FR" altLang="de-DE" sz="1200" dirty="0">
                <a:solidFill>
                  <a:srgbClr val="000000"/>
                </a:solidFill>
              </a:rPr>
            </a:br>
            <a:r>
              <a:rPr lang="fr-FR" altLang="de-DE" sz="1200" dirty="0">
                <a:solidFill>
                  <a:srgbClr val="000000"/>
                </a:solidFill>
              </a:rPr>
              <a:t>SNCF</a:t>
            </a:r>
          </a:p>
        </p:txBody>
      </p:sp>
      <p:cxnSp>
        <p:nvCxnSpPr>
          <p:cNvPr id="188" name="Straight Connector 187"/>
          <p:cNvCxnSpPr/>
          <p:nvPr/>
        </p:nvCxnSpPr>
        <p:spPr bwMode="auto">
          <a:xfrm>
            <a:off x="4840287" y="5388951"/>
            <a:ext cx="0" cy="1098173"/>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4024312" y="5350356"/>
            <a:ext cx="750887" cy="0"/>
          </a:xfrm>
          <a:prstGeom prst="line">
            <a:avLst/>
          </a:prstGeom>
          <a:ln w="95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97" name="Text 11"/>
          <p:cNvSpPr>
            <a:spLocks noChangeArrowheads="1"/>
          </p:cNvSpPr>
          <p:nvPr/>
        </p:nvSpPr>
        <p:spPr bwMode="auto">
          <a:xfrm>
            <a:off x="5396794" y="5906864"/>
            <a:ext cx="3829756" cy="38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no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lvl="1" eaLnBrk="1" hangingPunct="1">
              <a:lnSpc>
                <a:spcPct val="100000"/>
              </a:lnSpc>
              <a:spcBef>
                <a:spcPct val="0"/>
              </a:spcBef>
            </a:pPr>
            <a:r>
              <a:rPr lang="fr-FR" altLang="de-DE" sz="1100" b="0" dirty="0">
                <a:solidFill>
                  <a:srgbClr val="000000"/>
                </a:solidFill>
              </a:rPr>
              <a:t>Offre TER sur Vierzon-Limoges,  Limoges-Brive, Brive-Toulouse, Toulouse-Narbonne et Narbonne-Cerbere (partant de Nîmes)</a:t>
            </a:r>
            <a:endParaRPr lang="fr-FR" altLang="de-DE" sz="1100" b="0" dirty="0"/>
          </a:p>
        </p:txBody>
      </p:sp>
      <p:pic>
        <p:nvPicPr>
          <p:cNvPr id="135174" name="Picture 6" descr="\\par-file-1\Services\Graphics\LOGOTHEQUE\TGV.png"/>
          <p:cNvPicPr>
            <a:picLocks noChangeAspect="1" noChangeArrowheads="1"/>
          </p:cNvPicPr>
          <p:nvPr/>
        </p:nvPicPr>
        <p:blipFill>
          <a:blip r:embed="rId21" cstate="print"/>
          <a:srcRect/>
          <a:stretch>
            <a:fillRect/>
          </a:stretch>
        </p:blipFill>
        <p:spPr bwMode="auto">
          <a:xfrm>
            <a:off x="4896473" y="5396183"/>
            <a:ext cx="451720" cy="197556"/>
          </a:xfrm>
          <a:prstGeom prst="rect">
            <a:avLst/>
          </a:prstGeom>
          <a:noFill/>
        </p:spPr>
      </p:pic>
      <p:pic>
        <p:nvPicPr>
          <p:cNvPr id="135175" name="Picture 7" descr="\\par-file-1\Services\Graphics\LOGOTHEQUE\ter.png"/>
          <p:cNvPicPr>
            <a:picLocks noChangeAspect="1" noChangeArrowheads="1"/>
          </p:cNvPicPr>
          <p:nvPr/>
        </p:nvPicPr>
        <p:blipFill>
          <a:blip r:embed="rId22" cstate="print"/>
          <a:srcRect/>
          <a:stretch>
            <a:fillRect/>
          </a:stretch>
        </p:blipFill>
        <p:spPr bwMode="auto">
          <a:xfrm>
            <a:off x="4887410" y="5906864"/>
            <a:ext cx="432000" cy="213150"/>
          </a:xfrm>
          <a:prstGeom prst="rect">
            <a:avLst/>
          </a:prstGeom>
          <a:noFill/>
        </p:spPr>
      </p:pic>
      <p:sp>
        <p:nvSpPr>
          <p:cNvPr id="200" name="Text 11"/>
          <p:cNvSpPr>
            <a:spLocks noChangeArrowheads="1"/>
          </p:cNvSpPr>
          <p:nvPr/>
        </p:nvSpPr>
        <p:spPr bwMode="auto">
          <a:xfrm>
            <a:off x="5396794" y="5396183"/>
            <a:ext cx="3829756" cy="38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no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lvl="1" eaLnBrk="1" hangingPunct="1">
              <a:lnSpc>
                <a:spcPct val="100000"/>
              </a:lnSpc>
              <a:spcBef>
                <a:spcPct val="0"/>
              </a:spcBef>
            </a:pPr>
            <a:r>
              <a:rPr lang="fr-FR" altLang="de-DE" sz="1100" b="0" dirty="0">
                <a:solidFill>
                  <a:srgbClr val="000000"/>
                </a:solidFill>
              </a:rPr>
              <a:t>Offre TGV entre Paris et Toulouse (via Bordeaux) et entre Paris et Brive (depuis Lille, gares desservies : Les </a:t>
            </a:r>
            <a:r>
              <a:rPr lang="fr-FR" altLang="de-DE" sz="1100" b="0" dirty="0" err="1">
                <a:solidFill>
                  <a:srgbClr val="000000"/>
                </a:solidFill>
              </a:rPr>
              <a:t>Aubrais</a:t>
            </a:r>
            <a:r>
              <a:rPr lang="fr-FR" altLang="de-DE" sz="1100" b="0" dirty="0">
                <a:solidFill>
                  <a:srgbClr val="000000"/>
                </a:solidFill>
              </a:rPr>
              <a:t>, Vierzon, Châteauroux, La Souterraine, Limoges)</a:t>
            </a:r>
            <a:endParaRPr lang="fr-FR" altLang="de-DE" sz="1100" b="0" dirty="0"/>
          </a:p>
        </p:txBody>
      </p:sp>
      <p:sp>
        <p:nvSpPr>
          <p:cNvPr id="178" name="Text 11"/>
          <p:cNvSpPr>
            <a:spLocks noChangeArrowheads="1"/>
          </p:cNvSpPr>
          <p:nvPr/>
        </p:nvSpPr>
        <p:spPr bwMode="auto">
          <a:xfrm>
            <a:off x="4933950" y="4001383"/>
            <a:ext cx="3589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lvl="1" eaLnBrk="1" hangingPunct="1">
              <a:lnSpc>
                <a:spcPct val="100000"/>
              </a:lnSpc>
              <a:spcBef>
                <a:spcPct val="0"/>
              </a:spcBef>
            </a:pPr>
            <a:r>
              <a:rPr lang="fr-FR" altLang="de-DE" sz="1100" b="0">
                <a:solidFill>
                  <a:srgbClr val="000000"/>
                </a:solidFill>
              </a:rPr>
              <a:t>Vente ambulante</a:t>
            </a:r>
          </a:p>
          <a:p>
            <a:pPr lvl="1" eaLnBrk="1" hangingPunct="1">
              <a:lnSpc>
                <a:spcPct val="100000"/>
              </a:lnSpc>
              <a:spcBef>
                <a:spcPct val="0"/>
              </a:spcBef>
            </a:pPr>
            <a:r>
              <a:rPr lang="fr-FR" altLang="de-DE" sz="1100" b="0">
                <a:solidFill>
                  <a:srgbClr val="000000"/>
                </a:solidFill>
              </a:rPr>
              <a:t>Junior &amp; Cie (sur certains trains, certaines OD, à certaines périodes)</a:t>
            </a:r>
          </a:p>
        </p:txBody>
      </p:sp>
      <p:sp>
        <p:nvSpPr>
          <p:cNvPr id="180" name="Text 11"/>
          <p:cNvSpPr>
            <a:spLocks noChangeArrowheads="1"/>
          </p:cNvSpPr>
          <p:nvPr/>
        </p:nvSpPr>
        <p:spPr bwMode="auto">
          <a:xfrm>
            <a:off x="6092825" y="4001383"/>
            <a:ext cx="14890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lvl="1" eaLnBrk="1" hangingPunct="1">
              <a:lnSpc>
                <a:spcPct val="100000"/>
              </a:lnSpc>
              <a:spcBef>
                <a:spcPct val="0"/>
              </a:spcBef>
            </a:pPr>
            <a:r>
              <a:rPr lang="fr-FR" altLang="de-DE" sz="1100" b="0" dirty="0">
                <a:solidFill>
                  <a:srgbClr val="000000"/>
                </a:solidFill>
              </a:rPr>
              <a:t>Vélo payant</a:t>
            </a:r>
          </a:p>
        </p:txBody>
      </p:sp>
      <p:sp>
        <p:nvSpPr>
          <p:cNvPr id="175" name="RbSticker"/>
          <p:cNvSpPr txBox="1"/>
          <p:nvPr/>
        </p:nvSpPr>
        <p:spPr>
          <a:xfrm>
            <a:off x="736600" y="260349"/>
            <a:ext cx="2922275"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
        <p:nvSpPr>
          <p:cNvPr id="191" name="Text 11"/>
          <p:cNvSpPr>
            <a:spLocks noChangeArrowheads="1"/>
          </p:cNvSpPr>
          <p:nvPr/>
        </p:nvSpPr>
        <p:spPr bwMode="auto">
          <a:xfrm>
            <a:off x="7170102" y="2957512"/>
            <a:ext cx="13525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buFontTx/>
              <a:buNone/>
            </a:pPr>
            <a:r>
              <a:rPr lang="fr-FR" altLang="de-DE" sz="1100" b="0" dirty="0">
                <a:solidFill>
                  <a:srgbClr val="000000"/>
                </a:solidFill>
              </a:rPr>
              <a:t>Taux d'</a:t>
            </a:r>
            <a:r>
              <a:rPr lang="fr-FR" altLang="de-DE" sz="1100" b="0" dirty="0" err="1">
                <a:solidFill>
                  <a:srgbClr val="000000"/>
                </a:solidFill>
              </a:rPr>
              <a:t>occupation</a:t>
            </a:r>
            <a:r>
              <a:rPr lang="fr-FR" altLang="de-DE" sz="1100" b="0" baseline="30000" dirty="0" err="1">
                <a:solidFill>
                  <a:srgbClr val="000000"/>
                </a:solidFill>
              </a:rPr>
              <a:t>2</a:t>
            </a:r>
            <a:r>
              <a:rPr lang="fr-FR" altLang="de-DE" sz="1100" b="0" baseline="30000" dirty="0">
                <a:solidFill>
                  <a:srgbClr val="000000"/>
                </a:solidFill>
              </a:rPr>
              <a:t>)</a:t>
            </a:r>
            <a:endParaRPr lang="fr-FR" altLang="de-DE" sz="1100" b="0" dirty="0"/>
          </a:p>
        </p:txBody>
      </p:sp>
      <p:graphicFrame>
        <p:nvGraphicFramePr>
          <p:cNvPr id="332" name="Chart 3">
            <a:extLst>
              <a:ext uri="{FF2B5EF4-FFF2-40B4-BE49-F238E27FC236}">
                <a16:creationId xmlns:a16="http://schemas.microsoft.com/office/drawing/2014/main" id="{A83FF99A-DE8B-406D-A3C5-BF4BBAC19BF2}"/>
              </a:ext>
            </a:extLst>
          </p:cNvPr>
          <p:cNvGraphicFramePr/>
          <p:nvPr>
            <p:custDataLst>
              <p:tags r:id="rId8"/>
            </p:custDataLst>
            <p:extLst>
              <p:ext uri="{D42A27DB-BD31-4B8C-83A1-F6EECF244321}">
                <p14:modId xmlns:p14="http://schemas.microsoft.com/office/powerpoint/2010/main" val="3796189224"/>
              </p:ext>
            </p:extLst>
          </p:nvPr>
        </p:nvGraphicFramePr>
        <p:xfrm>
          <a:off x="7088188" y="3132138"/>
          <a:ext cx="2122487" cy="455612"/>
        </p:xfrm>
        <a:graphic>
          <a:graphicData uri="http://schemas.openxmlformats.org/drawingml/2006/chart">
            <c:chart xmlns:c="http://schemas.openxmlformats.org/drawingml/2006/chart" xmlns:r="http://schemas.openxmlformats.org/officeDocument/2006/relationships" r:id="rId23"/>
          </a:graphicData>
        </a:graphic>
      </p:graphicFrame>
      <p:sp>
        <p:nvSpPr>
          <p:cNvPr id="198" name="Text Placeholder 13"/>
          <p:cNvSpPr>
            <a:spLocks noGrp="1"/>
          </p:cNvSpPr>
          <p:nvPr>
            <p:custDataLst>
              <p:tags r:id="rId9"/>
            </p:custDataLst>
          </p:nvPr>
        </p:nvSpPr>
        <p:spPr bwMode="auto">
          <a:xfrm>
            <a:off x="7385050" y="3543300"/>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2A06DD4B-744E-49CB-8D5E-332C5EDC7896}" type="datetime'''''2''''''''''''''''''''''''0''''''1''''''''2'''''''''''''''">
              <a:rPr lang="en-US" sz="900" b="0" smtClean="0">
                <a:cs typeface="+mn-cs"/>
              </a:rPr>
              <a:pPr algn="ctr" eaLnBrk="1" hangingPunct="1">
                <a:lnSpc>
                  <a:spcPct val="100000"/>
                </a:lnSpc>
              </a:pPr>
              <a:t>2012</a:t>
            </a:fld>
            <a:endParaRPr lang="fr-FR" altLang="fr-FR" sz="900" b="0">
              <a:latin typeface="Arial Narrow"/>
              <a:cs typeface="+mn-cs"/>
              <a:sym typeface="Arial Narrow"/>
            </a:endParaRPr>
          </a:p>
        </p:txBody>
      </p:sp>
      <p:sp>
        <p:nvSpPr>
          <p:cNvPr id="202" name="Text Placeholder 22"/>
          <p:cNvSpPr>
            <a:spLocks noGrp="1"/>
          </p:cNvSpPr>
          <p:nvPr>
            <p:custDataLst>
              <p:tags r:id="rId10"/>
            </p:custDataLst>
          </p:nvPr>
        </p:nvSpPr>
        <p:spPr bwMode="auto">
          <a:xfrm>
            <a:off x="8037512" y="3543300"/>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82738540-0748-4406-9D55-6CC4B1740E65}" type="datetime'''''''''''''''2''''''''''0''''''''''''''''''''1''''''''3'''''">
              <a:rPr lang="en-US" sz="900" b="0" smtClean="0">
                <a:cs typeface="+mn-cs"/>
              </a:rPr>
              <a:pPr algn="ctr" eaLnBrk="1" hangingPunct="1">
                <a:lnSpc>
                  <a:spcPct val="100000"/>
                </a:lnSpc>
              </a:pPr>
              <a:t>2013</a:t>
            </a:fld>
            <a:endParaRPr lang="fr-FR" altLang="fr-FR" sz="900" b="0">
              <a:latin typeface="Arial Narrow"/>
              <a:cs typeface="+mn-cs"/>
              <a:sym typeface="Arial Narrow"/>
            </a:endParaRPr>
          </a:p>
        </p:txBody>
      </p:sp>
      <p:sp>
        <p:nvSpPr>
          <p:cNvPr id="205" name="Text Placeholder 18"/>
          <p:cNvSpPr>
            <a:spLocks noGrp="1"/>
          </p:cNvSpPr>
          <p:nvPr>
            <p:custDataLst>
              <p:tags r:id="rId11"/>
            </p:custDataLst>
          </p:nvPr>
        </p:nvSpPr>
        <p:spPr bwMode="auto">
          <a:xfrm>
            <a:off x="8689975" y="3543300"/>
            <a:ext cx="222250"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algn="l" rtl="0" eaLnBrk="0" fontAlgn="base" hangingPunct="0">
              <a:lnSpc>
                <a:spcPct val="90000"/>
              </a:lnSpc>
              <a:spcBef>
                <a:spcPct val="0"/>
              </a:spcBef>
              <a:spcAft>
                <a:spcPct val="0"/>
              </a:spcAft>
              <a:buFont typeface="Arial Narrow" pitchFamily="34" charset="0"/>
              <a:defRPr lang="en-US" sz="2100" kern="1200" dirty="0">
                <a:solidFill>
                  <a:schemeClr val="tx1"/>
                </a:solidFill>
                <a:latin typeface="+mn-lt"/>
                <a:ea typeface="+mn-ea"/>
                <a:cs typeface="+mn-cs"/>
                <a:sym typeface="+mn-lt"/>
              </a:defRPr>
            </a:lvl1pPr>
            <a:lvl2pPr marL="230188" indent="-230188" algn="l" rtl="0" eaLnBrk="0" fontAlgn="base" hangingPunct="0">
              <a:lnSpc>
                <a:spcPct val="90000"/>
              </a:lnSpc>
              <a:spcBef>
                <a:spcPts val="1200"/>
              </a:spcBef>
              <a:spcAft>
                <a:spcPct val="0"/>
              </a:spcAft>
              <a:buFont typeface="Arial Narrow" pitchFamily="34" charset="0"/>
              <a:buChar char="&gt;"/>
              <a:defRPr lang="en-US" sz="2100" kern="1200" dirty="0">
                <a:solidFill>
                  <a:schemeClr val="tx1"/>
                </a:solidFill>
                <a:latin typeface="+mn-lt"/>
                <a:ea typeface="+mn-ea"/>
                <a:cs typeface="+mn-cs"/>
                <a:sym typeface="+mn-lt"/>
              </a:defRPr>
            </a:lvl2pPr>
            <a:lvl3pPr marL="481013" indent="-233363" algn="l" rtl="0" eaLnBrk="0" fontAlgn="base" hangingPunct="0">
              <a:lnSpc>
                <a:spcPct val="90000"/>
              </a:lnSpc>
              <a:spcBef>
                <a:spcPts val="400"/>
              </a:spcBef>
              <a:spcAft>
                <a:spcPct val="0"/>
              </a:spcAft>
              <a:buFont typeface="Arial Narrow" pitchFamily="34" charset="0"/>
              <a:buChar char="–"/>
              <a:defRPr lang="en-US" sz="2100" kern="1200" dirty="0">
                <a:solidFill>
                  <a:schemeClr val="tx1"/>
                </a:solidFill>
                <a:latin typeface="+mn-lt"/>
                <a:ea typeface="+mn-ea"/>
                <a:cs typeface="+mn-cs"/>
                <a:sym typeface="+mn-lt"/>
              </a:defRPr>
            </a:lvl3pPr>
            <a:lvl4pPr marL="696913" indent="-200025" algn="l" rtl="0" eaLnBrk="0" fontAlgn="base" hangingPunct="0">
              <a:lnSpc>
                <a:spcPct val="90000"/>
              </a:lnSpc>
              <a:spcBef>
                <a:spcPts val="200"/>
              </a:spcBef>
              <a:spcAft>
                <a:spcPct val="0"/>
              </a:spcAft>
              <a:buFont typeface="Arial Narrow" pitchFamily="34" charset="0"/>
              <a:buChar char="-"/>
              <a:defRPr lang="en-US" sz="2100" kern="1200" dirty="0">
                <a:solidFill>
                  <a:schemeClr val="tx1"/>
                </a:solidFill>
                <a:latin typeface="+mn-lt"/>
                <a:ea typeface="+mn-ea"/>
                <a:cs typeface="+mn-cs"/>
                <a:sym typeface="+mn-lt"/>
              </a:defRPr>
            </a:lvl4pPr>
            <a:lvl5pPr marL="696913" algn="l" rtl="0" eaLnBrk="0" fontAlgn="base" hangingPunct="0">
              <a:lnSpc>
                <a:spcPct val="93000"/>
              </a:lnSpc>
              <a:spcBef>
                <a:spcPct val="0"/>
              </a:spcBef>
              <a:spcAft>
                <a:spcPct val="0"/>
              </a:spcAft>
              <a:buFont typeface="Arial Narrow" pitchFamily="34" charset="0"/>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pPr>
            <a:fld id="{D5BDE2ED-3775-47E1-BA66-230BDC7A5DC7}" type="datetime'''2''''''''''''''''''''''''0''1''''''''''''4'''''''''''''">
              <a:rPr lang="en-US" sz="900" b="0" smtClean="0">
                <a:latin typeface="Arial Narrow"/>
                <a:sym typeface="Arial Narrow"/>
              </a:rPr>
              <a:pPr algn="ctr">
                <a:lnSpc>
                  <a:spcPct val="100000"/>
                </a:lnSpc>
              </a:pPr>
              <a:t>2014</a:t>
            </a:fld>
            <a:endParaRPr lang="fr-FR" sz="900" b="0">
              <a:latin typeface="Arial Narrow"/>
              <a:sym typeface="Arial Narrow"/>
            </a:endParaRPr>
          </a:p>
        </p:txBody>
      </p:sp>
      <p:sp>
        <p:nvSpPr>
          <p:cNvPr id="213" name="Text 11"/>
          <p:cNvSpPr>
            <a:spLocks noChangeArrowheads="1"/>
          </p:cNvSpPr>
          <p:nvPr/>
        </p:nvSpPr>
        <p:spPr bwMode="auto">
          <a:xfrm>
            <a:off x="7170737" y="4519612"/>
            <a:ext cx="13525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buFontTx/>
              <a:buNone/>
            </a:pPr>
            <a:r>
              <a:rPr lang="fr-FR" altLang="de-DE" sz="1100" b="0" dirty="0">
                <a:solidFill>
                  <a:srgbClr val="000000"/>
                </a:solidFill>
              </a:rPr>
              <a:t>Régularité à 10 min</a:t>
            </a:r>
            <a:endParaRPr lang="fr-FR" altLang="de-DE" sz="1100" b="0" dirty="0"/>
          </a:p>
        </p:txBody>
      </p:sp>
      <p:graphicFrame>
        <p:nvGraphicFramePr>
          <p:cNvPr id="243" name="Chart 3">
            <a:extLst>
              <a:ext uri="{FF2B5EF4-FFF2-40B4-BE49-F238E27FC236}">
                <a16:creationId xmlns:a16="http://schemas.microsoft.com/office/drawing/2014/main" id="{AF89F1DF-5D73-41C6-9038-60E07819BE07}"/>
              </a:ext>
            </a:extLst>
          </p:cNvPr>
          <p:cNvGraphicFramePr/>
          <p:nvPr>
            <p:custDataLst>
              <p:tags r:id="rId12"/>
            </p:custDataLst>
            <p:extLst>
              <p:ext uri="{D42A27DB-BD31-4B8C-83A1-F6EECF244321}">
                <p14:modId xmlns:p14="http://schemas.microsoft.com/office/powerpoint/2010/main" val="3643720389"/>
              </p:ext>
            </p:extLst>
          </p:nvPr>
        </p:nvGraphicFramePr>
        <p:xfrm>
          <a:off x="7088188" y="4703763"/>
          <a:ext cx="2122487" cy="487362"/>
        </p:xfrm>
        <a:graphic>
          <a:graphicData uri="http://schemas.openxmlformats.org/drawingml/2006/chart">
            <c:chart xmlns:c="http://schemas.openxmlformats.org/drawingml/2006/chart" xmlns:r="http://schemas.openxmlformats.org/officeDocument/2006/relationships" r:id="rId24"/>
          </a:graphicData>
        </a:graphic>
      </p:graphicFrame>
      <p:sp>
        <p:nvSpPr>
          <p:cNvPr id="219" name="Text Placeholder 22"/>
          <p:cNvSpPr>
            <a:spLocks noGrp="1"/>
          </p:cNvSpPr>
          <p:nvPr>
            <p:custDataLst>
              <p:tags r:id="rId13"/>
            </p:custDataLst>
          </p:nvPr>
        </p:nvSpPr>
        <p:spPr bwMode="auto">
          <a:xfrm>
            <a:off x="8037512" y="514667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17F8BD0E-634B-4354-B395-A6E7BCC1F312}" type="datetime'2''''''''''''0''''''''''''1''''''''''''''3'''''''''">
              <a:rPr lang="en-US" sz="900" b="0" smtClean="0">
                <a:cs typeface="+mn-cs"/>
              </a:rPr>
              <a:pPr algn="ctr" eaLnBrk="1" hangingPunct="1">
                <a:lnSpc>
                  <a:spcPct val="100000"/>
                </a:lnSpc>
              </a:pPr>
              <a:t>2013</a:t>
            </a:fld>
            <a:endParaRPr lang="fr-FR" altLang="fr-FR" sz="900" b="0">
              <a:latin typeface="Arial Narrow"/>
              <a:cs typeface="+mn-cs"/>
              <a:sym typeface="Arial Narrow"/>
            </a:endParaRPr>
          </a:p>
        </p:txBody>
      </p:sp>
      <p:sp>
        <p:nvSpPr>
          <p:cNvPr id="218" name="Text Placeholder 13"/>
          <p:cNvSpPr>
            <a:spLocks noGrp="1"/>
          </p:cNvSpPr>
          <p:nvPr>
            <p:custDataLst>
              <p:tags r:id="rId14"/>
            </p:custDataLst>
          </p:nvPr>
        </p:nvSpPr>
        <p:spPr bwMode="auto">
          <a:xfrm>
            <a:off x="7385050" y="514667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9C43A8E1-4701-4AFA-A961-253D3D42500D}" type="datetime'''''2''''''''''''''0''''''''12'''''''''''''''''''''">
              <a:rPr lang="en-US" sz="900" b="0" smtClean="0">
                <a:cs typeface="+mn-cs"/>
              </a:rPr>
              <a:pPr algn="ctr" eaLnBrk="1" hangingPunct="1">
                <a:lnSpc>
                  <a:spcPct val="100000"/>
                </a:lnSpc>
              </a:pPr>
              <a:t>2012</a:t>
            </a:fld>
            <a:endParaRPr lang="fr-FR" altLang="fr-FR" sz="900" b="0">
              <a:latin typeface="Arial Narrow"/>
              <a:cs typeface="+mn-cs"/>
              <a:sym typeface="Arial Narrow"/>
            </a:endParaRPr>
          </a:p>
        </p:txBody>
      </p:sp>
      <p:sp>
        <p:nvSpPr>
          <p:cNvPr id="216" name="Text Placeholder 18"/>
          <p:cNvSpPr>
            <a:spLocks noGrp="1"/>
          </p:cNvSpPr>
          <p:nvPr>
            <p:custDataLst>
              <p:tags r:id="rId15"/>
            </p:custDataLst>
          </p:nvPr>
        </p:nvSpPr>
        <p:spPr bwMode="auto">
          <a:xfrm>
            <a:off x="8689975" y="5146675"/>
            <a:ext cx="222250"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algn="l" rtl="0" eaLnBrk="0" fontAlgn="base" hangingPunct="0">
              <a:lnSpc>
                <a:spcPct val="90000"/>
              </a:lnSpc>
              <a:spcBef>
                <a:spcPct val="0"/>
              </a:spcBef>
              <a:spcAft>
                <a:spcPct val="0"/>
              </a:spcAft>
              <a:buFont typeface="Arial Narrow" pitchFamily="34" charset="0"/>
              <a:defRPr lang="en-US" sz="2100" kern="1200" dirty="0">
                <a:solidFill>
                  <a:schemeClr val="tx1"/>
                </a:solidFill>
                <a:latin typeface="+mn-lt"/>
                <a:ea typeface="+mn-ea"/>
                <a:cs typeface="+mn-cs"/>
                <a:sym typeface="+mn-lt"/>
              </a:defRPr>
            </a:lvl1pPr>
            <a:lvl2pPr marL="230188" indent="-230188" algn="l" rtl="0" eaLnBrk="0" fontAlgn="base" hangingPunct="0">
              <a:lnSpc>
                <a:spcPct val="90000"/>
              </a:lnSpc>
              <a:spcBef>
                <a:spcPts val="1200"/>
              </a:spcBef>
              <a:spcAft>
                <a:spcPct val="0"/>
              </a:spcAft>
              <a:buFont typeface="Arial Narrow" pitchFamily="34" charset="0"/>
              <a:buChar char="&gt;"/>
              <a:defRPr lang="en-US" sz="2100" kern="1200" dirty="0">
                <a:solidFill>
                  <a:schemeClr val="tx1"/>
                </a:solidFill>
                <a:latin typeface="+mn-lt"/>
                <a:ea typeface="+mn-ea"/>
                <a:cs typeface="+mn-cs"/>
                <a:sym typeface="+mn-lt"/>
              </a:defRPr>
            </a:lvl2pPr>
            <a:lvl3pPr marL="481013" indent="-233363" algn="l" rtl="0" eaLnBrk="0" fontAlgn="base" hangingPunct="0">
              <a:lnSpc>
                <a:spcPct val="90000"/>
              </a:lnSpc>
              <a:spcBef>
                <a:spcPts val="400"/>
              </a:spcBef>
              <a:spcAft>
                <a:spcPct val="0"/>
              </a:spcAft>
              <a:buFont typeface="Arial Narrow" pitchFamily="34" charset="0"/>
              <a:buChar char="–"/>
              <a:defRPr lang="en-US" sz="2100" kern="1200" dirty="0">
                <a:solidFill>
                  <a:schemeClr val="tx1"/>
                </a:solidFill>
                <a:latin typeface="+mn-lt"/>
                <a:ea typeface="+mn-ea"/>
                <a:cs typeface="+mn-cs"/>
                <a:sym typeface="+mn-lt"/>
              </a:defRPr>
            </a:lvl3pPr>
            <a:lvl4pPr marL="696913" indent="-200025" algn="l" rtl="0" eaLnBrk="0" fontAlgn="base" hangingPunct="0">
              <a:lnSpc>
                <a:spcPct val="90000"/>
              </a:lnSpc>
              <a:spcBef>
                <a:spcPts val="200"/>
              </a:spcBef>
              <a:spcAft>
                <a:spcPct val="0"/>
              </a:spcAft>
              <a:buFont typeface="Arial Narrow" pitchFamily="34" charset="0"/>
              <a:buChar char="-"/>
              <a:defRPr lang="en-US" sz="2100" kern="1200" dirty="0">
                <a:solidFill>
                  <a:schemeClr val="tx1"/>
                </a:solidFill>
                <a:latin typeface="+mn-lt"/>
                <a:ea typeface="+mn-ea"/>
                <a:cs typeface="+mn-cs"/>
                <a:sym typeface="+mn-lt"/>
              </a:defRPr>
            </a:lvl4pPr>
            <a:lvl5pPr marL="696913" algn="l" rtl="0" eaLnBrk="0" fontAlgn="base" hangingPunct="0">
              <a:lnSpc>
                <a:spcPct val="93000"/>
              </a:lnSpc>
              <a:spcBef>
                <a:spcPct val="0"/>
              </a:spcBef>
              <a:spcAft>
                <a:spcPct val="0"/>
              </a:spcAft>
              <a:buFont typeface="Arial Narrow" pitchFamily="34" charset="0"/>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pPr>
            <a:fld id="{940D3C67-C97A-4E80-B908-8215E7CF6F32}" type="datetime'''''''''''''''2''''''''''''''''''''''''''0''''1''''''4'''''">
              <a:rPr lang="en-US" sz="900" b="0" smtClean="0"/>
              <a:pPr algn="ctr">
                <a:lnSpc>
                  <a:spcPct val="100000"/>
                </a:lnSpc>
              </a:pPr>
              <a:t>2014</a:t>
            </a:fld>
            <a:endParaRPr lang="fr-FR" sz="900" b="0">
              <a:latin typeface="Arial Narrow"/>
              <a:sym typeface="Arial Narrow"/>
            </a:endParaRPr>
          </a:p>
        </p:txBody>
      </p:sp>
      <p:sp>
        <p:nvSpPr>
          <p:cNvPr id="157" name="Notes"/>
          <p:cNvSpPr txBox="1"/>
          <p:nvPr/>
        </p:nvSpPr>
        <p:spPr>
          <a:xfrm>
            <a:off x="2176463" y="6417876"/>
            <a:ext cx="1545295" cy="138499"/>
          </a:xfrm>
          <a:prstGeom prst="rect">
            <a:avLst/>
          </a:prstGeom>
          <a:noFill/>
          <a:ln w="9525">
            <a:noFill/>
          </a:ln>
        </p:spPr>
        <p:txBody>
          <a:bodyPr wrap="none" lIns="0" tIns="0" rIns="0" bIns="0" anchor="b">
            <a:spAutoFit/>
          </a:bodyPr>
          <a:lstStyle/>
          <a:p>
            <a:pPr>
              <a:lnSpc>
                <a:spcPct val="90000"/>
              </a:lnSpc>
              <a:buSzPct val="100000"/>
              <a:defRPr/>
            </a:pPr>
            <a:r>
              <a:rPr lang="fr-FR" sz="1000" b="0" dirty="0">
                <a:latin typeface="+mn-lt"/>
                <a:cs typeface="+mn-cs"/>
                <a:sym typeface="+mn-lt"/>
              </a:rPr>
              <a:t>2) Calculé sur tronçon structurant</a:t>
            </a:r>
          </a:p>
        </p:txBody>
      </p:sp>
      <p:grpSp>
        <p:nvGrpSpPr>
          <p:cNvPr id="7" name="Group 180"/>
          <p:cNvGrpSpPr/>
          <p:nvPr/>
        </p:nvGrpSpPr>
        <p:grpSpPr>
          <a:xfrm>
            <a:off x="4717928" y="222291"/>
            <a:ext cx="468000" cy="252000"/>
            <a:chOff x="4717928" y="222291"/>
            <a:chExt cx="468000" cy="252000"/>
          </a:xfrm>
        </p:grpSpPr>
        <p:sp>
          <p:nvSpPr>
            <p:cNvPr id="185" name="Rectangle 184"/>
            <p:cNvSpPr>
              <a:spLocks/>
            </p:cNvSpPr>
            <p:nvPr/>
          </p:nvSpPr>
          <p:spPr>
            <a:xfrm>
              <a:off x="4717928" y="222291"/>
              <a:ext cx="468000" cy="252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grpSp>
          <p:nvGrpSpPr>
            <p:cNvPr id="9" name="Group 188"/>
            <p:cNvGrpSpPr>
              <a:grpSpLocks/>
            </p:cNvGrpSpPr>
            <p:nvPr/>
          </p:nvGrpSpPr>
          <p:grpSpPr>
            <a:xfrm>
              <a:off x="4751130" y="244190"/>
              <a:ext cx="403741" cy="212365"/>
              <a:chOff x="8649218" y="2432495"/>
              <a:chExt cx="587314" cy="346344"/>
            </a:xfrm>
            <a:solidFill>
              <a:schemeClr val="bg2"/>
            </a:solidFill>
          </p:grpSpPr>
          <p:grpSp>
            <p:nvGrpSpPr>
              <p:cNvPr id="10" name="Group 189"/>
              <p:cNvGrpSpPr/>
              <p:nvPr/>
            </p:nvGrpSpPr>
            <p:grpSpPr>
              <a:xfrm>
                <a:off x="8649218" y="2432495"/>
                <a:ext cx="205170" cy="346344"/>
                <a:chOff x="7281863" y="4235451"/>
                <a:chExt cx="814387" cy="1374775"/>
              </a:xfrm>
              <a:grpFill/>
            </p:grpSpPr>
            <p:sp>
              <p:nvSpPr>
                <p:cNvPr id="223" name="Freeform 118"/>
                <p:cNvSpPr>
                  <a:spLocks/>
                </p:cNvSpPr>
                <p:nvPr/>
              </p:nvSpPr>
              <p:spPr bwMode="auto">
                <a:xfrm>
                  <a:off x="7424738" y="4546601"/>
                  <a:ext cx="671512" cy="1063625"/>
                </a:xfrm>
                <a:custGeom>
                  <a:avLst/>
                  <a:gdLst>
                    <a:gd name="T0" fmla="*/ 482 w 489"/>
                    <a:gd name="T1" fmla="*/ 709 h 773"/>
                    <a:gd name="T2" fmla="*/ 412 w 489"/>
                    <a:gd name="T3" fmla="*/ 442 h 773"/>
                    <a:gd name="T4" fmla="*/ 396 w 489"/>
                    <a:gd name="T5" fmla="*/ 387 h 773"/>
                    <a:gd name="T6" fmla="*/ 360 w 489"/>
                    <a:gd name="T7" fmla="*/ 359 h 773"/>
                    <a:gd name="T8" fmla="*/ 189 w 489"/>
                    <a:gd name="T9" fmla="*/ 382 h 773"/>
                    <a:gd name="T10" fmla="*/ 148 w 489"/>
                    <a:gd name="T11" fmla="*/ 30 h 773"/>
                    <a:gd name="T12" fmla="*/ 113 w 489"/>
                    <a:gd name="T13" fmla="*/ 2 h 773"/>
                    <a:gd name="T14" fmla="*/ 30 w 489"/>
                    <a:gd name="T15" fmla="*/ 12 h 773"/>
                    <a:gd name="T16" fmla="*/ 2 w 489"/>
                    <a:gd name="T17" fmla="*/ 48 h 773"/>
                    <a:gd name="T18" fmla="*/ 46 w 489"/>
                    <a:gd name="T19" fmla="*/ 423 h 773"/>
                    <a:gd name="T20" fmla="*/ 48 w 489"/>
                    <a:gd name="T21" fmla="*/ 431 h 773"/>
                    <a:gd name="T22" fmla="*/ 48 w 489"/>
                    <a:gd name="T23" fmla="*/ 433 h 773"/>
                    <a:gd name="T24" fmla="*/ 51 w 489"/>
                    <a:gd name="T25" fmla="*/ 459 h 773"/>
                    <a:gd name="T26" fmla="*/ 87 w 489"/>
                    <a:gd name="T27" fmla="*/ 487 h 773"/>
                    <a:gd name="T28" fmla="*/ 324 w 489"/>
                    <a:gd name="T29" fmla="*/ 455 h 773"/>
                    <a:gd name="T30" fmla="*/ 325 w 489"/>
                    <a:gd name="T31" fmla="*/ 465 h 773"/>
                    <a:gd name="T32" fmla="*/ 395 w 489"/>
                    <a:gd name="T33" fmla="*/ 731 h 773"/>
                    <a:gd name="T34" fmla="*/ 450 w 489"/>
                    <a:gd name="T35" fmla="*/ 767 h 773"/>
                    <a:gd name="T36" fmla="*/ 482 w 489"/>
                    <a:gd name="T37" fmla="*/ 70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773">
                      <a:moveTo>
                        <a:pt x="482" y="709"/>
                      </a:moveTo>
                      <a:cubicBezTo>
                        <a:pt x="412" y="442"/>
                        <a:pt x="412" y="442"/>
                        <a:pt x="412" y="442"/>
                      </a:cubicBezTo>
                      <a:cubicBezTo>
                        <a:pt x="410" y="435"/>
                        <a:pt x="396" y="387"/>
                        <a:pt x="396" y="387"/>
                      </a:cubicBezTo>
                      <a:cubicBezTo>
                        <a:pt x="393" y="369"/>
                        <a:pt x="377" y="357"/>
                        <a:pt x="360" y="359"/>
                      </a:cubicBezTo>
                      <a:cubicBezTo>
                        <a:pt x="189" y="382"/>
                        <a:pt x="189" y="382"/>
                        <a:pt x="189" y="382"/>
                      </a:cubicBezTo>
                      <a:cubicBezTo>
                        <a:pt x="148" y="30"/>
                        <a:pt x="148" y="30"/>
                        <a:pt x="148" y="30"/>
                      </a:cubicBezTo>
                      <a:cubicBezTo>
                        <a:pt x="146" y="13"/>
                        <a:pt x="130" y="0"/>
                        <a:pt x="113" y="2"/>
                      </a:cubicBezTo>
                      <a:cubicBezTo>
                        <a:pt x="30" y="12"/>
                        <a:pt x="30" y="12"/>
                        <a:pt x="30" y="12"/>
                      </a:cubicBezTo>
                      <a:cubicBezTo>
                        <a:pt x="12" y="14"/>
                        <a:pt x="0" y="30"/>
                        <a:pt x="2" y="48"/>
                      </a:cubicBezTo>
                      <a:cubicBezTo>
                        <a:pt x="46" y="423"/>
                        <a:pt x="46" y="423"/>
                        <a:pt x="46" y="423"/>
                      </a:cubicBezTo>
                      <a:cubicBezTo>
                        <a:pt x="46" y="426"/>
                        <a:pt x="47" y="428"/>
                        <a:pt x="48" y="431"/>
                      </a:cubicBezTo>
                      <a:cubicBezTo>
                        <a:pt x="48" y="432"/>
                        <a:pt x="48" y="433"/>
                        <a:pt x="48" y="433"/>
                      </a:cubicBezTo>
                      <a:cubicBezTo>
                        <a:pt x="51" y="459"/>
                        <a:pt x="51" y="459"/>
                        <a:pt x="51" y="459"/>
                      </a:cubicBezTo>
                      <a:cubicBezTo>
                        <a:pt x="54" y="477"/>
                        <a:pt x="70" y="489"/>
                        <a:pt x="87" y="487"/>
                      </a:cubicBezTo>
                      <a:cubicBezTo>
                        <a:pt x="324" y="455"/>
                        <a:pt x="324" y="455"/>
                        <a:pt x="324" y="455"/>
                      </a:cubicBezTo>
                      <a:cubicBezTo>
                        <a:pt x="324" y="458"/>
                        <a:pt x="324" y="462"/>
                        <a:pt x="325" y="465"/>
                      </a:cubicBezTo>
                      <a:cubicBezTo>
                        <a:pt x="395" y="731"/>
                        <a:pt x="395" y="731"/>
                        <a:pt x="395" y="731"/>
                      </a:cubicBezTo>
                      <a:cubicBezTo>
                        <a:pt x="402" y="757"/>
                        <a:pt x="427" y="773"/>
                        <a:pt x="450" y="767"/>
                      </a:cubicBezTo>
                      <a:cubicBezTo>
                        <a:pt x="474" y="760"/>
                        <a:pt x="489" y="734"/>
                        <a:pt x="482" y="70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4" name="Freeform 119"/>
                <p:cNvSpPr>
                  <a:spLocks/>
                </p:cNvSpPr>
                <p:nvPr/>
              </p:nvSpPr>
              <p:spPr bwMode="auto">
                <a:xfrm>
                  <a:off x="7281863" y="4545013"/>
                  <a:ext cx="582612" cy="792163"/>
                </a:xfrm>
                <a:custGeom>
                  <a:avLst/>
                  <a:gdLst>
                    <a:gd name="T0" fmla="*/ 161 w 423"/>
                    <a:gd name="T1" fmla="*/ 575 h 575"/>
                    <a:gd name="T2" fmla="*/ 156 w 423"/>
                    <a:gd name="T3" fmla="*/ 575 h 575"/>
                    <a:gd name="T4" fmla="*/ 57 w 423"/>
                    <a:gd name="T5" fmla="*/ 493 h 575"/>
                    <a:gd name="T6" fmla="*/ 2 w 423"/>
                    <a:gd name="T7" fmla="*/ 32 h 575"/>
                    <a:gd name="T8" fmla="*/ 27 w 423"/>
                    <a:gd name="T9" fmla="*/ 1 h 575"/>
                    <a:gd name="T10" fmla="*/ 58 w 423"/>
                    <a:gd name="T11" fmla="*/ 26 h 575"/>
                    <a:gd name="T12" fmla="*/ 111 w 423"/>
                    <a:gd name="T13" fmla="*/ 481 h 575"/>
                    <a:gd name="T14" fmla="*/ 160 w 423"/>
                    <a:gd name="T15" fmla="*/ 519 h 575"/>
                    <a:gd name="T16" fmla="*/ 391 w 423"/>
                    <a:gd name="T17" fmla="*/ 491 h 575"/>
                    <a:gd name="T18" fmla="*/ 422 w 423"/>
                    <a:gd name="T19" fmla="*/ 516 h 575"/>
                    <a:gd name="T20" fmla="*/ 397 w 423"/>
                    <a:gd name="T21" fmla="*/ 547 h 575"/>
                    <a:gd name="T22" fmla="*/ 161 w 423"/>
                    <a:gd name="T23"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575">
                      <a:moveTo>
                        <a:pt x="161" y="575"/>
                      </a:moveTo>
                      <a:cubicBezTo>
                        <a:pt x="159" y="575"/>
                        <a:pt x="157" y="575"/>
                        <a:pt x="156" y="575"/>
                      </a:cubicBezTo>
                      <a:cubicBezTo>
                        <a:pt x="115" y="572"/>
                        <a:pt x="69" y="545"/>
                        <a:pt x="57" y="493"/>
                      </a:cubicBezTo>
                      <a:cubicBezTo>
                        <a:pt x="49" y="462"/>
                        <a:pt x="7" y="76"/>
                        <a:pt x="2" y="32"/>
                      </a:cubicBezTo>
                      <a:cubicBezTo>
                        <a:pt x="0" y="17"/>
                        <a:pt x="12" y="3"/>
                        <a:pt x="27" y="1"/>
                      </a:cubicBezTo>
                      <a:cubicBezTo>
                        <a:pt x="42" y="0"/>
                        <a:pt x="56" y="11"/>
                        <a:pt x="58" y="26"/>
                      </a:cubicBezTo>
                      <a:cubicBezTo>
                        <a:pt x="76" y="190"/>
                        <a:pt x="106" y="459"/>
                        <a:pt x="111" y="481"/>
                      </a:cubicBezTo>
                      <a:cubicBezTo>
                        <a:pt x="119" y="515"/>
                        <a:pt x="156" y="519"/>
                        <a:pt x="160" y="519"/>
                      </a:cubicBezTo>
                      <a:cubicBezTo>
                        <a:pt x="175" y="520"/>
                        <a:pt x="289" y="502"/>
                        <a:pt x="391" y="491"/>
                      </a:cubicBezTo>
                      <a:cubicBezTo>
                        <a:pt x="406" y="490"/>
                        <a:pt x="420" y="501"/>
                        <a:pt x="422" y="516"/>
                      </a:cubicBezTo>
                      <a:cubicBezTo>
                        <a:pt x="423" y="531"/>
                        <a:pt x="412" y="545"/>
                        <a:pt x="397" y="547"/>
                      </a:cubicBezTo>
                      <a:cubicBezTo>
                        <a:pt x="363" y="550"/>
                        <a:pt x="202" y="575"/>
                        <a:pt x="161" y="575"/>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5" name="Oval 120"/>
                <p:cNvSpPr>
                  <a:spLocks noChangeArrowheads="1"/>
                </p:cNvSpPr>
                <p:nvPr/>
              </p:nvSpPr>
              <p:spPr bwMode="auto">
                <a:xfrm>
                  <a:off x="7367588" y="4235451"/>
                  <a:ext cx="269875" cy="269875"/>
                </a:xfrm>
                <a:prstGeom prst="ellips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94"/>
              <p:cNvGrpSpPr/>
              <p:nvPr/>
            </p:nvGrpSpPr>
            <p:grpSpPr>
              <a:xfrm>
                <a:off x="9031362" y="2432495"/>
                <a:ext cx="205170" cy="346344"/>
                <a:chOff x="7281863" y="4235451"/>
                <a:chExt cx="814387" cy="1374775"/>
              </a:xfrm>
              <a:grpFill/>
            </p:grpSpPr>
            <p:sp>
              <p:nvSpPr>
                <p:cNvPr id="220" name="Freeform 118"/>
                <p:cNvSpPr>
                  <a:spLocks/>
                </p:cNvSpPr>
                <p:nvPr/>
              </p:nvSpPr>
              <p:spPr bwMode="auto">
                <a:xfrm>
                  <a:off x="7424738" y="4546601"/>
                  <a:ext cx="671512" cy="1063625"/>
                </a:xfrm>
                <a:custGeom>
                  <a:avLst/>
                  <a:gdLst>
                    <a:gd name="T0" fmla="*/ 482 w 489"/>
                    <a:gd name="T1" fmla="*/ 709 h 773"/>
                    <a:gd name="T2" fmla="*/ 412 w 489"/>
                    <a:gd name="T3" fmla="*/ 442 h 773"/>
                    <a:gd name="T4" fmla="*/ 396 w 489"/>
                    <a:gd name="T5" fmla="*/ 387 h 773"/>
                    <a:gd name="T6" fmla="*/ 360 w 489"/>
                    <a:gd name="T7" fmla="*/ 359 h 773"/>
                    <a:gd name="T8" fmla="*/ 189 w 489"/>
                    <a:gd name="T9" fmla="*/ 382 h 773"/>
                    <a:gd name="T10" fmla="*/ 148 w 489"/>
                    <a:gd name="T11" fmla="*/ 30 h 773"/>
                    <a:gd name="T12" fmla="*/ 113 w 489"/>
                    <a:gd name="T13" fmla="*/ 2 h 773"/>
                    <a:gd name="T14" fmla="*/ 30 w 489"/>
                    <a:gd name="T15" fmla="*/ 12 h 773"/>
                    <a:gd name="T16" fmla="*/ 2 w 489"/>
                    <a:gd name="T17" fmla="*/ 48 h 773"/>
                    <a:gd name="T18" fmla="*/ 46 w 489"/>
                    <a:gd name="T19" fmla="*/ 423 h 773"/>
                    <a:gd name="T20" fmla="*/ 48 w 489"/>
                    <a:gd name="T21" fmla="*/ 431 h 773"/>
                    <a:gd name="T22" fmla="*/ 48 w 489"/>
                    <a:gd name="T23" fmla="*/ 433 h 773"/>
                    <a:gd name="T24" fmla="*/ 51 w 489"/>
                    <a:gd name="T25" fmla="*/ 459 h 773"/>
                    <a:gd name="T26" fmla="*/ 87 w 489"/>
                    <a:gd name="T27" fmla="*/ 487 h 773"/>
                    <a:gd name="T28" fmla="*/ 324 w 489"/>
                    <a:gd name="T29" fmla="*/ 455 h 773"/>
                    <a:gd name="T30" fmla="*/ 325 w 489"/>
                    <a:gd name="T31" fmla="*/ 465 h 773"/>
                    <a:gd name="T32" fmla="*/ 395 w 489"/>
                    <a:gd name="T33" fmla="*/ 731 h 773"/>
                    <a:gd name="T34" fmla="*/ 450 w 489"/>
                    <a:gd name="T35" fmla="*/ 767 h 773"/>
                    <a:gd name="T36" fmla="*/ 482 w 489"/>
                    <a:gd name="T37" fmla="*/ 70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773">
                      <a:moveTo>
                        <a:pt x="482" y="709"/>
                      </a:moveTo>
                      <a:cubicBezTo>
                        <a:pt x="412" y="442"/>
                        <a:pt x="412" y="442"/>
                        <a:pt x="412" y="442"/>
                      </a:cubicBezTo>
                      <a:cubicBezTo>
                        <a:pt x="410" y="435"/>
                        <a:pt x="396" y="387"/>
                        <a:pt x="396" y="387"/>
                      </a:cubicBezTo>
                      <a:cubicBezTo>
                        <a:pt x="393" y="369"/>
                        <a:pt x="377" y="357"/>
                        <a:pt x="360" y="359"/>
                      </a:cubicBezTo>
                      <a:cubicBezTo>
                        <a:pt x="189" y="382"/>
                        <a:pt x="189" y="382"/>
                        <a:pt x="189" y="382"/>
                      </a:cubicBezTo>
                      <a:cubicBezTo>
                        <a:pt x="148" y="30"/>
                        <a:pt x="148" y="30"/>
                        <a:pt x="148" y="30"/>
                      </a:cubicBezTo>
                      <a:cubicBezTo>
                        <a:pt x="146" y="13"/>
                        <a:pt x="130" y="0"/>
                        <a:pt x="113" y="2"/>
                      </a:cubicBezTo>
                      <a:cubicBezTo>
                        <a:pt x="30" y="12"/>
                        <a:pt x="30" y="12"/>
                        <a:pt x="30" y="12"/>
                      </a:cubicBezTo>
                      <a:cubicBezTo>
                        <a:pt x="12" y="14"/>
                        <a:pt x="0" y="30"/>
                        <a:pt x="2" y="48"/>
                      </a:cubicBezTo>
                      <a:cubicBezTo>
                        <a:pt x="46" y="423"/>
                        <a:pt x="46" y="423"/>
                        <a:pt x="46" y="423"/>
                      </a:cubicBezTo>
                      <a:cubicBezTo>
                        <a:pt x="46" y="426"/>
                        <a:pt x="47" y="428"/>
                        <a:pt x="48" y="431"/>
                      </a:cubicBezTo>
                      <a:cubicBezTo>
                        <a:pt x="48" y="432"/>
                        <a:pt x="48" y="433"/>
                        <a:pt x="48" y="433"/>
                      </a:cubicBezTo>
                      <a:cubicBezTo>
                        <a:pt x="51" y="459"/>
                        <a:pt x="51" y="459"/>
                        <a:pt x="51" y="459"/>
                      </a:cubicBezTo>
                      <a:cubicBezTo>
                        <a:pt x="54" y="477"/>
                        <a:pt x="70" y="489"/>
                        <a:pt x="87" y="487"/>
                      </a:cubicBezTo>
                      <a:cubicBezTo>
                        <a:pt x="324" y="455"/>
                        <a:pt x="324" y="455"/>
                        <a:pt x="324" y="455"/>
                      </a:cubicBezTo>
                      <a:cubicBezTo>
                        <a:pt x="324" y="458"/>
                        <a:pt x="324" y="462"/>
                        <a:pt x="325" y="465"/>
                      </a:cubicBezTo>
                      <a:cubicBezTo>
                        <a:pt x="395" y="731"/>
                        <a:pt x="395" y="731"/>
                        <a:pt x="395" y="731"/>
                      </a:cubicBezTo>
                      <a:cubicBezTo>
                        <a:pt x="402" y="757"/>
                        <a:pt x="427" y="773"/>
                        <a:pt x="450" y="767"/>
                      </a:cubicBezTo>
                      <a:cubicBezTo>
                        <a:pt x="474" y="760"/>
                        <a:pt x="489" y="734"/>
                        <a:pt x="482" y="70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1" name="Freeform 119"/>
                <p:cNvSpPr>
                  <a:spLocks/>
                </p:cNvSpPr>
                <p:nvPr/>
              </p:nvSpPr>
              <p:spPr bwMode="auto">
                <a:xfrm>
                  <a:off x="7281863" y="4545013"/>
                  <a:ext cx="582612" cy="792163"/>
                </a:xfrm>
                <a:custGeom>
                  <a:avLst/>
                  <a:gdLst>
                    <a:gd name="T0" fmla="*/ 161 w 423"/>
                    <a:gd name="T1" fmla="*/ 575 h 575"/>
                    <a:gd name="T2" fmla="*/ 156 w 423"/>
                    <a:gd name="T3" fmla="*/ 575 h 575"/>
                    <a:gd name="T4" fmla="*/ 57 w 423"/>
                    <a:gd name="T5" fmla="*/ 493 h 575"/>
                    <a:gd name="T6" fmla="*/ 2 w 423"/>
                    <a:gd name="T7" fmla="*/ 32 h 575"/>
                    <a:gd name="T8" fmla="*/ 27 w 423"/>
                    <a:gd name="T9" fmla="*/ 1 h 575"/>
                    <a:gd name="T10" fmla="*/ 58 w 423"/>
                    <a:gd name="T11" fmla="*/ 26 h 575"/>
                    <a:gd name="T12" fmla="*/ 111 w 423"/>
                    <a:gd name="T13" fmla="*/ 481 h 575"/>
                    <a:gd name="T14" fmla="*/ 160 w 423"/>
                    <a:gd name="T15" fmla="*/ 519 h 575"/>
                    <a:gd name="T16" fmla="*/ 391 w 423"/>
                    <a:gd name="T17" fmla="*/ 491 h 575"/>
                    <a:gd name="T18" fmla="*/ 422 w 423"/>
                    <a:gd name="T19" fmla="*/ 516 h 575"/>
                    <a:gd name="T20" fmla="*/ 397 w 423"/>
                    <a:gd name="T21" fmla="*/ 547 h 575"/>
                    <a:gd name="T22" fmla="*/ 161 w 423"/>
                    <a:gd name="T23"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575">
                      <a:moveTo>
                        <a:pt x="161" y="575"/>
                      </a:moveTo>
                      <a:cubicBezTo>
                        <a:pt x="159" y="575"/>
                        <a:pt x="157" y="575"/>
                        <a:pt x="156" y="575"/>
                      </a:cubicBezTo>
                      <a:cubicBezTo>
                        <a:pt x="115" y="572"/>
                        <a:pt x="69" y="545"/>
                        <a:pt x="57" y="493"/>
                      </a:cubicBezTo>
                      <a:cubicBezTo>
                        <a:pt x="49" y="462"/>
                        <a:pt x="7" y="76"/>
                        <a:pt x="2" y="32"/>
                      </a:cubicBezTo>
                      <a:cubicBezTo>
                        <a:pt x="0" y="17"/>
                        <a:pt x="12" y="3"/>
                        <a:pt x="27" y="1"/>
                      </a:cubicBezTo>
                      <a:cubicBezTo>
                        <a:pt x="42" y="0"/>
                        <a:pt x="56" y="11"/>
                        <a:pt x="58" y="26"/>
                      </a:cubicBezTo>
                      <a:cubicBezTo>
                        <a:pt x="76" y="190"/>
                        <a:pt x="106" y="459"/>
                        <a:pt x="111" y="481"/>
                      </a:cubicBezTo>
                      <a:cubicBezTo>
                        <a:pt x="119" y="515"/>
                        <a:pt x="156" y="519"/>
                        <a:pt x="160" y="519"/>
                      </a:cubicBezTo>
                      <a:cubicBezTo>
                        <a:pt x="175" y="520"/>
                        <a:pt x="289" y="502"/>
                        <a:pt x="391" y="491"/>
                      </a:cubicBezTo>
                      <a:cubicBezTo>
                        <a:pt x="406" y="490"/>
                        <a:pt x="420" y="501"/>
                        <a:pt x="422" y="516"/>
                      </a:cubicBezTo>
                      <a:cubicBezTo>
                        <a:pt x="423" y="531"/>
                        <a:pt x="412" y="545"/>
                        <a:pt x="397" y="547"/>
                      </a:cubicBezTo>
                      <a:cubicBezTo>
                        <a:pt x="363" y="550"/>
                        <a:pt x="202" y="575"/>
                        <a:pt x="161" y="575"/>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2" name="Oval 120"/>
                <p:cNvSpPr>
                  <a:spLocks noChangeArrowheads="1"/>
                </p:cNvSpPr>
                <p:nvPr/>
              </p:nvSpPr>
              <p:spPr bwMode="auto">
                <a:xfrm>
                  <a:off x="7367588" y="4235451"/>
                  <a:ext cx="269875" cy="269875"/>
                </a:xfrm>
                <a:prstGeom prst="ellips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98"/>
              <p:cNvGrpSpPr/>
              <p:nvPr/>
            </p:nvGrpSpPr>
            <p:grpSpPr>
              <a:xfrm>
                <a:off x="8840290" y="2432495"/>
                <a:ext cx="205170" cy="346344"/>
                <a:chOff x="7281863" y="4235451"/>
                <a:chExt cx="814387" cy="1374775"/>
              </a:xfrm>
              <a:grpFill/>
            </p:grpSpPr>
            <p:sp>
              <p:nvSpPr>
                <p:cNvPr id="207" name="Freeform 118"/>
                <p:cNvSpPr>
                  <a:spLocks/>
                </p:cNvSpPr>
                <p:nvPr/>
              </p:nvSpPr>
              <p:spPr bwMode="auto">
                <a:xfrm>
                  <a:off x="7424738" y="4546601"/>
                  <a:ext cx="671512" cy="1063625"/>
                </a:xfrm>
                <a:custGeom>
                  <a:avLst/>
                  <a:gdLst>
                    <a:gd name="T0" fmla="*/ 482 w 489"/>
                    <a:gd name="T1" fmla="*/ 709 h 773"/>
                    <a:gd name="T2" fmla="*/ 412 w 489"/>
                    <a:gd name="T3" fmla="*/ 442 h 773"/>
                    <a:gd name="T4" fmla="*/ 396 w 489"/>
                    <a:gd name="T5" fmla="*/ 387 h 773"/>
                    <a:gd name="T6" fmla="*/ 360 w 489"/>
                    <a:gd name="T7" fmla="*/ 359 h 773"/>
                    <a:gd name="T8" fmla="*/ 189 w 489"/>
                    <a:gd name="T9" fmla="*/ 382 h 773"/>
                    <a:gd name="T10" fmla="*/ 148 w 489"/>
                    <a:gd name="T11" fmla="*/ 30 h 773"/>
                    <a:gd name="T12" fmla="*/ 113 w 489"/>
                    <a:gd name="T13" fmla="*/ 2 h 773"/>
                    <a:gd name="T14" fmla="*/ 30 w 489"/>
                    <a:gd name="T15" fmla="*/ 12 h 773"/>
                    <a:gd name="T16" fmla="*/ 2 w 489"/>
                    <a:gd name="T17" fmla="*/ 48 h 773"/>
                    <a:gd name="T18" fmla="*/ 46 w 489"/>
                    <a:gd name="T19" fmla="*/ 423 h 773"/>
                    <a:gd name="T20" fmla="*/ 48 w 489"/>
                    <a:gd name="T21" fmla="*/ 431 h 773"/>
                    <a:gd name="T22" fmla="*/ 48 w 489"/>
                    <a:gd name="T23" fmla="*/ 433 h 773"/>
                    <a:gd name="T24" fmla="*/ 51 w 489"/>
                    <a:gd name="T25" fmla="*/ 459 h 773"/>
                    <a:gd name="T26" fmla="*/ 87 w 489"/>
                    <a:gd name="T27" fmla="*/ 487 h 773"/>
                    <a:gd name="T28" fmla="*/ 324 w 489"/>
                    <a:gd name="T29" fmla="*/ 455 h 773"/>
                    <a:gd name="T30" fmla="*/ 325 w 489"/>
                    <a:gd name="T31" fmla="*/ 465 h 773"/>
                    <a:gd name="T32" fmla="*/ 395 w 489"/>
                    <a:gd name="T33" fmla="*/ 731 h 773"/>
                    <a:gd name="T34" fmla="*/ 450 w 489"/>
                    <a:gd name="T35" fmla="*/ 767 h 773"/>
                    <a:gd name="T36" fmla="*/ 482 w 489"/>
                    <a:gd name="T37" fmla="*/ 70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773">
                      <a:moveTo>
                        <a:pt x="482" y="709"/>
                      </a:moveTo>
                      <a:cubicBezTo>
                        <a:pt x="412" y="442"/>
                        <a:pt x="412" y="442"/>
                        <a:pt x="412" y="442"/>
                      </a:cubicBezTo>
                      <a:cubicBezTo>
                        <a:pt x="410" y="435"/>
                        <a:pt x="396" y="387"/>
                        <a:pt x="396" y="387"/>
                      </a:cubicBezTo>
                      <a:cubicBezTo>
                        <a:pt x="393" y="369"/>
                        <a:pt x="377" y="357"/>
                        <a:pt x="360" y="359"/>
                      </a:cubicBezTo>
                      <a:cubicBezTo>
                        <a:pt x="189" y="382"/>
                        <a:pt x="189" y="382"/>
                        <a:pt x="189" y="382"/>
                      </a:cubicBezTo>
                      <a:cubicBezTo>
                        <a:pt x="148" y="30"/>
                        <a:pt x="148" y="30"/>
                        <a:pt x="148" y="30"/>
                      </a:cubicBezTo>
                      <a:cubicBezTo>
                        <a:pt x="146" y="13"/>
                        <a:pt x="130" y="0"/>
                        <a:pt x="113" y="2"/>
                      </a:cubicBezTo>
                      <a:cubicBezTo>
                        <a:pt x="30" y="12"/>
                        <a:pt x="30" y="12"/>
                        <a:pt x="30" y="12"/>
                      </a:cubicBezTo>
                      <a:cubicBezTo>
                        <a:pt x="12" y="14"/>
                        <a:pt x="0" y="30"/>
                        <a:pt x="2" y="48"/>
                      </a:cubicBezTo>
                      <a:cubicBezTo>
                        <a:pt x="46" y="423"/>
                        <a:pt x="46" y="423"/>
                        <a:pt x="46" y="423"/>
                      </a:cubicBezTo>
                      <a:cubicBezTo>
                        <a:pt x="46" y="426"/>
                        <a:pt x="47" y="428"/>
                        <a:pt x="48" y="431"/>
                      </a:cubicBezTo>
                      <a:cubicBezTo>
                        <a:pt x="48" y="432"/>
                        <a:pt x="48" y="433"/>
                        <a:pt x="48" y="433"/>
                      </a:cubicBezTo>
                      <a:cubicBezTo>
                        <a:pt x="51" y="459"/>
                        <a:pt x="51" y="459"/>
                        <a:pt x="51" y="459"/>
                      </a:cubicBezTo>
                      <a:cubicBezTo>
                        <a:pt x="54" y="477"/>
                        <a:pt x="70" y="489"/>
                        <a:pt x="87" y="487"/>
                      </a:cubicBezTo>
                      <a:cubicBezTo>
                        <a:pt x="324" y="455"/>
                        <a:pt x="324" y="455"/>
                        <a:pt x="324" y="455"/>
                      </a:cubicBezTo>
                      <a:cubicBezTo>
                        <a:pt x="324" y="458"/>
                        <a:pt x="324" y="462"/>
                        <a:pt x="325" y="465"/>
                      </a:cubicBezTo>
                      <a:cubicBezTo>
                        <a:pt x="395" y="731"/>
                        <a:pt x="395" y="731"/>
                        <a:pt x="395" y="731"/>
                      </a:cubicBezTo>
                      <a:cubicBezTo>
                        <a:pt x="402" y="757"/>
                        <a:pt x="427" y="773"/>
                        <a:pt x="450" y="767"/>
                      </a:cubicBezTo>
                      <a:cubicBezTo>
                        <a:pt x="474" y="760"/>
                        <a:pt x="489" y="734"/>
                        <a:pt x="482" y="70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0" name="Freeform 119"/>
                <p:cNvSpPr>
                  <a:spLocks/>
                </p:cNvSpPr>
                <p:nvPr/>
              </p:nvSpPr>
              <p:spPr bwMode="auto">
                <a:xfrm>
                  <a:off x="7281863" y="4545013"/>
                  <a:ext cx="582612" cy="792163"/>
                </a:xfrm>
                <a:custGeom>
                  <a:avLst/>
                  <a:gdLst>
                    <a:gd name="T0" fmla="*/ 161 w 423"/>
                    <a:gd name="T1" fmla="*/ 575 h 575"/>
                    <a:gd name="T2" fmla="*/ 156 w 423"/>
                    <a:gd name="T3" fmla="*/ 575 h 575"/>
                    <a:gd name="T4" fmla="*/ 57 w 423"/>
                    <a:gd name="T5" fmla="*/ 493 h 575"/>
                    <a:gd name="T6" fmla="*/ 2 w 423"/>
                    <a:gd name="T7" fmla="*/ 32 h 575"/>
                    <a:gd name="T8" fmla="*/ 27 w 423"/>
                    <a:gd name="T9" fmla="*/ 1 h 575"/>
                    <a:gd name="T10" fmla="*/ 58 w 423"/>
                    <a:gd name="T11" fmla="*/ 26 h 575"/>
                    <a:gd name="T12" fmla="*/ 111 w 423"/>
                    <a:gd name="T13" fmla="*/ 481 h 575"/>
                    <a:gd name="T14" fmla="*/ 160 w 423"/>
                    <a:gd name="T15" fmla="*/ 519 h 575"/>
                    <a:gd name="T16" fmla="*/ 391 w 423"/>
                    <a:gd name="T17" fmla="*/ 491 h 575"/>
                    <a:gd name="T18" fmla="*/ 422 w 423"/>
                    <a:gd name="T19" fmla="*/ 516 h 575"/>
                    <a:gd name="T20" fmla="*/ 397 w 423"/>
                    <a:gd name="T21" fmla="*/ 547 h 575"/>
                    <a:gd name="T22" fmla="*/ 161 w 423"/>
                    <a:gd name="T23"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575">
                      <a:moveTo>
                        <a:pt x="161" y="575"/>
                      </a:moveTo>
                      <a:cubicBezTo>
                        <a:pt x="159" y="575"/>
                        <a:pt x="157" y="575"/>
                        <a:pt x="156" y="575"/>
                      </a:cubicBezTo>
                      <a:cubicBezTo>
                        <a:pt x="115" y="572"/>
                        <a:pt x="69" y="545"/>
                        <a:pt x="57" y="493"/>
                      </a:cubicBezTo>
                      <a:cubicBezTo>
                        <a:pt x="49" y="462"/>
                        <a:pt x="7" y="76"/>
                        <a:pt x="2" y="32"/>
                      </a:cubicBezTo>
                      <a:cubicBezTo>
                        <a:pt x="0" y="17"/>
                        <a:pt x="12" y="3"/>
                        <a:pt x="27" y="1"/>
                      </a:cubicBezTo>
                      <a:cubicBezTo>
                        <a:pt x="42" y="0"/>
                        <a:pt x="56" y="11"/>
                        <a:pt x="58" y="26"/>
                      </a:cubicBezTo>
                      <a:cubicBezTo>
                        <a:pt x="76" y="190"/>
                        <a:pt x="106" y="459"/>
                        <a:pt x="111" y="481"/>
                      </a:cubicBezTo>
                      <a:cubicBezTo>
                        <a:pt x="119" y="515"/>
                        <a:pt x="156" y="519"/>
                        <a:pt x="160" y="519"/>
                      </a:cubicBezTo>
                      <a:cubicBezTo>
                        <a:pt x="175" y="520"/>
                        <a:pt x="289" y="502"/>
                        <a:pt x="391" y="491"/>
                      </a:cubicBezTo>
                      <a:cubicBezTo>
                        <a:pt x="406" y="490"/>
                        <a:pt x="420" y="501"/>
                        <a:pt x="422" y="516"/>
                      </a:cubicBezTo>
                      <a:cubicBezTo>
                        <a:pt x="423" y="531"/>
                        <a:pt x="412" y="545"/>
                        <a:pt x="397" y="547"/>
                      </a:cubicBezTo>
                      <a:cubicBezTo>
                        <a:pt x="363" y="550"/>
                        <a:pt x="202" y="575"/>
                        <a:pt x="161" y="575"/>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2" name="Oval 120"/>
                <p:cNvSpPr>
                  <a:spLocks noChangeArrowheads="1"/>
                </p:cNvSpPr>
                <p:nvPr/>
              </p:nvSpPr>
              <p:spPr bwMode="auto">
                <a:xfrm>
                  <a:off x="7367588" y="4235451"/>
                  <a:ext cx="269875" cy="269875"/>
                </a:xfrm>
                <a:prstGeom prst="ellips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grpSp>
      <p:sp>
        <p:nvSpPr>
          <p:cNvPr id="234" name="Text 11"/>
          <p:cNvSpPr>
            <a:spLocks noChangeArrowheads="1"/>
          </p:cNvSpPr>
          <p:nvPr/>
        </p:nvSpPr>
        <p:spPr bwMode="auto">
          <a:xfrm>
            <a:off x="5396794" y="6262219"/>
            <a:ext cx="3829756" cy="2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no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lvl="1" eaLnBrk="1" hangingPunct="1">
              <a:lnSpc>
                <a:spcPct val="100000"/>
              </a:lnSpc>
              <a:spcBef>
                <a:spcPct val="0"/>
              </a:spcBef>
            </a:pPr>
            <a:r>
              <a:rPr lang="fr-FR" altLang="de-DE" sz="1100" b="0" dirty="0">
                <a:solidFill>
                  <a:srgbClr val="000000"/>
                </a:solidFill>
              </a:rPr>
              <a:t>Offre sur la totalité du tronçon Paris-Toulouse</a:t>
            </a:r>
            <a:endParaRPr lang="fr-FR" altLang="de-DE" sz="1100" b="0" dirty="0"/>
          </a:p>
        </p:txBody>
      </p:sp>
      <p:sp>
        <p:nvSpPr>
          <p:cNvPr id="236" name="Text 11"/>
          <p:cNvSpPr>
            <a:spLocks noChangeArrowheads="1"/>
          </p:cNvSpPr>
          <p:nvPr/>
        </p:nvSpPr>
        <p:spPr bwMode="auto">
          <a:xfrm>
            <a:off x="4917430" y="6262219"/>
            <a:ext cx="430763" cy="2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noAutofit/>
          </a:bodyPr>
          <a:lstStyle>
            <a:lvl1pPr marL="342900" indent="-342900" defTabSz="330200" eaLnBrk="0" hangingPunct="0">
              <a:lnSpc>
                <a:spcPct val="90000"/>
              </a:lnSpc>
              <a:buFont typeface="Arial Narrow" pitchFamily="34" charset="0"/>
              <a:defRPr sz="2100">
                <a:solidFill>
                  <a:schemeClr val="tx1"/>
                </a:solidFill>
                <a:latin typeface="Arial Narrow" pitchFamily="34" charset="0"/>
                <a:sym typeface="+mn-lt"/>
              </a:defRPr>
            </a:lvl1pPr>
            <a:lvl2pPr marL="103188" indent="-103188"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marL="0" indent="0" eaLnBrk="1" hangingPunct="1">
              <a:lnSpc>
                <a:spcPct val="100000"/>
              </a:lnSpc>
              <a:buSzPct val="100000"/>
            </a:pPr>
            <a:r>
              <a:rPr lang="fr-FR" altLang="de-DE" sz="1100" dirty="0" err="1">
                <a:solidFill>
                  <a:srgbClr val="000000"/>
                </a:solidFill>
              </a:rPr>
              <a:t>Teoz</a:t>
            </a:r>
            <a:r>
              <a:rPr lang="fr-FR" altLang="de-DE" sz="1100" dirty="0">
                <a:solidFill>
                  <a:srgbClr val="000000"/>
                </a:solidFill>
              </a:rPr>
              <a:t> Eco</a:t>
            </a:r>
            <a:endParaRPr lang="fr-FR" altLang="de-DE" sz="1100" dirty="0"/>
          </a:p>
        </p:txBody>
      </p:sp>
      <p:cxnSp>
        <p:nvCxnSpPr>
          <p:cNvPr id="246" name="Straight Connector 245"/>
          <p:cNvCxnSpPr/>
          <p:nvPr/>
        </p:nvCxnSpPr>
        <p:spPr>
          <a:xfrm>
            <a:off x="758825" y="6623050"/>
            <a:ext cx="252413" cy="0"/>
          </a:xfrm>
          <a:prstGeom prst="line">
            <a:avLst/>
          </a:prstGeom>
          <a:ln w="2857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47" name="Notes"/>
          <p:cNvSpPr txBox="1"/>
          <p:nvPr/>
        </p:nvSpPr>
        <p:spPr>
          <a:xfrm>
            <a:off x="1068388" y="6554788"/>
            <a:ext cx="425450" cy="138112"/>
          </a:xfrm>
          <a:prstGeom prst="rect">
            <a:avLst/>
          </a:prstGeom>
          <a:noFill/>
          <a:ln w="9525">
            <a:noFill/>
          </a:ln>
        </p:spPr>
        <p:txBody>
          <a:bodyPr wrap="none" lIns="0" tIns="0" rIns="0" bIns="0" anchor="b">
            <a:spAutoFit/>
          </a:bodyPr>
          <a:lstStyle/>
          <a:p>
            <a:pPr>
              <a:lnSpc>
                <a:spcPct val="90000"/>
              </a:lnSpc>
              <a:buSzPct val="100000"/>
              <a:defRPr/>
            </a:pPr>
            <a:r>
              <a:rPr lang="fr-FR" sz="1000" b="0" dirty="0">
                <a:latin typeface="+mn-lt"/>
                <a:cs typeface="+mn-cs"/>
                <a:sym typeface="+mn-lt"/>
              </a:rPr>
              <a:t>Intercités</a:t>
            </a:r>
          </a:p>
        </p:txBody>
      </p:sp>
      <p:cxnSp>
        <p:nvCxnSpPr>
          <p:cNvPr id="248" name="Straight Connector 247"/>
          <p:cNvCxnSpPr/>
          <p:nvPr/>
        </p:nvCxnSpPr>
        <p:spPr>
          <a:xfrm>
            <a:off x="1622425" y="6623050"/>
            <a:ext cx="252413"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249" name="Notes"/>
          <p:cNvSpPr txBox="1"/>
          <p:nvPr/>
        </p:nvSpPr>
        <p:spPr>
          <a:xfrm>
            <a:off x="1931988" y="6554788"/>
            <a:ext cx="209550" cy="138112"/>
          </a:xfrm>
          <a:prstGeom prst="rect">
            <a:avLst/>
          </a:prstGeom>
          <a:noFill/>
          <a:ln w="9525">
            <a:noFill/>
          </a:ln>
        </p:spPr>
        <p:txBody>
          <a:bodyPr wrap="none" lIns="0" tIns="0" rIns="0" bIns="0" anchor="b">
            <a:spAutoFit/>
          </a:bodyPr>
          <a:lstStyle/>
          <a:p>
            <a:pPr>
              <a:lnSpc>
                <a:spcPct val="90000"/>
              </a:lnSpc>
              <a:buSzPct val="100000"/>
              <a:defRPr/>
            </a:pPr>
            <a:r>
              <a:rPr lang="fr-FR" sz="1000" b="0">
                <a:latin typeface="+mn-lt"/>
                <a:cs typeface="+mn-cs"/>
                <a:sym typeface="+mn-lt"/>
              </a:rPr>
              <a:t>TER</a:t>
            </a:r>
          </a:p>
        </p:txBody>
      </p:sp>
      <p:cxnSp>
        <p:nvCxnSpPr>
          <p:cNvPr id="250" name="Straight Connector 249"/>
          <p:cNvCxnSpPr/>
          <p:nvPr/>
        </p:nvCxnSpPr>
        <p:spPr>
          <a:xfrm>
            <a:off x="2319338" y="6623050"/>
            <a:ext cx="252412" cy="0"/>
          </a:xfrm>
          <a:prstGeom prst="line">
            <a:avLst/>
          </a:prstGeom>
          <a:ln w="28575">
            <a:solidFill>
              <a:srgbClr val="ABA7A7"/>
            </a:solidFill>
          </a:ln>
          <a:effectLst/>
        </p:spPr>
        <p:style>
          <a:lnRef idx="1">
            <a:schemeClr val="accent1"/>
          </a:lnRef>
          <a:fillRef idx="0">
            <a:schemeClr val="accent1"/>
          </a:fillRef>
          <a:effectRef idx="0">
            <a:schemeClr val="accent1"/>
          </a:effectRef>
          <a:fontRef idx="minor">
            <a:schemeClr val="tx1"/>
          </a:fontRef>
        </p:style>
      </p:cxnSp>
      <p:sp>
        <p:nvSpPr>
          <p:cNvPr id="251" name="Notes"/>
          <p:cNvSpPr txBox="1"/>
          <p:nvPr/>
        </p:nvSpPr>
        <p:spPr>
          <a:xfrm>
            <a:off x="2628900" y="6554788"/>
            <a:ext cx="215900" cy="138112"/>
          </a:xfrm>
          <a:prstGeom prst="rect">
            <a:avLst/>
          </a:prstGeom>
          <a:noFill/>
          <a:ln w="9525">
            <a:noFill/>
          </a:ln>
        </p:spPr>
        <p:txBody>
          <a:bodyPr wrap="none" lIns="0" tIns="0" rIns="0" bIns="0" anchor="b">
            <a:spAutoFit/>
          </a:bodyPr>
          <a:lstStyle/>
          <a:p>
            <a:pPr>
              <a:lnSpc>
                <a:spcPct val="90000"/>
              </a:lnSpc>
              <a:buSzPct val="100000"/>
              <a:defRPr/>
            </a:pPr>
            <a:r>
              <a:rPr lang="fr-FR" sz="1000" b="0">
                <a:latin typeface="+mn-lt"/>
                <a:cs typeface="+mn-cs"/>
                <a:sym typeface="+mn-lt"/>
              </a:rPr>
              <a:t>TGV</a:t>
            </a:r>
          </a:p>
        </p:txBody>
      </p:sp>
      <p:sp>
        <p:nvSpPr>
          <p:cNvPr id="252" name="Notes"/>
          <p:cNvSpPr txBox="1"/>
          <p:nvPr/>
        </p:nvSpPr>
        <p:spPr>
          <a:xfrm>
            <a:off x="4244835" y="6554401"/>
            <a:ext cx="1526059" cy="138499"/>
          </a:xfrm>
          <a:prstGeom prst="rect">
            <a:avLst/>
          </a:prstGeom>
          <a:noFill/>
          <a:ln w="9525">
            <a:noFill/>
          </a:ln>
        </p:spPr>
        <p:txBody>
          <a:bodyPr wrap="none" lIns="0" tIns="0" rIns="0" bIns="0" anchor="b">
            <a:spAutoFit/>
          </a:bodyPr>
          <a:lstStyle/>
          <a:p>
            <a:pPr>
              <a:lnSpc>
                <a:spcPct val="90000"/>
              </a:lnSpc>
              <a:buSzPct val="100000"/>
              <a:defRPr/>
            </a:pPr>
            <a:r>
              <a:rPr lang="fr-FR" sz="1000" b="0" dirty="0">
                <a:latin typeface="+mn-lt"/>
                <a:cs typeface="+mn-cs"/>
                <a:sym typeface="+mn-lt"/>
              </a:rPr>
              <a:t>XX: milliers d'habitants de la ville</a:t>
            </a:r>
          </a:p>
        </p:txBody>
      </p:sp>
      <p:cxnSp>
        <p:nvCxnSpPr>
          <p:cNvPr id="253" name="Straight Connector 252"/>
          <p:cNvCxnSpPr/>
          <p:nvPr/>
        </p:nvCxnSpPr>
        <p:spPr>
          <a:xfrm>
            <a:off x="2987254" y="6623050"/>
            <a:ext cx="252412" cy="0"/>
          </a:xfrm>
          <a:prstGeom prst="line">
            <a:avLst/>
          </a:prstGeom>
          <a:ln w="28575">
            <a:solidFill>
              <a:srgbClr val="50BFFF"/>
            </a:solidFill>
          </a:ln>
          <a:effectLst/>
        </p:spPr>
        <p:style>
          <a:lnRef idx="1">
            <a:schemeClr val="accent1"/>
          </a:lnRef>
          <a:fillRef idx="0">
            <a:schemeClr val="accent1"/>
          </a:fillRef>
          <a:effectRef idx="0">
            <a:schemeClr val="accent1"/>
          </a:effectRef>
          <a:fontRef idx="minor">
            <a:schemeClr val="tx1"/>
          </a:fontRef>
        </p:style>
      </p:cxnSp>
      <p:sp>
        <p:nvSpPr>
          <p:cNvPr id="254" name="Notes"/>
          <p:cNvSpPr txBox="1"/>
          <p:nvPr/>
        </p:nvSpPr>
        <p:spPr>
          <a:xfrm>
            <a:off x="3296816" y="6554401"/>
            <a:ext cx="734175" cy="138499"/>
          </a:xfrm>
          <a:prstGeom prst="rect">
            <a:avLst/>
          </a:prstGeom>
          <a:noFill/>
          <a:ln w="9525">
            <a:noFill/>
          </a:ln>
        </p:spPr>
        <p:txBody>
          <a:bodyPr wrap="none" lIns="0" tIns="0" rIns="0" bIns="0" anchor="b">
            <a:spAutoFit/>
          </a:bodyPr>
          <a:lstStyle/>
          <a:p>
            <a:pPr>
              <a:lnSpc>
                <a:spcPct val="90000"/>
              </a:lnSpc>
              <a:buSzPct val="100000"/>
              <a:defRPr/>
            </a:pPr>
            <a:r>
              <a:rPr lang="fr-FR" sz="1000" b="0" dirty="0">
                <a:latin typeface="+mn-lt"/>
                <a:cs typeface="+mn-cs"/>
                <a:sym typeface="+mn-lt"/>
              </a:rPr>
              <a:t>Transilien, RER</a:t>
            </a:r>
          </a:p>
        </p:txBody>
      </p:sp>
      <p:sp>
        <p:nvSpPr>
          <p:cNvPr id="181" name="Rectangle 180"/>
          <p:cNvSpPr/>
          <p:nvPr/>
        </p:nvSpPr>
        <p:spPr>
          <a:xfrm>
            <a:off x="758825" y="2633663"/>
            <a:ext cx="3124553" cy="3784600"/>
          </a:xfrm>
          <a:prstGeom prst="rect">
            <a:avLst/>
          </a:prstGeom>
          <a:solidFill>
            <a:srgbClr val="EEE9E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89" name="Freeform 188"/>
          <p:cNvSpPr/>
          <p:nvPr/>
        </p:nvSpPr>
        <p:spPr>
          <a:xfrm>
            <a:off x="1726582" y="2793998"/>
            <a:ext cx="373062" cy="2801938"/>
          </a:xfrm>
          <a:custGeom>
            <a:avLst/>
            <a:gdLst>
              <a:gd name="connsiteX0" fmla="*/ 596900 w 1231900"/>
              <a:gd name="connsiteY0" fmla="*/ 0 h 5435600"/>
              <a:gd name="connsiteX1" fmla="*/ 381000 w 1231900"/>
              <a:gd name="connsiteY1" fmla="*/ 406400 h 5435600"/>
              <a:gd name="connsiteX2" fmla="*/ 228600 w 1231900"/>
              <a:gd name="connsiteY2" fmla="*/ 609600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596900 w 1231900"/>
              <a:gd name="connsiteY0" fmla="*/ 0 h 5435600"/>
              <a:gd name="connsiteX1" fmla="*/ 381000 w 1231900"/>
              <a:gd name="connsiteY1" fmla="*/ 406400 h 5435600"/>
              <a:gd name="connsiteX2" fmla="*/ 285750 w 1231900"/>
              <a:gd name="connsiteY2" fmla="*/ 650081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596900 w 1117601"/>
              <a:gd name="connsiteY0" fmla="*/ 0 h 5334000"/>
              <a:gd name="connsiteX1" fmla="*/ 381000 w 1117601"/>
              <a:gd name="connsiteY1" fmla="*/ 406400 h 5334000"/>
              <a:gd name="connsiteX2" fmla="*/ 285750 w 1117601"/>
              <a:gd name="connsiteY2" fmla="*/ 650081 h 5334000"/>
              <a:gd name="connsiteX3" fmla="*/ 330200 w 1117601"/>
              <a:gd name="connsiteY3" fmla="*/ 749300 h 5334000"/>
              <a:gd name="connsiteX4" fmla="*/ 393700 w 1117601"/>
              <a:gd name="connsiteY4" fmla="*/ 1117600 h 5334000"/>
              <a:gd name="connsiteX5" fmla="*/ 419100 w 1117601"/>
              <a:gd name="connsiteY5" fmla="*/ 1409700 h 5334000"/>
              <a:gd name="connsiteX6" fmla="*/ 419100 w 1117601"/>
              <a:gd name="connsiteY6" fmla="*/ 1409700 h 5334000"/>
              <a:gd name="connsiteX7" fmla="*/ 317500 w 1117601"/>
              <a:gd name="connsiteY7" fmla="*/ 1651000 h 5334000"/>
              <a:gd name="connsiteX8" fmla="*/ 114300 w 1117601"/>
              <a:gd name="connsiteY8" fmla="*/ 1905000 h 5334000"/>
              <a:gd name="connsiteX9" fmla="*/ 101600 w 1117601"/>
              <a:gd name="connsiteY9" fmla="*/ 2260600 h 5334000"/>
              <a:gd name="connsiteX10" fmla="*/ 0 w 1117601"/>
              <a:gd name="connsiteY10" fmla="*/ 2603500 h 5334000"/>
              <a:gd name="connsiteX11" fmla="*/ 152400 w 1117601"/>
              <a:gd name="connsiteY11" fmla="*/ 2794000 h 5334000"/>
              <a:gd name="connsiteX12" fmla="*/ 101600 w 1117601"/>
              <a:gd name="connsiteY12" fmla="*/ 2997200 h 5334000"/>
              <a:gd name="connsiteX13" fmla="*/ 114300 w 1117601"/>
              <a:gd name="connsiteY13" fmla="*/ 3060700 h 5334000"/>
              <a:gd name="connsiteX14" fmla="*/ 114300 w 1117601"/>
              <a:gd name="connsiteY14" fmla="*/ 3327400 h 5334000"/>
              <a:gd name="connsiteX15" fmla="*/ 50800 w 1117601"/>
              <a:gd name="connsiteY15" fmla="*/ 3670300 h 5334000"/>
              <a:gd name="connsiteX16" fmla="*/ 152400 w 1117601"/>
              <a:gd name="connsiteY16" fmla="*/ 3898900 h 5334000"/>
              <a:gd name="connsiteX17" fmla="*/ 38100 w 1117601"/>
              <a:gd name="connsiteY17" fmla="*/ 4114800 h 5334000"/>
              <a:gd name="connsiteX18" fmla="*/ 88900 w 1117601"/>
              <a:gd name="connsiteY18" fmla="*/ 4483100 h 5334000"/>
              <a:gd name="connsiteX19" fmla="*/ 495300 w 1117601"/>
              <a:gd name="connsiteY19" fmla="*/ 4749800 h 5334000"/>
              <a:gd name="connsiteX20" fmla="*/ 876300 w 1117601"/>
              <a:gd name="connsiteY20" fmla="*/ 4762500 h 5334000"/>
              <a:gd name="connsiteX21" fmla="*/ 1054100 w 1117601"/>
              <a:gd name="connsiteY21" fmla="*/ 4737100 h 5334000"/>
              <a:gd name="connsiteX22" fmla="*/ 1079500 w 1117601"/>
              <a:gd name="connsiteY22" fmla="*/ 4902200 h 5334000"/>
              <a:gd name="connsiteX23" fmla="*/ 1003300 w 1117601"/>
              <a:gd name="connsiteY23" fmla="*/ 5041900 h 5334000"/>
              <a:gd name="connsiteX24" fmla="*/ 977900 w 1117601"/>
              <a:gd name="connsiteY24" fmla="*/ 5168900 h 5334000"/>
              <a:gd name="connsiteX25" fmla="*/ 1117600 w 1117601"/>
              <a:gd name="connsiteY25" fmla="*/ 5334000 h 5334000"/>
              <a:gd name="connsiteX0" fmla="*/ 596900 w 1079500"/>
              <a:gd name="connsiteY0" fmla="*/ 0 h 5168901"/>
              <a:gd name="connsiteX1" fmla="*/ 381000 w 1079500"/>
              <a:gd name="connsiteY1" fmla="*/ 406400 h 5168901"/>
              <a:gd name="connsiteX2" fmla="*/ 285750 w 1079500"/>
              <a:gd name="connsiteY2" fmla="*/ 650081 h 5168901"/>
              <a:gd name="connsiteX3" fmla="*/ 330200 w 1079500"/>
              <a:gd name="connsiteY3" fmla="*/ 749300 h 5168901"/>
              <a:gd name="connsiteX4" fmla="*/ 393700 w 1079500"/>
              <a:gd name="connsiteY4" fmla="*/ 1117600 h 5168901"/>
              <a:gd name="connsiteX5" fmla="*/ 419100 w 1079500"/>
              <a:gd name="connsiteY5" fmla="*/ 1409700 h 5168901"/>
              <a:gd name="connsiteX6" fmla="*/ 419100 w 1079500"/>
              <a:gd name="connsiteY6" fmla="*/ 1409700 h 5168901"/>
              <a:gd name="connsiteX7" fmla="*/ 317500 w 1079500"/>
              <a:gd name="connsiteY7" fmla="*/ 1651000 h 5168901"/>
              <a:gd name="connsiteX8" fmla="*/ 114300 w 1079500"/>
              <a:gd name="connsiteY8" fmla="*/ 1905000 h 5168901"/>
              <a:gd name="connsiteX9" fmla="*/ 101600 w 1079500"/>
              <a:gd name="connsiteY9" fmla="*/ 2260600 h 5168901"/>
              <a:gd name="connsiteX10" fmla="*/ 0 w 1079500"/>
              <a:gd name="connsiteY10" fmla="*/ 2603500 h 5168901"/>
              <a:gd name="connsiteX11" fmla="*/ 152400 w 1079500"/>
              <a:gd name="connsiteY11" fmla="*/ 2794000 h 5168901"/>
              <a:gd name="connsiteX12" fmla="*/ 101600 w 1079500"/>
              <a:gd name="connsiteY12" fmla="*/ 2997200 h 5168901"/>
              <a:gd name="connsiteX13" fmla="*/ 114300 w 1079500"/>
              <a:gd name="connsiteY13" fmla="*/ 3060700 h 5168901"/>
              <a:gd name="connsiteX14" fmla="*/ 114300 w 1079500"/>
              <a:gd name="connsiteY14" fmla="*/ 3327400 h 5168901"/>
              <a:gd name="connsiteX15" fmla="*/ 50800 w 1079500"/>
              <a:gd name="connsiteY15" fmla="*/ 3670300 h 5168901"/>
              <a:gd name="connsiteX16" fmla="*/ 152400 w 1079500"/>
              <a:gd name="connsiteY16" fmla="*/ 3898900 h 5168901"/>
              <a:gd name="connsiteX17" fmla="*/ 38100 w 1079500"/>
              <a:gd name="connsiteY17" fmla="*/ 4114800 h 5168901"/>
              <a:gd name="connsiteX18" fmla="*/ 88900 w 1079500"/>
              <a:gd name="connsiteY18" fmla="*/ 4483100 h 5168901"/>
              <a:gd name="connsiteX19" fmla="*/ 495300 w 1079500"/>
              <a:gd name="connsiteY19" fmla="*/ 4749800 h 5168901"/>
              <a:gd name="connsiteX20" fmla="*/ 876300 w 1079500"/>
              <a:gd name="connsiteY20" fmla="*/ 4762500 h 5168901"/>
              <a:gd name="connsiteX21" fmla="*/ 1054100 w 1079500"/>
              <a:gd name="connsiteY21" fmla="*/ 4737100 h 5168901"/>
              <a:gd name="connsiteX22" fmla="*/ 1079500 w 1079500"/>
              <a:gd name="connsiteY22" fmla="*/ 4902200 h 5168901"/>
              <a:gd name="connsiteX23" fmla="*/ 1003300 w 1079500"/>
              <a:gd name="connsiteY23" fmla="*/ 5041900 h 5168901"/>
              <a:gd name="connsiteX24" fmla="*/ 977900 w 1079500"/>
              <a:gd name="connsiteY24" fmla="*/ 5168900 h 5168901"/>
              <a:gd name="connsiteX0" fmla="*/ 596900 w 1079500"/>
              <a:gd name="connsiteY0" fmla="*/ 0 h 5041899"/>
              <a:gd name="connsiteX1" fmla="*/ 381000 w 1079500"/>
              <a:gd name="connsiteY1" fmla="*/ 406400 h 5041899"/>
              <a:gd name="connsiteX2" fmla="*/ 285750 w 1079500"/>
              <a:gd name="connsiteY2" fmla="*/ 650081 h 5041899"/>
              <a:gd name="connsiteX3" fmla="*/ 330200 w 1079500"/>
              <a:gd name="connsiteY3" fmla="*/ 749300 h 5041899"/>
              <a:gd name="connsiteX4" fmla="*/ 393700 w 1079500"/>
              <a:gd name="connsiteY4" fmla="*/ 1117600 h 5041899"/>
              <a:gd name="connsiteX5" fmla="*/ 419100 w 1079500"/>
              <a:gd name="connsiteY5" fmla="*/ 1409700 h 5041899"/>
              <a:gd name="connsiteX6" fmla="*/ 419100 w 1079500"/>
              <a:gd name="connsiteY6" fmla="*/ 1409700 h 5041899"/>
              <a:gd name="connsiteX7" fmla="*/ 317500 w 1079500"/>
              <a:gd name="connsiteY7" fmla="*/ 1651000 h 5041899"/>
              <a:gd name="connsiteX8" fmla="*/ 114300 w 1079500"/>
              <a:gd name="connsiteY8" fmla="*/ 1905000 h 5041899"/>
              <a:gd name="connsiteX9" fmla="*/ 101600 w 1079500"/>
              <a:gd name="connsiteY9" fmla="*/ 2260600 h 5041899"/>
              <a:gd name="connsiteX10" fmla="*/ 0 w 1079500"/>
              <a:gd name="connsiteY10" fmla="*/ 2603500 h 5041899"/>
              <a:gd name="connsiteX11" fmla="*/ 152400 w 1079500"/>
              <a:gd name="connsiteY11" fmla="*/ 2794000 h 5041899"/>
              <a:gd name="connsiteX12" fmla="*/ 101600 w 1079500"/>
              <a:gd name="connsiteY12" fmla="*/ 2997200 h 5041899"/>
              <a:gd name="connsiteX13" fmla="*/ 114300 w 1079500"/>
              <a:gd name="connsiteY13" fmla="*/ 3060700 h 5041899"/>
              <a:gd name="connsiteX14" fmla="*/ 114300 w 1079500"/>
              <a:gd name="connsiteY14" fmla="*/ 3327400 h 5041899"/>
              <a:gd name="connsiteX15" fmla="*/ 50800 w 1079500"/>
              <a:gd name="connsiteY15" fmla="*/ 3670300 h 5041899"/>
              <a:gd name="connsiteX16" fmla="*/ 152400 w 1079500"/>
              <a:gd name="connsiteY16" fmla="*/ 3898900 h 5041899"/>
              <a:gd name="connsiteX17" fmla="*/ 38100 w 1079500"/>
              <a:gd name="connsiteY17" fmla="*/ 4114800 h 5041899"/>
              <a:gd name="connsiteX18" fmla="*/ 88900 w 1079500"/>
              <a:gd name="connsiteY18" fmla="*/ 4483100 h 5041899"/>
              <a:gd name="connsiteX19" fmla="*/ 495300 w 1079500"/>
              <a:gd name="connsiteY19" fmla="*/ 4749800 h 5041899"/>
              <a:gd name="connsiteX20" fmla="*/ 876300 w 1079500"/>
              <a:gd name="connsiteY20" fmla="*/ 4762500 h 5041899"/>
              <a:gd name="connsiteX21" fmla="*/ 1054100 w 1079500"/>
              <a:gd name="connsiteY21" fmla="*/ 4737100 h 5041899"/>
              <a:gd name="connsiteX22" fmla="*/ 1079500 w 1079500"/>
              <a:gd name="connsiteY22" fmla="*/ 4902200 h 5041899"/>
              <a:gd name="connsiteX23" fmla="*/ 1003300 w 1079500"/>
              <a:gd name="connsiteY23" fmla="*/ 5041900 h 5041899"/>
              <a:gd name="connsiteX0" fmla="*/ 596900 w 1079500"/>
              <a:gd name="connsiteY0" fmla="*/ 0 h 4902200"/>
              <a:gd name="connsiteX1" fmla="*/ 381000 w 1079500"/>
              <a:gd name="connsiteY1" fmla="*/ 406400 h 4902200"/>
              <a:gd name="connsiteX2" fmla="*/ 285750 w 1079500"/>
              <a:gd name="connsiteY2" fmla="*/ 650081 h 4902200"/>
              <a:gd name="connsiteX3" fmla="*/ 330200 w 1079500"/>
              <a:gd name="connsiteY3" fmla="*/ 749300 h 4902200"/>
              <a:gd name="connsiteX4" fmla="*/ 393700 w 1079500"/>
              <a:gd name="connsiteY4" fmla="*/ 1117600 h 4902200"/>
              <a:gd name="connsiteX5" fmla="*/ 419100 w 1079500"/>
              <a:gd name="connsiteY5" fmla="*/ 1409700 h 4902200"/>
              <a:gd name="connsiteX6" fmla="*/ 419100 w 1079500"/>
              <a:gd name="connsiteY6" fmla="*/ 1409700 h 4902200"/>
              <a:gd name="connsiteX7" fmla="*/ 317500 w 1079500"/>
              <a:gd name="connsiteY7" fmla="*/ 1651000 h 4902200"/>
              <a:gd name="connsiteX8" fmla="*/ 114300 w 1079500"/>
              <a:gd name="connsiteY8" fmla="*/ 1905000 h 4902200"/>
              <a:gd name="connsiteX9" fmla="*/ 101600 w 1079500"/>
              <a:gd name="connsiteY9" fmla="*/ 2260600 h 4902200"/>
              <a:gd name="connsiteX10" fmla="*/ 0 w 1079500"/>
              <a:gd name="connsiteY10" fmla="*/ 2603500 h 4902200"/>
              <a:gd name="connsiteX11" fmla="*/ 152400 w 1079500"/>
              <a:gd name="connsiteY11" fmla="*/ 2794000 h 4902200"/>
              <a:gd name="connsiteX12" fmla="*/ 101600 w 1079500"/>
              <a:gd name="connsiteY12" fmla="*/ 2997200 h 4902200"/>
              <a:gd name="connsiteX13" fmla="*/ 114300 w 1079500"/>
              <a:gd name="connsiteY13" fmla="*/ 3060700 h 4902200"/>
              <a:gd name="connsiteX14" fmla="*/ 114300 w 1079500"/>
              <a:gd name="connsiteY14" fmla="*/ 3327400 h 4902200"/>
              <a:gd name="connsiteX15" fmla="*/ 50800 w 1079500"/>
              <a:gd name="connsiteY15" fmla="*/ 3670300 h 4902200"/>
              <a:gd name="connsiteX16" fmla="*/ 152400 w 1079500"/>
              <a:gd name="connsiteY16" fmla="*/ 3898900 h 4902200"/>
              <a:gd name="connsiteX17" fmla="*/ 38100 w 1079500"/>
              <a:gd name="connsiteY17" fmla="*/ 4114800 h 4902200"/>
              <a:gd name="connsiteX18" fmla="*/ 88900 w 1079500"/>
              <a:gd name="connsiteY18" fmla="*/ 4483100 h 4902200"/>
              <a:gd name="connsiteX19" fmla="*/ 495300 w 1079500"/>
              <a:gd name="connsiteY19" fmla="*/ 4749800 h 4902200"/>
              <a:gd name="connsiteX20" fmla="*/ 876300 w 1079500"/>
              <a:gd name="connsiteY20" fmla="*/ 4762500 h 4902200"/>
              <a:gd name="connsiteX21" fmla="*/ 1054100 w 1079500"/>
              <a:gd name="connsiteY21" fmla="*/ 4737100 h 4902200"/>
              <a:gd name="connsiteX22" fmla="*/ 1079500 w 1079500"/>
              <a:gd name="connsiteY22" fmla="*/ 4902200 h 4902200"/>
              <a:gd name="connsiteX0" fmla="*/ 596900 w 1054100"/>
              <a:gd name="connsiteY0" fmla="*/ 0 h 4762501"/>
              <a:gd name="connsiteX1" fmla="*/ 381000 w 1054100"/>
              <a:gd name="connsiteY1" fmla="*/ 406400 h 4762501"/>
              <a:gd name="connsiteX2" fmla="*/ 285750 w 1054100"/>
              <a:gd name="connsiteY2" fmla="*/ 650081 h 4762501"/>
              <a:gd name="connsiteX3" fmla="*/ 330200 w 1054100"/>
              <a:gd name="connsiteY3" fmla="*/ 749300 h 4762501"/>
              <a:gd name="connsiteX4" fmla="*/ 393700 w 1054100"/>
              <a:gd name="connsiteY4" fmla="*/ 1117600 h 4762501"/>
              <a:gd name="connsiteX5" fmla="*/ 419100 w 1054100"/>
              <a:gd name="connsiteY5" fmla="*/ 1409700 h 4762501"/>
              <a:gd name="connsiteX6" fmla="*/ 419100 w 1054100"/>
              <a:gd name="connsiteY6" fmla="*/ 1409700 h 4762501"/>
              <a:gd name="connsiteX7" fmla="*/ 317500 w 1054100"/>
              <a:gd name="connsiteY7" fmla="*/ 1651000 h 4762501"/>
              <a:gd name="connsiteX8" fmla="*/ 114300 w 1054100"/>
              <a:gd name="connsiteY8" fmla="*/ 1905000 h 4762501"/>
              <a:gd name="connsiteX9" fmla="*/ 101600 w 1054100"/>
              <a:gd name="connsiteY9" fmla="*/ 2260600 h 4762501"/>
              <a:gd name="connsiteX10" fmla="*/ 0 w 1054100"/>
              <a:gd name="connsiteY10" fmla="*/ 2603500 h 4762501"/>
              <a:gd name="connsiteX11" fmla="*/ 152400 w 1054100"/>
              <a:gd name="connsiteY11" fmla="*/ 2794000 h 4762501"/>
              <a:gd name="connsiteX12" fmla="*/ 101600 w 1054100"/>
              <a:gd name="connsiteY12" fmla="*/ 2997200 h 4762501"/>
              <a:gd name="connsiteX13" fmla="*/ 114300 w 1054100"/>
              <a:gd name="connsiteY13" fmla="*/ 3060700 h 4762501"/>
              <a:gd name="connsiteX14" fmla="*/ 114300 w 1054100"/>
              <a:gd name="connsiteY14" fmla="*/ 3327400 h 4762501"/>
              <a:gd name="connsiteX15" fmla="*/ 50800 w 1054100"/>
              <a:gd name="connsiteY15" fmla="*/ 3670300 h 4762501"/>
              <a:gd name="connsiteX16" fmla="*/ 152400 w 1054100"/>
              <a:gd name="connsiteY16" fmla="*/ 3898900 h 4762501"/>
              <a:gd name="connsiteX17" fmla="*/ 38100 w 1054100"/>
              <a:gd name="connsiteY17" fmla="*/ 4114800 h 4762501"/>
              <a:gd name="connsiteX18" fmla="*/ 88900 w 1054100"/>
              <a:gd name="connsiteY18" fmla="*/ 4483100 h 4762501"/>
              <a:gd name="connsiteX19" fmla="*/ 495300 w 1054100"/>
              <a:gd name="connsiteY19" fmla="*/ 4749800 h 4762501"/>
              <a:gd name="connsiteX20" fmla="*/ 876300 w 1054100"/>
              <a:gd name="connsiteY20" fmla="*/ 4762500 h 4762501"/>
              <a:gd name="connsiteX21" fmla="*/ 1054100 w 1054100"/>
              <a:gd name="connsiteY21" fmla="*/ 4737100 h 4762501"/>
              <a:gd name="connsiteX0" fmla="*/ 596900 w 876300"/>
              <a:gd name="connsiteY0" fmla="*/ 0 h 4762499"/>
              <a:gd name="connsiteX1" fmla="*/ 381000 w 876300"/>
              <a:gd name="connsiteY1" fmla="*/ 406400 h 4762499"/>
              <a:gd name="connsiteX2" fmla="*/ 285750 w 876300"/>
              <a:gd name="connsiteY2" fmla="*/ 650081 h 4762499"/>
              <a:gd name="connsiteX3" fmla="*/ 330200 w 876300"/>
              <a:gd name="connsiteY3" fmla="*/ 749300 h 4762499"/>
              <a:gd name="connsiteX4" fmla="*/ 393700 w 876300"/>
              <a:gd name="connsiteY4" fmla="*/ 1117600 h 4762499"/>
              <a:gd name="connsiteX5" fmla="*/ 419100 w 876300"/>
              <a:gd name="connsiteY5" fmla="*/ 1409700 h 4762499"/>
              <a:gd name="connsiteX6" fmla="*/ 419100 w 876300"/>
              <a:gd name="connsiteY6" fmla="*/ 1409700 h 4762499"/>
              <a:gd name="connsiteX7" fmla="*/ 317500 w 876300"/>
              <a:gd name="connsiteY7" fmla="*/ 1651000 h 4762499"/>
              <a:gd name="connsiteX8" fmla="*/ 114300 w 876300"/>
              <a:gd name="connsiteY8" fmla="*/ 1905000 h 4762499"/>
              <a:gd name="connsiteX9" fmla="*/ 101600 w 876300"/>
              <a:gd name="connsiteY9" fmla="*/ 2260600 h 4762499"/>
              <a:gd name="connsiteX10" fmla="*/ 0 w 876300"/>
              <a:gd name="connsiteY10" fmla="*/ 2603500 h 4762499"/>
              <a:gd name="connsiteX11" fmla="*/ 152400 w 876300"/>
              <a:gd name="connsiteY11" fmla="*/ 2794000 h 4762499"/>
              <a:gd name="connsiteX12" fmla="*/ 101600 w 876300"/>
              <a:gd name="connsiteY12" fmla="*/ 2997200 h 4762499"/>
              <a:gd name="connsiteX13" fmla="*/ 114300 w 876300"/>
              <a:gd name="connsiteY13" fmla="*/ 3060700 h 4762499"/>
              <a:gd name="connsiteX14" fmla="*/ 114300 w 876300"/>
              <a:gd name="connsiteY14" fmla="*/ 3327400 h 4762499"/>
              <a:gd name="connsiteX15" fmla="*/ 50800 w 876300"/>
              <a:gd name="connsiteY15" fmla="*/ 3670300 h 4762499"/>
              <a:gd name="connsiteX16" fmla="*/ 152400 w 876300"/>
              <a:gd name="connsiteY16" fmla="*/ 3898900 h 4762499"/>
              <a:gd name="connsiteX17" fmla="*/ 38100 w 876300"/>
              <a:gd name="connsiteY17" fmla="*/ 4114800 h 4762499"/>
              <a:gd name="connsiteX18" fmla="*/ 88900 w 876300"/>
              <a:gd name="connsiteY18" fmla="*/ 4483100 h 4762499"/>
              <a:gd name="connsiteX19" fmla="*/ 495300 w 876300"/>
              <a:gd name="connsiteY19" fmla="*/ 4749800 h 4762499"/>
              <a:gd name="connsiteX20" fmla="*/ 876300 w 876300"/>
              <a:gd name="connsiteY20" fmla="*/ 4762500 h 4762499"/>
              <a:gd name="connsiteX0" fmla="*/ 596900 w 596900"/>
              <a:gd name="connsiteY0" fmla="*/ 0 h 4749800"/>
              <a:gd name="connsiteX1" fmla="*/ 381000 w 596900"/>
              <a:gd name="connsiteY1" fmla="*/ 406400 h 4749800"/>
              <a:gd name="connsiteX2" fmla="*/ 285750 w 596900"/>
              <a:gd name="connsiteY2" fmla="*/ 650081 h 4749800"/>
              <a:gd name="connsiteX3" fmla="*/ 330200 w 596900"/>
              <a:gd name="connsiteY3" fmla="*/ 749300 h 4749800"/>
              <a:gd name="connsiteX4" fmla="*/ 393700 w 596900"/>
              <a:gd name="connsiteY4" fmla="*/ 1117600 h 4749800"/>
              <a:gd name="connsiteX5" fmla="*/ 419100 w 596900"/>
              <a:gd name="connsiteY5" fmla="*/ 1409700 h 4749800"/>
              <a:gd name="connsiteX6" fmla="*/ 419100 w 596900"/>
              <a:gd name="connsiteY6" fmla="*/ 1409700 h 4749800"/>
              <a:gd name="connsiteX7" fmla="*/ 317500 w 596900"/>
              <a:gd name="connsiteY7" fmla="*/ 1651000 h 4749800"/>
              <a:gd name="connsiteX8" fmla="*/ 114300 w 596900"/>
              <a:gd name="connsiteY8" fmla="*/ 1905000 h 4749800"/>
              <a:gd name="connsiteX9" fmla="*/ 101600 w 596900"/>
              <a:gd name="connsiteY9" fmla="*/ 2260600 h 4749800"/>
              <a:gd name="connsiteX10" fmla="*/ 0 w 596900"/>
              <a:gd name="connsiteY10" fmla="*/ 2603500 h 4749800"/>
              <a:gd name="connsiteX11" fmla="*/ 152400 w 596900"/>
              <a:gd name="connsiteY11" fmla="*/ 2794000 h 4749800"/>
              <a:gd name="connsiteX12" fmla="*/ 101600 w 596900"/>
              <a:gd name="connsiteY12" fmla="*/ 2997200 h 4749800"/>
              <a:gd name="connsiteX13" fmla="*/ 114300 w 596900"/>
              <a:gd name="connsiteY13" fmla="*/ 3060700 h 4749800"/>
              <a:gd name="connsiteX14" fmla="*/ 114300 w 596900"/>
              <a:gd name="connsiteY14" fmla="*/ 3327400 h 4749800"/>
              <a:gd name="connsiteX15" fmla="*/ 50800 w 596900"/>
              <a:gd name="connsiteY15" fmla="*/ 3670300 h 4749800"/>
              <a:gd name="connsiteX16" fmla="*/ 152400 w 596900"/>
              <a:gd name="connsiteY16" fmla="*/ 3898900 h 4749800"/>
              <a:gd name="connsiteX17" fmla="*/ 38100 w 596900"/>
              <a:gd name="connsiteY17" fmla="*/ 4114800 h 4749800"/>
              <a:gd name="connsiteX18" fmla="*/ 88900 w 596900"/>
              <a:gd name="connsiteY18" fmla="*/ 4483100 h 4749800"/>
              <a:gd name="connsiteX19" fmla="*/ 495300 w 596900"/>
              <a:gd name="connsiteY19" fmla="*/ 4749800 h 4749800"/>
              <a:gd name="connsiteX0" fmla="*/ 596900 w 596900"/>
              <a:gd name="connsiteY0" fmla="*/ 0 h 4483101"/>
              <a:gd name="connsiteX1" fmla="*/ 381000 w 596900"/>
              <a:gd name="connsiteY1" fmla="*/ 406400 h 4483101"/>
              <a:gd name="connsiteX2" fmla="*/ 285750 w 596900"/>
              <a:gd name="connsiteY2" fmla="*/ 650081 h 4483101"/>
              <a:gd name="connsiteX3" fmla="*/ 330200 w 596900"/>
              <a:gd name="connsiteY3" fmla="*/ 749300 h 4483101"/>
              <a:gd name="connsiteX4" fmla="*/ 393700 w 596900"/>
              <a:gd name="connsiteY4" fmla="*/ 1117600 h 4483101"/>
              <a:gd name="connsiteX5" fmla="*/ 419100 w 596900"/>
              <a:gd name="connsiteY5" fmla="*/ 1409700 h 4483101"/>
              <a:gd name="connsiteX6" fmla="*/ 419100 w 596900"/>
              <a:gd name="connsiteY6" fmla="*/ 1409700 h 4483101"/>
              <a:gd name="connsiteX7" fmla="*/ 317500 w 596900"/>
              <a:gd name="connsiteY7" fmla="*/ 1651000 h 4483101"/>
              <a:gd name="connsiteX8" fmla="*/ 114300 w 596900"/>
              <a:gd name="connsiteY8" fmla="*/ 1905000 h 4483101"/>
              <a:gd name="connsiteX9" fmla="*/ 101600 w 596900"/>
              <a:gd name="connsiteY9" fmla="*/ 2260600 h 4483101"/>
              <a:gd name="connsiteX10" fmla="*/ 0 w 596900"/>
              <a:gd name="connsiteY10" fmla="*/ 2603500 h 4483101"/>
              <a:gd name="connsiteX11" fmla="*/ 152400 w 596900"/>
              <a:gd name="connsiteY11" fmla="*/ 2794000 h 4483101"/>
              <a:gd name="connsiteX12" fmla="*/ 101600 w 596900"/>
              <a:gd name="connsiteY12" fmla="*/ 2997200 h 4483101"/>
              <a:gd name="connsiteX13" fmla="*/ 114300 w 596900"/>
              <a:gd name="connsiteY13" fmla="*/ 3060700 h 4483101"/>
              <a:gd name="connsiteX14" fmla="*/ 114300 w 596900"/>
              <a:gd name="connsiteY14" fmla="*/ 3327400 h 4483101"/>
              <a:gd name="connsiteX15" fmla="*/ 50800 w 596900"/>
              <a:gd name="connsiteY15" fmla="*/ 3670300 h 4483101"/>
              <a:gd name="connsiteX16" fmla="*/ 152400 w 596900"/>
              <a:gd name="connsiteY16" fmla="*/ 3898900 h 4483101"/>
              <a:gd name="connsiteX17" fmla="*/ 38100 w 596900"/>
              <a:gd name="connsiteY17" fmla="*/ 4114800 h 4483101"/>
              <a:gd name="connsiteX18" fmla="*/ 88900 w 596900"/>
              <a:gd name="connsiteY18" fmla="*/ 4483100 h 448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6900" h="4483101">
                <a:moveTo>
                  <a:pt x="596900" y="0"/>
                </a:moveTo>
                <a:lnTo>
                  <a:pt x="381000" y="406400"/>
                </a:lnTo>
                <a:lnTo>
                  <a:pt x="285750" y="650081"/>
                </a:lnTo>
                <a:lnTo>
                  <a:pt x="330200" y="749300"/>
                </a:lnTo>
                <a:lnTo>
                  <a:pt x="393700" y="1117600"/>
                </a:lnTo>
                <a:lnTo>
                  <a:pt x="419100" y="1409700"/>
                </a:lnTo>
                <a:lnTo>
                  <a:pt x="419100" y="1409700"/>
                </a:lnTo>
                <a:lnTo>
                  <a:pt x="317500" y="1651000"/>
                </a:lnTo>
                <a:lnTo>
                  <a:pt x="114300" y="1905000"/>
                </a:lnTo>
                <a:lnTo>
                  <a:pt x="101600" y="2260600"/>
                </a:lnTo>
                <a:lnTo>
                  <a:pt x="0" y="2603500"/>
                </a:lnTo>
                <a:lnTo>
                  <a:pt x="152400" y="2794000"/>
                </a:lnTo>
                <a:lnTo>
                  <a:pt x="101600" y="2997200"/>
                </a:lnTo>
                <a:lnTo>
                  <a:pt x="114300" y="3060700"/>
                </a:lnTo>
                <a:lnTo>
                  <a:pt x="114300" y="3327400"/>
                </a:lnTo>
                <a:lnTo>
                  <a:pt x="50800" y="3670300"/>
                </a:lnTo>
                <a:lnTo>
                  <a:pt x="152400" y="3898900"/>
                </a:lnTo>
                <a:lnTo>
                  <a:pt x="38100" y="4114800"/>
                </a:lnTo>
                <a:lnTo>
                  <a:pt x="88900" y="4483100"/>
                </a:lnTo>
              </a:path>
            </a:pathLst>
          </a:custGeom>
          <a:noFill/>
          <a:ln w="28575" cap="flat">
            <a:solidFill>
              <a:srgbClr val="ABA7A7"/>
            </a:solidFill>
            <a:prstDash val="solid"/>
            <a:miter lim="800000"/>
            <a:headEnd/>
            <a:tailEnd/>
          </a:ln>
        </p:spPr>
        <p:txBody>
          <a:bodyPr/>
          <a:lstStyle/>
          <a:p>
            <a:pPr>
              <a:defRPr/>
            </a:pPr>
            <a:endParaRPr lang="fr-FR" sz="1100">
              <a:solidFill>
                <a:schemeClr val="tx2"/>
              </a:solidFill>
              <a:latin typeface="Arial Narrow" charset="0"/>
              <a:cs typeface="+mn-cs"/>
            </a:endParaRPr>
          </a:p>
        </p:txBody>
      </p:sp>
      <p:cxnSp>
        <p:nvCxnSpPr>
          <p:cNvPr id="190" name="Straight Connector 189"/>
          <p:cNvCxnSpPr/>
          <p:nvPr/>
        </p:nvCxnSpPr>
        <p:spPr>
          <a:xfrm flipH="1">
            <a:off x="1564164" y="4631531"/>
            <a:ext cx="62706" cy="0"/>
          </a:xfrm>
          <a:prstGeom prst="line">
            <a:avLst/>
          </a:prstGeom>
          <a:ln w="57150">
            <a:solidFill>
              <a:srgbClr val="EEE9E6"/>
            </a:solidFill>
          </a:ln>
          <a:effectLst/>
        </p:spPr>
        <p:style>
          <a:lnRef idx="1">
            <a:schemeClr val="accent1"/>
          </a:lnRef>
          <a:fillRef idx="0">
            <a:schemeClr val="accent1"/>
          </a:fillRef>
          <a:effectRef idx="0">
            <a:schemeClr val="accent1"/>
          </a:effectRef>
          <a:fontRef idx="minor">
            <a:schemeClr val="tx1"/>
          </a:fontRef>
        </p:style>
      </p:cxnSp>
      <p:sp>
        <p:nvSpPr>
          <p:cNvPr id="195" name="Freeform 194"/>
          <p:cNvSpPr/>
          <p:nvPr/>
        </p:nvSpPr>
        <p:spPr>
          <a:xfrm>
            <a:off x="1797227" y="2794000"/>
            <a:ext cx="769937" cy="3397250"/>
          </a:xfrm>
          <a:custGeom>
            <a:avLst/>
            <a:gdLst>
              <a:gd name="connsiteX0" fmla="*/ 596900 w 1231900"/>
              <a:gd name="connsiteY0" fmla="*/ 0 h 5435600"/>
              <a:gd name="connsiteX1" fmla="*/ 381000 w 1231900"/>
              <a:gd name="connsiteY1" fmla="*/ 406400 h 5435600"/>
              <a:gd name="connsiteX2" fmla="*/ 228600 w 1231900"/>
              <a:gd name="connsiteY2" fmla="*/ 609600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596900 w 1231900"/>
              <a:gd name="connsiteY0" fmla="*/ 0 h 5435600"/>
              <a:gd name="connsiteX1" fmla="*/ 381000 w 1231900"/>
              <a:gd name="connsiteY1" fmla="*/ 406400 h 5435600"/>
              <a:gd name="connsiteX2" fmla="*/ 285750 w 1231900"/>
              <a:gd name="connsiteY2" fmla="*/ 650081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1900" h="5435600">
                <a:moveTo>
                  <a:pt x="596900" y="0"/>
                </a:moveTo>
                <a:lnTo>
                  <a:pt x="381000" y="406400"/>
                </a:lnTo>
                <a:lnTo>
                  <a:pt x="285750" y="650081"/>
                </a:lnTo>
                <a:lnTo>
                  <a:pt x="330200" y="749300"/>
                </a:lnTo>
                <a:lnTo>
                  <a:pt x="393700" y="1117600"/>
                </a:lnTo>
                <a:lnTo>
                  <a:pt x="419100" y="1409700"/>
                </a:lnTo>
                <a:lnTo>
                  <a:pt x="419100" y="1409700"/>
                </a:lnTo>
                <a:lnTo>
                  <a:pt x="317500" y="1651000"/>
                </a:lnTo>
                <a:lnTo>
                  <a:pt x="114300" y="1905000"/>
                </a:lnTo>
                <a:lnTo>
                  <a:pt x="101600" y="2260600"/>
                </a:lnTo>
                <a:lnTo>
                  <a:pt x="0" y="2603500"/>
                </a:lnTo>
                <a:lnTo>
                  <a:pt x="152400" y="2794000"/>
                </a:lnTo>
                <a:lnTo>
                  <a:pt x="101600" y="2997200"/>
                </a:lnTo>
                <a:lnTo>
                  <a:pt x="114300" y="3060700"/>
                </a:lnTo>
                <a:lnTo>
                  <a:pt x="114300" y="3327400"/>
                </a:lnTo>
                <a:lnTo>
                  <a:pt x="50800" y="3670300"/>
                </a:lnTo>
                <a:lnTo>
                  <a:pt x="152400" y="3898900"/>
                </a:lnTo>
                <a:lnTo>
                  <a:pt x="38100" y="4114800"/>
                </a:lnTo>
                <a:lnTo>
                  <a:pt x="88900" y="4483100"/>
                </a:lnTo>
                <a:lnTo>
                  <a:pt x="495300" y="4749800"/>
                </a:lnTo>
                <a:lnTo>
                  <a:pt x="876300" y="4762500"/>
                </a:lnTo>
                <a:lnTo>
                  <a:pt x="1054100" y="4737100"/>
                </a:lnTo>
                <a:lnTo>
                  <a:pt x="1079500" y="4902200"/>
                </a:lnTo>
                <a:lnTo>
                  <a:pt x="1003300" y="5041900"/>
                </a:lnTo>
                <a:lnTo>
                  <a:pt x="977900" y="5168900"/>
                </a:lnTo>
                <a:lnTo>
                  <a:pt x="1117600" y="5334000"/>
                </a:lnTo>
                <a:lnTo>
                  <a:pt x="1231900" y="5435600"/>
                </a:lnTo>
              </a:path>
            </a:pathLst>
          </a:custGeom>
          <a:noFill/>
          <a:ln w="28575" cap="flat">
            <a:solidFill>
              <a:schemeClr val="accent6"/>
            </a:solidFill>
            <a:prstDash val="solid"/>
            <a:miter lim="800000"/>
            <a:headEnd/>
            <a:tailEnd/>
          </a:ln>
        </p:spPr>
        <p:txBody>
          <a:bodyPr/>
          <a:lstStyle/>
          <a:p>
            <a:pPr>
              <a:defRPr/>
            </a:pPr>
            <a:endParaRPr lang="fr-FR" sz="1100">
              <a:solidFill>
                <a:schemeClr val="tx2"/>
              </a:solidFill>
              <a:latin typeface="Arial Narrow" charset="0"/>
              <a:cs typeface="+mn-cs"/>
            </a:endParaRPr>
          </a:p>
        </p:txBody>
      </p:sp>
      <p:sp>
        <p:nvSpPr>
          <p:cNvPr id="199" name="Oval 198"/>
          <p:cNvSpPr/>
          <p:nvPr/>
        </p:nvSpPr>
        <p:spPr>
          <a:xfrm>
            <a:off x="2133777" y="2778125"/>
            <a:ext cx="65087"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39" name="Oval 238"/>
          <p:cNvSpPr/>
          <p:nvPr/>
        </p:nvSpPr>
        <p:spPr>
          <a:xfrm>
            <a:off x="1955977" y="3181350"/>
            <a:ext cx="65087"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41" name="Oval 240"/>
          <p:cNvSpPr/>
          <p:nvPr/>
        </p:nvSpPr>
        <p:spPr>
          <a:xfrm>
            <a:off x="2022652" y="3606800"/>
            <a:ext cx="65087" cy="66675"/>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55" name="Oval 254"/>
          <p:cNvSpPr/>
          <p:nvPr/>
        </p:nvSpPr>
        <p:spPr>
          <a:xfrm>
            <a:off x="1970264" y="3783013"/>
            <a:ext cx="66675"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56" name="Oval 255"/>
          <p:cNvSpPr/>
          <p:nvPr/>
        </p:nvSpPr>
        <p:spPr>
          <a:xfrm>
            <a:off x="1887714" y="3879850"/>
            <a:ext cx="65088"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57" name="Oval 256"/>
          <p:cNvSpPr/>
          <p:nvPr/>
        </p:nvSpPr>
        <p:spPr>
          <a:xfrm>
            <a:off x="1830564" y="4027488"/>
            <a:ext cx="65088"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58" name="Oval 257"/>
          <p:cNvSpPr/>
          <p:nvPr/>
        </p:nvSpPr>
        <p:spPr>
          <a:xfrm>
            <a:off x="1759127" y="4360863"/>
            <a:ext cx="65087"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59" name="Oval 258"/>
          <p:cNvSpPr/>
          <p:nvPr/>
        </p:nvSpPr>
        <p:spPr>
          <a:xfrm>
            <a:off x="1838502" y="4603750"/>
            <a:ext cx="65087"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60" name="Oval 259"/>
          <p:cNvSpPr/>
          <p:nvPr/>
        </p:nvSpPr>
        <p:spPr>
          <a:xfrm>
            <a:off x="1833739" y="4716463"/>
            <a:ext cx="65088"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61" name="Oval 260"/>
          <p:cNvSpPr/>
          <p:nvPr/>
        </p:nvSpPr>
        <p:spPr>
          <a:xfrm>
            <a:off x="1806752" y="4992688"/>
            <a:ext cx="65087"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62" name="Oval 261"/>
          <p:cNvSpPr/>
          <p:nvPr/>
        </p:nvSpPr>
        <p:spPr>
          <a:xfrm>
            <a:off x="1809927" y="5081588"/>
            <a:ext cx="65087"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63" name="Oval 262"/>
          <p:cNvSpPr/>
          <p:nvPr/>
        </p:nvSpPr>
        <p:spPr>
          <a:xfrm>
            <a:off x="1857552" y="5180013"/>
            <a:ext cx="65087" cy="66675"/>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65" name="Oval 264"/>
          <p:cNvSpPr/>
          <p:nvPr/>
        </p:nvSpPr>
        <p:spPr>
          <a:xfrm>
            <a:off x="1817864" y="5541963"/>
            <a:ext cx="65088"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66" name="Oval 265"/>
          <p:cNvSpPr/>
          <p:nvPr/>
        </p:nvSpPr>
        <p:spPr>
          <a:xfrm>
            <a:off x="1782939" y="5335588"/>
            <a:ext cx="65088"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68" name="Oval 267"/>
          <p:cNvSpPr/>
          <p:nvPr/>
        </p:nvSpPr>
        <p:spPr>
          <a:xfrm>
            <a:off x="2009952" y="5683250"/>
            <a:ext cx="66675"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69" name="Oval 268"/>
          <p:cNvSpPr/>
          <p:nvPr/>
        </p:nvSpPr>
        <p:spPr>
          <a:xfrm>
            <a:off x="2421114" y="5754688"/>
            <a:ext cx="65088"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0" name="Oval 269"/>
          <p:cNvSpPr/>
          <p:nvPr/>
        </p:nvSpPr>
        <p:spPr>
          <a:xfrm>
            <a:off x="2187752" y="5719763"/>
            <a:ext cx="65087" cy="66675"/>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1" name="Oval 270"/>
          <p:cNvSpPr/>
          <p:nvPr/>
        </p:nvSpPr>
        <p:spPr>
          <a:xfrm>
            <a:off x="2381427" y="5932488"/>
            <a:ext cx="65087"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2" name="Oval 271"/>
          <p:cNvSpPr/>
          <p:nvPr/>
        </p:nvSpPr>
        <p:spPr>
          <a:xfrm>
            <a:off x="2378252" y="5978525"/>
            <a:ext cx="65087"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3" name="Oval 272"/>
          <p:cNvSpPr/>
          <p:nvPr/>
        </p:nvSpPr>
        <p:spPr>
          <a:xfrm>
            <a:off x="2397302" y="6018213"/>
            <a:ext cx="65087"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4" name="Oval 273"/>
          <p:cNvSpPr/>
          <p:nvPr/>
        </p:nvSpPr>
        <p:spPr>
          <a:xfrm>
            <a:off x="2414764" y="6048375"/>
            <a:ext cx="66675"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5" name="Oval 274"/>
          <p:cNvSpPr/>
          <p:nvPr/>
        </p:nvSpPr>
        <p:spPr>
          <a:xfrm>
            <a:off x="2443339" y="6072188"/>
            <a:ext cx="65088"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6" name="Oval 275"/>
          <p:cNvSpPr/>
          <p:nvPr/>
        </p:nvSpPr>
        <p:spPr>
          <a:xfrm>
            <a:off x="2470327" y="6107113"/>
            <a:ext cx="66675" cy="65087"/>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7" name="Oval 276"/>
          <p:cNvSpPr/>
          <p:nvPr/>
        </p:nvSpPr>
        <p:spPr>
          <a:xfrm>
            <a:off x="2510014" y="6153150"/>
            <a:ext cx="66675"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78" name="TextBox 277"/>
          <p:cNvSpPr txBox="1"/>
          <p:nvPr/>
        </p:nvSpPr>
        <p:spPr>
          <a:xfrm>
            <a:off x="2244902" y="2732088"/>
            <a:ext cx="763587" cy="193675"/>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Paris Austerlitz </a:t>
            </a:r>
            <a:br>
              <a:rPr lang="fr-FR" sz="700" dirty="0">
                <a:solidFill>
                  <a:schemeClr val="tx2"/>
                </a:solidFill>
                <a:latin typeface="+mn-lt"/>
                <a:cs typeface="Arial Narrow" pitchFamily="34" charset="0"/>
              </a:rPr>
            </a:br>
            <a:endParaRPr lang="fr-FR" sz="700" b="0" dirty="0">
              <a:solidFill>
                <a:schemeClr val="tx2"/>
              </a:solidFill>
              <a:latin typeface="+mn-lt"/>
              <a:cs typeface="Arial Narrow" pitchFamily="34" charset="0"/>
            </a:endParaRPr>
          </a:p>
        </p:txBody>
      </p:sp>
      <p:sp>
        <p:nvSpPr>
          <p:cNvPr id="279" name="TextBox 278"/>
          <p:cNvSpPr txBox="1"/>
          <p:nvPr/>
        </p:nvSpPr>
        <p:spPr>
          <a:xfrm>
            <a:off x="2111552" y="3113088"/>
            <a:ext cx="661987" cy="96950"/>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Les </a:t>
            </a:r>
            <a:r>
              <a:rPr lang="fr-FR" sz="700" b="0" dirty="0" err="1">
                <a:solidFill>
                  <a:schemeClr val="tx2"/>
                </a:solidFill>
                <a:latin typeface="+mn-lt"/>
                <a:cs typeface="Arial Narrow" pitchFamily="34" charset="0"/>
              </a:rPr>
              <a:t>Aubrais</a:t>
            </a:r>
            <a:r>
              <a:rPr lang="fr-FR" sz="700" b="0" dirty="0">
                <a:solidFill>
                  <a:schemeClr val="tx2"/>
                </a:solidFill>
                <a:latin typeface="+mn-lt"/>
                <a:cs typeface="Arial Narrow" pitchFamily="34" charset="0"/>
              </a:rPr>
              <a:t> (275,0)</a:t>
            </a:r>
          </a:p>
        </p:txBody>
      </p:sp>
      <p:sp>
        <p:nvSpPr>
          <p:cNvPr id="280" name="TextBox 279"/>
          <p:cNvSpPr txBox="1"/>
          <p:nvPr/>
        </p:nvSpPr>
        <p:spPr>
          <a:xfrm>
            <a:off x="2130602" y="3575050"/>
            <a:ext cx="661987"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Vierzon </a:t>
            </a:r>
            <a:r>
              <a:rPr lang="fr-FR" sz="700" b="0" dirty="0">
                <a:solidFill>
                  <a:schemeClr val="tx2"/>
                </a:solidFill>
                <a:latin typeface="+mn-lt"/>
                <a:cs typeface="Arial Narrow" pitchFamily="34" charset="0"/>
              </a:rPr>
              <a:t>(31,2)</a:t>
            </a:r>
          </a:p>
        </p:txBody>
      </p:sp>
      <p:sp>
        <p:nvSpPr>
          <p:cNvPr id="281" name="TextBox 280"/>
          <p:cNvSpPr txBox="1"/>
          <p:nvPr/>
        </p:nvSpPr>
        <p:spPr>
          <a:xfrm>
            <a:off x="2073452" y="3751263"/>
            <a:ext cx="661987"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Issoudun (12,9)</a:t>
            </a:r>
          </a:p>
        </p:txBody>
      </p:sp>
      <p:sp>
        <p:nvSpPr>
          <p:cNvPr id="283" name="TextBox 282"/>
          <p:cNvSpPr txBox="1"/>
          <p:nvPr/>
        </p:nvSpPr>
        <p:spPr>
          <a:xfrm>
            <a:off x="1940102" y="4027488"/>
            <a:ext cx="963612"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Argenton-sur-Creuse</a:t>
            </a:r>
            <a:r>
              <a:rPr lang="fr-FR" sz="700" b="0" dirty="0">
                <a:solidFill>
                  <a:schemeClr val="tx2"/>
                </a:solidFill>
                <a:latin typeface="+mn-lt"/>
                <a:cs typeface="Arial Narrow" pitchFamily="34" charset="0"/>
              </a:rPr>
              <a:t> (5,1)</a:t>
            </a:r>
          </a:p>
        </p:txBody>
      </p:sp>
      <p:sp>
        <p:nvSpPr>
          <p:cNvPr id="284" name="TextBox 283"/>
          <p:cNvSpPr txBox="1"/>
          <p:nvPr/>
        </p:nvSpPr>
        <p:spPr>
          <a:xfrm>
            <a:off x="1868664" y="4337050"/>
            <a:ext cx="963613"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Limoges </a:t>
            </a:r>
            <a:r>
              <a:rPr lang="fr-FR" sz="700" b="0" dirty="0">
                <a:solidFill>
                  <a:schemeClr val="tx2"/>
                </a:solidFill>
                <a:latin typeface="+mn-lt"/>
                <a:cs typeface="Arial Narrow" pitchFamily="34" charset="0"/>
              </a:rPr>
              <a:t>(282,9)</a:t>
            </a:r>
          </a:p>
        </p:txBody>
      </p:sp>
      <p:sp>
        <p:nvSpPr>
          <p:cNvPr id="285" name="Oval 284"/>
          <p:cNvSpPr/>
          <p:nvPr/>
        </p:nvSpPr>
        <p:spPr>
          <a:xfrm>
            <a:off x="1816277" y="4165600"/>
            <a:ext cx="65087"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86" name="TextBox 285"/>
          <p:cNvSpPr txBox="1"/>
          <p:nvPr/>
        </p:nvSpPr>
        <p:spPr>
          <a:xfrm>
            <a:off x="1921052" y="4141788"/>
            <a:ext cx="963612"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La Souterraine (5,6)</a:t>
            </a:r>
          </a:p>
        </p:txBody>
      </p:sp>
      <p:sp>
        <p:nvSpPr>
          <p:cNvPr id="287" name="TextBox 286"/>
          <p:cNvSpPr txBox="1"/>
          <p:nvPr/>
        </p:nvSpPr>
        <p:spPr>
          <a:xfrm>
            <a:off x="1879777" y="5319713"/>
            <a:ext cx="649287"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Montauban</a:t>
            </a:r>
            <a:r>
              <a:rPr lang="fr-FR" sz="700" b="0" dirty="0">
                <a:solidFill>
                  <a:schemeClr val="tx2"/>
                </a:solidFill>
                <a:latin typeface="+mn-lt"/>
                <a:cs typeface="Arial Narrow" pitchFamily="34" charset="0"/>
              </a:rPr>
              <a:t> (69,4)</a:t>
            </a:r>
          </a:p>
        </p:txBody>
      </p:sp>
      <p:sp>
        <p:nvSpPr>
          <p:cNvPr id="288" name="TextBox 287"/>
          <p:cNvSpPr txBox="1"/>
          <p:nvPr/>
        </p:nvSpPr>
        <p:spPr>
          <a:xfrm>
            <a:off x="2065514" y="5600700"/>
            <a:ext cx="744538"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Castelnaudary (11,9)</a:t>
            </a:r>
          </a:p>
        </p:txBody>
      </p:sp>
      <p:sp>
        <p:nvSpPr>
          <p:cNvPr id="289" name="TextBox 288"/>
          <p:cNvSpPr txBox="1"/>
          <p:nvPr/>
        </p:nvSpPr>
        <p:spPr>
          <a:xfrm>
            <a:off x="2527477" y="5719763"/>
            <a:ext cx="625475"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Narbonne</a:t>
            </a:r>
            <a:r>
              <a:rPr lang="fr-FR" sz="700" b="0" dirty="0">
                <a:solidFill>
                  <a:schemeClr val="tx2"/>
                </a:solidFill>
                <a:latin typeface="+mn-lt"/>
                <a:cs typeface="Arial Narrow" pitchFamily="34" charset="0"/>
              </a:rPr>
              <a:t> (125,5)</a:t>
            </a:r>
          </a:p>
        </p:txBody>
      </p:sp>
      <p:sp>
        <p:nvSpPr>
          <p:cNvPr id="290" name="TextBox 289"/>
          <p:cNvSpPr txBox="1"/>
          <p:nvPr/>
        </p:nvSpPr>
        <p:spPr>
          <a:xfrm>
            <a:off x="2513189" y="5853113"/>
            <a:ext cx="6477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Perpignan</a:t>
            </a:r>
            <a:r>
              <a:rPr lang="fr-FR" sz="700" b="0" dirty="0">
                <a:solidFill>
                  <a:schemeClr val="tx2"/>
                </a:solidFill>
                <a:latin typeface="+mn-lt"/>
                <a:cs typeface="Arial Narrow" pitchFamily="34" charset="0"/>
              </a:rPr>
              <a:t> (305,5)</a:t>
            </a:r>
          </a:p>
        </p:txBody>
      </p:sp>
      <p:sp>
        <p:nvSpPr>
          <p:cNvPr id="291" name="TextBox 290"/>
          <p:cNvSpPr txBox="1"/>
          <p:nvPr/>
        </p:nvSpPr>
        <p:spPr>
          <a:xfrm>
            <a:off x="1559402" y="5868193"/>
            <a:ext cx="715963"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Carcassonne</a:t>
            </a:r>
            <a:r>
              <a:rPr lang="fr-FR" sz="700" b="0" dirty="0">
                <a:solidFill>
                  <a:schemeClr val="tx2"/>
                </a:solidFill>
                <a:latin typeface="+mn-lt"/>
                <a:cs typeface="Arial Narrow" pitchFamily="34" charset="0"/>
              </a:rPr>
              <a:t> (105,1)</a:t>
            </a:r>
          </a:p>
        </p:txBody>
      </p:sp>
      <p:sp>
        <p:nvSpPr>
          <p:cNvPr id="292" name="TextBox 291"/>
          <p:cNvSpPr txBox="1"/>
          <p:nvPr/>
        </p:nvSpPr>
        <p:spPr>
          <a:xfrm>
            <a:off x="1965502" y="5176838"/>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Caussade (6,6)</a:t>
            </a:r>
          </a:p>
        </p:txBody>
      </p:sp>
      <p:sp>
        <p:nvSpPr>
          <p:cNvPr id="293" name="TextBox 292"/>
          <p:cNvSpPr txBox="1"/>
          <p:nvPr/>
        </p:nvSpPr>
        <p:spPr>
          <a:xfrm>
            <a:off x="1922639" y="5062538"/>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Cahors (20,2)</a:t>
            </a:r>
          </a:p>
        </p:txBody>
      </p:sp>
      <p:sp>
        <p:nvSpPr>
          <p:cNvPr id="294" name="TextBox 293"/>
          <p:cNvSpPr txBox="1"/>
          <p:nvPr/>
        </p:nvSpPr>
        <p:spPr>
          <a:xfrm>
            <a:off x="1913114" y="4948238"/>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Gourdon(4,5)</a:t>
            </a:r>
          </a:p>
        </p:txBody>
      </p:sp>
      <p:sp>
        <p:nvSpPr>
          <p:cNvPr id="295" name="TextBox 294"/>
          <p:cNvSpPr txBox="1"/>
          <p:nvPr/>
        </p:nvSpPr>
        <p:spPr>
          <a:xfrm>
            <a:off x="1932164" y="4710113"/>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Souillac (3,8)</a:t>
            </a:r>
          </a:p>
        </p:txBody>
      </p:sp>
      <p:sp>
        <p:nvSpPr>
          <p:cNvPr id="296" name="TextBox 295"/>
          <p:cNvSpPr txBox="1"/>
          <p:nvPr/>
        </p:nvSpPr>
        <p:spPr>
          <a:xfrm>
            <a:off x="1936927" y="4595813"/>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Brive</a:t>
            </a:r>
            <a:r>
              <a:rPr lang="fr-FR" sz="700" b="0" dirty="0">
                <a:solidFill>
                  <a:schemeClr val="tx2"/>
                </a:solidFill>
                <a:latin typeface="+mn-lt"/>
                <a:cs typeface="Arial Narrow" pitchFamily="34" charset="0"/>
              </a:rPr>
              <a:t> (101,9)</a:t>
            </a:r>
          </a:p>
        </p:txBody>
      </p:sp>
      <p:sp>
        <p:nvSpPr>
          <p:cNvPr id="297" name="Oval 296"/>
          <p:cNvSpPr/>
          <p:nvPr/>
        </p:nvSpPr>
        <p:spPr>
          <a:xfrm>
            <a:off x="1862314" y="4498975"/>
            <a:ext cx="65088" cy="65088"/>
          </a:xfrm>
          <a:prstGeom prst="ellipse">
            <a:avLst/>
          </a:prstGeom>
          <a:solidFill>
            <a:schemeClr val="tx2"/>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298" name="TextBox 297"/>
          <p:cNvSpPr txBox="1"/>
          <p:nvPr/>
        </p:nvSpPr>
        <p:spPr>
          <a:xfrm>
            <a:off x="1960739" y="4491038"/>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Uzerche (3,0)</a:t>
            </a:r>
          </a:p>
        </p:txBody>
      </p:sp>
      <p:sp>
        <p:nvSpPr>
          <p:cNvPr id="299" name="TextBox 298"/>
          <p:cNvSpPr txBox="1"/>
          <p:nvPr/>
        </p:nvSpPr>
        <p:spPr>
          <a:xfrm>
            <a:off x="2537002" y="5948363"/>
            <a:ext cx="51435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Elne (8,1)</a:t>
            </a:r>
          </a:p>
        </p:txBody>
      </p:sp>
      <p:sp>
        <p:nvSpPr>
          <p:cNvPr id="300" name="TextBox 299"/>
          <p:cNvSpPr txBox="1"/>
          <p:nvPr/>
        </p:nvSpPr>
        <p:spPr>
          <a:xfrm>
            <a:off x="2484614" y="6248400"/>
            <a:ext cx="514350"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Cerbère</a:t>
            </a:r>
            <a:r>
              <a:rPr lang="fr-FR" sz="700" b="0" dirty="0">
                <a:solidFill>
                  <a:schemeClr val="tx2"/>
                </a:solidFill>
                <a:latin typeface="+mn-lt"/>
                <a:cs typeface="Arial Narrow" pitchFamily="34" charset="0"/>
              </a:rPr>
              <a:t> (1,4)</a:t>
            </a:r>
          </a:p>
        </p:txBody>
      </p:sp>
      <p:sp>
        <p:nvSpPr>
          <p:cNvPr id="301" name="TextBox 300"/>
          <p:cNvSpPr txBox="1"/>
          <p:nvPr/>
        </p:nvSpPr>
        <p:spPr>
          <a:xfrm>
            <a:off x="2597327" y="6142038"/>
            <a:ext cx="83185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Banyuls-sur-Mer (4,6)</a:t>
            </a:r>
          </a:p>
        </p:txBody>
      </p:sp>
      <p:sp>
        <p:nvSpPr>
          <p:cNvPr id="302" name="TextBox 301"/>
          <p:cNvSpPr txBox="1"/>
          <p:nvPr/>
        </p:nvSpPr>
        <p:spPr>
          <a:xfrm>
            <a:off x="2560814" y="6045200"/>
            <a:ext cx="711200"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Argelès-sur-Mer (9,9)</a:t>
            </a:r>
          </a:p>
        </p:txBody>
      </p:sp>
      <p:sp>
        <p:nvSpPr>
          <p:cNvPr id="303" name="TextBox 302"/>
          <p:cNvSpPr txBox="1"/>
          <p:nvPr/>
        </p:nvSpPr>
        <p:spPr>
          <a:xfrm>
            <a:off x="1792464" y="6146800"/>
            <a:ext cx="615950"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Port-Vendres (4,2)</a:t>
            </a:r>
          </a:p>
        </p:txBody>
      </p:sp>
      <p:sp>
        <p:nvSpPr>
          <p:cNvPr id="304" name="TextBox 303"/>
          <p:cNvSpPr txBox="1"/>
          <p:nvPr/>
        </p:nvSpPr>
        <p:spPr>
          <a:xfrm>
            <a:off x="1833739" y="6056313"/>
            <a:ext cx="490538"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chemeClr val="tx2"/>
                </a:solidFill>
                <a:latin typeface="+mn-lt"/>
                <a:cs typeface="Arial Narrow" pitchFamily="34" charset="0"/>
              </a:rPr>
              <a:t>Collioure (3,0)</a:t>
            </a:r>
          </a:p>
        </p:txBody>
      </p:sp>
      <p:grpSp>
        <p:nvGrpSpPr>
          <p:cNvPr id="305" name="Group 304"/>
          <p:cNvGrpSpPr/>
          <p:nvPr/>
        </p:nvGrpSpPr>
        <p:grpSpPr>
          <a:xfrm>
            <a:off x="2909827" y="2740025"/>
            <a:ext cx="449262" cy="1847850"/>
            <a:chOff x="3041862" y="2740025"/>
            <a:chExt cx="449262" cy="1847850"/>
          </a:xfrm>
        </p:grpSpPr>
        <p:cxnSp>
          <p:nvCxnSpPr>
            <p:cNvPr id="306" name="Straight Connector 305"/>
            <p:cNvCxnSpPr/>
            <p:nvPr/>
          </p:nvCxnSpPr>
          <p:spPr>
            <a:xfrm>
              <a:off x="3271475" y="2919412"/>
              <a:ext cx="0" cy="1668463"/>
            </a:xfrm>
            <a:prstGeom prst="line">
              <a:avLst/>
            </a:prstGeom>
            <a:ln w="9525">
              <a:solidFill>
                <a:schemeClr val="accent3"/>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307" name="Text 11"/>
            <p:cNvSpPr>
              <a:spLocks noChangeArrowheads="1"/>
            </p:cNvSpPr>
            <p:nvPr/>
          </p:nvSpPr>
          <p:spPr bwMode="auto">
            <a:xfrm>
              <a:off x="3041862" y="2740025"/>
              <a:ext cx="4492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bg2"/>
                  </a:solidFill>
                </a:rPr>
                <a:t>223</a:t>
              </a:r>
            </a:p>
          </p:txBody>
        </p:sp>
      </p:grpSp>
      <p:grpSp>
        <p:nvGrpSpPr>
          <p:cNvPr id="308" name="Group 307"/>
          <p:cNvGrpSpPr/>
          <p:nvPr/>
        </p:nvGrpSpPr>
        <p:grpSpPr>
          <a:xfrm>
            <a:off x="3567634" y="2740025"/>
            <a:ext cx="449262" cy="2761976"/>
            <a:chOff x="3567634" y="2740025"/>
            <a:chExt cx="449262" cy="2761976"/>
          </a:xfrm>
        </p:grpSpPr>
        <p:cxnSp>
          <p:nvCxnSpPr>
            <p:cNvPr id="309" name="Straight Connector 308"/>
            <p:cNvCxnSpPr/>
            <p:nvPr/>
          </p:nvCxnSpPr>
          <p:spPr>
            <a:xfrm>
              <a:off x="3799409" y="2919412"/>
              <a:ext cx="0" cy="2582589"/>
            </a:xfrm>
            <a:prstGeom prst="line">
              <a:avLst/>
            </a:prstGeom>
            <a:ln w="9525">
              <a:solidFill>
                <a:schemeClr val="accent3"/>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310" name="Text 11"/>
            <p:cNvSpPr>
              <a:spLocks noChangeArrowheads="1"/>
            </p:cNvSpPr>
            <p:nvPr/>
          </p:nvSpPr>
          <p:spPr bwMode="auto">
            <a:xfrm>
              <a:off x="3567634" y="2740025"/>
              <a:ext cx="4492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bg2"/>
                  </a:solidFill>
                </a:rPr>
                <a:t>99</a:t>
              </a:r>
            </a:p>
          </p:txBody>
        </p:sp>
      </p:grpSp>
      <p:sp>
        <p:nvSpPr>
          <p:cNvPr id="311" name="Text 11"/>
          <p:cNvSpPr>
            <a:spLocks noChangeArrowheads="1"/>
          </p:cNvSpPr>
          <p:nvPr/>
        </p:nvSpPr>
        <p:spPr bwMode="auto">
          <a:xfrm>
            <a:off x="773466" y="2701925"/>
            <a:ext cx="4492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dirty="0">
                <a:solidFill>
                  <a:schemeClr val="accent3"/>
                </a:solidFill>
              </a:rPr>
              <a:t>Départ</a:t>
            </a:r>
          </a:p>
        </p:txBody>
      </p:sp>
      <p:sp>
        <p:nvSpPr>
          <p:cNvPr id="312" name="Text 11"/>
          <p:cNvSpPr>
            <a:spLocks noChangeArrowheads="1"/>
          </p:cNvSpPr>
          <p:nvPr/>
        </p:nvSpPr>
        <p:spPr bwMode="auto">
          <a:xfrm>
            <a:off x="773466" y="4237831"/>
            <a:ext cx="449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accent3"/>
                </a:solidFill>
              </a:rPr>
              <a:t>401 km</a:t>
            </a:r>
          </a:p>
          <a:p>
            <a:pPr algn="ctr" eaLnBrk="1" hangingPunct="1">
              <a:lnSpc>
                <a:spcPct val="100000"/>
              </a:lnSpc>
              <a:buFontTx/>
              <a:buNone/>
            </a:pPr>
            <a:r>
              <a:rPr lang="fr-FR" altLang="de-DE" sz="900" b="0" dirty="0">
                <a:solidFill>
                  <a:schemeClr val="accent3"/>
                </a:solidFill>
              </a:rPr>
              <a:t>(3h01)</a:t>
            </a:r>
          </a:p>
        </p:txBody>
      </p:sp>
      <p:sp>
        <p:nvSpPr>
          <p:cNvPr id="313" name="Text 11"/>
          <p:cNvSpPr>
            <a:spLocks noChangeArrowheads="1"/>
          </p:cNvSpPr>
          <p:nvPr/>
        </p:nvSpPr>
        <p:spPr bwMode="auto">
          <a:xfrm>
            <a:off x="773466" y="3771106"/>
            <a:ext cx="449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accent3"/>
                </a:solidFill>
              </a:rPr>
              <a:t>264 km</a:t>
            </a:r>
          </a:p>
          <a:p>
            <a:pPr algn="ctr" eaLnBrk="1" hangingPunct="1">
              <a:lnSpc>
                <a:spcPct val="100000"/>
              </a:lnSpc>
              <a:buFontTx/>
              <a:buNone/>
            </a:pPr>
            <a:r>
              <a:rPr lang="fr-FR" altLang="de-DE" sz="900" b="0" dirty="0">
                <a:solidFill>
                  <a:schemeClr val="accent3"/>
                </a:solidFill>
              </a:rPr>
              <a:t>(1h55)</a:t>
            </a:r>
          </a:p>
        </p:txBody>
      </p:sp>
      <p:sp>
        <p:nvSpPr>
          <p:cNvPr id="314" name="Text 11"/>
          <p:cNvSpPr>
            <a:spLocks noChangeArrowheads="1"/>
          </p:cNvSpPr>
          <p:nvPr/>
        </p:nvSpPr>
        <p:spPr bwMode="auto">
          <a:xfrm>
            <a:off x="773466" y="5453856"/>
            <a:ext cx="449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accent3"/>
                </a:solidFill>
              </a:rPr>
              <a:t>712 km</a:t>
            </a:r>
          </a:p>
          <a:p>
            <a:pPr algn="ctr" eaLnBrk="1" hangingPunct="1">
              <a:lnSpc>
                <a:spcPct val="100000"/>
              </a:lnSpc>
              <a:buFontTx/>
              <a:buNone/>
            </a:pPr>
            <a:r>
              <a:rPr lang="fr-FR" altLang="de-DE" sz="900" b="0" dirty="0">
                <a:solidFill>
                  <a:schemeClr val="accent3"/>
                </a:solidFill>
              </a:rPr>
              <a:t>(6h32)</a:t>
            </a:r>
          </a:p>
        </p:txBody>
      </p:sp>
      <p:cxnSp>
        <p:nvCxnSpPr>
          <p:cNvPr id="315" name="LeanLine Vertical 635587521618209310"/>
          <p:cNvCxnSpPr/>
          <p:nvPr/>
        </p:nvCxnSpPr>
        <p:spPr>
          <a:xfrm>
            <a:off x="1136576" y="3905250"/>
            <a:ext cx="792088"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16" name="LeanLine Vertical 635587521618209310"/>
          <p:cNvCxnSpPr/>
          <p:nvPr/>
        </p:nvCxnSpPr>
        <p:spPr>
          <a:xfrm>
            <a:off x="1136576" y="4400550"/>
            <a:ext cx="648072"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17" name="LeanLine Vertical 635587521618209310"/>
          <p:cNvCxnSpPr/>
          <p:nvPr/>
        </p:nvCxnSpPr>
        <p:spPr>
          <a:xfrm>
            <a:off x="1136576" y="5591175"/>
            <a:ext cx="720080"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318" name="Text 11"/>
          <p:cNvSpPr>
            <a:spLocks noChangeArrowheads="1"/>
          </p:cNvSpPr>
          <p:nvPr/>
        </p:nvSpPr>
        <p:spPr bwMode="auto">
          <a:xfrm>
            <a:off x="773466" y="4523581"/>
            <a:ext cx="449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accent3"/>
                </a:solidFill>
              </a:rPr>
              <a:t>500 km</a:t>
            </a:r>
          </a:p>
          <a:p>
            <a:pPr algn="ctr" eaLnBrk="1" hangingPunct="1">
              <a:lnSpc>
                <a:spcPct val="100000"/>
              </a:lnSpc>
              <a:buFontTx/>
              <a:buNone/>
            </a:pPr>
            <a:r>
              <a:rPr lang="fr-FR" altLang="de-DE" sz="900" b="0" dirty="0">
                <a:solidFill>
                  <a:schemeClr val="accent3"/>
                </a:solidFill>
              </a:rPr>
              <a:t>(4h06)</a:t>
            </a:r>
          </a:p>
        </p:txBody>
      </p:sp>
      <p:cxnSp>
        <p:nvCxnSpPr>
          <p:cNvPr id="319" name="LeanLine Vertical 635587521618209310"/>
          <p:cNvCxnSpPr/>
          <p:nvPr/>
        </p:nvCxnSpPr>
        <p:spPr>
          <a:xfrm>
            <a:off x="1136576" y="4638675"/>
            <a:ext cx="720080"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320" name="Group 319"/>
          <p:cNvGrpSpPr/>
          <p:nvPr/>
        </p:nvGrpSpPr>
        <p:grpSpPr>
          <a:xfrm>
            <a:off x="2699033" y="2740025"/>
            <a:ext cx="449262" cy="1620000"/>
            <a:chOff x="2798093" y="2740025"/>
            <a:chExt cx="449262" cy="1655388"/>
          </a:xfrm>
        </p:grpSpPr>
        <p:cxnSp>
          <p:nvCxnSpPr>
            <p:cNvPr id="321" name="Straight Connector 320"/>
            <p:cNvCxnSpPr/>
            <p:nvPr/>
          </p:nvCxnSpPr>
          <p:spPr>
            <a:xfrm>
              <a:off x="3029868" y="2919413"/>
              <a:ext cx="0" cy="1476000"/>
            </a:xfrm>
            <a:prstGeom prst="line">
              <a:avLst/>
            </a:prstGeom>
            <a:ln w="9525">
              <a:solidFill>
                <a:schemeClr val="accent3"/>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322" name="Text 11"/>
            <p:cNvSpPr>
              <a:spLocks noChangeArrowheads="1"/>
            </p:cNvSpPr>
            <p:nvPr/>
          </p:nvSpPr>
          <p:spPr bwMode="auto">
            <a:xfrm>
              <a:off x="2798093" y="2740025"/>
              <a:ext cx="449262" cy="14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bg2"/>
                  </a:solidFill>
                </a:rPr>
                <a:t>531</a:t>
              </a:r>
            </a:p>
          </p:txBody>
        </p:sp>
      </p:grpSp>
      <p:grpSp>
        <p:nvGrpSpPr>
          <p:cNvPr id="323" name="Group 322"/>
          <p:cNvGrpSpPr/>
          <p:nvPr/>
        </p:nvGrpSpPr>
        <p:grpSpPr>
          <a:xfrm>
            <a:off x="2699033" y="4425314"/>
            <a:ext cx="449262" cy="1286975"/>
            <a:chOff x="2798093" y="4503412"/>
            <a:chExt cx="449262" cy="1204874"/>
          </a:xfrm>
        </p:grpSpPr>
        <p:cxnSp>
          <p:nvCxnSpPr>
            <p:cNvPr id="324" name="Straight Connector 323"/>
            <p:cNvCxnSpPr/>
            <p:nvPr/>
          </p:nvCxnSpPr>
          <p:spPr>
            <a:xfrm>
              <a:off x="3029868" y="4503412"/>
              <a:ext cx="0" cy="1008000"/>
            </a:xfrm>
            <a:prstGeom prst="line">
              <a:avLst/>
            </a:prstGeom>
            <a:ln w="9525">
              <a:solidFill>
                <a:schemeClr val="accent3"/>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325" name="Text 11"/>
            <p:cNvSpPr>
              <a:spLocks noChangeArrowheads="1"/>
            </p:cNvSpPr>
            <p:nvPr/>
          </p:nvSpPr>
          <p:spPr bwMode="auto">
            <a:xfrm>
              <a:off x="2798093" y="5578622"/>
              <a:ext cx="449262" cy="12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bg2"/>
                  </a:solidFill>
                </a:rPr>
                <a:t>28</a:t>
              </a:r>
            </a:p>
          </p:txBody>
        </p:sp>
      </p:grpSp>
      <p:grpSp>
        <p:nvGrpSpPr>
          <p:cNvPr id="326" name="Group 325"/>
          <p:cNvGrpSpPr/>
          <p:nvPr/>
        </p:nvGrpSpPr>
        <p:grpSpPr>
          <a:xfrm>
            <a:off x="3372081" y="2740025"/>
            <a:ext cx="449262" cy="1130300"/>
            <a:chOff x="3274952" y="2740025"/>
            <a:chExt cx="449262" cy="1130300"/>
          </a:xfrm>
        </p:grpSpPr>
        <p:cxnSp>
          <p:nvCxnSpPr>
            <p:cNvPr id="327" name="Straight Connector 326"/>
            <p:cNvCxnSpPr/>
            <p:nvPr/>
          </p:nvCxnSpPr>
          <p:spPr>
            <a:xfrm>
              <a:off x="3506727" y="2919412"/>
              <a:ext cx="0" cy="950913"/>
            </a:xfrm>
            <a:prstGeom prst="line">
              <a:avLst/>
            </a:prstGeom>
            <a:ln w="9525">
              <a:solidFill>
                <a:schemeClr val="accent3"/>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328" name="Text 11"/>
            <p:cNvSpPr>
              <a:spLocks noChangeArrowheads="1"/>
            </p:cNvSpPr>
            <p:nvPr/>
          </p:nvSpPr>
          <p:spPr bwMode="auto">
            <a:xfrm>
              <a:off x="3274952" y="2740025"/>
              <a:ext cx="4492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bg2"/>
                  </a:solidFill>
                </a:rPr>
                <a:t>242</a:t>
              </a:r>
            </a:p>
          </p:txBody>
        </p:sp>
      </p:grpSp>
      <p:cxnSp>
        <p:nvCxnSpPr>
          <p:cNvPr id="329" name="LeanLine Vertical 635587521618209310"/>
          <p:cNvCxnSpPr/>
          <p:nvPr/>
        </p:nvCxnSpPr>
        <p:spPr>
          <a:xfrm>
            <a:off x="2424356" y="4392930"/>
            <a:ext cx="1404000" cy="0"/>
          </a:xfrm>
          <a:prstGeom prst="line">
            <a:avLst/>
          </a:prstGeom>
          <a:ln w="3175" cmpd="sng">
            <a:solidFill>
              <a:schemeClr val="accent3"/>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31" name="LeanLine Vertical 635587521618209310"/>
          <p:cNvCxnSpPr/>
          <p:nvPr/>
        </p:nvCxnSpPr>
        <p:spPr>
          <a:xfrm>
            <a:off x="2378636" y="5109210"/>
            <a:ext cx="1404000" cy="0"/>
          </a:xfrm>
          <a:prstGeom prst="line">
            <a:avLst/>
          </a:prstGeom>
          <a:ln w="3175" cmpd="sng">
            <a:solidFill>
              <a:schemeClr val="accent3"/>
            </a:solidFill>
            <a:prstDash val="dash"/>
          </a:ln>
          <a:effectLst/>
        </p:spPr>
        <p:style>
          <a:lnRef idx="1">
            <a:schemeClr val="accent1"/>
          </a:lnRef>
          <a:fillRef idx="0">
            <a:schemeClr val="accent1"/>
          </a:fillRef>
          <a:effectRef idx="0">
            <a:schemeClr val="accent1"/>
          </a:effectRef>
          <a:fontRef idx="minor">
            <a:schemeClr val="tx1"/>
          </a:fontRef>
        </p:style>
      </p:cxnSp>
      <p:sp>
        <p:nvSpPr>
          <p:cNvPr id="333" name="Freeform 332"/>
          <p:cNvSpPr/>
          <p:nvPr/>
        </p:nvSpPr>
        <p:spPr>
          <a:xfrm>
            <a:off x="1663697" y="3675062"/>
            <a:ext cx="261937" cy="1920875"/>
          </a:xfrm>
          <a:custGeom>
            <a:avLst/>
            <a:gdLst>
              <a:gd name="connsiteX0" fmla="*/ 596900 w 1231900"/>
              <a:gd name="connsiteY0" fmla="*/ 0 h 5435600"/>
              <a:gd name="connsiteX1" fmla="*/ 381000 w 1231900"/>
              <a:gd name="connsiteY1" fmla="*/ 406400 h 5435600"/>
              <a:gd name="connsiteX2" fmla="*/ 228600 w 1231900"/>
              <a:gd name="connsiteY2" fmla="*/ 609600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596900 w 1231900"/>
              <a:gd name="connsiteY0" fmla="*/ 0 h 5435600"/>
              <a:gd name="connsiteX1" fmla="*/ 381000 w 1231900"/>
              <a:gd name="connsiteY1" fmla="*/ 406400 h 5435600"/>
              <a:gd name="connsiteX2" fmla="*/ 285750 w 1231900"/>
              <a:gd name="connsiteY2" fmla="*/ 650081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381000 w 1231900"/>
              <a:gd name="connsiteY0" fmla="*/ 0 h 5029200"/>
              <a:gd name="connsiteX1" fmla="*/ 285750 w 1231900"/>
              <a:gd name="connsiteY1" fmla="*/ 243681 h 5029200"/>
              <a:gd name="connsiteX2" fmla="*/ 330200 w 1231900"/>
              <a:gd name="connsiteY2" fmla="*/ 342900 h 5029200"/>
              <a:gd name="connsiteX3" fmla="*/ 393700 w 1231900"/>
              <a:gd name="connsiteY3" fmla="*/ 711200 h 5029200"/>
              <a:gd name="connsiteX4" fmla="*/ 419100 w 1231900"/>
              <a:gd name="connsiteY4" fmla="*/ 1003300 h 5029200"/>
              <a:gd name="connsiteX5" fmla="*/ 419100 w 1231900"/>
              <a:gd name="connsiteY5" fmla="*/ 1003300 h 5029200"/>
              <a:gd name="connsiteX6" fmla="*/ 317500 w 1231900"/>
              <a:gd name="connsiteY6" fmla="*/ 1244600 h 5029200"/>
              <a:gd name="connsiteX7" fmla="*/ 114300 w 1231900"/>
              <a:gd name="connsiteY7" fmla="*/ 1498600 h 5029200"/>
              <a:gd name="connsiteX8" fmla="*/ 101600 w 1231900"/>
              <a:gd name="connsiteY8" fmla="*/ 1854200 h 5029200"/>
              <a:gd name="connsiteX9" fmla="*/ 0 w 1231900"/>
              <a:gd name="connsiteY9" fmla="*/ 2197100 h 5029200"/>
              <a:gd name="connsiteX10" fmla="*/ 152400 w 1231900"/>
              <a:gd name="connsiteY10" fmla="*/ 2387600 h 5029200"/>
              <a:gd name="connsiteX11" fmla="*/ 101600 w 1231900"/>
              <a:gd name="connsiteY11" fmla="*/ 2590800 h 5029200"/>
              <a:gd name="connsiteX12" fmla="*/ 114300 w 1231900"/>
              <a:gd name="connsiteY12" fmla="*/ 2654300 h 5029200"/>
              <a:gd name="connsiteX13" fmla="*/ 114300 w 1231900"/>
              <a:gd name="connsiteY13" fmla="*/ 2921000 h 5029200"/>
              <a:gd name="connsiteX14" fmla="*/ 50800 w 1231900"/>
              <a:gd name="connsiteY14" fmla="*/ 3263900 h 5029200"/>
              <a:gd name="connsiteX15" fmla="*/ 152400 w 1231900"/>
              <a:gd name="connsiteY15" fmla="*/ 3492500 h 5029200"/>
              <a:gd name="connsiteX16" fmla="*/ 38100 w 1231900"/>
              <a:gd name="connsiteY16" fmla="*/ 3708400 h 5029200"/>
              <a:gd name="connsiteX17" fmla="*/ 88900 w 1231900"/>
              <a:gd name="connsiteY17" fmla="*/ 4076700 h 5029200"/>
              <a:gd name="connsiteX18" fmla="*/ 495300 w 1231900"/>
              <a:gd name="connsiteY18" fmla="*/ 4343400 h 5029200"/>
              <a:gd name="connsiteX19" fmla="*/ 876300 w 1231900"/>
              <a:gd name="connsiteY19" fmla="*/ 4356100 h 5029200"/>
              <a:gd name="connsiteX20" fmla="*/ 1054100 w 1231900"/>
              <a:gd name="connsiteY20" fmla="*/ 4330700 h 5029200"/>
              <a:gd name="connsiteX21" fmla="*/ 1079500 w 1231900"/>
              <a:gd name="connsiteY21" fmla="*/ 4495800 h 5029200"/>
              <a:gd name="connsiteX22" fmla="*/ 1003300 w 1231900"/>
              <a:gd name="connsiteY22" fmla="*/ 4635500 h 5029200"/>
              <a:gd name="connsiteX23" fmla="*/ 977900 w 1231900"/>
              <a:gd name="connsiteY23" fmla="*/ 4762500 h 5029200"/>
              <a:gd name="connsiteX24" fmla="*/ 1117600 w 1231900"/>
              <a:gd name="connsiteY24" fmla="*/ 4927600 h 5029200"/>
              <a:gd name="connsiteX25" fmla="*/ 1231900 w 1231900"/>
              <a:gd name="connsiteY25" fmla="*/ 5029200 h 5029200"/>
              <a:gd name="connsiteX0" fmla="*/ 285750 w 1231900"/>
              <a:gd name="connsiteY0" fmla="*/ -1 h 4785518"/>
              <a:gd name="connsiteX1" fmla="*/ 330200 w 1231900"/>
              <a:gd name="connsiteY1" fmla="*/ 99218 h 4785518"/>
              <a:gd name="connsiteX2" fmla="*/ 393700 w 1231900"/>
              <a:gd name="connsiteY2" fmla="*/ 467518 h 4785518"/>
              <a:gd name="connsiteX3" fmla="*/ 419100 w 1231900"/>
              <a:gd name="connsiteY3" fmla="*/ 759618 h 4785518"/>
              <a:gd name="connsiteX4" fmla="*/ 419100 w 1231900"/>
              <a:gd name="connsiteY4" fmla="*/ 759618 h 4785518"/>
              <a:gd name="connsiteX5" fmla="*/ 317500 w 1231900"/>
              <a:gd name="connsiteY5" fmla="*/ 1000918 h 4785518"/>
              <a:gd name="connsiteX6" fmla="*/ 114300 w 1231900"/>
              <a:gd name="connsiteY6" fmla="*/ 1254918 h 4785518"/>
              <a:gd name="connsiteX7" fmla="*/ 101600 w 1231900"/>
              <a:gd name="connsiteY7" fmla="*/ 1610518 h 4785518"/>
              <a:gd name="connsiteX8" fmla="*/ 0 w 1231900"/>
              <a:gd name="connsiteY8" fmla="*/ 1953418 h 4785518"/>
              <a:gd name="connsiteX9" fmla="*/ 152400 w 1231900"/>
              <a:gd name="connsiteY9" fmla="*/ 2143918 h 4785518"/>
              <a:gd name="connsiteX10" fmla="*/ 101600 w 1231900"/>
              <a:gd name="connsiteY10" fmla="*/ 2347118 h 4785518"/>
              <a:gd name="connsiteX11" fmla="*/ 114300 w 1231900"/>
              <a:gd name="connsiteY11" fmla="*/ 2410618 h 4785518"/>
              <a:gd name="connsiteX12" fmla="*/ 114300 w 1231900"/>
              <a:gd name="connsiteY12" fmla="*/ 2677318 h 4785518"/>
              <a:gd name="connsiteX13" fmla="*/ 50800 w 1231900"/>
              <a:gd name="connsiteY13" fmla="*/ 3020218 h 4785518"/>
              <a:gd name="connsiteX14" fmla="*/ 152400 w 1231900"/>
              <a:gd name="connsiteY14" fmla="*/ 3248818 h 4785518"/>
              <a:gd name="connsiteX15" fmla="*/ 38100 w 1231900"/>
              <a:gd name="connsiteY15" fmla="*/ 3464718 h 4785518"/>
              <a:gd name="connsiteX16" fmla="*/ 88900 w 1231900"/>
              <a:gd name="connsiteY16" fmla="*/ 3833018 h 4785518"/>
              <a:gd name="connsiteX17" fmla="*/ 495300 w 1231900"/>
              <a:gd name="connsiteY17" fmla="*/ 4099718 h 4785518"/>
              <a:gd name="connsiteX18" fmla="*/ 876300 w 1231900"/>
              <a:gd name="connsiteY18" fmla="*/ 4112418 h 4785518"/>
              <a:gd name="connsiteX19" fmla="*/ 1054100 w 1231900"/>
              <a:gd name="connsiteY19" fmla="*/ 4087018 h 4785518"/>
              <a:gd name="connsiteX20" fmla="*/ 1079500 w 1231900"/>
              <a:gd name="connsiteY20" fmla="*/ 4252118 h 4785518"/>
              <a:gd name="connsiteX21" fmla="*/ 1003300 w 1231900"/>
              <a:gd name="connsiteY21" fmla="*/ 4391818 h 4785518"/>
              <a:gd name="connsiteX22" fmla="*/ 977900 w 1231900"/>
              <a:gd name="connsiteY22" fmla="*/ 4518818 h 4785518"/>
              <a:gd name="connsiteX23" fmla="*/ 1117600 w 1231900"/>
              <a:gd name="connsiteY23" fmla="*/ 4683918 h 4785518"/>
              <a:gd name="connsiteX24" fmla="*/ 1231900 w 1231900"/>
              <a:gd name="connsiteY24" fmla="*/ 4785518 h 4785518"/>
              <a:gd name="connsiteX0" fmla="*/ 330200 w 1231900"/>
              <a:gd name="connsiteY0" fmla="*/ 0 h 4686300"/>
              <a:gd name="connsiteX1" fmla="*/ 393700 w 1231900"/>
              <a:gd name="connsiteY1" fmla="*/ 368300 h 4686300"/>
              <a:gd name="connsiteX2" fmla="*/ 419100 w 1231900"/>
              <a:gd name="connsiteY2" fmla="*/ 660400 h 4686300"/>
              <a:gd name="connsiteX3" fmla="*/ 419100 w 1231900"/>
              <a:gd name="connsiteY3" fmla="*/ 660400 h 4686300"/>
              <a:gd name="connsiteX4" fmla="*/ 317500 w 1231900"/>
              <a:gd name="connsiteY4" fmla="*/ 901700 h 4686300"/>
              <a:gd name="connsiteX5" fmla="*/ 114300 w 1231900"/>
              <a:gd name="connsiteY5" fmla="*/ 1155700 h 4686300"/>
              <a:gd name="connsiteX6" fmla="*/ 101600 w 1231900"/>
              <a:gd name="connsiteY6" fmla="*/ 1511300 h 4686300"/>
              <a:gd name="connsiteX7" fmla="*/ 0 w 1231900"/>
              <a:gd name="connsiteY7" fmla="*/ 1854200 h 4686300"/>
              <a:gd name="connsiteX8" fmla="*/ 152400 w 1231900"/>
              <a:gd name="connsiteY8" fmla="*/ 2044700 h 4686300"/>
              <a:gd name="connsiteX9" fmla="*/ 101600 w 1231900"/>
              <a:gd name="connsiteY9" fmla="*/ 2247900 h 4686300"/>
              <a:gd name="connsiteX10" fmla="*/ 114300 w 1231900"/>
              <a:gd name="connsiteY10" fmla="*/ 2311400 h 4686300"/>
              <a:gd name="connsiteX11" fmla="*/ 114300 w 1231900"/>
              <a:gd name="connsiteY11" fmla="*/ 2578100 h 4686300"/>
              <a:gd name="connsiteX12" fmla="*/ 50800 w 1231900"/>
              <a:gd name="connsiteY12" fmla="*/ 2921000 h 4686300"/>
              <a:gd name="connsiteX13" fmla="*/ 152400 w 1231900"/>
              <a:gd name="connsiteY13" fmla="*/ 3149600 h 4686300"/>
              <a:gd name="connsiteX14" fmla="*/ 38100 w 1231900"/>
              <a:gd name="connsiteY14" fmla="*/ 3365500 h 4686300"/>
              <a:gd name="connsiteX15" fmla="*/ 88900 w 1231900"/>
              <a:gd name="connsiteY15" fmla="*/ 3733800 h 4686300"/>
              <a:gd name="connsiteX16" fmla="*/ 495300 w 1231900"/>
              <a:gd name="connsiteY16" fmla="*/ 4000500 h 4686300"/>
              <a:gd name="connsiteX17" fmla="*/ 876300 w 1231900"/>
              <a:gd name="connsiteY17" fmla="*/ 4013200 h 4686300"/>
              <a:gd name="connsiteX18" fmla="*/ 1054100 w 1231900"/>
              <a:gd name="connsiteY18" fmla="*/ 3987800 h 4686300"/>
              <a:gd name="connsiteX19" fmla="*/ 1079500 w 1231900"/>
              <a:gd name="connsiteY19" fmla="*/ 4152900 h 4686300"/>
              <a:gd name="connsiteX20" fmla="*/ 1003300 w 1231900"/>
              <a:gd name="connsiteY20" fmla="*/ 4292600 h 4686300"/>
              <a:gd name="connsiteX21" fmla="*/ 977900 w 1231900"/>
              <a:gd name="connsiteY21" fmla="*/ 4419600 h 4686300"/>
              <a:gd name="connsiteX22" fmla="*/ 1117600 w 1231900"/>
              <a:gd name="connsiteY22" fmla="*/ 4584700 h 4686300"/>
              <a:gd name="connsiteX23" fmla="*/ 1231900 w 1231900"/>
              <a:gd name="connsiteY23" fmla="*/ 4686300 h 4686300"/>
              <a:gd name="connsiteX0" fmla="*/ 393700 w 1231900"/>
              <a:gd name="connsiteY0" fmla="*/ -1 h 4317999"/>
              <a:gd name="connsiteX1" fmla="*/ 419100 w 1231900"/>
              <a:gd name="connsiteY1" fmla="*/ 292099 h 4317999"/>
              <a:gd name="connsiteX2" fmla="*/ 419100 w 1231900"/>
              <a:gd name="connsiteY2" fmla="*/ 292099 h 4317999"/>
              <a:gd name="connsiteX3" fmla="*/ 317500 w 1231900"/>
              <a:gd name="connsiteY3" fmla="*/ 533399 h 4317999"/>
              <a:gd name="connsiteX4" fmla="*/ 114300 w 1231900"/>
              <a:gd name="connsiteY4" fmla="*/ 787399 h 4317999"/>
              <a:gd name="connsiteX5" fmla="*/ 101600 w 1231900"/>
              <a:gd name="connsiteY5" fmla="*/ 1142999 h 4317999"/>
              <a:gd name="connsiteX6" fmla="*/ 0 w 1231900"/>
              <a:gd name="connsiteY6" fmla="*/ 1485899 h 4317999"/>
              <a:gd name="connsiteX7" fmla="*/ 152400 w 1231900"/>
              <a:gd name="connsiteY7" fmla="*/ 1676399 h 4317999"/>
              <a:gd name="connsiteX8" fmla="*/ 101600 w 1231900"/>
              <a:gd name="connsiteY8" fmla="*/ 1879599 h 4317999"/>
              <a:gd name="connsiteX9" fmla="*/ 114300 w 1231900"/>
              <a:gd name="connsiteY9" fmla="*/ 1943099 h 4317999"/>
              <a:gd name="connsiteX10" fmla="*/ 114300 w 1231900"/>
              <a:gd name="connsiteY10" fmla="*/ 2209799 h 4317999"/>
              <a:gd name="connsiteX11" fmla="*/ 50800 w 1231900"/>
              <a:gd name="connsiteY11" fmla="*/ 2552699 h 4317999"/>
              <a:gd name="connsiteX12" fmla="*/ 152400 w 1231900"/>
              <a:gd name="connsiteY12" fmla="*/ 2781299 h 4317999"/>
              <a:gd name="connsiteX13" fmla="*/ 38100 w 1231900"/>
              <a:gd name="connsiteY13" fmla="*/ 2997199 h 4317999"/>
              <a:gd name="connsiteX14" fmla="*/ 88900 w 1231900"/>
              <a:gd name="connsiteY14" fmla="*/ 3365499 h 4317999"/>
              <a:gd name="connsiteX15" fmla="*/ 495300 w 1231900"/>
              <a:gd name="connsiteY15" fmla="*/ 3632199 h 4317999"/>
              <a:gd name="connsiteX16" fmla="*/ 876300 w 1231900"/>
              <a:gd name="connsiteY16" fmla="*/ 3644899 h 4317999"/>
              <a:gd name="connsiteX17" fmla="*/ 1054100 w 1231900"/>
              <a:gd name="connsiteY17" fmla="*/ 3619499 h 4317999"/>
              <a:gd name="connsiteX18" fmla="*/ 1079500 w 1231900"/>
              <a:gd name="connsiteY18" fmla="*/ 3784599 h 4317999"/>
              <a:gd name="connsiteX19" fmla="*/ 1003300 w 1231900"/>
              <a:gd name="connsiteY19" fmla="*/ 3924299 h 4317999"/>
              <a:gd name="connsiteX20" fmla="*/ 977900 w 1231900"/>
              <a:gd name="connsiteY20" fmla="*/ 4051299 h 4317999"/>
              <a:gd name="connsiteX21" fmla="*/ 1117600 w 1231900"/>
              <a:gd name="connsiteY21" fmla="*/ 4216399 h 4317999"/>
              <a:gd name="connsiteX22" fmla="*/ 1231900 w 1231900"/>
              <a:gd name="connsiteY22" fmla="*/ 4317999 h 4317999"/>
              <a:gd name="connsiteX0" fmla="*/ 419100 w 1231900"/>
              <a:gd name="connsiteY0" fmla="*/ 0 h 4025900"/>
              <a:gd name="connsiteX1" fmla="*/ 419100 w 1231900"/>
              <a:gd name="connsiteY1" fmla="*/ 0 h 4025900"/>
              <a:gd name="connsiteX2" fmla="*/ 317500 w 1231900"/>
              <a:gd name="connsiteY2" fmla="*/ 241300 h 4025900"/>
              <a:gd name="connsiteX3" fmla="*/ 114300 w 1231900"/>
              <a:gd name="connsiteY3" fmla="*/ 495300 h 4025900"/>
              <a:gd name="connsiteX4" fmla="*/ 101600 w 1231900"/>
              <a:gd name="connsiteY4" fmla="*/ 850900 h 4025900"/>
              <a:gd name="connsiteX5" fmla="*/ 0 w 1231900"/>
              <a:gd name="connsiteY5" fmla="*/ 1193800 h 4025900"/>
              <a:gd name="connsiteX6" fmla="*/ 152400 w 1231900"/>
              <a:gd name="connsiteY6" fmla="*/ 1384300 h 4025900"/>
              <a:gd name="connsiteX7" fmla="*/ 101600 w 1231900"/>
              <a:gd name="connsiteY7" fmla="*/ 1587500 h 4025900"/>
              <a:gd name="connsiteX8" fmla="*/ 114300 w 1231900"/>
              <a:gd name="connsiteY8" fmla="*/ 1651000 h 4025900"/>
              <a:gd name="connsiteX9" fmla="*/ 114300 w 1231900"/>
              <a:gd name="connsiteY9" fmla="*/ 1917700 h 4025900"/>
              <a:gd name="connsiteX10" fmla="*/ 50800 w 1231900"/>
              <a:gd name="connsiteY10" fmla="*/ 2260600 h 4025900"/>
              <a:gd name="connsiteX11" fmla="*/ 152400 w 1231900"/>
              <a:gd name="connsiteY11" fmla="*/ 2489200 h 4025900"/>
              <a:gd name="connsiteX12" fmla="*/ 38100 w 1231900"/>
              <a:gd name="connsiteY12" fmla="*/ 2705100 h 4025900"/>
              <a:gd name="connsiteX13" fmla="*/ 88900 w 1231900"/>
              <a:gd name="connsiteY13" fmla="*/ 3073400 h 4025900"/>
              <a:gd name="connsiteX14" fmla="*/ 495300 w 1231900"/>
              <a:gd name="connsiteY14" fmla="*/ 3340100 h 4025900"/>
              <a:gd name="connsiteX15" fmla="*/ 876300 w 1231900"/>
              <a:gd name="connsiteY15" fmla="*/ 3352800 h 4025900"/>
              <a:gd name="connsiteX16" fmla="*/ 1054100 w 1231900"/>
              <a:gd name="connsiteY16" fmla="*/ 3327400 h 4025900"/>
              <a:gd name="connsiteX17" fmla="*/ 1079500 w 1231900"/>
              <a:gd name="connsiteY17" fmla="*/ 3492500 h 4025900"/>
              <a:gd name="connsiteX18" fmla="*/ 1003300 w 1231900"/>
              <a:gd name="connsiteY18" fmla="*/ 3632200 h 4025900"/>
              <a:gd name="connsiteX19" fmla="*/ 977900 w 1231900"/>
              <a:gd name="connsiteY19" fmla="*/ 3759200 h 4025900"/>
              <a:gd name="connsiteX20" fmla="*/ 1117600 w 1231900"/>
              <a:gd name="connsiteY20" fmla="*/ 3924300 h 4025900"/>
              <a:gd name="connsiteX21" fmla="*/ 1231900 w 1231900"/>
              <a:gd name="connsiteY21" fmla="*/ 4025900 h 4025900"/>
              <a:gd name="connsiteX0" fmla="*/ 419100 w 1117601"/>
              <a:gd name="connsiteY0" fmla="*/ 0 h 3924300"/>
              <a:gd name="connsiteX1" fmla="*/ 419100 w 1117601"/>
              <a:gd name="connsiteY1" fmla="*/ 0 h 3924300"/>
              <a:gd name="connsiteX2" fmla="*/ 317500 w 1117601"/>
              <a:gd name="connsiteY2" fmla="*/ 241300 h 3924300"/>
              <a:gd name="connsiteX3" fmla="*/ 114300 w 1117601"/>
              <a:gd name="connsiteY3" fmla="*/ 495300 h 3924300"/>
              <a:gd name="connsiteX4" fmla="*/ 101600 w 1117601"/>
              <a:gd name="connsiteY4" fmla="*/ 850900 h 3924300"/>
              <a:gd name="connsiteX5" fmla="*/ 0 w 1117601"/>
              <a:gd name="connsiteY5" fmla="*/ 1193800 h 3924300"/>
              <a:gd name="connsiteX6" fmla="*/ 152400 w 1117601"/>
              <a:gd name="connsiteY6" fmla="*/ 1384300 h 3924300"/>
              <a:gd name="connsiteX7" fmla="*/ 101600 w 1117601"/>
              <a:gd name="connsiteY7" fmla="*/ 1587500 h 3924300"/>
              <a:gd name="connsiteX8" fmla="*/ 114300 w 1117601"/>
              <a:gd name="connsiteY8" fmla="*/ 1651000 h 3924300"/>
              <a:gd name="connsiteX9" fmla="*/ 114300 w 1117601"/>
              <a:gd name="connsiteY9" fmla="*/ 1917700 h 3924300"/>
              <a:gd name="connsiteX10" fmla="*/ 50800 w 1117601"/>
              <a:gd name="connsiteY10" fmla="*/ 2260600 h 3924300"/>
              <a:gd name="connsiteX11" fmla="*/ 152400 w 1117601"/>
              <a:gd name="connsiteY11" fmla="*/ 2489200 h 3924300"/>
              <a:gd name="connsiteX12" fmla="*/ 38100 w 1117601"/>
              <a:gd name="connsiteY12" fmla="*/ 2705100 h 3924300"/>
              <a:gd name="connsiteX13" fmla="*/ 88900 w 1117601"/>
              <a:gd name="connsiteY13" fmla="*/ 3073400 h 3924300"/>
              <a:gd name="connsiteX14" fmla="*/ 495300 w 1117601"/>
              <a:gd name="connsiteY14" fmla="*/ 3340100 h 3924300"/>
              <a:gd name="connsiteX15" fmla="*/ 876300 w 1117601"/>
              <a:gd name="connsiteY15" fmla="*/ 3352800 h 3924300"/>
              <a:gd name="connsiteX16" fmla="*/ 1054100 w 1117601"/>
              <a:gd name="connsiteY16" fmla="*/ 3327400 h 3924300"/>
              <a:gd name="connsiteX17" fmla="*/ 1079500 w 1117601"/>
              <a:gd name="connsiteY17" fmla="*/ 3492500 h 3924300"/>
              <a:gd name="connsiteX18" fmla="*/ 1003300 w 1117601"/>
              <a:gd name="connsiteY18" fmla="*/ 3632200 h 3924300"/>
              <a:gd name="connsiteX19" fmla="*/ 977900 w 1117601"/>
              <a:gd name="connsiteY19" fmla="*/ 3759200 h 3924300"/>
              <a:gd name="connsiteX20" fmla="*/ 1117600 w 1117601"/>
              <a:gd name="connsiteY20" fmla="*/ 3924300 h 3924300"/>
              <a:gd name="connsiteX0" fmla="*/ 419100 w 1079500"/>
              <a:gd name="connsiteY0" fmla="*/ 0 h 3759199"/>
              <a:gd name="connsiteX1" fmla="*/ 419100 w 1079500"/>
              <a:gd name="connsiteY1" fmla="*/ 0 h 3759199"/>
              <a:gd name="connsiteX2" fmla="*/ 317500 w 1079500"/>
              <a:gd name="connsiteY2" fmla="*/ 241300 h 3759199"/>
              <a:gd name="connsiteX3" fmla="*/ 114300 w 1079500"/>
              <a:gd name="connsiteY3" fmla="*/ 495300 h 3759199"/>
              <a:gd name="connsiteX4" fmla="*/ 101600 w 1079500"/>
              <a:gd name="connsiteY4" fmla="*/ 850900 h 3759199"/>
              <a:gd name="connsiteX5" fmla="*/ 0 w 1079500"/>
              <a:gd name="connsiteY5" fmla="*/ 1193800 h 3759199"/>
              <a:gd name="connsiteX6" fmla="*/ 152400 w 1079500"/>
              <a:gd name="connsiteY6" fmla="*/ 1384300 h 3759199"/>
              <a:gd name="connsiteX7" fmla="*/ 101600 w 1079500"/>
              <a:gd name="connsiteY7" fmla="*/ 1587500 h 3759199"/>
              <a:gd name="connsiteX8" fmla="*/ 114300 w 1079500"/>
              <a:gd name="connsiteY8" fmla="*/ 1651000 h 3759199"/>
              <a:gd name="connsiteX9" fmla="*/ 114300 w 1079500"/>
              <a:gd name="connsiteY9" fmla="*/ 1917700 h 3759199"/>
              <a:gd name="connsiteX10" fmla="*/ 50800 w 1079500"/>
              <a:gd name="connsiteY10" fmla="*/ 2260600 h 3759199"/>
              <a:gd name="connsiteX11" fmla="*/ 152400 w 1079500"/>
              <a:gd name="connsiteY11" fmla="*/ 2489200 h 3759199"/>
              <a:gd name="connsiteX12" fmla="*/ 38100 w 1079500"/>
              <a:gd name="connsiteY12" fmla="*/ 2705100 h 3759199"/>
              <a:gd name="connsiteX13" fmla="*/ 88900 w 1079500"/>
              <a:gd name="connsiteY13" fmla="*/ 3073400 h 3759199"/>
              <a:gd name="connsiteX14" fmla="*/ 495300 w 1079500"/>
              <a:gd name="connsiteY14" fmla="*/ 3340100 h 3759199"/>
              <a:gd name="connsiteX15" fmla="*/ 876300 w 1079500"/>
              <a:gd name="connsiteY15" fmla="*/ 3352800 h 3759199"/>
              <a:gd name="connsiteX16" fmla="*/ 1054100 w 1079500"/>
              <a:gd name="connsiteY16" fmla="*/ 3327400 h 3759199"/>
              <a:gd name="connsiteX17" fmla="*/ 1079500 w 1079500"/>
              <a:gd name="connsiteY17" fmla="*/ 3492500 h 3759199"/>
              <a:gd name="connsiteX18" fmla="*/ 1003300 w 1079500"/>
              <a:gd name="connsiteY18" fmla="*/ 3632200 h 3759199"/>
              <a:gd name="connsiteX19" fmla="*/ 977900 w 1079500"/>
              <a:gd name="connsiteY19" fmla="*/ 3759200 h 3759199"/>
              <a:gd name="connsiteX0" fmla="*/ 419100 w 1079500"/>
              <a:gd name="connsiteY0" fmla="*/ 0 h 3632201"/>
              <a:gd name="connsiteX1" fmla="*/ 419100 w 1079500"/>
              <a:gd name="connsiteY1" fmla="*/ 0 h 3632201"/>
              <a:gd name="connsiteX2" fmla="*/ 317500 w 1079500"/>
              <a:gd name="connsiteY2" fmla="*/ 241300 h 3632201"/>
              <a:gd name="connsiteX3" fmla="*/ 114300 w 1079500"/>
              <a:gd name="connsiteY3" fmla="*/ 495300 h 3632201"/>
              <a:gd name="connsiteX4" fmla="*/ 101600 w 1079500"/>
              <a:gd name="connsiteY4" fmla="*/ 850900 h 3632201"/>
              <a:gd name="connsiteX5" fmla="*/ 0 w 1079500"/>
              <a:gd name="connsiteY5" fmla="*/ 1193800 h 3632201"/>
              <a:gd name="connsiteX6" fmla="*/ 152400 w 1079500"/>
              <a:gd name="connsiteY6" fmla="*/ 1384300 h 3632201"/>
              <a:gd name="connsiteX7" fmla="*/ 101600 w 1079500"/>
              <a:gd name="connsiteY7" fmla="*/ 1587500 h 3632201"/>
              <a:gd name="connsiteX8" fmla="*/ 114300 w 1079500"/>
              <a:gd name="connsiteY8" fmla="*/ 1651000 h 3632201"/>
              <a:gd name="connsiteX9" fmla="*/ 114300 w 1079500"/>
              <a:gd name="connsiteY9" fmla="*/ 1917700 h 3632201"/>
              <a:gd name="connsiteX10" fmla="*/ 50800 w 1079500"/>
              <a:gd name="connsiteY10" fmla="*/ 2260600 h 3632201"/>
              <a:gd name="connsiteX11" fmla="*/ 152400 w 1079500"/>
              <a:gd name="connsiteY11" fmla="*/ 2489200 h 3632201"/>
              <a:gd name="connsiteX12" fmla="*/ 38100 w 1079500"/>
              <a:gd name="connsiteY12" fmla="*/ 2705100 h 3632201"/>
              <a:gd name="connsiteX13" fmla="*/ 88900 w 1079500"/>
              <a:gd name="connsiteY13" fmla="*/ 3073400 h 3632201"/>
              <a:gd name="connsiteX14" fmla="*/ 495300 w 1079500"/>
              <a:gd name="connsiteY14" fmla="*/ 3340100 h 3632201"/>
              <a:gd name="connsiteX15" fmla="*/ 876300 w 1079500"/>
              <a:gd name="connsiteY15" fmla="*/ 3352800 h 3632201"/>
              <a:gd name="connsiteX16" fmla="*/ 1054100 w 1079500"/>
              <a:gd name="connsiteY16" fmla="*/ 3327400 h 3632201"/>
              <a:gd name="connsiteX17" fmla="*/ 1079500 w 1079500"/>
              <a:gd name="connsiteY17" fmla="*/ 3492500 h 3632201"/>
              <a:gd name="connsiteX18" fmla="*/ 1003300 w 1079500"/>
              <a:gd name="connsiteY18" fmla="*/ 3632200 h 3632201"/>
              <a:gd name="connsiteX0" fmla="*/ 419100 w 1079500"/>
              <a:gd name="connsiteY0" fmla="*/ 0 h 3492500"/>
              <a:gd name="connsiteX1" fmla="*/ 419100 w 1079500"/>
              <a:gd name="connsiteY1" fmla="*/ 0 h 3492500"/>
              <a:gd name="connsiteX2" fmla="*/ 317500 w 1079500"/>
              <a:gd name="connsiteY2" fmla="*/ 241300 h 3492500"/>
              <a:gd name="connsiteX3" fmla="*/ 114300 w 1079500"/>
              <a:gd name="connsiteY3" fmla="*/ 495300 h 3492500"/>
              <a:gd name="connsiteX4" fmla="*/ 101600 w 1079500"/>
              <a:gd name="connsiteY4" fmla="*/ 850900 h 3492500"/>
              <a:gd name="connsiteX5" fmla="*/ 0 w 1079500"/>
              <a:gd name="connsiteY5" fmla="*/ 1193800 h 3492500"/>
              <a:gd name="connsiteX6" fmla="*/ 152400 w 1079500"/>
              <a:gd name="connsiteY6" fmla="*/ 1384300 h 3492500"/>
              <a:gd name="connsiteX7" fmla="*/ 101600 w 1079500"/>
              <a:gd name="connsiteY7" fmla="*/ 1587500 h 3492500"/>
              <a:gd name="connsiteX8" fmla="*/ 114300 w 1079500"/>
              <a:gd name="connsiteY8" fmla="*/ 1651000 h 3492500"/>
              <a:gd name="connsiteX9" fmla="*/ 114300 w 1079500"/>
              <a:gd name="connsiteY9" fmla="*/ 1917700 h 3492500"/>
              <a:gd name="connsiteX10" fmla="*/ 50800 w 1079500"/>
              <a:gd name="connsiteY10" fmla="*/ 2260600 h 3492500"/>
              <a:gd name="connsiteX11" fmla="*/ 152400 w 1079500"/>
              <a:gd name="connsiteY11" fmla="*/ 2489200 h 3492500"/>
              <a:gd name="connsiteX12" fmla="*/ 38100 w 1079500"/>
              <a:gd name="connsiteY12" fmla="*/ 2705100 h 3492500"/>
              <a:gd name="connsiteX13" fmla="*/ 88900 w 1079500"/>
              <a:gd name="connsiteY13" fmla="*/ 3073400 h 3492500"/>
              <a:gd name="connsiteX14" fmla="*/ 495300 w 1079500"/>
              <a:gd name="connsiteY14" fmla="*/ 3340100 h 3492500"/>
              <a:gd name="connsiteX15" fmla="*/ 876300 w 1079500"/>
              <a:gd name="connsiteY15" fmla="*/ 3352800 h 3492500"/>
              <a:gd name="connsiteX16" fmla="*/ 1054100 w 1079500"/>
              <a:gd name="connsiteY16" fmla="*/ 3327400 h 3492500"/>
              <a:gd name="connsiteX17" fmla="*/ 1079500 w 1079500"/>
              <a:gd name="connsiteY17" fmla="*/ 3492500 h 3492500"/>
              <a:gd name="connsiteX0" fmla="*/ 419100 w 1054100"/>
              <a:gd name="connsiteY0" fmla="*/ 0 h 3352799"/>
              <a:gd name="connsiteX1" fmla="*/ 419100 w 1054100"/>
              <a:gd name="connsiteY1" fmla="*/ 0 h 3352799"/>
              <a:gd name="connsiteX2" fmla="*/ 317500 w 1054100"/>
              <a:gd name="connsiteY2" fmla="*/ 241300 h 3352799"/>
              <a:gd name="connsiteX3" fmla="*/ 114300 w 1054100"/>
              <a:gd name="connsiteY3" fmla="*/ 495300 h 3352799"/>
              <a:gd name="connsiteX4" fmla="*/ 101600 w 1054100"/>
              <a:gd name="connsiteY4" fmla="*/ 850900 h 3352799"/>
              <a:gd name="connsiteX5" fmla="*/ 0 w 1054100"/>
              <a:gd name="connsiteY5" fmla="*/ 1193800 h 3352799"/>
              <a:gd name="connsiteX6" fmla="*/ 152400 w 1054100"/>
              <a:gd name="connsiteY6" fmla="*/ 1384300 h 3352799"/>
              <a:gd name="connsiteX7" fmla="*/ 101600 w 1054100"/>
              <a:gd name="connsiteY7" fmla="*/ 1587500 h 3352799"/>
              <a:gd name="connsiteX8" fmla="*/ 114300 w 1054100"/>
              <a:gd name="connsiteY8" fmla="*/ 1651000 h 3352799"/>
              <a:gd name="connsiteX9" fmla="*/ 114300 w 1054100"/>
              <a:gd name="connsiteY9" fmla="*/ 1917700 h 3352799"/>
              <a:gd name="connsiteX10" fmla="*/ 50800 w 1054100"/>
              <a:gd name="connsiteY10" fmla="*/ 2260600 h 3352799"/>
              <a:gd name="connsiteX11" fmla="*/ 152400 w 1054100"/>
              <a:gd name="connsiteY11" fmla="*/ 2489200 h 3352799"/>
              <a:gd name="connsiteX12" fmla="*/ 38100 w 1054100"/>
              <a:gd name="connsiteY12" fmla="*/ 2705100 h 3352799"/>
              <a:gd name="connsiteX13" fmla="*/ 88900 w 1054100"/>
              <a:gd name="connsiteY13" fmla="*/ 3073400 h 3352799"/>
              <a:gd name="connsiteX14" fmla="*/ 495300 w 1054100"/>
              <a:gd name="connsiteY14" fmla="*/ 3340100 h 3352799"/>
              <a:gd name="connsiteX15" fmla="*/ 876300 w 1054100"/>
              <a:gd name="connsiteY15" fmla="*/ 3352800 h 3352799"/>
              <a:gd name="connsiteX16" fmla="*/ 1054100 w 1054100"/>
              <a:gd name="connsiteY16" fmla="*/ 3327400 h 3352799"/>
              <a:gd name="connsiteX0" fmla="*/ 419100 w 876300"/>
              <a:gd name="connsiteY0" fmla="*/ 0 h 3352801"/>
              <a:gd name="connsiteX1" fmla="*/ 419100 w 876300"/>
              <a:gd name="connsiteY1" fmla="*/ 0 h 3352801"/>
              <a:gd name="connsiteX2" fmla="*/ 317500 w 876300"/>
              <a:gd name="connsiteY2" fmla="*/ 241300 h 3352801"/>
              <a:gd name="connsiteX3" fmla="*/ 114300 w 876300"/>
              <a:gd name="connsiteY3" fmla="*/ 495300 h 3352801"/>
              <a:gd name="connsiteX4" fmla="*/ 101600 w 876300"/>
              <a:gd name="connsiteY4" fmla="*/ 850900 h 3352801"/>
              <a:gd name="connsiteX5" fmla="*/ 0 w 876300"/>
              <a:gd name="connsiteY5" fmla="*/ 1193800 h 3352801"/>
              <a:gd name="connsiteX6" fmla="*/ 152400 w 876300"/>
              <a:gd name="connsiteY6" fmla="*/ 1384300 h 3352801"/>
              <a:gd name="connsiteX7" fmla="*/ 101600 w 876300"/>
              <a:gd name="connsiteY7" fmla="*/ 1587500 h 3352801"/>
              <a:gd name="connsiteX8" fmla="*/ 114300 w 876300"/>
              <a:gd name="connsiteY8" fmla="*/ 1651000 h 3352801"/>
              <a:gd name="connsiteX9" fmla="*/ 114300 w 876300"/>
              <a:gd name="connsiteY9" fmla="*/ 1917700 h 3352801"/>
              <a:gd name="connsiteX10" fmla="*/ 50800 w 876300"/>
              <a:gd name="connsiteY10" fmla="*/ 2260600 h 3352801"/>
              <a:gd name="connsiteX11" fmla="*/ 152400 w 876300"/>
              <a:gd name="connsiteY11" fmla="*/ 2489200 h 3352801"/>
              <a:gd name="connsiteX12" fmla="*/ 38100 w 876300"/>
              <a:gd name="connsiteY12" fmla="*/ 2705100 h 3352801"/>
              <a:gd name="connsiteX13" fmla="*/ 88900 w 876300"/>
              <a:gd name="connsiteY13" fmla="*/ 3073400 h 3352801"/>
              <a:gd name="connsiteX14" fmla="*/ 495300 w 876300"/>
              <a:gd name="connsiteY14" fmla="*/ 3340100 h 3352801"/>
              <a:gd name="connsiteX15" fmla="*/ 876300 w 876300"/>
              <a:gd name="connsiteY15" fmla="*/ 3352800 h 3352801"/>
              <a:gd name="connsiteX0" fmla="*/ 419100 w 495300"/>
              <a:gd name="connsiteY0" fmla="*/ 0 h 3340100"/>
              <a:gd name="connsiteX1" fmla="*/ 419100 w 495300"/>
              <a:gd name="connsiteY1" fmla="*/ 0 h 3340100"/>
              <a:gd name="connsiteX2" fmla="*/ 317500 w 495300"/>
              <a:gd name="connsiteY2" fmla="*/ 241300 h 3340100"/>
              <a:gd name="connsiteX3" fmla="*/ 114300 w 495300"/>
              <a:gd name="connsiteY3" fmla="*/ 495300 h 3340100"/>
              <a:gd name="connsiteX4" fmla="*/ 101600 w 495300"/>
              <a:gd name="connsiteY4" fmla="*/ 850900 h 3340100"/>
              <a:gd name="connsiteX5" fmla="*/ 0 w 495300"/>
              <a:gd name="connsiteY5" fmla="*/ 1193800 h 3340100"/>
              <a:gd name="connsiteX6" fmla="*/ 152400 w 495300"/>
              <a:gd name="connsiteY6" fmla="*/ 1384300 h 3340100"/>
              <a:gd name="connsiteX7" fmla="*/ 101600 w 495300"/>
              <a:gd name="connsiteY7" fmla="*/ 1587500 h 3340100"/>
              <a:gd name="connsiteX8" fmla="*/ 114300 w 495300"/>
              <a:gd name="connsiteY8" fmla="*/ 1651000 h 3340100"/>
              <a:gd name="connsiteX9" fmla="*/ 114300 w 495300"/>
              <a:gd name="connsiteY9" fmla="*/ 1917700 h 3340100"/>
              <a:gd name="connsiteX10" fmla="*/ 50800 w 495300"/>
              <a:gd name="connsiteY10" fmla="*/ 2260600 h 3340100"/>
              <a:gd name="connsiteX11" fmla="*/ 152400 w 495300"/>
              <a:gd name="connsiteY11" fmla="*/ 2489200 h 3340100"/>
              <a:gd name="connsiteX12" fmla="*/ 38100 w 495300"/>
              <a:gd name="connsiteY12" fmla="*/ 2705100 h 3340100"/>
              <a:gd name="connsiteX13" fmla="*/ 88900 w 495300"/>
              <a:gd name="connsiteY13" fmla="*/ 3073400 h 3340100"/>
              <a:gd name="connsiteX14" fmla="*/ 495300 w 495300"/>
              <a:gd name="connsiteY14" fmla="*/ 3340100 h 3340100"/>
              <a:gd name="connsiteX0" fmla="*/ 419100 w 419100"/>
              <a:gd name="connsiteY0" fmla="*/ 0 h 3073399"/>
              <a:gd name="connsiteX1" fmla="*/ 419100 w 419100"/>
              <a:gd name="connsiteY1" fmla="*/ 0 h 3073399"/>
              <a:gd name="connsiteX2" fmla="*/ 317500 w 419100"/>
              <a:gd name="connsiteY2" fmla="*/ 241300 h 3073399"/>
              <a:gd name="connsiteX3" fmla="*/ 114300 w 419100"/>
              <a:gd name="connsiteY3" fmla="*/ 495300 h 3073399"/>
              <a:gd name="connsiteX4" fmla="*/ 101600 w 419100"/>
              <a:gd name="connsiteY4" fmla="*/ 850900 h 3073399"/>
              <a:gd name="connsiteX5" fmla="*/ 0 w 419100"/>
              <a:gd name="connsiteY5" fmla="*/ 1193800 h 3073399"/>
              <a:gd name="connsiteX6" fmla="*/ 152400 w 419100"/>
              <a:gd name="connsiteY6" fmla="*/ 1384300 h 3073399"/>
              <a:gd name="connsiteX7" fmla="*/ 101600 w 419100"/>
              <a:gd name="connsiteY7" fmla="*/ 1587500 h 3073399"/>
              <a:gd name="connsiteX8" fmla="*/ 114300 w 419100"/>
              <a:gd name="connsiteY8" fmla="*/ 1651000 h 3073399"/>
              <a:gd name="connsiteX9" fmla="*/ 114300 w 419100"/>
              <a:gd name="connsiteY9" fmla="*/ 1917700 h 3073399"/>
              <a:gd name="connsiteX10" fmla="*/ 50800 w 419100"/>
              <a:gd name="connsiteY10" fmla="*/ 2260600 h 3073399"/>
              <a:gd name="connsiteX11" fmla="*/ 152400 w 419100"/>
              <a:gd name="connsiteY11" fmla="*/ 2489200 h 3073399"/>
              <a:gd name="connsiteX12" fmla="*/ 38100 w 419100"/>
              <a:gd name="connsiteY12" fmla="*/ 2705100 h 3073399"/>
              <a:gd name="connsiteX13" fmla="*/ 88900 w 419100"/>
              <a:gd name="connsiteY13" fmla="*/ 3073400 h 307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100" h="3073399">
                <a:moveTo>
                  <a:pt x="419100" y="0"/>
                </a:moveTo>
                <a:lnTo>
                  <a:pt x="419100" y="0"/>
                </a:lnTo>
                <a:lnTo>
                  <a:pt x="317500" y="241300"/>
                </a:lnTo>
                <a:lnTo>
                  <a:pt x="114300" y="495300"/>
                </a:lnTo>
                <a:lnTo>
                  <a:pt x="101600" y="850900"/>
                </a:lnTo>
                <a:lnTo>
                  <a:pt x="0" y="1193800"/>
                </a:lnTo>
                <a:lnTo>
                  <a:pt x="152400" y="1384300"/>
                </a:lnTo>
                <a:lnTo>
                  <a:pt x="101600" y="1587500"/>
                </a:lnTo>
                <a:lnTo>
                  <a:pt x="114300" y="1651000"/>
                </a:lnTo>
                <a:lnTo>
                  <a:pt x="114300" y="1917700"/>
                </a:lnTo>
                <a:lnTo>
                  <a:pt x="50800" y="2260600"/>
                </a:lnTo>
                <a:lnTo>
                  <a:pt x="152400" y="2489200"/>
                </a:lnTo>
                <a:lnTo>
                  <a:pt x="38100" y="2705100"/>
                </a:lnTo>
                <a:lnTo>
                  <a:pt x="88900" y="3073400"/>
                </a:lnTo>
              </a:path>
            </a:pathLst>
          </a:custGeom>
          <a:noFill/>
          <a:ln w="28575" cap="flat">
            <a:solidFill>
              <a:schemeClr val="tx2"/>
            </a:solidFill>
            <a:prstDash val="solid"/>
            <a:miter lim="800000"/>
            <a:headEnd/>
            <a:tailEnd/>
          </a:ln>
        </p:spPr>
        <p:txBody>
          <a:bodyPr/>
          <a:lstStyle/>
          <a:p>
            <a:pPr>
              <a:defRPr/>
            </a:pPr>
            <a:endParaRPr lang="fr-FR" sz="1100">
              <a:solidFill>
                <a:schemeClr val="tx2"/>
              </a:solidFill>
              <a:latin typeface="Arial Narrow" charset="0"/>
              <a:cs typeface="+mn-cs"/>
            </a:endParaRPr>
          </a:p>
        </p:txBody>
      </p:sp>
      <p:sp>
        <p:nvSpPr>
          <p:cNvPr id="337" name="Freeform 336"/>
          <p:cNvSpPr/>
          <p:nvPr/>
        </p:nvSpPr>
        <p:spPr>
          <a:xfrm rot="265190">
            <a:off x="1723127" y="5640429"/>
            <a:ext cx="667720" cy="193287"/>
          </a:xfrm>
          <a:custGeom>
            <a:avLst/>
            <a:gdLst>
              <a:gd name="connsiteX0" fmla="*/ 596900 w 1231900"/>
              <a:gd name="connsiteY0" fmla="*/ 0 h 5435600"/>
              <a:gd name="connsiteX1" fmla="*/ 381000 w 1231900"/>
              <a:gd name="connsiteY1" fmla="*/ 406400 h 5435600"/>
              <a:gd name="connsiteX2" fmla="*/ 228600 w 1231900"/>
              <a:gd name="connsiteY2" fmla="*/ 609600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596900 w 1231900"/>
              <a:gd name="connsiteY0" fmla="*/ 0 h 5435600"/>
              <a:gd name="connsiteX1" fmla="*/ 381000 w 1231900"/>
              <a:gd name="connsiteY1" fmla="*/ 406400 h 5435600"/>
              <a:gd name="connsiteX2" fmla="*/ 285750 w 1231900"/>
              <a:gd name="connsiteY2" fmla="*/ 650081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381000 w 1231900"/>
              <a:gd name="connsiteY0" fmla="*/ 0 h 5029200"/>
              <a:gd name="connsiteX1" fmla="*/ 285750 w 1231900"/>
              <a:gd name="connsiteY1" fmla="*/ 243681 h 5029200"/>
              <a:gd name="connsiteX2" fmla="*/ 330200 w 1231900"/>
              <a:gd name="connsiteY2" fmla="*/ 342900 h 5029200"/>
              <a:gd name="connsiteX3" fmla="*/ 393700 w 1231900"/>
              <a:gd name="connsiteY3" fmla="*/ 711200 h 5029200"/>
              <a:gd name="connsiteX4" fmla="*/ 419100 w 1231900"/>
              <a:gd name="connsiteY4" fmla="*/ 1003300 h 5029200"/>
              <a:gd name="connsiteX5" fmla="*/ 419100 w 1231900"/>
              <a:gd name="connsiteY5" fmla="*/ 1003300 h 5029200"/>
              <a:gd name="connsiteX6" fmla="*/ 317500 w 1231900"/>
              <a:gd name="connsiteY6" fmla="*/ 1244600 h 5029200"/>
              <a:gd name="connsiteX7" fmla="*/ 114300 w 1231900"/>
              <a:gd name="connsiteY7" fmla="*/ 1498600 h 5029200"/>
              <a:gd name="connsiteX8" fmla="*/ 101600 w 1231900"/>
              <a:gd name="connsiteY8" fmla="*/ 1854200 h 5029200"/>
              <a:gd name="connsiteX9" fmla="*/ 0 w 1231900"/>
              <a:gd name="connsiteY9" fmla="*/ 2197100 h 5029200"/>
              <a:gd name="connsiteX10" fmla="*/ 152400 w 1231900"/>
              <a:gd name="connsiteY10" fmla="*/ 2387600 h 5029200"/>
              <a:gd name="connsiteX11" fmla="*/ 101600 w 1231900"/>
              <a:gd name="connsiteY11" fmla="*/ 2590800 h 5029200"/>
              <a:gd name="connsiteX12" fmla="*/ 114300 w 1231900"/>
              <a:gd name="connsiteY12" fmla="*/ 2654300 h 5029200"/>
              <a:gd name="connsiteX13" fmla="*/ 114300 w 1231900"/>
              <a:gd name="connsiteY13" fmla="*/ 2921000 h 5029200"/>
              <a:gd name="connsiteX14" fmla="*/ 50800 w 1231900"/>
              <a:gd name="connsiteY14" fmla="*/ 3263900 h 5029200"/>
              <a:gd name="connsiteX15" fmla="*/ 152400 w 1231900"/>
              <a:gd name="connsiteY15" fmla="*/ 3492500 h 5029200"/>
              <a:gd name="connsiteX16" fmla="*/ 38100 w 1231900"/>
              <a:gd name="connsiteY16" fmla="*/ 3708400 h 5029200"/>
              <a:gd name="connsiteX17" fmla="*/ 88900 w 1231900"/>
              <a:gd name="connsiteY17" fmla="*/ 4076700 h 5029200"/>
              <a:gd name="connsiteX18" fmla="*/ 495300 w 1231900"/>
              <a:gd name="connsiteY18" fmla="*/ 4343400 h 5029200"/>
              <a:gd name="connsiteX19" fmla="*/ 876300 w 1231900"/>
              <a:gd name="connsiteY19" fmla="*/ 4356100 h 5029200"/>
              <a:gd name="connsiteX20" fmla="*/ 1054100 w 1231900"/>
              <a:gd name="connsiteY20" fmla="*/ 4330700 h 5029200"/>
              <a:gd name="connsiteX21" fmla="*/ 1079500 w 1231900"/>
              <a:gd name="connsiteY21" fmla="*/ 4495800 h 5029200"/>
              <a:gd name="connsiteX22" fmla="*/ 1003300 w 1231900"/>
              <a:gd name="connsiteY22" fmla="*/ 4635500 h 5029200"/>
              <a:gd name="connsiteX23" fmla="*/ 977900 w 1231900"/>
              <a:gd name="connsiteY23" fmla="*/ 4762500 h 5029200"/>
              <a:gd name="connsiteX24" fmla="*/ 1117600 w 1231900"/>
              <a:gd name="connsiteY24" fmla="*/ 4927600 h 5029200"/>
              <a:gd name="connsiteX25" fmla="*/ 1231900 w 1231900"/>
              <a:gd name="connsiteY25" fmla="*/ 5029200 h 5029200"/>
              <a:gd name="connsiteX0" fmla="*/ 285750 w 1231900"/>
              <a:gd name="connsiteY0" fmla="*/ -1 h 4785518"/>
              <a:gd name="connsiteX1" fmla="*/ 330200 w 1231900"/>
              <a:gd name="connsiteY1" fmla="*/ 99218 h 4785518"/>
              <a:gd name="connsiteX2" fmla="*/ 393700 w 1231900"/>
              <a:gd name="connsiteY2" fmla="*/ 467518 h 4785518"/>
              <a:gd name="connsiteX3" fmla="*/ 419100 w 1231900"/>
              <a:gd name="connsiteY3" fmla="*/ 759618 h 4785518"/>
              <a:gd name="connsiteX4" fmla="*/ 419100 w 1231900"/>
              <a:gd name="connsiteY4" fmla="*/ 759618 h 4785518"/>
              <a:gd name="connsiteX5" fmla="*/ 317500 w 1231900"/>
              <a:gd name="connsiteY5" fmla="*/ 1000918 h 4785518"/>
              <a:gd name="connsiteX6" fmla="*/ 114300 w 1231900"/>
              <a:gd name="connsiteY6" fmla="*/ 1254918 h 4785518"/>
              <a:gd name="connsiteX7" fmla="*/ 101600 w 1231900"/>
              <a:gd name="connsiteY7" fmla="*/ 1610518 h 4785518"/>
              <a:gd name="connsiteX8" fmla="*/ 0 w 1231900"/>
              <a:gd name="connsiteY8" fmla="*/ 1953418 h 4785518"/>
              <a:gd name="connsiteX9" fmla="*/ 152400 w 1231900"/>
              <a:gd name="connsiteY9" fmla="*/ 2143918 h 4785518"/>
              <a:gd name="connsiteX10" fmla="*/ 101600 w 1231900"/>
              <a:gd name="connsiteY10" fmla="*/ 2347118 h 4785518"/>
              <a:gd name="connsiteX11" fmla="*/ 114300 w 1231900"/>
              <a:gd name="connsiteY11" fmla="*/ 2410618 h 4785518"/>
              <a:gd name="connsiteX12" fmla="*/ 114300 w 1231900"/>
              <a:gd name="connsiteY12" fmla="*/ 2677318 h 4785518"/>
              <a:gd name="connsiteX13" fmla="*/ 50800 w 1231900"/>
              <a:gd name="connsiteY13" fmla="*/ 3020218 h 4785518"/>
              <a:gd name="connsiteX14" fmla="*/ 152400 w 1231900"/>
              <a:gd name="connsiteY14" fmla="*/ 3248818 h 4785518"/>
              <a:gd name="connsiteX15" fmla="*/ 38100 w 1231900"/>
              <a:gd name="connsiteY15" fmla="*/ 3464718 h 4785518"/>
              <a:gd name="connsiteX16" fmla="*/ 88900 w 1231900"/>
              <a:gd name="connsiteY16" fmla="*/ 3833018 h 4785518"/>
              <a:gd name="connsiteX17" fmla="*/ 495300 w 1231900"/>
              <a:gd name="connsiteY17" fmla="*/ 4099718 h 4785518"/>
              <a:gd name="connsiteX18" fmla="*/ 876300 w 1231900"/>
              <a:gd name="connsiteY18" fmla="*/ 4112418 h 4785518"/>
              <a:gd name="connsiteX19" fmla="*/ 1054100 w 1231900"/>
              <a:gd name="connsiteY19" fmla="*/ 4087018 h 4785518"/>
              <a:gd name="connsiteX20" fmla="*/ 1079500 w 1231900"/>
              <a:gd name="connsiteY20" fmla="*/ 4252118 h 4785518"/>
              <a:gd name="connsiteX21" fmla="*/ 1003300 w 1231900"/>
              <a:gd name="connsiteY21" fmla="*/ 4391818 h 4785518"/>
              <a:gd name="connsiteX22" fmla="*/ 977900 w 1231900"/>
              <a:gd name="connsiteY22" fmla="*/ 4518818 h 4785518"/>
              <a:gd name="connsiteX23" fmla="*/ 1117600 w 1231900"/>
              <a:gd name="connsiteY23" fmla="*/ 4683918 h 4785518"/>
              <a:gd name="connsiteX24" fmla="*/ 1231900 w 1231900"/>
              <a:gd name="connsiteY24" fmla="*/ 4785518 h 4785518"/>
              <a:gd name="connsiteX0" fmla="*/ 330200 w 1231900"/>
              <a:gd name="connsiteY0" fmla="*/ 0 h 4686300"/>
              <a:gd name="connsiteX1" fmla="*/ 393700 w 1231900"/>
              <a:gd name="connsiteY1" fmla="*/ 368300 h 4686300"/>
              <a:gd name="connsiteX2" fmla="*/ 419100 w 1231900"/>
              <a:gd name="connsiteY2" fmla="*/ 660400 h 4686300"/>
              <a:gd name="connsiteX3" fmla="*/ 419100 w 1231900"/>
              <a:gd name="connsiteY3" fmla="*/ 660400 h 4686300"/>
              <a:gd name="connsiteX4" fmla="*/ 317500 w 1231900"/>
              <a:gd name="connsiteY4" fmla="*/ 901700 h 4686300"/>
              <a:gd name="connsiteX5" fmla="*/ 114300 w 1231900"/>
              <a:gd name="connsiteY5" fmla="*/ 1155700 h 4686300"/>
              <a:gd name="connsiteX6" fmla="*/ 101600 w 1231900"/>
              <a:gd name="connsiteY6" fmla="*/ 1511300 h 4686300"/>
              <a:gd name="connsiteX7" fmla="*/ 0 w 1231900"/>
              <a:gd name="connsiteY7" fmla="*/ 1854200 h 4686300"/>
              <a:gd name="connsiteX8" fmla="*/ 152400 w 1231900"/>
              <a:gd name="connsiteY8" fmla="*/ 2044700 h 4686300"/>
              <a:gd name="connsiteX9" fmla="*/ 101600 w 1231900"/>
              <a:gd name="connsiteY9" fmla="*/ 2247900 h 4686300"/>
              <a:gd name="connsiteX10" fmla="*/ 114300 w 1231900"/>
              <a:gd name="connsiteY10" fmla="*/ 2311400 h 4686300"/>
              <a:gd name="connsiteX11" fmla="*/ 114300 w 1231900"/>
              <a:gd name="connsiteY11" fmla="*/ 2578100 h 4686300"/>
              <a:gd name="connsiteX12" fmla="*/ 50800 w 1231900"/>
              <a:gd name="connsiteY12" fmla="*/ 2921000 h 4686300"/>
              <a:gd name="connsiteX13" fmla="*/ 152400 w 1231900"/>
              <a:gd name="connsiteY13" fmla="*/ 3149600 h 4686300"/>
              <a:gd name="connsiteX14" fmla="*/ 38100 w 1231900"/>
              <a:gd name="connsiteY14" fmla="*/ 3365500 h 4686300"/>
              <a:gd name="connsiteX15" fmla="*/ 88900 w 1231900"/>
              <a:gd name="connsiteY15" fmla="*/ 3733800 h 4686300"/>
              <a:gd name="connsiteX16" fmla="*/ 495300 w 1231900"/>
              <a:gd name="connsiteY16" fmla="*/ 4000500 h 4686300"/>
              <a:gd name="connsiteX17" fmla="*/ 876300 w 1231900"/>
              <a:gd name="connsiteY17" fmla="*/ 4013200 h 4686300"/>
              <a:gd name="connsiteX18" fmla="*/ 1054100 w 1231900"/>
              <a:gd name="connsiteY18" fmla="*/ 3987800 h 4686300"/>
              <a:gd name="connsiteX19" fmla="*/ 1079500 w 1231900"/>
              <a:gd name="connsiteY19" fmla="*/ 4152900 h 4686300"/>
              <a:gd name="connsiteX20" fmla="*/ 1003300 w 1231900"/>
              <a:gd name="connsiteY20" fmla="*/ 4292600 h 4686300"/>
              <a:gd name="connsiteX21" fmla="*/ 977900 w 1231900"/>
              <a:gd name="connsiteY21" fmla="*/ 4419600 h 4686300"/>
              <a:gd name="connsiteX22" fmla="*/ 1117600 w 1231900"/>
              <a:gd name="connsiteY22" fmla="*/ 4584700 h 4686300"/>
              <a:gd name="connsiteX23" fmla="*/ 1231900 w 1231900"/>
              <a:gd name="connsiteY23" fmla="*/ 4686300 h 4686300"/>
              <a:gd name="connsiteX0" fmla="*/ 393700 w 1231900"/>
              <a:gd name="connsiteY0" fmla="*/ -1 h 4317999"/>
              <a:gd name="connsiteX1" fmla="*/ 419100 w 1231900"/>
              <a:gd name="connsiteY1" fmla="*/ 292099 h 4317999"/>
              <a:gd name="connsiteX2" fmla="*/ 419100 w 1231900"/>
              <a:gd name="connsiteY2" fmla="*/ 292099 h 4317999"/>
              <a:gd name="connsiteX3" fmla="*/ 317500 w 1231900"/>
              <a:gd name="connsiteY3" fmla="*/ 533399 h 4317999"/>
              <a:gd name="connsiteX4" fmla="*/ 114300 w 1231900"/>
              <a:gd name="connsiteY4" fmla="*/ 787399 h 4317999"/>
              <a:gd name="connsiteX5" fmla="*/ 101600 w 1231900"/>
              <a:gd name="connsiteY5" fmla="*/ 1142999 h 4317999"/>
              <a:gd name="connsiteX6" fmla="*/ 0 w 1231900"/>
              <a:gd name="connsiteY6" fmla="*/ 1485899 h 4317999"/>
              <a:gd name="connsiteX7" fmla="*/ 152400 w 1231900"/>
              <a:gd name="connsiteY7" fmla="*/ 1676399 h 4317999"/>
              <a:gd name="connsiteX8" fmla="*/ 101600 w 1231900"/>
              <a:gd name="connsiteY8" fmla="*/ 1879599 h 4317999"/>
              <a:gd name="connsiteX9" fmla="*/ 114300 w 1231900"/>
              <a:gd name="connsiteY9" fmla="*/ 1943099 h 4317999"/>
              <a:gd name="connsiteX10" fmla="*/ 114300 w 1231900"/>
              <a:gd name="connsiteY10" fmla="*/ 2209799 h 4317999"/>
              <a:gd name="connsiteX11" fmla="*/ 50800 w 1231900"/>
              <a:gd name="connsiteY11" fmla="*/ 2552699 h 4317999"/>
              <a:gd name="connsiteX12" fmla="*/ 152400 w 1231900"/>
              <a:gd name="connsiteY12" fmla="*/ 2781299 h 4317999"/>
              <a:gd name="connsiteX13" fmla="*/ 38100 w 1231900"/>
              <a:gd name="connsiteY13" fmla="*/ 2997199 h 4317999"/>
              <a:gd name="connsiteX14" fmla="*/ 88900 w 1231900"/>
              <a:gd name="connsiteY14" fmla="*/ 3365499 h 4317999"/>
              <a:gd name="connsiteX15" fmla="*/ 495300 w 1231900"/>
              <a:gd name="connsiteY15" fmla="*/ 3632199 h 4317999"/>
              <a:gd name="connsiteX16" fmla="*/ 876300 w 1231900"/>
              <a:gd name="connsiteY16" fmla="*/ 3644899 h 4317999"/>
              <a:gd name="connsiteX17" fmla="*/ 1054100 w 1231900"/>
              <a:gd name="connsiteY17" fmla="*/ 3619499 h 4317999"/>
              <a:gd name="connsiteX18" fmla="*/ 1079500 w 1231900"/>
              <a:gd name="connsiteY18" fmla="*/ 3784599 h 4317999"/>
              <a:gd name="connsiteX19" fmla="*/ 1003300 w 1231900"/>
              <a:gd name="connsiteY19" fmla="*/ 3924299 h 4317999"/>
              <a:gd name="connsiteX20" fmla="*/ 977900 w 1231900"/>
              <a:gd name="connsiteY20" fmla="*/ 4051299 h 4317999"/>
              <a:gd name="connsiteX21" fmla="*/ 1117600 w 1231900"/>
              <a:gd name="connsiteY21" fmla="*/ 4216399 h 4317999"/>
              <a:gd name="connsiteX22" fmla="*/ 1231900 w 1231900"/>
              <a:gd name="connsiteY22" fmla="*/ 4317999 h 4317999"/>
              <a:gd name="connsiteX0" fmla="*/ 419100 w 1231900"/>
              <a:gd name="connsiteY0" fmla="*/ 0 h 4025900"/>
              <a:gd name="connsiteX1" fmla="*/ 419100 w 1231900"/>
              <a:gd name="connsiteY1" fmla="*/ 0 h 4025900"/>
              <a:gd name="connsiteX2" fmla="*/ 317500 w 1231900"/>
              <a:gd name="connsiteY2" fmla="*/ 241300 h 4025900"/>
              <a:gd name="connsiteX3" fmla="*/ 114300 w 1231900"/>
              <a:gd name="connsiteY3" fmla="*/ 495300 h 4025900"/>
              <a:gd name="connsiteX4" fmla="*/ 101600 w 1231900"/>
              <a:gd name="connsiteY4" fmla="*/ 850900 h 4025900"/>
              <a:gd name="connsiteX5" fmla="*/ 0 w 1231900"/>
              <a:gd name="connsiteY5" fmla="*/ 1193800 h 4025900"/>
              <a:gd name="connsiteX6" fmla="*/ 152400 w 1231900"/>
              <a:gd name="connsiteY6" fmla="*/ 1384300 h 4025900"/>
              <a:gd name="connsiteX7" fmla="*/ 101600 w 1231900"/>
              <a:gd name="connsiteY7" fmla="*/ 1587500 h 4025900"/>
              <a:gd name="connsiteX8" fmla="*/ 114300 w 1231900"/>
              <a:gd name="connsiteY8" fmla="*/ 1651000 h 4025900"/>
              <a:gd name="connsiteX9" fmla="*/ 114300 w 1231900"/>
              <a:gd name="connsiteY9" fmla="*/ 1917700 h 4025900"/>
              <a:gd name="connsiteX10" fmla="*/ 50800 w 1231900"/>
              <a:gd name="connsiteY10" fmla="*/ 2260600 h 4025900"/>
              <a:gd name="connsiteX11" fmla="*/ 152400 w 1231900"/>
              <a:gd name="connsiteY11" fmla="*/ 2489200 h 4025900"/>
              <a:gd name="connsiteX12" fmla="*/ 38100 w 1231900"/>
              <a:gd name="connsiteY12" fmla="*/ 2705100 h 4025900"/>
              <a:gd name="connsiteX13" fmla="*/ 88900 w 1231900"/>
              <a:gd name="connsiteY13" fmla="*/ 3073400 h 4025900"/>
              <a:gd name="connsiteX14" fmla="*/ 495300 w 1231900"/>
              <a:gd name="connsiteY14" fmla="*/ 3340100 h 4025900"/>
              <a:gd name="connsiteX15" fmla="*/ 876300 w 1231900"/>
              <a:gd name="connsiteY15" fmla="*/ 3352800 h 4025900"/>
              <a:gd name="connsiteX16" fmla="*/ 1054100 w 1231900"/>
              <a:gd name="connsiteY16" fmla="*/ 3327400 h 4025900"/>
              <a:gd name="connsiteX17" fmla="*/ 1079500 w 1231900"/>
              <a:gd name="connsiteY17" fmla="*/ 3492500 h 4025900"/>
              <a:gd name="connsiteX18" fmla="*/ 1003300 w 1231900"/>
              <a:gd name="connsiteY18" fmla="*/ 3632200 h 4025900"/>
              <a:gd name="connsiteX19" fmla="*/ 977900 w 1231900"/>
              <a:gd name="connsiteY19" fmla="*/ 3759200 h 4025900"/>
              <a:gd name="connsiteX20" fmla="*/ 1117600 w 1231900"/>
              <a:gd name="connsiteY20" fmla="*/ 3924300 h 4025900"/>
              <a:gd name="connsiteX21" fmla="*/ 1231900 w 1231900"/>
              <a:gd name="connsiteY21" fmla="*/ 4025900 h 4025900"/>
              <a:gd name="connsiteX0" fmla="*/ 419100 w 1231900"/>
              <a:gd name="connsiteY0" fmla="*/ 0 h 4025900"/>
              <a:gd name="connsiteX1" fmla="*/ 419100 w 1231900"/>
              <a:gd name="connsiteY1" fmla="*/ 0 h 4025900"/>
              <a:gd name="connsiteX2" fmla="*/ 114300 w 1231900"/>
              <a:gd name="connsiteY2" fmla="*/ 495300 h 4025900"/>
              <a:gd name="connsiteX3" fmla="*/ 101600 w 1231900"/>
              <a:gd name="connsiteY3" fmla="*/ 850900 h 4025900"/>
              <a:gd name="connsiteX4" fmla="*/ 0 w 1231900"/>
              <a:gd name="connsiteY4" fmla="*/ 1193800 h 4025900"/>
              <a:gd name="connsiteX5" fmla="*/ 152400 w 1231900"/>
              <a:gd name="connsiteY5" fmla="*/ 1384300 h 4025900"/>
              <a:gd name="connsiteX6" fmla="*/ 101600 w 1231900"/>
              <a:gd name="connsiteY6" fmla="*/ 1587500 h 4025900"/>
              <a:gd name="connsiteX7" fmla="*/ 114300 w 1231900"/>
              <a:gd name="connsiteY7" fmla="*/ 1651000 h 4025900"/>
              <a:gd name="connsiteX8" fmla="*/ 114300 w 1231900"/>
              <a:gd name="connsiteY8" fmla="*/ 1917700 h 4025900"/>
              <a:gd name="connsiteX9" fmla="*/ 50800 w 1231900"/>
              <a:gd name="connsiteY9" fmla="*/ 2260600 h 4025900"/>
              <a:gd name="connsiteX10" fmla="*/ 152400 w 1231900"/>
              <a:gd name="connsiteY10" fmla="*/ 2489200 h 4025900"/>
              <a:gd name="connsiteX11" fmla="*/ 38100 w 1231900"/>
              <a:gd name="connsiteY11" fmla="*/ 2705100 h 4025900"/>
              <a:gd name="connsiteX12" fmla="*/ 88900 w 1231900"/>
              <a:gd name="connsiteY12" fmla="*/ 3073400 h 4025900"/>
              <a:gd name="connsiteX13" fmla="*/ 495300 w 1231900"/>
              <a:gd name="connsiteY13" fmla="*/ 3340100 h 4025900"/>
              <a:gd name="connsiteX14" fmla="*/ 876300 w 1231900"/>
              <a:gd name="connsiteY14" fmla="*/ 3352800 h 4025900"/>
              <a:gd name="connsiteX15" fmla="*/ 1054100 w 1231900"/>
              <a:gd name="connsiteY15" fmla="*/ 3327400 h 4025900"/>
              <a:gd name="connsiteX16" fmla="*/ 1079500 w 1231900"/>
              <a:gd name="connsiteY16" fmla="*/ 3492500 h 4025900"/>
              <a:gd name="connsiteX17" fmla="*/ 1003300 w 1231900"/>
              <a:gd name="connsiteY17" fmla="*/ 3632200 h 4025900"/>
              <a:gd name="connsiteX18" fmla="*/ 977900 w 1231900"/>
              <a:gd name="connsiteY18" fmla="*/ 3759200 h 4025900"/>
              <a:gd name="connsiteX19" fmla="*/ 1117600 w 1231900"/>
              <a:gd name="connsiteY19" fmla="*/ 3924300 h 4025900"/>
              <a:gd name="connsiteX20" fmla="*/ 1231900 w 1231900"/>
              <a:gd name="connsiteY20" fmla="*/ 4025900 h 4025900"/>
              <a:gd name="connsiteX0" fmla="*/ 419100 w 1231900"/>
              <a:gd name="connsiteY0" fmla="*/ 0 h 4025900"/>
              <a:gd name="connsiteX1" fmla="*/ 114300 w 1231900"/>
              <a:gd name="connsiteY1" fmla="*/ 495300 h 4025900"/>
              <a:gd name="connsiteX2" fmla="*/ 101600 w 1231900"/>
              <a:gd name="connsiteY2" fmla="*/ 850900 h 4025900"/>
              <a:gd name="connsiteX3" fmla="*/ 0 w 1231900"/>
              <a:gd name="connsiteY3" fmla="*/ 1193800 h 4025900"/>
              <a:gd name="connsiteX4" fmla="*/ 152400 w 1231900"/>
              <a:gd name="connsiteY4" fmla="*/ 1384300 h 4025900"/>
              <a:gd name="connsiteX5" fmla="*/ 101600 w 1231900"/>
              <a:gd name="connsiteY5" fmla="*/ 1587500 h 4025900"/>
              <a:gd name="connsiteX6" fmla="*/ 114300 w 1231900"/>
              <a:gd name="connsiteY6" fmla="*/ 1651000 h 4025900"/>
              <a:gd name="connsiteX7" fmla="*/ 114300 w 1231900"/>
              <a:gd name="connsiteY7" fmla="*/ 1917700 h 4025900"/>
              <a:gd name="connsiteX8" fmla="*/ 50800 w 1231900"/>
              <a:gd name="connsiteY8" fmla="*/ 2260600 h 4025900"/>
              <a:gd name="connsiteX9" fmla="*/ 152400 w 1231900"/>
              <a:gd name="connsiteY9" fmla="*/ 2489200 h 4025900"/>
              <a:gd name="connsiteX10" fmla="*/ 38100 w 1231900"/>
              <a:gd name="connsiteY10" fmla="*/ 2705100 h 4025900"/>
              <a:gd name="connsiteX11" fmla="*/ 88900 w 1231900"/>
              <a:gd name="connsiteY11" fmla="*/ 3073400 h 4025900"/>
              <a:gd name="connsiteX12" fmla="*/ 495300 w 1231900"/>
              <a:gd name="connsiteY12" fmla="*/ 3340100 h 4025900"/>
              <a:gd name="connsiteX13" fmla="*/ 876300 w 1231900"/>
              <a:gd name="connsiteY13" fmla="*/ 3352800 h 4025900"/>
              <a:gd name="connsiteX14" fmla="*/ 1054100 w 1231900"/>
              <a:gd name="connsiteY14" fmla="*/ 3327400 h 4025900"/>
              <a:gd name="connsiteX15" fmla="*/ 1079500 w 1231900"/>
              <a:gd name="connsiteY15" fmla="*/ 3492500 h 4025900"/>
              <a:gd name="connsiteX16" fmla="*/ 1003300 w 1231900"/>
              <a:gd name="connsiteY16" fmla="*/ 3632200 h 4025900"/>
              <a:gd name="connsiteX17" fmla="*/ 977900 w 1231900"/>
              <a:gd name="connsiteY17" fmla="*/ 3759200 h 4025900"/>
              <a:gd name="connsiteX18" fmla="*/ 1117600 w 1231900"/>
              <a:gd name="connsiteY18" fmla="*/ 3924300 h 4025900"/>
              <a:gd name="connsiteX19" fmla="*/ 1231900 w 1231900"/>
              <a:gd name="connsiteY19" fmla="*/ 4025900 h 4025900"/>
              <a:gd name="connsiteX0" fmla="*/ 114300 w 1231900"/>
              <a:gd name="connsiteY0" fmla="*/ -1 h 3530599"/>
              <a:gd name="connsiteX1" fmla="*/ 101600 w 1231900"/>
              <a:gd name="connsiteY1" fmla="*/ 355599 h 3530599"/>
              <a:gd name="connsiteX2" fmla="*/ 0 w 1231900"/>
              <a:gd name="connsiteY2" fmla="*/ 698499 h 3530599"/>
              <a:gd name="connsiteX3" fmla="*/ 152400 w 1231900"/>
              <a:gd name="connsiteY3" fmla="*/ 888999 h 3530599"/>
              <a:gd name="connsiteX4" fmla="*/ 101600 w 1231900"/>
              <a:gd name="connsiteY4" fmla="*/ 1092199 h 3530599"/>
              <a:gd name="connsiteX5" fmla="*/ 114300 w 1231900"/>
              <a:gd name="connsiteY5" fmla="*/ 1155699 h 3530599"/>
              <a:gd name="connsiteX6" fmla="*/ 114300 w 1231900"/>
              <a:gd name="connsiteY6" fmla="*/ 1422399 h 3530599"/>
              <a:gd name="connsiteX7" fmla="*/ 50800 w 1231900"/>
              <a:gd name="connsiteY7" fmla="*/ 1765299 h 3530599"/>
              <a:gd name="connsiteX8" fmla="*/ 152400 w 1231900"/>
              <a:gd name="connsiteY8" fmla="*/ 1993899 h 3530599"/>
              <a:gd name="connsiteX9" fmla="*/ 38100 w 1231900"/>
              <a:gd name="connsiteY9" fmla="*/ 2209799 h 3530599"/>
              <a:gd name="connsiteX10" fmla="*/ 88900 w 1231900"/>
              <a:gd name="connsiteY10" fmla="*/ 2578099 h 3530599"/>
              <a:gd name="connsiteX11" fmla="*/ 495300 w 1231900"/>
              <a:gd name="connsiteY11" fmla="*/ 2844799 h 3530599"/>
              <a:gd name="connsiteX12" fmla="*/ 876300 w 1231900"/>
              <a:gd name="connsiteY12" fmla="*/ 2857499 h 3530599"/>
              <a:gd name="connsiteX13" fmla="*/ 1054100 w 1231900"/>
              <a:gd name="connsiteY13" fmla="*/ 2832099 h 3530599"/>
              <a:gd name="connsiteX14" fmla="*/ 1079500 w 1231900"/>
              <a:gd name="connsiteY14" fmla="*/ 2997199 h 3530599"/>
              <a:gd name="connsiteX15" fmla="*/ 1003300 w 1231900"/>
              <a:gd name="connsiteY15" fmla="*/ 3136899 h 3530599"/>
              <a:gd name="connsiteX16" fmla="*/ 977900 w 1231900"/>
              <a:gd name="connsiteY16" fmla="*/ 3263899 h 3530599"/>
              <a:gd name="connsiteX17" fmla="*/ 1117600 w 1231900"/>
              <a:gd name="connsiteY17" fmla="*/ 3428999 h 3530599"/>
              <a:gd name="connsiteX18" fmla="*/ 1231900 w 1231900"/>
              <a:gd name="connsiteY18" fmla="*/ 3530599 h 3530599"/>
              <a:gd name="connsiteX0" fmla="*/ 101600 w 1231900"/>
              <a:gd name="connsiteY0" fmla="*/ 1 h 3175001"/>
              <a:gd name="connsiteX1" fmla="*/ 0 w 1231900"/>
              <a:gd name="connsiteY1" fmla="*/ 342901 h 3175001"/>
              <a:gd name="connsiteX2" fmla="*/ 152400 w 1231900"/>
              <a:gd name="connsiteY2" fmla="*/ 533401 h 3175001"/>
              <a:gd name="connsiteX3" fmla="*/ 101600 w 1231900"/>
              <a:gd name="connsiteY3" fmla="*/ 736601 h 3175001"/>
              <a:gd name="connsiteX4" fmla="*/ 114300 w 1231900"/>
              <a:gd name="connsiteY4" fmla="*/ 800101 h 3175001"/>
              <a:gd name="connsiteX5" fmla="*/ 114300 w 1231900"/>
              <a:gd name="connsiteY5" fmla="*/ 1066801 h 3175001"/>
              <a:gd name="connsiteX6" fmla="*/ 50800 w 1231900"/>
              <a:gd name="connsiteY6" fmla="*/ 1409701 h 3175001"/>
              <a:gd name="connsiteX7" fmla="*/ 152400 w 1231900"/>
              <a:gd name="connsiteY7" fmla="*/ 1638301 h 3175001"/>
              <a:gd name="connsiteX8" fmla="*/ 38100 w 1231900"/>
              <a:gd name="connsiteY8" fmla="*/ 1854201 h 3175001"/>
              <a:gd name="connsiteX9" fmla="*/ 88900 w 1231900"/>
              <a:gd name="connsiteY9" fmla="*/ 2222501 h 3175001"/>
              <a:gd name="connsiteX10" fmla="*/ 495300 w 1231900"/>
              <a:gd name="connsiteY10" fmla="*/ 2489201 h 3175001"/>
              <a:gd name="connsiteX11" fmla="*/ 876300 w 1231900"/>
              <a:gd name="connsiteY11" fmla="*/ 2501901 h 3175001"/>
              <a:gd name="connsiteX12" fmla="*/ 1054100 w 1231900"/>
              <a:gd name="connsiteY12" fmla="*/ 2476501 h 3175001"/>
              <a:gd name="connsiteX13" fmla="*/ 1079500 w 1231900"/>
              <a:gd name="connsiteY13" fmla="*/ 2641601 h 3175001"/>
              <a:gd name="connsiteX14" fmla="*/ 1003300 w 1231900"/>
              <a:gd name="connsiteY14" fmla="*/ 2781301 h 3175001"/>
              <a:gd name="connsiteX15" fmla="*/ 977900 w 1231900"/>
              <a:gd name="connsiteY15" fmla="*/ 2908301 h 3175001"/>
              <a:gd name="connsiteX16" fmla="*/ 1117600 w 1231900"/>
              <a:gd name="connsiteY16" fmla="*/ 3073401 h 3175001"/>
              <a:gd name="connsiteX17" fmla="*/ 1231900 w 1231900"/>
              <a:gd name="connsiteY17" fmla="*/ 3175001 h 3175001"/>
              <a:gd name="connsiteX0" fmla="*/ 0 w 1231900"/>
              <a:gd name="connsiteY0" fmla="*/ 0 h 2832100"/>
              <a:gd name="connsiteX1" fmla="*/ 152400 w 1231900"/>
              <a:gd name="connsiteY1" fmla="*/ 190500 h 2832100"/>
              <a:gd name="connsiteX2" fmla="*/ 101600 w 1231900"/>
              <a:gd name="connsiteY2" fmla="*/ 393700 h 2832100"/>
              <a:gd name="connsiteX3" fmla="*/ 114300 w 1231900"/>
              <a:gd name="connsiteY3" fmla="*/ 457200 h 2832100"/>
              <a:gd name="connsiteX4" fmla="*/ 114300 w 1231900"/>
              <a:gd name="connsiteY4" fmla="*/ 723900 h 2832100"/>
              <a:gd name="connsiteX5" fmla="*/ 50800 w 1231900"/>
              <a:gd name="connsiteY5" fmla="*/ 1066800 h 2832100"/>
              <a:gd name="connsiteX6" fmla="*/ 152400 w 1231900"/>
              <a:gd name="connsiteY6" fmla="*/ 1295400 h 2832100"/>
              <a:gd name="connsiteX7" fmla="*/ 38100 w 1231900"/>
              <a:gd name="connsiteY7" fmla="*/ 1511300 h 2832100"/>
              <a:gd name="connsiteX8" fmla="*/ 88900 w 1231900"/>
              <a:gd name="connsiteY8" fmla="*/ 1879600 h 2832100"/>
              <a:gd name="connsiteX9" fmla="*/ 495300 w 1231900"/>
              <a:gd name="connsiteY9" fmla="*/ 2146300 h 2832100"/>
              <a:gd name="connsiteX10" fmla="*/ 876300 w 1231900"/>
              <a:gd name="connsiteY10" fmla="*/ 2159000 h 2832100"/>
              <a:gd name="connsiteX11" fmla="*/ 1054100 w 1231900"/>
              <a:gd name="connsiteY11" fmla="*/ 2133600 h 2832100"/>
              <a:gd name="connsiteX12" fmla="*/ 1079500 w 1231900"/>
              <a:gd name="connsiteY12" fmla="*/ 2298700 h 2832100"/>
              <a:gd name="connsiteX13" fmla="*/ 1003300 w 1231900"/>
              <a:gd name="connsiteY13" fmla="*/ 2438400 h 2832100"/>
              <a:gd name="connsiteX14" fmla="*/ 977900 w 1231900"/>
              <a:gd name="connsiteY14" fmla="*/ 2565400 h 2832100"/>
              <a:gd name="connsiteX15" fmla="*/ 1117600 w 1231900"/>
              <a:gd name="connsiteY15" fmla="*/ 2730500 h 2832100"/>
              <a:gd name="connsiteX16" fmla="*/ 1231900 w 1231900"/>
              <a:gd name="connsiteY16" fmla="*/ 2832100 h 2832100"/>
              <a:gd name="connsiteX0" fmla="*/ 114301 w 1193801"/>
              <a:gd name="connsiteY0" fmla="*/ -1 h 2641599"/>
              <a:gd name="connsiteX1" fmla="*/ 63501 w 1193801"/>
              <a:gd name="connsiteY1" fmla="*/ 203199 h 2641599"/>
              <a:gd name="connsiteX2" fmla="*/ 76201 w 1193801"/>
              <a:gd name="connsiteY2" fmla="*/ 266699 h 2641599"/>
              <a:gd name="connsiteX3" fmla="*/ 76201 w 1193801"/>
              <a:gd name="connsiteY3" fmla="*/ 533399 h 2641599"/>
              <a:gd name="connsiteX4" fmla="*/ 12701 w 1193801"/>
              <a:gd name="connsiteY4" fmla="*/ 876299 h 2641599"/>
              <a:gd name="connsiteX5" fmla="*/ 114301 w 1193801"/>
              <a:gd name="connsiteY5" fmla="*/ 1104899 h 2641599"/>
              <a:gd name="connsiteX6" fmla="*/ 1 w 1193801"/>
              <a:gd name="connsiteY6" fmla="*/ 1320799 h 2641599"/>
              <a:gd name="connsiteX7" fmla="*/ 50801 w 1193801"/>
              <a:gd name="connsiteY7" fmla="*/ 1689099 h 2641599"/>
              <a:gd name="connsiteX8" fmla="*/ 457201 w 1193801"/>
              <a:gd name="connsiteY8" fmla="*/ 1955799 h 2641599"/>
              <a:gd name="connsiteX9" fmla="*/ 838201 w 1193801"/>
              <a:gd name="connsiteY9" fmla="*/ 1968499 h 2641599"/>
              <a:gd name="connsiteX10" fmla="*/ 1016001 w 1193801"/>
              <a:gd name="connsiteY10" fmla="*/ 1943099 h 2641599"/>
              <a:gd name="connsiteX11" fmla="*/ 1041401 w 1193801"/>
              <a:gd name="connsiteY11" fmla="*/ 2108199 h 2641599"/>
              <a:gd name="connsiteX12" fmla="*/ 965201 w 1193801"/>
              <a:gd name="connsiteY12" fmla="*/ 2247899 h 2641599"/>
              <a:gd name="connsiteX13" fmla="*/ 939801 w 1193801"/>
              <a:gd name="connsiteY13" fmla="*/ 2374899 h 2641599"/>
              <a:gd name="connsiteX14" fmla="*/ 1079501 w 1193801"/>
              <a:gd name="connsiteY14" fmla="*/ 2539999 h 2641599"/>
              <a:gd name="connsiteX15" fmla="*/ 1193801 w 1193801"/>
              <a:gd name="connsiteY15" fmla="*/ 2641599 h 2641599"/>
              <a:gd name="connsiteX0" fmla="*/ 63499 w 1193799"/>
              <a:gd name="connsiteY0" fmla="*/ 1 h 2438401"/>
              <a:gd name="connsiteX1" fmla="*/ 76199 w 1193799"/>
              <a:gd name="connsiteY1" fmla="*/ 63501 h 2438401"/>
              <a:gd name="connsiteX2" fmla="*/ 76199 w 1193799"/>
              <a:gd name="connsiteY2" fmla="*/ 330201 h 2438401"/>
              <a:gd name="connsiteX3" fmla="*/ 12699 w 1193799"/>
              <a:gd name="connsiteY3" fmla="*/ 673101 h 2438401"/>
              <a:gd name="connsiteX4" fmla="*/ 114299 w 1193799"/>
              <a:gd name="connsiteY4" fmla="*/ 901701 h 2438401"/>
              <a:gd name="connsiteX5" fmla="*/ -1 w 1193799"/>
              <a:gd name="connsiteY5" fmla="*/ 1117601 h 2438401"/>
              <a:gd name="connsiteX6" fmla="*/ 50799 w 1193799"/>
              <a:gd name="connsiteY6" fmla="*/ 1485901 h 2438401"/>
              <a:gd name="connsiteX7" fmla="*/ 457199 w 1193799"/>
              <a:gd name="connsiteY7" fmla="*/ 1752601 h 2438401"/>
              <a:gd name="connsiteX8" fmla="*/ 838199 w 1193799"/>
              <a:gd name="connsiteY8" fmla="*/ 1765301 h 2438401"/>
              <a:gd name="connsiteX9" fmla="*/ 1015999 w 1193799"/>
              <a:gd name="connsiteY9" fmla="*/ 1739901 h 2438401"/>
              <a:gd name="connsiteX10" fmla="*/ 1041399 w 1193799"/>
              <a:gd name="connsiteY10" fmla="*/ 1905001 h 2438401"/>
              <a:gd name="connsiteX11" fmla="*/ 965199 w 1193799"/>
              <a:gd name="connsiteY11" fmla="*/ 2044701 h 2438401"/>
              <a:gd name="connsiteX12" fmla="*/ 939799 w 1193799"/>
              <a:gd name="connsiteY12" fmla="*/ 2171701 h 2438401"/>
              <a:gd name="connsiteX13" fmla="*/ 1079499 w 1193799"/>
              <a:gd name="connsiteY13" fmla="*/ 2336801 h 2438401"/>
              <a:gd name="connsiteX14" fmla="*/ 1193799 w 1193799"/>
              <a:gd name="connsiteY14" fmla="*/ 2438401 h 2438401"/>
              <a:gd name="connsiteX0" fmla="*/ 76201 w 1193801"/>
              <a:gd name="connsiteY0" fmla="*/ 0 h 2374900"/>
              <a:gd name="connsiteX1" fmla="*/ 76201 w 1193801"/>
              <a:gd name="connsiteY1" fmla="*/ 266700 h 2374900"/>
              <a:gd name="connsiteX2" fmla="*/ 12701 w 1193801"/>
              <a:gd name="connsiteY2" fmla="*/ 609600 h 2374900"/>
              <a:gd name="connsiteX3" fmla="*/ 114301 w 1193801"/>
              <a:gd name="connsiteY3" fmla="*/ 838200 h 2374900"/>
              <a:gd name="connsiteX4" fmla="*/ 1 w 1193801"/>
              <a:gd name="connsiteY4" fmla="*/ 1054100 h 2374900"/>
              <a:gd name="connsiteX5" fmla="*/ 50801 w 1193801"/>
              <a:gd name="connsiteY5" fmla="*/ 1422400 h 2374900"/>
              <a:gd name="connsiteX6" fmla="*/ 457201 w 1193801"/>
              <a:gd name="connsiteY6" fmla="*/ 1689100 h 2374900"/>
              <a:gd name="connsiteX7" fmla="*/ 838201 w 1193801"/>
              <a:gd name="connsiteY7" fmla="*/ 1701800 h 2374900"/>
              <a:gd name="connsiteX8" fmla="*/ 1016001 w 1193801"/>
              <a:gd name="connsiteY8" fmla="*/ 1676400 h 2374900"/>
              <a:gd name="connsiteX9" fmla="*/ 1041401 w 1193801"/>
              <a:gd name="connsiteY9" fmla="*/ 1841500 h 2374900"/>
              <a:gd name="connsiteX10" fmla="*/ 965201 w 1193801"/>
              <a:gd name="connsiteY10" fmla="*/ 1981200 h 2374900"/>
              <a:gd name="connsiteX11" fmla="*/ 939801 w 1193801"/>
              <a:gd name="connsiteY11" fmla="*/ 2108200 h 2374900"/>
              <a:gd name="connsiteX12" fmla="*/ 1079501 w 1193801"/>
              <a:gd name="connsiteY12" fmla="*/ 2273300 h 2374900"/>
              <a:gd name="connsiteX13" fmla="*/ 1193801 w 1193801"/>
              <a:gd name="connsiteY13" fmla="*/ 2374900 h 2374900"/>
              <a:gd name="connsiteX0" fmla="*/ 76199 w 1193799"/>
              <a:gd name="connsiteY0" fmla="*/ -1 h 2108199"/>
              <a:gd name="connsiteX1" fmla="*/ 12699 w 1193799"/>
              <a:gd name="connsiteY1" fmla="*/ 342899 h 2108199"/>
              <a:gd name="connsiteX2" fmla="*/ 114299 w 1193799"/>
              <a:gd name="connsiteY2" fmla="*/ 571499 h 2108199"/>
              <a:gd name="connsiteX3" fmla="*/ -1 w 1193799"/>
              <a:gd name="connsiteY3" fmla="*/ 787399 h 2108199"/>
              <a:gd name="connsiteX4" fmla="*/ 50799 w 1193799"/>
              <a:gd name="connsiteY4" fmla="*/ 1155699 h 2108199"/>
              <a:gd name="connsiteX5" fmla="*/ 457199 w 1193799"/>
              <a:gd name="connsiteY5" fmla="*/ 1422399 h 2108199"/>
              <a:gd name="connsiteX6" fmla="*/ 838199 w 1193799"/>
              <a:gd name="connsiteY6" fmla="*/ 1435099 h 2108199"/>
              <a:gd name="connsiteX7" fmla="*/ 1015999 w 1193799"/>
              <a:gd name="connsiteY7" fmla="*/ 1409699 h 2108199"/>
              <a:gd name="connsiteX8" fmla="*/ 1041399 w 1193799"/>
              <a:gd name="connsiteY8" fmla="*/ 1574799 h 2108199"/>
              <a:gd name="connsiteX9" fmla="*/ 965199 w 1193799"/>
              <a:gd name="connsiteY9" fmla="*/ 1714499 h 2108199"/>
              <a:gd name="connsiteX10" fmla="*/ 939799 w 1193799"/>
              <a:gd name="connsiteY10" fmla="*/ 1841499 h 2108199"/>
              <a:gd name="connsiteX11" fmla="*/ 1079499 w 1193799"/>
              <a:gd name="connsiteY11" fmla="*/ 2006599 h 2108199"/>
              <a:gd name="connsiteX12" fmla="*/ 1193799 w 1193799"/>
              <a:gd name="connsiteY12" fmla="*/ 2108199 h 2108199"/>
              <a:gd name="connsiteX0" fmla="*/ 12701 w 1193801"/>
              <a:gd name="connsiteY0" fmla="*/ 0 h 1765300"/>
              <a:gd name="connsiteX1" fmla="*/ 114301 w 1193801"/>
              <a:gd name="connsiteY1" fmla="*/ 228600 h 1765300"/>
              <a:gd name="connsiteX2" fmla="*/ 1 w 1193801"/>
              <a:gd name="connsiteY2" fmla="*/ 444500 h 1765300"/>
              <a:gd name="connsiteX3" fmla="*/ 50801 w 1193801"/>
              <a:gd name="connsiteY3" fmla="*/ 812800 h 1765300"/>
              <a:gd name="connsiteX4" fmla="*/ 457201 w 1193801"/>
              <a:gd name="connsiteY4" fmla="*/ 1079500 h 1765300"/>
              <a:gd name="connsiteX5" fmla="*/ 838201 w 1193801"/>
              <a:gd name="connsiteY5" fmla="*/ 1092200 h 1765300"/>
              <a:gd name="connsiteX6" fmla="*/ 1016001 w 1193801"/>
              <a:gd name="connsiteY6" fmla="*/ 1066800 h 1765300"/>
              <a:gd name="connsiteX7" fmla="*/ 1041401 w 1193801"/>
              <a:gd name="connsiteY7" fmla="*/ 1231900 h 1765300"/>
              <a:gd name="connsiteX8" fmla="*/ 965201 w 1193801"/>
              <a:gd name="connsiteY8" fmla="*/ 1371600 h 1765300"/>
              <a:gd name="connsiteX9" fmla="*/ 939801 w 1193801"/>
              <a:gd name="connsiteY9" fmla="*/ 1498600 h 1765300"/>
              <a:gd name="connsiteX10" fmla="*/ 1079501 w 1193801"/>
              <a:gd name="connsiteY10" fmla="*/ 1663700 h 1765300"/>
              <a:gd name="connsiteX11" fmla="*/ 1193801 w 1193801"/>
              <a:gd name="connsiteY11" fmla="*/ 1765300 h 1765300"/>
              <a:gd name="connsiteX0" fmla="*/ 114299 w 1193799"/>
              <a:gd name="connsiteY0" fmla="*/ 0 h 1536700"/>
              <a:gd name="connsiteX1" fmla="*/ -1 w 1193799"/>
              <a:gd name="connsiteY1" fmla="*/ 215900 h 1536700"/>
              <a:gd name="connsiteX2" fmla="*/ 50799 w 1193799"/>
              <a:gd name="connsiteY2" fmla="*/ 584200 h 1536700"/>
              <a:gd name="connsiteX3" fmla="*/ 457199 w 1193799"/>
              <a:gd name="connsiteY3" fmla="*/ 850900 h 1536700"/>
              <a:gd name="connsiteX4" fmla="*/ 838199 w 1193799"/>
              <a:gd name="connsiteY4" fmla="*/ 863600 h 1536700"/>
              <a:gd name="connsiteX5" fmla="*/ 1015999 w 1193799"/>
              <a:gd name="connsiteY5" fmla="*/ 838200 h 1536700"/>
              <a:gd name="connsiteX6" fmla="*/ 1041399 w 1193799"/>
              <a:gd name="connsiteY6" fmla="*/ 1003300 h 1536700"/>
              <a:gd name="connsiteX7" fmla="*/ 965199 w 1193799"/>
              <a:gd name="connsiteY7" fmla="*/ 1143000 h 1536700"/>
              <a:gd name="connsiteX8" fmla="*/ 939799 w 1193799"/>
              <a:gd name="connsiteY8" fmla="*/ 1270000 h 1536700"/>
              <a:gd name="connsiteX9" fmla="*/ 1079499 w 1193799"/>
              <a:gd name="connsiteY9" fmla="*/ 1435100 h 1536700"/>
              <a:gd name="connsiteX10" fmla="*/ 1193799 w 1193799"/>
              <a:gd name="connsiteY10" fmla="*/ 1536700 h 1536700"/>
              <a:gd name="connsiteX0" fmla="*/ 1 w 1193801"/>
              <a:gd name="connsiteY0" fmla="*/ -1 h 1320799"/>
              <a:gd name="connsiteX1" fmla="*/ 50801 w 1193801"/>
              <a:gd name="connsiteY1" fmla="*/ 368299 h 1320799"/>
              <a:gd name="connsiteX2" fmla="*/ 457201 w 1193801"/>
              <a:gd name="connsiteY2" fmla="*/ 634999 h 1320799"/>
              <a:gd name="connsiteX3" fmla="*/ 838201 w 1193801"/>
              <a:gd name="connsiteY3" fmla="*/ 647699 h 1320799"/>
              <a:gd name="connsiteX4" fmla="*/ 1016001 w 1193801"/>
              <a:gd name="connsiteY4" fmla="*/ 622299 h 1320799"/>
              <a:gd name="connsiteX5" fmla="*/ 1041401 w 1193801"/>
              <a:gd name="connsiteY5" fmla="*/ 787399 h 1320799"/>
              <a:gd name="connsiteX6" fmla="*/ 965201 w 1193801"/>
              <a:gd name="connsiteY6" fmla="*/ 927099 h 1320799"/>
              <a:gd name="connsiteX7" fmla="*/ 939801 w 1193801"/>
              <a:gd name="connsiteY7" fmla="*/ 1054099 h 1320799"/>
              <a:gd name="connsiteX8" fmla="*/ 1079501 w 1193801"/>
              <a:gd name="connsiteY8" fmla="*/ 1219199 h 1320799"/>
              <a:gd name="connsiteX9" fmla="*/ 1193801 w 1193801"/>
              <a:gd name="connsiteY9" fmla="*/ 1320799 h 1320799"/>
              <a:gd name="connsiteX0" fmla="*/ -1 w 1142999"/>
              <a:gd name="connsiteY0" fmla="*/ 0 h 952500"/>
              <a:gd name="connsiteX1" fmla="*/ 406399 w 1142999"/>
              <a:gd name="connsiteY1" fmla="*/ 266700 h 952500"/>
              <a:gd name="connsiteX2" fmla="*/ 787399 w 1142999"/>
              <a:gd name="connsiteY2" fmla="*/ 279400 h 952500"/>
              <a:gd name="connsiteX3" fmla="*/ 965199 w 1142999"/>
              <a:gd name="connsiteY3" fmla="*/ 254000 h 952500"/>
              <a:gd name="connsiteX4" fmla="*/ 990599 w 1142999"/>
              <a:gd name="connsiteY4" fmla="*/ 419100 h 952500"/>
              <a:gd name="connsiteX5" fmla="*/ 914399 w 1142999"/>
              <a:gd name="connsiteY5" fmla="*/ 558800 h 952500"/>
              <a:gd name="connsiteX6" fmla="*/ 888999 w 1142999"/>
              <a:gd name="connsiteY6" fmla="*/ 685800 h 952500"/>
              <a:gd name="connsiteX7" fmla="*/ 1028699 w 1142999"/>
              <a:gd name="connsiteY7" fmla="*/ 850900 h 952500"/>
              <a:gd name="connsiteX8" fmla="*/ 1142999 w 1142999"/>
              <a:gd name="connsiteY8" fmla="*/ 952500 h 952500"/>
              <a:gd name="connsiteX0" fmla="*/ 1 w 1028701"/>
              <a:gd name="connsiteY0" fmla="*/ 0 h 850900"/>
              <a:gd name="connsiteX1" fmla="*/ 406401 w 1028701"/>
              <a:gd name="connsiteY1" fmla="*/ 266700 h 850900"/>
              <a:gd name="connsiteX2" fmla="*/ 787401 w 1028701"/>
              <a:gd name="connsiteY2" fmla="*/ 279400 h 850900"/>
              <a:gd name="connsiteX3" fmla="*/ 965201 w 1028701"/>
              <a:gd name="connsiteY3" fmla="*/ 254000 h 850900"/>
              <a:gd name="connsiteX4" fmla="*/ 990601 w 1028701"/>
              <a:gd name="connsiteY4" fmla="*/ 419100 h 850900"/>
              <a:gd name="connsiteX5" fmla="*/ 914401 w 1028701"/>
              <a:gd name="connsiteY5" fmla="*/ 558800 h 850900"/>
              <a:gd name="connsiteX6" fmla="*/ 889001 w 1028701"/>
              <a:gd name="connsiteY6" fmla="*/ 685800 h 850900"/>
              <a:gd name="connsiteX7" fmla="*/ 1028701 w 1028701"/>
              <a:gd name="connsiteY7" fmla="*/ 850900 h 850900"/>
              <a:gd name="connsiteX0" fmla="*/ -1 w 990600"/>
              <a:gd name="connsiteY0" fmla="*/ 0 h 685799"/>
              <a:gd name="connsiteX1" fmla="*/ 406399 w 990600"/>
              <a:gd name="connsiteY1" fmla="*/ 266700 h 685799"/>
              <a:gd name="connsiteX2" fmla="*/ 787399 w 990600"/>
              <a:gd name="connsiteY2" fmla="*/ 279400 h 685799"/>
              <a:gd name="connsiteX3" fmla="*/ 965199 w 990600"/>
              <a:gd name="connsiteY3" fmla="*/ 254000 h 685799"/>
              <a:gd name="connsiteX4" fmla="*/ 990599 w 990600"/>
              <a:gd name="connsiteY4" fmla="*/ 419100 h 685799"/>
              <a:gd name="connsiteX5" fmla="*/ 914399 w 990600"/>
              <a:gd name="connsiteY5" fmla="*/ 558800 h 685799"/>
              <a:gd name="connsiteX6" fmla="*/ 888999 w 990600"/>
              <a:gd name="connsiteY6" fmla="*/ 685800 h 685799"/>
              <a:gd name="connsiteX0" fmla="*/ 1 w 990600"/>
              <a:gd name="connsiteY0" fmla="*/ 0 h 558801"/>
              <a:gd name="connsiteX1" fmla="*/ 406401 w 990600"/>
              <a:gd name="connsiteY1" fmla="*/ 266700 h 558801"/>
              <a:gd name="connsiteX2" fmla="*/ 787401 w 990600"/>
              <a:gd name="connsiteY2" fmla="*/ 279400 h 558801"/>
              <a:gd name="connsiteX3" fmla="*/ 965201 w 990600"/>
              <a:gd name="connsiteY3" fmla="*/ 254000 h 558801"/>
              <a:gd name="connsiteX4" fmla="*/ 990601 w 990600"/>
              <a:gd name="connsiteY4" fmla="*/ 419100 h 558801"/>
              <a:gd name="connsiteX5" fmla="*/ 914401 w 990600"/>
              <a:gd name="connsiteY5" fmla="*/ 558800 h 558801"/>
              <a:gd name="connsiteX0" fmla="*/ -1 w 990600"/>
              <a:gd name="connsiteY0" fmla="*/ 0 h 419100"/>
              <a:gd name="connsiteX1" fmla="*/ 406399 w 990600"/>
              <a:gd name="connsiteY1" fmla="*/ 266700 h 419100"/>
              <a:gd name="connsiteX2" fmla="*/ 787399 w 990600"/>
              <a:gd name="connsiteY2" fmla="*/ 279400 h 419100"/>
              <a:gd name="connsiteX3" fmla="*/ 965199 w 990600"/>
              <a:gd name="connsiteY3" fmla="*/ 254000 h 419100"/>
              <a:gd name="connsiteX4" fmla="*/ 990599 w 990600"/>
              <a:gd name="connsiteY4" fmla="*/ 419100 h 419100"/>
              <a:gd name="connsiteX0" fmla="*/ 1 w 965200"/>
              <a:gd name="connsiteY0" fmla="*/ 0 h 279399"/>
              <a:gd name="connsiteX1" fmla="*/ 406401 w 965200"/>
              <a:gd name="connsiteY1" fmla="*/ 266700 h 279399"/>
              <a:gd name="connsiteX2" fmla="*/ 787401 w 965200"/>
              <a:gd name="connsiteY2" fmla="*/ 279400 h 279399"/>
              <a:gd name="connsiteX3" fmla="*/ 965201 w 965200"/>
              <a:gd name="connsiteY3" fmla="*/ 254000 h 279399"/>
            </a:gdLst>
            <a:ahLst/>
            <a:cxnLst>
              <a:cxn ang="0">
                <a:pos x="connsiteX0" y="connsiteY0"/>
              </a:cxn>
              <a:cxn ang="0">
                <a:pos x="connsiteX1" y="connsiteY1"/>
              </a:cxn>
              <a:cxn ang="0">
                <a:pos x="connsiteX2" y="connsiteY2"/>
              </a:cxn>
              <a:cxn ang="0">
                <a:pos x="connsiteX3" y="connsiteY3"/>
              </a:cxn>
            </a:cxnLst>
            <a:rect l="l" t="t" r="r" b="b"/>
            <a:pathLst>
              <a:path w="965200" h="279399">
                <a:moveTo>
                  <a:pt x="1" y="0"/>
                </a:moveTo>
                <a:lnTo>
                  <a:pt x="406401" y="266700"/>
                </a:lnTo>
                <a:lnTo>
                  <a:pt x="787401" y="279400"/>
                </a:lnTo>
                <a:lnTo>
                  <a:pt x="965201" y="254000"/>
                </a:lnTo>
              </a:path>
            </a:pathLst>
          </a:custGeom>
          <a:noFill/>
          <a:ln w="28575" cap="flat">
            <a:solidFill>
              <a:schemeClr val="tx2"/>
            </a:solidFill>
            <a:prstDash val="solid"/>
            <a:miter lim="800000"/>
            <a:headEnd/>
            <a:tailEnd/>
          </a:ln>
        </p:spPr>
        <p:txBody>
          <a:bodyPr/>
          <a:lstStyle/>
          <a:p>
            <a:pPr>
              <a:defRPr/>
            </a:pPr>
            <a:endParaRPr lang="fr-FR" sz="1100">
              <a:solidFill>
                <a:schemeClr val="tx2"/>
              </a:solidFill>
              <a:latin typeface="Arial Narrow" charset="0"/>
              <a:cs typeface="+mn-cs"/>
            </a:endParaRPr>
          </a:p>
        </p:txBody>
      </p:sp>
      <p:sp>
        <p:nvSpPr>
          <p:cNvPr id="338" name="Freeform 337"/>
          <p:cNvSpPr/>
          <p:nvPr/>
        </p:nvSpPr>
        <p:spPr>
          <a:xfrm rot="306898">
            <a:off x="2325864" y="5870564"/>
            <a:ext cx="158750" cy="333375"/>
          </a:xfrm>
          <a:custGeom>
            <a:avLst/>
            <a:gdLst>
              <a:gd name="connsiteX0" fmla="*/ 596900 w 1231900"/>
              <a:gd name="connsiteY0" fmla="*/ 0 h 5435600"/>
              <a:gd name="connsiteX1" fmla="*/ 381000 w 1231900"/>
              <a:gd name="connsiteY1" fmla="*/ 406400 h 5435600"/>
              <a:gd name="connsiteX2" fmla="*/ 228600 w 1231900"/>
              <a:gd name="connsiteY2" fmla="*/ 609600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596900 w 1231900"/>
              <a:gd name="connsiteY0" fmla="*/ 0 h 5435600"/>
              <a:gd name="connsiteX1" fmla="*/ 381000 w 1231900"/>
              <a:gd name="connsiteY1" fmla="*/ 406400 h 5435600"/>
              <a:gd name="connsiteX2" fmla="*/ 285750 w 1231900"/>
              <a:gd name="connsiteY2" fmla="*/ 650081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381000 w 1231900"/>
              <a:gd name="connsiteY0" fmla="*/ 0 h 5029200"/>
              <a:gd name="connsiteX1" fmla="*/ 285750 w 1231900"/>
              <a:gd name="connsiteY1" fmla="*/ 243681 h 5029200"/>
              <a:gd name="connsiteX2" fmla="*/ 330200 w 1231900"/>
              <a:gd name="connsiteY2" fmla="*/ 342900 h 5029200"/>
              <a:gd name="connsiteX3" fmla="*/ 393700 w 1231900"/>
              <a:gd name="connsiteY3" fmla="*/ 711200 h 5029200"/>
              <a:gd name="connsiteX4" fmla="*/ 419100 w 1231900"/>
              <a:gd name="connsiteY4" fmla="*/ 1003300 h 5029200"/>
              <a:gd name="connsiteX5" fmla="*/ 419100 w 1231900"/>
              <a:gd name="connsiteY5" fmla="*/ 1003300 h 5029200"/>
              <a:gd name="connsiteX6" fmla="*/ 317500 w 1231900"/>
              <a:gd name="connsiteY6" fmla="*/ 1244600 h 5029200"/>
              <a:gd name="connsiteX7" fmla="*/ 114300 w 1231900"/>
              <a:gd name="connsiteY7" fmla="*/ 1498600 h 5029200"/>
              <a:gd name="connsiteX8" fmla="*/ 101600 w 1231900"/>
              <a:gd name="connsiteY8" fmla="*/ 1854200 h 5029200"/>
              <a:gd name="connsiteX9" fmla="*/ 0 w 1231900"/>
              <a:gd name="connsiteY9" fmla="*/ 2197100 h 5029200"/>
              <a:gd name="connsiteX10" fmla="*/ 152400 w 1231900"/>
              <a:gd name="connsiteY10" fmla="*/ 2387600 h 5029200"/>
              <a:gd name="connsiteX11" fmla="*/ 101600 w 1231900"/>
              <a:gd name="connsiteY11" fmla="*/ 2590800 h 5029200"/>
              <a:gd name="connsiteX12" fmla="*/ 114300 w 1231900"/>
              <a:gd name="connsiteY12" fmla="*/ 2654300 h 5029200"/>
              <a:gd name="connsiteX13" fmla="*/ 114300 w 1231900"/>
              <a:gd name="connsiteY13" fmla="*/ 2921000 h 5029200"/>
              <a:gd name="connsiteX14" fmla="*/ 50800 w 1231900"/>
              <a:gd name="connsiteY14" fmla="*/ 3263900 h 5029200"/>
              <a:gd name="connsiteX15" fmla="*/ 152400 w 1231900"/>
              <a:gd name="connsiteY15" fmla="*/ 3492500 h 5029200"/>
              <a:gd name="connsiteX16" fmla="*/ 38100 w 1231900"/>
              <a:gd name="connsiteY16" fmla="*/ 3708400 h 5029200"/>
              <a:gd name="connsiteX17" fmla="*/ 88900 w 1231900"/>
              <a:gd name="connsiteY17" fmla="*/ 4076700 h 5029200"/>
              <a:gd name="connsiteX18" fmla="*/ 495300 w 1231900"/>
              <a:gd name="connsiteY18" fmla="*/ 4343400 h 5029200"/>
              <a:gd name="connsiteX19" fmla="*/ 876300 w 1231900"/>
              <a:gd name="connsiteY19" fmla="*/ 4356100 h 5029200"/>
              <a:gd name="connsiteX20" fmla="*/ 1054100 w 1231900"/>
              <a:gd name="connsiteY20" fmla="*/ 4330700 h 5029200"/>
              <a:gd name="connsiteX21" fmla="*/ 1079500 w 1231900"/>
              <a:gd name="connsiteY21" fmla="*/ 4495800 h 5029200"/>
              <a:gd name="connsiteX22" fmla="*/ 1003300 w 1231900"/>
              <a:gd name="connsiteY22" fmla="*/ 4635500 h 5029200"/>
              <a:gd name="connsiteX23" fmla="*/ 977900 w 1231900"/>
              <a:gd name="connsiteY23" fmla="*/ 4762500 h 5029200"/>
              <a:gd name="connsiteX24" fmla="*/ 1117600 w 1231900"/>
              <a:gd name="connsiteY24" fmla="*/ 4927600 h 5029200"/>
              <a:gd name="connsiteX25" fmla="*/ 1231900 w 1231900"/>
              <a:gd name="connsiteY25" fmla="*/ 5029200 h 5029200"/>
              <a:gd name="connsiteX0" fmla="*/ 285750 w 1231900"/>
              <a:gd name="connsiteY0" fmla="*/ -1 h 4785518"/>
              <a:gd name="connsiteX1" fmla="*/ 330200 w 1231900"/>
              <a:gd name="connsiteY1" fmla="*/ 99218 h 4785518"/>
              <a:gd name="connsiteX2" fmla="*/ 393700 w 1231900"/>
              <a:gd name="connsiteY2" fmla="*/ 467518 h 4785518"/>
              <a:gd name="connsiteX3" fmla="*/ 419100 w 1231900"/>
              <a:gd name="connsiteY3" fmla="*/ 759618 h 4785518"/>
              <a:gd name="connsiteX4" fmla="*/ 419100 w 1231900"/>
              <a:gd name="connsiteY4" fmla="*/ 759618 h 4785518"/>
              <a:gd name="connsiteX5" fmla="*/ 317500 w 1231900"/>
              <a:gd name="connsiteY5" fmla="*/ 1000918 h 4785518"/>
              <a:gd name="connsiteX6" fmla="*/ 114300 w 1231900"/>
              <a:gd name="connsiteY6" fmla="*/ 1254918 h 4785518"/>
              <a:gd name="connsiteX7" fmla="*/ 101600 w 1231900"/>
              <a:gd name="connsiteY7" fmla="*/ 1610518 h 4785518"/>
              <a:gd name="connsiteX8" fmla="*/ 0 w 1231900"/>
              <a:gd name="connsiteY8" fmla="*/ 1953418 h 4785518"/>
              <a:gd name="connsiteX9" fmla="*/ 152400 w 1231900"/>
              <a:gd name="connsiteY9" fmla="*/ 2143918 h 4785518"/>
              <a:gd name="connsiteX10" fmla="*/ 101600 w 1231900"/>
              <a:gd name="connsiteY10" fmla="*/ 2347118 h 4785518"/>
              <a:gd name="connsiteX11" fmla="*/ 114300 w 1231900"/>
              <a:gd name="connsiteY11" fmla="*/ 2410618 h 4785518"/>
              <a:gd name="connsiteX12" fmla="*/ 114300 w 1231900"/>
              <a:gd name="connsiteY12" fmla="*/ 2677318 h 4785518"/>
              <a:gd name="connsiteX13" fmla="*/ 50800 w 1231900"/>
              <a:gd name="connsiteY13" fmla="*/ 3020218 h 4785518"/>
              <a:gd name="connsiteX14" fmla="*/ 152400 w 1231900"/>
              <a:gd name="connsiteY14" fmla="*/ 3248818 h 4785518"/>
              <a:gd name="connsiteX15" fmla="*/ 38100 w 1231900"/>
              <a:gd name="connsiteY15" fmla="*/ 3464718 h 4785518"/>
              <a:gd name="connsiteX16" fmla="*/ 88900 w 1231900"/>
              <a:gd name="connsiteY16" fmla="*/ 3833018 h 4785518"/>
              <a:gd name="connsiteX17" fmla="*/ 495300 w 1231900"/>
              <a:gd name="connsiteY17" fmla="*/ 4099718 h 4785518"/>
              <a:gd name="connsiteX18" fmla="*/ 876300 w 1231900"/>
              <a:gd name="connsiteY18" fmla="*/ 4112418 h 4785518"/>
              <a:gd name="connsiteX19" fmla="*/ 1054100 w 1231900"/>
              <a:gd name="connsiteY19" fmla="*/ 4087018 h 4785518"/>
              <a:gd name="connsiteX20" fmla="*/ 1079500 w 1231900"/>
              <a:gd name="connsiteY20" fmla="*/ 4252118 h 4785518"/>
              <a:gd name="connsiteX21" fmla="*/ 1003300 w 1231900"/>
              <a:gd name="connsiteY21" fmla="*/ 4391818 h 4785518"/>
              <a:gd name="connsiteX22" fmla="*/ 977900 w 1231900"/>
              <a:gd name="connsiteY22" fmla="*/ 4518818 h 4785518"/>
              <a:gd name="connsiteX23" fmla="*/ 1117600 w 1231900"/>
              <a:gd name="connsiteY23" fmla="*/ 4683918 h 4785518"/>
              <a:gd name="connsiteX24" fmla="*/ 1231900 w 1231900"/>
              <a:gd name="connsiteY24" fmla="*/ 4785518 h 4785518"/>
              <a:gd name="connsiteX0" fmla="*/ 330200 w 1231900"/>
              <a:gd name="connsiteY0" fmla="*/ 0 h 4686300"/>
              <a:gd name="connsiteX1" fmla="*/ 393700 w 1231900"/>
              <a:gd name="connsiteY1" fmla="*/ 368300 h 4686300"/>
              <a:gd name="connsiteX2" fmla="*/ 419100 w 1231900"/>
              <a:gd name="connsiteY2" fmla="*/ 660400 h 4686300"/>
              <a:gd name="connsiteX3" fmla="*/ 419100 w 1231900"/>
              <a:gd name="connsiteY3" fmla="*/ 660400 h 4686300"/>
              <a:gd name="connsiteX4" fmla="*/ 317500 w 1231900"/>
              <a:gd name="connsiteY4" fmla="*/ 901700 h 4686300"/>
              <a:gd name="connsiteX5" fmla="*/ 114300 w 1231900"/>
              <a:gd name="connsiteY5" fmla="*/ 1155700 h 4686300"/>
              <a:gd name="connsiteX6" fmla="*/ 101600 w 1231900"/>
              <a:gd name="connsiteY6" fmla="*/ 1511300 h 4686300"/>
              <a:gd name="connsiteX7" fmla="*/ 0 w 1231900"/>
              <a:gd name="connsiteY7" fmla="*/ 1854200 h 4686300"/>
              <a:gd name="connsiteX8" fmla="*/ 152400 w 1231900"/>
              <a:gd name="connsiteY8" fmla="*/ 2044700 h 4686300"/>
              <a:gd name="connsiteX9" fmla="*/ 101600 w 1231900"/>
              <a:gd name="connsiteY9" fmla="*/ 2247900 h 4686300"/>
              <a:gd name="connsiteX10" fmla="*/ 114300 w 1231900"/>
              <a:gd name="connsiteY10" fmla="*/ 2311400 h 4686300"/>
              <a:gd name="connsiteX11" fmla="*/ 114300 w 1231900"/>
              <a:gd name="connsiteY11" fmla="*/ 2578100 h 4686300"/>
              <a:gd name="connsiteX12" fmla="*/ 50800 w 1231900"/>
              <a:gd name="connsiteY12" fmla="*/ 2921000 h 4686300"/>
              <a:gd name="connsiteX13" fmla="*/ 152400 w 1231900"/>
              <a:gd name="connsiteY13" fmla="*/ 3149600 h 4686300"/>
              <a:gd name="connsiteX14" fmla="*/ 38100 w 1231900"/>
              <a:gd name="connsiteY14" fmla="*/ 3365500 h 4686300"/>
              <a:gd name="connsiteX15" fmla="*/ 88900 w 1231900"/>
              <a:gd name="connsiteY15" fmla="*/ 3733800 h 4686300"/>
              <a:gd name="connsiteX16" fmla="*/ 495300 w 1231900"/>
              <a:gd name="connsiteY16" fmla="*/ 4000500 h 4686300"/>
              <a:gd name="connsiteX17" fmla="*/ 876300 w 1231900"/>
              <a:gd name="connsiteY17" fmla="*/ 4013200 h 4686300"/>
              <a:gd name="connsiteX18" fmla="*/ 1054100 w 1231900"/>
              <a:gd name="connsiteY18" fmla="*/ 3987800 h 4686300"/>
              <a:gd name="connsiteX19" fmla="*/ 1079500 w 1231900"/>
              <a:gd name="connsiteY19" fmla="*/ 4152900 h 4686300"/>
              <a:gd name="connsiteX20" fmla="*/ 1003300 w 1231900"/>
              <a:gd name="connsiteY20" fmla="*/ 4292600 h 4686300"/>
              <a:gd name="connsiteX21" fmla="*/ 977900 w 1231900"/>
              <a:gd name="connsiteY21" fmla="*/ 4419600 h 4686300"/>
              <a:gd name="connsiteX22" fmla="*/ 1117600 w 1231900"/>
              <a:gd name="connsiteY22" fmla="*/ 4584700 h 4686300"/>
              <a:gd name="connsiteX23" fmla="*/ 1231900 w 1231900"/>
              <a:gd name="connsiteY23" fmla="*/ 4686300 h 4686300"/>
              <a:gd name="connsiteX0" fmla="*/ 393700 w 1231900"/>
              <a:gd name="connsiteY0" fmla="*/ -1 h 4317999"/>
              <a:gd name="connsiteX1" fmla="*/ 419100 w 1231900"/>
              <a:gd name="connsiteY1" fmla="*/ 292099 h 4317999"/>
              <a:gd name="connsiteX2" fmla="*/ 419100 w 1231900"/>
              <a:gd name="connsiteY2" fmla="*/ 292099 h 4317999"/>
              <a:gd name="connsiteX3" fmla="*/ 317500 w 1231900"/>
              <a:gd name="connsiteY3" fmla="*/ 533399 h 4317999"/>
              <a:gd name="connsiteX4" fmla="*/ 114300 w 1231900"/>
              <a:gd name="connsiteY4" fmla="*/ 787399 h 4317999"/>
              <a:gd name="connsiteX5" fmla="*/ 101600 w 1231900"/>
              <a:gd name="connsiteY5" fmla="*/ 1142999 h 4317999"/>
              <a:gd name="connsiteX6" fmla="*/ 0 w 1231900"/>
              <a:gd name="connsiteY6" fmla="*/ 1485899 h 4317999"/>
              <a:gd name="connsiteX7" fmla="*/ 152400 w 1231900"/>
              <a:gd name="connsiteY7" fmla="*/ 1676399 h 4317999"/>
              <a:gd name="connsiteX8" fmla="*/ 101600 w 1231900"/>
              <a:gd name="connsiteY8" fmla="*/ 1879599 h 4317999"/>
              <a:gd name="connsiteX9" fmla="*/ 114300 w 1231900"/>
              <a:gd name="connsiteY9" fmla="*/ 1943099 h 4317999"/>
              <a:gd name="connsiteX10" fmla="*/ 114300 w 1231900"/>
              <a:gd name="connsiteY10" fmla="*/ 2209799 h 4317999"/>
              <a:gd name="connsiteX11" fmla="*/ 50800 w 1231900"/>
              <a:gd name="connsiteY11" fmla="*/ 2552699 h 4317999"/>
              <a:gd name="connsiteX12" fmla="*/ 152400 w 1231900"/>
              <a:gd name="connsiteY12" fmla="*/ 2781299 h 4317999"/>
              <a:gd name="connsiteX13" fmla="*/ 38100 w 1231900"/>
              <a:gd name="connsiteY13" fmla="*/ 2997199 h 4317999"/>
              <a:gd name="connsiteX14" fmla="*/ 88900 w 1231900"/>
              <a:gd name="connsiteY14" fmla="*/ 3365499 h 4317999"/>
              <a:gd name="connsiteX15" fmla="*/ 495300 w 1231900"/>
              <a:gd name="connsiteY15" fmla="*/ 3632199 h 4317999"/>
              <a:gd name="connsiteX16" fmla="*/ 876300 w 1231900"/>
              <a:gd name="connsiteY16" fmla="*/ 3644899 h 4317999"/>
              <a:gd name="connsiteX17" fmla="*/ 1054100 w 1231900"/>
              <a:gd name="connsiteY17" fmla="*/ 3619499 h 4317999"/>
              <a:gd name="connsiteX18" fmla="*/ 1079500 w 1231900"/>
              <a:gd name="connsiteY18" fmla="*/ 3784599 h 4317999"/>
              <a:gd name="connsiteX19" fmla="*/ 1003300 w 1231900"/>
              <a:gd name="connsiteY19" fmla="*/ 3924299 h 4317999"/>
              <a:gd name="connsiteX20" fmla="*/ 977900 w 1231900"/>
              <a:gd name="connsiteY20" fmla="*/ 4051299 h 4317999"/>
              <a:gd name="connsiteX21" fmla="*/ 1117600 w 1231900"/>
              <a:gd name="connsiteY21" fmla="*/ 4216399 h 4317999"/>
              <a:gd name="connsiteX22" fmla="*/ 1231900 w 1231900"/>
              <a:gd name="connsiteY22" fmla="*/ 4317999 h 4317999"/>
              <a:gd name="connsiteX0" fmla="*/ 419100 w 1231900"/>
              <a:gd name="connsiteY0" fmla="*/ 0 h 4025900"/>
              <a:gd name="connsiteX1" fmla="*/ 419100 w 1231900"/>
              <a:gd name="connsiteY1" fmla="*/ 0 h 4025900"/>
              <a:gd name="connsiteX2" fmla="*/ 317500 w 1231900"/>
              <a:gd name="connsiteY2" fmla="*/ 241300 h 4025900"/>
              <a:gd name="connsiteX3" fmla="*/ 114300 w 1231900"/>
              <a:gd name="connsiteY3" fmla="*/ 495300 h 4025900"/>
              <a:gd name="connsiteX4" fmla="*/ 101600 w 1231900"/>
              <a:gd name="connsiteY4" fmla="*/ 850900 h 4025900"/>
              <a:gd name="connsiteX5" fmla="*/ 0 w 1231900"/>
              <a:gd name="connsiteY5" fmla="*/ 1193800 h 4025900"/>
              <a:gd name="connsiteX6" fmla="*/ 152400 w 1231900"/>
              <a:gd name="connsiteY6" fmla="*/ 1384300 h 4025900"/>
              <a:gd name="connsiteX7" fmla="*/ 101600 w 1231900"/>
              <a:gd name="connsiteY7" fmla="*/ 1587500 h 4025900"/>
              <a:gd name="connsiteX8" fmla="*/ 114300 w 1231900"/>
              <a:gd name="connsiteY8" fmla="*/ 1651000 h 4025900"/>
              <a:gd name="connsiteX9" fmla="*/ 114300 w 1231900"/>
              <a:gd name="connsiteY9" fmla="*/ 1917700 h 4025900"/>
              <a:gd name="connsiteX10" fmla="*/ 50800 w 1231900"/>
              <a:gd name="connsiteY10" fmla="*/ 2260600 h 4025900"/>
              <a:gd name="connsiteX11" fmla="*/ 152400 w 1231900"/>
              <a:gd name="connsiteY11" fmla="*/ 2489200 h 4025900"/>
              <a:gd name="connsiteX12" fmla="*/ 38100 w 1231900"/>
              <a:gd name="connsiteY12" fmla="*/ 2705100 h 4025900"/>
              <a:gd name="connsiteX13" fmla="*/ 88900 w 1231900"/>
              <a:gd name="connsiteY13" fmla="*/ 3073400 h 4025900"/>
              <a:gd name="connsiteX14" fmla="*/ 495300 w 1231900"/>
              <a:gd name="connsiteY14" fmla="*/ 3340100 h 4025900"/>
              <a:gd name="connsiteX15" fmla="*/ 876300 w 1231900"/>
              <a:gd name="connsiteY15" fmla="*/ 3352800 h 4025900"/>
              <a:gd name="connsiteX16" fmla="*/ 1054100 w 1231900"/>
              <a:gd name="connsiteY16" fmla="*/ 3327400 h 4025900"/>
              <a:gd name="connsiteX17" fmla="*/ 1079500 w 1231900"/>
              <a:gd name="connsiteY17" fmla="*/ 3492500 h 4025900"/>
              <a:gd name="connsiteX18" fmla="*/ 1003300 w 1231900"/>
              <a:gd name="connsiteY18" fmla="*/ 3632200 h 4025900"/>
              <a:gd name="connsiteX19" fmla="*/ 977900 w 1231900"/>
              <a:gd name="connsiteY19" fmla="*/ 3759200 h 4025900"/>
              <a:gd name="connsiteX20" fmla="*/ 1117600 w 1231900"/>
              <a:gd name="connsiteY20" fmla="*/ 3924300 h 4025900"/>
              <a:gd name="connsiteX21" fmla="*/ 1231900 w 1231900"/>
              <a:gd name="connsiteY21" fmla="*/ 4025900 h 4025900"/>
              <a:gd name="connsiteX0" fmla="*/ 419100 w 1231900"/>
              <a:gd name="connsiteY0" fmla="*/ 0 h 4025900"/>
              <a:gd name="connsiteX1" fmla="*/ 317500 w 1231900"/>
              <a:gd name="connsiteY1" fmla="*/ 241300 h 4025900"/>
              <a:gd name="connsiteX2" fmla="*/ 114300 w 1231900"/>
              <a:gd name="connsiteY2" fmla="*/ 495300 h 4025900"/>
              <a:gd name="connsiteX3" fmla="*/ 101600 w 1231900"/>
              <a:gd name="connsiteY3" fmla="*/ 850900 h 4025900"/>
              <a:gd name="connsiteX4" fmla="*/ 0 w 1231900"/>
              <a:gd name="connsiteY4" fmla="*/ 1193800 h 4025900"/>
              <a:gd name="connsiteX5" fmla="*/ 152400 w 1231900"/>
              <a:gd name="connsiteY5" fmla="*/ 1384300 h 4025900"/>
              <a:gd name="connsiteX6" fmla="*/ 101600 w 1231900"/>
              <a:gd name="connsiteY6" fmla="*/ 1587500 h 4025900"/>
              <a:gd name="connsiteX7" fmla="*/ 114300 w 1231900"/>
              <a:gd name="connsiteY7" fmla="*/ 1651000 h 4025900"/>
              <a:gd name="connsiteX8" fmla="*/ 114300 w 1231900"/>
              <a:gd name="connsiteY8" fmla="*/ 1917700 h 4025900"/>
              <a:gd name="connsiteX9" fmla="*/ 50800 w 1231900"/>
              <a:gd name="connsiteY9" fmla="*/ 2260600 h 4025900"/>
              <a:gd name="connsiteX10" fmla="*/ 152400 w 1231900"/>
              <a:gd name="connsiteY10" fmla="*/ 2489200 h 4025900"/>
              <a:gd name="connsiteX11" fmla="*/ 38100 w 1231900"/>
              <a:gd name="connsiteY11" fmla="*/ 2705100 h 4025900"/>
              <a:gd name="connsiteX12" fmla="*/ 88900 w 1231900"/>
              <a:gd name="connsiteY12" fmla="*/ 3073400 h 4025900"/>
              <a:gd name="connsiteX13" fmla="*/ 495300 w 1231900"/>
              <a:gd name="connsiteY13" fmla="*/ 3340100 h 4025900"/>
              <a:gd name="connsiteX14" fmla="*/ 876300 w 1231900"/>
              <a:gd name="connsiteY14" fmla="*/ 3352800 h 4025900"/>
              <a:gd name="connsiteX15" fmla="*/ 1054100 w 1231900"/>
              <a:gd name="connsiteY15" fmla="*/ 3327400 h 4025900"/>
              <a:gd name="connsiteX16" fmla="*/ 1079500 w 1231900"/>
              <a:gd name="connsiteY16" fmla="*/ 3492500 h 4025900"/>
              <a:gd name="connsiteX17" fmla="*/ 1003300 w 1231900"/>
              <a:gd name="connsiteY17" fmla="*/ 3632200 h 4025900"/>
              <a:gd name="connsiteX18" fmla="*/ 977900 w 1231900"/>
              <a:gd name="connsiteY18" fmla="*/ 3759200 h 4025900"/>
              <a:gd name="connsiteX19" fmla="*/ 1117600 w 1231900"/>
              <a:gd name="connsiteY19" fmla="*/ 3924300 h 4025900"/>
              <a:gd name="connsiteX20" fmla="*/ 1231900 w 1231900"/>
              <a:gd name="connsiteY20" fmla="*/ 4025900 h 4025900"/>
              <a:gd name="connsiteX0" fmla="*/ 317500 w 1231900"/>
              <a:gd name="connsiteY0" fmla="*/ -1 h 3784599"/>
              <a:gd name="connsiteX1" fmla="*/ 114300 w 1231900"/>
              <a:gd name="connsiteY1" fmla="*/ 253999 h 3784599"/>
              <a:gd name="connsiteX2" fmla="*/ 101600 w 1231900"/>
              <a:gd name="connsiteY2" fmla="*/ 609599 h 3784599"/>
              <a:gd name="connsiteX3" fmla="*/ 0 w 1231900"/>
              <a:gd name="connsiteY3" fmla="*/ 952499 h 3784599"/>
              <a:gd name="connsiteX4" fmla="*/ 152400 w 1231900"/>
              <a:gd name="connsiteY4" fmla="*/ 1142999 h 3784599"/>
              <a:gd name="connsiteX5" fmla="*/ 101600 w 1231900"/>
              <a:gd name="connsiteY5" fmla="*/ 1346199 h 3784599"/>
              <a:gd name="connsiteX6" fmla="*/ 114300 w 1231900"/>
              <a:gd name="connsiteY6" fmla="*/ 1409699 h 3784599"/>
              <a:gd name="connsiteX7" fmla="*/ 114300 w 1231900"/>
              <a:gd name="connsiteY7" fmla="*/ 1676399 h 3784599"/>
              <a:gd name="connsiteX8" fmla="*/ 50800 w 1231900"/>
              <a:gd name="connsiteY8" fmla="*/ 2019299 h 3784599"/>
              <a:gd name="connsiteX9" fmla="*/ 152400 w 1231900"/>
              <a:gd name="connsiteY9" fmla="*/ 2247899 h 3784599"/>
              <a:gd name="connsiteX10" fmla="*/ 38100 w 1231900"/>
              <a:gd name="connsiteY10" fmla="*/ 2463799 h 3784599"/>
              <a:gd name="connsiteX11" fmla="*/ 88900 w 1231900"/>
              <a:gd name="connsiteY11" fmla="*/ 2832099 h 3784599"/>
              <a:gd name="connsiteX12" fmla="*/ 495300 w 1231900"/>
              <a:gd name="connsiteY12" fmla="*/ 3098799 h 3784599"/>
              <a:gd name="connsiteX13" fmla="*/ 876300 w 1231900"/>
              <a:gd name="connsiteY13" fmla="*/ 3111499 h 3784599"/>
              <a:gd name="connsiteX14" fmla="*/ 1054100 w 1231900"/>
              <a:gd name="connsiteY14" fmla="*/ 3086099 h 3784599"/>
              <a:gd name="connsiteX15" fmla="*/ 1079500 w 1231900"/>
              <a:gd name="connsiteY15" fmla="*/ 3251199 h 3784599"/>
              <a:gd name="connsiteX16" fmla="*/ 1003300 w 1231900"/>
              <a:gd name="connsiteY16" fmla="*/ 3390899 h 3784599"/>
              <a:gd name="connsiteX17" fmla="*/ 977900 w 1231900"/>
              <a:gd name="connsiteY17" fmla="*/ 3517899 h 3784599"/>
              <a:gd name="connsiteX18" fmla="*/ 1117600 w 1231900"/>
              <a:gd name="connsiteY18" fmla="*/ 3682999 h 3784599"/>
              <a:gd name="connsiteX19" fmla="*/ 1231900 w 1231900"/>
              <a:gd name="connsiteY19" fmla="*/ 3784599 h 3784599"/>
              <a:gd name="connsiteX0" fmla="*/ 114300 w 1231900"/>
              <a:gd name="connsiteY0" fmla="*/ 1 h 3530601"/>
              <a:gd name="connsiteX1" fmla="*/ 101600 w 1231900"/>
              <a:gd name="connsiteY1" fmla="*/ 355601 h 3530601"/>
              <a:gd name="connsiteX2" fmla="*/ 0 w 1231900"/>
              <a:gd name="connsiteY2" fmla="*/ 698501 h 3530601"/>
              <a:gd name="connsiteX3" fmla="*/ 152400 w 1231900"/>
              <a:gd name="connsiteY3" fmla="*/ 889001 h 3530601"/>
              <a:gd name="connsiteX4" fmla="*/ 101600 w 1231900"/>
              <a:gd name="connsiteY4" fmla="*/ 1092201 h 3530601"/>
              <a:gd name="connsiteX5" fmla="*/ 114300 w 1231900"/>
              <a:gd name="connsiteY5" fmla="*/ 1155701 h 3530601"/>
              <a:gd name="connsiteX6" fmla="*/ 114300 w 1231900"/>
              <a:gd name="connsiteY6" fmla="*/ 1422401 h 3530601"/>
              <a:gd name="connsiteX7" fmla="*/ 50800 w 1231900"/>
              <a:gd name="connsiteY7" fmla="*/ 1765301 h 3530601"/>
              <a:gd name="connsiteX8" fmla="*/ 152400 w 1231900"/>
              <a:gd name="connsiteY8" fmla="*/ 1993901 h 3530601"/>
              <a:gd name="connsiteX9" fmla="*/ 38100 w 1231900"/>
              <a:gd name="connsiteY9" fmla="*/ 2209801 h 3530601"/>
              <a:gd name="connsiteX10" fmla="*/ 88900 w 1231900"/>
              <a:gd name="connsiteY10" fmla="*/ 2578101 h 3530601"/>
              <a:gd name="connsiteX11" fmla="*/ 495300 w 1231900"/>
              <a:gd name="connsiteY11" fmla="*/ 2844801 h 3530601"/>
              <a:gd name="connsiteX12" fmla="*/ 876300 w 1231900"/>
              <a:gd name="connsiteY12" fmla="*/ 2857501 h 3530601"/>
              <a:gd name="connsiteX13" fmla="*/ 1054100 w 1231900"/>
              <a:gd name="connsiteY13" fmla="*/ 2832101 h 3530601"/>
              <a:gd name="connsiteX14" fmla="*/ 1079500 w 1231900"/>
              <a:gd name="connsiteY14" fmla="*/ 2997201 h 3530601"/>
              <a:gd name="connsiteX15" fmla="*/ 1003300 w 1231900"/>
              <a:gd name="connsiteY15" fmla="*/ 3136901 h 3530601"/>
              <a:gd name="connsiteX16" fmla="*/ 977900 w 1231900"/>
              <a:gd name="connsiteY16" fmla="*/ 3263901 h 3530601"/>
              <a:gd name="connsiteX17" fmla="*/ 1117600 w 1231900"/>
              <a:gd name="connsiteY17" fmla="*/ 3429001 h 3530601"/>
              <a:gd name="connsiteX18" fmla="*/ 1231900 w 1231900"/>
              <a:gd name="connsiteY18" fmla="*/ 3530601 h 3530601"/>
              <a:gd name="connsiteX0" fmla="*/ 101600 w 1231900"/>
              <a:gd name="connsiteY0" fmla="*/ -1 h 3174999"/>
              <a:gd name="connsiteX1" fmla="*/ 0 w 1231900"/>
              <a:gd name="connsiteY1" fmla="*/ 342899 h 3174999"/>
              <a:gd name="connsiteX2" fmla="*/ 152400 w 1231900"/>
              <a:gd name="connsiteY2" fmla="*/ 533399 h 3174999"/>
              <a:gd name="connsiteX3" fmla="*/ 101600 w 1231900"/>
              <a:gd name="connsiteY3" fmla="*/ 736599 h 3174999"/>
              <a:gd name="connsiteX4" fmla="*/ 114300 w 1231900"/>
              <a:gd name="connsiteY4" fmla="*/ 800099 h 3174999"/>
              <a:gd name="connsiteX5" fmla="*/ 114300 w 1231900"/>
              <a:gd name="connsiteY5" fmla="*/ 1066799 h 3174999"/>
              <a:gd name="connsiteX6" fmla="*/ 50800 w 1231900"/>
              <a:gd name="connsiteY6" fmla="*/ 1409699 h 3174999"/>
              <a:gd name="connsiteX7" fmla="*/ 152400 w 1231900"/>
              <a:gd name="connsiteY7" fmla="*/ 1638299 h 3174999"/>
              <a:gd name="connsiteX8" fmla="*/ 38100 w 1231900"/>
              <a:gd name="connsiteY8" fmla="*/ 1854199 h 3174999"/>
              <a:gd name="connsiteX9" fmla="*/ 88900 w 1231900"/>
              <a:gd name="connsiteY9" fmla="*/ 2222499 h 3174999"/>
              <a:gd name="connsiteX10" fmla="*/ 495300 w 1231900"/>
              <a:gd name="connsiteY10" fmla="*/ 2489199 h 3174999"/>
              <a:gd name="connsiteX11" fmla="*/ 876300 w 1231900"/>
              <a:gd name="connsiteY11" fmla="*/ 2501899 h 3174999"/>
              <a:gd name="connsiteX12" fmla="*/ 1054100 w 1231900"/>
              <a:gd name="connsiteY12" fmla="*/ 2476499 h 3174999"/>
              <a:gd name="connsiteX13" fmla="*/ 1079500 w 1231900"/>
              <a:gd name="connsiteY13" fmla="*/ 2641599 h 3174999"/>
              <a:gd name="connsiteX14" fmla="*/ 1003300 w 1231900"/>
              <a:gd name="connsiteY14" fmla="*/ 2781299 h 3174999"/>
              <a:gd name="connsiteX15" fmla="*/ 977900 w 1231900"/>
              <a:gd name="connsiteY15" fmla="*/ 2908299 h 3174999"/>
              <a:gd name="connsiteX16" fmla="*/ 1117600 w 1231900"/>
              <a:gd name="connsiteY16" fmla="*/ 3073399 h 3174999"/>
              <a:gd name="connsiteX17" fmla="*/ 1231900 w 1231900"/>
              <a:gd name="connsiteY17" fmla="*/ 3174999 h 3174999"/>
              <a:gd name="connsiteX0" fmla="*/ 0 w 1231900"/>
              <a:gd name="connsiteY0" fmla="*/ 0 h 2832100"/>
              <a:gd name="connsiteX1" fmla="*/ 152400 w 1231900"/>
              <a:gd name="connsiteY1" fmla="*/ 190500 h 2832100"/>
              <a:gd name="connsiteX2" fmla="*/ 101600 w 1231900"/>
              <a:gd name="connsiteY2" fmla="*/ 393700 h 2832100"/>
              <a:gd name="connsiteX3" fmla="*/ 114300 w 1231900"/>
              <a:gd name="connsiteY3" fmla="*/ 457200 h 2832100"/>
              <a:gd name="connsiteX4" fmla="*/ 114300 w 1231900"/>
              <a:gd name="connsiteY4" fmla="*/ 723900 h 2832100"/>
              <a:gd name="connsiteX5" fmla="*/ 50800 w 1231900"/>
              <a:gd name="connsiteY5" fmla="*/ 1066800 h 2832100"/>
              <a:gd name="connsiteX6" fmla="*/ 152400 w 1231900"/>
              <a:gd name="connsiteY6" fmla="*/ 1295400 h 2832100"/>
              <a:gd name="connsiteX7" fmla="*/ 38100 w 1231900"/>
              <a:gd name="connsiteY7" fmla="*/ 1511300 h 2832100"/>
              <a:gd name="connsiteX8" fmla="*/ 88900 w 1231900"/>
              <a:gd name="connsiteY8" fmla="*/ 1879600 h 2832100"/>
              <a:gd name="connsiteX9" fmla="*/ 495300 w 1231900"/>
              <a:gd name="connsiteY9" fmla="*/ 2146300 h 2832100"/>
              <a:gd name="connsiteX10" fmla="*/ 876300 w 1231900"/>
              <a:gd name="connsiteY10" fmla="*/ 2159000 h 2832100"/>
              <a:gd name="connsiteX11" fmla="*/ 1054100 w 1231900"/>
              <a:gd name="connsiteY11" fmla="*/ 2133600 h 2832100"/>
              <a:gd name="connsiteX12" fmla="*/ 1079500 w 1231900"/>
              <a:gd name="connsiteY12" fmla="*/ 2298700 h 2832100"/>
              <a:gd name="connsiteX13" fmla="*/ 1003300 w 1231900"/>
              <a:gd name="connsiteY13" fmla="*/ 2438400 h 2832100"/>
              <a:gd name="connsiteX14" fmla="*/ 977900 w 1231900"/>
              <a:gd name="connsiteY14" fmla="*/ 2565400 h 2832100"/>
              <a:gd name="connsiteX15" fmla="*/ 1117600 w 1231900"/>
              <a:gd name="connsiteY15" fmla="*/ 2730500 h 2832100"/>
              <a:gd name="connsiteX16" fmla="*/ 1231900 w 1231900"/>
              <a:gd name="connsiteY16" fmla="*/ 2832100 h 2832100"/>
              <a:gd name="connsiteX0" fmla="*/ 114301 w 1193801"/>
              <a:gd name="connsiteY0" fmla="*/ -1 h 2641599"/>
              <a:gd name="connsiteX1" fmla="*/ 63501 w 1193801"/>
              <a:gd name="connsiteY1" fmla="*/ 203199 h 2641599"/>
              <a:gd name="connsiteX2" fmla="*/ 76201 w 1193801"/>
              <a:gd name="connsiteY2" fmla="*/ 266699 h 2641599"/>
              <a:gd name="connsiteX3" fmla="*/ 76201 w 1193801"/>
              <a:gd name="connsiteY3" fmla="*/ 533399 h 2641599"/>
              <a:gd name="connsiteX4" fmla="*/ 12701 w 1193801"/>
              <a:gd name="connsiteY4" fmla="*/ 876299 h 2641599"/>
              <a:gd name="connsiteX5" fmla="*/ 114301 w 1193801"/>
              <a:gd name="connsiteY5" fmla="*/ 1104899 h 2641599"/>
              <a:gd name="connsiteX6" fmla="*/ 1 w 1193801"/>
              <a:gd name="connsiteY6" fmla="*/ 1320799 h 2641599"/>
              <a:gd name="connsiteX7" fmla="*/ 50801 w 1193801"/>
              <a:gd name="connsiteY7" fmla="*/ 1689099 h 2641599"/>
              <a:gd name="connsiteX8" fmla="*/ 457201 w 1193801"/>
              <a:gd name="connsiteY8" fmla="*/ 1955799 h 2641599"/>
              <a:gd name="connsiteX9" fmla="*/ 838201 w 1193801"/>
              <a:gd name="connsiteY9" fmla="*/ 1968499 h 2641599"/>
              <a:gd name="connsiteX10" fmla="*/ 1016001 w 1193801"/>
              <a:gd name="connsiteY10" fmla="*/ 1943099 h 2641599"/>
              <a:gd name="connsiteX11" fmla="*/ 1041401 w 1193801"/>
              <a:gd name="connsiteY11" fmla="*/ 2108199 h 2641599"/>
              <a:gd name="connsiteX12" fmla="*/ 965201 w 1193801"/>
              <a:gd name="connsiteY12" fmla="*/ 2247899 h 2641599"/>
              <a:gd name="connsiteX13" fmla="*/ 939801 w 1193801"/>
              <a:gd name="connsiteY13" fmla="*/ 2374899 h 2641599"/>
              <a:gd name="connsiteX14" fmla="*/ 1079501 w 1193801"/>
              <a:gd name="connsiteY14" fmla="*/ 2539999 h 2641599"/>
              <a:gd name="connsiteX15" fmla="*/ 1193801 w 1193801"/>
              <a:gd name="connsiteY15" fmla="*/ 2641599 h 2641599"/>
              <a:gd name="connsiteX0" fmla="*/ 63499 w 1193799"/>
              <a:gd name="connsiteY0" fmla="*/ 1 h 2438401"/>
              <a:gd name="connsiteX1" fmla="*/ 76199 w 1193799"/>
              <a:gd name="connsiteY1" fmla="*/ 63501 h 2438401"/>
              <a:gd name="connsiteX2" fmla="*/ 76199 w 1193799"/>
              <a:gd name="connsiteY2" fmla="*/ 330201 h 2438401"/>
              <a:gd name="connsiteX3" fmla="*/ 12699 w 1193799"/>
              <a:gd name="connsiteY3" fmla="*/ 673101 h 2438401"/>
              <a:gd name="connsiteX4" fmla="*/ 114299 w 1193799"/>
              <a:gd name="connsiteY4" fmla="*/ 901701 h 2438401"/>
              <a:gd name="connsiteX5" fmla="*/ -1 w 1193799"/>
              <a:gd name="connsiteY5" fmla="*/ 1117601 h 2438401"/>
              <a:gd name="connsiteX6" fmla="*/ 50799 w 1193799"/>
              <a:gd name="connsiteY6" fmla="*/ 1485901 h 2438401"/>
              <a:gd name="connsiteX7" fmla="*/ 457199 w 1193799"/>
              <a:gd name="connsiteY7" fmla="*/ 1752601 h 2438401"/>
              <a:gd name="connsiteX8" fmla="*/ 838199 w 1193799"/>
              <a:gd name="connsiteY8" fmla="*/ 1765301 h 2438401"/>
              <a:gd name="connsiteX9" fmla="*/ 1015999 w 1193799"/>
              <a:gd name="connsiteY9" fmla="*/ 1739901 h 2438401"/>
              <a:gd name="connsiteX10" fmla="*/ 1041399 w 1193799"/>
              <a:gd name="connsiteY10" fmla="*/ 1905001 h 2438401"/>
              <a:gd name="connsiteX11" fmla="*/ 965199 w 1193799"/>
              <a:gd name="connsiteY11" fmla="*/ 2044701 h 2438401"/>
              <a:gd name="connsiteX12" fmla="*/ 939799 w 1193799"/>
              <a:gd name="connsiteY12" fmla="*/ 2171701 h 2438401"/>
              <a:gd name="connsiteX13" fmla="*/ 1079499 w 1193799"/>
              <a:gd name="connsiteY13" fmla="*/ 2336801 h 2438401"/>
              <a:gd name="connsiteX14" fmla="*/ 1193799 w 1193799"/>
              <a:gd name="connsiteY14" fmla="*/ 2438401 h 2438401"/>
              <a:gd name="connsiteX0" fmla="*/ 76201 w 1193801"/>
              <a:gd name="connsiteY0" fmla="*/ 0 h 2374900"/>
              <a:gd name="connsiteX1" fmla="*/ 76201 w 1193801"/>
              <a:gd name="connsiteY1" fmla="*/ 266700 h 2374900"/>
              <a:gd name="connsiteX2" fmla="*/ 12701 w 1193801"/>
              <a:gd name="connsiteY2" fmla="*/ 609600 h 2374900"/>
              <a:gd name="connsiteX3" fmla="*/ 114301 w 1193801"/>
              <a:gd name="connsiteY3" fmla="*/ 838200 h 2374900"/>
              <a:gd name="connsiteX4" fmla="*/ 1 w 1193801"/>
              <a:gd name="connsiteY4" fmla="*/ 1054100 h 2374900"/>
              <a:gd name="connsiteX5" fmla="*/ 50801 w 1193801"/>
              <a:gd name="connsiteY5" fmla="*/ 1422400 h 2374900"/>
              <a:gd name="connsiteX6" fmla="*/ 457201 w 1193801"/>
              <a:gd name="connsiteY6" fmla="*/ 1689100 h 2374900"/>
              <a:gd name="connsiteX7" fmla="*/ 838201 w 1193801"/>
              <a:gd name="connsiteY7" fmla="*/ 1701800 h 2374900"/>
              <a:gd name="connsiteX8" fmla="*/ 1016001 w 1193801"/>
              <a:gd name="connsiteY8" fmla="*/ 1676400 h 2374900"/>
              <a:gd name="connsiteX9" fmla="*/ 1041401 w 1193801"/>
              <a:gd name="connsiteY9" fmla="*/ 1841500 h 2374900"/>
              <a:gd name="connsiteX10" fmla="*/ 965201 w 1193801"/>
              <a:gd name="connsiteY10" fmla="*/ 1981200 h 2374900"/>
              <a:gd name="connsiteX11" fmla="*/ 939801 w 1193801"/>
              <a:gd name="connsiteY11" fmla="*/ 2108200 h 2374900"/>
              <a:gd name="connsiteX12" fmla="*/ 1079501 w 1193801"/>
              <a:gd name="connsiteY12" fmla="*/ 2273300 h 2374900"/>
              <a:gd name="connsiteX13" fmla="*/ 1193801 w 1193801"/>
              <a:gd name="connsiteY13" fmla="*/ 2374900 h 2374900"/>
              <a:gd name="connsiteX0" fmla="*/ 76199 w 1193799"/>
              <a:gd name="connsiteY0" fmla="*/ 0 h 2374900"/>
              <a:gd name="connsiteX1" fmla="*/ 80088 w 1193799"/>
              <a:gd name="connsiteY1" fmla="*/ 48256 h 2374900"/>
              <a:gd name="connsiteX2" fmla="*/ 76199 w 1193799"/>
              <a:gd name="connsiteY2" fmla="*/ 266700 h 2374900"/>
              <a:gd name="connsiteX3" fmla="*/ 12699 w 1193799"/>
              <a:gd name="connsiteY3" fmla="*/ 609600 h 2374900"/>
              <a:gd name="connsiteX4" fmla="*/ 114299 w 1193799"/>
              <a:gd name="connsiteY4" fmla="*/ 838200 h 2374900"/>
              <a:gd name="connsiteX5" fmla="*/ -1 w 1193799"/>
              <a:gd name="connsiteY5" fmla="*/ 1054100 h 2374900"/>
              <a:gd name="connsiteX6" fmla="*/ 50799 w 1193799"/>
              <a:gd name="connsiteY6" fmla="*/ 1422400 h 2374900"/>
              <a:gd name="connsiteX7" fmla="*/ 457199 w 1193799"/>
              <a:gd name="connsiteY7" fmla="*/ 1689100 h 2374900"/>
              <a:gd name="connsiteX8" fmla="*/ 838199 w 1193799"/>
              <a:gd name="connsiteY8" fmla="*/ 1701800 h 2374900"/>
              <a:gd name="connsiteX9" fmla="*/ 1015999 w 1193799"/>
              <a:gd name="connsiteY9" fmla="*/ 1676400 h 2374900"/>
              <a:gd name="connsiteX10" fmla="*/ 1041399 w 1193799"/>
              <a:gd name="connsiteY10" fmla="*/ 1841500 h 2374900"/>
              <a:gd name="connsiteX11" fmla="*/ 965199 w 1193799"/>
              <a:gd name="connsiteY11" fmla="*/ 1981200 h 2374900"/>
              <a:gd name="connsiteX12" fmla="*/ 939799 w 1193799"/>
              <a:gd name="connsiteY12" fmla="*/ 2108200 h 2374900"/>
              <a:gd name="connsiteX13" fmla="*/ 1079499 w 1193799"/>
              <a:gd name="connsiteY13" fmla="*/ 2273300 h 2374900"/>
              <a:gd name="connsiteX14" fmla="*/ 1193799 w 1193799"/>
              <a:gd name="connsiteY14" fmla="*/ 2374900 h 2374900"/>
              <a:gd name="connsiteX0" fmla="*/ 80090 w 1193801"/>
              <a:gd name="connsiteY0" fmla="*/ 0 h 2326644"/>
              <a:gd name="connsiteX1" fmla="*/ 76201 w 1193801"/>
              <a:gd name="connsiteY1" fmla="*/ 218444 h 2326644"/>
              <a:gd name="connsiteX2" fmla="*/ 12701 w 1193801"/>
              <a:gd name="connsiteY2" fmla="*/ 561344 h 2326644"/>
              <a:gd name="connsiteX3" fmla="*/ 114301 w 1193801"/>
              <a:gd name="connsiteY3" fmla="*/ 789944 h 2326644"/>
              <a:gd name="connsiteX4" fmla="*/ 1 w 1193801"/>
              <a:gd name="connsiteY4" fmla="*/ 1005844 h 2326644"/>
              <a:gd name="connsiteX5" fmla="*/ 50801 w 1193801"/>
              <a:gd name="connsiteY5" fmla="*/ 1374144 h 2326644"/>
              <a:gd name="connsiteX6" fmla="*/ 457201 w 1193801"/>
              <a:gd name="connsiteY6" fmla="*/ 1640844 h 2326644"/>
              <a:gd name="connsiteX7" fmla="*/ 838201 w 1193801"/>
              <a:gd name="connsiteY7" fmla="*/ 1653544 h 2326644"/>
              <a:gd name="connsiteX8" fmla="*/ 1016001 w 1193801"/>
              <a:gd name="connsiteY8" fmla="*/ 1628144 h 2326644"/>
              <a:gd name="connsiteX9" fmla="*/ 1041401 w 1193801"/>
              <a:gd name="connsiteY9" fmla="*/ 1793244 h 2326644"/>
              <a:gd name="connsiteX10" fmla="*/ 965201 w 1193801"/>
              <a:gd name="connsiteY10" fmla="*/ 1932944 h 2326644"/>
              <a:gd name="connsiteX11" fmla="*/ 939801 w 1193801"/>
              <a:gd name="connsiteY11" fmla="*/ 2059944 h 2326644"/>
              <a:gd name="connsiteX12" fmla="*/ 1079501 w 1193801"/>
              <a:gd name="connsiteY12" fmla="*/ 2225044 h 2326644"/>
              <a:gd name="connsiteX13" fmla="*/ 1193801 w 1193801"/>
              <a:gd name="connsiteY13" fmla="*/ 2326644 h 2326644"/>
              <a:gd name="connsiteX0" fmla="*/ 76199 w 1193799"/>
              <a:gd name="connsiteY0" fmla="*/ -1 h 2108199"/>
              <a:gd name="connsiteX1" fmla="*/ 12699 w 1193799"/>
              <a:gd name="connsiteY1" fmla="*/ 342899 h 2108199"/>
              <a:gd name="connsiteX2" fmla="*/ 114299 w 1193799"/>
              <a:gd name="connsiteY2" fmla="*/ 571499 h 2108199"/>
              <a:gd name="connsiteX3" fmla="*/ -1 w 1193799"/>
              <a:gd name="connsiteY3" fmla="*/ 787399 h 2108199"/>
              <a:gd name="connsiteX4" fmla="*/ 50799 w 1193799"/>
              <a:gd name="connsiteY4" fmla="*/ 1155699 h 2108199"/>
              <a:gd name="connsiteX5" fmla="*/ 457199 w 1193799"/>
              <a:gd name="connsiteY5" fmla="*/ 1422399 h 2108199"/>
              <a:gd name="connsiteX6" fmla="*/ 838199 w 1193799"/>
              <a:gd name="connsiteY6" fmla="*/ 1435099 h 2108199"/>
              <a:gd name="connsiteX7" fmla="*/ 1015999 w 1193799"/>
              <a:gd name="connsiteY7" fmla="*/ 1409699 h 2108199"/>
              <a:gd name="connsiteX8" fmla="*/ 1041399 w 1193799"/>
              <a:gd name="connsiteY8" fmla="*/ 1574799 h 2108199"/>
              <a:gd name="connsiteX9" fmla="*/ 965199 w 1193799"/>
              <a:gd name="connsiteY9" fmla="*/ 1714499 h 2108199"/>
              <a:gd name="connsiteX10" fmla="*/ 939799 w 1193799"/>
              <a:gd name="connsiteY10" fmla="*/ 1841499 h 2108199"/>
              <a:gd name="connsiteX11" fmla="*/ 1079499 w 1193799"/>
              <a:gd name="connsiteY11" fmla="*/ 2006599 h 2108199"/>
              <a:gd name="connsiteX12" fmla="*/ 1193799 w 1193799"/>
              <a:gd name="connsiteY12" fmla="*/ 2108199 h 2108199"/>
              <a:gd name="connsiteX0" fmla="*/ 12701 w 1193801"/>
              <a:gd name="connsiteY0" fmla="*/ 0 h 1765300"/>
              <a:gd name="connsiteX1" fmla="*/ 114301 w 1193801"/>
              <a:gd name="connsiteY1" fmla="*/ 228600 h 1765300"/>
              <a:gd name="connsiteX2" fmla="*/ 1 w 1193801"/>
              <a:gd name="connsiteY2" fmla="*/ 444500 h 1765300"/>
              <a:gd name="connsiteX3" fmla="*/ 50801 w 1193801"/>
              <a:gd name="connsiteY3" fmla="*/ 812800 h 1765300"/>
              <a:gd name="connsiteX4" fmla="*/ 457201 w 1193801"/>
              <a:gd name="connsiteY4" fmla="*/ 1079500 h 1765300"/>
              <a:gd name="connsiteX5" fmla="*/ 838201 w 1193801"/>
              <a:gd name="connsiteY5" fmla="*/ 1092200 h 1765300"/>
              <a:gd name="connsiteX6" fmla="*/ 1016001 w 1193801"/>
              <a:gd name="connsiteY6" fmla="*/ 1066800 h 1765300"/>
              <a:gd name="connsiteX7" fmla="*/ 1041401 w 1193801"/>
              <a:gd name="connsiteY7" fmla="*/ 1231900 h 1765300"/>
              <a:gd name="connsiteX8" fmla="*/ 965201 w 1193801"/>
              <a:gd name="connsiteY8" fmla="*/ 1371600 h 1765300"/>
              <a:gd name="connsiteX9" fmla="*/ 939801 w 1193801"/>
              <a:gd name="connsiteY9" fmla="*/ 1498600 h 1765300"/>
              <a:gd name="connsiteX10" fmla="*/ 1079501 w 1193801"/>
              <a:gd name="connsiteY10" fmla="*/ 1663700 h 1765300"/>
              <a:gd name="connsiteX11" fmla="*/ 1193801 w 1193801"/>
              <a:gd name="connsiteY11" fmla="*/ 1765300 h 1765300"/>
              <a:gd name="connsiteX0" fmla="*/ 114299 w 1193799"/>
              <a:gd name="connsiteY0" fmla="*/ 0 h 1536700"/>
              <a:gd name="connsiteX1" fmla="*/ -1 w 1193799"/>
              <a:gd name="connsiteY1" fmla="*/ 215900 h 1536700"/>
              <a:gd name="connsiteX2" fmla="*/ 50799 w 1193799"/>
              <a:gd name="connsiteY2" fmla="*/ 584200 h 1536700"/>
              <a:gd name="connsiteX3" fmla="*/ 457199 w 1193799"/>
              <a:gd name="connsiteY3" fmla="*/ 850900 h 1536700"/>
              <a:gd name="connsiteX4" fmla="*/ 838199 w 1193799"/>
              <a:gd name="connsiteY4" fmla="*/ 863600 h 1536700"/>
              <a:gd name="connsiteX5" fmla="*/ 1015999 w 1193799"/>
              <a:gd name="connsiteY5" fmla="*/ 838200 h 1536700"/>
              <a:gd name="connsiteX6" fmla="*/ 1041399 w 1193799"/>
              <a:gd name="connsiteY6" fmla="*/ 1003300 h 1536700"/>
              <a:gd name="connsiteX7" fmla="*/ 965199 w 1193799"/>
              <a:gd name="connsiteY7" fmla="*/ 1143000 h 1536700"/>
              <a:gd name="connsiteX8" fmla="*/ 939799 w 1193799"/>
              <a:gd name="connsiteY8" fmla="*/ 1270000 h 1536700"/>
              <a:gd name="connsiteX9" fmla="*/ 1079499 w 1193799"/>
              <a:gd name="connsiteY9" fmla="*/ 1435100 h 1536700"/>
              <a:gd name="connsiteX10" fmla="*/ 1193799 w 1193799"/>
              <a:gd name="connsiteY10" fmla="*/ 1536700 h 1536700"/>
              <a:gd name="connsiteX0" fmla="*/ 1 w 1193801"/>
              <a:gd name="connsiteY0" fmla="*/ -1 h 1320799"/>
              <a:gd name="connsiteX1" fmla="*/ 50801 w 1193801"/>
              <a:gd name="connsiteY1" fmla="*/ 368299 h 1320799"/>
              <a:gd name="connsiteX2" fmla="*/ 457201 w 1193801"/>
              <a:gd name="connsiteY2" fmla="*/ 634999 h 1320799"/>
              <a:gd name="connsiteX3" fmla="*/ 838201 w 1193801"/>
              <a:gd name="connsiteY3" fmla="*/ 647699 h 1320799"/>
              <a:gd name="connsiteX4" fmla="*/ 1016001 w 1193801"/>
              <a:gd name="connsiteY4" fmla="*/ 622299 h 1320799"/>
              <a:gd name="connsiteX5" fmla="*/ 1041401 w 1193801"/>
              <a:gd name="connsiteY5" fmla="*/ 787399 h 1320799"/>
              <a:gd name="connsiteX6" fmla="*/ 965201 w 1193801"/>
              <a:gd name="connsiteY6" fmla="*/ 927099 h 1320799"/>
              <a:gd name="connsiteX7" fmla="*/ 939801 w 1193801"/>
              <a:gd name="connsiteY7" fmla="*/ 1054099 h 1320799"/>
              <a:gd name="connsiteX8" fmla="*/ 1079501 w 1193801"/>
              <a:gd name="connsiteY8" fmla="*/ 1219199 h 1320799"/>
              <a:gd name="connsiteX9" fmla="*/ 1193801 w 1193801"/>
              <a:gd name="connsiteY9" fmla="*/ 1320799 h 1320799"/>
              <a:gd name="connsiteX0" fmla="*/ -1 w 1142999"/>
              <a:gd name="connsiteY0" fmla="*/ 0 h 952500"/>
              <a:gd name="connsiteX1" fmla="*/ 406399 w 1142999"/>
              <a:gd name="connsiteY1" fmla="*/ 266700 h 952500"/>
              <a:gd name="connsiteX2" fmla="*/ 787399 w 1142999"/>
              <a:gd name="connsiteY2" fmla="*/ 279400 h 952500"/>
              <a:gd name="connsiteX3" fmla="*/ 965199 w 1142999"/>
              <a:gd name="connsiteY3" fmla="*/ 254000 h 952500"/>
              <a:gd name="connsiteX4" fmla="*/ 990599 w 1142999"/>
              <a:gd name="connsiteY4" fmla="*/ 419100 h 952500"/>
              <a:gd name="connsiteX5" fmla="*/ 914399 w 1142999"/>
              <a:gd name="connsiteY5" fmla="*/ 558800 h 952500"/>
              <a:gd name="connsiteX6" fmla="*/ 888999 w 1142999"/>
              <a:gd name="connsiteY6" fmla="*/ 685800 h 952500"/>
              <a:gd name="connsiteX7" fmla="*/ 1028699 w 1142999"/>
              <a:gd name="connsiteY7" fmla="*/ 850900 h 952500"/>
              <a:gd name="connsiteX8" fmla="*/ 1142999 w 1142999"/>
              <a:gd name="connsiteY8" fmla="*/ 952500 h 952500"/>
              <a:gd name="connsiteX0" fmla="*/ 0 w 736600"/>
              <a:gd name="connsiteY0" fmla="*/ 12700 h 698500"/>
              <a:gd name="connsiteX1" fmla="*/ 381000 w 736600"/>
              <a:gd name="connsiteY1" fmla="*/ 25400 h 698500"/>
              <a:gd name="connsiteX2" fmla="*/ 558800 w 736600"/>
              <a:gd name="connsiteY2" fmla="*/ 0 h 698500"/>
              <a:gd name="connsiteX3" fmla="*/ 584200 w 736600"/>
              <a:gd name="connsiteY3" fmla="*/ 165100 h 698500"/>
              <a:gd name="connsiteX4" fmla="*/ 508000 w 736600"/>
              <a:gd name="connsiteY4" fmla="*/ 304800 h 698500"/>
              <a:gd name="connsiteX5" fmla="*/ 482600 w 736600"/>
              <a:gd name="connsiteY5" fmla="*/ 431800 h 698500"/>
              <a:gd name="connsiteX6" fmla="*/ 622300 w 736600"/>
              <a:gd name="connsiteY6" fmla="*/ 596900 h 698500"/>
              <a:gd name="connsiteX7" fmla="*/ 736600 w 736600"/>
              <a:gd name="connsiteY7" fmla="*/ 698500 h 698500"/>
              <a:gd name="connsiteX0" fmla="*/ 0 w 355600"/>
              <a:gd name="connsiteY0" fmla="*/ 25400 h 698500"/>
              <a:gd name="connsiteX1" fmla="*/ 177800 w 355600"/>
              <a:gd name="connsiteY1" fmla="*/ 0 h 698500"/>
              <a:gd name="connsiteX2" fmla="*/ 203200 w 355600"/>
              <a:gd name="connsiteY2" fmla="*/ 165100 h 698500"/>
              <a:gd name="connsiteX3" fmla="*/ 127000 w 355600"/>
              <a:gd name="connsiteY3" fmla="*/ 304800 h 698500"/>
              <a:gd name="connsiteX4" fmla="*/ 101600 w 355600"/>
              <a:gd name="connsiteY4" fmla="*/ 431800 h 698500"/>
              <a:gd name="connsiteX5" fmla="*/ 241300 w 355600"/>
              <a:gd name="connsiteY5" fmla="*/ 596900 h 698500"/>
              <a:gd name="connsiteX6" fmla="*/ 355600 w 355600"/>
              <a:gd name="connsiteY6" fmla="*/ 698500 h 698500"/>
              <a:gd name="connsiteX0" fmla="*/ 76200 w 254000"/>
              <a:gd name="connsiteY0" fmla="*/ 0 h 698500"/>
              <a:gd name="connsiteX1" fmla="*/ 101600 w 254000"/>
              <a:gd name="connsiteY1" fmla="*/ 165100 h 698500"/>
              <a:gd name="connsiteX2" fmla="*/ 25400 w 254000"/>
              <a:gd name="connsiteY2" fmla="*/ 304800 h 698500"/>
              <a:gd name="connsiteX3" fmla="*/ 0 w 254000"/>
              <a:gd name="connsiteY3" fmla="*/ 431800 h 698500"/>
              <a:gd name="connsiteX4" fmla="*/ 139700 w 254000"/>
              <a:gd name="connsiteY4" fmla="*/ 596900 h 698500"/>
              <a:gd name="connsiteX5" fmla="*/ 254000 w 254000"/>
              <a:gd name="connsiteY5" fmla="*/ 698500 h 698500"/>
              <a:gd name="connsiteX0" fmla="*/ 101600 w 254000"/>
              <a:gd name="connsiteY0" fmla="*/ -1 h 533399"/>
              <a:gd name="connsiteX1" fmla="*/ 25400 w 254000"/>
              <a:gd name="connsiteY1" fmla="*/ 139699 h 533399"/>
              <a:gd name="connsiteX2" fmla="*/ 0 w 254000"/>
              <a:gd name="connsiteY2" fmla="*/ 266699 h 533399"/>
              <a:gd name="connsiteX3" fmla="*/ 139700 w 254000"/>
              <a:gd name="connsiteY3" fmla="*/ 431799 h 533399"/>
              <a:gd name="connsiteX4" fmla="*/ 254000 w 254000"/>
              <a:gd name="connsiteY4" fmla="*/ 533399 h 533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533399">
                <a:moveTo>
                  <a:pt x="101600" y="-1"/>
                </a:moveTo>
                <a:lnTo>
                  <a:pt x="25400" y="139699"/>
                </a:lnTo>
                <a:lnTo>
                  <a:pt x="0" y="266699"/>
                </a:lnTo>
                <a:lnTo>
                  <a:pt x="139700" y="431799"/>
                </a:lnTo>
                <a:lnTo>
                  <a:pt x="254000" y="533399"/>
                </a:lnTo>
              </a:path>
            </a:pathLst>
          </a:custGeom>
          <a:noFill/>
          <a:ln w="28575" cap="flat">
            <a:solidFill>
              <a:schemeClr val="tx2"/>
            </a:solidFill>
            <a:prstDash val="solid"/>
            <a:miter lim="800000"/>
            <a:headEnd/>
            <a:tailEnd/>
          </a:ln>
        </p:spPr>
        <p:txBody>
          <a:bodyPr/>
          <a:lstStyle/>
          <a:p>
            <a:pPr>
              <a:defRPr/>
            </a:pPr>
            <a:endParaRPr lang="fr-FR" sz="1100">
              <a:solidFill>
                <a:schemeClr val="tx2"/>
              </a:solidFill>
              <a:latin typeface="Arial Narrow" charset="0"/>
              <a:cs typeface="+mn-cs"/>
            </a:endParaRPr>
          </a:p>
        </p:txBody>
      </p:sp>
      <p:cxnSp>
        <p:nvCxnSpPr>
          <p:cNvPr id="339" name="LeanLine Vertical 635599606207423758"/>
          <p:cNvCxnSpPr>
            <a:endCxn id="189" idx="14"/>
          </p:cNvCxnSpPr>
          <p:nvPr/>
        </p:nvCxnSpPr>
        <p:spPr>
          <a:xfrm>
            <a:off x="1798019" y="4638675"/>
            <a:ext cx="0" cy="234948"/>
          </a:xfrm>
          <a:prstGeom prst="line">
            <a:avLst/>
          </a:prstGeom>
          <a:ln w="41275" cmpd="sng">
            <a:solidFill>
              <a:srgbClr val="EEE9E6"/>
            </a:solidFill>
          </a:ln>
          <a:effectLst/>
        </p:spPr>
        <p:style>
          <a:lnRef idx="1">
            <a:schemeClr val="accent1"/>
          </a:lnRef>
          <a:fillRef idx="0">
            <a:schemeClr val="accent1"/>
          </a:fillRef>
          <a:effectRef idx="0">
            <a:schemeClr val="accent1"/>
          </a:effectRef>
          <a:fontRef idx="minor">
            <a:schemeClr val="tx1"/>
          </a:fontRef>
        </p:style>
      </p:cxnSp>
      <p:cxnSp>
        <p:nvCxnSpPr>
          <p:cNvPr id="343" name="LeanLine Vertical 635599606207423758"/>
          <p:cNvCxnSpPr/>
          <p:nvPr/>
        </p:nvCxnSpPr>
        <p:spPr>
          <a:xfrm flipH="1">
            <a:off x="1765475" y="4862511"/>
            <a:ext cx="31750" cy="225425"/>
          </a:xfrm>
          <a:prstGeom prst="line">
            <a:avLst/>
          </a:prstGeom>
          <a:ln w="41275" cmpd="sng">
            <a:solidFill>
              <a:srgbClr val="EEE9E6"/>
            </a:solidFill>
          </a:ln>
          <a:effectLst/>
        </p:spPr>
        <p:style>
          <a:lnRef idx="1">
            <a:schemeClr val="accent1"/>
          </a:lnRef>
          <a:fillRef idx="0">
            <a:schemeClr val="accent1"/>
          </a:fillRef>
          <a:effectRef idx="0">
            <a:schemeClr val="accent1"/>
          </a:effectRef>
          <a:fontRef idx="minor">
            <a:schemeClr val="tx1"/>
          </a:fontRef>
        </p:style>
      </p:cxnSp>
      <p:cxnSp>
        <p:nvCxnSpPr>
          <p:cNvPr id="345" name="LeanLine Vertical 635599606207423758"/>
          <p:cNvCxnSpPr>
            <a:endCxn id="189" idx="16"/>
          </p:cNvCxnSpPr>
          <p:nvPr/>
        </p:nvCxnSpPr>
        <p:spPr>
          <a:xfrm>
            <a:off x="1740694" y="5048250"/>
            <a:ext cx="81138" cy="182560"/>
          </a:xfrm>
          <a:prstGeom prst="line">
            <a:avLst/>
          </a:prstGeom>
          <a:ln w="41275" cmpd="sng">
            <a:solidFill>
              <a:srgbClr val="EEE9E6"/>
            </a:solidFill>
          </a:ln>
          <a:effectLst/>
        </p:spPr>
        <p:style>
          <a:lnRef idx="1">
            <a:schemeClr val="accent1"/>
          </a:lnRef>
          <a:fillRef idx="0">
            <a:schemeClr val="accent1"/>
          </a:fillRef>
          <a:effectRef idx="0">
            <a:schemeClr val="accent1"/>
          </a:effectRef>
          <a:fontRef idx="minor">
            <a:schemeClr val="tx1"/>
          </a:fontRef>
        </p:style>
      </p:cxnSp>
      <p:cxnSp>
        <p:nvCxnSpPr>
          <p:cNvPr id="348" name="LeanLine Vertical 635599606207423758"/>
          <p:cNvCxnSpPr>
            <a:endCxn id="189" idx="17"/>
          </p:cNvCxnSpPr>
          <p:nvPr/>
        </p:nvCxnSpPr>
        <p:spPr>
          <a:xfrm flipH="1">
            <a:off x="1750394" y="5205413"/>
            <a:ext cx="80787" cy="160335"/>
          </a:xfrm>
          <a:prstGeom prst="line">
            <a:avLst/>
          </a:prstGeom>
          <a:ln w="41275" cmpd="sng">
            <a:solidFill>
              <a:srgbClr val="EEE9E6"/>
            </a:solidFill>
          </a:ln>
          <a:effectLst/>
        </p:spPr>
        <p:style>
          <a:lnRef idx="1">
            <a:schemeClr val="accent1"/>
          </a:lnRef>
          <a:fillRef idx="0">
            <a:schemeClr val="accent1"/>
          </a:fillRef>
          <a:effectRef idx="0">
            <a:schemeClr val="accent1"/>
          </a:effectRef>
          <a:fontRef idx="minor">
            <a:schemeClr val="tx1"/>
          </a:fontRef>
        </p:style>
      </p:cxnSp>
      <p:cxnSp>
        <p:nvCxnSpPr>
          <p:cNvPr id="352" name="LeanLine Vertical 635599606207423758"/>
          <p:cNvCxnSpPr/>
          <p:nvPr/>
        </p:nvCxnSpPr>
        <p:spPr>
          <a:xfrm>
            <a:off x="1750394" y="5356223"/>
            <a:ext cx="33162" cy="240425"/>
          </a:xfrm>
          <a:prstGeom prst="line">
            <a:avLst/>
          </a:prstGeom>
          <a:ln w="41275" cmpd="sng">
            <a:solidFill>
              <a:srgbClr val="EEE9E6"/>
            </a:solidFill>
          </a:ln>
          <a:effectLst/>
        </p:spPr>
        <p:style>
          <a:lnRef idx="1">
            <a:schemeClr val="accent1"/>
          </a:lnRef>
          <a:fillRef idx="0">
            <a:schemeClr val="accent1"/>
          </a:fillRef>
          <a:effectRef idx="0">
            <a:schemeClr val="accent1"/>
          </a:effectRef>
          <a:fontRef idx="minor">
            <a:schemeClr val="tx1"/>
          </a:fontRef>
        </p:style>
      </p:cxnSp>
      <p:grpSp>
        <p:nvGrpSpPr>
          <p:cNvPr id="364" name="Group 363"/>
          <p:cNvGrpSpPr/>
          <p:nvPr/>
        </p:nvGrpSpPr>
        <p:grpSpPr>
          <a:xfrm>
            <a:off x="1282700" y="5273675"/>
            <a:ext cx="393700" cy="277812"/>
            <a:chOff x="1282700" y="5273675"/>
            <a:chExt cx="393700" cy="277812"/>
          </a:xfrm>
        </p:grpSpPr>
        <p:cxnSp>
          <p:nvCxnSpPr>
            <p:cNvPr id="359" name="LeanLine Vertical 635599608012630601"/>
            <p:cNvCxnSpPr/>
            <p:nvPr/>
          </p:nvCxnSpPr>
          <p:spPr>
            <a:xfrm>
              <a:off x="1282700" y="5551487"/>
              <a:ext cx="393700" cy="0"/>
            </a:xfrm>
            <a:prstGeom prst="line">
              <a:avLst/>
            </a:prstGeom>
            <a:ln w="22225" cmpd="sng">
              <a:solidFill>
                <a:srgbClr val="ABA7A7"/>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61" name="LeanLine Vertical 635599608012630601"/>
            <p:cNvCxnSpPr/>
            <p:nvPr/>
          </p:nvCxnSpPr>
          <p:spPr>
            <a:xfrm flipV="1">
              <a:off x="1282700" y="5273675"/>
              <a:ext cx="0" cy="277812"/>
            </a:xfrm>
            <a:prstGeom prst="line">
              <a:avLst/>
            </a:prstGeom>
            <a:ln w="22225" cmpd="sng">
              <a:solidFill>
                <a:srgbClr val="ABA7A7"/>
              </a:solidFill>
            </a:ln>
            <a:effectLst/>
          </p:spPr>
          <p:style>
            <a:lnRef idx="1">
              <a:schemeClr val="accent1"/>
            </a:lnRef>
            <a:fillRef idx="0">
              <a:schemeClr val="accent1"/>
            </a:fillRef>
            <a:effectRef idx="0">
              <a:schemeClr val="accent1"/>
            </a:effectRef>
            <a:fontRef idx="minor">
              <a:schemeClr val="tx1"/>
            </a:fontRef>
          </p:style>
        </p:cxnSp>
      </p:grpSp>
      <p:sp>
        <p:nvSpPr>
          <p:cNvPr id="365" name="Text 11"/>
          <p:cNvSpPr>
            <a:spLocks noChangeArrowheads="1"/>
          </p:cNvSpPr>
          <p:nvPr/>
        </p:nvSpPr>
        <p:spPr bwMode="auto">
          <a:xfrm>
            <a:off x="961144" y="4872831"/>
            <a:ext cx="645406" cy="415498"/>
          </a:xfrm>
          <a:prstGeom prst="rect">
            <a:avLst/>
          </a:prstGeom>
          <a:noFill/>
          <a:ln>
            <a:solidFill>
              <a:srgbClr val="ABA7A7"/>
            </a:solid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accent3"/>
                </a:solidFill>
              </a:rPr>
              <a:t>Liaison TGV Paris-Toulouse via Bordeaux</a:t>
            </a:r>
          </a:p>
        </p:txBody>
      </p:sp>
      <p:cxnSp>
        <p:nvCxnSpPr>
          <p:cNvPr id="184" name="LeanLine Vertical 635587521618209310"/>
          <p:cNvCxnSpPr/>
          <p:nvPr/>
        </p:nvCxnSpPr>
        <p:spPr>
          <a:xfrm>
            <a:off x="2424356" y="4644231"/>
            <a:ext cx="1404000" cy="0"/>
          </a:xfrm>
          <a:prstGeom prst="line">
            <a:avLst/>
          </a:prstGeom>
          <a:ln w="3175" cmpd="sng">
            <a:solidFill>
              <a:schemeClr val="accent3"/>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01" name="LeanLine Vertical 635587521618209310"/>
          <p:cNvCxnSpPr/>
          <p:nvPr/>
        </p:nvCxnSpPr>
        <p:spPr>
          <a:xfrm>
            <a:off x="2424356" y="3918744"/>
            <a:ext cx="1404000" cy="0"/>
          </a:xfrm>
          <a:prstGeom prst="line">
            <a:avLst/>
          </a:prstGeom>
          <a:ln w="3175" cmpd="sng">
            <a:solidFill>
              <a:schemeClr val="accent3"/>
            </a:solidFill>
            <a:prstDash val="dash"/>
          </a:ln>
          <a:effectLst/>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2030589" y="3870325"/>
            <a:ext cx="661988" cy="96838"/>
          </a:xfrm>
          <a:prstGeom prst="rect">
            <a:avLst/>
          </a:prstGeom>
          <a:solidFill>
            <a:srgbClr val="EEE9E6"/>
          </a:solid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Châteauroux</a:t>
            </a:r>
            <a:r>
              <a:rPr lang="fr-FR" sz="700" b="0" dirty="0">
                <a:solidFill>
                  <a:schemeClr val="tx2"/>
                </a:solidFill>
                <a:latin typeface="+mn-lt"/>
                <a:cs typeface="Arial Narrow" pitchFamily="34" charset="0"/>
              </a:rPr>
              <a:t> (74,5)</a:t>
            </a:r>
          </a:p>
        </p:txBody>
      </p:sp>
      <p:cxnSp>
        <p:nvCxnSpPr>
          <p:cNvPr id="203" name="LeanLine Vertical 635587521618209310"/>
          <p:cNvCxnSpPr/>
          <p:nvPr/>
        </p:nvCxnSpPr>
        <p:spPr>
          <a:xfrm>
            <a:off x="2424356" y="5530533"/>
            <a:ext cx="1404000" cy="0"/>
          </a:xfrm>
          <a:prstGeom prst="line">
            <a:avLst/>
          </a:prstGeom>
          <a:ln w="3175" cmpd="sng">
            <a:solidFill>
              <a:schemeClr val="accent3"/>
            </a:solidFill>
            <a:prstDash val="dash"/>
          </a:ln>
          <a:effectLst/>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1894064" y="5486400"/>
            <a:ext cx="627063" cy="96838"/>
          </a:xfrm>
          <a:prstGeom prst="rect">
            <a:avLst/>
          </a:prstGeom>
          <a:solidFill>
            <a:srgbClr val="EEE9E6"/>
          </a:solid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chemeClr val="tx2"/>
                </a:solidFill>
                <a:latin typeface="+mn-lt"/>
                <a:cs typeface="Arial Narrow" pitchFamily="34" charset="0"/>
              </a:rPr>
              <a:t>Toulouse</a:t>
            </a:r>
            <a:r>
              <a:rPr lang="fr-FR" sz="700" b="0" dirty="0">
                <a:solidFill>
                  <a:schemeClr val="tx2"/>
                </a:solidFill>
                <a:latin typeface="+mn-lt"/>
                <a:cs typeface="Arial Narrow" pitchFamily="34" charset="0"/>
              </a:rPr>
              <a:t> (1 250)</a:t>
            </a:r>
          </a:p>
        </p:txBody>
      </p:sp>
      <p:grpSp>
        <p:nvGrpSpPr>
          <p:cNvPr id="204" name="Group 203"/>
          <p:cNvGrpSpPr/>
          <p:nvPr/>
        </p:nvGrpSpPr>
        <p:grpSpPr>
          <a:xfrm>
            <a:off x="3118372" y="2740025"/>
            <a:ext cx="449262" cy="2340555"/>
            <a:chOff x="3274952" y="2740025"/>
            <a:chExt cx="449262" cy="2340555"/>
          </a:xfrm>
        </p:grpSpPr>
        <p:cxnSp>
          <p:nvCxnSpPr>
            <p:cNvPr id="206" name="Straight Connector 205"/>
            <p:cNvCxnSpPr/>
            <p:nvPr/>
          </p:nvCxnSpPr>
          <p:spPr>
            <a:xfrm flipH="1">
              <a:off x="3499583" y="2919412"/>
              <a:ext cx="0" cy="2161168"/>
            </a:xfrm>
            <a:prstGeom prst="line">
              <a:avLst/>
            </a:prstGeom>
            <a:ln w="9525">
              <a:solidFill>
                <a:schemeClr val="accent3"/>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209" name="Text 11"/>
            <p:cNvSpPr>
              <a:spLocks noChangeArrowheads="1"/>
            </p:cNvSpPr>
            <p:nvPr/>
          </p:nvSpPr>
          <p:spPr bwMode="auto">
            <a:xfrm>
              <a:off x="3274952" y="2740025"/>
              <a:ext cx="4492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bg2"/>
                  </a:solidFill>
                </a:rPr>
                <a:t>57</a:t>
              </a:r>
            </a:p>
          </p:txBody>
        </p:sp>
      </p:grpSp>
      <p:grpSp>
        <p:nvGrpSpPr>
          <p:cNvPr id="214" name="Group 213"/>
          <p:cNvGrpSpPr/>
          <p:nvPr/>
        </p:nvGrpSpPr>
        <p:grpSpPr>
          <a:xfrm>
            <a:off x="3118372" y="5159370"/>
            <a:ext cx="449262" cy="552916"/>
            <a:chOff x="2803005" y="4503412"/>
            <a:chExt cx="449262" cy="517644"/>
          </a:xfrm>
        </p:grpSpPr>
        <p:cxnSp>
          <p:nvCxnSpPr>
            <p:cNvPr id="217" name="Straight Connector 216"/>
            <p:cNvCxnSpPr/>
            <p:nvPr/>
          </p:nvCxnSpPr>
          <p:spPr>
            <a:xfrm>
              <a:off x="3029868" y="4503412"/>
              <a:ext cx="0" cy="320769"/>
            </a:xfrm>
            <a:prstGeom prst="line">
              <a:avLst/>
            </a:prstGeom>
            <a:ln w="9525">
              <a:solidFill>
                <a:schemeClr val="accent3"/>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226" name="Text 11"/>
            <p:cNvSpPr>
              <a:spLocks noChangeArrowheads="1"/>
            </p:cNvSpPr>
            <p:nvPr/>
          </p:nvSpPr>
          <p:spPr bwMode="auto">
            <a:xfrm>
              <a:off x="2803005" y="4891392"/>
              <a:ext cx="449262" cy="12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bg2"/>
                  </a:solidFill>
                </a:rPr>
                <a:t>20</a:t>
              </a:r>
            </a:p>
          </p:txBody>
        </p:sp>
      </p:grpSp>
      <p:cxnSp>
        <p:nvCxnSpPr>
          <p:cNvPr id="228" name="Straight Connector 227"/>
          <p:cNvCxnSpPr/>
          <p:nvPr/>
        </p:nvCxnSpPr>
        <p:spPr>
          <a:xfrm>
            <a:off x="3134458" y="4668838"/>
            <a:ext cx="0" cy="833158"/>
          </a:xfrm>
          <a:prstGeom prst="line">
            <a:avLst/>
          </a:prstGeom>
          <a:ln w="9525">
            <a:solidFill>
              <a:schemeClr val="accent3"/>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229" name="Text 11"/>
          <p:cNvSpPr>
            <a:spLocks noChangeArrowheads="1"/>
          </p:cNvSpPr>
          <p:nvPr/>
        </p:nvSpPr>
        <p:spPr bwMode="auto">
          <a:xfrm>
            <a:off x="2910109" y="5573787"/>
            <a:ext cx="44926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chemeClr val="bg2"/>
                </a:solidFill>
              </a:rPr>
              <a:t>19</a:t>
            </a:r>
          </a:p>
        </p:txBody>
      </p:sp>
    </p:spTree>
    <p:extLst>
      <p:ext uri="{BB962C8B-B14F-4D97-AF65-F5344CB8AC3E}">
        <p14:creationId xmlns:p14="http://schemas.microsoft.com/office/powerpoint/2010/main" val="16230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hidden="1"/>
          <p:cNvGraphicFramePr>
            <a:graphicFrameLocks noChangeAspect="1"/>
          </p:cNvGraphicFramePr>
          <p:nvPr>
            <p:custDataLst>
              <p:tags r:id="rId2"/>
            </p:custDataLst>
            <p:extLst>
              <p:ext uri="{D42A27DB-BD31-4B8C-83A1-F6EECF244321}">
                <p14:modId xmlns:p14="http://schemas.microsoft.com/office/powerpoint/2010/main" val="365855152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71" name="think-cell Slide" r:id="rId97" imgW="360" imgH="360" progId="TCLayout.ActiveDocument.1">
                  <p:embed/>
                </p:oleObj>
              </mc:Choice>
              <mc:Fallback>
                <p:oleObj name="think-cell Slide" r:id="rId97" imgW="360" imgH="360" progId="TCLayout.ActiveDocument.1">
                  <p:embed/>
                  <p:pic>
                    <p:nvPicPr>
                      <p:cNvPr id="13314" name="Object 2"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anchorCtr="0">
            <a:noAutofit/>
          </a:bodyPr>
          <a:lstStyle/>
          <a:p>
            <a:pPr>
              <a:defRPr/>
            </a:pPr>
            <a:endParaRPr lang="fr-FR" sz="1100" dirty="0">
              <a:latin typeface="Arial Narrow"/>
              <a:sym typeface="Arial Narrow"/>
            </a:endParaRPr>
          </a:p>
        </p:txBody>
      </p:sp>
      <p:sp>
        <p:nvSpPr>
          <p:cNvPr id="13316" name="Title 3"/>
          <p:cNvSpPr>
            <a:spLocks noGrp="1"/>
          </p:cNvSpPr>
          <p:nvPr>
            <p:ph type="title"/>
          </p:nvPr>
        </p:nvSpPr>
        <p:spPr>
          <a:xfrm>
            <a:off x="738188" y="720725"/>
            <a:ext cx="8535987" cy="747713"/>
          </a:xfrm>
        </p:spPr>
        <p:txBody>
          <a:bodyPr vert="horz"/>
          <a:lstStyle/>
          <a:p>
            <a:pPr eaLnBrk="1" hangingPunct="1"/>
            <a:r>
              <a:rPr lang="fr-FR" altLang="fr-FR" dirty="0"/>
              <a:t>L'axe Paris-Limoges-Toulouse-Cerbère représente un marché de près de 90 millions de déplacements annuels (</a:t>
            </a:r>
            <a:r>
              <a:rPr lang="fr-FR" altLang="fr-FR" dirty="0">
                <a:latin typeface="Arial Unicode MS"/>
                <a:ea typeface="Arial Unicode MS"/>
                <a:cs typeface="Arial Unicode MS"/>
              </a:rPr>
              <a:t>≈</a:t>
            </a:r>
            <a:r>
              <a:rPr lang="fr-FR" altLang="fr-FR" dirty="0">
                <a:latin typeface="Arial Narrow"/>
                <a:ea typeface="Arial Unicode MS"/>
                <a:cs typeface="Arial Unicode MS"/>
              </a:rPr>
              <a:t> 10% pour le train)</a:t>
            </a:r>
            <a:endParaRPr lang="fr-FR" altLang="fr-FR" dirty="0"/>
          </a:p>
        </p:txBody>
      </p:sp>
      <p:sp>
        <p:nvSpPr>
          <p:cNvPr id="5" name="Source"/>
          <p:cNvSpPr txBox="1"/>
          <p:nvPr/>
        </p:nvSpPr>
        <p:spPr>
          <a:xfrm>
            <a:off x="738188" y="6709538"/>
            <a:ext cx="4276812" cy="124650"/>
          </a:xfrm>
          <a:prstGeom prst="rect">
            <a:avLst/>
          </a:prstGeom>
          <a:noFill/>
          <a:ln w="9525">
            <a:noFill/>
          </a:ln>
        </p:spPr>
        <p:txBody>
          <a:bodyPr wrap="none" lIns="0" tIns="0" rIns="0" bIns="0" anchor="b">
            <a:spAutoFit/>
          </a:bodyPr>
          <a:lstStyle/>
          <a:p>
            <a:pPr>
              <a:lnSpc>
                <a:spcPct val="90000"/>
              </a:lnSpc>
              <a:buSzPct val="100000"/>
              <a:defRPr/>
            </a:pPr>
            <a:r>
              <a:rPr lang="fr-FR" sz="900" b="0" dirty="0">
                <a:latin typeface="+mn-lt"/>
                <a:cs typeface="+mn-cs"/>
                <a:sym typeface="+mn-lt"/>
              </a:rPr>
              <a:t>Source : Auditions Commission </a:t>
            </a:r>
            <a:r>
              <a:rPr lang="fr-FR" sz="900" b="0" dirty="0" err="1">
                <a:latin typeface="+mn-lt"/>
                <a:cs typeface="+mn-cs"/>
                <a:sym typeface="+mn-lt"/>
              </a:rPr>
              <a:t>Duron</a:t>
            </a:r>
            <a:r>
              <a:rPr lang="fr-FR" sz="900" b="0" dirty="0">
                <a:latin typeface="+mn-lt"/>
                <a:cs typeface="+mn-cs"/>
                <a:sym typeface="+mn-lt"/>
              </a:rPr>
              <a:t>, d</a:t>
            </a:r>
            <a:r>
              <a:rPr lang="fr-FR" sz="900" b="0" dirty="0">
                <a:latin typeface="+mn-lt"/>
                <a:sym typeface="+mn-lt"/>
              </a:rPr>
              <a:t>onnées SNCF, </a:t>
            </a:r>
            <a:r>
              <a:rPr lang="fr-FR" sz="900" b="0" dirty="0">
                <a:latin typeface="+mn-lt"/>
                <a:cs typeface="+mn-cs"/>
                <a:sym typeface="+mn-lt"/>
              </a:rPr>
              <a:t>Recherches Presse, Analyses Roland Berger</a:t>
            </a:r>
          </a:p>
        </p:txBody>
      </p:sp>
      <p:sp>
        <p:nvSpPr>
          <p:cNvPr id="23" name="Subtitle"/>
          <p:cNvSpPr txBox="1">
            <a:spLocks/>
          </p:cNvSpPr>
          <p:nvPr/>
        </p:nvSpPr>
        <p:spPr>
          <a:xfrm>
            <a:off x="738188" y="1709738"/>
            <a:ext cx="8535987" cy="290512"/>
          </a:xfrm>
          <a:prstGeom prst="rect">
            <a:avLst/>
          </a:prstGeom>
          <a:noFill/>
          <a:ln w="9525">
            <a:noFill/>
          </a:ln>
        </p:spPr>
        <p:txBody>
          <a:bodyPr lIns="0" tIns="0" rIns="0" bIns="0">
            <a:spAutoFit/>
          </a:bodyPr>
          <a:lstStyle/>
          <a:p>
            <a:pPr>
              <a:lnSpc>
                <a:spcPct val="90000"/>
              </a:lnSpc>
              <a:buClr>
                <a:schemeClr val="tx1"/>
              </a:buClr>
              <a:buSzPct val="100000"/>
              <a:defRPr/>
            </a:pPr>
            <a:r>
              <a:rPr lang="fr-FR" sz="2100" b="0" dirty="0">
                <a:solidFill>
                  <a:schemeClr val="tx2"/>
                </a:solidFill>
                <a:latin typeface="+mn-lt"/>
                <a:sym typeface="+mn-lt"/>
              </a:rPr>
              <a:t>Evolution et caractéristiques du marché</a:t>
            </a:r>
            <a:endParaRPr lang="fr-FR" sz="2100" b="0" dirty="0">
              <a:solidFill>
                <a:schemeClr val="tx2"/>
              </a:solidFill>
              <a:latin typeface="+mn-lt"/>
              <a:cs typeface="+mn-cs"/>
              <a:sym typeface="+mn-lt"/>
            </a:endParaRPr>
          </a:p>
        </p:txBody>
      </p:sp>
      <p:grpSp>
        <p:nvGrpSpPr>
          <p:cNvPr id="2" name="Group 95"/>
          <p:cNvGrpSpPr>
            <a:grpSpLocks/>
          </p:cNvGrpSpPr>
          <p:nvPr/>
        </p:nvGrpSpPr>
        <p:grpSpPr bwMode="auto">
          <a:xfrm>
            <a:off x="4200525" y="2471439"/>
            <a:ext cx="1239838" cy="432802"/>
            <a:chOff x="736600" y="2260261"/>
            <a:chExt cx="902420" cy="432139"/>
          </a:xfrm>
        </p:grpSpPr>
        <p:cxnSp>
          <p:nvCxnSpPr>
            <p:cNvPr id="97"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98" name="ListLeanHorizontalTextTopic0"/>
            <p:cNvSpPr txBox="1"/>
            <p:nvPr/>
          </p:nvSpPr>
          <p:spPr>
            <a:xfrm>
              <a:off x="736600" y="2260261"/>
              <a:ext cx="902420" cy="432139"/>
            </a:xfrm>
            <a:prstGeom prst="rect">
              <a:avLst/>
            </a:prstGeom>
            <a:noFill/>
            <a:ln w="9525">
              <a:noFill/>
            </a:ln>
          </p:spPr>
          <p:txBody>
            <a:bodyPr lIns="0" tIns="0" rIns="0" bIns="72000" anchor="b">
              <a:spAutoFit/>
            </a:bodyPr>
            <a:lstStyle/>
            <a:p>
              <a:pPr>
                <a:lnSpc>
                  <a:spcPct val="90000"/>
                </a:lnSpc>
                <a:spcBef>
                  <a:spcPts val="400"/>
                </a:spcBef>
                <a:buSzPct val="100000"/>
                <a:defRPr/>
              </a:pPr>
              <a:r>
                <a:rPr lang="fr-FR" dirty="0">
                  <a:latin typeface="+mn-lt"/>
                  <a:cs typeface="Arial Narrow" pitchFamily="34" charset="0"/>
                </a:rPr>
                <a:t>Voyageurs km           </a:t>
              </a:r>
              <a:r>
                <a:rPr lang="fr-FR" b="0" dirty="0">
                  <a:latin typeface="+mn-lt"/>
                  <a:cs typeface="Arial Narrow" pitchFamily="34" charset="0"/>
                </a:rPr>
                <a:t>[M€; 2012-13]</a:t>
              </a:r>
            </a:p>
          </p:txBody>
        </p:sp>
      </p:grpSp>
      <p:grpSp>
        <p:nvGrpSpPr>
          <p:cNvPr id="3" name="Group 98"/>
          <p:cNvGrpSpPr>
            <a:grpSpLocks/>
          </p:cNvGrpSpPr>
          <p:nvPr/>
        </p:nvGrpSpPr>
        <p:grpSpPr bwMode="auto">
          <a:xfrm>
            <a:off x="5616575" y="2471439"/>
            <a:ext cx="1239838" cy="432802"/>
            <a:chOff x="736600" y="2260261"/>
            <a:chExt cx="902420" cy="432139"/>
          </a:xfrm>
        </p:grpSpPr>
        <p:cxnSp>
          <p:nvCxnSpPr>
            <p:cNvPr id="100"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01" name="ListLeanHorizontalTextTopic0"/>
            <p:cNvSpPr txBox="1"/>
            <p:nvPr/>
          </p:nvSpPr>
          <p:spPr>
            <a:xfrm>
              <a:off x="736600" y="2260261"/>
              <a:ext cx="902420" cy="432139"/>
            </a:xfrm>
            <a:prstGeom prst="rect">
              <a:avLst/>
            </a:prstGeom>
            <a:noFill/>
            <a:ln w="9525">
              <a:noFill/>
            </a:ln>
          </p:spPr>
          <p:txBody>
            <a:bodyPr lIns="0" tIns="0" rIns="0" bIns="72000" anchor="b">
              <a:spAutoFit/>
            </a:bodyPr>
            <a:lstStyle/>
            <a:p>
              <a:pPr>
                <a:lnSpc>
                  <a:spcPct val="90000"/>
                </a:lnSpc>
                <a:spcBef>
                  <a:spcPts val="400"/>
                </a:spcBef>
                <a:buSzPct val="100000"/>
                <a:defRPr/>
              </a:pPr>
              <a:r>
                <a:rPr lang="fr-FR" dirty="0">
                  <a:cs typeface="Arial Narrow" pitchFamily="34" charset="0"/>
                </a:rPr>
                <a:t>Trains km         </a:t>
              </a:r>
              <a:br>
                <a:rPr lang="fr-FR" dirty="0">
                  <a:cs typeface="Arial Narrow" pitchFamily="34" charset="0"/>
                </a:rPr>
              </a:br>
              <a:r>
                <a:rPr lang="fr-FR" b="0" dirty="0">
                  <a:cs typeface="Arial Narrow" pitchFamily="34" charset="0"/>
                </a:rPr>
                <a:t>[M€; 2012-13]</a:t>
              </a:r>
            </a:p>
          </p:txBody>
        </p:sp>
      </p:grpSp>
      <p:graphicFrame>
        <p:nvGraphicFramePr>
          <p:cNvPr id="191" name="Chart 3">
            <a:extLst>
              <a:ext uri="{FF2B5EF4-FFF2-40B4-BE49-F238E27FC236}">
                <a16:creationId xmlns:a16="http://schemas.microsoft.com/office/drawing/2014/main" id="{5458C786-54BF-4F52-8302-0FE45882BC50}"/>
              </a:ext>
            </a:extLst>
          </p:cNvPr>
          <p:cNvGraphicFramePr/>
          <p:nvPr>
            <p:custDataLst>
              <p:tags r:id="rId4"/>
            </p:custDataLst>
            <p:extLst>
              <p:ext uri="{D42A27DB-BD31-4B8C-83A1-F6EECF244321}">
                <p14:modId xmlns:p14="http://schemas.microsoft.com/office/powerpoint/2010/main" val="769832725"/>
              </p:ext>
            </p:extLst>
          </p:nvPr>
        </p:nvGraphicFramePr>
        <p:xfrm>
          <a:off x="4117975" y="3846513"/>
          <a:ext cx="1470025" cy="1770062"/>
        </p:xfrm>
        <a:graphic>
          <a:graphicData uri="http://schemas.openxmlformats.org/drawingml/2006/chart">
            <c:chart xmlns:c="http://schemas.openxmlformats.org/drawingml/2006/chart" xmlns:r="http://schemas.openxmlformats.org/officeDocument/2006/relationships" r:id="rId99"/>
          </a:graphicData>
        </a:graphic>
      </p:graphicFrame>
      <p:sp useBgFill="1">
        <p:nvSpPr>
          <p:cNvPr id="235" name="Forme libre : forme 234">
            <a:extLst>
              <a:ext uri="{FF2B5EF4-FFF2-40B4-BE49-F238E27FC236}">
                <a16:creationId xmlns:a16="http://schemas.microsoft.com/office/drawing/2014/main" id="{D0187B58-5991-4848-90F4-ADD0856AA74F}"/>
              </a:ext>
            </a:extLst>
          </p:cNvPr>
          <p:cNvSpPr/>
          <p:nvPr>
            <p:custDataLst>
              <p:tags r:id="rId5"/>
            </p:custDataLst>
          </p:nvPr>
        </p:nvSpPr>
        <p:spPr bwMode="auto">
          <a:xfrm>
            <a:off x="4479925" y="5461000"/>
            <a:ext cx="96838" cy="146050"/>
          </a:xfrm>
          <a:custGeom>
            <a:avLst/>
            <a:gdLst/>
            <a:ahLst/>
            <a:cxnLst/>
            <a:rect l="0" t="0" r="0" b="0"/>
            <a:pathLst>
              <a:path w="96838" h="146051">
                <a:moveTo>
                  <a:pt x="96837" y="0"/>
                </a:moveTo>
                <a:lnTo>
                  <a:pt x="57150" y="146050"/>
                </a:lnTo>
                <a:lnTo>
                  <a:pt x="0" y="146050"/>
                </a:lnTo>
                <a:lnTo>
                  <a:pt x="39687"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33" name="Forme libre : forme 232">
            <a:extLst>
              <a:ext uri="{FF2B5EF4-FFF2-40B4-BE49-F238E27FC236}">
                <a16:creationId xmlns:a16="http://schemas.microsoft.com/office/drawing/2014/main" id="{FB297F1A-F392-493B-B912-384168399121}"/>
              </a:ext>
            </a:extLst>
          </p:cNvPr>
          <p:cNvSpPr/>
          <p:nvPr>
            <p:custDataLst>
              <p:tags r:id="rId6"/>
            </p:custDataLst>
          </p:nvPr>
        </p:nvSpPr>
        <p:spPr bwMode="auto">
          <a:xfrm>
            <a:off x="4479925" y="5461000"/>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4" name="Forme libre : forme 233">
            <a:extLst>
              <a:ext uri="{FF2B5EF4-FFF2-40B4-BE49-F238E27FC236}">
                <a16:creationId xmlns:a16="http://schemas.microsoft.com/office/drawing/2014/main" id="{52DBD2D3-2D85-4F12-B87C-6A9846CB3230}"/>
              </a:ext>
            </a:extLst>
          </p:cNvPr>
          <p:cNvSpPr/>
          <p:nvPr>
            <p:custDataLst>
              <p:tags r:id="rId7"/>
            </p:custDataLst>
          </p:nvPr>
        </p:nvSpPr>
        <p:spPr bwMode="auto">
          <a:xfrm>
            <a:off x="4537075" y="5461000"/>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7" name="Straight Connector 126"/>
          <p:cNvCxnSpPr/>
          <p:nvPr>
            <p:custDataLst>
              <p:tags r:id="rId8"/>
            </p:custDataLst>
          </p:nvPr>
        </p:nvCxnSpPr>
        <p:spPr bwMode="gray">
          <a:xfrm>
            <a:off x="4364038" y="3409950"/>
            <a:ext cx="977900" cy="338138"/>
          </a:xfrm>
          <a:prstGeom prst="line">
            <a:avLst/>
          </a:prstGeom>
          <a:ln w="9525">
            <a:solidFill>
              <a:schemeClr val="hlink"/>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113" name="Text Placeholder 6"/>
          <p:cNvSpPr>
            <a:spLocks noGrp="1"/>
          </p:cNvSpPr>
          <p:nvPr>
            <p:custDataLst>
              <p:tags r:id="rId9"/>
            </p:custDataLst>
          </p:nvPr>
        </p:nvSpPr>
        <p:spPr bwMode="auto">
          <a:xfrm>
            <a:off x="4230688" y="55800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5B2AAA2-E170-459E-9738-3E0305DAEF02}" type="datetime'''''''''''''2''''''''''''''''''''''''''''''''0''''''09'''''">
              <a:rPr lang="en-US" sz="1100">
                <a:latin typeface="Arial Narrow"/>
                <a:sym typeface="Arial Narrow"/>
              </a:rPr>
              <a:pPr algn="ctr">
                <a:lnSpc>
                  <a:spcPct val="100000"/>
                </a:lnSpc>
                <a:spcBef>
                  <a:spcPct val="0"/>
                </a:spcBef>
              </a:pPr>
              <a:t>2009</a:t>
            </a:fld>
            <a:endParaRPr lang="fr-FR" sz="1100">
              <a:latin typeface="Arial Narrow"/>
              <a:sym typeface="Arial Narrow"/>
            </a:endParaRPr>
          </a:p>
        </p:txBody>
      </p:sp>
      <p:sp>
        <p:nvSpPr>
          <p:cNvPr id="114" name="Text Placeholder 7"/>
          <p:cNvSpPr>
            <a:spLocks noGrp="1"/>
          </p:cNvSpPr>
          <p:nvPr>
            <p:custDataLst>
              <p:tags r:id="rId10"/>
            </p:custDataLst>
          </p:nvPr>
        </p:nvSpPr>
        <p:spPr bwMode="auto">
          <a:xfrm>
            <a:off x="4556125" y="55800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CA0D165-7AFD-425F-8D55-8C93F764C272}" type="datetime'''''''''''''''''''''2''''''''''''''''''''''01''''''''''1'">
              <a:rPr lang="en-US" sz="1100">
                <a:latin typeface="Arial Narrow"/>
                <a:sym typeface="Arial Narrow"/>
              </a:rPr>
              <a:pPr algn="ctr">
                <a:lnSpc>
                  <a:spcPct val="100000"/>
                </a:lnSpc>
                <a:spcBef>
                  <a:spcPct val="0"/>
                </a:spcBef>
              </a:pPr>
              <a:t>2011</a:t>
            </a:fld>
            <a:endParaRPr lang="fr-FR" sz="1100">
              <a:latin typeface="Arial Narrow"/>
              <a:sym typeface="Arial Narrow"/>
            </a:endParaRPr>
          </a:p>
        </p:txBody>
      </p:sp>
      <p:sp>
        <p:nvSpPr>
          <p:cNvPr id="13329" name="Text Placeholder 17"/>
          <p:cNvSpPr>
            <a:spLocks noGrp="1"/>
          </p:cNvSpPr>
          <p:nvPr>
            <p:custDataLst>
              <p:tags r:id="rId11"/>
            </p:custDataLst>
          </p:nvPr>
        </p:nvSpPr>
        <p:spPr bwMode="auto">
          <a:xfrm>
            <a:off x="5208588" y="5580063"/>
            <a:ext cx="266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98920EE1-0786-4069-8A10-56B99526EA4B}" type="datetime'''''''''''''''''''2''01''''''''''''''''''''''''''3'">
              <a:rPr lang="en-US" altLang="fr-FR" sz="1100" b="0">
                <a:sym typeface="Arial Narrow" pitchFamily="34" charset="0"/>
              </a:rPr>
              <a:pPr algn="ctr" eaLnBrk="1" hangingPunct="1">
                <a:lnSpc>
                  <a:spcPct val="100000"/>
                </a:lnSpc>
              </a:pPr>
              <a:t>2013</a:t>
            </a:fld>
            <a:endParaRPr lang="fr-FR" altLang="fr-FR" sz="1100" b="0">
              <a:sym typeface="Arial Narrow" pitchFamily="34" charset="0"/>
            </a:endParaRPr>
          </a:p>
        </p:txBody>
      </p:sp>
      <p:sp>
        <p:nvSpPr>
          <p:cNvPr id="13324" name="Text Placeholder 16"/>
          <p:cNvSpPr>
            <a:spLocks noGrp="1"/>
          </p:cNvSpPr>
          <p:nvPr>
            <p:custDataLst>
              <p:tags r:id="rId12"/>
            </p:custDataLst>
          </p:nvPr>
        </p:nvSpPr>
        <p:spPr bwMode="auto">
          <a:xfrm>
            <a:off x="4883150" y="5580063"/>
            <a:ext cx="266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BC13E3B0-31A0-45A4-A549-95B11993232B}" type="datetime'''''''20''''''''''''''1''''''''''''''''2'">
              <a:rPr lang="en-US" altLang="fr-FR" sz="1100" b="0">
                <a:sym typeface="Arial Narrow" pitchFamily="34" charset="0"/>
              </a:rPr>
              <a:pPr algn="ctr" eaLnBrk="1" hangingPunct="1">
                <a:lnSpc>
                  <a:spcPct val="100000"/>
                </a:lnSpc>
              </a:pPr>
              <a:t>2012</a:t>
            </a:fld>
            <a:endParaRPr lang="fr-FR" altLang="fr-FR" sz="1100" b="0">
              <a:sym typeface="Arial Narrow" pitchFamily="34" charset="0"/>
            </a:endParaRPr>
          </a:p>
        </p:txBody>
      </p:sp>
      <p:sp>
        <p:nvSpPr>
          <p:cNvPr id="123" name="Text Placeholder 8"/>
          <p:cNvSpPr>
            <a:spLocks noGrp="1"/>
          </p:cNvSpPr>
          <p:nvPr>
            <p:custDataLst>
              <p:tags r:id="rId13"/>
            </p:custDataLst>
          </p:nvPr>
        </p:nvSpPr>
        <p:spPr bwMode="gray">
          <a:xfrm>
            <a:off x="4052888" y="3735388"/>
            <a:ext cx="42227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E6B1983-5556-4DC6-B15A-8B415E9FC61E}" type="datetime'1''''.''''''''1''68'''''',''3'''''''''''''''''''''''''''''''''">
              <a:rPr lang="en-US" sz="1100" b="1"/>
              <a:pPr algn="ctr">
                <a:lnSpc>
                  <a:spcPct val="100000"/>
                </a:lnSpc>
                <a:spcBef>
                  <a:spcPct val="0"/>
                </a:spcBef>
              </a:pPr>
              <a:t>1.168,3</a:t>
            </a:fld>
            <a:endParaRPr lang="fr-FR" sz="1100" b="1" dirty="0">
              <a:latin typeface="Arial Narrow"/>
              <a:sym typeface="Arial Narrow"/>
            </a:endParaRPr>
          </a:p>
        </p:txBody>
      </p:sp>
      <p:sp>
        <p:nvSpPr>
          <p:cNvPr id="126" name="Text Placeholder 9"/>
          <p:cNvSpPr>
            <a:spLocks noGrp="1"/>
          </p:cNvSpPr>
          <p:nvPr>
            <p:custDataLst>
              <p:tags r:id="rId14"/>
            </p:custDataLst>
          </p:nvPr>
        </p:nvSpPr>
        <p:spPr bwMode="gray">
          <a:xfrm>
            <a:off x="4478338" y="3798888"/>
            <a:ext cx="42227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BCC2382-22B6-46E7-8178-F602203F6A9F}" type="datetime'''''''''''''''''''''1''.''0''''4''7'',''''''''''''4'">
              <a:rPr lang="en-US" sz="1100" b="1"/>
              <a:pPr algn="ctr">
                <a:lnSpc>
                  <a:spcPct val="100000"/>
                </a:lnSpc>
                <a:spcBef>
                  <a:spcPct val="0"/>
                </a:spcBef>
              </a:pPr>
              <a:t>1.047,4</a:t>
            </a:fld>
            <a:endParaRPr lang="fr-FR" sz="1100" b="1">
              <a:latin typeface="Arial Narrow"/>
              <a:sym typeface="Arial Narrow"/>
            </a:endParaRPr>
          </a:p>
        </p:txBody>
      </p:sp>
      <p:sp>
        <p:nvSpPr>
          <p:cNvPr id="73" name="Text Placeholder 18"/>
          <p:cNvSpPr>
            <a:spLocks noGrp="1"/>
          </p:cNvSpPr>
          <p:nvPr>
            <p:custDataLst>
              <p:tags r:id="rId15"/>
            </p:custDataLst>
          </p:nvPr>
        </p:nvSpPr>
        <p:spPr bwMode="gray">
          <a:xfrm>
            <a:off x="4772025" y="3967163"/>
            <a:ext cx="42227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E315314-ADC0-423A-96FB-C871B9CAA8A4}" type="datetime'''''''1''''.''''''''0''''''0''''0'''''''''''',''''''0'">
              <a:rPr lang="en-US" sz="1100" b="1"/>
              <a:pPr algn="ctr">
                <a:lnSpc>
                  <a:spcPct val="100000"/>
                </a:lnSpc>
                <a:spcBef>
                  <a:spcPct val="0"/>
                </a:spcBef>
              </a:pPr>
              <a:t>1.000,0</a:t>
            </a:fld>
            <a:endParaRPr lang="fr-FR" sz="1100" b="1">
              <a:latin typeface="Arial Narrow"/>
              <a:sym typeface="Arial Narrow"/>
            </a:endParaRPr>
          </a:p>
        </p:txBody>
      </p:sp>
      <p:sp>
        <p:nvSpPr>
          <p:cNvPr id="74" name="Text Placeholder 19"/>
          <p:cNvSpPr>
            <a:spLocks noGrp="1"/>
          </p:cNvSpPr>
          <p:nvPr>
            <p:custDataLst>
              <p:tags r:id="rId16"/>
            </p:custDataLst>
          </p:nvPr>
        </p:nvSpPr>
        <p:spPr bwMode="gray">
          <a:xfrm>
            <a:off x="5178425" y="4073525"/>
            <a:ext cx="32702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9E74643-DCB6-4224-9702-A9C46EFFDCEA}" type="datetime'''9''2''2'''',''''9'''''''''''''''''">
              <a:rPr lang="en-US" sz="1100" b="1"/>
              <a:pPr algn="ctr">
                <a:lnSpc>
                  <a:spcPct val="100000"/>
                </a:lnSpc>
                <a:spcBef>
                  <a:spcPct val="0"/>
                </a:spcBef>
              </a:pPr>
              <a:t>922,9</a:t>
            </a:fld>
            <a:endParaRPr lang="fr-FR" sz="1100" b="1">
              <a:latin typeface="Arial Narrow"/>
              <a:sym typeface="Arial Narrow"/>
            </a:endParaRPr>
          </a:p>
        </p:txBody>
      </p:sp>
      <p:sp>
        <p:nvSpPr>
          <p:cNvPr id="124" name="Text Placeholder 12"/>
          <p:cNvSpPr>
            <a:spLocks noGrp="1"/>
          </p:cNvSpPr>
          <p:nvPr>
            <p:custDataLst>
              <p:tags r:id="rId17"/>
            </p:custDataLst>
          </p:nvPr>
        </p:nvSpPr>
        <p:spPr bwMode="auto">
          <a:xfrm>
            <a:off x="4619625" y="3459163"/>
            <a:ext cx="468313" cy="238125"/>
          </a:xfrm>
          <a:prstGeom prst="ellipse">
            <a:avLst/>
          </a:prstGeom>
          <a:solidFill>
            <a:schemeClr val="bg1"/>
          </a:solidFill>
          <a:ln w="9525">
            <a:solidFill>
              <a:schemeClr val="hlink"/>
            </a:solidFill>
          </a:ln>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D2BFB29-26A5-4B8E-8643-7FDC291F5AC7}" type="datetime'''-''5'''''',''''''''7 ''''''''''''''''''''''''''''%'''">
              <a:rPr lang="en-US" sz="1100"/>
              <a:pPr algn="ctr">
                <a:lnSpc>
                  <a:spcPct val="100000"/>
                </a:lnSpc>
                <a:spcBef>
                  <a:spcPct val="0"/>
                </a:spcBef>
              </a:pPr>
              <a:t>-5,7 %</a:t>
            </a:fld>
            <a:endParaRPr lang="fr-FR" sz="1100">
              <a:latin typeface="Arial Narrow"/>
              <a:sym typeface="Arial Narrow"/>
            </a:endParaRPr>
          </a:p>
        </p:txBody>
      </p:sp>
      <p:graphicFrame>
        <p:nvGraphicFramePr>
          <p:cNvPr id="197" name="Chart 3">
            <a:extLst>
              <a:ext uri="{FF2B5EF4-FFF2-40B4-BE49-F238E27FC236}">
                <a16:creationId xmlns:a16="http://schemas.microsoft.com/office/drawing/2014/main" id="{C7474E52-CEEA-48D3-978F-25979C6F1E20}"/>
              </a:ext>
            </a:extLst>
          </p:cNvPr>
          <p:cNvGraphicFramePr/>
          <p:nvPr>
            <p:custDataLst>
              <p:tags r:id="rId18"/>
            </p:custDataLst>
            <p:extLst>
              <p:ext uri="{D42A27DB-BD31-4B8C-83A1-F6EECF244321}">
                <p14:modId xmlns:p14="http://schemas.microsoft.com/office/powerpoint/2010/main" val="2612303676"/>
              </p:ext>
            </p:extLst>
          </p:nvPr>
        </p:nvGraphicFramePr>
        <p:xfrm>
          <a:off x="5572125" y="3846513"/>
          <a:ext cx="1404938" cy="1770062"/>
        </p:xfrm>
        <a:graphic>
          <a:graphicData uri="http://schemas.openxmlformats.org/drawingml/2006/chart">
            <c:chart xmlns:c="http://schemas.openxmlformats.org/drawingml/2006/chart" xmlns:r="http://schemas.openxmlformats.org/officeDocument/2006/relationships" r:id="rId100"/>
          </a:graphicData>
        </a:graphic>
      </p:graphicFrame>
      <p:sp useBgFill="1">
        <p:nvSpPr>
          <p:cNvPr id="239" name="Forme libre : forme 238">
            <a:extLst>
              <a:ext uri="{FF2B5EF4-FFF2-40B4-BE49-F238E27FC236}">
                <a16:creationId xmlns:a16="http://schemas.microsoft.com/office/drawing/2014/main" id="{AB1A89DF-6267-4C89-9AE1-CB8269BA69FB}"/>
              </a:ext>
            </a:extLst>
          </p:cNvPr>
          <p:cNvSpPr/>
          <p:nvPr>
            <p:custDataLst>
              <p:tags r:id="rId19"/>
            </p:custDataLst>
          </p:nvPr>
        </p:nvSpPr>
        <p:spPr bwMode="auto">
          <a:xfrm>
            <a:off x="5916613" y="5461000"/>
            <a:ext cx="96838" cy="146050"/>
          </a:xfrm>
          <a:custGeom>
            <a:avLst/>
            <a:gdLst/>
            <a:ahLst/>
            <a:cxnLst/>
            <a:rect l="0" t="0" r="0" b="0"/>
            <a:pathLst>
              <a:path w="96838" h="146051">
                <a:moveTo>
                  <a:pt x="96837" y="0"/>
                </a:moveTo>
                <a:lnTo>
                  <a:pt x="57150" y="146050"/>
                </a:lnTo>
                <a:lnTo>
                  <a:pt x="0" y="146050"/>
                </a:lnTo>
                <a:lnTo>
                  <a:pt x="39687"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37" name="Forme libre : forme 236">
            <a:extLst>
              <a:ext uri="{FF2B5EF4-FFF2-40B4-BE49-F238E27FC236}">
                <a16:creationId xmlns:a16="http://schemas.microsoft.com/office/drawing/2014/main" id="{C0FFBA14-C896-4934-801D-9AD2DCF1CC91}"/>
              </a:ext>
            </a:extLst>
          </p:cNvPr>
          <p:cNvSpPr/>
          <p:nvPr>
            <p:custDataLst>
              <p:tags r:id="rId20"/>
            </p:custDataLst>
          </p:nvPr>
        </p:nvSpPr>
        <p:spPr bwMode="auto">
          <a:xfrm>
            <a:off x="5916613" y="5461000"/>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8" name="Forme libre : forme 237">
            <a:extLst>
              <a:ext uri="{FF2B5EF4-FFF2-40B4-BE49-F238E27FC236}">
                <a16:creationId xmlns:a16="http://schemas.microsoft.com/office/drawing/2014/main" id="{F3685B7E-10C8-48E5-A06B-402A5FF4A271}"/>
              </a:ext>
            </a:extLst>
          </p:cNvPr>
          <p:cNvSpPr/>
          <p:nvPr>
            <p:custDataLst>
              <p:tags r:id="rId21"/>
            </p:custDataLst>
          </p:nvPr>
        </p:nvSpPr>
        <p:spPr bwMode="auto">
          <a:xfrm>
            <a:off x="5973763" y="5461000"/>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0" name="Straight Connector 139"/>
          <p:cNvCxnSpPr/>
          <p:nvPr>
            <p:custDataLst>
              <p:tags r:id="rId22"/>
            </p:custDataLst>
          </p:nvPr>
        </p:nvCxnSpPr>
        <p:spPr bwMode="gray">
          <a:xfrm>
            <a:off x="5808663" y="3462338"/>
            <a:ext cx="930275" cy="104775"/>
          </a:xfrm>
          <a:prstGeom prst="line">
            <a:avLst/>
          </a:prstGeom>
          <a:ln w="9525">
            <a:solidFill>
              <a:schemeClr val="hlink"/>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166" name="Text Placeholder 12"/>
          <p:cNvSpPr>
            <a:spLocks noGrp="1"/>
          </p:cNvSpPr>
          <p:nvPr>
            <p:custDataLst>
              <p:tags r:id="rId23"/>
            </p:custDataLst>
          </p:nvPr>
        </p:nvSpPr>
        <p:spPr bwMode="auto">
          <a:xfrm>
            <a:off x="5675313" y="55800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97570CA-5002-4F8D-BEBA-8E850DF0F3EC}" type="datetime'''2''''''''''''''''''''''''''''''0''''''''''''0''''9'''''">
              <a:rPr lang="en-US" sz="1100">
                <a:latin typeface="Arial Narrow"/>
                <a:sym typeface="Arial Narrow"/>
              </a:rPr>
              <a:pPr algn="ctr">
                <a:lnSpc>
                  <a:spcPct val="100000"/>
                </a:lnSpc>
                <a:spcBef>
                  <a:spcPct val="0"/>
                </a:spcBef>
              </a:pPr>
              <a:t>2009</a:t>
            </a:fld>
            <a:endParaRPr lang="fr-FR" sz="1100">
              <a:latin typeface="Arial Narrow"/>
              <a:sym typeface="Arial Narrow"/>
            </a:endParaRPr>
          </a:p>
        </p:txBody>
      </p:sp>
      <p:sp>
        <p:nvSpPr>
          <p:cNvPr id="167" name="Text Placeholder 13"/>
          <p:cNvSpPr>
            <a:spLocks noGrp="1"/>
          </p:cNvSpPr>
          <p:nvPr>
            <p:custDataLst>
              <p:tags r:id="rId24"/>
            </p:custDataLst>
          </p:nvPr>
        </p:nvSpPr>
        <p:spPr bwMode="auto">
          <a:xfrm>
            <a:off x="5986463" y="55800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143008B-4726-4958-A8D2-731F53A8D4EE}" type="datetime'2''''''''''''''''''''0''''''''''1''''''1'''''''''''">
              <a:rPr lang="en-US" sz="1100">
                <a:latin typeface="Arial Narrow"/>
                <a:sym typeface="Arial Narrow"/>
              </a:rPr>
              <a:pPr algn="ctr">
                <a:lnSpc>
                  <a:spcPct val="100000"/>
                </a:lnSpc>
                <a:spcBef>
                  <a:spcPct val="0"/>
                </a:spcBef>
              </a:pPr>
              <a:t>2011</a:t>
            </a:fld>
            <a:endParaRPr lang="fr-FR" sz="1100">
              <a:latin typeface="Arial Narrow"/>
              <a:sym typeface="Arial Narrow"/>
            </a:endParaRPr>
          </a:p>
        </p:txBody>
      </p:sp>
      <p:sp>
        <p:nvSpPr>
          <p:cNvPr id="141" name="Text Placeholder 17"/>
          <p:cNvSpPr>
            <a:spLocks noGrp="1"/>
          </p:cNvSpPr>
          <p:nvPr>
            <p:custDataLst>
              <p:tags r:id="rId25"/>
            </p:custDataLst>
          </p:nvPr>
        </p:nvSpPr>
        <p:spPr bwMode="auto">
          <a:xfrm>
            <a:off x="6605588" y="5580063"/>
            <a:ext cx="266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6AE62494-196D-4940-82AF-72EF623C7697}" type="datetime'''''''''''''2''''''''''''0''''''''1''''''''''''''''''''3'">
              <a:rPr lang="en-US" sz="1100" b="0" smtClean="0"/>
              <a:pPr algn="ctr" eaLnBrk="1" hangingPunct="1">
                <a:lnSpc>
                  <a:spcPct val="100000"/>
                </a:lnSpc>
              </a:pPr>
              <a:t>2013</a:t>
            </a:fld>
            <a:endParaRPr lang="fr-FR" altLang="fr-FR" sz="1100" b="0">
              <a:sym typeface="Arial Narrow" pitchFamily="34" charset="0"/>
            </a:endParaRPr>
          </a:p>
        </p:txBody>
      </p:sp>
      <p:sp>
        <p:nvSpPr>
          <p:cNvPr id="143" name="Text Placeholder 16"/>
          <p:cNvSpPr>
            <a:spLocks noGrp="1"/>
          </p:cNvSpPr>
          <p:nvPr>
            <p:custDataLst>
              <p:tags r:id="rId26"/>
            </p:custDataLst>
          </p:nvPr>
        </p:nvSpPr>
        <p:spPr bwMode="auto">
          <a:xfrm>
            <a:off x="6296025" y="5580063"/>
            <a:ext cx="266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AFDF2F26-212C-4AEE-8949-52F54B010D25}" type="datetime'''''''201''''''''''2'''''''''''''''''''''''">
              <a:rPr lang="en-US" sz="1100" b="0" smtClean="0"/>
              <a:pPr algn="ctr" eaLnBrk="1" hangingPunct="1">
                <a:lnSpc>
                  <a:spcPct val="100000"/>
                </a:lnSpc>
              </a:pPr>
              <a:t>2012</a:t>
            </a:fld>
            <a:endParaRPr lang="fr-FR" altLang="fr-FR" sz="1100" b="0">
              <a:sym typeface="Arial Narrow" pitchFamily="34" charset="0"/>
            </a:endParaRPr>
          </a:p>
        </p:txBody>
      </p:sp>
      <p:sp>
        <p:nvSpPr>
          <p:cNvPr id="178" name="Text Placeholder 18"/>
          <p:cNvSpPr>
            <a:spLocks noGrp="1"/>
          </p:cNvSpPr>
          <p:nvPr>
            <p:custDataLst>
              <p:tags r:id="rId27"/>
            </p:custDataLst>
          </p:nvPr>
        </p:nvSpPr>
        <p:spPr bwMode="gray">
          <a:xfrm>
            <a:off x="5708650" y="3779838"/>
            <a:ext cx="20002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0614549-71AC-4D55-B3BE-69A998CC47FE}" type="datetime'4'''''''''''''''''''',''''''''''''''7'''''''''">
              <a:rPr lang="en-US" sz="1100" b="1"/>
              <a:pPr algn="ctr">
                <a:lnSpc>
                  <a:spcPct val="100000"/>
                </a:lnSpc>
                <a:spcBef>
                  <a:spcPct val="0"/>
                </a:spcBef>
              </a:pPr>
              <a:t>4,7</a:t>
            </a:fld>
            <a:endParaRPr lang="fr-FR" sz="1100" b="1" dirty="0">
              <a:latin typeface="Arial Narrow"/>
              <a:sym typeface="Arial Narrow"/>
            </a:endParaRPr>
          </a:p>
        </p:txBody>
      </p:sp>
      <p:sp>
        <p:nvSpPr>
          <p:cNvPr id="179" name="Text Placeholder 19"/>
          <p:cNvSpPr>
            <a:spLocks noGrp="1"/>
          </p:cNvSpPr>
          <p:nvPr>
            <p:custDataLst>
              <p:tags r:id="rId28"/>
            </p:custDataLst>
          </p:nvPr>
        </p:nvSpPr>
        <p:spPr bwMode="gray">
          <a:xfrm>
            <a:off x="6019800" y="3735388"/>
            <a:ext cx="20002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7D4E96C-3EC9-42D2-97FB-CA301F42DDE7}" type="datetime'''4'''''''''''''''''''''''''',''''''''''''''''''8'''''">
              <a:rPr lang="en-US" sz="1100" b="1"/>
              <a:pPr algn="ctr">
                <a:lnSpc>
                  <a:spcPct val="100000"/>
                </a:lnSpc>
                <a:spcBef>
                  <a:spcPct val="0"/>
                </a:spcBef>
              </a:pPr>
              <a:t>4,8</a:t>
            </a:fld>
            <a:endParaRPr lang="fr-FR" sz="1100" b="1">
              <a:latin typeface="Arial Narrow"/>
              <a:sym typeface="Arial Narrow"/>
            </a:endParaRPr>
          </a:p>
        </p:txBody>
      </p:sp>
      <p:sp>
        <p:nvSpPr>
          <p:cNvPr id="180" name="Text Placeholder 20"/>
          <p:cNvSpPr>
            <a:spLocks noGrp="1"/>
          </p:cNvSpPr>
          <p:nvPr>
            <p:custDataLst>
              <p:tags r:id="rId29"/>
            </p:custDataLst>
          </p:nvPr>
        </p:nvSpPr>
        <p:spPr bwMode="gray">
          <a:xfrm>
            <a:off x="6329363" y="3825875"/>
            <a:ext cx="20002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5EAF1E45-82BD-4C1A-BC69-7F6A265B1E4C}" type="datetime'''''''''''''4'''''''''''''',''''''''''''''''''''''5'''''">
              <a:rPr lang="en-US" sz="1100" b="1"/>
              <a:pPr algn="ctr">
                <a:lnSpc>
                  <a:spcPct val="100000"/>
                </a:lnSpc>
                <a:spcBef>
                  <a:spcPct val="0"/>
                </a:spcBef>
              </a:pPr>
              <a:t>4,5</a:t>
            </a:fld>
            <a:endParaRPr lang="fr-FR" sz="1100" b="1">
              <a:latin typeface="Arial Narrow"/>
              <a:sym typeface="Arial Narrow"/>
            </a:endParaRPr>
          </a:p>
        </p:txBody>
      </p:sp>
      <p:sp>
        <p:nvSpPr>
          <p:cNvPr id="181" name="Text Placeholder 21"/>
          <p:cNvSpPr>
            <a:spLocks noGrp="1"/>
          </p:cNvSpPr>
          <p:nvPr>
            <p:custDataLst>
              <p:tags r:id="rId30"/>
            </p:custDataLst>
          </p:nvPr>
        </p:nvSpPr>
        <p:spPr bwMode="gray">
          <a:xfrm>
            <a:off x="6638925" y="3884613"/>
            <a:ext cx="20002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AB2D5EE-050C-4A42-AFD2-FA3F479FD30B}" type="datetime'''4'''''''',4'''''''''''">
              <a:rPr lang="en-US" sz="1100" b="1"/>
              <a:pPr algn="ctr">
                <a:lnSpc>
                  <a:spcPct val="100000"/>
                </a:lnSpc>
                <a:spcBef>
                  <a:spcPct val="0"/>
                </a:spcBef>
              </a:pPr>
              <a:t>4,4</a:t>
            </a:fld>
            <a:endParaRPr lang="fr-FR" sz="1100" b="1">
              <a:latin typeface="Arial Narrow"/>
              <a:sym typeface="Arial Narrow"/>
            </a:endParaRPr>
          </a:p>
        </p:txBody>
      </p:sp>
      <p:sp>
        <p:nvSpPr>
          <p:cNvPr id="142" name="Text Placeholder 12"/>
          <p:cNvSpPr>
            <a:spLocks noGrp="1"/>
          </p:cNvSpPr>
          <p:nvPr>
            <p:custDataLst>
              <p:tags r:id="rId31"/>
            </p:custDataLst>
          </p:nvPr>
        </p:nvSpPr>
        <p:spPr bwMode="auto">
          <a:xfrm>
            <a:off x="6040438" y="3395663"/>
            <a:ext cx="468313" cy="238125"/>
          </a:xfrm>
          <a:prstGeom prst="ellipse">
            <a:avLst/>
          </a:prstGeom>
          <a:solidFill>
            <a:schemeClr val="bg1"/>
          </a:solidFill>
          <a:ln w="9525">
            <a:solidFill>
              <a:schemeClr val="hlink"/>
            </a:solidFill>
          </a:ln>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F33ED02-3093-46BA-BD9C-76593F557B00}" type="datetime'''''''''-1'''',''7'''' ''''''''''''''''%'''''''''''''''''''">
              <a:rPr lang="en-US" sz="1100"/>
              <a:pPr algn="ctr">
                <a:lnSpc>
                  <a:spcPct val="100000"/>
                </a:lnSpc>
                <a:spcBef>
                  <a:spcPct val="0"/>
                </a:spcBef>
              </a:pPr>
              <a:t>-1,7 %</a:t>
            </a:fld>
            <a:endParaRPr lang="fr-FR" sz="1100">
              <a:latin typeface="Arial Narrow"/>
              <a:sym typeface="Arial Narrow"/>
            </a:endParaRPr>
          </a:p>
        </p:txBody>
      </p:sp>
      <p:grpSp>
        <p:nvGrpSpPr>
          <p:cNvPr id="6" name="Group 98"/>
          <p:cNvGrpSpPr>
            <a:grpSpLocks/>
          </p:cNvGrpSpPr>
          <p:nvPr/>
        </p:nvGrpSpPr>
        <p:grpSpPr bwMode="auto">
          <a:xfrm>
            <a:off x="6907212" y="2470690"/>
            <a:ext cx="1519239" cy="432806"/>
            <a:chOff x="736600" y="2260258"/>
            <a:chExt cx="902420" cy="432142"/>
          </a:xfrm>
        </p:grpSpPr>
        <p:cxnSp>
          <p:nvCxnSpPr>
            <p:cNvPr id="147"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48" name="ListLeanHorizontalTextTopic0"/>
            <p:cNvSpPr txBox="1"/>
            <p:nvPr/>
          </p:nvSpPr>
          <p:spPr>
            <a:xfrm>
              <a:off x="736600" y="2260258"/>
              <a:ext cx="902420" cy="432138"/>
            </a:xfrm>
            <a:prstGeom prst="rect">
              <a:avLst/>
            </a:prstGeom>
            <a:noFill/>
            <a:ln w="9525">
              <a:noFill/>
            </a:ln>
          </p:spPr>
          <p:txBody>
            <a:bodyPr lIns="0" tIns="0" rIns="0" bIns="72000" anchor="b">
              <a:spAutoFit/>
            </a:bodyPr>
            <a:lstStyle/>
            <a:p>
              <a:pPr>
                <a:lnSpc>
                  <a:spcPct val="90000"/>
                </a:lnSpc>
                <a:spcBef>
                  <a:spcPts val="400"/>
                </a:spcBef>
                <a:buSzPct val="100000"/>
                <a:defRPr/>
              </a:pPr>
              <a:r>
                <a:rPr lang="fr-FR" dirty="0">
                  <a:cs typeface="Arial Narrow" pitchFamily="34" charset="0"/>
                </a:rPr>
                <a:t>Profils voyageurs            </a:t>
              </a:r>
              <a:r>
                <a:rPr lang="fr-FR" b="0" dirty="0">
                  <a:cs typeface="Arial Narrow" pitchFamily="34" charset="0"/>
                </a:rPr>
                <a:t>[2013]</a:t>
              </a:r>
            </a:p>
          </p:txBody>
        </p:sp>
      </p:grpSp>
      <p:graphicFrame>
        <p:nvGraphicFramePr>
          <p:cNvPr id="200" name="Chart 3">
            <a:extLst>
              <a:ext uri="{FF2B5EF4-FFF2-40B4-BE49-F238E27FC236}">
                <a16:creationId xmlns:a16="http://schemas.microsoft.com/office/drawing/2014/main" id="{F0D5FF7D-7F4B-4DF9-8C3F-36C497CB01CD}"/>
              </a:ext>
            </a:extLst>
          </p:cNvPr>
          <p:cNvGraphicFramePr/>
          <p:nvPr>
            <p:custDataLst>
              <p:tags r:id="rId32"/>
            </p:custDataLst>
            <p:extLst>
              <p:ext uri="{D42A27DB-BD31-4B8C-83A1-F6EECF244321}">
                <p14:modId xmlns:p14="http://schemas.microsoft.com/office/powerpoint/2010/main" val="1439460618"/>
              </p:ext>
            </p:extLst>
          </p:nvPr>
        </p:nvGraphicFramePr>
        <p:xfrm>
          <a:off x="6938963" y="3624263"/>
          <a:ext cx="1411287" cy="1411287"/>
        </p:xfrm>
        <a:graphic>
          <a:graphicData uri="http://schemas.openxmlformats.org/drawingml/2006/chart">
            <c:chart xmlns:c="http://schemas.openxmlformats.org/drawingml/2006/chart" xmlns:r="http://schemas.openxmlformats.org/officeDocument/2006/relationships" r:id="rId101"/>
          </a:graphicData>
        </a:graphic>
      </p:graphicFrame>
      <p:sp>
        <p:nvSpPr>
          <p:cNvPr id="155" name="Text Placeholder 4"/>
          <p:cNvSpPr>
            <a:spLocks noGrp="1"/>
          </p:cNvSpPr>
          <p:nvPr>
            <p:custDataLst>
              <p:tags r:id="rId33"/>
            </p:custDataLst>
          </p:nvPr>
        </p:nvSpPr>
        <p:spPr bwMode="gray">
          <a:xfrm>
            <a:off x="7504113" y="3740150"/>
            <a:ext cx="301625" cy="1682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0D8B12EB-96F1-4155-9822-DF426A820439}" type="datetime'''0''.''''''''7''''''''%'''''''''''''''''''''''''''''">
              <a:rPr lang="en-US" sz="1100" b="0" smtClean="0"/>
              <a:pPr algn="ctr" eaLnBrk="1" hangingPunct="1">
                <a:lnSpc>
                  <a:spcPct val="100000"/>
                </a:lnSpc>
              </a:pPr>
              <a:t>0.7%</a:t>
            </a:fld>
            <a:endParaRPr lang="fr-FR" altLang="fr-FR" sz="1100" b="0">
              <a:sym typeface="Arial Narrow" pitchFamily="34" charset="0"/>
            </a:endParaRPr>
          </a:p>
        </p:txBody>
      </p:sp>
      <p:sp>
        <p:nvSpPr>
          <p:cNvPr id="154" name="Text Placeholder 6"/>
          <p:cNvSpPr>
            <a:spLocks noGrp="1"/>
          </p:cNvSpPr>
          <p:nvPr>
            <p:custDataLst>
              <p:tags r:id="rId34"/>
            </p:custDataLst>
          </p:nvPr>
        </p:nvSpPr>
        <p:spPr bwMode="gray">
          <a:xfrm>
            <a:off x="7664450" y="3908425"/>
            <a:ext cx="365125" cy="1682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593753E0-CBBE-4FFD-BE69-072D50E1857E}" type="datetime'''1''5''''''''''''''''''''''.''''''''''''''9''%'''''">
              <a:rPr lang="en-US" sz="1100" b="0" smtClean="0"/>
              <a:pPr algn="ctr" eaLnBrk="1" hangingPunct="1">
                <a:lnSpc>
                  <a:spcPct val="100000"/>
                </a:lnSpc>
              </a:pPr>
              <a:t>15.9%</a:t>
            </a:fld>
            <a:endParaRPr lang="fr-FR" altLang="fr-FR" sz="1100" b="0">
              <a:sym typeface="Arial Narrow" pitchFamily="34" charset="0"/>
            </a:endParaRPr>
          </a:p>
        </p:txBody>
      </p:sp>
      <p:sp>
        <p:nvSpPr>
          <p:cNvPr id="153" name="Text Placeholder 7"/>
          <p:cNvSpPr>
            <a:spLocks noGrp="1"/>
          </p:cNvSpPr>
          <p:nvPr>
            <p:custDataLst>
              <p:tags r:id="rId35"/>
            </p:custDataLst>
          </p:nvPr>
        </p:nvSpPr>
        <p:spPr bwMode="gray">
          <a:xfrm>
            <a:off x="7373938" y="4713288"/>
            <a:ext cx="365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9172A127-C3ED-4DB8-B693-7568B0B988EC}" type="datetime'7''''2''''''.''''''''''''7%'''''''''''''''''''''''''''''">
              <a:rPr lang="en-US" sz="1100" b="0" smtClean="0">
                <a:solidFill>
                  <a:schemeClr val="bg1"/>
                </a:solidFill>
              </a:rPr>
              <a:pPr algn="ctr" eaLnBrk="1" hangingPunct="1">
                <a:lnSpc>
                  <a:spcPct val="100000"/>
                </a:lnSpc>
              </a:pPr>
              <a:t>72.7%</a:t>
            </a:fld>
            <a:endParaRPr lang="fr-FR" altLang="fr-FR" sz="1100" b="0">
              <a:solidFill>
                <a:schemeClr val="bg1"/>
              </a:solidFill>
              <a:sym typeface="Arial Narrow" pitchFamily="34" charset="0"/>
            </a:endParaRPr>
          </a:p>
        </p:txBody>
      </p:sp>
      <p:sp useBgFill="1">
        <p:nvSpPr>
          <p:cNvPr id="152" name="Text Placeholder 11"/>
          <p:cNvSpPr>
            <a:spLocks noGrp="1"/>
          </p:cNvSpPr>
          <p:nvPr>
            <p:custDataLst>
              <p:tags r:id="rId36"/>
            </p:custDataLst>
          </p:nvPr>
        </p:nvSpPr>
        <p:spPr bwMode="gray">
          <a:xfrm>
            <a:off x="7402513" y="4076700"/>
            <a:ext cx="365125" cy="1682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pPr>
            <a:fld id="{FD6AA1F8-B85F-4A5E-865D-F59017B8A238}" type="datetime'1''0''''.''''7%'''">
              <a:rPr lang="en-US" sz="1100" b="0" smtClean="0"/>
              <a:pPr algn="ctr" eaLnBrk="1" hangingPunct="1">
                <a:lnSpc>
                  <a:spcPct val="100000"/>
                </a:lnSpc>
              </a:pPr>
              <a:t>10.7%</a:t>
            </a:fld>
            <a:endParaRPr lang="fr-FR" altLang="fr-FR" sz="1100" b="0">
              <a:sym typeface="Arial Narrow" pitchFamily="34" charset="0"/>
            </a:endParaRPr>
          </a:p>
        </p:txBody>
      </p:sp>
      <p:sp>
        <p:nvSpPr>
          <p:cNvPr id="157" name="Rectangle 156"/>
          <p:cNvSpPr/>
          <p:nvPr>
            <p:custDataLst>
              <p:tags r:id="rId37"/>
            </p:custDataLst>
          </p:nvPr>
        </p:nvSpPr>
        <p:spPr bwMode="auto">
          <a:xfrm>
            <a:off x="7154863" y="5661025"/>
            <a:ext cx="160338" cy="120650"/>
          </a:xfrm>
          <a:prstGeom prst="rect">
            <a:avLst/>
          </a:prstGeom>
          <a:solidFill>
            <a:schemeClr val="accent6"/>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59" name="Rectangle 158"/>
          <p:cNvSpPr/>
          <p:nvPr>
            <p:custDataLst>
              <p:tags r:id="rId38"/>
            </p:custDataLst>
          </p:nvPr>
        </p:nvSpPr>
        <p:spPr bwMode="auto">
          <a:xfrm>
            <a:off x="7154863" y="5149850"/>
            <a:ext cx="160338" cy="120650"/>
          </a:xfrm>
          <a:prstGeom prst="rect">
            <a:avLst/>
          </a:prstGeom>
          <a:solidFill>
            <a:schemeClr val="folHlink"/>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58" name="Rectangle 157"/>
          <p:cNvSpPr/>
          <p:nvPr>
            <p:custDataLst>
              <p:tags r:id="rId39"/>
            </p:custDataLst>
          </p:nvPr>
        </p:nvSpPr>
        <p:spPr bwMode="auto">
          <a:xfrm>
            <a:off x="7154863" y="5337175"/>
            <a:ext cx="160338" cy="120650"/>
          </a:xfrm>
          <a:prstGeom prst="rect">
            <a:avLst/>
          </a:prstGeom>
          <a:solidFill>
            <a:schemeClr val="accent2"/>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56" name="Rectangle 155"/>
          <p:cNvSpPr/>
          <p:nvPr>
            <p:custDataLst>
              <p:tags r:id="rId40"/>
            </p:custDataLst>
          </p:nvPr>
        </p:nvSpPr>
        <p:spPr bwMode="auto">
          <a:xfrm>
            <a:off x="7154863" y="5848350"/>
            <a:ext cx="160338" cy="120650"/>
          </a:xfrm>
          <a:prstGeom prst="rect">
            <a:avLst/>
          </a:prstGeom>
          <a:no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p>
        </p:txBody>
      </p:sp>
      <p:sp>
        <p:nvSpPr>
          <p:cNvPr id="160" name="Text Placeholder 12"/>
          <p:cNvSpPr>
            <a:spLocks noGrp="1"/>
          </p:cNvSpPr>
          <p:nvPr>
            <p:custDataLst>
              <p:tags r:id="rId41"/>
            </p:custDataLst>
          </p:nvPr>
        </p:nvSpPr>
        <p:spPr bwMode="auto">
          <a:xfrm>
            <a:off x="7366000" y="5845175"/>
            <a:ext cx="6175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63D661F8-B9B9-43B5-99B8-6F9C86074606}" type="datetime'''P''r''''''o''f''''ess''''''i''o''''n''n''el''''''''''s'''''">
              <a:rPr lang="en-US" sz="900" b="0" smtClean="0">
                <a:latin typeface="+mn-lt"/>
              </a:rPr>
              <a:pPr eaLnBrk="1" hangingPunct="1">
                <a:lnSpc>
                  <a:spcPct val="100000"/>
                </a:lnSpc>
              </a:pPr>
              <a:t>Professionnels</a:t>
            </a:fld>
            <a:endParaRPr lang="fr-FR" altLang="fr-FR" sz="900" b="0">
              <a:latin typeface="+mn-lt"/>
            </a:endParaRPr>
          </a:p>
        </p:txBody>
      </p:sp>
      <p:sp>
        <p:nvSpPr>
          <p:cNvPr id="164" name="Text Placeholder 8"/>
          <p:cNvSpPr>
            <a:spLocks noGrp="1"/>
          </p:cNvSpPr>
          <p:nvPr>
            <p:custDataLst>
              <p:tags r:id="rId42"/>
            </p:custDataLst>
          </p:nvPr>
        </p:nvSpPr>
        <p:spPr bwMode="auto">
          <a:xfrm>
            <a:off x="7366000" y="5146675"/>
            <a:ext cx="6302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FDC2A9F9-8380-4638-B3DA-056B10846065}" type="datetime'A''''''''b''''o''''nné''''''''s'''''' ''''forf''a''''''i''t'">
              <a:rPr lang="en-US" sz="900" b="0" smtClean="0">
                <a:latin typeface="+mn-lt"/>
              </a:rPr>
              <a:pPr eaLnBrk="1" hangingPunct="1">
                <a:lnSpc>
                  <a:spcPct val="100000"/>
                </a:lnSpc>
              </a:pPr>
              <a:t>Abonnés forfait</a:t>
            </a:fld>
            <a:endParaRPr lang="fr-FR" altLang="fr-FR" sz="900" b="0" dirty="0">
              <a:latin typeface="+mn-lt"/>
            </a:endParaRPr>
          </a:p>
        </p:txBody>
      </p:sp>
      <p:sp>
        <p:nvSpPr>
          <p:cNvPr id="163" name="Text Placeholder 9"/>
          <p:cNvSpPr>
            <a:spLocks noGrp="1"/>
          </p:cNvSpPr>
          <p:nvPr>
            <p:custDataLst>
              <p:tags r:id="rId43"/>
            </p:custDataLst>
          </p:nvPr>
        </p:nvSpPr>
        <p:spPr bwMode="auto">
          <a:xfrm>
            <a:off x="7366000" y="5334000"/>
            <a:ext cx="9588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F2E7497B-7808-42B5-A846-181783F97EA3}" type="datetime'T''''''ar''i''fs et'' a''b''onne''me''n''ts &#10;socia''''u''''x'">
              <a:rPr lang="en-US" sz="900" b="0" smtClean="0">
                <a:latin typeface="+mn-lt"/>
              </a:rPr>
              <a:pPr eaLnBrk="1" hangingPunct="1">
                <a:lnSpc>
                  <a:spcPct val="100000"/>
                </a:lnSpc>
              </a:pPr>
              <a:t>Tarifs et abonnements 
sociaux</a:t>
            </a:fld>
            <a:endParaRPr lang="fr-FR" altLang="fr-FR" sz="900" b="0">
              <a:latin typeface="+mn-lt"/>
            </a:endParaRPr>
          </a:p>
        </p:txBody>
      </p:sp>
      <p:sp>
        <p:nvSpPr>
          <p:cNvPr id="162" name="Text Placeholder 10"/>
          <p:cNvSpPr>
            <a:spLocks noGrp="1"/>
          </p:cNvSpPr>
          <p:nvPr>
            <p:custDataLst>
              <p:tags r:id="rId44"/>
            </p:custDataLst>
          </p:nvPr>
        </p:nvSpPr>
        <p:spPr bwMode="auto">
          <a:xfrm>
            <a:off x="7366000" y="5657850"/>
            <a:ext cx="5857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ctr"/>
          <a:lstStyle>
            <a:lvl1pPr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eaLnBrk="0" hangingPunct="0">
              <a:lnSpc>
                <a:spcPct val="93000"/>
              </a:lnSpc>
              <a:buFont typeface="Arial Narrow" pitchFamily="34" charset="0"/>
              <a:defRPr sz="1700">
                <a:solidFill>
                  <a:schemeClr val="tx1"/>
                </a:solidFill>
                <a:latin typeface="Arial Narrow" pitchFamily="34" charset="0"/>
              </a:defRPr>
            </a:lvl5pPr>
            <a:lvl6pPr marL="25146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eaLnBrk="1" hangingPunct="1">
              <a:lnSpc>
                <a:spcPct val="100000"/>
              </a:lnSpc>
            </a:pPr>
            <a:fld id="{FACAFDAF-E46E-4A93-BB38-9A251964C9D3}" type="datetime'Pri''''v''é''''s/ L''''o''''''i''s''''''''''''''''i''rs'''''">
              <a:rPr lang="en-US" sz="900" b="0" smtClean="0">
                <a:latin typeface="+mn-lt"/>
              </a:rPr>
              <a:pPr eaLnBrk="1" hangingPunct="1">
                <a:lnSpc>
                  <a:spcPct val="100000"/>
                </a:lnSpc>
              </a:pPr>
              <a:t>Privés/ Loisirs</a:t>
            </a:fld>
            <a:endParaRPr lang="fr-FR" altLang="fr-FR" sz="900" b="0" dirty="0">
              <a:latin typeface="+mn-lt"/>
            </a:endParaRPr>
          </a:p>
        </p:txBody>
      </p:sp>
      <p:graphicFrame>
        <p:nvGraphicFramePr>
          <p:cNvPr id="182" name="Chart 3">
            <a:extLst>
              <a:ext uri="{FF2B5EF4-FFF2-40B4-BE49-F238E27FC236}">
                <a16:creationId xmlns:a16="http://schemas.microsoft.com/office/drawing/2014/main" id="{79C6391B-4BC6-481E-B0F6-86C767EA5F48}"/>
              </a:ext>
            </a:extLst>
          </p:cNvPr>
          <p:cNvGraphicFramePr/>
          <p:nvPr>
            <p:custDataLst>
              <p:tags r:id="rId45"/>
            </p:custDataLst>
            <p:extLst>
              <p:ext uri="{D42A27DB-BD31-4B8C-83A1-F6EECF244321}">
                <p14:modId xmlns:p14="http://schemas.microsoft.com/office/powerpoint/2010/main" val="784427534"/>
              </p:ext>
            </p:extLst>
          </p:nvPr>
        </p:nvGraphicFramePr>
        <p:xfrm>
          <a:off x="160338" y="3416300"/>
          <a:ext cx="1881187" cy="2162175"/>
        </p:xfrm>
        <a:graphic>
          <a:graphicData uri="http://schemas.openxmlformats.org/drawingml/2006/chart">
            <c:chart xmlns:c="http://schemas.openxmlformats.org/drawingml/2006/chart" xmlns:r="http://schemas.openxmlformats.org/officeDocument/2006/relationships" r:id="rId102"/>
          </a:graphicData>
        </a:graphic>
      </p:graphicFrame>
      <p:sp useBgFill="1">
        <p:nvSpPr>
          <p:cNvPr id="22" name="Forme libre : forme 21">
            <a:extLst>
              <a:ext uri="{FF2B5EF4-FFF2-40B4-BE49-F238E27FC236}">
                <a16:creationId xmlns:a16="http://schemas.microsoft.com/office/drawing/2014/main" id="{0FC5A485-D0D3-4CA9-8E84-53117734197F}"/>
              </a:ext>
            </a:extLst>
          </p:cNvPr>
          <p:cNvSpPr/>
          <p:nvPr>
            <p:custDataLst>
              <p:tags r:id="rId46"/>
            </p:custDataLst>
          </p:nvPr>
        </p:nvSpPr>
        <p:spPr bwMode="auto">
          <a:xfrm>
            <a:off x="839788" y="3775075"/>
            <a:ext cx="520701" cy="196850"/>
          </a:xfrm>
          <a:custGeom>
            <a:avLst/>
            <a:gdLst/>
            <a:ahLst/>
            <a:cxnLst/>
            <a:rect l="0" t="0" r="0" b="0"/>
            <a:pathLst>
              <a:path w="520701" h="196851">
                <a:moveTo>
                  <a:pt x="0" y="139700"/>
                </a:moveTo>
                <a:lnTo>
                  <a:pt x="520700" y="0"/>
                </a:lnTo>
                <a:lnTo>
                  <a:pt x="520700" y="57150"/>
                </a:lnTo>
                <a:lnTo>
                  <a:pt x="0" y="1968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4" name="Forme libre : forme 13">
            <a:extLst>
              <a:ext uri="{FF2B5EF4-FFF2-40B4-BE49-F238E27FC236}">
                <a16:creationId xmlns:a16="http://schemas.microsoft.com/office/drawing/2014/main" id="{56CC0D71-A200-467C-B63A-FCDCF655CB6C}"/>
              </a:ext>
            </a:extLst>
          </p:cNvPr>
          <p:cNvSpPr/>
          <p:nvPr>
            <p:custDataLst>
              <p:tags r:id="rId47"/>
            </p:custDataLst>
          </p:nvPr>
        </p:nvSpPr>
        <p:spPr bwMode="auto">
          <a:xfrm>
            <a:off x="839788" y="3775075"/>
            <a:ext cx="520701" cy="139700"/>
          </a:xfrm>
          <a:custGeom>
            <a:avLst/>
            <a:gdLst/>
            <a:ahLst/>
            <a:cxnLst/>
            <a:rect l="0" t="0" r="0" b="0"/>
            <a:pathLst>
              <a:path w="520701" h="139701">
                <a:moveTo>
                  <a:pt x="0" y="139700"/>
                </a:moveTo>
                <a:lnTo>
                  <a:pt x="5207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Forme libre : forme 20">
            <a:extLst>
              <a:ext uri="{FF2B5EF4-FFF2-40B4-BE49-F238E27FC236}">
                <a16:creationId xmlns:a16="http://schemas.microsoft.com/office/drawing/2014/main" id="{C8824C73-D3AE-4514-8840-C9E76CEE1DB4}"/>
              </a:ext>
            </a:extLst>
          </p:cNvPr>
          <p:cNvSpPr/>
          <p:nvPr>
            <p:custDataLst>
              <p:tags r:id="rId48"/>
            </p:custDataLst>
          </p:nvPr>
        </p:nvSpPr>
        <p:spPr bwMode="auto">
          <a:xfrm>
            <a:off x="839788" y="3832225"/>
            <a:ext cx="520701" cy="139700"/>
          </a:xfrm>
          <a:custGeom>
            <a:avLst/>
            <a:gdLst/>
            <a:ahLst/>
            <a:cxnLst/>
            <a:rect l="0" t="0" r="0" b="0"/>
            <a:pathLst>
              <a:path w="520701" h="139701">
                <a:moveTo>
                  <a:pt x="0" y="139700"/>
                </a:moveTo>
                <a:lnTo>
                  <a:pt x="5207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0" name="Text Placeholder 15"/>
          <p:cNvSpPr>
            <a:spLocks noGrp="1"/>
          </p:cNvSpPr>
          <p:nvPr>
            <p:custDataLst>
              <p:tags r:id="rId49"/>
            </p:custDataLst>
          </p:nvPr>
        </p:nvSpPr>
        <p:spPr bwMode="auto">
          <a:xfrm>
            <a:off x="779463" y="5557838"/>
            <a:ext cx="64135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A1C1862-35F4-4751-AA0D-BCC127B5AFCA}" type="datetime'''''A''''''''''''''''xe co''''''''''''m''''p''''''l''''''e''t'">
              <a:rPr lang="en-US" sz="1100"/>
              <a:pPr algn="ctr">
                <a:lnSpc>
                  <a:spcPct val="100000"/>
                </a:lnSpc>
                <a:spcBef>
                  <a:spcPct val="0"/>
                </a:spcBef>
              </a:pPr>
              <a:t>Axe complet</a:t>
            </a:fld>
            <a:endParaRPr lang="fr-FR" sz="1100" dirty="0">
              <a:latin typeface="Arial Narrow"/>
              <a:sym typeface="Arial Narrow"/>
            </a:endParaRPr>
          </a:p>
        </p:txBody>
      </p:sp>
      <p:sp>
        <p:nvSpPr>
          <p:cNvPr id="203" name="Text Placeholder 27"/>
          <p:cNvSpPr>
            <a:spLocks noGrp="1"/>
          </p:cNvSpPr>
          <p:nvPr>
            <p:custDataLst>
              <p:tags r:id="rId50"/>
            </p:custDataLst>
          </p:nvPr>
        </p:nvSpPr>
        <p:spPr bwMode="gray">
          <a:xfrm>
            <a:off x="965201" y="3994150"/>
            <a:ext cx="269875" cy="168275"/>
          </a:xfrm>
          <a:prstGeom prst="rect">
            <a:avLst/>
          </a:prstGeom>
          <a:noFill/>
          <a:effectLst/>
          <a:extLst>
            <a:ext uri="{909E8E84-426E-40DD-AFC4-6F175D3DCCD1}">
              <a14:hiddenFill xmlns:a14="http://schemas.microsoft.com/office/drawing/2010/main">
                <a:solidFill>
                  <a:schemeClr val="hlink"/>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C635B4BD-EC30-4F27-9FDD-77AF2176E01C}" type="datetime'''''''''''8''''''5''''''''''''''''''''''''''''%'''''''''''">
              <a:rPr lang="en-US" sz="1100">
                <a:solidFill>
                  <a:schemeClr val="bg1"/>
                </a:solidFill>
              </a:rPr>
              <a:pPr algn="ctr">
                <a:lnSpc>
                  <a:spcPct val="100000"/>
                </a:lnSpc>
                <a:spcBef>
                  <a:spcPct val="0"/>
                </a:spcBef>
              </a:pPr>
              <a:t>85%</a:t>
            </a:fld>
            <a:endParaRPr lang="fr-FR" sz="1100" dirty="0">
              <a:solidFill>
                <a:schemeClr val="bg1"/>
              </a:solidFill>
              <a:latin typeface="Arial Narrow"/>
              <a:sym typeface="Arial Narrow"/>
            </a:endParaRPr>
          </a:p>
        </p:txBody>
      </p:sp>
      <p:sp>
        <p:nvSpPr>
          <p:cNvPr id="201" name="Text Placeholder 25"/>
          <p:cNvSpPr>
            <a:spLocks noGrp="1"/>
          </p:cNvSpPr>
          <p:nvPr>
            <p:custDataLst>
              <p:tags r:id="rId51"/>
            </p:custDataLst>
          </p:nvPr>
        </p:nvSpPr>
        <p:spPr bwMode="gray">
          <a:xfrm>
            <a:off x="1104901" y="5233988"/>
            <a:ext cx="206375" cy="168275"/>
          </a:xfrm>
          <a:prstGeom prst="rect">
            <a:avLst/>
          </a:prstGeom>
          <a:solidFill>
            <a:schemeClr val="folHlink"/>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131F116-1462-4769-A405-E0ADCC690086}" type="datetime'''''''''''1''''''''''''''''''''''''''''%'''''''''''''''''''">
              <a:rPr lang="en-US" sz="1100"/>
              <a:pPr algn="ctr">
                <a:lnSpc>
                  <a:spcPct val="100000"/>
                </a:lnSpc>
                <a:spcBef>
                  <a:spcPct val="0"/>
                </a:spcBef>
              </a:pPr>
              <a:t>1%</a:t>
            </a:fld>
            <a:endParaRPr lang="fr-FR" sz="1100">
              <a:latin typeface="Arial Narrow"/>
              <a:sym typeface="Arial Narrow"/>
            </a:endParaRPr>
          </a:p>
        </p:txBody>
      </p:sp>
      <p:sp>
        <p:nvSpPr>
          <p:cNvPr id="108" name="Text Placeholder 4"/>
          <p:cNvSpPr>
            <a:spLocks noGrp="1"/>
          </p:cNvSpPr>
          <p:nvPr>
            <p:custDataLst>
              <p:tags r:id="rId52"/>
            </p:custDataLst>
          </p:nvPr>
        </p:nvSpPr>
        <p:spPr bwMode="gray">
          <a:xfrm>
            <a:off x="890589" y="5343525"/>
            <a:ext cx="206375" cy="168275"/>
          </a:xfrm>
          <a:prstGeom prst="rect">
            <a:avLst/>
          </a:prstGeom>
          <a:solidFill>
            <a:schemeClr val="accent6"/>
          </a:solidFill>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FABDAD8B-550E-4EF2-927F-2AA31E3B090E}" type="datetime'''''''''''''''''''''''''''2''''''''''''''''%'''''''''''''''">
              <a:rPr lang="en-US" sz="1100">
                <a:solidFill>
                  <a:schemeClr val="bg1"/>
                </a:solidFill>
                <a:latin typeface="Arial Narrow"/>
                <a:sym typeface="Arial Narrow"/>
              </a:rPr>
              <a:pPr algn="ctr">
                <a:lnSpc>
                  <a:spcPct val="100000"/>
                </a:lnSpc>
                <a:spcBef>
                  <a:spcPct val="0"/>
                </a:spcBef>
              </a:pPr>
              <a:t>2%</a:t>
            </a:fld>
            <a:endParaRPr lang="fr-FR" sz="1100" dirty="0">
              <a:solidFill>
                <a:schemeClr val="bg1"/>
              </a:solidFill>
              <a:latin typeface="Arial Narrow"/>
              <a:sym typeface="Arial Narrow"/>
            </a:endParaRPr>
          </a:p>
        </p:txBody>
      </p:sp>
      <p:sp>
        <p:nvSpPr>
          <p:cNvPr id="196" name="Text Placeholder 21"/>
          <p:cNvSpPr>
            <a:spLocks noGrp="1"/>
          </p:cNvSpPr>
          <p:nvPr>
            <p:custDataLst>
              <p:tags r:id="rId53"/>
            </p:custDataLst>
          </p:nvPr>
        </p:nvSpPr>
        <p:spPr bwMode="gray">
          <a:xfrm>
            <a:off x="735012" y="3305175"/>
            <a:ext cx="730250"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r>
              <a:rPr lang="fr-FR" sz="1100" b="1" dirty="0"/>
              <a:t>~88 millions </a:t>
            </a:r>
          </a:p>
        </p:txBody>
      </p:sp>
      <p:sp>
        <p:nvSpPr>
          <p:cNvPr id="210" name="Rectangle 209"/>
          <p:cNvSpPr/>
          <p:nvPr>
            <p:custDataLst>
              <p:tags r:id="rId54"/>
            </p:custDataLst>
          </p:nvPr>
        </p:nvSpPr>
        <p:spPr bwMode="auto">
          <a:xfrm>
            <a:off x="1971675" y="6081713"/>
            <a:ext cx="179387" cy="133350"/>
          </a:xfrm>
          <a:prstGeom prst="rect">
            <a:avLst/>
          </a:prstGeom>
          <a:solidFill>
            <a:schemeClr val="folHlink"/>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08" name="Rectangle 207"/>
          <p:cNvSpPr/>
          <p:nvPr>
            <p:custDataLst>
              <p:tags r:id="rId55"/>
            </p:custDataLst>
          </p:nvPr>
        </p:nvSpPr>
        <p:spPr bwMode="auto">
          <a:xfrm>
            <a:off x="742950" y="6081713"/>
            <a:ext cx="179387" cy="133350"/>
          </a:xfrm>
          <a:prstGeom prst="rect">
            <a:avLst/>
          </a:prstGeom>
          <a:solidFill>
            <a:schemeClr val="hlink"/>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09" name="Rectangle 208"/>
          <p:cNvSpPr/>
          <p:nvPr>
            <p:custDataLst>
              <p:tags r:id="rId56"/>
            </p:custDataLst>
          </p:nvPr>
        </p:nvSpPr>
        <p:spPr bwMode="auto">
          <a:xfrm>
            <a:off x="1403350" y="6081713"/>
            <a:ext cx="179387" cy="133350"/>
          </a:xfrm>
          <a:prstGeom prst="rect">
            <a:avLst/>
          </a:prstGeom>
          <a:solidFill>
            <a:srgbClr val="FFC000"/>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11" name="Rectangle 210"/>
          <p:cNvSpPr/>
          <p:nvPr>
            <p:custDataLst>
              <p:tags r:id="rId57"/>
            </p:custDataLst>
          </p:nvPr>
        </p:nvSpPr>
        <p:spPr bwMode="auto">
          <a:xfrm>
            <a:off x="2660650" y="6081713"/>
            <a:ext cx="179387" cy="133350"/>
          </a:xfrm>
          <a:prstGeom prst="rect">
            <a:avLst/>
          </a:prstGeom>
          <a:solidFill>
            <a:schemeClr val="accent6"/>
          </a:solidFill>
          <a:ln w="9525" algn="ctr">
            <a:solidFill>
              <a:schemeClr val="tx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93" name="Text Placeholder 18"/>
          <p:cNvSpPr>
            <a:spLocks noGrp="1"/>
          </p:cNvSpPr>
          <p:nvPr>
            <p:custDataLst>
              <p:tags r:id="rId58"/>
            </p:custDataLst>
          </p:nvPr>
        </p:nvSpPr>
        <p:spPr bwMode="auto">
          <a:xfrm>
            <a:off x="973138" y="6076950"/>
            <a:ext cx="328612"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DF6C8A1F-0DD4-453D-93E9-D7F53BAEF291}" type="datetime'''''V''''''''o''''''''i''t''ur''''e'''''''''''''''''">
              <a:rPr lang="en-US" sz="1000">
                <a:latin typeface="Arial Narrow"/>
                <a:sym typeface="Arial Narrow"/>
              </a:rPr>
              <a:pPr>
                <a:lnSpc>
                  <a:spcPct val="100000"/>
                </a:lnSpc>
                <a:spcBef>
                  <a:spcPct val="0"/>
                </a:spcBef>
              </a:pPr>
              <a:t>Voiture</a:t>
            </a:fld>
            <a:endParaRPr lang="fr-FR" sz="1000">
              <a:latin typeface="Arial Narrow"/>
              <a:sym typeface="Arial Narrow"/>
            </a:endParaRPr>
          </a:p>
        </p:txBody>
      </p:sp>
      <p:sp>
        <p:nvSpPr>
          <p:cNvPr id="194" name="Text Placeholder 19"/>
          <p:cNvSpPr>
            <a:spLocks noGrp="1"/>
          </p:cNvSpPr>
          <p:nvPr>
            <p:custDataLst>
              <p:tags r:id="rId59"/>
            </p:custDataLst>
          </p:nvPr>
        </p:nvSpPr>
        <p:spPr bwMode="auto">
          <a:xfrm>
            <a:off x="1633538" y="6076950"/>
            <a:ext cx="236537"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1E74C8E1-FB95-4D0F-99C5-D7A5FD42E4B7}" type="datetime'''''''''''T''''''''''''r''''''''''ain'''''''''">
              <a:rPr lang="en-US" sz="1000">
                <a:latin typeface="Arial Narrow"/>
                <a:sym typeface="Arial Narrow"/>
              </a:rPr>
              <a:pPr>
                <a:lnSpc>
                  <a:spcPct val="100000"/>
                </a:lnSpc>
                <a:spcBef>
                  <a:spcPct val="0"/>
                </a:spcBef>
              </a:pPr>
              <a:t>Train</a:t>
            </a:fld>
            <a:endParaRPr lang="fr-FR" sz="1000">
              <a:latin typeface="Arial Narrow"/>
              <a:sym typeface="Arial Narrow"/>
            </a:endParaRPr>
          </a:p>
        </p:txBody>
      </p:sp>
      <p:sp>
        <p:nvSpPr>
          <p:cNvPr id="195" name="Text Placeholder 20"/>
          <p:cNvSpPr>
            <a:spLocks noGrp="1"/>
          </p:cNvSpPr>
          <p:nvPr>
            <p:custDataLst>
              <p:tags r:id="rId60"/>
            </p:custDataLst>
          </p:nvPr>
        </p:nvSpPr>
        <p:spPr bwMode="auto">
          <a:xfrm>
            <a:off x="2201863" y="6076950"/>
            <a:ext cx="357187"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8852AA44-E6DC-4C2D-823F-0483DF29145C}" type="datetime'''''Aut''''o''''''''''''''c''a''''''''''''''''''r'">
              <a:rPr lang="en-US" sz="1000"/>
              <a:pPr>
                <a:lnSpc>
                  <a:spcPct val="100000"/>
                </a:lnSpc>
                <a:spcBef>
                  <a:spcPct val="0"/>
                </a:spcBef>
              </a:pPr>
              <a:t>Autocar</a:t>
            </a:fld>
            <a:endParaRPr lang="fr-FR" sz="1000">
              <a:latin typeface="Arial Narrow"/>
              <a:sym typeface="Arial Narrow"/>
            </a:endParaRPr>
          </a:p>
        </p:txBody>
      </p:sp>
      <p:sp>
        <p:nvSpPr>
          <p:cNvPr id="204" name="Text Placeholder 28"/>
          <p:cNvSpPr>
            <a:spLocks noGrp="1"/>
          </p:cNvSpPr>
          <p:nvPr>
            <p:custDataLst>
              <p:tags r:id="rId61"/>
            </p:custDataLst>
          </p:nvPr>
        </p:nvSpPr>
        <p:spPr bwMode="auto">
          <a:xfrm>
            <a:off x="2890838" y="6076950"/>
            <a:ext cx="260350" cy="152400"/>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7C8BF15-BDB0-4FB9-95A6-7C0833FF24CA}" type="datetime'''''''''''''''''A''''''vi''''''''''''on'''''''''''''''''''">
              <a:rPr lang="en-US" sz="1000">
                <a:latin typeface="Arial Narrow"/>
                <a:sym typeface="Arial Narrow"/>
              </a:rPr>
              <a:pPr>
                <a:lnSpc>
                  <a:spcPct val="100000"/>
                </a:lnSpc>
                <a:spcBef>
                  <a:spcPct val="0"/>
                </a:spcBef>
              </a:pPr>
              <a:t>Avion</a:t>
            </a:fld>
            <a:endParaRPr lang="fr-FR" sz="1000">
              <a:latin typeface="Arial Narrow"/>
              <a:sym typeface="Arial Narrow"/>
            </a:endParaRPr>
          </a:p>
        </p:txBody>
      </p:sp>
      <p:grpSp>
        <p:nvGrpSpPr>
          <p:cNvPr id="9" name="Group 54"/>
          <p:cNvGrpSpPr>
            <a:grpSpLocks/>
          </p:cNvGrpSpPr>
          <p:nvPr/>
        </p:nvGrpSpPr>
        <p:grpSpPr bwMode="auto">
          <a:xfrm>
            <a:off x="738190" y="2416043"/>
            <a:ext cx="3357560" cy="488201"/>
            <a:chOff x="736600" y="2205129"/>
            <a:chExt cx="902420" cy="487271"/>
          </a:xfrm>
        </p:grpSpPr>
        <p:cxnSp>
          <p:nvCxnSpPr>
            <p:cNvPr id="214"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15" name="ListLeanHorizontalTextTopic0"/>
            <p:cNvSpPr txBox="1"/>
            <p:nvPr/>
          </p:nvSpPr>
          <p:spPr>
            <a:xfrm>
              <a:off x="736600" y="2205129"/>
              <a:ext cx="902420" cy="487271"/>
            </a:xfrm>
            <a:prstGeom prst="rect">
              <a:avLst/>
            </a:prstGeom>
            <a:noFill/>
            <a:ln w="9525">
              <a:noFill/>
            </a:ln>
          </p:spPr>
          <p:txBody>
            <a:bodyPr lIns="0" tIns="0" rIns="0" bIns="72000" anchor="b">
              <a:spAutoFit/>
            </a:bodyPr>
            <a:lstStyle/>
            <a:p>
              <a:pPr>
                <a:lnSpc>
                  <a:spcPct val="90000"/>
                </a:lnSpc>
                <a:spcBef>
                  <a:spcPts val="400"/>
                </a:spcBef>
                <a:buSzPct val="100000"/>
                <a:defRPr/>
              </a:pPr>
              <a:r>
                <a:rPr lang="fr-FR" sz="1500" dirty="0">
                  <a:latin typeface="+mn-lt"/>
                  <a:cs typeface="Arial Narrow" pitchFamily="34" charset="0"/>
                </a:rPr>
                <a:t>Marché </a:t>
              </a:r>
              <a:r>
                <a:rPr lang="fr-FR" sz="1500" dirty="0" err="1">
                  <a:latin typeface="+mn-lt"/>
                  <a:cs typeface="Arial Narrow" pitchFamily="34" charset="0"/>
                </a:rPr>
                <a:t>transport</a:t>
              </a:r>
              <a:r>
                <a:rPr lang="fr-FR" sz="1500" baseline="30000" dirty="0" err="1">
                  <a:latin typeface="+mn-lt"/>
                  <a:cs typeface="Arial Narrow" pitchFamily="34" charset="0"/>
                </a:rPr>
                <a:t>1</a:t>
              </a:r>
              <a:r>
                <a:rPr lang="fr-FR" sz="1500" baseline="30000" dirty="0">
                  <a:latin typeface="+mn-lt"/>
                  <a:cs typeface="Arial Narrow" pitchFamily="34" charset="0"/>
                </a:rPr>
                <a:t>)</a:t>
              </a:r>
              <a:r>
                <a:rPr lang="fr-FR" sz="1500" dirty="0">
                  <a:latin typeface="+mn-lt"/>
                  <a:cs typeface="Arial Narrow" pitchFamily="34" charset="0"/>
                </a:rPr>
                <a:t> de l'axe </a:t>
              </a:r>
              <a:br>
                <a:rPr lang="fr-FR" sz="1500" dirty="0">
                  <a:latin typeface="+mn-lt"/>
                  <a:cs typeface="Arial Narrow" pitchFamily="34" charset="0"/>
                </a:rPr>
              </a:br>
              <a:r>
                <a:rPr lang="fr-FR" sz="1500" b="0" dirty="0">
                  <a:latin typeface="+mn-lt"/>
                  <a:cs typeface="Arial Narrow" pitchFamily="34" charset="0"/>
                </a:rPr>
                <a:t>[# de déplacements en 2008]</a:t>
              </a:r>
            </a:p>
          </p:txBody>
        </p:sp>
      </p:grpSp>
      <p:grpSp>
        <p:nvGrpSpPr>
          <p:cNvPr id="10" name="Group 54"/>
          <p:cNvGrpSpPr>
            <a:grpSpLocks/>
          </p:cNvGrpSpPr>
          <p:nvPr/>
        </p:nvGrpSpPr>
        <p:grpSpPr bwMode="auto">
          <a:xfrm>
            <a:off x="4200525" y="2088974"/>
            <a:ext cx="5078943" cy="280987"/>
            <a:chOff x="736600" y="2411948"/>
            <a:chExt cx="902420" cy="280452"/>
          </a:xfrm>
        </p:grpSpPr>
        <p:cxnSp>
          <p:nvCxnSpPr>
            <p:cNvPr id="217" name="Horizontal Line"/>
            <p:cNvCxnSpPr/>
            <p:nvPr/>
          </p:nvCxnSpPr>
          <p:spPr>
            <a:xfrm>
              <a:off x="736600" y="2692400"/>
              <a:ext cx="90242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18" name="ListLeanHorizontalTextTopic0"/>
            <p:cNvSpPr txBox="1"/>
            <p:nvPr/>
          </p:nvSpPr>
          <p:spPr>
            <a:xfrm>
              <a:off x="736600" y="2411948"/>
              <a:ext cx="902420" cy="280452"/>
            </a:xfrm>
            <a:prstGeom prst="rect">
              <a:avLst/>
            </a:prstGeom>
            <a:noFill/>
            <a:ln w="9525">
              <a:noFill/>
            </a:ln>
          </p:spPr>
          <p:txBody>
            <a:bodyPr lIns="0" tIns="0" rIns="0" bIns="72000" anchor="b">
              <a:spAutoFit/>
            </a:bodyPr>
            <a:lstStyle/>
            <a:p>
              <a:pPr>
                <a:lnSpc>
                  <a:spcPct val="90000"/>
                </a:lnSpc>
                <a:spcBef>
                  <a:spcPts val="400"/>
                </a:spcBef>
                <a:buSzPct val="100000"/>
                <a:defRPr/>
              </a:pPr>
              <a:r>
                <a:rPr lang="fr-FR" sz="1500" dirty="0">
                  <a:latin typeface="+mn-lt"/>
                  <a:cs typeface="Arial Narrow" pitchFamily="34" charset="0"/>
                </a:rPr>
                <a:t>Zoom TET</a:t>
              </a:r>
              <a:endParaRPr lang="fr-FR" sz="1500" b="0" dirty="0">
                <a:latin typeface="+mn-lt"/>
                <a:cs typeface="Arial Narrow" pitchFamily="34" charset="0"/>
              </a:endParaRPr>
            </a:p>
          </p:txBody>
        </p:sp>
      </p:grpSp>
      <p:graphicFrame>
        <p:nvGraphicFramePr>
          <p:cNvPr id="176" name="Chart 3">
            <a:extLst>
              <a:ext uri="{FF2B5EF4-FFF2-40B4-BE49-F238E27FC236}">
                <a16:creationId xmlns:a16="http://schemas.microsoft.com/office/drawing/2014/main" id="{4FD70CBE-0D6B-4B89-9936-532FD07C7F26}"/>
              </a:ext>
            </a:extLst>
          </p:cNvPr>
          <p:cNvGraphicFramePr/>
          <p:nvPr>
            <p:custDataLst>
              <p:tags r:id="rId62"/>
            </p:custDataLst>
            <p:extLst>
              <p:ext uri="{D42A27DB-BD31-4B8C-83A1-F6EECF244321}">
                <p14:modId xmlns:p14="http://schemas.microsoft.com/office/powerpoint/2010/main" val="595082700"/>
              </p:ext>
            </p:extLst>
          </p:nvPr>
        </p:nvGraphicFramePr>
        <p:xfrm>
          <a:off x="1030288" y="3416300"/>
          <a:ext cx="1881187" cy="2162175"/>
        </p:xfrm>
        <a:graphic>
          <a:graphicData uri="http://schemas.openxmlformats.org/drawingml/2006/chart">
            <c:chart xmlns:c="http://schemas.openxmlformats.org/drawingml/2006/chart" xmlns:r="http://schemas.openxmlformats.org/officeDocument/2006/relationships" r:id="rId103"/>
          </a:graphicData>
        </a:graphic>
      </p:graphicFrame>
      <p:sp useBgFill="1">
        <p:nvSpPr>
          <p:cNvPr id="26" name="Forme libre : forme 25">
            <a:extLst>
              <a:ext uri="{FF2B5EF4-FFF2-40B4-BE49-F238E27FC236}">
                <a16:creationId xmlns:a16="http://schemas.microsoft.com/office/drawing/2014/main" id="{4E1D7231-4A6C-43C7-8B60-A60A7CC6BC62}"/>
              </a:ext>
            </a:extLst>
          </p:cNvPr>
          <p:cNvSpPr/>
          <p:nvPr>
            <p:custDataLst>
              <p:tags r:id="rId63"/>
            </p:custDataLst>
          </p:nvPr>
        </p:nvSpPr>
        <p:spPr bwMode="auto">
          <a:xfrm>
            <a:off x="1709738" y="3771900"/>
            <a:ext cx="520701" cy="196850"/>
          </a:xfrm>
          <a:custGeom>
            <a:avLst/>
            <a:gdLst/>
            <a:ahLst/>
            <a:cxnLst/>
            <a:rect l="0" t="0" r="0" b="0"/>
            <a:pathLst>
              <a:path w="520701" h="196851">
                <a:moveTo>
                  <a:pt x="0" y="139700"/>
                </a:moveTo>
                <a:lnTo>
                  <a:pt x="520700" y="0"/>
                </a:lnTo>
                <a:lnTo>
                  <a:pt x="520700" y="57150"/>
                </a:lnTo>
                <a:lnTo>
                  <a:pt x="0" y="1968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4" name="Forme libre : forme 23">
            <a:extLst>
              <a:ext uri="{FF2B5EF4-FFF2-40B4-BE49-F238E27FC236}">
                <a16:creationId xmlns:a16="http://schemas.microsoft.com/office/drawing/2014/main" id="{B959DA5A-72FD-4DAA-89B0-8E208DEB8556}"/>
              </a:ext>
            </a:extLst>
          </p:cNvPr>
          <p:cNvSpPr/>
          <p:nvPr>
            <p:custDataLst>
              <p:tags r:id="rId64"/>
            </p:custDataLst>
          </p:nvPr>
        </p:nvSpPr>
        <p:spPr bwMode="auto">
          <a:xfrm>
            <a:off x="1709738" y="3771900"/>
            <a:ext cx="520701" cy="139700"/>
          </a:xfrm>
          <a:custGeom>
            <a:avLst/>
            <a:gdLst/>
            <a:ahLst/>
            <a:cxnLst/>
            <a:rect l="0" t="0" r="0" b="0"/>
            <a:pathLst>
              <a:path w="520701" h="139701">
                <a:moveTo>
                  <a:pt x="0" y="139700"/>
                </a:moveTo>
                <a:lnTo>
                  <a:pt x="5207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 forme 24">
            <a:extLst>
              <a:ext uri="{FF2B5EF4-FFF2-40B4-BE49-F238E27FC236}">
                <a16:creationId xmlns:a16="http://schemas.microsoft.com/office/drawing/2014/main" id="{ACC801BB-600F-482C-9D17-5CAAA9CECA0B}"/>
              </a:ext>
            </a:extLst>
          </p:cNvPr>
          <p:cNvSpPr/>
          <p:nvPr>
            <p:custDataLst>
              <p:tags r:id="rId65"/>
            </p:custDataLst>
          </p:nvPr>
        </p:nvSpPr>
        <p:spPr bwMode="auto">
          <a:xfrm>
            <a:off x="1709738" y="3829050"/>
            <a:ext cx="520701" cy="139700"/>
          </a:xfrm>
          <a:custGeom>
            <a:avLst/>
            <a:gdLst/>
            <a:ahLst/>
            <a:cxnLst/>
            <a:rect l="0" t="0" r="0" b="0"/>
            <a:pathLst>
              <a:path w="520701" h="139701">
                <a:moveTo>
                  <a:pt x="0" y="139700"/>
                </a:moveTo>
                <a:lnTo>
                  <a:pt x="5207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4" name="Text Placeholder 27"/>
          <p:cNvSpPr>
            <a:spLocks noGrp="1"/>
          </p:cNvSpPr>
          <p:nvPr>
            <p:custDataLst>
              <p:tags r:id="rId66"/>
            </p:custDataLst>
          </p:nvPr>
        </p:nvSpPr>
        <p:spPr bwMode="gray">
          <a:xfrm>
            <a:off x="1835151" y="3990975"/>
            <a:ext cx="269875" cy="168275"/>
          </a:xfrm>
          <a:prstGeom prst="rect">
            <a:avLst/>
          </a:prstGeom>
          <a:noFill/>
          <a:effectLst/>
          <a:extLst>
            <a:ext uri="{909E8E84-426E-40DD-AFC4-6F175D3DCCD1}">
              <a14:hiddenFill xmlns:a14="http://schemas.microsoft.com/office/drawing/2010/main">
                <a:solidFill>
                  <a:schemeClr val="hlink"/>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3D8CC98-329E-4613-AC94-452BBE2D90F8}" type="datetime'''''''''''''''83''''''''''''''''''''''''''''''''''%'''''">
              <a:rPr lang="en-US" sz="1100">
                <a:solidFill>
                  <a:schemeClr val="bg1"/>
                </a:solidFill>
              </a:rPr>
              <a:pPr algn="ctr">
                <a:lnSpc>
                  <a:spcPct val="100000"/>
                </a:lnSpc>
                <a:spcBef>
                  <a:spcPct val="0"/>
                </a:spcBef>
              </a:pPr>
              <a:t>83%</a:t>
            </a:fld>
            <a:endParaRPr lang="fr-FR" sz="1100" dirty="0">
              <a:solidFill>
                <a:schemeClr val="bg1"/>
              </a:solidFill>
              <a:latin typeface="Arial Narrow"/>
              <a:sym typeface="Arial Narrow"/>
            </a:endParaRPr>
          </a:p>
        </p:txBody>
      </p:sp>
      <p:sp>
        <p:nvSpPr>
          <p:cNvPr id="89" name="Text Placeholder 25"/>
          <p:cNvSpPr>
            <a:spLocks noGrp="1"/>
          </p:cNvSpPr>
          <p:nvPr>
            <p:custDataLst>
              <p:tags r:id="rId67"/>
            </p:custDataLst>
          </p:nvPr>
        </p:nvSpPr>
        <p:spPr bwMode="gray">
          <a:xfrm>
            <a:off x="1974851" y="5391150"/>
            <a:ext cx="206375" cy="168275"/>
          </a:xfrm>
          <a:prstGeom prst="rect">
            <a:avLst/>
          </a:prstGeom>
          <a:solidFill>
            <a:schemeClr val="folHlink"/>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AD903F6-65C2-47A7-96EE-1F432229D6A4}" type="datetime'''''''''''''''''''''''''''''''0''''''''''''''''''%'">
              <a:rPr lang="en-US" sz="1100"/>
              <a:pPr algn="ctr">
                <a:lnSpc>
                  <a:spcPct val="100000"/>
                </a:lnSpc>
                <a:spcBef>
                  <a:spcPct val="0"/>
                </a:spcBef>
              </a:pPr>
              <a:t>0%</a:t>
            </a:fld>
            <a:endParaRPr lang="fr-FR" sz="1100">
              <a:latin typeface="Arial Narrow"/>
              <a:sym typeface="Arial Narrow"/>
            </a:endParaRPr>
          </a:p>
        </p:txBody>
      </p:sp>
      <p:sp>
        <p:nvSpPr>
          <p:cNvPr id="86" name="Text Placeholder 15"/>
          <p:cNvSpPr>
            <a:spLocks noGrp="1"/>
          </p:cNvSpPr>
          <p:nvPr>
            <p:custDataLst>
              <p:tags r:id="rId68"/>
            </p:custDataLst>
          </p:nvPr>
        </p:nvSpPr>
        <p:spPr bwMode="auto">
          <a:xfrm>
            <a:off x="1747838" y="5621338"/>
            <a:ext cx="444500" cy="336550"/>
          </a:xfrm>
          <a:prstGeom prst="rect">
            <a:avLst/>
          </a:prstGeom>
          <a:noFill/>
          <a:effectLst/>
        </p:spPr>
        <p:txBody>
          <a:bodyPr vert="horz" wrap="squar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3FB9763-6012-48A0-89CA-054684E1EF34}" type="datetime'P''''''''''''''''a''''ri''s-L''im''''o''''''''''''g''''es'''">
              <a:rPr lang="en-US" sz="1100"/>
              <a:pPr algn="ctr">
                <a:lnSpc>
                  <a:spcPct val="100000"/>
                </a:lnSpc>
                <a:spcBef>
                  <a:spcPct val="0"/>
                </a:spcBef>
              </a:pPr>
              <a:t>Paris-Limoges</a:t>
            </a:fld>
            <a:endParaRPr lang="fr-FR" sz="1100" dirty="0">
              <a:latin typeface="Arial Narrow"/>
              <a:sym typeface="Arial Narrow"/>
            </a:endParaRPr>
          </a:p>
        </p:txBody>
      </p:sp>
      <p:sp>
        <p:nvSpPr>
          <p:cNvPr id="88" name="Text Placeholder 29"/>
          <p:cNvSpPr>
            <a:spLocks noGrp="1"/>
          </p:cNvSpPr>
          <p:nvPr>
            <p:custDataLst>
              <p:tags r:id="rId69"/>
            </p:custDataLst>
          </p:nvPr>
        </p:nvSpPr>
        <p:spPr bwMode="gray">
          <a:xfrm>
            <a:off x="1760539" y="5407025"/>
            <a:ext cx="206375" cy="168275"/>
          </a:xfrm>
          <a:prstGeom prst="rect">
            <a:avLst/>
          </a:prstGeom>
          <a:solidFill>
            <a:schemeClr val="accent6"/>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0F637D32-92D5-4546-82D8-3F90D218A287}" type="datetime'''''''''''''0''''''''''''''''''''''''''''%'''''">
              <a:rPr lang="en-US" sz="1100">
                <a:solidFill>
                  <a:schemeClr val="bg1"/>
                </a:solidFill>
              </a:rPr>
              <a:pPr algn="ctr">
                <a:lnSpc>
                  <a:spcPct val="100000"/>
                </a:lnSpc>
                <a:spcBef>
                  <a:spcPct val="0"/>
                </a:spcBef>
              </a:pPr>
              <a:t>0%</a:t>
            </a:fld>
            <a:endParaRPr lang="fr-FR" sz="1100">
              <a:solidFill>
                <a:schemeClr val="bg1"/>
              </a:solidFill>
              <a:latin typeface="Arial Narrow"/>
              <a:sym typeface="Arial Narrow"/>
            </a:endParaRPr>
          </a:p>
        </p:txBody>
      </p:sp>
      <p:sp>
        <p:nvSpPr>
          <p:cNvPr id="102" name="Text Placeholder 15"/>
          <p:cNvSpPr>
            <a:spLocks noGrp="1"/>
          </p:cNvSpPr>
          <p:nvPr>
            <p:custDataLst>
              <p:tags r:id="rId70"/>
            </p:custDataLst>
          </p:nvPr>
        </p:nvSpPr>
        <p:spPr bwMode="gray">
          <a:xfrm>
            <a:off x="1620837" y="3305175"/>
            <a:ext cx="6985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numCol="1" spcCol="0" anchor="b" anchorCtr="0" compatLnSpc="1">
            <a:prstTxWarp prst="textNoShape">
              <a:avLst/>
            </a:prstTxWarp>
            <a:noAutofit/>
          </a:bodyPr>
          <a:lstStyle>
            <a:lvl1pPr algn="l" rtl="0" eaLnBrk="0" fontAlgn="base" hangingPunct="0">
              <a:lnSpc>
                <a:spcPct val="90000"/>
              </a:lnSpc>
              <a:spcBef>
                <a:spcPct val="0"/>
              </a:spcBef>
              <a:spcAft>
                <a:spcPct val="0"/>
              </a:spcAft>
              <a:buFont typeface="Arial Narrow" pitchFamily="34" charset="0"/>
              <a:defRPr lang="en-US" sz="2100" kern="1200" dirty="0">
                <a:solidFill>
                  <a:schemeClr val="tx1"/>
                </a:solidFill>
                <a:latin typeface="+mn-lt"/>
                <a:ea typeface="+mn-ea"/>
                <a:cs typeface="+mn-cs"/>
                <a:sym typeface="+mn-lt"/>
              </a:defRPr>
            </a:lvl1pPr>
            <a:lvl2pPr marL="230188" indent="-230188" algn="l" rtl="0" eaLnBrk="0" fontAlgn="base" hangingPunct="0">
              <a:lnSpc>
                <a:spcPct val="90000"/>
              </a:lnSpc>
              <a:spcBef>
                <a:spcPts val="1200"/>
              </a:spcBef>
              <a:spcAft>
                <a:spcPct val="0"/>
              </a:spcAft>
              <a:buFont typeface="Arial Narrow" pitchFamily="34" charset="0"/>
              <a:buChar char="&gt;"/>
              <a:defRPr lang="en-US" sz="2100" kern="1200" dirty="0">
                <a:solidFill>
                  <a:schemeClr val="tx1"/>
                </a:solidFill>
                <a:latin typeface="+mn-lt"/>
                <a:ea typeface="+mn-ea"/>
                <a:cs typeface="+mn-cs"/>
                <a:sym typeface="+mn-lt"/>
              </a:defRPr>
            </a:lvl2pPr>
            <a:lvl3pPr marL="481013" indent="-233363" algn="l" rtl="0" eaLnBrk="0" fontAlgn="base" hangingPunct="0">
              <a:lnSpc>
                <a:spcPct val="90000"/>
              </a:lnSpc>
              <a:spcBef>
                <a:spcPts val="400"/>
              </a:spcBef>
              <a:spcAft>
                <a:spcPct val="0"/>
              </a:spcAft>
              <a:buFont typeface="Arial Narrow" pitchFamily="34" charset="0"/>
              <a:buChar char="–"/>
              <a:defRPr lang="en-US" sz="2100" kern="1200" dirty="0">
                <a:solidFill>
                  <a:schemeClr val="tx1"/>
                </a:solidFill>
                <a:latin typeface="+mn-lt"/>
                <a:ea typeface="+mn-ea"/>
                <a:cs typeface="+mn-cs"/>
                <a:sym typeface="+mn-lt"/>
              </a:defRPr>
            </a:lvl3pPr>
            <a:lvl4pPr marL="696913" indent="-200025" algn="l" rtl="0" eaLnBrk="0" fontAlgn="base" hangingPunct="0">
              <a:lnSpc>
                <a:spcPct val="90000"/>
              </a:lnSpc>
              <a:spcBef>
                <a:spcPts val="200"/>
              </a:spcBef>
              <a:spcAft>
                <a:spcPct val="0"/>
              </a:spcAft>
              <a:buFont typeface="Arial Narrow" pitchFamily="34" charset="0"/>
              <a:buChar char="-"/>
              <a:defRPr lang="en-US" sz="2100" kern="1200" dirty="0">
                <a:solidFill>
                  <a:schemeClr val="tx1"/>
                </a:solidFill>
                <a:latin typeface="+mn-lt"/>
                <a:ea typeface="+mn-ea"/>
                <a:cs typeface="+mn-cs"/>
                <a:sym typeface="+mn-lt"/>
              </a:defRPr>
            </a:lvl4pPr>
            <a:lvl5pPr marL="696913" algn="l" rtl="0" eaLnBrk="0" fontAlgn="base" hangingPunct="0">
              <a:lnSpc>
                <a:spcPct val="93000"/>
              </a:lnSpc>
              <a:spcBef>
                <a:spcPct val="0"/>
              </a:spcBef>
              <a:spcAft>
                <a:spcPct val="0"/>
              </a:spcAft>
              <a:buFont typeface="Arial Narrow" pitchFamily="34" charset="0"/>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pPr>
            <a:r>
              <a:rPr lang="fr-FR" sz="1100" dirty="0">
                <a:latin typeface="Arial Narrow"/>
                <a:sym typeface="Arial Narrow"/>
              </a:rPr>
              <a:t>~35 millions</a:t>
            </a:r>
          </a:p>
        </p:txBody>
      </p:sp>
      <p:grpSp>
        <p:nvGrpSpPr>
          <p:cNvPr id="85" name="Group 84"/>
          <p:cNvGrpSpPr/>
          <p:nvPr/>
        </p:nvGrpSpPr>
        <p:grpSpPr>
          <a:xfrm>
            <a:off x="4717928" y="222291"/>
            <a:ext cx="468000" cy="252000"/>
            <a:chOff x="4717928" y="222291"/>
            <a:chExt cx="468000" cy="252000"/>
          </a:xfrm>
        </p:grpSpPr>
        <p:sp>
          <p:nvSpPr>
            <p:cNvPr id="87" name="Rectangle 86"/>
            <p:cNvSpPr>
              <a:spLocks/>
            </p:cNvSpPr>
            <p:nvPr/>
          </p:nvSpPr>
          <p:spPr>
            <a:xfrm>
              <a:off x="4717928" y="222291"/>
              <a:ext cx="468000" cy="252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grpSp>
          <p:nvGrpSpPr>
            <p:cNvPr id="90" name="Group 89"/>
            <p:cNvGrpSpPr>
              <a:grpSpLocks/>
            </p:cNvGrpSpPr>
            <p:nvPr/>
          </p:nvGrpSpPr>
          <p:grpSpPr>
            <a:xfrm>
              <a:off x="4751130" y="244190"/>
              <a:ext cx="403741" cy="212365"/>
              <a:chOff x="8649218" y="2432495"/>
              <a:chExt cx="587314" cy="346344"/>
            </a:xfrm>
            <a:solidFill>
              <a:schemeClr val="bg2"/>
            </a:solidFill>
          </p:grpSpPr>
          <p:grpSp>
            <p:nvGrpSpPr>
              <p:cNvPr id="91" name="Group 90"/>
              <p:cNvGrpSpPr/>
              <p:nvPr/>
            </p:nvGrpSpPr>
            <p:grpSpPr>
              <a:xfrm>
                <a:off x="8649218" y="2432495"/>
                <a:ext cx="205170" cy="346344"/>
                <a:chOff x="7281863" y="4235451"/>
                <a:chExt cx="814387" cy="1374775"/>
              </a:xfrm>
              <a:grpFill/>
            </p:grpSpPr>
            <p:sp>
              <p:nvSpPr>
                <p:cNvPr id="105" name="Freeform 118"/>
                <p:cNvSpPr>
                  <a:spLocks/>
                </p:cNvSpPr>
                <p:nvPr/>
              </p:nvSpPr>
              <p:spPr bwMode="auto">
                <a:xfrm>
                  <a:off x="7424738" y="4546601"/>
                  <a:ext cx="671512" cy="1063625"/>
                </a:xfrm>
                <a:custGeom>
                  <a:avLst/>
                  <a:gdLst>
                    <a:gd name="T0" fmla="*/ 482 w 489"/>
                    <a:gd name="T1" fmla="*/ 709 h 773"/>
                    <a:gd name="T2" fmla="*/ 412 w 489"/>
                    <a:gd name="T3" fmla="*/ 442 h 773"/>
                    <a:gd name="T4" fmla="*/ 396 w 489"/>
                    <a:gd name="T5" fmla="*/ 387 h 773"/>
                    <a:gd name="T6" fmla="*/ 360 w 489"/>
                    <a:gd name="T7" fmla="*/ 359 h 773"/>
                    <a:gd name="T8" fmla="*/ 189 w 489"/>
                    <a:gd name="T9" fmla="*/ 382 h 773"/>
                    <a:gd name="T10" fmla="*/ 148 w 489"/>
                    <a:gd name="T11" fmla="*/ 30 h 773"/>
                    <a:gd name="T12" fmla="*/ 113 w 489"/>
                    <a:gd name="T13" fmla="*/ 2 h 773"/>
                    <a:gd name="T14" fmla="*/ 30 w 489"/>
                    <a:gd name="T15" fmla="*/ 12 h 773"/>
                    <a:gd name="T16" fmla="*/ 2 w 489"/>
                    <a:gd name="T17" fmla="*/ 48 h 773"/>
                    <a:gd name="T18" fmla="*/ 46 w 489"/>
                    <a:gd name="T19" fmla="*/ 423 h 773"/>
                    <a:gd name="T20" fmla="*/ 48 w 489"/>
                    <a:gd name="T21" fmla="*/ 431 h 773"/>
                    <a:gd name="T22" fmla="*/ 48 w 489"/>
                    <a:gd name="T23" fmla="*/ 433 h 773"/>
                    <a:gd name="T24" fmla="*/ 51 w 489"/>
                    <a:gd name="T25" fmla="*/ 459 h 773"/>
                    <a:gd name="T26" fmla="*/ 87 w 489"/>
                    <a:gd name="T27" fmla="*/ 487 h 773"/>
                    <a:gd name="T28" fmla="*/ 324 w 489"/>
                    <a:gd name="T29" fmla="*/ 455 h 773"/>
                    <a:gd name="T30" fmla="*/ 325 w 489"/>
                    <a:gd name="T31" fmla="*/ 465 h 773"/>
                    <a:gd name="T32" fmla="*/ 395 w 489"/>
                    <a:gd name="T33" fmla="*/ 731 h 773"/>
                    <a:gd name="T34" fmla="*/ 450 w 489"/>
                    <a:gd name="T35" fmla="*/ 767 h 773"/>
                    <a:gd name="T36" fmla="*/ 482 w 489"/>
                    <a:gd name="T37" fmla="*/ 70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773">
                      <a:moveTo>
                        <a:pt x="482" y="709"/>
                      </a:moveTo>
                      <a:cubicBezTo>
                        <a:pt x="412" y="442"/>
                        <a:pt x="412" y="442"/>
                        <a:pt x="412" y="442"/>
                      </a:cubicBezTo>
                      <a:cubicBezTo>
                        <a:pt x="410" y="435"/>
                        <a:pt x="396" y="387"/>
                        <a:pt x="396" y="387"/>
                      </a:cubicBezTo>
                      <a:cubicBezTo>
                        <a:pt x="393" y="369"/>
                        <a:pt x="377" y="357"/>
                        <a:pt x="360" y="359"/>
                      </a:cubicBezTo>
                      <a:cubicBezTo>
                        <a:pt x="189" y="382"/>
                        <a:pt x="189" y="382"/>
                        <a:pt x="189" y="382"/>
                      </a:cubicBezTo>
                      <a:cubicBezTo>
                        <a:pt x="148" y="30"/>
                        <a:pt x="148" y="30"/>
                        <a:pt x="148" y="30"/>
                      </a:cubicBezTo>
                      <a:cubicBezTo>
                        <a:pt x="146" y="13"/>
                        <a:pt x="130" y="0"/>
                        <a:pt x="113" y="2"/>
                      </a:cubicBezTo>
                      <a:cubicBezTo>
                        <a:pt x="30" y="12"/>
                        <a:pt x="30" y="12"/>
                        <a:pt x="30" y="12"/>
                      </a:cubicBezTo>
                      <a:cubicBezTo>
                        <a:pt x="12" y="14"/>
                        <a:pt x="0" y="30"/>
                        <a:pt x="2" y="48"/>
                      </a:cubicBezTo>
                      <a:cubicBezTo>
                        <a:pt x="46" y="423"/>
                        <a:pt x="46" y="423"/>
                        <a:pt x="46" y="423"/>
                      </a:cubicBezTo>
                      <a:cubicBezTo>
                        <a:pt x="46" y="426"/>
                        <a:pt x="47" y="428"/>
                        <a:pt x="48" y="431"/>
                      </a:cubicBezTo>
                      <a:cubicBezTo>
                        <a:pt x="48" y="432"/>
                        <a:pt x="48" y="433"/>
                        <a:pt x="48" y="433"/>
                      </a:cubicBezTo>
                      <a:cubicBezTo>
                        <a:pt x="51" y="459"/>
                        <a:pt x="51" y="459"/>
                        <a:pt x="51" y="459"/>
                      </a:cubicBezTo>
                      <a:cubicBezTo>
                        <a:pt x="54" y="477"/>
                        <a:pt x="70" y="489"/>
                        <a:pt x="87" y="487"/>
                      </a:cubicBezTo>
                      <a:cubicBezTo>
                        <a:pt x="324" y="455"/>
                        <a:pt x="324" y="455"/>
                        <a:pt x="324" y="455"/>
                      </a:cubicBezTo>
                      <a:cubicBezTo>
                        <a:pt x="324" y="458"/>
                        <a:pt x="324" y="462"/>
                        <a:pt x="325" y="465"/>
                      </a:cubicBezTo>
                      <a:cubicBezTo>
                        <a:pt x="395" y="731"/>
                        <a:pt x="395" y="731"/>
                        <a:pt x="395" y="731"/>
                      </a:cubicBezTo>
                      <a:cubicBezTo>
                        <a:pt x="402" y="757"/>
                        <a:pt x="427" y="773"/>
                        <a:pt x="450" y="767"/>
                      </a:cubicBezTo>
                      <a:cubicBezTo>
                        <a:pt x="474" y="760"/>
                        <a:pt x="489" y="734"/>
                        <a:pt x="482" y="70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06" name="Freeform 119"/>
                <p:cNvSpPr>
                  <a:spLocks/>
                </p:cNvSpPr>
                <p:nvPr/>
              </p:nvSpPr>
              <p:spPr bwMode="auto">
                <a:xfrm>
                  <a:off x="7281863" y="4545013"/>
                  <a:ext cx="582612" cy="792163"/>
                </a:xfrm>
                <a:custGeom>
                  <a:avLst/>
                  <a:gdLst>
                    <a:gd name="T0" fmla="*/ 161 w 423"/>
                    <a:gd name="T1" fmla="*/ 575 h 575"/>
                    <a:gd name="T2" fmla="*/ 156 w 423"/>
                    <a:gd name="T3" fmla="*/ 575 h 575"/>
                    <a:gd name="T4" fmla="*/ 57 w 423"/>
                    <a:gd name="T5" fmla="*/ 493 h 575"/>
                    <a:gd name="T6" fmla="*/ 2 w 423"/>
                    <a:gd name="T7" fmla="*/ 32 h 575"/>
                    <a:gd name="T8" fmla="*/ 27 w 423"/>
                    <a:gd name="T9" fmla="*/ 1 h 575"/>
                    <a:gd name="T10" fmla="*/ 58 w 423"/>
                    <a:gd name="T11" fmla="*/ 26 h 575"/>
                    <a:gd name="T12" fmla="*/ 111 w 423"/>
                    <a:gd name="T13" fmla="*/ 481 h 575"/>
                    <a:gd name="T14" fmla="*/ 160 w 423"/>
                    <a:gd name="T15" fmla="*/ 519 h 575"/>
                    <a:gd name="T16" fmla="*/ 391 w 423"/>
                    <a:gd name="T17" fmla="*/ 491 h 575"/>
                    <a:gd name="T18" fmla="*/ 422 w 423"/>
                    <a:gd name="T19" fmla="*/ 516 h 575"/>
                    <a:gd name="T20" fmla="*/ 397 w 423"/>
                    <a:gd name="T21" fmla="*/ 547 h 575"/>
                    <a:gd name="T22" fmla="*/ 161 w 423"/>
                    <a:gd name="T23"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575">
                      <a:moveTo>
                        <a:pt x="161" y="575"/>
                      </a:moveTo>
                      <a:cubicBezTo>
                        <a:pt x="159" y="575"/>
                        <a:pt x="157" y="575"/>
                        <a:pt x="156" y="575"/>
                      </a:cubicBezTo>
                      <a:cubicBezTo>
                        <a:pt x="115" y="572"/>
                        <a:pt x="69" y="545"/>
                        <a:pt x="57" y="493"/>
                      </a:cubicBezTo>
                      <a:cubicBezTo>
                        <a:pt x="49" y="462"/>
                        <a:pt x="7" y="76"/>
                        <a:pt x="2" y="32"/>
                      </a:cubicBezTo>
                      <a:cubicBezTo>
                        <a:pt x="0" y="17"/>
                        <a:pt x="12" y="3"/>
                        <a:pt x="27" y="1"/>
                      </a:cubicBezTo>
                      <a:cubicBezTo>
                        <a:pt x="42" y="0"/>
                        <a:pt x="56" y="11"/>
                        <a:pt x="58" y="26"/>
                      </a:cubicBezTo>
                      <a:cubicBezTo>
                        <a:pt x="76" y="190"/>
                        <a:pt x="106" y="459"/>
                        <a:pt x="111" y="481"/>
                      </a:cubicBezTo>
                      <a:cubicBezTo>
                        <a:pt x="119" y="515"/>
                        <a:pt x="156" y="519"/>
                        <a:pt x="160" y="519"/>
                      </a:cubicBezTo>
                      <a:cubicBezTo>
                        <a:pt x="175" y="520"/>
                        <a:pt x="289" y="502"/>
                        <a:pt x="391" y="491"/>
                      </a:cubicBezTo>
                      <a:cubicBezTo>
                        <a:pt x="406" y="490"/>
                        <a:pt x="420" y="501"/>
                        <a:pt x="422" y="516"/>
                      </a:cubicBezTo>
                      <a:cubicBezTo>
                        <a:pt x="423" y="531"/>
                        <a:pt x="412" y="545"/>
                        <a:pt x="397" y="547"/>
                      </a:cubicBezTo>
                      <a:cubicBezTo>
                        <a:pt x="363" y="550"/>
                        <a:pt x="202" y="575"/>
                        <a:pt x="161" y="575"/>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07" name="Oval 120"/>
                <p:cNvSpPr>
                  <a:spLocks noChangeArrowheads="1"/>
                </p:cNvSpPr>
                <p:nvPr/>
              </p:nvSpPr>
              <p:spPr bwMode="auto">
                <a:xfrm>
                  <a:off x="7367588" y="4235451"/>
                  <a:ext cx="269875" cy="269875"/>
                </a:xfrm>
                <a:prstGeom prst="ellips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9031362" y="2432495"/>
                <a:ext cx="205170" cy="346344"/>
                <a:chOff x="7281863" y="4235451"/>
                <a:chExt cx="814387" cy="1374775"/>
              </a:xfrm>
              <a:grpFill/>
            </p:grpSpPr>
            <p:sp>
              <p:nvSpPr>
                <p:cNvPr id="99" name="Freeform 118"/>
                <p:cNvSpPr>
                  <a:spLocks/>
                </p:cNvSpPr>
                <p:nvPr/>
              </p:nvSpPr>
              <p:spPr bwMode="auto">
                <a:xfrm>
                  <a:off x="7424738" y="4546601"/>
                  <a:ext cx="671512" cy="1063625"/>
                </a:xfrm>
                <a:custGeom>
                  <a:avLst/>
                  <a:gdLst>
                    <a:gd name="T0" fmla="*/ 482 w 489"/>
                    <a:gd name="T1" fmla="*/ 709 h 773"/>
                    <a:gd name="T2" fmla="*/ 412 w 489"/>
                    <a:gd name="T3" fmla="*/ 442 h 773"/>
                    <a:gd name="T4" fmla="*/ 396 w 489"/>
                    <a:gd name="T5" fmla="*/ 387 h 773"/>
                    <a:gd name="T6" fmla="*/ 360 w 489"/>
                    <a:gd name="T7" fmla="*/ 359 h 773"/>
                    <a:gd name="T8" fmla="*/ 189 w 489"/>
                    <a:gd name="T9" fmla="*/ 382 h 773"/>
                    <a:gd name="T10" fmla="*/ 148 w 489"/>
                    <a:gd name="T11" fmla="*/ 30 h 773"/>
                    <a:gd name="T12" fmla="*/ 113 w 489"/>
                    <a:gd name="T13" fmla="*/ 2 h 773"/>
                    <a:gd name="T14" fmla="*/ 30 w 489"/>
                    <a:gd name="T15" fmla="*/ 12 h 773"/>
                    <a:gd name="T16" fmla="*/ 2 w 489"/>
                    <a:gd name="T17" fmla="*/ 48 h 773"/>
                    <a:gd name="T18" fmla="*/ 46 w 489"/>
                    <a:gd name="T19" fmla="*/ 423 h 773"/>
                    <a:gd name="T20" fmla="*/ 48 w 489"/>
                    <a:gd name="T21" fmla="*/ 431 h 773"/>
                    <a:gd name="T22" fmla="*/ 48 w 489"/>
                    <a:gd name="T23" fmla="*/ 433 h 773"/>
                    <a:gd name="T24" fmla="*/ 51 w 489"/>
                    <a:gd name="T25" fmla="*/ 459 h 773"/>
                    <a:gd name="T26" fmla="*/ 87 w 489"/>
                    <a:gd name="T27" fmla="*/ 487 h 773"/>
                    <a:gd name="T28" fmla="*/ 324 w 489"/>
                    <a:gd name="T29" fmla="*/ 455 h 773"/>
                    <a:gd name="T30" fmla="*/ 325 w 489"/>
                    <a:gd name="T31" fmla="*/ 465 h 773"/>
                    <a:gd name="T32" fmla="*/ 395 w 489"/>
                    <a:gd name="T33" fmla="*/ 731 h 773"/>
                    <a:gd name="T34" fmla="*/ 450 w 489"/>
                    <a:gd name="T35" fmla="*/ 767 h 773"/>
                    <a:gd name="T36" fmla="*/ 482 w 489"/>
                    <a:gd name="T37" fmla="*/ 70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773">
                      <a:moveTo>
                        <a:pt x="482" y="709"/>
                      </a:moveTo>
                      <a:cubicBezTo>
                        <a:pt x="412" y="442"/>
                        <a:pt x="412" y="442"/>
                        <a:pt x="412" y="442"/>
                      </a:cubicBezTo>
                      <a:cubicBezTo>
                        <a:pt x="410" y="435"/>
                        <a:pt x="396" y="387"/>
                        <a:pt x="396" y="387"/>
                      </a:cubicBezTo>
                      <a:cubicBezTo>
                        <a:pt x="393" y="369"/>
                        <a:pt x="377" y="357"/>
                        <a:pt x="360" y="359"/>
                      </a:cubicBezTo>
                      <a:cubicBezTo>
                        <a:pt x="189" y="382"/>
                        <a:pt x="189" y="382"/>
                        <a:pt x="189" y="382"/>
                      </a:cubicBezTo>
                      <a:cubicBezTo>
                        <a:pt x="148" y="30"/>
                        <a:pt x="148" y="30"/>
                        <a:pt x="148" y="30"/>
                      </a:cubicBezTo>
                      <a:cubicBezTo>
                        <a:pt x="146" y="13"/>
                        <a:pt x="130" y="0"/>
                        <a:pt x="113" y="2"/>
                      </a:cubicBezTo>
                      <a:cubicBezTo>
                        <a:pt x="30" y="12"/>
                        <a:pt x="30" y="12"/>
                        <a:pt x="30" y="12"/>
                      </a:cubicBezTo>
                      <a:cubicBezTo>
                        <a:pt x="12" y="14"/>
                        <a:pt x="0" y="30"/>
                        <a:pt x="2" y="48"/>
                      </a:cubicBezTo>
                      <a:cubicBezTo>
                        <a:pt x="46" y="423"/>
                        <a:pt x="46" y="423"/>
                        <a:pt x="46" y="423"/>
                      </a:cubicBezTo>
                      <a:cubicBezTo>
                        <a:pt x="46" y="426"/>
                        <a:pt x="47" y="428"/>
                        <a:pt x="48" y="431"/>
                      </a:cubicBezTo>
                      <a:cubicBezTo>
                        <a:pt x="48" y="432"/>
                        <a:pt x="48" y="433"/>
                        <a:pt x="48" y="433"/>
                      </a:cubicBezTo>
                      <a:cubicBezTo>
                        <a:pt x="51" y="459"/>
                        <a:pt x="51" y="459"/>
                        <a:pt x="51" y="459"/>
                      </a:cubicBezTo>
                      <a:cubicBezTo>
                        <a:pt x="54" y="477"/>
                        <a:pt x="70" y="489"/>
                        <a:pt x="87" y="487"/>
                      </a:cubicBezTo>
                      <a:cubicBezTo>
                        <a:pt x="324" y="455"/>
                        <a:pt x="324" y="455"/>
                        <a:pt x="324" y="455"/>
                      </a:cubicBezTo>
                      <a:cubicBezTo>
                        <a:pt x="324" y="458"/>
                        <a:pt x="324" y="462"/>
                        <a:pt x="325" y="465"/>
                      </a:cubicBezTo>
                      <a:cubicBezTo>
                        <a:pt x="395" y="731"/>
                        <a:pt x="395" y="731"/>
                        <a:pt x="395" y="731"/>
                      </a:cubicBezTo>
                      <a:cubicBezTo>
                        <a:pt x="402" y="757"/>
                        <a:pt x="427" y="773"/>
                        <a:pt x="450" y="767"/>
                      </a:cubicBezTo>
                      <a:cubicBezTo>
                        <a:pt x="474" y="760"/>
                        <a:pt x="489" y="734"/>
                        <a:pt x="482" y="70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03" name="Freeform 119"/>
                <p:cNvSpPr>
                  <a:spLocks/>
                </p:cNvSpPr>
                <p:nvPr/>
              </p:nvSpPr>
              <p:spPr bwMode="auto">
                <a:xfrm>
                  <a:off x="7281863" y="4545013"/>
                  <a:ext cx="582612" cy="792163"/>
                </a:xfrm>
                <a:custGeom>
                  <a:avLst/>
                  <a:gdLst>
                    <a:gd name="T0" fmla="*/ 161 w 423"/>
                    <a:gd name="T1" fmla="*/ 575 h 575"/>
                    <a:gd name="T2" fmla="*/ 156 w 423"/>
                    <a:gd name="T3" fmla="*/ 575 h 575"/>
                    <a:gd name="T4" fmla="*/ 57 w 423"/>
                    <a:gd name="T5" fmla="*/ 493 h 575"/>
                    <a:gd name="T6" fmla="*/ 2 w 423"/>
                    <a:gd name="T7" fmla="*/ 32 h 575"/>
                    <a:gd name="T8" fmla="*/ 27 w 423"/>
                    <a:gd name="T9" fmla="*/ 1 h 575"/>
                    <a:gd name="T10" fmla="*/ 58 w 423"/>
                    <a:gd name="T11" fmla="*/ 26 h 575"/>
                    <a:gd name="T12" fmla="*/ 111 w 423"/>
                    <a:gd name="T13" fmla="*/ 481 h 575"/>
                    <a:gd name="T14" fmla="*/ 160 w 423"/>
                    <a:gd name="T15" fmla="*/ 519 h 575"/>
                    <a:gd name="T16" fmla="*/ 391 w 423"/>
                    <a:gd name="T17" fmla="*/ 491 h 575"/>
                    <a:gd name="T18" fmla="*/ 422 w 423"/>
                    <a:gd name="T19" fmla="*/ 516 h 575"/>
                    <a:gd name="T20" fmla="*/ 397 w 423"/>
                    <a:gd name="T21" fmla="*/ 547 h 575"/>
                    <a:gd name="T22" fmla="*/ 161 w 423"/>
                    <a:gd name="T23"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575">
                      <a:moveTo>
                        <a:pt x="161" y="575"/>
                      </a:moveTo>
                      <a:cubicBezTo>
                        <a:pt x="159" y="575"/>
                        <a:pt x="157" y="575"/>
                        <a:pt x="156" y="575"/>
                      </a:cubicBezTo>
                      <a:cubicBezTo>
                        <a:pt x="115" y="572"/>
                        <a:pt x="69" y="545"/>
                        <a:pt x="57" y="493"/>
                      </a:cubicBezTo>
                      <a:cubicBezTo>
                        <a:pt x="49" y="462"/>
                        <a:pt x="7" y="76"/>
                        <a:pt x="2" y="32"/>
                      </a:cubicBezTo>
                      <a:cubicBezTo>
                        <a:pt x="0" y="17"/>
                        <a:pt x="12" y="3"/>
                        <a:pt x="27" y="1"/>
                      </a:cubicBezTo>
                      <a:cubicBezTo>
                        <a:pt x="42" y="0"/>
                        <a:pt x="56" y="11"/>
                        <a:pt x="58" y="26"/>
                      </a:cubicBezTo>
                      <a:cubicBezTo>
                        <a:pt x="76" y="190"/>
                        <a:pt x="106" y="459"/>
                        <a:pt x="111" y="481"/>
                      </a:cubicBezTo>
                      <a:cubicBezTo>
                        <a:pt x="119" y="515"/>
                        <a:pt x="156" y="519"/>
                        <a:pt x="160" y="519"/>
                      </a:cubicBezTo>
                      <a:cubicBezTo>
                        <a:pt x="175" y="520"/>
                        <a:pt x="289" y="502"/>
                        <a:pt x="391" y="491"/>
                      </a:cubicBezTo>
                      <a:cubicBezTo>
                        <a:pt x="406" y="490"/>
                        <a:pt x="420" y="501"/>
                        <a:pt x="422" y="516"/>
                      </a:cubicBezTo>
                      <a:cubicBezTo>
                        <a:pt x="423" y="531"/>
                        <a:pt x="412" y="545"/>
                        <a:pt x="397" y="547"/>
                      </a:cubicBezTo>
                      <a:cubicBezTo>
                        <a:pt x="363" y="550"/>
                        <a:pt x="202" y="575"/>
                        <a:pt x="161" y="575"/>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04" name="Oval 120"/>
                <p:cNvSpPr>
                  <a:spLocks noChangeArrowheads="1"/>
                </p:cNvSpPr>
                <p:nvPr/>
              </p:nvSpPr>
              <p:spPr bwMode="auto">
                <a:xfrm>
                  <a:off x="7367588" y="4235451"/>
                  <a:ext cx="269875" cy="269875"/>
                </a:xfrm>
                <a:prstGeom prst="ellips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93" name="Group 92"/>
              <p:cNvGrpSpPr/>
              <p:nvPr/>
            </p:nvGrpSpPr>
            <p:grpSpPr>
              <a:xfrm>
                <a:off x="8840290" y="2432495"/>
                <a:ext cx="205170" cy="346344"/>
                <a:chOff x="7281863" y="4235451"/>
                <a:chExt cx="814387" cy="1374775"/>
              </a:xfrm>
              <a:grpFill/>
            </p:grpSpPr>
            <p:sp>
              <p:nvSpPr>
                <p:cNvPr id="94" name="Freeform 118"/>
                <p:cNvSpPr>
                  <a:spLocks/>
                </p:cNvSpPr>
                <p:nvPr/>
              </p:nvSpPr>
              <p:spPr bwMode="auto">
                <a:xfrm>
                  <a:off x="7424738" y="4546601"/>
                  <a:ext cx="671512" cy="1063625"/>
                </a:xfrm>
                <a:custGeom>
                  <a:avLst/>
                  <a:gdLst>
                    <a:gd name="T0" fmla="*/ 482 w 489"/>
                    <a:gd name="T1" fmla="*/ 709 h 773"/>
                    <a:gd name="T2" fmla="*/ 412 w 489"/>
                    <a:gd name="T3" fmla="*/ 442 h 773"/>
                    <a:gd name="T4" fmla="*/ 396 w 489"/>
                    <a:gd name="T5" fmla="*/ 387 h 773"/>
                    <a:gd name="T6" fmla="*/ 360 w 489"/>
                    <a:gd name="T7" fmla="*/ 359 h 773"/>
                    <a:gd name="T8" fmla="*/ 189 w 489"/>
                    <a:gd name="T9" fmla="*/ 382 h 773"/>
                    <a:gd name="T10" fmla="*/ 148 w 489"/>
                    <a:gd name="T11" fmla="*/ 30 h 773"/>
                    <a:gd name="T12" fmla="*/ 113 w 489"/>
                    <a:gd name="T13" fmla="*/ 2 h 773"/>
                    <a:gd name="T14" fmla="*/ 30 w 489"/>
                    <a:gd name="T15" fmla="*/ 12 h 773"/>
                    <a:gd name="T16" fmla="*/ 2 w 489"/>
                    <a:gd name="T17" fmla="*/ 48 h 773"/>
                    <a:gd name="T18" fmla="*/ 46 w 489"/>
                    <a:gd name="T19" fmla="*/ 423 h 773"/>
                    <a:gd name="T20" fmla="*/ 48 w 489"/>
                    <a:gd name="T21" fmla="*/ 431 h 773"/>
                    <a:gd name="T22" fmla="*/ 48 w 489"/>
                    <a:gd name="T23" fmla="*/ 433 h 773"/>
                    <a:gd name="T24" fmla="*/ 51 w 489"/>
                    <a:gd name="T25" fmla="*/ 459 h 773"/>
                    <a:gd name="T26" fmla="*/ 87 w 489"/>
                    <a:gd name="T27" fmla="*/ 487 h 773"/>
                    <a:gd name="T28" fmla="*/ 324 w 489"/>
                    <a:gd name="T29" fmla="*/ 455 h 773"/>
                    <a:gd name="T30" fmla="*/ 325 w 489"/>
                    <a:gd name="T31" fmla="*/ 465 h 773"/>
                    <a:gd name="T32" fmla="*/ 395 w 489"/>
                    <a:gd name="T33" fmla="*/ 731 h 773"/>
                    <a:gd name="T34" fmla="*/ 450 w 489"/>
                    <a:gd name="T35" fmla="*/ 767 h 773"/>
                    <a:gd name="T36" fmla="*/ 482 w 489"/>
                    <a:gd name="T37" fmla="*/ 70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773">
                      <a:moveTo>
                        <a:pt x="482" y="709"/>
                      </a:moveTo>
                      <a:cubicBezTo>
                        <a:pt x="412" y="442"/>
                        <a:pt x="412" y="442"/>
                        <a:pt x="412" y="442"/>
                      </a:cubicBezTo>
                      <a:cubicBezTo>
                        <a:pt x="410" y="435"/>
                        <a:pt x="396" y="387"/>
                        <a:pt x="396" y="387"/>
                      </a:cubicBezTo>
                      <a:cubicBezTo>
                        <a:pt x="393" y="369"/>
                        <a:pt x="377" y="357"/>
                        <a:pt x="360" y="359"/>
                      </a:cubicBezTo>
                      <a:cubicBezTo>
                        <a:pt x="189" y="382"/>
                        <a:pt x="189" y="382"/>
                        <a:pt x="189" y="382"/>
                      </a:cubicBezTo>
                      <a:cubicBezTo>
                        <a:pt x="148" y="30"/>
                        <a:pt x="148" y="30"/>
                        <a:pt x="148" y="30"/>
                      </a:cubicBezTo>
                      <a:cubicBezTo>
                        <a:pt x="146" y="13"/>
                        <a:pt x="130" y="0"/>
                        <a:pt x="113" y="2"/>
                      </a:cubicBezTo>
                      <a:cubicBezTo>
                        <a:pt x="30" y="12"/>
                        <a:pt x="30" y="12"/>
                        <a:pt x="30" y="12"/>
                      </a:cubicBezTo>
                      <a:cubicBezTo>
                        <a:pt x="12" y="14"/>
                        <a:pt x="0" y="30"/>
                        <a:pt x="2" y="48"/>
                      </a:cubicBezTo>
                      <a:cubicBezTo>
                        <a:pt x="46" y="423"/>
                        <a:pt x="46" y="423"/>
                        <a:pt x="46" y="423"/>
                      </a:cubicBezTo>
                      <a:cubicBezTo>
                        <a:pt x="46" y="426"/>
                        <a:pt x="47" y="428"/>
                        <a:pt x="48" y="431"/>
                      </a:cubicBezTo>
                      <a:cubicBezTo>
                        <a:pt x="48" y="432"/>
                        <a:pt x="48" y="433"/>
                        <a:pt x="48" y="433"/>
                      </a:cubicBezTo>
                      <a:cubicBezTo>
                        <a:pt x="51" y="459"/>
                        <a:pt x="51" y="459"/>
                        <a:pt x="51" y="459"/>
                      </a:cubicBezTo>
                      <a:cubicBezTo>
                        <a:pt x="54" y="477"/>
                        <a:pt x="70" y="489"/>
                        <a:pt x="87" y="487"/>
                      </a:cubicBezTo>
                      <a:cubicBezTo>
                        <a:pt x="324" y="455"/>
                        <a:pt x="324" y="455"/>
                        <a:pt x="324" y="455"/>
                      </a:cubicBezTo>
                      <a:cubicBezTo>
                        <a:pt x="324" y="458"/>
                        <a:pt x="324" y="462"/>
                        <a:pt x="325" y="465"/>
                      </a:cubicBezTo>
                      <a:cubicBezTo>
                        <a:pt x="395" y="731"/>
                        <a:pt x="395" y="731"/>
                        <a:pt x="395" y="731"/>
                      </a:cubicBezTo>
                      <a:cubicBezTo>
                        <a:pt x="402" y="757"/>
                        <a:pt x="427" y="773"/>
                        <a:pt x="450" y="767"/>
                      </a:cubicBezTo>
                      <a:cubicBezTo>
                        <a:pt x="474" y="760"/>
                        <a:pt x="489" y="734"/>
                        <a:pt x="482" y="709"/>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95" name="Freeform 119"/>
                <p:cNvSpPr>
                  <a:spLocks/>
                </p:cNvSpPr>
                <p:nvPr/>
              </p:nvSpPr>
              <p:spPr bwMode="auto">
                <a:xfrm>
                  <a:off x="7281863" y="4545013"/>
                  <a:ext cx="582612" cy="792163"/>
                </a:xfrm>
                <a:custGeom>
                  <a:avLst/>
                  <a:gdLst>
                    <a:gd name="T0" fmla="*/ 161 w 423"/>
                    <a:gd name="T1" fmla="*/ 575 h 575"/>
                    <a:gd name="T2" fmla="*/ 156 w 423"/>
                    <a:gd name="T3" fmla="*/ 575 h 575"/>
                    <a:gd name="T4" fmla="*/ 57 w 423"/>
                    <a:gd name="T5" fmla="*/ 493 h 575"/>
                    <a:gd name="T6" fmla="*/ 2 w 423"/>
                    <a:gd name="T7" fmla="*/ 32 h 575"/>
                    <a:gd name="T8" fmla="*/ 27 w 423"/>
                    <a:gd name="T9" fmla="*/ 1 h 575"/>
                    <a:gd name="T10" fmla="*/ 58 w 423"/>
                    <a:gd name="T11" fmla="*/ 26 h 575"/>
                    <a:gd name="T12" fmla="*/ 111 w 423"/>
                    <a:gd name="T13" fmla="*/ 481 h 575"/>
                    <a:gd name="T14" fmla="*/ 160 w 423"/>
                    <a:gd name="T15" fmla="*/ 519 h 575"/>
                    <a:gd name="T16" fmla="*/ 391 w 423"/>
                    <a:gd name="T17" fmla="*/ 491 h 575"/>
                    <a:gd name="T18" fmla="*/ 422 w 423"/>
                    <a:gd name="T19" fmla="*/ 516 h 575"/>
                    <a:gd name="T20" fmla="*/ 397 w 423"/>
                    <a:gd name="T21" fmla="*/ 547 h 575"/>
                    <a:gd name="T22" fmla="*/ 161 w 423"/>
                    <a:gd name="T23"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3" h="575">
                      <a:moveTo>
                        <a:pt x="161" y="575"/>
                      </a:moveTo>
                      <a:cubicBezTo>
                        <a:pt x="159" y="575"/>
                        <a:pt x="157" y="575"/>
                        <a:pt x="156" y="575"/>
                      </a:cubicBezTo>
                      <a:cubicBezTo>
                        <a:pt x="115" y="572"/>
                        <a:pt x="69" y="545"/>
                        <a:pt x="57" y="493"/>
                      </a:cubicBezTo>
                      <a:cubicBezTo>
                        <a:pt x="49" y="462"/>
                        <a:pt x="7" y="76"/>
                        <a:pt x="2" y="32"/>
                      </a:cubicBezTo>
                      <a:cubicBezTo>
                        <a:pt x="0" y="17"/>
                        <a:pt x="12" y="3"/>
                        <a:pt x="27" y="1"/>
                      </a:cubicBezTo>
                      <a:cubicBezTo>
                        <a:pt x="42" y="0"/>
                        <a:pt x="56" y="11"/>
                        <a:pt x="58" y="26"/>
                      </a:cubicBezTo>
                      <a:cubicBezTo>
                        <a:pt x="76" y="190"/>
                        <a:pt x="106" y="459"/>
                        <a:pt x="111" y="481"/>
                      </a:cubicBezTo>
                      <a:cubicBezTo>
                        <a:pt x="119" y="515"/>
                        <a:pt x="156" y="519"/>
                        <a:pt x="160" y="519"/>
                      </a:cubicBezTo>
                      <a:cubicBezTo>
                        <a:pt x="175" y="520"/>
                        <a:pt x="289" y="502"/>
                        <a:pt x="391" y="491"/>
                      </a:cubicBezTo>
                      <a:cubicBezTo>
                        <a:pt x="406" y="490"/>
                        <a:pt x="420" y="501"/>
                        <a:pt x="422" y="516"/>
                      </a:cubicBezTo>
                      <a:cubicBezTo>
                        <a:pt x="423" y="531"/>
                        <a:pt x="412" y="545"/>
                        <a:pt x="397" y="547"/>
                      </a:cubicBezTo>
                      <a:cubicBezTo>
                        <a:pt x="363" y="550"/>
                        <a:pt x="202" y="575"/>
                        <a:pt x="161" y="575"/>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96" name="Oval 120"/>
                <p:cNvSpPr>
                  <a:spLocks noChangeArrowheads="1"/>
                </p:cNvSpPr>
                <p:nvPr/>
              </p:nvSpPr>
              <p:spPr bwMode="auto">
                <a:xfrm>
                  <a:off x="7367588" y="4235451"/>
                  <a:ext cx="269875" cy="269875"/>
                </a:xfrm>
                <a:prstGeom prst="ellipse">
                  <a:avLst/>
                </a:pr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77" name="Chart 3">
            <a:extLst>
              <a:ext uri="{FF2B5EF4-FFF2-40B4-BE49-F238E27FC236}">
                <a16:creationId xmlns:a16="http://schemas.microsoft.com/office/drawing/2014/main" id="{682B34E1-11C3-40C2-B2E6-C8FA21BC10B2}"/>
              </a:ext>
            </a:extLst>
          </p:cNvPr>
          <p:cNvGraphicFramePr/>
          <p:nvPr>
            <p:custDataLst>
              <p:tags r:id="rId71"/>
            </p:custDataLst>
            <p:extLst>
              <p:ext uri="{D42A27DB-BD31-4B8C-83A1-F6EECF244321}">
                <p14:modId xmlns:p14="http://schemas.microsoft.com/office/powerpoint/2010/main" val="731501762"/>
              </p:ext>
            </p:extLst>
          </p:nvPr>
        </p:nvGraphicFramePr>
        <p:xfrm>
          <a:off x="1898650" y="3416300"/>
          <a:ext cx="1881188" cy="2162175"/>
        </p:xfrm>
        <a:graphic>
          <a:graphicData uri="http://schemas.openxmlformats.org/drawingml/2006/chart">
            <c:chart xmlns:c="http://schemas.openxmlformats.org/drawingml/2006/chart" xmlns:r="http://schemas.openxmlformats.org/officeDocument/2006/relationships" r:id="rId104"/>
          </a:graphicData>
        </a:graphic>
      </p:graphicFrame>
      <p:sp useBgFill="1">
        <p:nvSpPr>
          <p:cNvPr id="226" name="Forme libre : forme 225">
            <a:extLst>
              <a:ext uri="{FF2B5EF4-FFF2-40B4-BE49-F238E27FC236}">
                <a16:creationId xmlns:a16="http://schemas.microsoft.com/office/drawing/2014/main" id="{861216D2-9E58-45D2-A50C-227219E20AC9}"/>
              </a:ext>
            </a:extLst>
          </p:cNvPr>
          <p:cNvSpPr/>
          <p:nvPr>
            <p:custDataLst>
              <p:tags r:id="rId72"/>
            </p:custDataLst>
          </p:nvPr>
        </p:nvSpPr>
        <p:spPr bwMode="auto">
          <a:xfrm>
            <a:off x="2578100" y="3771900"/>
            <a:ext cx="520701" cy="196850"/>
          </a:xfrm>
          <a:custGeom>
            <a:avLst/>
            <a:gdLst/>
            <a:ahLst/>
            <a:cxnLst/>
            <a:rect l="0" t="0" r="0" b="0"/>
            <a:pathLst>
              <a:path w="520701" h="196851">
                <a:moveTo>
                  <a:pt x="0" y="139700"/>
                </a:moveTo>
                <a:lnTo>
                  <a:pt x="520700" y="0"/>
                </a:lnTo>
                <a:lnTo>
                  <a:pt x="520700" y="57150"/>
                </a:lnTo>
                <a:lnTo>
                  <a:pt x="0" y="1968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24" name="Forme libre : forme 223">
            <a:extLst>
              <a:ext uri="{FF2B5EF4-FFF2-40B4-BE49-F238E27FC236}">
                <a16:creationId xmlns:a16="http://schemas.microsoft.com/office/drawing/2014/main" id="{22825896-88E6-4F3A-A439-573881EFE5A0}"/>
              </a:ext>
            </a:extLst>
          </p:cNvPr>
          <p:cNvSpPr/>
          <p:nvPr>
            <p:custDataLst>
              <p:tags r:id="rId73"/>
            </p:custDataLst>
          </p:nvPr>
        </p:nvSpPr>
        <p:spPr bwMode="auto">
          <a:xfrm>
            <a:off x="2578100" y="3771900"/>
            <a:ext cx="520701" cy="139700"/>
          </a:xfrm>
          <a:custGeom>
            <a:avLst/>
            <a:gdLst/>
            <a:ahLst/>
            <a:cxnLst/>
            <a:rect l="0" t="0" r="0" b="0"/>
            <a:pathLst>
              <a:path w="520701" h="139701">
                <a:moveTo>
                  <a:pt x="0" y="139700"/>
                </a:moveTo>
                <a:lnTo>
                  <a:pt x="5207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5" name="Forme libre : forme 224">
            <a:extLst>
              <a:ext uri="{FF2B5EF4-FFF2-40B4-BE49-F238E27FC236}">
                <a16:creationId xmlns:a16="http://schemas.microsoft.com/office/drawing/2014/main" id="{38790627-6C78-4809-A3D4-8AD2CAFDC94D}"/>
              </a:ext>
            </a:extLst>
          </p:cNvPr>
          <p:cNvSpPr/>
          <p:nvPr>
            <p:custDataLst>
              <p:tags r:id="rId74"/>
            </p:custDataLst>
          </p:nvPr>
        </p:nvSpPr>
        <p:spPr bwMode="auto">
          <a:xfrm>
            <a:off x="2578100" y="3829050"/>
            <a:ext cx="520701" cy="139700"/>
          </a:xfrm>
          <a:custGeom>
            <a:avLst/>
            <a:gdLst/>
            <a:ahLst/>
            <a:cxnLst/>
            <a:rect l="0" t="0" r="0" b="0"/>
            <a:pathLst>
              <a:path w="520701" h="139701">
                <a:moveTo>
                  <a:pt x="0" y="139700"/>
                </a:moveTo>
                <a:lnTo>
                  <a:pt x="5207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9" name="Text Placeholder 25"/>
          <p:cNvSpPr>
            <a:spLocks noGrp="1"/>
          </p:cNvSpPr>
          <p:nvPr>
            <p:custDataLst>
              <p:tags r:id="rId75"/>
            </p:custDataLst>
          </p:nvPr>
        </p:nvSpPr>
        <p:spPr bwMode="gray">
          <a:xfrm>
            <a:off x="2843214" y="5254625"/>
            <a:ext cx="206375" cy="168275"/>
          </a:xfrm>
          <a:prstGeom prst="rect">
            <a:avLst/>
          </a:prstGeom>
          <a:solidFill>
            <a:schemeClr val="folHlink"/>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B4EC529-1470-4B3C-8BA6-A1F194A1C69E}" type="datetime'''''''''''0''''''''''''''''%'''">
              <a:rPr lang="en-US" sz="1100"/>
              <a:pPr algn="ctr">
                <a:lnSpc>
                  <a:spcPct val="100000"/>
                </a:lnSpc>
                <a:spcBef>
                  <a:spcPct val="0"/>
                </a:spcBef>
              </a:pPr>
              <a:t>0%</a:t>
            </a:fld>
            <a:endParaRPr lang="fr-FR" sz="1100">
              <a:latin typeface="Arial Narrow"/>
              <a:sym typeface="Arial Narrow"/>
            </a:endParaRPr>
          </a:p>
        </p:txBody>
      </p:sp>
      <p:sp>
        <p:nvSpPr>
          <p:cNvPr id="121" name="Text Placeholder 27"/>
          <p:cNvSpPr>
            <a:spLocks noGrp="1"/>
          </p:cNvSpPr>
          <p:nvPr>
            <p:custDataLst>
              <p:tags r:id="rId76"/>
            </p:custDataLst>
          </p:nvPr>
        </p:nvSpPr>
        <p:spPr bwMode="gray">
          <a:xfrm>
            <a:off x="2703514" y="3990975"/>
            <a:ext cx="269875" cy="168275"/>
          </a:xfrm>
          <a:prstGeom prst="rect">
            <a:avLst/>
          </a:prstGeom>
          <a:noFill/>
          <a:effectLst/>
          <a:extLst>
            <a:ext uri="{909E8E84-426E-40DD-AFC4-6F175D3DCCD1}">
              <a14:hiddenFill xmlns:a14="http://schemas.microsoft.com/office/drawing/2010/main">
                <a:solidFill>
                  <a:schemeClr val="hlink"/>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BCA00DBA-EEC2-41AB-B67D-B181BAEC31B3}" type="datetime'''''''''''''''''''8''4''''''''''%'''''''''''''">
              <a:rPr lang="en-US" sz="1100">
                <a:solidFill>
                  <a:schemeClr val="bg1"/>
                </a:solidFill>
              </a:rPr>
              <a:pPr algn="ctr">
                <a:lnSpc>
                  <a:spcPct val="100000"/>
                </a:lnSpc>
                <a:spcBef>
                  <a:spcPct val="0"/>
                </a:spcBef>
              </a:pPr>
              <a:t>84%</a:t>
            </a:fld>
            <a:endParaRPr lang="fr-FR" sz="1100" dirty="0">
              <a:solidFill>
                <a:schemeClr val="bg1"/>
              </a:solidFill>
              <a:latin typeface="Arial Narrow"/>
              <a:sym typeface="Arial Narrow"/>
            </a:endParaRPr>
          </a:p>
        </p:txBody>
      </p:sp>
      <p:sp>
        <p:nvSpPr>
          <p:cNvPr id="115" name="Text Placeholder 15"/>
          <p:cNvSpPr>
            <a:spLocks noGrp="1"/>
          </p:cNvSpPr>
          <p:nvPr>
            <p:custDataLst>
              <p:tags r:id="rId77"/>
            </p:custDataLst>
          </p:nvPr>
        </p:nvSpPr>
        <p:spPr bwMode="auto">
          <a:xfrm>
            <a:off x="2498725" y="5541963"/>
            <a:ext cx="67945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90D28D22-9642-4DD0-AEA3-56B5BB9D2677}" type="datetime'''''P''a''''''r''i''''''s''-''''''C''''a''h''o''''''''r''''s'">
              <a:rPr lang="en-US" sz="1100"/>
              <a:pPr algn="ctr">
                <a:lnSpc>
                  <a:spcPct val="100000"/>
                </a:lnSpc>
                <a:spcBef>
                  <a:spcPct val="0"/>
                </a:spcBef>
              </a:pPr>
              <a:t>Paris-Cahors</a:t>
            </a:fld>
            <a:endParaRPr lang="fr-FR" sz="1100" dirty="0">
              <a:latin typeface="Arial Narrow"/>
              <a:sym typeface="Arial Narrow"/>
            </a:endParaRPr>
          </a:p>
        </p:txBody>
      </p:sp>
      <p:sp>
        <p:nvSpPr>
          <p:cNvPr id="116" name="Text Placeholder 15"/>
          <p:cNvSpPr>
            <a:spLocks noGrp="1"/>
          </p:cNvSpPr>
          <p:nvPr>
            <p:custDataLst>
              <p:tags r:id="rId78"/>
            </p:custDataLst>
          </p:nvPr>
        </p:nvSpPr>
        <p:spPr bwMode="gray">
          <a:xfrm>
            <a:off x="2473324" y="3305175"/>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numCol="1" spcCol="0" anchor="b" anchorCtr="0" compatLnSpc="1">
            <a:prstTxWarp prst="textNoShape">
              <a:avLst/>
            </a:prstTxWarp>
            <a:noAutofit/>
          </a:bodyPr>
          <a:lstStyle>
            <a:lvl1pPr algn="l" rtl="0" eaLnBrk="0" fontAlgn="base" hangingPunct="0">
              <a:lnSpc>
                <a:spcPct val="90000"/>
              </a:lnSpc>
              <a:spcBef>
                <a:spcPct val="0"/>
              </a:spcBef>
              <a:spcAft>
                <a:spcPct val="0"/>
              </a:spcAft>
              <a:buFont typeface="Arial Narrow" pitchFamily="34" charset="0"/>
              <a:defRPr lang="en-US" sz="2100" kern="1200" dirty="0">
                <a:solidFill>
                  <a:schemeClr val="tx1"/>
                </a:solidFill>
                <a:latin typeface="+mn-lt"/>
                <a:ea typeface="+mn-ea"/>
                <a:cs typeface="+mn-cs"/>
                <a:sym typeface="+mn-lt"/>
              </a:defRPr>
            </a:lvl1pPr>
            <a:lvl2pPr marL="230188" indent="-230188" algn="l" rtl="0" eaLnBrk="0" fontAlgn="base" hangingPunct="0">
              <a:lnSpc>
                <a:spcPct val="90000"/>
              </a:lnSpc>
              <a:spcBef>
                <a:spcPts val="1200"/>
              </a:spcBef>
              <a:spcAft>
                <a:spcPct val="0"/>
              </a:spcAft>
              <a:buFont typeface="Arial Narrow" pitchFamily="34" charset="0"/>
              <a:buChar char="&gt;"/>
              <a:defRPr lang="en-US" sz="2100" kern="1200" dirty="0">
                <a:solidFill>
                  <a:schemeClr val="tx1"/>
                </a:solidFill>
                <a:latin typeface="+mn-lt"/>
                <a:ea typeface="+mn-ea"/>
                <a:cs typeface="+mn-cs"/>
                <a:sym typeface="+mn-lt"/>
              </a:defRPr>
            </a:lvl2pPr>
            <a:lvl3pPr marL="481013" indent="-233363" algn="l" rtl="0" eaLnBrk="0" fontAlgn="base" hangingPunct="0">
              <a:lnSpc>
                <a:spcPct val="90000"/>
              </a:lnSpc>
              <a:spcBef>
                <a:spcPts val="400"/>
              </a:spcBef>
              <a:spcAft>
                <a:spcPct val="0"/>
              </a:spcAft>
              <a:buFont typeface="Arial Narrow" pitchFamily="34" charset="0"/>
              <a:buChar char="–"/>
              <a:defRPr lang="en-US" sz="2100" kern="1200" dirty="0">
                <a:solidFill>
                  <a:schemeClr val="tx1"/>
                </a:solidFill>
                <a:latin typeface="+mn-lt"/>
                <a:ea typeface="+mn-ea"/>
                <a:cs typeface="+mn-cs"/>
                <a:sym typeface="+mn-lt"/>
              </a:defRPr>
            </a:lvl3pPr>
            <a:lvl4pPr marL="696913" indent="-200025" algn="l" rtl="0" eaLnBrk="0" fontAlgn="base" hangingPunct="0">
              <a:lnSpc>
                <a:spcPct val="90000"/>
              </a:lnSpc>
              <a:spcBef>
                <a:spcPts val="200"/>
              </a:spcBef>
              <a:spcAft>
                <a:spcPct val="0"/>
              </a:spcAft>
              <a:buFont typeface="Arial Narrow" pitchFamily="34" charset="0"/>
              <a:buChar char="-"/>
              <a:defRPr lang="en-US" sz="2100" kern="1200" dirty="0">
                <a:solidFill>
                  <a:schemeClr val="tx1"/>
                </a:solidFill>
                <a:latin typeface="+mn-lt"/>
                <a:ea typeface="+mn-ea"/>
                <a:cs typeface="+mn-cs"/>
                <a:sym typeface="+mn-lt"/>
              </a:defRPr>
            </a:lvl4pPr>
            <a:lvl5pPr marL="696913" algn="l" rtl="0" eaLnBrk="0" fontAlgn="base" hangingPunct="0">
              <a:lnSpc>
                <a:spcPct val="93000"/>
              </a:lnSpc>
              <a:spcBef>
                <a:spcPct val="0"/>
              </a:spcBef>
              <a:spcAft>
                <a:spcPct val="0"/>
              </a:spcAft>
              <a:buFont typeface="Arial Narrow" pitchFamily="34" charset="0"/>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pPr>
            <a:r>
              <a:rPr lang="fr-FR" sz="1100" dirty="0">
                <a:latin typeface="Arial Narrow"/>
                <a:sym typeface="Arial Narrow"/>
              </a:rPr>
              <a:t>~59 millions </a:t>
            </a:r>
          </a:p>
        </p:txBody>
      </p:sp>
      <p:graphicFrame>
        <p:nvGraphicFramePr>
          <p:cNvPr id="174" name="Chart 3">
            <a:extLst>
              <a:ext uri="{FF2B5EF4-FFF2-40B4-BE49-F238E27FC236}">
                <a16:creationId xmlns:a16="http://schemas.microsoft.com/office/drawing/2014/main" id="{F1B45FBA-8618-403E-8A03-3D1857D2C864}"/>
              </a:ext>
            </a:extLst>
          </p:cNvPr>
          <p:cNvGraphicFramePr/>
          <p:nvPr>
            <p:custDataLst>
              <p:tags r:id="rId79"/>
            </p:custDataLst>
            <p:extLst>
              <p:ext uri="{D42A27DB-BD31-4B8C-83A1-F6EECF244321}">
                <p14:modId xmlns:p14="http://schemas.microsoft.com/office/powerpoint/2010/main" val="3498507817"/>
              </p:ext>
            </p:extLst>
          </p:nvPr>
        </p:nvGraphicFramePr>
        <p:xfrm>
          <a:off x="2768600" y="3416300"/>
          <a:ext cx="1881188" cy="2162175"/>
        </p:xfrm>
        <a:graphic>
          <a:graphicData uri="http://schemas.openxmlformats.org/drawingml/2006/chart">
            <c:chart xmlns:c="http://schemas.openxmlformats.org/drawingml/2006/chart" xmlns:r="http://schemas.openxmlformats.org/officeDocument/2006/relationships" r:id="rId105"/>
          </a:graphicData>
        </a:graphic>
      </p:graphicFrame>
      <p:sp useBgFill="1">
        <p:nvSpPr>
          <p:cNvPr id="231" name="Forme libre : forme 230">
            <a:extLst>
              <a:ext uri="{FF2B5EF4-FFF2-40B4-BE49-F238E27FC236}">
                <a16:creationId xmlns:a16="http://schemas.microsoft.com/office/drawing/2014/main" id="{C4B5B70C-22D5-4C3B-9B7B-EF87852DE827}"/>
              </a:ext>
            </a:extLst>
          </p:cNvPr>
          <p:cNvSpPr/>
          <p:nvPr>
            <p:custDataLst>
              <p:tags r:id="rId80"/>
            </p:custDataLst>
          </p:nvPr>
        </p:nvSpPr>
        <p:spPr bwMode="auto">
          <a:xfrm>
            <a:off x="3448050" y="3771900"/>
            <a:ext cx="520701" cy="196850"/>
          </a:xfrm>
          <a:custGeom>
            <a:avLst/>
            <a:gdLst/>
            <a:ahLst/>
            <a:cxnLst/>
            <a:rect l="0" t="0" r="0" b="0"/>
            <a:pathLst>
              <a:path w="520701" h="196851">
                <a:moveTo>
                  <a:pt x="0" y="139700"/>
                </a:moveTo>
                <a:lnTo>
                  <a:pt x="520700" y="0"/>
                </a:lnTo>
                <a:lnTo>
                  <a:pt x="520700" y="57150"/>
                </a:lnTo>
                <a:lnTo>
                  <a:pt x="0" y="1968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3"/>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227" name="Forme libre : forme 226">
            <a:extLst>
              <a:ext uri="{FF2B5EF4-FFF2-40B4-BE49-F238E27FC236}">
                <a16:creationId xmlns:a16="http://schemas.microsoft.com/office/drawing/2014/main" id="{057537EB-36F6-40B9-9EB0-5C7B8BACE653}"/>
              </a:ext>
            </a:extLst>
          </p:cNvPr>
          <p:cNvSpPr/>
          <p:nvPr>
            <p:custDataLst>
              <p:tags r:id="rId81"/>
            </p:custDataLst>
          </p:nvPr>
        </p:nvSpPr>
        <p:spPr bwMode="auto">
          <a:xfrm>
            <a:off x="3448050" y="3771900"/>
            <a:ext cx="520701" cy="139700"/>
          </a:xfrm>
          <a:custGeom>
            <a:avLst/>
            <a:gdLst/>
            <a:ahLst/>
            <a:cxnLst/>
            <a:rect l="0" t="0" r="0" b="0"/>
            <a:pathLst>
              <a:path w="520701" h="139701">
                <a:moveTo>
                  <a:pt x="0" y="139700"/>
                </a:moveTo>
                <a:lnTo>
                  <a:pt x="5207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8" name="Forme libre : forme 227">
            <a:extLst>
              <a:ext uri="{FF2B5EF4-FFF2-40B4-BE49-F238E27FC236}">
                <a16:creationId xmlns:a16="http://schemas.microsoft.com/office/drawing/2014/main" id="{803829E8-0351-4096-A3EE-FC81D6E79BD4}"/>
              </a:ext>
            </a:extLst>
          </p:cNvPr>
          <p:cNvSpPr/>
          <p:nvPr>
            <p:custDataLst>
              <p:tags r:id="rId82"/>
            </p:custDataLst>
          </p:nvPr>
        </p:nvSpPr>
        <p:spPr bwMode="auto">
          <a:xfrm>
            <a:off x="3448050" y="3829050"/>
            <a:ext cx="520701" cy="139700"/>
          </a:xfrm>
          <a:custGeom>
            <a:avLst/>
            <a:gdLst/>
            <a:ahLst/>
            <a:cxnLst/>
            <a:rect l="0" t="0" r="0" b="0"/>
            <a:pathLst>
              <a:path w="520701" h="139701">
                <a:moveTo>
                  <a:pt x="0" y="139700"/>
                </a:moveTo>
                <a:lnTo>
                  <a:pt x="5207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9" name="Text Placeholder 15"/>
          <p:cNvSpPr>
            <a:spLocks noGrp="1"/>
          </p:cNvSpPr>
          <p:nvPr>
            <p:custDataLst>
              <p:tags r:id="rId83"/>
            </p:custDataLst>
          </p:nvPr>
        </p:nvSpPr>
        <p:spPr bwMode="gray">
          <a:xfrm>
            <a:off x="3343274" y="3305175"/>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numCol="1" spcCol="0" anchor="b" anchorCtr="0" compatLnSpc="1">
            <a:prstTxWarp prst="textNoShape">
              <a:avLst/>
            </a:prstTxWarp>
            <a:noAutofit/>
          </a:bodyPr>
          <a:lstStyle>
            <a:lvl1pPr algn="l" rtl="0" eaLnBrk="0" fontAlgn="base" hangingPunct="0">
              <a:lnSpc>
                <a:spcPct val="90000"/>
              </a:lnSpc>
              <a:spcBef>
                <a:spcPct val="0"/>
              </a:spcBef>
              <a:spcAft>
                <a:spcPct val="0"/>
              </a:spcAft>
              <a:buFont typeface="Arial Narrow" pitchFamily="34" charset="0"/>
              <a:defRPr lang="en-US" sz="2100" kern="1200" dirty="0">
                <a:solidFill>
                  <a:schemeClr val="tx1"/>
                </a:solidFill>
                <a:latin typeface="+mn-lt"/>
                <a:ea typeface="+mn-ea"/>
                <a:cs typeface="+mn-cs"/>
                <a:sym typeface="+mn-lt"/>
              </a:defRPr>
            </a:lvl1pPr>
            <a:lvl2pPr marL="230188" indent="-230188" algn="l" rtl="0" eaLnBrk="0" fontAlgn="base" hangingPunct="0">
              <a:lnSpc>
                <a:spcPct val="90000"/>
              </a:lnSpc>
              <a:spcBef>
                <a:spcPts val="1200"/>
              </a:spcBef>
              <a:spcAft>
                <a:spcPct val="0"/>
              </a:spcAft>
              <a:buFont typeface="Arial Narrow" pitchFamily="34" charset="0"/>
              <a:buChar char="&gt;"/>
              <a:defRPr lang="en-US" sz="2100" kern="1200" dirty="0">
                <a:solidFill>
                  <a:schemeClr val="tx1"/>
                </a:solidFill>
                <a:latin typeface="+mn-lt"/>
                <a:ea typeface="+mn-ea"/>
                <a:cs typeface="+mn-cs"/>
                <a:sym typeface="+mn-lt"/>
              </a:defRPr>
            </a:lvl2pPr>
            <a:lvl3pPr marL="481013" indent="-233363" algn="l" rtl="0" eaLnBrk="0" fontAlgn="base" hangingPunct="0">
              <a:lnSpc>
                <a:spcPct val="90000"/>
              </a:lnSpc>
              <a:spcBef>
                <a:spcPts val="400"/>
              </a:spcBef>
              <a:spcAft>
                <a:spcPct val="0"/>
              </a:spcAft>
              <a:buFont typeface="Arial Narrow" pitchFamily="34" charset="0"/>
              <a:buChar char="–"/>
              <a:defRPr lang="en-US" sz="2100" kern="1200" dirty="0">
                <a:solidFill>
                  <a:schemeClr val="tx1"/>
                </a:solidFill>
                <a:latin typeface="+mn-lt"/>
                <a:ea typeface="+mn-ea"/>
                <a:cs typeface="+mn-cs"/>
                <a:sym typeface="+mn-lt"/>
              </a:defRPr>
            </a:lvl3pPr>
            <a:lvl4pPr marL="696913" indent="-200025" algn="l" rtl="0" eaLnBrk="0" fontAlgn="base" hangingPunct="0">
              <a:lnSpc>
                <a:spcPct val="90000"/>
              </a:lnSpc>
              <a:spcBef>
                <a:spcPts val="200"/>
              </a:spcBef>
              <a:spcAft>
                <a:spcPct val="0"/>
              </a:spcAft>
              <a:buFont typeface="Arial Narrow" pitchFamily="34" charset="0"/>
              <a:buChar char="-"/>
              <a:defRPr lang="en-US" sz="2100" kern="1200" dirty="0">
                <a:solidFill>
                  <a:schemeClr val="tx1"/>
                </a:solidFill>
                <a:latin typeface="+mn-lt"/>
                <a:ea typeface="+mn-ea"/>
                <a:cs typeface="+mn-cs"/>
                <a:sym typeface="+mn-lt"/>
              </a:defRPr>
            </a:lvl4pPr>
            <a:lvl5pPr marL="696913" algn="l" rtl="0" eaLnBrk="0" fontAlgn="base" hangingPunct="0">
              <a:lnSpc>
                <a:spcPct val="93000"/>
              </a:lnSpc>
              <a:spcBef>
                <a:spcPct val="0"/>
              </a:spcBef>
              <a:spcAft>
                <a:spcPct val="0"/>
              </a:spcAft>
              <a:buFont typeface="Arial Narrow" pitchFamily="34" charset="0"/>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pPr>
            <a:r>
              <a:rPr lang="fr-FR" sz="1100" dirty="0">
                <a:latin typeface="Arial Narrow"/>
                <a:sym typeface="Arial Narrow"/>
              </a:rPr>
              <a:t>~35 millions </a:t>
            </a:r>
          </a:p>
        </p:txBody>
      </p:sp>
      <p:sp>
        <p:nvSpPr>
          <p:cNvPr id="130" name="Text Placeholder 29"/>
          <p:cNvSpPr>
            <a:spLocks noGrp="1"/>
          </p:cNvSpPr>
          <p:nvPr>
            <p:custDataLst>
              <p:tags r:id="rId84"/>
            </p:custDataLst>
          </p:nvPr>
        </p:nvSpPr>
        <p:spPr bwMode="gray">
          <a:xfrm>
            <a:off x="3498851" y="5407025"/>
            <a:ext cx="206375" cy="168275"/>
          </a:xfrm>
          <a:prstGeom prst="rect">
            <a:avLst/>
          </a:prstGeom>
          <a:solidFill>
            <a:schemeClr val="accent6"/>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14AB9D5-A026-48A3-B641-C646E48FFA4E}" type="datetime'''''''''0%'''">
              <a:rPr lang="en-US" sz="1100">
                <a:solidFill>
                  <a:schemeClr val="bg1"/>
                </a:solidFill>
              </a:rPr>
              <a:pPr algn="ctr">
                <a:lnSpc>
                  <a:spcPct val="100000"/>
                </a:lnSpc>
                <a:spcBef>
                  <a:spcPct val="0"/>
                </a:spcBef>
              </a:pPr>
              <a:t>0%</a:t>
            </a:fld>
            <a:endParaRPr lang="fr-FR" sz="1100">
              <a:solidFill>
                <a:schemeClr val="bg1"/>
              </a:solidFill>
              <a:latin typeface="Arial Narrow"/>
              <a:sym typeface="Arial Narrow"/>
            </a:endParaRPr>
          </a:p>
        </p:txBody>
      </p:sp>
      <p:sp>
        <p:nvSpPr>
          <p:cNvPr id="134" name="Text Placeholder 27"/>
          <p:cNvSpPr>
            <a:spLocks noGrp="1"/>
          </p:cNvSpPr>
          <p:nvPr>
            <p:custDataLst>
              <p:tags r:id="rId85"/>
            </p:custDataLst>
          </p:nvPr>
        </p:nvSpPr>
        <p:spPr bwMode="gray">
          <a:xfrm>
            <a:off x="3573464" y="3990975"/>
            <a:ext cx="269875" cy="168275"/>
          </a:xfrm>
          <a:prstGeom prst="rect">
            <a:avLst/>
          </a:prstGeom>
          <a:noFill/>
          <a:effectLst/>
          <a:extLst>
            <a:ext uri="{909E8E84-426E-40DD-AFC4-6F175D3DCCD1}">
              <a14:hiddenFill xmlns:a14="http://schemas.microsoft.com/office/drawing/2010/main">
                <a:solidFill>
                  <a:schemeClr val="hlink"/>
                </a:solidFill>
              </a14:hiddenFill>
            </a:ext>
          </a:ex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A24470B9-476C-4A3F-BBEB-C9340FFEBDFD}" type="datetime'''''''''''''''''''''8''''''''''''''''''3''%'''''''">
              <a:rPr lang="en-US" sz="1100">
                <a:solidFill>
                  <a:schemeClr val="bg1"/>
                </a:solidFill>
              </a:rPr>
              <a:pPr algn="ctr">
                <a:lnSpc>
                  <a:spcPct val="100000"/>
                </a:lnSpc>
                <a:spcBef>
                  <a:spcPct val="0"/>
                </a:spcBef>
              </a:pPr>
              <a:t>83%</a:t>
            </a:fld>
            <a:endParaRPr lang="fr-FR" sz="1100" dirty="0">
              <a:solidFill>
                <a:schemeClr val="bg1"/>
              </a:solidFill>
              <a:latin typeface="Arial Narrow"/>
              <a:sym typeface="Arial Narrow"/>
            </a:endParaRPr>
          </a:p>
        </p:txBody>
      </p:sp>
      <p:sp>
        <p:nvSpPr>
          <p:cNvPr id="131" name="Text Placeholder 25"/>
          <p:cNvSpPr>
            <a:spLocks noGrp="1"/>
          </p:cNvSpPr>
          <p:nvPr>
            <p:custDataLst>
              <p:tags r:id="rId86"/>
            </p:custDataLst>
          </p:nvPr>
        </p:nvSpPr>
        <p:spPr bwMode="gray">
          <a:xfrm>
            <a:off x="3713164" y="5391150"/>
            <a:ext cx="206375" cy="168275"/>
          </a:xfrm>
          <a:prstGeom prst="rect">
            <a:avLst/>
          </a:prstGeom>
          <a:solidFill>
            <a:schemeClr val="folHlink"/>
          </a:solidFill>
          <a:effectLst/>
        </p:spPr>
        <p:txBody>
          <a:bodyPr vert="horz" wrap="none" lIns="20638" tIns="0" rIns="20638"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DC9F7E6F-D435-4CDA-A6C0-2A73C9979FC5}" type="datetime'''''''''''''''''''''''''''''''0''''''%'''''''">
              <a:rPr lang="en-US" sz="1100"/>
              <a:pPr algn="ctr">
                <a:lnSpc>
                  <a:spcPct val="100000"/>
                </a:lnSpc>
                <a:spcBef>
                  <a:spcPct val="0"/>
                </a:spcBef>
              </a:pPr>
              <a:t>0%</a:t>
            </a:fld>
            <a:endParaRPr lang="fr-FR" sz="1100">
              <a:latin typeface="Arial Narrow"/>
              <a:sym typeface="Arial Narrow"/>
            </a:endParaRPr>
          </a:p>
        </p:txBody>
      </p:sp>
      <p:sp>
        <p:nvSpPr>
          <p:cNvPr id="128" name="Text Placeholder 15"/>
          <p:cNvSpPr>
            <a:spLocks noGrp="1"/>
          </p:cNvSpPr>
          <p:nvPr>
            <p:custDataLst>
              <p:tags r:id="rId87"/>
            </p:custDataLst>
          </p:nvPr>
        </p:nvSpPr>
        <p:spPr bwMode="auto">
          <a:xfrm>
            <a:off x="3422650" y="5621338"/>
            <a:ext cx="5715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B1B7BFB-75EB-4C85-8141-A0A21034ED49}" type="datetime'P''''''ar''''''''''i''''s''''-B''''r''i''''''''v''e'''''''''''">
              <a:rPr lang="en-US" sz="1100"/>
              <a:pPr algn="ctr">
                <a:lnSpc>
                  <a:spcPct val="100000"/>
                </a:lnSpc>
                <a:spcBef>
                  <a:spcPct val="0"/>
                </a:spcBef>
              </a:pPr>
              <a:t>Paris-Brive</a:t>
            </a:fld>
            <a:endParaRPr lang="fr-FR" sz="1100" dirty="0">
              <a:latin typeface="Arial Narrow"/>
              <a:sym typeface="Arial Narrow"/>
            </a:endParaRPr>
          </a:p>
        </p:txBody>
      </p:sp>
      <p:sp>
        <p:nvSpPr>
          <p:cNvPr id="135" name="Notes"/>
          <p:cNvSpPr txBox="1"/>
          <p:nvPr/>
        </p:nvSpPr>
        <p:spPr>
          <a:xfrm>
            <a:off x="753520" y="6417474"/>
            <a:ext cx="2529539"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sym typeface="+mn-lt"/>
              </a:rPr>
              <a:t>1) </a:t>
            </a:r>
            <a:r>
              <a:rPr lang="fr-FR" sz="1000" b="0" dirty="0">
                <a:latin typeface="+mn-lt"/>
                <a:sym typeface="+mn-lt"/>
              </a:rPr>
              <a:t>Chiffres de transport au niveau inter et intra régional</a:t>
            </a:r>
            <a:endParaRPr lang="fr-FR" sz="1000" b="0" dirty="0">
              <a:solidFill>
                <a:schemeClr val="tx1"/>
              </a:solidFill>
              <a:latin typeface="+mn-lt"/>
              <a:sym typeface="+mn-lt"/>
            </a:endParaRPr>
          </a:p>
        </p:txBody>
      </p:sp>
      <p:cxnSp>
        <p:nvCxnSpPr>
          <p:cNvPr id="205" name="Horizontal Line"/>
          <p:cNvCxnSpPr/>
          <p:nvPr/>
        </p:nvCxnSpPr>
        <p:spPr bwMode="auto">
          <a:xfrm>
            <a:off x="8523468" y="2904242"/>
            <a:ext cx="756000"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06" name="ListLeanHorizontalTextTopic0"/>
          <p:cNvSpPr txBox="1"/>
          <p:nvPr/>
        </p:nvSpPr>
        <p:spPr bwMode="auto">
          <a:xfrm>
            <a:off x="8515351" y="2471440"/>
            <a:ext cx="781050" cy="432802"/>
          </a:xfrm>
          <a:prstGeom prst="rect">
            <a:avLst/>
          </a:prstGeom>
          <a:noFill/>
          <a:ln w="9525">
            <a:noFill/>
          </a:ln>
        </p:spPr>
        <p:txBody>
          <a:bodyPr wrap="square" lIns="0" tIns="0" rIns="0" bIns="72000" anchor="b">
            <a:spAutoFit/>
          </a:bodyPr>
          <a:lstStyle/>
          <a:p>
            <a:pPr>
              <a:lnSpc>
                <a:spcPct val="90000"/>
              </a:lnSpc>
              <a:spcBef>
                <a:spcPts val="400"/>
              </a:spcBef>
              <a:buSzPct val="100000"/>
              <a:defRPr/>
            </a:pPr>
            <a:r>
              <a:rPr lang="fr-FR" dirty="0">
                <a:latin typeface="+mn-lt"/>
                <a:cs typeface="Arial Narrow" pitchFamily="34" charset="0"/>
              </a:rPr>
              <a:t>Motif de voyage           </a:t>
            </a:r>
            <a:endParaRPr lang="fr-FR" b="0" dirty="0">
              <a:latin typeface="+mn-lt"/>
              <a:cs typeface="Arial Narrow" pitchFamily="34" charset="0"/>
            </a:endParaRPr>
          </a:p>
        </p:txBody>
      </p:sp>
      <p:graphicFrame>
        <p:nvGraphicFramePr>
          <p:cNvPr id="198" name="Chart 3">
            <a:extLst>
              <a:ext uri="{FF2B5EF4-FFF2-40B4-BE49-F238E27FC236}">
                <a16:creationId xmlns:a16="http://schemas.microsoft.com/office/drawing/2014/main" id="{A55456D9-3CEF-4DE6-B2E7-AD1334798869}"/>
              </a:ext>
            </a:extLst>
          </p:cNvPr>
          <p:cNvGraphicFramePr/>
          <p:nvPr>
            <p:custDataLst>
              <p:tags r:id="rId88"/>
            </p:custDataLst>
            <p:extLst>
              <p:ext uri="{D42A27DB-BD31-4B8C-83A1-F6EECF244321}">
                <p14:modId xmlns:p14="http://schemas.microsoft.com/office/powerpoint/2010/main" val="1762148645"/>
              </p:ext>
            </p:extLst>
          </p:nvPr>
        </p:nvGraphicFramePr>
        <p:xfrm>
          <a:off x="7786688" y="3463925"/>
          <a:ext cx="1881187" cy="2152650"/>
        </p:xfrm>
        <a:graphic>
          <a:graphicData uri="http://schemas.openxmlformats.org/drawingml/2006/chart">
            <c:chart xmlns:c="http://schemas.openxmlformats.org/drawingml/2006/chart" xmlns:r="http://schemas.openxmlformats.org/officeDocument/2006/relationships" r:id="rId106"/>
          </a:graphicData>
        </a:graphic>
      </p:graphicFrame>
      <p:sp>
        <p:nvSpPr>
          <p:cNvPr id="138" name="Text Placeholder 12"/>
          <p:cNvSpPr>
            <a:spLocks noGrp="1"/>
          </p:cNvSpPr>
          <p:nvPr>
            <p:custDataLst>
              <p:tags r:id="rId89"/>
            </p:custDataLst>
          </p:nvPr>
        </p:nvSpPr>
        <p:spPr bwMode="auto">
          <a:xfrm>
            <a:off x="8980488" y="4987925"/>
            <a:ext cx="269875"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08CDEB9-E790-4559-8D50-DFC7FA48FD92}" type="datetime'P''''r''''''''''''''i''''''''''''''''''''v''''é'''''''''''">
              <a:rPr lang="en-US" sz="900" smtClean="0">
                <a:latin typeface="Arial Narrow"/>
                <a:sym typeface="Arial Narrow"/>
              </a:rPr>
              <a:pPr>
                <a:lnSpc>
                  <a:spcPct val="100000"/>
                </a:lnSpc>
                <a:spcBef>
                  <a:spcPct val="0"/>
                </a:spcBef>
              </a:pPr>
              <a:t>Privé</a:t>
            </a:fld>
            <a:r>
              <a:rPr lang="en-US" sz="900" baseline="30000" dirty="0">
                <a:latin typeface="Arial Narrow"/>
                <a:sym typeface="Arial Narrow"/>
              </a:rPr>
              <a:t>2)</a:t>
            </a:r>
            <a:endParaRPr lang="fr-FR" sz="900" baseline="30000" dirty="0">
              <a:latin typeface="Arial Narrow"/>
              <a:sym typeface="Arial Narrow"/>
            </a:endParaRPr>
          </a:p>
        </p:txBody>
      </p:sp>
      <p:sp>
        <p:nvSpPr>
          <p:cNvPr id="137" name="Text Placeholder 11"/>
          <p:cNvSpPr>
            <a:spLocks noGrp="1"/>
          </p:cNvSpPr>
          <p:nvPr>
            <p:custDataLst>
              <p:tags r:id="rId90"/>
            </p:custDataLst>
          </p:nvPr>
        </p:nvSpPr>
        <p:spPr bwMode="auto">
          <a:xfrm>
            <a:off x="8980488" y="4362450"/>
            <a:ext cx="3286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23A7D593-FB21-4F09-83B3-C2BE14A7B4A6}" type="datetime'''''''''''L''o''''''''i''''''si''''''''r''s'''''''''">
              <a:rPr lang="en-US" sz="900" smtClean="0">
                <a:latin typeface="Arial Narrow"/>
                <a:sym typeface="Arial Narrow"/>
              </a:rPr>
              <a:pPr>
                <a:lnSpc>
                  <a:spcPct val="100000"/>
                </a:lnSpc>
                <a:spcBef>
                  <a:spcPct val="0"/>
                </a:spcBef>
              </a:pPr>
              <a:t>Loisirs</a:t>
            </a:fld>
            <a:r>
              <a:rPr lang="en-US" sz="900" baseline="30000" dirty="0">
                <a:latin typeface="Arial Narrow"/>
                <a:sym typeface="Arial Narrow"/>
              </a:rPr>
              <a:t>3)</a:t>
            </a:r>
            <a:endParaRPr lang="fr-FR" sz="900" baseline="30000" dirty="0">
              <a:latin typeface="Arial Narrow"/>
              <a:sym typeface="Arial Narrow"/>
            </a:endParaRPr>
          </a:p>
        </p:txBody>
      </p:sp>
      <p:sp>
        <p:nvSpPr>
          <p:cNvPr id="220" name="Text Placeholder 10"/>
          <p:cNvSpPr>
            <a:spLocks noGrp="1"/>
          </p:cNvSpPr>
          <p:nvPr>
            <p:custDataLst>
              <p:tags r:id="rId91"/>
            </p:custDataLst>
          </p:nvPr>
        </p:nvSpPr>
        <p:spPr bwMode="auto">
          <a:xfrm>
            <a:off x="8980488" y="3606800"/>
            <a:ext cx="449263"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A294A9F-5BE1-4B4D-90CF-0638935888CA}" type="datetime'''Pen''''''''d''u''''''''l''''''''''''''''a''''ire'''">
              <a:rPr lang="en-US" sz="900"/>
              <a:pPr>
                <a:lnSpc>
                  <a:spcPct val="100000"/>
                </a:lnSpc>
                <a:spcBef>
                  <a:spcPct val="0"/>
                </a:spcBef>
              </a:pPr>
              <a:t>Pendulaire</a:t>
            </a:fld>
            <a:endParaRPr lang="fr-FR" sz="900" dirty="0">
              <a:latin typeface="Arial Narrow"/>
              <a:sym typeface="Arial Narrow"/>
            </a:endParaRPr>
          </a:p>
        </p:txBody>
      </p:sp>
      <p:sp>
        <p:nvSpPr>
          <p:cNvPr id="213" name="Text Placeholder 7"/>
          <p:cNvSpPr>
            <a:spLocks noGrp="1"/>
          </p:cNvSpPr>
          <p:nvPr>
            <p:custDataLst>
              <p:tags r:id="rId92"/>
            </p:custDataLst>
          </p:nvPr>
        </p:nvSpPr>
        <p:spPr bwMode="auto">
          <a:xfrm>
            <a:off x="8593138" y="5580063"/>
            <a:ext cx="266700" cy="168275"/>
          </a:xfrm>
          <a:prstGeom prst="rect">
            <a:avLst/>
          </a:prstGeom>
          <a:noFill/>
          <a:effec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60D87C8D-364A-4AF5-8C6A-75755E57EE9B}" type="datetime'''2''''''''''''''''''0''''''''''''''''''''''''''''''''''13'''">
              <a:rPr lang="en-US" sz="1100"/>
              <a:pPr algn="ctr">
                <a:lnSpc>
                  <a:spcPct val="100000"/>
                </a:lnSpc>
                <a:spcBef>
                  <a:spcPct val="0"/>
                </a:spcBef>
              </a:pPr>
              <a:t>2013</a:t>
            </a:fld>
            <a:endParaRPr lang="fr-FR" sz="1100">
              <a:latin typeface="Arial Narrow"/>
              <a:sym typeface="Arial Narrow"/>
            </a:endParaRPr>
          </a:p>
        </p:txBody>
      </p:sp>
      <p:sp>
        <p:nvSpPr>
          <p:cNvPr id="221" name="Text Placeholder 11"/>
          <p:cNvSpPr>
            <a:spLocks noGrp="1"/>
          </p:cNvSpPr>
          <p:nvPr>
            <p:custDataLst>
              <p:tags r:id="rId93"/>
            </p:custDataLst>
          </p:nvPr>
        </p:nvSpPr>
        <p:spPr bwMode="auto">
          <a:xfrm>
            <a:off x="8980488" y="3975100"/>
            <a:ext cx="569913" cy="136525"/>
          </a:xfrm>
          <a:prstGeom prst="rect">
            <a:avLst/>
          </a:prstGeom>
          <a:noFill/>
          <a:effec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38F17AE2-2AED-49F3-BE19-E056CFD8911A}" type="datetime'''''Pr''o''''''''''f''''''''''''es''si''''''o''''''''nn''e''l'">
              <a:rPr lang="en-US" sz="900"/>
              <a:pPr>
                <a:lnSpc>
                  <a:spcPct val="100000"/>
                </a:lnSpc>
                <a:spcBef>
                  <a:spcPct val="0"/>
                </a:spcBef>
              </a:pPr>
              <a:t>Professionnel</a:t>
            </a:fld>
            <a:endParaRPr lang="fr-FR" sz="900">
              <a:latin typeface="Arial Narrow"/>
              <a:sym typeface="Arial Narrow"/>
            </a:endParaRPr>
          </a:p>
        </p:txBody>
      </p:sp>
      <p:sp>
        <p:nvSpPr>
          <p:cNvPr id="223" name="Text Placeholder 13"/>
          <p:cNvSpPr>
            <a:spLocks noGrp="1"/>
          </p:cNvSpPr>
          <p:nvPr>
            <p:custDataLst>
              <p:tags r:id="rId94"/>
            </p:custDataLst>
          </p:nvPr>
        </p:nvSpPr>
        <p:spPr bwMode="gray">
          <a:xfrm>
            <a:off x="8559800" y="3352800"/>
            <a:ext cx="333375" cy="168275"/>
          </a:xfrm>
          <a:prstGeom prst="rect">
            <a:avLst/>
          </a:prstGeom>
          <a:noFill/>
          <a:effectLst/>
        </p:spPr>
        <p:txBody>
          <a:bodyPr vert="horz" wrap="none" lIns="20638" tIns="0" rIns="20638"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84D0596-1C8E-4A78-9D9E-448F355F2E85}" type="datetime'''''''10''''''''''''''''''''0''''''''''%'''''''''''''">
              <a:rPr lang="en-US" sz="1100" b="1"/>
              <a:pPr algn="ctr">
                <a:lnSpc>
                  <a:spcPct val="100000"/>
                </a:lnSpc>
                <a:spcBef>
                  <a:spcPct val="0"/>
                </a:spcBef>
              </a:pPr>
              <a:t>100%</a:t>
            </a:fld>
            <a:endParaRPr lang="fr-FR" sz="1100" b="1" dirty="0">
              <a:latin typeface="Arial Narrow"/>
              <a:sym typeface="Arial Narrow"/>
            </a:endParaRPr>
          </a:p>
        </p:txBody>
      </p:sp>
      <p:sp>
        <p:nvSpPr>
          <p:cNvPr id="145" name="Notes"/>
          <p:cNvSpPr txBox="1"/>
          <p:nvPr/>
        </p:nvSpPr>
        <p:spPr>
          <a:xfrm>
            <a:off x="3436464" y="6417474"/>
            <a:ext cx="993862"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sym typeface="+mn-lt"/>
              </a:rPr>
              <a:t>2) </a:t>
            </a:r>
            <a:r>
              <a:rPr lang="fr-FR" sz="1000" b="0" dirty="0">
                <a:latin typeface="+mn-lt"/>
                <a:sym typeface="+mn-lt"/>
              </a:rPr>
              <a:t>Visite famille, amis</a:t>
            </a:r>
            <a:endParaRPr lang="fr-FR" sz="1000" b="0" dirty="0">
              <a:solidFill>
                <a:schemeClr val="tx1"/>
              </a:solidFill>
              <a:latin typeface="+mn-lt"/>
              <a:sym typeface="+mn-lt"/>
            </a:endParaRPr>
          </a:p>
        </p:txBody>
      </p:sp>
      <p:sp>
        <p:nvSpPr>
          <p:cNvPr id="146" name="Notes"/>
          <p:cNvSpPr txBox="1"/>
          <p:nvPr/>
        </p:nvSpPr>
        <p:spPr>
          <a:xfrm>
            <a:off x="4583731" y="6417474"/>
            <a:ext cx="1402628"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chemeClr val="tx1"/>
                </a:solidFill>
                <a:latin typeface="+mn-lt"/>
                <a:sym typeface="+mn-lt"/>
              </a:rPr>
              <a:t>3) </a:t>
            </a:r>
            <a:r>
              <a:rPr lang="fr-FR" sz="1000" b="0" dirty="0">
                <a:latin typeface="+mn-lt"/>
                <a:sym typeface="+mn-lt"/>
              </a:rPr>
              <a:t>Tourisme, séjour, vacances</a:t>
            </a:r>
            <a:endParaRPr lang="fr-FR" sz="1000" b="0" dirty="0">
              <a:solidFill>
                <a:schemeClr val="tx1"/>
              </a:solidFill>
              <a:latin typeface="+mn-lt"/>
              <a:sym typeface="+mn-lt"/>
            </a:endParaRPr>
          </a:p>
        </p:txBody>
      </p:sp>
      <p:sp>
        <p:nvSpPr>
          <p:cNvPr id="136" name="RbSticker">
            <a:extLst>
              <a:ext uri="{FF2B5EF4-FFF2-40B4-BE49-F238E27FC236}">
                <a16:creationId xmlns:a16="http://schemas.microsoft.com/office/drawing/2014/main" id="{F6286137-E280-4C56-911F-8D9DAA42B6A8}"/>
              </a:ext>
            </a:extLst>
          </p:cNvPr>
          <p:cNvSpPr txBox="1"/>
          <p:nvPr/>
        </p:nvSpPr>
        <p:spPr>
          <a:xfrm>
            <a:off x="736600" y="260349"/>
            <a:ext cx="2922275"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391992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9" name="think-cell Slide" r:id="rId6" imgW="360" imgH="360" progId="TCLayout.ActiveDocument.1">
                  <p:embed/>
                </p:oleObj>
              </mc:Choice>
              <mc:Fallback>
                <p:oleObj name="think-cell Slide" r:id="rId6" imgW="360" imgH="360" progId="TCLayout.ActiveDocument.1">
                  <p:embed/>
                  <p:pic>
                    <p:nvPicPr>
                      <p:cNvPr id="30" name="Object 29"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fr-FR" sz="1100" dirty="0">
              <a:solidFill>
                <a:srgbClr val="000000"/>
              </a:solidFill>
              <a:sym typeface="Arial Narrow"/>
            </a:endParaRPr>
          </a:p>
        </p:txBody>
      </p:sp>
      <p:cxnSp>
        <p:nvCxnSpPr>
          <p:cNvPr id="126" name="Straight Connector 125"/>
          <p:cNvCxnSpPr>
            <a:cxnSpLocks/>
          </p:cNvCxnSpPr>
          <p:nvPr/>
        </p:nvCxnSpPr>
        <p:spPr>
          <a:xfrm>
            <a:off x="1530003" y="3927300"/>
            <a:ext cx="6674841" cy="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738000" y="720000"/>
            <a:ext cx="8535988" cy="747897"/>
          </a:xfrm>
        </p:spPr>
        <p:txBody>
          <a:bodyPr/>
          <a:lstStyle/>
          <a:p>
            <a:r>
              <a:rPr lang="fr-FR" dirty="0"/>
              <a:t>Intercités est soumis à une forte concurrence aérienne et / ou routière sur l'ensemble des tronçons structurants</a:t>
            </a:r>
          </a:p>
        </p:txBody>
      </p:sp>
      <p:sp>
        <p:nvSpPr>
          <p:cNvPr id="5" name="Source"/>
          <p:cNvSpPr txBox="1"/>
          <p:nvPr/>
        </p:nvSpPr>
        <p:spPr>
          <a:xfrm>
            <a:off x="738189" y="6710121"/>
            <a:ext cx="3363100"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Sources : Mappy, SNCF, Air France, Easyjet, Blablacar, Analyses Roland Berger</a:t>
            </a:r>
          </a:p>
        </p:txBody>
      </p:sp>
      <p:sp>
        <p:nvSpPr>
          <p:cNvPr id="23" name="Subtitle"/>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rgbClr val="000000"/>
              </a:buClr>
              <a:buSzPct val="100000"/>
            </a:pPr>
            <a:r>
              <a:rPr lang="fr-FR" sz="2100" b="0" dirty="0">
                <a:solidFill>
                  <a:srgbClr val="716D6D"/>
                </a:solidFill>
                <a:latin typeface="Arial Narrow"/>
                <a:sym typeface="+mn-lt"/>
              </a:rPr>
              <a:t>Panorama de l'offre sur l'axe Paris-Limoges-Toulouse [2014]</a:t>
            </a:r>
          </a:p>
        </p:txBody>
      </p:sp>
      <p:sp>
        <p:nvSpPr>
          <p:cNvPr id="80" name="ListLeanHorizontalTextDetail1"/>
          <p:cNvSpPr txBox="1">
            <a:spLocks/>
          </p:cNvSpPr>
          <p:nvPr/>
        </p:nvSpPr>
        <p:spPr>
          <a:xfrm>
            <a:off x="2496786" y="2858146"/>
            <a:ext cx="846137" cy="24929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03h58</a:t>
            </a:r>
            <a:br>
              <a:rPr lang="fr-FR" sz="1100" b="0" dirty="0">
                <a:solidFill>
                  <a:srgbClr val="000000"/>
                </a:solidFill>
                <a:cs typeface="Arial" pitchFamily="34" charset="0"/>
              </a:rPr>
            </a:br>
            <a:r>
              <a:rPr lang="fr-FR" sz="700" b="0" dirty="0">
                <a:solidFill>
                  <a:srgbClr val="000000"/>
                </a:solidFill>
                <a:cs typeface="Arial" pitchFamily="34" charset="0"/>
              </a:rPr>
              <a:t>(direct avec 2 arrêts)</a:t>
            </a:r>
          </a:p>
        </p:txBody>
      </p:sp>
      <p:sp>
        <p:nvSpPr>
          <p:cNvPr id="87" name="ListLeanHorizontalTextDetail1"/>
          <p:cNvSpPr txBox="1">
            <a:spLocks/>
          </p:cNvSpPr>
          <p:nvPr/>
        </p:nvSpPr>
        <p:spPr>
          <a:xfrm>
            <a:off x="2759554" y="4468843"/>
            <a:ext cx="320601"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03h47</a:t>
            </a:r>
          </a:p>
        </p:txBody>
      </p:sp>
      <p:sp>
        <p:nvSpPr>
          <p:cNvPr id="88" name="ListLeanHorizontalTextDetail1"/>
          <p:cNvSpPr txBox="1">
            <a:spLocks/>
          </p:cNvSpPr>
          <p:nvPr/>
        </p:nvSpPr>
        <p:spPr>
          <a:xfrm>
            <a:off x="2759554" y="4831922"/>
            <a:ext cx="320601"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04h17</a:t>
            </a:r>
          </a:p>
        </p:txBody>
      </p:sp>
      <p:sp>
        <p:nvSpPr>
          <p:cNvPr id="94" name="ListLeanHorizontalTextDetail2"/>
          <p:cNvSpPr txBox="1">
            <a:spLocks/>
          </p:cNvSpPr>
          <p:nvPr/>
        </p:nvSpPr>
        <p:spPr>
          <a:xfrm>
            <a:off x="3404836" y="2858146"/>
            <a:ext cx="457993"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9</a:t>
            </a:r>
          </a:p>
        </p:txBody>
      </p:sp>
      <p:sp>
        <p:nvSpPr>
          <p:cNvPr id="101" name="ListLeanHorizontalTextDetail3"/>
          <p:cNvSpPr txBox="1">
            <a:spLocks/>
          </p:cNvSpPr>
          <p:nvPr/>
        </p:nvSpPr>
        <p:spPr>
          <a:xfrm>
            <a:off x="3404836" y="4468843"/>
            <a:ext cx="457993"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N/A</a:t>
            </a:r>
          </a:p>
        </p:txBody>
      </p:sp>
      <p:sp>
        <p:nvSpPr>
          <p:cNvPr id="102" name="ListLeanHorizontalTextDetail3"/>
          <p:cNvSpPr txBox="1">
            <a:spLocks/>
          </p:cNvSpPr>
          <p:nvPr/>
        </p:nvSpPr>
        <p:spPr>
          <a:xfrm>
            <a:off x="3569712" y="4812872"/>
            <a:ext cx="12824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44</a:t>
            </a:r>
          </a:p>
        </p:txBody>
      </p:sp>
      <p:sp>
        <p:nvSpPr>
          <p:cNvPr id="208" name="ListLeanHorizontalTextDetail1"/>
          <p:cNvSpPr txBox="1">
            <a:spLocks/>
          </p:cNvSpPr>
          <p:nvPr/>
        </p:nvSpPr>
        <p:spPr>
          <a:xfrm>
            <a:off x="4419707" y="2858146"/>
            <a:ext cx="846137" cy="24929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04h15</a:t>
            </a:r>
            <a:br>
              <a:rPr lang="fr-FR" sz="1100" b="0" dirty="0">
                <a:solidFill>
                  <a:srgbClr val="000000"/>
                </a:solidFill>
                <a:cs typeface="Arial" pitchFamily="34" charset="0"/>
              </a:rPr>
            </a:br>
            <a:r>
              <a:rPr lang="fr-FR" sz="700" b="0" dirty="0">
                <a:solidFill>
                  <a:srgbClr val="000000"/>
                </a:solidFill>
                <a:cs typeface="Arial" pitchFamily="34" charset="0"/>
              </a:rPr>
              <a:t>(direct à 6 arrêts)</a:t>
            </a:r>
          </a:p>
        </p:txBody>
      </p:sp>
      <p:sp>
        <p:nvSpPr>
          <p:cNvPr id="209" name="ListLeanHorizontalTextDetail1"/>
          <p:cNvSpPr txBox="1">
            <a:spLocks/>
          </p:cNvSpPr>
          <p:nvPr/>
        </p:nvSpPr>
        <p:spPr>
          <a:xfrm>
            <a:off x="4419707" y="3179348"/>
            <a:ext cx="846137" cy="34624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04h42</a:t>
            </a:r>
            <a:br>
              <a:rPr lang="fr-FR" sz="1100" b="0" dirty="0">
                <a:solidFill>
                  <a:srgbClr val="000000"/>
                </a:solidFill>
                <a:cs typeface="Arial" pitchFamily="34" charset="0"/>
              </a:rPr>
            </a:br>
            <a:r>
              <a:rPr lang="fr-FR" sz="700" b="0" dirty="0">
                <a:solidFill>
                  <a:srgbClr val="000000"/>
                </a:solidFill>
                <a:cs typeface="Arial" pitchFamily="34" charset="0"/>
              </a:rPr>
              <a:t>(avec changement à Brive)</a:t>
            </a:r>
          </a:p>
        </p:txBody>
      </p:sp>
      <p:sp>
        <p:nvSpPr>
          <p:cNvPr id="215" name="ListLeanHorizontalTextDetail1"/>
          <p:cNvSpPr txBox="1">
            <a:spLocks/>
          </p:cNvSpPr>
          <p:nvPr/>
        </p:nvSpPr>
        <p:spPr>
          <a:xfrm>
            <a:off x="4582861" y="4443619"/>
            <a:ext cx="490800" cy="202797"/>
          </a:xfrm>
          <a:prstGeom prst="round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defPPr>
              <a:defRPr lang="de-DE"/>
            </a:defPPr>
            <a:lvl1pPr>
              <a:lnSpc>
                <a:spcPct val="90000"/>
              </a:lnSpc>
              <a:spcBef>
                <a:spcPts val="400"/>
              </a:spcBef>
              <a:defRPr sz="1500" b="0">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algn="ctr"/>
            <a:r>
              <a:rPr lang="fr-FR" sz="1100" dirty="0">
                <a:solidFill>
                  <a:schemeClr val="accent1"/>
                </a:solidFill>
              </a:rPr>
              <a:t>03h03</a:t>
            </a:r>
          </a:p>
        </p:txBody>
      </p:sp>
      <p:sp>
        <p:nvSpPr>
          <p:cNvPr id="216" name="ListLeanHorizontalTextDetail1"/>
          <p:cNvSpPr txBox="1">
            <a:spLocks/>
          </p:cNvSpPr>
          <p:nvPr/>
        </p:nvSpPr>
        <p:spPr>
          <a:xfrm>
            <a:off x="4682475" y="4831922"/>
            <a:ext cx="320601"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03h33</a:t>
            </a:r>
          </a:p>
        </p:txBody>
      </p:sp>
      <p:sp>
        <p:nvSpPr>
          <p:cNvPr id="220" name="ListLeanHorizontalTextDetail2"/>
          <p:cNvSpPr txBox="1">
            <a:spLocks/>
          </p:cNvSpPr>
          <p:nvPr/>
        </p:nvSpPr>
        <p:spPr>
          <a:xfrm>
            <a:off x="5323948" y="2858146"/>
            <a:ext cx="457993" cy="34624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2</a:t>
            </a:r>
            <a:endParaRPr lang="fr-FR" sz="700" b="0" dirty="0">
              <a:solidFill>
                <a:srgbClr val="000000"/>
              </a:solidFill>
              <a:cs typeface="Arial" pitchFamily="34" charset="0"/>
            </a:endParaRPr>
          </a:p>
        </p:txBody>
      </p:sp>
      <p:sp>
        <p:nvSpPr>
          <p:cNvPr id="221" name="ListLeanHorizontalTextDetail2"/>
          <p:cNvSpPr txBox="1">
            <a:spLocks/>
          </p:cNvSpPr>
          <p:nvPr/>
        </p:nvSpPr>
        <p:spPr>
          <a:xfrm>
            <a:off x="5520884" y="3256622"/>
            <a:ext cx="6412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1</a:t>
            </a:r>
          </a:p>
        </p:txBody>
      </p:sp>
      <p:sp>
        <p:nvSpPr>
          <p:cNvPr id="227" name="ListLeanHorizontalTextDetail3"/>
          <p:cNvSpPr txBox="1">
            <a:spLocks/>
          </p:cNvSpPr>
          <p:nvPr/>
        </p:nvSpPr>
        <p:spPr>
          <a:xfrm>
            <a:off x="5456764" y="4468843"/>
            <a:ext cx="19236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N/A</a:t>
            </a:r>
          </a:p>
        </p:txBody>
      </p:sp>
      <p:sp>
        <p:nvSpPr>
          <p:cNvPr id="228" name="ListLeanHorizontalTextDetail3"/>
          <p:cNvSpPr txBox="1">
            <a:spLocks/>
          </p:cNvSpPr>
          <p:nvPr/>
        </p:nvSpPr>
        <p:spPr>
          <a:xfrm>
            <a:off x="5488824" y="4812872"/>
            <a:ext cx="12824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38</a:t>
            </a:r>
          </a:p>
        </p:txBody>
      </p:sp>
      <p:sp>
        <p:nvSpPr>
          <p:cNvPr id="91" name="ListLeanHorizontalTextDetail1"/>
          <p:cNvSpPr txBox="1">
            <a:spLocks/>
          </p:cNvSpPr>
          <p:nvPr/>
        </p:nvSpPr>
        <p:spPr>
          <a:xfrm>
            <a:off x="6335008" y="2858146"/>
            <a:ext cx="846137" cy="24929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08h04</a:t>
            </a:r>
            <a:br>
              <a:rPr lang="fr-FR" sz="1100" b="0" dirty="0">
                <a:solidFill>
                  <a:srgbClr val="000000"/>
                </a:solidFill>
                <a:cs typeface="Arial" pitchFamily="34" charset="0"/>
              </a:rPr>
            </a:br>
            <a:r>
              <a:rPr lang="fr-FR" sz="700" b="0" dirty="0">
                <a:solidFill>
                  <a:srgbClr val="000000"/>
                </a:solidFill>
                <a:cs typeface="Arial" pitchFamily="34" charset="0"/>
              </a:rPr>
              <a:t>(direct à 9 arrêts)</a:t>
            </a:r>
          </a:p>
        </p:txBody>
      </p:sp>
      <p:sp>
        <p:nvSpPr>
          <p:cNvPr id="98" name="ListLeanHorizontalTextDetail1"/>
          <p:cNvSpPr txBox="1">
            <a:spLocks/>
          </p:cNvSpPr>
          <p:nvPr/>
        </p:nvSpPr>
        <p:spPr>
          <a:xfrm>
            <a:off x="6358132" y="3557475"/>
            <a:ext cx="799899" cy="3462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06h23</a:t>
            </a:r>
            <a:br>
              <a:rPr lang="fr-FR" sz="1100" b="0" dirty="0">
                <a:solidFill>
                  <a:srgbClr val="000000"/>
                </a:solidFill>
                <a:cs typeface="Arial" pitchFamily="34" charset="0"/>
              </a:rPr>
            </a:br>
            <a:r>
              <a:rPr lang="fr-FR" sz="700" b="0" dirty="0">
                <a:solidFill>
                  <a:srgbClr val="000000"/>
                </a:solidFill>
                <a:cs typeface="Arial" pitchFamily="34" charset="0"/>
              </a:rPr>
              <a:t>(7h03 avec changement</a:t>
            </a:r>
            <a:br>
              <a:rPr lang="fr-FR" sz="700" b="0" dirty="0">
                <a:solidFill>
                  <a:srgbClr val="000000"/>
                </a:solidFill>
                <a:cs typeface="Arial" pitchFamily="34" charset="0"/>
              </a:rPr>
            </a:br>
            <a:r>
              <a:rPr lang="fr-FR" sz="700" b="0" dirty="0">
                <a:solidFill>
                  <a:srgbClr val="000000"/>
                </a:solidFill>
                <a:cs typeface="Arial" pitchFamily="34" charset="0"/>
              </a:rPr>
              <a:t>à Nîmes)</a:t>
            </a:r>
            <a:endParaRPr lang="fr-FR" sz="1100" b="0" dirty="0">
              <a:solidFill>
                <a:srgbClr val="000000"/>
              </a:solidFill>
              <a:cs typeface="Arial" pitchFamily="34" charset="0"/>
            </a:endParaRPr>
          </a:p>
        </p:txBody>
      </p:sp>
      <p:sp>
        <p:nvSpPr>
          <p:cNvPr id="105" name="ListLeanHorizontalTextDetail1"/>
          <p:cNvSpPr txBox="1">
            <a:spLocks/>
          </p:cNvSpPr>
          <p:nvPr/>
        </p:nvSpPr>
        <p:spPr>
          <a:xfrm>
            <a:off x="6629836" y="4468843"/>
            <a:ext cx="25648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6h30</a:t>
            </a:r>
          </a:p>
        </p:txBody>
      </p:sp>
      <p:sp>
        <p:nvSpPr>
          <p:cNvPr id="106" name="ListLeanHorizontalTextDetail1"/>
          <p:cNvSpPr txBox="1">
            <a:spLocks/>
          </p:cNvSpPr>
          <p:nvPr/>
        </p:nvSpPr>
        <p:spPr>
          <a:xfrm>
            <a:off x="6629836" y="4844622"/>
            <a:ext cx="25648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7h00</a:t>
            </a:r>
          </a:p>
        </p:txBody>
      </p:sp>
      <p:sp>
        <p:nvSpPr>
          <p:cNvPr id="110" name="ListLeanHorizontalTextDetail2"/>
          <p:cNvSpPr txBox="1">
            <a:spLocks/>
          </p:cNvSpPr>
          <p:nvPr/>
        </p:nvSpPr>
        <p:spPr>
          <a:xfrm>
            <a:off x="7439955" y="2858146"/>
            <a:ext cx="6412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2</a:t>
            </a:r>
          </a:p>
        </p:txBody>
      </p:sp>
      <p:sp>
        <p:nvSpPr>
          <p:cNvPr id="112" name="ListLeanHorizontalTextDetail2"/>
          <p:cNvSpPr txBox="1">
            <a:spLocks/>
          </p:cNvSpPr>
          <p:nvPr/>
        </p:nvSpPr>
        <p:spPr>
          <a:xfrm>
            <a:off x="7167221" y="3557475"/>
            <a:ext cx="609588" cy="24929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900" b="0" dirty="0">
                <a:solidFill>
                  <a:srgbClr val="000000"/>
                </a:solidFill>
                <a:cs typeface="Arial" pitchFamily="34" charset="0"/>
              </a:rPr>
              <a:t>7 TGV, </a:t>
            </a:r>
            <a:br>
              <a:rPr lang="fr-FR" sz="900" b="0" dirty="0">
                <a:solidFill>
                  <a:srgbClr val="000000"/>
                </a:solidFill>
                <a:cs typeface="Arial" pitchFamily="34" charset="0"/>
              </a:rPr>
            </a:br>
            <a:r>
              <a:rPr lang="fr-FR" sz="900" b="0" dirty="0">
                <a:solidFill>
                  <a:srgbClr val="000000"/>
                </a:solidFill>
                <a:cs typeface="Arial" pitchFamily="34" charset="0"/>
              </a:rPr>
              <a:t>3 </a:t>
            </a:r>
            <a:r>
              <a:rPr lang="fr-FR" sz="900" b="0" dirty="0" err="1">
                <a:solidFill>
                  <a:srgbClr val="000000"/>
                </a:solidFill>
                <a:cs typeface="Arial" pitchFamily="34" charset="0"/>
              </a:rPr>
              <a:t>IDTGV</a:t>
            </a:r>
            <a:endParaRPr lang="fr-FR" sz="900" b="0" dirty="0">
              <a:solidFill>
                <a:srgbClr val="000000"/>
              </a:solidFill>
              <a:cs typeface="Arial" pitchFamily="34" charset="0"/>
            </a:endParaRPr>
          </a:p>
        </p:txBody>
      </p:sp>
      <p:sp>
        <p:nvSpPr>
          <p:cNvPr id="117" name="ListLeanHorizontalTextDetail3"/>
          <p:cNvSpPr txBox="1">
            <a:spLocks/>
          </p:cNvSpPr>
          <p:nvPr/>
        </p:nvSpPr>
        <p:spPr>
          <a:xfrm>
            <a:off x="7375835" y="4468843"/>
            <a:ext cx="19236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N/A</a:t>
            </a:r>
          </a:p>
        </p:txBody>
      </p:sp>
      <p:sp>
        <p:nvSpPr>
          <p:cNvPr id="118" name="ListLeanHorizontalTextDetail3"/>
          <p:cNvSpPr txBox="1">
            <a:spLocks/>
          </p:cNvSpPr>
          <p:nvPr/>
        </p:nvSpPr>
        <p:spPr>
          <a:xfrm>
            <a:off x="7407895" y="4825572"/>
            <a:ext cx="12824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50</a:t>
            </a:r>
          </a:p>
        </p:txBody>
      </p:sp>
      <p:sp>
        <p:nvSpPr>
          <p:cNvPr id="125" name="ListLeanHorizontalTextDetail2"/>
          <p:cNvSpPr txBox="1">
            <a:spLocks/>
          </p:cNvSpPr>
          <p:nvPr/>
        </p:nvSpPr>
        <p:spPr>
          <a:xfrm>
            <a:off x="8259059" y="3140968"/>
            <a:ext cx="1230445" cy="304699"/>
          </a:xfrm>
          <a:prstGeom prst="rect">
            <a:avLst/>
          </a:prstGeom>
          <a:noFill/>
          <a:ln w="9525">
            <a:noFill/>
          </a:ln>
        </p:spPr>
        <p:txBody>
          <a:bodyPr vert="horz" wrap="square" lIns="0" tIns="0" rIns="0" bIns="0" rtlCol="0">
            <a:spAutoFit/>
          </a:bodyPr>
          <a:lstStyle/>
          <a:p>
            <a:pPr marL="120686" lvl="1" indent="-120686">
              <a:lnSpc>
                <a:spcPct val="90000"/>
              </a:lnSpc>
              <a:spcBef>
                <a:spcPts val="0"/>
              </a:spcBef>
              <a:buSzPct val="100000"/>
              <a:buFont typeface="Arial Narrow"/>
              <a:buChar char="&gt;"/>
            </a:pPr>
            <a:r>
              <a:rPr lang="fr-FR" sz="1100" b="0" dirty="0">
                <a:solidFill>
                  <a:srgbClr val="000000"/>
                </a:solidFill>
                <a:cs typeface="Arial" pitchFamily="34" charset="0"/>
              </a:rPr>
              <a:t>Ligne rénovée en 2013 par RFF</a:t>
            </a:r>
          </a:p>
        </p:txBody>
      </p:sp>
      <p:sp>
        <p:nvSpPr>
          <p:cNvPr id="131" name="ListLeanHorizontalTextDetail2"/>
          <p:cNvSpPr txBox="1">
            <a:spLocks/>
          </p:cNvSpPr>
          <p:nvPr/>
        </p:nvSpPr>
        <p:spPr>
          <a:xfrm>
            <a:off x="8259059" y="4366784"/>
            <a:ext cx="1230445" cy="1066446"/>
          </a:xfrm>
          <a:prstGeom prst="rect">
            <a:avLst/>
          </a:prstGeom>
          <a:noFill/>
          <a:ln w="9525">
            <a:noFill/>
          </a:ln>
        </p:spPr>
        <p:txBody>
          <a:bodyPr vert="horz" wrap="square" lIns="0" tIns="0" rIns="0" bIns="0" rtlCol="0">
            <a:spAutoFit/>
          </a:bodyPr>
          <a:lstStyle/>
          <a:p>
            <a:pPr marL="120686" lvl="1" indent="-120686">
              <a:lnSpc>
                <a:spcPct val="90000"/>
              </a:lnSpc>
              <a:spcBef>
                <a:spcPts val="0"/>
              </a:spcBef>
              <a:buSzPct val="100000"/>
              <a:buFont typeface="Arial Narrow"/>
              <a:buChar char="&gt;"/>
            </a:pPr>
            <a:r>
              <a:rPr lang="fr-FR" sz="1100" b="0" dirty="0">
                <a:solidFill>
                  <a:srgbClr val="000000"/>
                </a:solidFill>
                <a:cs typeface="Arial" pitchFamily="34" charset="0"/>
              </a:rPr>
              <a:t>Autoroute A20 rénovée en septembre 2014</a:t>
            </a:r>
          </a:p>
          <a:p>
            <a:pPr marL="120686" lvl="1" indent="-120686">
              <a:lnSpc>
                <a:spcPct val="90000"/>
              </a:lnSpc>
              <a:spcBef>
                <a:spcPts val="0"/>
              </a:spcBef>
              <a:buSzPct val="100000"/>
              <a:buFont typeface="Arial Narrow"/>
              <a:buChar char="&gt;"/>
            </a:pPr>
            <a:r>
              <a:rPr lang="fr-FR" sz="1100" b="0" dirty="0">
                <a:solidFill>
                  <a:srgbClr val="000000"/>
                </a:solidFill>
                <a:cs typeface="Arial" pitchFamily="34" charset="0"/>
              </a:rPr>
              <a:t>2 tronçons autoroutiers payants sur le trajet Paris-Toulouse</a:t>
            </a:r>
          </a:p>
        </p:txBody>
      </p:sp>
      <p:sp>
        <p:nvSpPr>
          <p:cNvPr id="114" name="Notes"/>
          <p:cNvSpPr txBox="1"/>
          <p:nvPr/>
        </p:nvSpPr>
        <p:spPr>
          <a:xfrm>
            <a:off x="738189" y="6530861"/>
            <a:ext cx="7798610"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rgbClr val="000000"/>
                </a:solidFill>
                <a:latin typeface="Arial Narrow"/>
                <a:sym typeface="+mn-lt"/>
              </a:rPr>
              <a:t>1) Durée du trajet porte à porte depuis et vers le centre ville  2) Fréquence journalière 3)  Nombre de passagers maximum par trajet dans le moyen de transport considéré</a:t>
            </a:r>
          </a:p>
        </p:txBody>
      </p:sp>
      <p:sp>
        <p:nvSpPr>
          <p:cNvPr id="179" name="ListLeanHorizontalTextDetail2"/>
          <p:cNvSpPr txBox="1">
            <a:spLocks/>
          </p:cNvSpPr>
          <p:nvPr/>
        </p:nvSpPr>
        <p:spPr>
          <a:xfrm>
            <a:off x="3902595" y="2858146"/>
            <a:ext cx="457993" cy="30469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395 à </a:t>
            </a:r>
            <a:br>
              <a:rPr lang="fr-FR" sz="1100" b="0" dirty="0">
                <a:solidFill>
                  <a:srgbClr val="000000"/>
                </a:solidFill>
                <a:cs typeface="Arial" pitchFamily="34" charset="0"/>
              </a:rPr>
            </a:br>
            <a:r>
              <a:rPr lang="fr-FR" sz="1100" b="0" dirty="0">
                <a:solidFill>
                  <a:srgbClr val="000000"/>
                </a:solidFill>
                <a:cs typeface="Arial" pitchFamily="34" charset="0"/>
              </a:rPr>
              <a:t>790</a:t>
            </a:r>
          </a:p>
        </p:txBody>
      </p:sp>
      <p:sp>
        <p:nvSpPr>
          <p:cNvPr id="182" name="ListLeanHorizontalTextDetail3"/>
          <p:cNvSpPr txBox="1">
            <a:spLocks/>
          </p:cNvSpPr>
          <p:nvPr/>
        </p:nvSpPr>
        <p:spPr>
          <a:xfrm>
            <a:off x="3902595" y="4468843"/>
            <a:ext cx="457993"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5</a:t>
            </a:r>
          </a:p>
        </p:txBody>
      </p:sp>
      <p:sp>
        <p:nvSpPr>
          <p:cNvPr id="183" name="ListLeanHorizontalTextDetail3"/>
          <p:cNvSpPr txBox="1">
            <a:spLocks/>
          </p:cNvSpPr>
          <p:nvPr/>
        </p:nvSpPr>
        <p:spPr>
          <a:xfrm>
            <a:off x="4099531" y="4800172"/>
            <a:ext cx="6412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4</a:t>
            </a:r>
          </a:p>
        </p:txBody>
      </p:sp>
      <p:sp>
        <p:nvSpPr>
          <p:cNvPr id="187" name="ListLeanHorizontalTextDetail3"/>
          <p:cNvSpPr txBox="1">
            <a:spLocks/>
          </p:cNvSpPr>
          <p:nvPr/>
        </p:nvSpPr>
        <p:spPr>
          <a:xfrm>
            <a:off x="6016853" y="4468843"/>
            <a:ext cx="6412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5</a:t>
            </a:r>
          </a:p>
        </p:txBody>
      </p:sp>
      <p:sp>
        <p:nvSpPr>
          <p:cNvPr id="188" name="ListLeanHorizontalTextDetail3"/>
          <p:cNvSpPr txBox="1">
            <a:spLocks/>
          </p:cNvSpPr>
          <p:nvPr/>
        </p:nvSpPr>
        <p:spPr>
          <a:xfrm>
            <a:off x="6016853" y="4788389"/>
            <a:ext cx="6412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4</a:t>
            </a:r>
          </a:p>
        </p:txBody>
      </p:sp>
      <p:sp>
        <p:nvSpPr>
          <p:cNvPr id="194" name="ListLeanHorizontalTextDetail3"/>
          <p:cNvSpPr txBox="1">
            <a:spLocks/>
          </p:cNvSpPr>
          <p:nvPr/>
        </p:nvSpPr>
        <p:spPr>
          <a:xfrm>
            <a:off x="7933508" y="4468843"/>
            <a:ext cx="6412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5</a:t>
            </a:r>
          </a:p>
        </p:txBody>
      </p:sp>
      <p:sp>
        <p:nvSpPr>
          <p:cNvPr id="195" name="ListLeanHorizontalTextDetail3"/>
          <p:cNvSpPr txBox="1">
            <a:spLocks/>
          </p:cNvSpPr>
          <p:nvPr/>
        </p:nvSpPr>
        <p:spPr>
          <a:xfrm>
            <a:off x="7933508" y="4788389"/>
            <a:ext cx="6412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4</a:t>
            </a:r>
          </a:p>
        </p:txBody>
      </p:sp>
      <p:sp>
        <p:nvSpPr>
          <p:cNvPr id="196" name="ListLeanHorizontalTextDetail2"/>
          <p:cNvSpPr txBox="1">
            <a:spLocks/>
          </p:cNvSpPr>
          <p:nvPr/>
        </p:nvSpPr>
        <p:spPr>
          <a:xfrm>
            <a:off x="5919070" y="3261542"/>
            <a:ext cx="259686"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~220</a:t>
            </a:r>
          </a:p>
        </p:txBody>
      </p:sp>
      <p:sp>
        <p:nvSpPr>
          <p:cNvPr id="197" name="ListLeanHorizontalTextDetail2"/>
          <p:cNvSpPr txBox="1">
            <a:spLocks/>
          </p:cNvSpPr>
          <p:nvPr/>
        </p:nvSpPr>
        <p:spPr>
          <a:xfrm>
            <a:off x="7736572" y="3557475"/>
            <a:ext cx="457993" cy="15234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372 / </a:t>
            </a:r>
            <a:br>
              <a:rPr lang="fr-FR" sz="1100" b="0" dirty="0">
                <a:solidFill>
                  <a:srgbClr val="000000"/>
                </a:solidFill>
                <a:cs typeface="Arial" pitchFamily="34" charset="0"/>
              </a:rPr>
            </a:br>
            <a:r>
              <a:rPr lang="fr-FR" sz="1100" b="0" dirty="0">
                <a:solidFill>
                  <a:srgbClr val="000000"/>
                </a:solidFill>
                <a:cs typeface="Arial" pitchFamily="34" charset="0"/>
              </a:rPr>
              <a:t>724</a:t>
            </a:r>
          </a:p>
        </p:txBody>
      </p:sp>
      <p:sp>
        <p:nvSpPr>
          <p:cNvPr id="199" name="Rectangle 198"/>
          <p:cNvSpPr>
            <a:spLocks/>
          </p:cNvSpPr>
          <p:nvPr/>
        </p:nvSpPr>
        <p:spPr>
          <a:xfrm>
            <a:off x="2464517" y="3219499"/>
            <a:ext cx="1856306" cy="250312"/>
          </a:xfrm>
          <a:prstGeom prst="rect">
            <a:avLst/>
          </a:prstGeom>
          <a:solidFill>
            <a:schemeClr val="accent5"/>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1100" dirty="0">
                <a:solidFill>
                  <a:srgbClr val="000000"/>
                </a:solidFill>
              </a:rPr>
              <a:t>Ligne non assurée</a:t>
            </a:r>
          </a:p>
        </p:txBody>
      </p:sp>
      <p:sp>
        <p:nvSpPr>
          <p:cNvPr id="200" name="Rectangle 199"/>
          <p:cNvSpPr>
            <a:spLocks/>
          </p:cNvSpPr>
          <p:nvPr/>
        </p:nvSpPr>
        <p:spPr>
          <a:xfrm>
            <a:off x="2464517" y="3557475"/>
            <a:ext cx="3787325" cy="329524"/>
          </a:xfrm>
          <a:prstGeom prst="rect">
            <a:avLst/>
          </a:prstGeom>
          <a:solidFill>
            <a:schemeClr val="accent5"/>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1100" dirty="0">
                <a:solidFill>
                  <a:srgbClr val="000000"/>
                </a:solidFill>
              </a:rPr>
              <a:t>Lignes non assurées</a:t>
            </a:r>
          </a:p>
        </p:txBody>
      </p:sp>
      <p:sp>
        <p:nvSpPr>
          <p:cNvPr id="201" name="Rectangle 200"/>
          <p:cNvSpPr/>
          <p:nvPr/>
        </p:nvSpPr>
        <p:spPr>
          <a:xfrm>
            <a:off x="6326851" y="3219498"/>
            <a:ext cx="1856306" cy="250312"/>
          </a:xfrm>
          <a:prstGeom prst="rect">
            <a:avLst/>
          </a:prstGeom>
          <a:solidFill>
            <a:schemeClr val="accent5"/>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1100" dirty="0">
                <a:solidFill>
                  <a:srgbClr val="000000"/>
                </a:solidFill>
              </a:rPr>
              <a:t>Ligne non assurée</a:t>
            </a:r>
          </a:p>
        </p:txBody>
      </p:sp>
      <p:sp>
        <p:nvSpPr>
          <p:cNvPr id="203" name="ListLeanHorizontalTextDetail2"/>
          <p:cNvSpPr txBox="1">
            <a:spLocks/>
          </p:cNvSpPr>
          <p:nvPr/>
        </p:nvSpPr>
        <p:spPr>
          <a:xfrm>
            <a:off x="8259059" y="3548016"/>
            <a:ext cx="1230445" cy="457048"/>
          </a:xfrm>
          <a:prstGeom prst="rect">
            <a:avLst/>
          </a:prstGeom>
          <a:noFill/>
          <a:ln w="9525">
            <a:noFill/>
          </a:ln>
        </p:spPr>
        <p:txBody>
          <a:bodyPr vert="horz" wrap="square" lIns="0" tIns="0" rIns="0" bIns="0" rtlCol="0">
            <a:spAutoFit/>
          </a:bodyPr>
          <a:lstStyle/>
          <a:p>
            <a:pPr marL="120686" lvl="1" indent="-120686">
              <a:lnSpc>
                <a:spcPct val="90000"/>
              </a:lnSpc>
              <a:spcBef>
                <a:spcPts val="0"/>
              </a:spcBef>
              <a:buSzPct val="100000"/>
              <a:buFont typeface="Arial Narrow"/>
              <a:buChar char="&gt;"/>
            </a:pPr>
            <a:r>
              <a:rPr lang="fr-FR" sz="1100" b="0" dirty="0">
                <a:solidFill>
                  <a:srgbClr val="000000"/>
                </a:solidFill>
                <a:cs typeface="Arial" pitchFamily="34" charset="0"/>
              </a:rPr>
              <a:t>LGV Paris-Bordeaux en 2017: Paris-Toulouse en 5h p-à-p</a:t>
            </a:r>
          </a:p>
        </p:txBody>
      </p:sp>
      <p:sp>
        <p:nvSpPr>
          <p:cNvPr id="142" name="ListLeanHorizontalTextDetail2"/>
          <p:cNvSpPr txBox="1">
            <a:spLocks/>
          </p:cNvSpPr>
          <p:nvPr/>
        </p:nvSpPr>
        <p:spPr>
          <a:xfrm>
            <a:off x="5819917" y="2858146"/>
            <a:ext cx="457993" cy="15234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395 à </a:t>
            </a:r>
            <a:br>
              <a:rPr lang="fr-FR" sz="1100" b="0" dirty="0">
                <a:solidFill>
                  <a:srgbClr val="000000"/>
                </a:solidFill>
                <a:cs typeface="Arial" pitchFamily="34" charset="0"/>
              </a:rPr>
            </a:br>
            <a:r>
              <a:rPr lang="fr-FR" sz="1100" b="0" dirty="0">
                <a:solidFill>
                  <a:srgbClr val="000000"/>
                </a:solidFill>
                <a:cs typeface="Arial" pitchFamily="34" charset="0"/>
              </a:rPr>
              <a:t>780</a:t>
            </a:r>
          </a:p>
        </p:txBody>
      </p:sp>
      <p:sp>
        <p:nvSpPr>
          <p:cNvPr id="143" name="ListLeanHorizontalTextDetail2"/>
          <p:cNvSpPr txBox="1">
            <a:spLocks/>
          </p:cNvSpPr>
          <p:nvPr/>
        </p:nvSpPr>
        <p:spPr>
          <a:xfrm>
            <a:off x="7805268" y="2858146"/>
            <a:ext cx="320601" cy="30469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395 à </a:t>
            </a:r>
            <a:br>
              <a:rPr lang="fr-FR" sz="1100" b="0" dirty="0">
                <a:solidFill>
                  <a:srgbClr val="000000"/>
                </a:solidFill>
                <a:cs typeface="Arial" pitchFamily="34" charset="0"/>
              </a:rPr>
            </a:br>
            <a:r>
              <a:rPr lang="fr-FR" sz="1100" b="0" dirty="0">
                <a:solidFill>
                  <a:srgbClr val="000000"/>
                </a:solidFill>
                <a:cs typeface="Arial" pitchFamily="34" charset="0"/>
              </a:rPr>
              <a:t>790</a:t>
            </a:r>
          </a:p>
        </p:txBody>
      </p:sp>
      <p:sp>
        <p:nvSpPr>
          <p:cNvPr id="83" name="ListLeanHorizontalTextDetail1"/>
          <p:cNvSpPr txBox="1">
            <a:spLocks/>
          </p:cNvSpPr>
          <p:nvPr/>
        </p:nvSpPr>
        <p:spPr>
          <a:xfrm>
            <a:off x="2633284" y="5495420"/>
            <a:ext cx="490800" cy="202797"/>
          </a:xfrm>
          <a:prstGeom prst="round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defPPr>
              <a:defRPr lang="de-DE"/>
            </a:defPPr>
            <a:lvl1pPr>
              <a:lnSpc>
                <a:spcPct val="90000"/>
              </a:lnSpc>
              <a:spcBef>
                <a:spcPts val="400"/>
              </a:spcBef>
              <a:defRPr sz="1500" b="0">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algn="ctr"/>
            <a:r>
              <a:rPr lang="fr-FR" sz="1100" dirty="0">
                <a:solidFill>
                  <a:schemeClr val="accent1"/>
                </a:solidFill>
              </a:rPr>
              <a:t>03h07</a:t>
            </a:r>
          </a:p>
        </p:txBody>
      </p:sp>
      <p:pic>
        <p:nvPicPr>
          <p:cNvPr id="128061" name="Picture 61" descr="\\PAR-FILE-1\Services\Graphics\LOGOTHEQUE\EasyJe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4978" y="6129130"/>
            <a:ext cx="584178" cy="147641"/>
          </a:xfrm>
          <a:prstGeom prst="rect">
            <a:avLst/>
          </a:prstGeom>
          <a:noFill/>
          <a:extLst>
            <a:ext uri="{909E8E84-426E-40DD-AFC4-6F175D3DCCD1}">
              <a14:hiddenFill xmlns:a14="http://schemas.microsoft.com/office/drawing/2010/main">
                <a:solidFill>
                  <a:srgbClr val="FFFFFF"/>
                </a:solidFill>
              </a14:hiddenFill>
            </a:ext>
          </a:extLst>
        </p:spPr>
      </p:pic>
      <p:sp>
        <p:nvSpPr>
          <p:cNvPr id="99" name="ListLeanHorizontalTextDetail1"/>
          <p:cNvSpPr txBox="1">
            <a:spLocks/>
          </p:cNvSpPr>
          <p:nvPr/>
        </p:nvSpPr>
        <p:spPr>
          <a:xfrm>
            <a:off x="6471506" y="5495420"/>
            <a:ext cx="490800" cy="202797"/>
          </a:xfrm>
          <a:prstGeom prst="round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0">
            <a:noAutofit/>
          </a:bodyPr>
          <a:lstStyle>
            <a:defPPr>
              <a:defRPr lang="de-DE"/>
            </a:defPPr>
            <a:lvl1pPr>
              <a:lnSpc>
                <a:spcPct val="90000"/>
              </a:lnSpc>
              <a:spcBef>
                <a:spcPts val="400"/>
              </a:spcBef>
              <a:defRPr sz="1500" b="0">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algn="ctr"/>
            <a:r>
              <a:rPr lang="fr-FR" sz="1100" dirty="0">
                <a:solidFill>
                  <a:schemeClr val="accent1"/>
                </a:solidFill>
              </a:rPr>
              <a:t>03h29</a:t>
            </a:r>
          </a:p>
        </p:txBody>
      </p:sp>
      <p:sp>
        <p:nvSpPr>
          <p:cNvPr id="113" name="ListLeanHorizontalTextDetail2"/>
          <p:cNvSpPr txBox="1">
            <a:spLocks/>
          </p:cNvSpPr>
          <p:nvPr/>
        </p:nvSpPr>
        <p:spPr>
          <a:xfrm>
            <a:off x="7381239" y="5512180"/>
            <a:ext cx="128240"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24</a:t>
            </a:r>
          </a:p>
        </p:txBody>
      </p:sp>
      <p:sp>
        <p:nvSpPr>
          <p:cNvPr id="140" name="ListLeanHorizontalTextDetail1"/>
          <p:cNvSpPr txBox="1">
            <a:spLocks/>
          </p:cNvSpPr>
          <p:nvPr/>
        </p:nvSpPr>
        <p:spPr>
          <a:xfrm>
            <a:off x="6308352" y="6101400"/>
            <a:ext cx="846137"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03h33</a:t>
            </a:r>
          </a:p>
        </p:txBody>
      </p:sp>
      <p:sp>
        <p:nvSpPr>
          <p:cNvPr id="141" name="ListLeanHorizontalTextDetail2"/>
          <p:cNvSpPr txBox="1">
            <a:spLocks/>
          </p:cNvSpPr>
          <p:nvPr/>
        </p:nvSpPr>
        <p:spPr>
          <a:xfrm>
            <a:off x="7216363" y="6101400"/>
            <a:ext cx="457993"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8</a:t>
            </a:r>
          </a:p>
        </p:txBody>
      </p:sp>
      <p:sp>
        <p:nvSpPr>
          <p:cNvPr id="193" name="ListLeanHorizontalTextDetail2"/>
          <p:cNvSpPr txBox="1">
            <a:spLocks/>
          </p:cNvSpPr>
          <p:nvPr/>
        </p:nvSpPr>
        <p:spPr>
          <a:xfrm>
            <a:off x="7531332" y="5512180"/>
            <a:ext cx="738349" cy="498598"/>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142 / 178 / 212</a:t>
            </a:r>
          </a:p>
          <a:p>
            <a:pPr algn="ctr">
              <a:lnSpc>
                <a:spcPct val="90000"/>
              </a:lnSpc>
              <a:spcBef>
                <a:spcPts val="0"/>
              </a:spcBef>
              <a:buSzPct val="100000"/>
            </a:pPr>
            <a:r>
              <a:rPr lang="fr-FR" sz="700" b="0" dirty="0">
                <a:solidFill>
                  <a:srgbClr val="000000"/>
                </a:solidFill>
                <a:cs typeface="Arial" pitchFamily="34" charset="0"/>
              </a:rPr>
              <a:t>(1 A319 / 13 A320 / 10 A321)</a:t>
            </a:r>
          </a:p>
        </p:txBody>
      </p:sp>
      <p:sp>
        <p:nvSpPr>
          <p:cNvPr id="198" name="ListLeanHorizontalTextDetail2"/>
          <p:cNvSpPr txBox="1">
            <a:spLocks/>
          </p:cNvSpPr>
          <p:nvPr/>
        </p:nvSpPr>
        <p:spPr>
          <a:xfrm>
            <a:off x="7709916" y="6101400"/>
            <a:ext cx="457993" cy="24929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142</a:t>
            </a:r>
            <a:br>
              <a:rPr lang="fr-FR" sz="1100" b="0" dirty="0">
                <a:solidFill>
                  <a:srgbClr val="000000"/>
                </a:solidFill>
                <a:cs typeface="Arial" pitchFamily="34" charset="0"/>
              </a:rPr>
            </a:br>
            <a:r>
              <a:rPr lang="fr-FR" sz="700" b="0" dirty="0">
                <a:solidFill>
                  <a:srgbClr val="000000"/>
                </a:solidFill>
                <a:cs typeface="Arial" pitchFamily="34" charset="0"/>
              </a:rPr>
              <a:t>(A319)</a:t>
            </a:r>
            <a:endParaRPr lang="fr-FR" sz="1100" b="0" dirty="0">
              <a:solidFill>
                <a:srgbClr val="000000"/>
              </a:solidFill>
              <a:cs typeface="Arial" pitchFamily="34" charset="0"/>
            </a:endParaRPr>
          </a:p>
        </p:txBody>
      </p:sp>
      <p:sp>
        <p:nvSpPr>
          <p:cNvPr id="19" name="Rectangle 18"/>
          <p:cNvSpPr>
            <a:spLocks/>
          </p:cNvSpPr>
          <p:nvPr/>
        </p:nvSpPr>
        <p:spPr>
          <a:xfrm>
            <a:off x="2393082" y="6064888"/>
            <a:ext cx="3807371" cy="250312"/>
          </a:xfrm>
          <a:prstGeom prst="rect">
            <a:avLst/>
          </a:prstGeom>
          <a:solidFill>
            <a:schemeClr val="accent5"/>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1100" dirty="0">
                <a:solidFill>
                  <a:srgbClr val="000000"/>
                </a:solidFill>
              </a:rPr>
              <a:t>Lignes non assurées</a:t>
            </a:r>
          </a:p>
        </p:txBody>
      </p:sp>
      <p:sp>
        <p:nvSpPr>
          <p:cNvPr id="134" name="ListLeanHorizontalTextDetail2"/>
          <p:cNvSpPr txBox="1">
            <a:spLocks/>
          </p:cNvSpPr>
          <p:nvPr/>
        </p:nvSpPr>
        <p:spPr>
          <a:xfrm>
            <a:off x="8232402" y="5512180"/>
            <a:ext cx="1230445" cy="609398"/>
          </a:xfrm>
          <a:prstGeom prst="rect">
            <a:avLst/>
          </a:prstGeom>
          <a:noFill/>
          <a:ln w="9525">
            <a:noFill/>
          </a:ln>
        </p:spPr>
        <p:txBody>
          <a:bodyPr vert="horz" wrap="square" lIns="0" tIns="0" rIns="0" bIns="0" rtlCol="0">
            <a:spAutoFit/>
          </a:bodyPr>
          <a:lstStyle/>
          <a:p>
            <a:pPr marL="120686" lvl="1" indent="-120686">
              <a:lnSpc>
                <a:spcPct val="90000"/>
              </a:lnSpc>
              <a:spcBef>
                <a:spcPts val="0"/>
              </a:spcBef>
              <a:buSzPct val="100000"/>
              <a:buFont typeface="Arial Narrow"/>
              <a:buChar char="&gt;"/>
            </a:pPr>
            <a:r>
              <a:rPr lang="fr-FR" sz="1100" b="0" dirty="0">
                <a:solidFill>
                  <a:srgbClr val="000000"/>
                </a:solidFill>
                <a:cs typeface="Arial" pitchFamily="34" charset="0"/>
              </a:rPr>
              <a:t>'La Navette' Air France vers Toulouse toutes les 30 min environ</a:t>
            </a:r>
          </a:p>
        </p:txBody>
      </p:sp>
      <p:sp>
        <p:nvSpPr>
          <p:cNvPr id="144" name="ListLeanHorizontalTextTopic0"/>
          <p:cNvSpPr txBox="1"/>
          <p:nvPr/>
        </p:nvSpPr>
        <p:spPr>
          <a:xfrm>
            <a:off x="1543139" y="2511975"/>
            <a:ext cx="974725" cy="168275"/>
          </a:xfrm>
          <a:prstGeom prst="rect">
            <a:avLst/>
          </a:prstGeom>
          <a:noFill/>
          <a:ln w="9525">
            <a:noFill/>
          </a:ln>
        </p:spPr>
        <p:txBody>
          <a:bodyPr vert="horz" wrap="square" lIns="0" tIns="0" rIns="0" bIns="0" rtlCol="0" anchor="t">
            <a:noAutofit/>
          </a:bodyPr>
          <a:lstStyle/>
          <a:p>
            <a:pPr>
              <a:lnSpc>
                <a:spcPct val="90000"/>
              </a:lnSpc>
              <a:spcBef>
                <a:spcPts val="0"/>
              </a:spcBef>
              <a:buClr>
                <a:schemeClr val="tx1"/>
              </a:buClr>
              <a:buSzPct val="100000"/>
            </a:pPr>
            <a:r>
              <a:rPr lang="fr-FR" dirty="0">
                <a:latin typeface="+mn-lt"/>
                <a:cs typeface="Arial" pitchFamily="34" charset="0"/>
              </a:rPr>
              <a:t>Opérateur</a:t>
            </a:r>
          </a:p>
        </p:txBody>
      </p:sp>
      <p:cxnSp>
        <p:nvCxnSpPr>
          <p:cNvPr id="168" name="Horizontal Line"/>
          <p:cNvCxnSpPr>
            <a:cxnSpLocks/>
          </p:cNvCxnSpPr>
          <p:nvPr/>
        </p:nvCxnSpPr>
        <p:spPr>
          <a:xfrm>
            <a:off x="755764" y="2764387"/>
            <a:ext cx="8531360" cy="0"/>
          </a:xfrm>
          <a:prstGeom prst="line">
            <a:avLst/>
          </a:prstGeom>
          <a:ln w="22225" cmpd="sng">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70" name="ListLeanHorizontalTextTopic0"/>
          <p:cNvSpPr txBox="1"/>
          <p:nvPr/>
        </p:nvSpPr>
        <p:spPr>
          <a:xfrm>
            <a:off x="751136" y="2511975"/>
            <a:ext cx="596950"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a:latin typeface="+mn-lt"/>
                <a:cs typeface="Arial" pitchFamily="34" charset="0"/>
              </a:rPr>
              <a:t>Mode </a:t>
            </a:r>
          </a:p>
        </p:txBody>
      </p:sp>
      <p:sp>
        <p:nvSpPr>
          <p:cNvPr id="171" name="ListLeanHorizontalTextTopic1"/>
          <p:cNvSpPr txBox="1">
            <a:spLocks/>
          </p:cNvSpPr>
          <p:nvPr/>
        </p:nvSpPr>
        <p:spPr>
          <a:xfrm>
            <a:off x="2509922" y="2511975"/>
            <a:ext cx="846137"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err="1">
                <a:latin typeface="+mn-lt"/>
                <a:cs typeface="Arial" pitchFamily="34" charset="0"/>
              </a:rPr>
              <a:t>Durée</a:t>
            </a:r>
            <a:r>
              <a:rPr lang="fr-FR" baseline="30000" dirty="0" err="1">
                <a:latin typeface="+mn-lt"/>
                <a:cs typeface="Arial" pitchFamily="34" charset="0"/>
              </a:rPr>
              <a:t>1</a:t>
            </a:r>
            <a:r>
              <a:rPr lang="fr-FR" baseline="30000" dirty="0">
                <a:latin typeface="+mn-lt"/>
                <a:cs typeface="Arial" pitchFamily="34" charset="0"/>
              </a:rPr>
              <a:t>)</a:t>
            </a:r>
            <a:endParaRPr lang="fr-FR" dirty="0">
              <a:latin typeface="+mn-lt"/>
              <a:cs typeface="Arial" pitchFamily="34" charset="0"/>
            </a:endParaRPr>
          </a:p>
        </p:txBody>
      </p:sp>
      <p:sp>
        <p:nvSpPr>
          <p:cNvPr id="178" name="ListLeanHorizontalTextTopic2"/>
          <p:cNvSpPr txBox="1">
            <a:spLocks/>
          </p:cNvSpPr>
          <p:nvPr/>
        </p:nvSpPr>
        <p:spPr>
          <a:xfrm>
            <a:off x="3417971" y="2514530"/>
            <a:ext cx="457993"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err="1">
                <a:latin typeface="+mn-lt"/>
                <a:cs typeface="Arial" pitchFamily="34" charset="0"/>
              </a:rPr>
              <a:t>Fréq.</a:t>
            </a:r>
            <a:r>
              <a:rPr lang="fr-FR" baseline="30000" dirty="0" err="1">
                <a:latin typeface="+mn-lt"/>
                <a:cs typeface="Arial" pitchFamily="34" charset="0"/>
              </a:rPr>
              <a:t>2</a:t>
            </a:r>
            <a:r>
              <a:rPr lang="fr-FR" baseline="30000" dirty="0">
                <a:latin typeface="+mn-lt"/>
                <a:cs typeface="Arial" pitchFamily="34" charset="0"/>
              </a:rPr>
              <a:t>)</a:t>
            </a:r>
          </a:p>
        </p:txBody>
      </p:sp>
      <p:cxnSp>
        <p:nvCxnSpPr>
          <p:cNvPr id="184" name="Horizontal Line"/>
          <p:cNvCxnSpPr>
            <a:cxnSpLocks/>
          </p:cNvCxnSpPr>
          <p:nvPr/>
        </p:nvCxnSpPr>
        <p:spPr>
          <a:xfrm>
            <a:off x="2509922" y="2419900"/>
            <a:ext cx="1855424" cy="0"/>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85" name="ListLeanHorizontalTextTopic1"/>
          <p:cNvSpPr txBox="1">
            <a:spLocks/>
          </p:cNvSpPr>
          <p:nvPr/>
        </p:nvSpPr>
        <p:spPr>
          <a:xfrm>
            <a:off x="2509922" y="2169075"/>
            <a:ext cx="1811212"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a:latin typeface="+mn-lt"/>
                <a:cs typeface="Arial" pitchFamily="34" charset="0"/>
              </a:rPr>
              <a:t>Paris-Limoges</a:t>
            </a:r>
          </a:p>
        </p:txBody>
      </p:sp>
      <p:sp>
        <p:nvSpPr>
          <p:cNvPr id="186" name="ListLeanHorizontalTextTopic1"/>
          <p:cNvSpPr txBox="1">
            <a:spLocks/>
          </p:cNvSpPr>
          <p:nvPr/>
        </p:nvSpPr>
        <p:spPr>
          <a:xfrm>
            <a:off x="4429033" y="2511975"/>
            <a:ext cx="846137"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a:cs typeface="Arial" pitchFamily="34" charset="0"/>
              </a:rPr>
              <a:t>Durée</a:t>
            </a:r>
          </a:p>
        </p:txBody>
      </p:sp>
      <p:sp>
        <p:nvSpPr>
          <p:cNvPr id="189" name="ListLeanHorizontalTextTopic2"/>
          <p:cNvSpPr txBox="1">
            <a:spLocks/>
          </p:cNvSpPr>
          <p:nvPr/>
        </p:nvSpPr>
        <p:spPr>
          <a:xfrm>
            <a:off x="5337084" y="2511975"/>
            <a:ext cx="915987"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err="1">
                <a:latin typeface="+mn-lt"/>
                <a:cs typeface="Arial" pitchFamily="34" charset="0"/>
              </a:rPr>
              <a:t>Fréq</a:t>
            </a:r>
            <a:r>
              <a:rPr lang="fr-FR" dirty="0">
                <a:latin typeface="+mn-lt"/>
                <a:cs typeface="Arial" pitchFamily="34" charset="0"/>
              </a:rPr>
              <a:t>.</a:t>
            </a:r>
            <a:endParaRPr lang="fr-FR" baseline="30000" dirty="0">
              <a:latin typeface="+mn-lt"/>
              <a:cs typeface="Arial" pitchFamily="34" charset="0"/>
            </a:endParaRPr>
          </a:p>
        </p:txBody>
      </p:sp>
      <p:cxnSp>
        <p:nvCxnSpPr>
          <p:cNvPr id="192" name="Horizontal Line"/>
          <p:cNvCxnSpPr>
            <a:cxnSpLocks/>
          </p:cNvCxnSpPr>
          <p:nvPr/>
        </p:nvCxnSpPr>
        <p:spPr>
          <a:xfrm>
            <a:off x="4429033" y="2419900"/>
            <a:ext cx="1862013" cy="0"/>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05" name="ListLeanHorizontalTextTopic1"/>
          <p:cNvSpPr txBox="1">
            <a:spLocks/>
          </p:cNvSpPr>
          <p:nvPr/>
        </p:nvSpPr>
        <p:spPr>
          <a:xfrm>
            <a:off x="4429033" y="2169075"/>
            <a:ext cx="1811212"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a:latin typeface="+mn-lt"/>
                <a:cs typeface="Arial" pitchFamily="34" charset="0"/>
              </a:rPr>
              <a:t>Limoges-Toulouse</a:t>
            </a:r>
          </a:p>
        </p:txBody>
      </p:sp>
      <p:sp>
        <p:nvSpPr>
          <p:cNvPr id="210" name="ListLeanHorizontalTextTopic1"/>
          <p:cNvSpPr txBox="1">
            <a:spLocks/>
          </p:cNvSpPr>
          <p:nvPr/>
        </p:nvSpPr>
        <p:spPr>
          <a:xfrm>
            <a:off x="6348144" y="2511975"/>
            <a:ext cx="846137"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a:latin typeface="+mn-lt"/>
                <a:cs typeface="Arial" pitchFamily="34" charset="0"/>
              </a:rPr>
              <a:t>Durée</a:t>
            </a:r>
          </a:p>
        </p:txBody>
      </p:sp>
      <p:sp>
        <p:nvSpPr>
          <p:cNvPr id="211" name="ListLeanHorizontalTextTopic2"/>
          <p:cNvSpPr txBox="1">
            <a:spLocks/>
          </p:cNvSpPr>
          <p:nvPr/>
        </p:nvSpPr>
        <p:spPr>
          <a:xfrm>
            <a:off x="7256195" y="2511975"/>
            <a:ext cx="915987"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err="1">
                <a:latin typeface="+mn-lt"/>
                <a:cs typeface="Arial" pitchFamily="34" charset="0"/>
              </a:rPr>
              <a:t>Fréq</a:t>
            </a:r>
            <a:r>
              <a:rPr lang="fr-FR" dirty="0">
                <a:latin typeface="+mn-lt"/>
                <a:cs typeface="Arial" pitchFamily="34" charset="0"/>
              </a:rPr>
              <a:t>.</a:t>
            </a:r>
            <a:endParaRPr lang="fr-FR" baseline="30000" dirty="0">
              <a:latin typeface="+mn-lt"/>
              <a:cs typeface="Arial" pitchFamily="34" charset="0"/>
            </a:endParaRPr>
          </a:p>
        </p:txBody>
      </p:sp>
      <p:cxnSp>
        <p:nvCxnSpPr>
          <p:cNvPr id="212" name="Horizontal Line"/>
          <p:cNvCxnSpPr>
            <a:cxnSpLocks/>
          </p:cNvCxnSpPr>
          <p:nvPr/>
        </p:nvCxnSpPr>
        <p:spPr>
          <a:xfrm>
            <a:off x="6348144" y="2419900"/>
            <a:ext cx="1869836" cy="0"/>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3" name="ListLeanHorizontalTextTopic1"/>
          <p:cNvSpPr txBox="1">
            <a:spLocks/>
          </p:cNvSpPr>
          <p:nvPr/>
        </p:nvSpPr>
        <p:spPr>
          <a:xfrm>
            <a:off x="6348144" y="2169075"/>
            <a:ext cx="1811212"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a:latin typeface="+mn-lt"/>
                <a:cs typeface="Arial" pitchFamily="34" charset="0"/>
              </a:rPr>
              <a:t>Paris-Toulouse</a:t>
            </a:r>
          </a:p>
        </p:txBody>
      </p:sp>
      <p:sp>
        <p:nvSpPr>
          <p:cNvPr id="214" name="ListLeanHorizontalTextTopic2"/>
          <p:cNvSpPr txBox="1">
            <a:spLocks/>
          </p:cNvSpPr>
          <p:nvPr/>
        </p:nvSpPr>
        <p:spPr>
          <a:xfrm>
            <a:off x="8272195" y="2514530"/>
            <a:ext cx="1230445" cy="180049"/>
          </a:xfrm>
          <a:prstGeom prst="rect">
            <a:avLst/>
          </a:prstGeom>
          <a:noFill/>
          <a:ln w="9525">
            <a:noFill/>
          </a:ln>
        </p:spPr>
        <p:txBody>
          <a:bodyPr vert="horz" wrap="square" lIns="0" tIns="0" rIns="0" bIns="0" rtlCol="0" anchor="t">
            <a:spAutoFit/>
          </a:bodyPr>
          <a:lstStyle/>
          <a:p>
            <a:pPr>
              <a:lnSpc>
                <a:spcPct val="90000"/>
              </a:lnSpc>
              <a:spcBef>
                <a:spcPts val="0"/>
              </a:spcBef>
              <a:buSzPct val="100000"/>
            </a:pPr>
            <a:r>
              <a:rPr lang="fr-FR" dirty="0">
                <a:latin typeface="+mn-lt"/>
                <a:cs typeface="Arial" pitchFamily="34" charset="0"/>
              </a:rPr>
              <a:t>Commentaires</a:t>
            </a:r>
            <a:endParaRPr lang="fr-FR" baseline="30000" dirty="0">
              <a:latin typeface="+mn-lt"/>
              <a:cs typeface="Arial" pitchFamily="34" charset="0"/>
            </a:endParaRPr>
          </a:p>
        </p:txBody>
      </p:sp>
      <p:sp>
        <p:nvSpPr>
          <p:cNvPr id="217" name="ListLeanHorizontalTextTopic2"/>
          <p:cNvSpPr txBox="1">
            <a:spLocks/>
          </p:cNvSpPr>
          <p:nvPr/>
        </p:nvSpPr>
        <p:spPr>
          <a:xfrm>
            <a:off x="3902595" y="2514530"/>
            <a:ext cx="915987"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err="1">
                <a:latin typeface="+mn-lt"/>
                <a:cs typeface="Arial" pitchFamily="34" charset="0"/>
              </a:rPr>
              <a:t>Capa.</a:t>
            </a:r>
            <a:r>
              <a:rPr lang="fr-FR" baseline="30000" dirty="0" err="1">
                <a:latin typeface="+mn-lt"/>
                <a:cs typeface="Arial" pitchFamily="34" charset="0"/>
              </a:rPr>
              <a:t>3</a:t>
            </a:r>
            <a:r>
              <a:rPr lang="fr-FR" baseline="30000" dirty="0">
                <a:latin typeface="+mn-lt"/>
                <a:cs typeface="Arial" pitchFamily="34" charset="0"/>
              </a:rPr>
              <a:t>)</a:t>
            </a:r>
          </a:p>
        </p:txBody>
      </p:sp>
      <p:sp>
        <p:nvSpPr>
          <p:cNvPr id="222" name="ListLeanHorizontalTextTopic2"/>
          <p:cNvSpPr txBox="1">
            <a:spLocks/>
          </p:cNvSpPr>
          <p:nvPr/>
        </p:nvSpPr>
        <p:spPr>
          <a:xfrm>
            <a:off x="5833053" y="2513248"/>
            <a:ext cx="915987"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a:latin typeface="+mn-lt"/>
                <a:cs typeface="Arial" pitchFamily="34" charset="0"/>
              </a:rPr>
              <a:t>Capa.</a:t>
            </a:r>
            <a:endParaRPr lang="fr-FR" baseline="30000" dirty="0">
              <a:latin typeface="+mn-lt"/>
              <a:cs typeface="Arial" pitchFamily="34" charset="0"/>
            </a:endParaRPr>
          </a:p>
        </p:txBody>
      </p:sp>
      <p:sp>
        <p:nvSpPr>
          <p:cNvPr id="223" name="ListLeanHorizontalTextTopic2"/>
          <p:cNvSpPr txBox="1">
            <a:spLocks/>
          </p:cNvSpPr>
          <p:nvPr/>
        </p:nvSpPr>
        <p:spPr>
          <a:xfrm>
            <a:off x="7749708" y="2514530"/>
            <a:ext cx="915987" cy="180049"/>
          </a:xfrm>
          <a:prstGeom prst="rect">
            <a:avLst/>
          </a:prstGeom>
          <a:noFill/>
          <a:ln w="9525">
            <a:noFill/>
          </a:ln>
        </p:spPr>
        <p:txBody>
          <a:bodyPr vert="horz" wrap="square" lIns="0" tIns="0" rIns="0" bIns="0" rtlCol="0" anchor="t">
            <a:spAutoFit/>
          </a:bodyPr>
          <a:lstStyle/>
          <a:p>
            <a:pPr>
              <a:lnSpc>
                <a:spcPct val="90000"/>
              </a:lnSpc>
              <a:spcBef>
                <a:spcPts val="0"/>
              </a:spcBef>
              <a:buClr>
                <a:schemeClr val="tx1"/>
              </a:buClr>
              <a:buSzPct val="100000"/>
            </a:pPr>
            <a:r>
              <a:rPr lang="fr-FR" dirty="0">
                <a:latin typeface="+mn-lt"/>
                <a:cs typeface="Arial" pitchFamily="34" charset="0"/>
              </a:rPr>
              <a:t>Capa.</a:t>
            </a:r>
            <a:endParaRPr lang="fr-FR" baseline="30000" dirty="0">
              <a:latin typeface="+mn-lt"/>
              <a:cs typeface="Arial" pitchFamily="34" charset="0"/>
            </a:endParaRPr>
          </a:p>
        </p:txBody>
      </p:sp>
      <p:sp>
        <p:nvSpPr>
          <p:cNvPr id="224" name="Freeform 113"/>
          <p:cNvSpPr>
            <a:spLocks/>
          </p:cNvSpPr>
          <p:nvPr/>
        </p:nvSpPr>
        <p:spPr bwMode="auto">
          <a:xfrm>
            <a:off x="768694" y="5513821"/>
            <a:ext cx="435833" cy="454629"/>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cxnSp>
        <p:nvCxnSpPr>
          <p:cNvPr id="225" name="Straight Connector 224"/>
          <p:cNvCxnSpPr/>
          <p:nvPr/>
        </p:nvCxnSpPr>
        <p:spPr>
          <a:xfrm>
            <a:off x="1402080" y="5497977"/>
            <a:ext cx="0" cy="662644"/>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742628" y="2928011"/>
            <a:ext cx="592322" cy="512791"/>
            <a:chOff x="779653" y="2867815"/>
            <a:chExt cx="424185" cy="367230"/>
          </a:xfrm>
        </p:grpSpPr>
        <p:sp>
          <p:nvSpPr>
            <p:cNvPr id="229" name="Rectangle 691"/>
            <p:cNvSpPr>
              <a:spLocks noChangeArrowheads="1"/>
            </p:cNvSpPr>
            <p:nvPr/>
          </p:nvSpPr>
          <p:spPr bwMode="auto">
            <a:xfrm>
              <a:off x="927565" y="3042079"/>
              <a:ext cx="18702" cy="62905"/>
            </a:xfrm>
            <a:prstGeom prst="rect">
              <a:avLst/>
            </a:prstGeom>
            <a:solidFill>
              <a:schemeClr val="accent6"/>
            </a:solidFill>
            <a:ln w="9525">
              <a:noFill/>
              <a:miter lim="800000"/>
              <a:headEnd/>
              <a:tailEnd/>
            </a:ln>
          </p:spPr>
          <p:txBody>
            <a:bodyPr/>
            <a:lstStyle/>
            <a:p>
              <a:pPr algn="r"/>
              <a:endParaRPr lang="fr-FR" dirty="0"/>
            </a:p>
          </p:txBody>
        </p:sp>
        <p:sp>
          <p:nvSpPr>
            <p:cNvPr id="232" name="Rectangle 692"/>
            <p:cNvSpPr>
              <a:spLocks noChangeArrowheads="1"/>
            </p:cNvSpPr>
            <p:nvPr/>
          </p:nvSpPr>
          <p:spPr bwMode="auto">
            <a:xfrm>
              <a:off x="1032124" y="3042079"/>
              <a:ext cx="18702" cy="62905"/>
            </a:xfrm>
            <a:prstGeom prst="rect">
              <a:avLst/>
            </a:prstGeom>
            <a:solidFill>
              <a:schemeClr val="accent6"/>
            </a:solidFill>
            <a:ln w="9525">
              <a:noFill/>
              <a:miter lim="800000"/>
              <a:headEnd/>
              <a:tailEnd/>
            </a:ln>
          </p:spPr>
          <p:txBody>
            <a:bodyPr/>
            <a:lstStyle/>
            <a:p>
              <a:pPr algn="r"/>
              <a:endParaRPr lang="fr-FR" dirty="0"/>
            </a:p>
          </p:txBody>
        </p:sp>
        <p:sp>
          <p:nvSpPr>
            <p:cNvPr id="233" name="Freeform 693"/>
            <p:cNvSpPr>
              <a:spLocks/>
            </p:cNvSpPr>
            <p:nvPr/>
          </p:nvSpPr>
          <p:spPr bwMode="auto">
            <a:xfrm>
              <a:off x="905463" y="2867815"/>
              <a:ext cx="171714" cy="204867"/>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6"/>
            </a:solidFill>
            <a:ln w="9525">
              <a:noFill/>
              <a:round/>
              <a:headEnd/>
              <a:tailEnd/>
            </a:ln>
          </p:spPr>
          <p:txBody>
            <a:bodyPr/>
            <a:lstStyle/>
            <a:p>
              <a:pPr algn="r"/>
              <a:endParaRPr lang="fr-FR" dirty="0"/>
            </a:p>
          </p:txBody>
        </p:sp>
        <p:sp>
          <p:nvSpPr>
            <p:cNvPr id="234" name="Rectangle 694"/>
            <p:cNvSpPr>
              <a:spLocks noChangeArrowheads="1"/>
            </p:cNvSpPr>
            <p:nvPr/>
          </p:nvSpPr>
          <p:spPr bwMode="auto">
            <a:xfrm>
              <a:off x="779653" y="3167039"/>
              <a:ext cx="424185" cy="5950"/>
            </a:xfrm>
            <a:prstGeom prst="rect">
              <a:avLst/>
            </a:prstGeom>
            <a:solidFill>
              <a:schemeClr val="accent6"/>
            </a:solidFill>
            <a:ln w="9525">
              <a:noFill/>
              <a:miter lim="800000"/>
              <a:headEnd/>
              <a:tailEnd/>
            </a:ln>
          </p:spPr>
          <p:txBody>
            <a:bodyPr/>
            <a:lstStyle/>
            <a:p>
              <a:pPr algn="r"/>
              <a:endParaRPr lang="fr-FR" dirty="0"/>
            </a:p>
          </p:txBody>
        </p:sp>
        <p:sp>
          <p:nvSpPr>
            <p:cNvPr id="235" name="Rectangle 695"/>
            <p:cNvSpPr>
              <a:spLocks noChangeArrowheads="1"/>
            </p:cNvSpPr>
            <p:nvPr/>
          </p:nvSpPr>
          <p:spPr bwMode="auto">
            <a:xfrm>
              <a:off x="779653" y="3222294"/>
              <a:ext cx="424185" cy="5100"/>
            </a:xfrm>
            <a:prstGeom prst="rect">
              <a:avLst/>
            </a:prstGeom>
            <a:solidFill>
              <a:schemeClr val="accent6"/>
            </a:solidFill>
            <a:ln w="9525">
              <a:noFill/>
              <a:miter lim="800000"/>
              <a:headEnd/>
              <a:tailEnd/>
            </a:ln>
          </p:spPr>
          <p:txBody>
            <a:bodyPr/>
            <a:lstStyle/>
            <a:p>
              <a:pPr algn="r"/>
              <a:endParaRPr lang="fr-FR" dirty="0"/>
            </a:p>
          </p:txBody>
        </p:sp>
        <p:sp>
          <p:nvSpPr>
            <p:cNvPr id="236" name="Rectangle 696"/>
            <p:cNvSpPr>
              <a:spLocks noChangeArrowheads="1"/>
            </p:cNvSpPr>
            <p:nvPr/>
          </p:nvSpPr>
          <p:spPr bwMode="auto">
            <a:xfrm>
              <a:off x="805155" y="3156839"/>
              <a:ext cx="16151" cy="78206"/>
            </a:xfrm>
            <a:prstGeom prst="rect">
              <a:avLst/>
            </a:prstGeom>
            <a:solidFill>
              <a:schemeClr val="accent6"/>
            </a:solidFill>
            <a:ln w="9525">
              <a:noFill/>
              <a:miter lim="800000"/>
              <a:headEnd/>
              <a:tailEnd/>
            </a:ln>
          </p:spPr>
          <p:txBody>
            <a:bodyPr/>
            <a:lstStyle/>
            <a:p>
              <a:pPr algn="r"/>
              <a:endParaRPr lang="fr-FR" dirty="0"/>
            </a:p>
          </p:txBody>
        </p:sp>
        <p:sp>
          <p:nvSpPr>
            <p:cNvPr id="237" name="Rectangle 697"/>
            <p:cNvSpPr>
              <a:spLocks noChangeArrowheads="1"/>
            </p:cNvSpPr>
            <p:nvPr/>
          </p:nvSpPr>
          <p:spPr bwMode="auto">
            <a:xfrm>
              <a:off x="862960" y="3156839"/>
              <a:ext cx="15301" cy="78206"/>
            </a:xfrm>
            <a:prstGeom prst="rect">
              <a:avLst/>
            </a:prstGeom>
            <a:solidFill>
              <a:schemeClr val="accent6"/>
            </a:solidFill>
            <a:ln w="9525">
              <a:noFill/>
              <a:miter lim="800000"/>
              <a:headEnd/>
              <a:tailEnd/>
            </a:ln>
          </p:spPr>
          <p:txBody>
            <a:bodyPr/>
            <a:lstStyle/>
            <a:p>
              <a:pPr algn="r"/>
              <a:endParaRPr lang="fr-FR" dirty="0"/>
            </a:p>
          </p:txBody>
        </p:sp>
        <p:sp>
          <p:nvSpPr>
            <p:cNvPr id="238" name="Rectangle 698"/>
            <p:cNvSpPr>
              <a:spLocks noChangeArrowheads="1"/>
            </p:cNvSpPr>
            <p:nvPr/>
          </p:nvSpPr>
          <p:spPr bwMode="auto">
            <a:xfrm>
              <a:off x="919915" y="3156839"/>
              <a:ext cx="15301" cy="78206"/>
            </a:xfrm>
            <a:prstGeom prst="rect">
              <a:avLst/>
            </a:prstGeom>
            <a:solidFill>
              <a:schemeClr val="accent6"/>
            </a:solidFill>
            <a:ln w="9525">
              <a:noFill/>
              <a:miter lim="800000"/>
              <a:headEnd/>
              <a:tailEnd/>
            </a:ln>
          </p:spPr>
          <p:txBody>
            <a:bodyPr/>
            <a:lstStyle/>
            <a:p>
              <a:pPr algn="r"/>
              <a:endParaRPr lang="fr-FR" dirty="0"/>
            </a:p>
          </p:txBody>
        </p:sp>
        <p:sp>
          <p:nvSpPr>
            <p:cNvPr id="239" name="Rectangle 699"/>
            <p:cNvSpPr>
              <a:spLocks noChangeArrowheads="1"/>
            </p:cNvSpPr>
            <p:nvPr/>
          </p:nvSpPr>
          <p:spPr bwMode="auto">
            <a:xfrm>
              <a:off x="976869" y="3156839"/>
              <a:ext cx="16151" cy="78206"/>
            </a:xfrm>
            <a:prstGeom prst="rect">
              <a:avLst/>
            </a:prstGeom>
            <a:solidFill>
              <a:schemeClr val="accent6"/>
            </a:solidFill>
            <a:ln w="9525">
              <a:noFill/>
              <a:miter lim="800000"/>
              <a:headEnd/>
              <a:tailEnd/>
            </a:ln>
          </p:spPr>
          <p:txBody>
            <a:bodyPr/>
            <a:lstStyle/>
            <a:p>
              <a:pPr algn="r"/>
              <a:endParaRPr lang="fr-FR" dirty="0"/>
            </a:p>
          </p:txBody>
        </p:sp>
        <p:sp>
          <p:nvSpPr>
            <p:cNvPr id="240" name="Rectangle 700"/>
            <p:cNvSpPr>
              <a:spLocks noChangeArrowheads="1"/>
            </p:cNvSpPr>
            <p:nvPr/>
          </p:nvSpPr>
          <p:spPr bwMode="auto">
            <a:xfrm>
              <a:off x="1034674" y="3156839"/>
              <a:ext cx="15301" cy="78206"/>
            </a:xfrm>
            <a:prstGeom prst="rect">
              <a:avLst/>
            </a:prstGeom>
            <a:solidFill>
              <a:schemeClr val="accent6"/>
            </a:solidFill>
            <a:ln w="9525">
              <a:noFill/>
              <a:miter lim="800000"/>
              <a:headEnd/>
              <a:tailEnd/>
            </a:ln>
          </p:spPr>
          <p:txBody>
            <a:bodyPr/>
            <a:lstStyle/>
            <a:p>
              <a:pPr algn="r"/>
              <a:endParaRPr lang="fr-FR" dirty="0"/>
            </a:p>
          </p:txBody>
        </p:sp>
        <p:sp>
          <p:nvSpPr>
            <p:cNvPr id="241" name="Rectangle 701"/>
            <p:cNvSpPr>
              <a:spLocks noChangeArrowheads="1"/>
            </p:cNvSpPr>
            <p:nvPr/>
          </p:nvSpPr>
          <p:spPr bwMode="auto">
            <a:xfrm>
              <a:off x="1091629" y="3156839"/>
              <a:ext cx="15301" cy="78206"/>
            </a:xfrm>
            <a:prstGeom prst="rect">
              <a:avLst/>
            </a:prstGeom>
            <a:solidFill>
              <a:schemeClr val="accent6"/>
            </a:solidFill>
            <a:ln w="9525">
              <a:noFill/>
              <a:miter lim="800000"/>
              <a:headEnd/>
              <a:tailEnd/>
            </a:ln>
          </p:spPr>
          <p:txBody>
            <a:bodyPr/>
            <a:lstStyle/>
            <a:p>
              <a:pPr algn="r"/>
              <a:endParaRPr lang="fr-FR" dirty="0"/>
            </a:p>
          </p:txBody>
        </p:sp>
        <p:sp>
          <p:nvSpPr>
            <p:cNvPr id="242" name="Rectangle 702"/>
            <p:cNvSpPr>
              <a:spLocks noChangeArrowheads="1"/>
            </p:cNvSpPr>
            <p:nvPr/>
          </p:nvSpPr>
          <p:spPr bwMode="auto">
            <a:xfrm>
              <a:off x="1148583" y="3156839"/>
              <a:ext cx="16151" cy="78206"/>
            </a:xfrm>
            <a:prstGeom prst="rect">
              <a:avLst/>
            </a:prstGeom>
            <a:solidFill>
              <a:schemeClr val="accent6"/>
            </a:solidFill>
            <a:ln w="9525">
              <a:noFill/>
              <a:miter lim="800000"/>
              <a:headEnd/>
              <a:tailEnd/>
            </a:ln>
          </p:spPr>
          <p:txBody>
            <a:bodyPr/>
            <a:lstStyle/>
            <a:p>
              <a:pPr algn="r"/>
              <a:endParaRPr lang="fr-FR" dirty="0"/>
            </a:p>
          </p:txBody>
        </p:sp>
        <p:grpSp>
          <p:nvGrpSpPr>
            <p:cNvPr id="243" name="Group 703"/>
            <p:cNvGrpSpPr>
              <a:grpSpLocks/>
            </p:cNvGrpSpPr>
            <p:nvPr/>
          </p:nvGrpSpPr>
          <p:grpSpPr bwMode="auto">
            <a:xfrm>
              <a:off x="929265" y="2884816"/>
              <a:ext cx="124960" cy="141112"/>
              <a:chOff x="3467" y="2177"/>
              <a:chExt cx="147" cy="166"/>
            </a:xfrm>
            <a:solidFill>
              <a:schemeClr val="bg1"/>
            </a:solidFill>
          </p:grpSpPr>
          <p:sp>
            <p:nvSpPr>
              <p:cNvPr id="244"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grpFill/>
              <a:ln w="9525">
                <a:noFill/>
                <a:round/>
                <a:headEnd/>
                <a:tailEnd/>
              </a:ln>
            </p:spPr>
            <p:txBody>
              <a:bodyPr/>
              <a:lstStyle/>
              <a:p>
                <a:pPr algn="r"/>
                <a:endParaRPr lang="fr-FR" dirty="0"/>
              </a:p>
            </p:txBody>
          </p:sp>
          <p:sp>
            <p:nvSpPr>
              <p:cNvPr id="245"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grpFill/>
              <a:ln w="9525">
                <a:noFill/>
                <a:round/>
                <a:headEnd/>
                <a:tailEnd/>
              </a:ln>
            </p:spPr>
            <p:txBody>
              <a:bodyPr/>
              <a:lstStyle/>
              <a:p>
                <a:pPr algn="r"/>
                <a:endParaRPr lang="fr-FR" dirty="0"/>
              </a:p>
            </p:txBody>
          </p:sp>
          <p:sp>
            <p:nvSpPr>
              <p:cNvPr id="246" name="Rectangle 706"/>
              <p:cNvSpPr>
                <a:spLocks noChangeArrowheads="1"/>
              </p:cNvSpPr>
              <p:nvPr/>
            </p:nvSpPr>
            <p:spPr bwMode="auto">
              <a:xfrm>
                <a:off x="3467" y="2177"/>
                <a:ext cx="146" cy="75"/>
              </a:xfrm>
              <a:prstGeom prst="rect">
                <a:avLst/>
              </a:prstGeom>
              <a:grpFill/>
              <a:ln w="9525">
                <a:noFill/>
                <a:miter lim="800000"/>
                <a:headEnd/>
                <a:tailEnd/>
              </a:ln>
            </p:spPr>
            <p:txBody>
              <a:bodyPr/>
              <a:lstStyle/>
              <a:p>
                <a:pPr algn="r"/>
                <a:endParaRPr lang="fr-FR" dirty="0"/>
              </a:p>
            </p:txBody>
          </p:sp>
        </p:grpSp>
      </p:grpSp>
      <p:sp>
        <p:nvSpPr>
          <p:cNvPr id="247" name="Freeform 14"/>
          <p:cNvSpPr>
            <a:spLocks noEditPoints="1"/>
          </p:cNvSpPr>
          <p:nvPr/>
        </p:nvSpPr>
        <p:spPr bwMode="auto">
          <a:xfrm>
            <a:off x="764658" y="4479718"/>
            <a:ext cx="515687" cy="448365"/>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cxnSp>
        <p:nvCxnSpPr>
          <p:cNvPr id="248" name="Straight Connector 247"/>
          <p:cNvCxnSpPr>
            <a:cxnSpLocks/>
          </p:cNvCxnSpPr>
          <p:nvPr/>
        </p:nvCxnSpPr>
        <p:spPr>
          <a:xfrm>
            <a:off x="1402080" y="2858304"/>
            <a:ext cx="0" cy="140400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249" name="Straight Connector 248"/>
          <p:cNvCxnSpPr>
            <a:cxnSpLocks/>
          </p:cNvCxnSpPr>
          <p:nvPr/>
        </p:nvCxnSpPr>
        <p:spPr>
          <a:xfrm>
            <a:off x="1402080" y="4412156"/>
            <a:ext cx="0" cy="78623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a:cxnSpLocks/>
          </p:cNvCxnSpPr>
          <p:nvPr/>
        </p:nvCxnSpPr>
        <p:spPr>
          <a:xfrm>
            <a:off x="731068" y="5439796"/>
            <a:ext cx="853484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51" name="Straight Connector 250"/>
          <p:cNvCxnSpPr>
            <a:cxnSpLocks/>
          </p:cNvCxnSpPr>
          <p:nvPr/>
        </p:nvCxnSpPr>
        <p:spPr>
          <a:xfrm>
            <a:off x="739140" y="4313097"/>
            <a:ext cx="853484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52" name="Straight Connector 251"/>
          <p:cNvCxnSpPr>
            <a:cxnSpLocks/>
          </p:cNvCxnSpPr>
          <p:nvPr/>
        </p:nvCxnSpPr>
        <p:spPr>
          <a:xfrm flipV="1">
            <a:off x="1530003" y="3132879"/>
            <a:ext cx="6674841" cy="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53" name="Straight Connector 252"/>
          <p:cNvCxnSpPr>
            <a:cxnSpLocks/>
          </p:cNvCxnSpPr>
          <p:nvPr/>
        </p:nvCxnSpPr>
        <p:spPr>
          <a:xfrm>
            <a:off x="1530003" y="3505916"/>
            <a:ext cx="6674841" cy="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54" name="Straight Connector 253"/>
          <p:cNvCxnSpPr>
            <a:cxnSpLocks/>
          </p:cNvCxnSpPr>
          <p:nvPr/>
        </p:nvCxnSpPr>
        <p:spPr>
          <a:xfrm>
            <a:off x="1530003" y="4690384"/>
            <a:ext cx="6674841" cy="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sp>
        <p:nvSpPr>
          <p:cNvPr id="255" name="LegendText"/>
          <p:cNvSpPr txBox="1"/>
          <p:nvPr/>
        </p:nvSpPr>
        <p:spPr>
          <a:xfrm>
            <a:off x="1036639" y="6345703"/>
            <a:ext cx="2005357"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fr-FR" sz="1000" b="0" kern="0" dirty="0">
                <a:solidFill>
                  <a:sysClr val="windowText" lastClr="000000"/>
                </a:solidFill>
                <a:latin typeface="+mn-lt"/>
                <a:sym typeface="+mn-lt"/>
              </a:rPr>
              <a:t>Trajet le plus court sur le tronçon considéré</a:t>
            </a:r>
          </a:p>
        </p:txBody>
      </p:sp>
      <p:sp>
        <p:nvSpPr>
          <p:cNvPr id="256" name="Rounded Rectangle 255"/>
          <p:cNvSpPr/>
          <p:nvPr/>
        </p:nvSpPr>
        <p:spPr>
          <a:xfrm>
            <a:off x="739140" y="6342661"/>
            <a:ext cx="262258" cy="144583"/>
          </a:xfrm>
          <a:prstGeom prst="roundRect">
            <a:avLst>
              <a:gd name="adj" fmla="val 50000"/>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pic>
        <p:nvPicPr>
          <p:cNvPr id="257" name="Picture 20" descr="\\par-file-1\Services\Graphics\LOGOTHEQUE\Air France.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3853" y="5512180"/>
            <a:ext cx="826429" cy="96290"/>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10" descr="http://www.lieuran-cabrieres.com/logos/logo-covoiturage2fr.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0003" y="4791781"/>
            <a:ext cx="702352" cy="258762"/>
          </a:xfrm>
          <a:prstGeom prst="rect">
            <a:avLst/>
          </a:prstGeom>
          <a:noFill/>
          <a:extLst>
            <a:ext uri="{909E8E84-426E-40DD-AFC4-6F175D3DCCD1}">
              <a14:hiddenFill xmlns:a14="http://schemas.microsoft.com/office/drawing/2010/main">
                <a:solidFill>
                  <a:srgbClr val="FFFFFF"/>
                </a:solidFill>
              </a14:hiddenFill>
            </a:ext>
          </a:extLst>
        </p:spPr>
      </p:pic>
      <p:sp>
        <p:nvSpPr>
          <p:cNvPr id="259" name="TextBox 258"/>
          <p:cNvSpPr txBox="1">
            <a:spLocks/>
          </p:cNvSpPr>
          <p:nvPr/>
        </p:nvSpPr>
        <p:spPr>
          <a:xfrm>
            <a:off x="1530003" y="4436639"/>
            <a:ext cx="969054" cy="152349"/>
          </a:xfrm>
          <a:prstGeom prst="rect">
            <a:avLst/>
          </a:prstGeom>
          <a:noFill/>
          <a:ln w="9525">
            <a:noFill/>
          </a:ln>
        </p:spPr>
        <p:txBody>
          <a:bodyPr wrap="square" lIns="0" tIns="0" rIns="0" bIns="0" rtlCol="0">
            <a:spAutoFit/>
          </a:bodyPr>
          <a:lstStyle/>
          <a:p>
            <a:pPr>
              <a:lnSpc>
                <a:spcPct val="90000"/>
              </a:lnSpc>
              <a:spcBef>
                <a:spcPts val="0"/>
              </a:spcBef>
            </a:pPr>
            <a:r>
              <a:rPr lang="fr-FR" sz="1100" dirty="0">
                <a:latin typeface="+mn-lt"/>
                <a:cs typeface="Arial" pitchFamily="34" charset="0"/>
              </a:rPr>
              <a:t>Voiture </a:t>
            </a:r>
            <a:r>
              <a:rPr lang="fr-FR" sz="1100" dirty="0" err="1">
                <a:latin typeface="+mn-lt"/>
                <a:cs typeface="Arial" pitchFamily="34" charset="0"/>
              </a:rPr>
              <a:t>indiv</a:t>
            </a:r>
            <a:r>
              <a:rPr lang="fr-FR" sz="1100" dirty="0">
                <a:latin typeface="+mn-lt"/>
                <a:cs typeface="Arial" pitchFamily="34" charset="0"/>
              </a:rPr>
              <a:t>.</a:t>
            </a:r>
          </a:p>
        </p:txBody>
      </p:sp>
      <p:sp>
        <p:nvSpPr>
          <p:cNvPr id="260" name="ListLeanHorizontalTextDetail1"/>
          <p:cNvSpPr txBox="1">
            <a:spLocks/>
          </p:cNvSpPr>
          <p:nvPr/>
        </p:nvSpPr>
        <p:spPr>
          <a:xfrm>
            <a:off x="1530003" y="2832816"/>
            <a:ext cx="969054" cy="168275"/>
          </a:xfrm>
          <a:prstGeom prst="rect">
            <a:avLst/>
          </a:prstGeom>
          <a:noFill/>
          <a:ln w="9525">
            <a:noFill/>
          </a:ln>
        </p:spPr>
        <p:txBody>
          <a:bodyPr vert="horz" wrap="square" lIns="0" tIns="0" rIns="0" bIns="0" rtlCol="0">
            <a:noAutofit/>
          </a:bodyPr>
          <a:lstStyle/>
          <a:p>
            <a:pPr>
              <a:lnSpc>
                <a:spcPct val="90000"/>
              </a:lnSpc>
              <a:spcBef>
                <a:spcPts val="0"/>
              </a:spcBef>
              <a:buSzPct val="100000"/>
            </a:pPr>
            <a:r>
              <a:rPr lang="fr-FR" sz="1100" dirty="0" err="1">
                <a:cs typeface="Arial" pitchFamily="34" charset="0"/>
              </a:rPr>
              <a:t>Intercités</a:t>
            </a:r>
            <a:endParaRPr lang="fr-FR" sz="1100" dirty="0">
              <a:cs typeface="Arial" pitchFamily="34" charset="0"/>
            </a:endParaRPr>
          </a:p>
        </p:txBody>
      </p:sp>
      <p:sp>
        <p:nvSpPr>
          <p:cNvPr id="261" name="ListLeanHorizontalTextDetail1"/>
          <p:cNvSpPr txBox="1">
            <a:spLocks/>
          </p:cNvSpPr>
          <p:nvPr/>
        </p:nvSpPr>
        <p:spPr>
          <a:xfrm>
            <a:off x="1530003" y="3234453"/>
            <a:ext cx="969054" cy="168275"/>
          </a:xfrm>
          <a:prstGeom prst="rect">
            <a:avLst/>
          </a:prstGeom>
          <a:noFill/>
          <a:ln w="9525">
            <a:noFill/>
          </a:ln>
        </p:spPr>
        <p:txBody>
          <a:bodyPr vert="horz" wrap="square" lIns="0" tIns="0" rIns="0" bIns="0" rtlCol="0">
            <a:noAutofit/>
          </a:bodyPr>
          <a:lstStyle/>
          <a:p>
            <a:pPr>
              <a:lnSpc>
                <a:spcPct val="90000"/>
              </a:lnSpc>
              <a:spcBef>
                <a:spcPts val="0"/>
              </a:spcBef>
              <a:buSzPct val="100000"/>
            </a:pPr>
            <a:r>
              <a:rPr lang="fr-FR" sz="1100" dirty="0">
                <a:cs typeface="Arial" pitchFamily="34" charset="0"/>
              </a:rPr>
              <a:t>TER</a:t>
            </a:r>
          </a:p>
        </p:txBody>
      </p:sp>
      <p:sp>
        <p:nvSpPr>
          <p:cNvPr id="262" name="ListLeanHorizontalTextDetail1"/>
          <p:cNvSpPr txBox="1">
            <a:spLocks/>
          </p:cNvSpPr>
          <p:nvPr/>
        </p:nvSpPr>
        <p:spPr>
          <a:xfrm>
            <a:off x="1530003" y="3561329"/>
            <a:ext cx="969054" cy="152349"/>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fr-FR" sz="1100" dirty="0">
                <a:cs typeface="Arial" pitchFamily="34" charset="0"/>
              </a:rPr>
              <a:t>TGV</a:t>
            </a:r>
          </a:p>
        </p:txBody>
      </p:sp>
      <p:cxnSp>
        <p:nvCxnSpPr>
          <p:cNvPr id="263" name="Straight Connector 262"/>
          <p:cNvCxnSpPr>
            <a:cxnSpLocks/>
          </p:cNvCxnSpPr>
          <p:nvPr/>
        </p:nvCxnSpPr>
        <p:spPr>
          <a:xfrm>
            <a:off x="1530003" y="6023808"/>
            <a:ext cx="6674841" cy="0"/>
          </a:xfrm>
          <a:prstGeom prst="line">
            <a:avLst/>
          </a:prstGeom>
          <a:ln w="9525">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sp>
        <p:nvSpPr>
          <p:cNvPr id="264" name="ListLeanHorizontalTextDetail2"/>
          <p:cNvSpPr txBox="1">
            <a:spLocks/>
          </p:cNvSpPr>
          <p:nvPr/>
        </p:nvSpPr>
        <p:spPr>
          <a:xfrm>
            <a:off x="3435435" y="5512180"/>
            <a:ext cx="457993"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2</a:t>
            </a:r>
          </a:p>
        </p:txBody>
      </p:sp>
      <p:sp>
        <p:nvSpPr>
          <p:cNvPr id="267" name="ListLeanHorizontalTextDetail2"/>
          <p:cNvSpPr txBox="1">
            <a:spLocks/>
          </p:cNvSpPr>
          <p:nvPr/>
        </p:nvSpPr>
        <p:spPr>
          <a:xfrm>
            <a:off x="3933194" y="5512180"/>
            <a:ext cx="457993"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20</a:t>
            </a:r>
          </a:p>
        </p:txBody>
      </p:sp>
      <p:sp>
        <p:nvSpPr>
          <p:cNvPr id="268" name="Rectangle 267"/>
          <p:cNvSpPr>
            <a:spLocks/>
          </p:cNvSpPr>
          <p:nvPr/>
        </p:nvSpPr>
        <p:spPr>
          <a:xfrm>
            <a:off x="4401403" y="5512180"/>
            <a:ext cx="1856306" cy="250312"/>
          </a:xfrm>
          <a:prstGeom prst="rect">
            <a:avLst/>
          </a:prstGeom>
          <a:solidFill>
            <a:schemeClr val="accent5"/>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1100" dirty="0">
                <a:solidFill>
                  <a:srgbClr val="000000"/>
                </a:solidFill>
              </a:rPr>
              <a:t>Ligne non assurée</a:t>
            </a:r>
          </a:p>
        </p:txBody>
      </p:sp>
      <p:grpSp>
        <p:nvGrpSpPr>
          <p:cNvPr id="116" name="Group 115"/>
          <p:cNvGrpSpPr/>
          <p:nvPr/>
        </p:nvGrpSpPr>
        <p:grpSpPr>
          <a:xfrm>
            <a:off x="4809000" y="214159"/>
            <a:ext cx="288000" cy="288000"/>
            <a:chOff x="5275725" y="214159"/>
            <a:chExt cx="288000" cy="288000"/>
          </a:xfrm>
        </p:grpSpPr>
        <p:sp>
          <p:nvSpPr>
            <p:cNvPr id="119" name="Rectangle 118"/>
            <p:cNvSpPr>
              <a:spLocks/>
            </p:cNvSpPr>
            <p:nvPr/>
          </p:nvSpPr>
          <p:spPr>
            <a:xfrm>
              <a:off x="5275725" y="214159"/>
              <a:ext cx="288000" cy="288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20" name="Freeform 5"/>
            <p:cNvSpPr>
              <a:spLocks noEditPoints="1"/>
            </p:cNvSpPr>
            <p:nvPr/>
          </p:nvSpPr>
          <p:spPr bwMode="auto">
            <a:xfrm>
              <a:off x="5284039" y="232855"/>
              <a:ext cx="271372" cy="250608"/>
            </a:xfrm>
            <a:custGeom>
              <a:avLst/>
              <a:gdLst>
                <a:gd name="T0" fmla="*/ 1041 w 2080"/>
                <a:gd name="T1" fmla="*/ 920 h 1920"/>
                <a:gd name="T2" fmla="*/ 1321 w 2080"/>
                <a:gd name="T3" fmla="*/ 1200 h 1920"/>
                <a:gd name="T4" fmla="*/ 1041 w 2080"/>
                <a:gd name="T5" fmla="*/ 1480 h 1920"/>
                <a:gd name="T6" fmla="*/ 761 w 2080"/>
                <a:gd name="T7" fmla="*/ 1200 h 1920"/>
                <a:gd name="T8" fmla="*/ 1041 w 2080"/>
                <a:gd name="T9" fmla="*/ 920 h 1920"/>
                <a:gd name="T10" fmla="*/ 1041 w 2080"/>
                <a:gd name="T11" fmla="*/ 1000 h 1920"/>
                <a:gd name="T12" fmla="*/ 841 w 2080"/>
                <a:gd name="T13" fmla="*/ 1200 h 1920"/>
                <a:gd name="T14" fmla="*/ 1041 w 2080"/>
                <a:gd name="T15" fmla="*/ 1400 h 1920"/>
                <a:gd name="T16" fmla="*/ 1241 w 2080"/>
                <a:gd name="T17" fmla="*/ 1200 h 1920"/>
                <a:gd name="T18" fmla="*/ 1041 w 2080"/>
                <a:gd name="T19" fmla="*/ 1000 h 1920"/>
                <a:gd name="T20" fmla="*/ 1800 w 2080"/>
                <a:gd name="T21" fmla="*/ 1360 h 1920"/>
                <a:gd name="T22" fmla="*/ 2080 w 2080"/>
                <a:gd name="T23" fmla="*/ 1640 h 1920"/>
                <a:gd name="T24" fmla="*/ 1800 w 2080"/>
                <a:gd name="T25" fmla="*/ 1920 h 1920"/>
                <a:gd name="T26" fmla="*/ 1520 w 2080"/>
                <a:gd name="T27" fmla="*/ 1640 h 1920"/>
                <a:gd name="T28" fmla="*/ 1800 w 2080"/>
                <a:gd name="T29" fmla="*/ 1360 h 1920"/>
                <a:gd name="T30" fmla="*/ 1800 w 2080"/>
                <a:gd name="T31" fmla="*/ 1440 h 1920"/>
                <a:gd name="T32" fmla="*/ 1600 w 2080"/>
                <a:gd name="T33" fmla="*/ 1640 h 1920"/>
                <a:gd name="T34" fmla="*/ 1800 w 2080"/>
                <a:gd name="T35" fmla="*/ 1840 h 1920"/>
                <a:gd name="T36" fmla="*/ 2000 w 2080"/>
                <a:gd name="T37" fmla="*/ 1640 h 1920"/>
                <a:gd name="T38" fmla="*/ 1800 w 2080"/>
                <a:gd name="T39" fmla="*/ 1440 h 1920"/>
                <a:gd name="T40" fmla="*/ 280 w 2080"/>
                <a:gd name="T41" fmla="*/ 1360 h 1920"/>
                <a:gd name="T42" fmla="*/ 560 w 2080"/>
                <a:gd name="T43" fmla="*/ 1640 h 1920"/>
                <a:gd name="T44" fmla="*/ 280 w 2080"/>
                <a:gd name="T45" fmla="*/ 1920 h 1920"/>
                <a:gd name="T46" fmla="*/ 0 w 2080"/>
                <a:gd name="T47" fmla="*/ 1640 h 1920"/>
                <a:gd name="T48" fmla="*/ 280 w 2080"/>
                <a:gd name="T49" fmla="*/ 1360 h 1920"/>
                <a:gd name="T50" fmla="*/ 280 w 2080"/>
                <a:gd name="T51" fmla="*/ 1440 h 1920"/>
                <a:gd name="T52" fmla="*/ 80 w 2080"/>
                <a:gd name="T53" fmla="*/ 1640 h 1920"/>
                <a:gd name="T54" fmla="*/ 280 w 2080"/>
                <a:gd name="T55" fmla="*/ 1840 h 1920"/>
                <a:gd name="T56" fmla="*/ 480 w 2080"/>
                <a:gd name="T57" fmla="*/ 1640 h 1920"/>
                <a:gd name="T58" fmla="*/ 280 w 2080"/>
                <a:gd name="T59" fmla="*/ 1440 h 1920"/>
                <a:gd name="T60" fmla="*/ 1040 w 2080"/>
                <a:gd name="T61" fmla="*/ 0 h 1920"/>
                <a:gd name="T62" fmla="*/ 1320 w 2080"/>
                <a:gd name="T63" fmla="*/ 280 h 1920"/>
                <a:gd name="T64" fmla="*/ 1040 w 2080"/>
                <a:gd name="T65" fmla="*/ 560 h 1920"/>
                <a:gd name="T66" fmla="*/ 760 w 2080"/>
                <a:gd name="T67" fmla="*/ 280 h 1920"/>
                <a:gd name="T68" fmla="*/ 1040 w 2080"/>
                <a:gd name="T69" fmla="*/ 0 h 1920"/>
                <a:gd name="T70" fmla="*/ 1040 w 2080"/>
                <a:gd name="T71" fmla="*/ 80 h 1920"/>
                <a:gd name="T72" fmla="*/ 840 w 2080"/>
                <a:gd name="T73" fmla="*/ 280 h 1920"/>
                <a:gd name="T74" fmla="*/ 1040 w 2080"/>
                <a:gd name="T75" fmla="*/ 480 h 1920"/>
                <a:gd name="T76" fmla="*/ 1240 w 2080"/>
                <a:gd name="T77" fmla="*/ 280 h 1920"/>
                <a:gd name="T78" fmla="*/ 1040 w 2080"/>
                <a:gd name="T79" fmla="*/ 80 h 1920"/>
                <a:gd name="T80" fmla="*/ 1469 w 2080"/>
                <a:gd name="T81" fmla="*/ 1498 h 1920"/>
                <a:gd name="T82" fmla="*/ 1327 w 2080"/>
                <a:gd name="T83" fmla="*/ 1418 h 1920"/>
                <a:gd name="T84" fmla="*/ 1368 w 2080"/>
                <a:gd name="T85" fmla="*/ 1350 h 1920"/>
                <a:gd name="T86" fmla="*/ 1508 w 2080"/>
                <a:gd name="T87" fmla="*/ 1429 h 1920"/>
                <a:gd name="T88" fmla="*/ 1469 w 2080"/>
                <a:gd name="T89" fmla="*/ 1498 h 1920"/>
                <a:gd name="T90" fmla="*/ 754 w 2080"/>
                <a:gd name="T91" fmla="*/ 1418 h 1920"/>
                <a:gd name="T92" fmla="*/ 611 w 2080"/>
                <a:gd name="T93" fmla="*/ 1498 h 1920"/>
                <a:gd name="T94" fmla="*/ 572 w 2080"/>
                <a:gd name="T95" fmla="*/ 1429 h 1920"/>
                <a:gd name="T96" fmla="*/ 714 w 2080"/>
                <a:gd name="T97" fmla="*/ 1349 h 1920"/>
                <a:gd name="T98" fmla="*/ 754 w 2080"/>
                <a:gd name="T99" fmla="*/ 1418 h 1920"/>
                <a:gd name="T100" fmla="*/ 1000 w 2080"/>
                <a:gd name="T101" fmla="*/ 842 h 1920"/>
                <a:gd name="T102" fmla="*/ 1000 w 2080"/>
                <a:gd name="T103" fmla="*/ 638 h 1920"/>
                <a:gd name="T104" fmla="*/ 1080 w 2080"/>
                <a:gd name="T105" fmla="*/ 638 h 1920"/>
                <a:gd name="T106" fmla="*/ 1080 w 2080"/>
                <a:gd name="T107" fmla="*/ 842 h 1920"/>
                <a:gd name="T108" fmla="*/ 1000 w 2080"/>
                <a:gd name="T109" fmla="*/ 842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0" h="1920">
                  <a:moveTo>
                    <a:pt x="1041" y="920"/>
                  </a:moveTo>
                  <a:cubicBezTo>
                    <a:pt x="1196" y="920"/>
                    <a:pt x="1321" y="1045"/>
                    <a:pt x="1321" y="1200"/>
                  </a:cubicBezTo>
                  <a:cubicBezTo>
                    <a:pt x="1321" y="1355"/>
                    <a:pt x="1196" y="1480"/>
                    <a:pt x="1041" y="1480"/>
                  </a:cubicBezTo>
                  <a:cubicBezTo>
                    <a:pt x="886" y="1480"/>
                    <a:pt x="761" y="1355"/>
                    <a:pt x="761" y="1200"/>
                  </a:cubicBezTo>
                  <a:cubicBezTo>
                    <a:pt x="761" y="1045"/>
                    <a:pt x="886" y="920"/>
                    <a:pt x="1041" y="920"/>
                  </a:cubicBezTo>
                  <a:close/>
                  <a:moveTo>
                    <a:pt x="1041" y="1000"/>
                  </a:moveTo>
                  <a:cubicBezTo>
                    <a:pt x="931" y="1000"/>
                    <a:pt x="841" y="1090"/>
                    <a:pt x="841" y="1200"/>
                  </a:cubicBezTo>
                  <a:cubicBezTo>
                    <a:pt x="841" y="1310"/>
                    <a:pt x="931" y="1400"/>
                    <a:pt x="1041" y="1400"/>
                  </a:cubicBezTo>
                  <a:cubicBezTo>
                    <a:pt x="1152" y="1400"/>
                    <a:pt x="1241" y="1310"/>
                    <a:pt x="1241" y="1200"/>
                  </a:cubicBezTo>
                  <a:cubicBezTo>
                    <a:pt x="1241" y="1090"/>
                    <a:pt x="1152" y="1000"/>
                    <a:pt x="1041" y="1000"/>
                  </a:cubicBezTo>
                  <a:close/>
                  <a:moveTo>
                    <a:pt x="1800" y="1360"/>
                  </a:moveTo>
                  <a:cubicBezTo>
                    <a:pt x="1955" y="1360"/>
                    <a:pt x="2080" y="1485"/>
                    <a:pt x="2080" y="1640"/>
                  </a:cubicBezTo>
                  <a:cubicBezTo>
                    <a:pt x="2080" y="1795"/>
                    <a:pt x="1955" y="1920"/>
                    <a:pt x="1800" y="1920"/>
                  </a:cubicBezTo>
                  <a:cubicBezTo>
                    <a:pt x="1645" y="1920"/>
                    <a:pt x="1520" y="1795"/>
                    <a:pt x="1520" y="1640"/>
                  </a:cubicBezTo>
                  <a:cubicBezTo>
                    <a:pt x="1520" y="1485"/>
                    <a:pt x="1645" y="1360"/>
                    <a:pt x="1800" y="1360"/>
                  </a:cubicBezTo>
                  <a:close/>
                  <a:moveTo>
                    <a:pt x="1800" y="1440"/>
                  </a:moveTo>
                  <a:cubicBezTo>
                    <a:pt x="1690" y="1440"/>
                    <a:pt x="1600" y="1530"/>
                    <a:pt x="1600" y="1640"/>
                  </a:cubicBezTo>
                  <a:cubicBezTo>
                    <a:pt x="1600" y="1750"/>
                    <a:pt x="1690" y="1840"/>
                    <a:pt x="1800" y="1840"/>
                  </a:cubicBezTo>
                  <a:cubicBezTo>
                    <a:pt x="1910" y="1840"/>
                    <a:pt x="2000" y="1750"/>
                    <a:pt x="2000" y="1640"/>
                  </a:cubicBezTo>
                  <a:cubicBezTo>
                    <a:pt x="2000" y="1530"/>
                    <a:pt x="1910" y="1440"/>
                    <a:pt x="1800" y="1440"/>
                  </a:cubicBezTo>
                  <a:close/>
                  <a:moveTo>
                    <a:pt x="280" y="1360"/>
                  </a:moveTo>
                  <a:cubicBezTo>
                    <a:pt x="435" y="1360"/>
                    <a:pt x="560" y="1485"/>
                    <a:pt x="560" y="1640"/>
                  </a:cubicBezTo>
                  <a:cubicBezTo>
                    <a:pt x="560" y="1795"/>
                    <a:pt x="435" y="1920"/>
                    <a:pt x="280" y="1920"/>
                  </a:cubicBezTo>
                  <a:cubicBezTo>
                    <a:pt x="125" y="1920"/>
                    <a:pt x="0" y="1795"/>
                    <a:pt x="0" y="1640"/>
                  </a:cubicBezTo>
                  <a:cubicBezTo>
                    <a:pt x="0" y="1485"/>
                    <a:pt x="125" y="1360"/>
                    <a:pt x="280" y="1360"/>
                  </a:cubicBezTo>
                  <a:close/>
                  <a:moveTo>
                    <a:pt x="280" y="1440"/>
                  </a:moveTo>
                  <a:cubicBezTo>
                    <a:pt x="170" y="1440"/>
                    <a:pt x="80" y="1530"/>
                    <a:pt x="80" y="1640"/>
                  </a:cubicBezTo>
                  <a:cubicBezTo>
                    <a:pt x="80" y="1750"/>
                    <a:pt x="170" y="1840"/>
                    <a:pt x="280" y="1840"/>
                  </a:cubicBezTo>
                  <a:cubicBezTo>
                    <a:pt x="390" y="1840"/>
                    <a:pt x="480" y="1750"/>
                    <a:pt x="480" y="1640"/>
                  </a:cubicBezTo>
                  <a:cubicBezTo>
                    <a:pt x="480" y="1530"/>
                    <a:pt x="390" y="1440"/>
                    <a:pt x="280" y="1440"/>
                  </a:cubicBezTo>
                  <a:close/>
                  <a:moveTo>
                    <a:pt x="1040" y="0"/>
                  </a:moveTo>
                  <a:cubicBezTo>
                    <a:pt x="1195" y="0"/>
                    <a:pt x="1320" y="125"/>
                    <a:pt x="1320" y="280"/>
                  </a:cubicBezTo>
                  <a:cubicBezTo>
                    <a:pt x="1320" y="435"/>
                    <a:pt x="1195" y="560"/>
                    <a:pt x="1040" y="560"/>
                  </a:cubicBezTo>
                  <a:cubicBezTo>
                    <a:pt x="885" y="560"/>
                    <a:pt x="760" y="435"/>
                    <a:pt x="760" y="280"/>
                  </a:cubicBezTo>
                  <a:cubicBezTo>
                    <a:pt x="760" y="125"/>
                    <a:pt x="885" y="0"/>
                    <a:pt x="1040" y="0"/>
                  </a:cubicBezTo>
                  <a:close/>
                  <a:moveTo>
                    <a:pt x="1040" y="80"/>
                  </a:moveTo>
                  <a:cubicBezTo>
                    <a:pt x="930" y="80"/>
                    <a:pt x="840" y="170"/>
                    <a:pt x="840" y="280"/>
                  </a:cubicBezTo>
                  <a:cubicBezTo>
                    <a:pt x="840" y="390"/>
                    <a:pt x="930" y="480"/>
                    <a:pt x="1040" y="480"/>
                  </a:cubicBezTo>
                  <a:cubicBezTo>
                    <a:pt x="1150" y="480"/>
                    <a:pt x="1240" y="390"/>
                    <a:pt x="1240" y="280"/>
                  </a:cubicBezTo>
                  <a:cubicBezTo>
                    <a:pt x="1240" y="170"/>
                    <a:pt x="1150" y="80"/>
                    <a:pt x="1040" y="80"/>
                  </a:cubicBezTo>
                  <a:close/>
                  <a:moveTo>
                    <a:pt x="1469" y="1498"/>
                  </a:moveTo>
                  <a:cubicBezTo>
                    <a:pt x="1327" y="1418"/>
                    <a:pt x="1327" y="1418"/>
                    <a:pt x="1327" y="1418"/>
                  </a:cubicBezTo>
                  <a:cubicBezTo>
                    <a:pt x="1343" y="1398"/>
                    <a:pt x="1357" y="1374"/>
                    <a:pt x="1368" y="1350"/>
                  </a:cubicBezTo>
                  <a:cubicBezTo>
                    <a:pt x="1508" y="1429"/>
                    <a:pt x="1508" y="1429"/>
                    <a:pt x="1508" y="1429"/>
                  </a:cubicBezTo>
                  <a:cubicBezTo>
                    <a:pt x="1493" y="1451"/>
                    <a:pt x="1479" y="1474"/>
                    <a:pt x="1469" y="1498"/>
                  </a:cubicBezTo>
                  <a:close/>
                  <a:moveTo>
                    <a:pt x="754" y="1418"/>
                  </a:moveTo>
                  <a:cubicBezTo>
                    <a:pt x="611" y="1498"/>
                    <a:pt x="611" y="1498"/>
                    <a:pt x="611" y="1498"/>
                  </a:cubicBezTo>
                  <a:cubicBezTo>
                    <a:pt x="601" y="1474"/>
                    <a:pt x="588" y="1451"/>
                    <a:pt x="572" y="1429"/>
                  </a:cubicBezTo>
                  <a:cubicBezTo>
                    <a:pt x="714" y="1349"/>
                    <a:pt x="714" y="1349"/>
                    <a:pt x="714" y="1349"/>
                  </a:cubicBezTo>
                  <a:cubicBezTo>
                    <a:pt x="724" y="1374"/>
                    <a:pt x="738" y="1396"/>
                    <a:pt x="754" y="1418"/>
                  </a:cubicBezTo>
                  <a:close/>
                  <a:moveTo>
                    <a:pt x="1000" y="842"/>
                  </a:moveTo>
                  <a:cubicBezTo>
                    <a:pt x="1000" y="638"/>
                    <a:pt x="1000" y="638"/>
                    <a:pt x="1000" y="638"/>
                  </a:cubicBezTo>
                  <a:cubicBezTo>
                    <a:pt x="1027" y="641"/>
                    <a:pt x="1053" y="641"/>
                    <a:pt x="1080" y="638"/>
                  </a:cubicBezTo>
                  <a:cubicBezTo>
                    <a:pt x="1080" y="842"/>
                    <a:pt x="1080" y="842"/>
                    <a:pt x="1080" y="842"/>
                  </a:cubicBezTo>
                  <a:cubicBezTo>
                    <a:pt x="1053" y="839"/>
                    <a:pt x="1027" y="839"/>
                    <a:pt x="1000" y="8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mn-lt"/>
                <a:sym typeface="+mn-lt"/>
              </a:endParaRPr>
            </a:p>
          </p:txBody>
        </p:sp>
      </p:grpSp>
      <p:sp>
        <p:nvSpPr>
          <p:cNvPr id="121" name="ListLeanHorizontalTextDetail1"/>
          <p:cNvSpPr txBox="1">
            <a:spLocks/>
          </p:cNvSpPr>
          <p:nvPr/>
        </p:nvSpPr>
        <p:spPr>
          <a:xfrm>
            <a:off x="1530003" y="3967224"/>
            <a:ext cx="969054" cy="152349"/>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fr-FR" sz="1100" dirty="0" err="1">
                <a:cs typeface="Arial" pitchFamily="34" charset="0"/>
              </a:rPr>
              <a:t>Teoz</a:t>
            </a:r>
            <a:r>
              <a:rPr lang="fr-FR" sz="1100" dirty="0">
                <a:cs typeface="Arial" pitchFamily="34" charset="0"/>
              </a:rPr>
              <a:t> Eco</a:t>
            </a:r>
          </a:p>
        </p:txBody>
      </p:sp>
      <p:sp>
        <p:nvSpPr>
          <p:cNvPr id="122" name="ListLeanHorizontalTextDetail1"/>
          <p:cNvSpPr txBox="1">
            <a:spLocks/>
          </p:cNvSpPr>
          <p:nvPr/>
        </p:nvSpPr>
        <p:spPr>
          <a:xfrm>
            <a:off x="6597783" y="3967224"/>
            <a:ext cx="320602" cy="152349"/>
          </a:xfrm>
          <a:prstGeom prst="rect">
            <a:avLst/>
          </a:prstGeom>
          <a:noFill/>
          <a:ln w="9525">
            <a:noFill/>
          </a:ln>
        </p:spPr>
        <p:txBody>
          <a:bodyPr vert="horz" wrap="none" lIns="0" tIns="0" rIns="0" bIns="0" rtlCol="0">
            <a:spAutoFit/>
          </a:bodyPr>
          <a:lstStyle/>
          <a:p>
            <a:pPr algn="ctr">
              <a:lnSpc>
                <a:spcPct val="90000"/>
              </a:lnSpc>
              <a:spcBef>
                <a:spcPts val="0"/>
              </a:spcBef>
              <a:buSzPct val="100000"/>
            </a:pPr>
            <a:r>
              <a:rPr lang="fr-FR" sz="1100" b="0" dirty="0" err="1">
                <a:solidFill>
                  <a:srgbClr val="000000"/>
                </a:solidFill>
                <a:cs typeface="Arial" pitchFamily="34" charset="0"/>
              </a:rPr>
              <a:t>08h21</a:t>
            </a:r>
            <a:endParaRPr lang="fr-FR" sz="1100" b="0" dirty="0">
              <a:solidFill>
                <a:srgbClr val="000000"/>
              </a:solidFill>
              <a:cs typeface="Arial" pitchFamily="34" charset="0"/>
            </a:endParaRPr>
          </a:p>
        </p:txBody>
      </p:sp>
      <p:sp>
        <p:nvSpPr>
          <p:cNvPr id="123" name="ListLeanHorizontalTextDetail2"/>
          <p:cNvSpPr txBox="1">
            <a:spLocks/>
          </p:cNvSpPr>
          <p:nvPr/>
        </p:nvSpPr>
        <p:spPr>
          <a:xfrm>
            <a:off x="7167221" y="3967224"/>
            <a:ext cx="609588" cy="24929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1 hors JOB</a:t>
            </a:r>
          </a:p>
        </p:txBody>
      </p:sp>
      <p:sp>
        <p:nvSpPr>
          <p:cNvPr id="124" name="ListLeanHorizontalTextDetail2"/>
          <p:cNvSpPr txBox="1">
            <a:spLocks/>
          </p:cNvSpPr>
          <p:nvPr/>
        </p:nvSpPr>
        <p:spPr>
          <a:xfrm>
            <a:off x="7736572" y="3967224"/>
            <a:ext cx="457993" cy="15234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a:solidFill>
                  <a:srgbClr val="000000"/>
                </a:solidFill>
                <a:cs typeface="Arial" pitchFamily="34" charset="0"/>
              </a:rPr>
              <a:t>626</a:t>
            </a:r>
          </a:p>
        </p:txBody>
      </p:sp>
      <p:grpSp>
        <p:nvGrpSpPr>
          <p:cNvPr id="3" name="Group 2"/>
          <p:cNvGrpSpPr/>
          <p:nvPr/>
        </p:nvGrpSpPr>
        <p:grpSpPr>
          <a:xfrm>
            <a:off x="2496786" y="3967224"/>
            <a:ext cx="1863802" cy="304699"/>
            <a:chOff x="2496786" y="3967224"/>
            <a:chExt cx="1863802" cy="304699"/>
          </a:xfrm>
        </p:grpSpPr>
        <p:sp>
          <p:nvSpPr>
            <p:cNvPr id="129" name="ListLeanHorizontalTextDetail1"/>
            <p:cNvSpPr txBox="1">
              <a:spLocks/>
            </p:cNvSpPr>
            <p:nvPr/>
          </p:nvSpPr>
          <p:spPr>
            <a:xfrm>
              <a:off x="2496786" y="3967224"/>
              <a:ext cx="846137" cy="24929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err="1">
                  <a:solidFill>
                    <a:srgbClr val="000000"/>
                  </a:solidFill>
                  <a:cs typeface="Arial" pitchFamily="34" charset="0"/>
                </a:rPr>
                <a:t>04h26</a:t>
              </a:r>
              <a:br>
                <a:rPr lang="fr-FR" sz="1100" b="0" dirty="0">
                  <a:solidFill>
                    <a:srgbClr val="000000"/>
                  </a:solidFill>
                  <a:cs typeface="Arial" pitchFamily="34" charset="0"/>
                </a:rPr>
              </a:br>
              <a:r>
                <a:rPr lang="fr-FR" sz="700" b="0" dirty="0">
                  <a:solidFill>
                    <a:srgbClr val="000000"/>
                  </a:solidFill>
                  <a:cs typeface="Arial" pitchFamily="34" charset="0"/>
                </a:rPr>
                <a:t>(direct avec 2 arrêts)</a:t>
              </a:r>
            </a:p>
          </p:txBody>
        </p:sp>
        <p:sp>
          <p:nvSpPr>
            <p:cNvPr id="130" name="ListLeanHorizontalTextDetail2"/>
            <p:cNvSpPr txBox="1">
              <a:spLocks/>
            </p:cNvSpPr>
            <p:nvPr/>
          </p:nvSpPr>
          <p:spPr>
            <a:xfrm>
              <a:off x="3404836" y="3967224"/>
              <a:ext cx="457993" cy="30469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1 hors JOB</a:t>
              </a:r>
            </a:p>
          </p:txBody>
        </p:sp>
        <p:sp>
          <p:nvSpPr>
            <p:cNvPr id="132" name="ListLeanHorizontalTextDetail2"/>
            <p:cNvSpPr txBox="1">
              <a:spLocks/>
            </p:cNvSpPr>
            <p:nvPr/>
          </p:nvSpPr>
          <p:spPr>
            <a:xfrm>
              <a:off x="3902595" y="3967224"/>
              <a:ext cx="457993"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626</a:t>
              </a:r>
            </a:p>
          </p:txBody>
        </p:sp>
      </p:grpSp>
      <p:grpSp>
        <p:nvGrpSpPr>
          <p:cNvPr id="139" name="Group 138"/>
          <p:cNvGrpSpPr/>
          <p:nvPr/>
        </p:nvGrpSpPr>
        <p:grpSpPr>
          <a:xfrm>
            <a:off x="4429033" y="3967224"/>
            <a:ext cx="1863802" cy="304699"/>
            <a:chOff x="2496786" y="3967224"/>
            <a:chExt cx="1863802" cy="304699"/>
          </a:xfrm>
        </p:grpSpPr>
        <p:sp>
          <p:nvSpPr>
            <p:cNvPr id="145" name="ListLeanHorizontalTextDetail1"/>
            <p:cNvSpPr txBox="1">
              <a:spLocks/>
            </p:cNvSpPr>
            <p:nvPr/>
          </p:nvSpPr>
          <p:spPr>
            <a:xfrm>
              <a:off x="2496786" y="3967224"/>
              <a:ext cx="846137" cy="249299"/>
            </a:xfrm>
            <a:prstGeom prst="rect">
              <a:avLst/>
            </a:prstGeom>
            <a:noFill/>
            <a:ln w="9525">
              <a:noFill/>
            </a:ln>
          </p:spPr>
          <p:txBody>
            <a:bodyPr vert="horz" wrap="square" lIns="0" tIns="0" rIns="0" bIns="0" rtlCol="0">
              <a:noAutofit/>
            </a:bodyPr>
            <a:lstStyle/>
            <a:p>
              <a:pPr algn="ctr">
                <a:lnSpc>
                  <a:spcPct val="90000"/>
                </a:lnSpc>
                <a:spcBef>
                  <a:spcPts val="0"/>
                </a:spcBef>
                <a:buSzPct val="100000"/>
              </a:pPr>
              <a:r>
                <a:rPr lang="fr-FR" sz="1100" b="0" dirty="0" err="1">
                  <a:solidFill>
                    <a:srgbClr val="000000"/>
                  </a:solidFill>
                  <a:cs typeface="Arial" pitchFamily="34" charset="0"/>
                </a:rPr>
                <a:t>04h36</a:t>
              </a:r>
              <a:br>
                <a:rPr lang="fr-FR" sz="1100" b="0" dirty="0">
                  <a:solidFill>
                    <a:srgbClr val="000000"/>
                  </a:solidFill>
                  <a:cs typeface="Arial" pitchFamily="34" charset="0"/>
                </a:rPr>
              </a:br>
              <a:r>
                <a:rPr lang="fr-FR" sz="700" b="0" dirty="0">
                  <a:solidFill>
                    <a:srgbClr val="000000"/>
                  </a:solidFill>
                  <a:cs typeface="Arial" pitchFamily="34" charset="0"/>
                </a:rPr>
                <a:t>(direct avec 4 arrêts)</a:t>
              </a:r>
            </a:p>
          </p:txBody>
        </p:sp>
        <p:sp>
          <p:nvSpPr>
            <p:cNvPr id="146" name="ListLeanHorizontalTextDetail2"/>
            <p:cNvSpPr txBox="1">
              <a:spLocks/>
            </p:cNvSpPr>
            <p:nvPr/>
          </p:nvSpPr>
          <p:spPr>
            <a:xfrm>
              <a:off x="3404836" y="3967224"/>
              <a:ext cx="457993" cy="30469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1 hors JOB</a:t>
              </a:r>
            </a:p>
          </p:txBody>
        </p:sp>
        <p:sp>
          <p:nvSpPr>
            <p:cNvPr id="147" name="ListLeanHorizontalTextDetail2"/>
            <p:cNvSpPr txBox="1">
              <a:spLocks/>
            </p:cNvSpPr>
            <p:nvPr/>
          </p:nvSpPr>
          <p:spPr>
            <a:xfrm>
              <a:off x="3902595" y="3967224"/>
              <a:ext cx="457993" cy="152349"/>
            </a:xfrm>
            <a:prstGeom prst="rect">
              <a:avLst/>
            </a:prstGeom>
            <a:noFill/>
            <a:ln w="9525">
              <a:noFill/>
            </a:ln>
          </p:spPr>
          <p:txBody>
            <a:bodyPr vert="horz" wrap="square" lIns="0" tIns="0" rIns="0" bIns="0" rtlCol="0">
              <a:spAutoFit/>
            </a:bodyPr>
            <a:lstStyle/>
            <a:p>
              <a:pPr algn="ctr">
                <a:lnSpc>
                  <a:spcPct val="90000"/>
                </a:lnSpc>
                <a:spcBef>
                  <a:spcPts val="0"/>
                </a:spcBef>
                <a:buSzPct val="100000"/>
              </a:pPr>
              <a:r>
                <a:rPr lang="fr-FR" sz="1100" b="0" dirty="0">
                  <a:solidFill>
                    <a:srgbClr val="000000"/>
                  </a:solidFill>
                  <a:cs typeface="Arial" pitchFamily="34" charset="0"/>
                </a:rPr>
                <a:t>626</a:t>
              </a:r>
            </a:p>
          </p:txBody>
        </p:sp>
      </p:grpSp>
      <p:sp>
        <p:nvSpPr>
          <p:cNvPr id="133" name="RbSticker">
            <a:extLst>
              <a:ext uri="{FF2B5EF4-FFF2-40B4-BE49-F238E27FC236}">
                <a16:creationId xmlns:a16="http://schemas.microsoft.com/office/drawing/2014/main" id="{4D0E1A2F-04B2-4274-BF44-1E4D00FB36BA}"/>
              </a:ext>
            </a:extLst>
          </p:cNvPr>
          <p:cNvSpPr txBox="1"/>
          <p:nvPr/>
        </p:nvSpPr>
        <p:spPr>
          <a:xfrm>
            <a:off x="736600" y="260349"/>
            <a:ext cx="2922275"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32143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Object 116" hidden="1"/>
          <p:cNvGraphicFramePr>
            <a:graphicFrameLocks noChangeAspect="1"/>
          </p:cNvGraphicFramePr>
          <p:nvPr>
            <p:custDataLst>
              <p:tags r:id="rId2"/>
            </p:custDataLst>
            <p:extLst>
              <p:ext uri="{D42A27DB-BD31-4B8C-83A1-F6EECF244321}">
                <p14:modId xmlns:p14="http://schemas.microsoft.com/office/powerpoint/2010/main" val="36306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3" name="think-cell Slide" r:id="rId29" imgW="270" imgH="270" progId="TCLayout.ActiveDocument.1">
                  <p:embed/>
                </p:oleObj>
              </mc:Choice>
              <mc:Fallback>
                <p:oleObj name="think-cell Slide" r:id="rId29" imgW="270" imgH="270" progId="TCLayout.ActiveDocument.1">
                  <p:embed/>
                  <p:pic>
                    <p:nvPicPr>
                      <p:cNvPr id="117" name="Object 116"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Rectangle 51"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rtlCol="0" anchor="t" anchorCtr="0">
            <a:noAutofit/>
          </a:bodyPr>
          <a:lstStyle/>
          <a:p>
            <a:endParaRPr lang="fr-FR" dirty="0">
              <a:solidFill>
                <a:srgbClr val="000000"/>
              </a:solidFill>
              <a:sym typeface="Arial Narrow"/>
            </a:endParaRPr>
          </a:p>
        </p:txBody>
      </p:sp>
      <p:cxnSp>
        <p:nvCxnSpPr>
          <p:cNvPr id="146" name="Straight Connector 145"/>
          <p:cNvCxnSpPr/>
          <p:nvPr/>
        </p:nvCxnSpPr>
        <p:spPr>
          <a:xfrm>
            <a:off x="7165727" y="2768599"/>
            <a:ext cx="0" cy="1598734"/>
          </a:xfrm>
          <a:prstGeom prst="line">
            <a:avLst/>
          </a:prstGeom>
          <a:ln w="9525">
            <a:solidFill>
              <a:schemeClr val="accent3"/>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244365" y="4377531"/>
            <a:ext cx="0" cy="1598734"/>
          </a:xfrm>
          <a:prstGeom prst="line">
            <a:avLst/>
          </a:prstGeom>
          <a:ln w="9525">
            <a:solidFill>
              <a:schemeClr val="accent3"/>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323003" y="2768599"/>
            <a:ext cx="0" cy="3204000"/>
          </a:xfrm>
          <a:prstGeom prst="line">
            <a:avLst/>
          </a:prstGeom>
          <a:ln w="9525">
            <a:solidFill>
              <a:schemeClr val="accent3"/>
            </a:solidFill>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30" idx="3"/>
          </p:cNvCxnSpPr>
          <p:nvPr/>
        </p:nvCxnSpPr>
        <p:spPr>
          <a:xfrm>
            <a:off x="6757988" y="4377531"/>
            <a:ext cx="606316"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53" name="Straight Connector 52"/>
          <p:cNvCxnSpPr/>
          <p:nvPr>
            <p:custDataLst>
              <p:tags r:id="rId4"/>
            </p:custDataLst>
          </p:nvPr>
        </p:nvCxnSpPr>
        <p:spPr bwMode="auto">
          <a:xfrm>
            <a:off x="3071813" y="5986463"/>
            <a:ext cx="398145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custDataLst>
              <p:tags r:id="rId5"/>
            </p:custDataLst>
          </p:nvPr>
        </p:nvSpPr>
        <p:spPr bwMode="auto">
          <a:xfrm>
            <a:off x="6899275" y="4376738"/>
            <a:ext cx="49213" cy="1609725"/>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22" name="Rectangle 221"/>
          <p:cNvSpPr/>
          <p:nvPr>
            <p:custDataLst>
              <p:tags r:id="rId6"/>
            </p:custDataLst>
          </p:nvPr>
        </p:nvSpPr>
        <p:spPr bwMode="auto">
          <a:xfrm>
            <a:off x="6948488" y="2768599"/>
            <a:ext cx="42863" cy="1608138"/>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26" name="Rectangle 225"/>
          <p:cNvSpPr/>
          <p:nvPr>
            <p:custDataLst>
              <p:tags r:id="rId7"/>
            </p:custDataLst>
          </p:nvPr>
        </p:nvSpPr>
        <p:spPr bwMode="auto">
          <a:xfrm>
            <a:off x="6948488" y="4376738"/>
            <a:ext cx="42863" cy="1609725"/>
          </a:xfrm>
          <a:prstGeom prst="rect">
            <a:avLst/>
          </a:prstGeom>
          <a:solidFill>
            <a:schemeClr val="tx2"/>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33" name="Rectangle 232"/>
          <p:cNvSpPr/>
          <p:nvPr>
            <p:custDataLst>
              <p:tags r:id="rId8"/>
            </p:custDataLst>
          </p:nvPr>
        </p:nvSpPr>
        <p:spPr bwMode="auto">
          <a:xfrm>
            <a:off x="6991350" y="2768599"/>
            <a:ext cx="55563" cy="3217863"/>
          </a:xfrm>
          <a:prstGeom prst="rect">
            <a:avLst/>
          </a:prstGeom>
          <a:solidFill>
            <a:schemeClr val="tx2"/>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12" name="Rectangle 211"/>
          <p:cNvSpPr/>
          <p:nvPr>
            <p:custDataLst>
              <p:tags r:id="rId9"/>
            </p:custDataLst>
          </p:nvPr>
        </p:nvSpPr>
        <p:spPr bwMode="auto">
          <a:xfrm>
            <a:off x="6899275" y="2768599"/>
            <a:ext cx="49213" cy="1608138"/>
          </a:xfrm>
          <a:prstGeom prst="rect">
            <a:avLst/>
          </a:prstGeom>
          <a:solidFill>
            <a:schemeClr val="tx2"/>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9" name="Rectangle 28"/>
          <p:cNvSpPr/>
          <p:nvPr>
            <p:custDataLst>
              <p:tags r:id="rId10"/>
            </p:custDataLst>
          </p:nvPr>
        </p:nvSpPr>
        <p:spPr bwMode="auto">
          <a:xfrm>
            <a:off x="6815138" y="2768599"/>
            <a:ext cx="84138" cy="3217863"/>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06" name="Rectangle 205"/>
          <p:cNvSpPr/>
          <p:nvPr>
            <p:custDataLst>
              <p:tags r:id="rId11"/>
            </p:custDataLst>
          </p:nvPr>
        </p:nvSpPr>
        <p:spPr bwMode="auto">
          <a:xfrm>
            <a:off x="6769100" y="4376738"/>
            <a:ext cx="46038" cy="1609725"/>
          </a:xfrm>
          <a:prstGeom prst="rect">
            <a:avLst/>
          </a:prstGeom>
          <a:solidFill>
            <a:schemeClr val="tx2"/>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196" name="Rectangle 195"/>
          <p:cNvSpPr/>
          <p:nvPr>
            <p:custDataLst>
              <p:tags r:id="rId12"/>
            </p:custDataLst>
          </p:nvPr>
        </p:nvSpPr>
        <p:spPr bwMode="auto">
          <a:xfrm>
            <a:off x="6011863" y="2768599"/>
            <a:ext cx="534988" cy="3217863"/>
          </a:xfrm>
          <a:prstGeom prst="rect">
            <a:avLst/>
          </a:prstGeom>
          <a:solidFill>
            <a:schemeClr val="tx2"/>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 name="Rectangle 1"/>
          <p:cNvSpPr/>
          <p:nvPr>
            <p:custDataLst>
              <p:tags r:id="rId13"/>
            </p:custDataLst>
          </p:nvPr>
        </p:nvSpPr>
        <p:spPr bwMode="auto">
          <a:xfrm>
            <a:off x="6546850" y="2768600"/>
            <a:ext cx="11113" cy="3217863"/>
          </a:xfrm>
          <a:prstGeom prst="rect">
            <a:avLst/>
          </a:prstGeom>
          <a:noFill/>
          <a:ln w="3175">
            <a:solidFill>
              <a:schemeClr val="bg1"/>
            </a:solidFill>
          </a:ln>
          <a:effectLst/>
          <a:extLst>
            <a:ext uri="{909E8E84-426E-40DD-AFC4-6F175D3DCCD1}">
              <a14:hiddenFill xmlns:a14="http://schemas.microsoft.com/office/drawing/2010/main">
                <a:solidFill>
                  <a:schemeClr val="tx2"/>
                </a:solidFill>
              </a14:hiddenFill>
            </a:ext>
          </a:ex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30" name="Rectangle 29"/>
          <p:cNvSpPr/>
          <p:nvPr>
            <p:custDataLst>
              <p:tags r:id="rId14"/>
            </p:custDataLst>
          </p:nvPr>
        </p:nvSpPr>
        <p:spPr bwMode="auto">
          <a:xfrm>
            <a:off x="6757988" y="2768599"/>
            <a:ext cx="11113" cy="3217863"/>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6" name="Rectangle 25"/>
          <p:cNvSpPr/>
          <p:nvPr>
            <p:custDataLst>
              <p:tags r:id="rId15"/>
            </p:custDataLst>
          </p:nvPr>
        </p:nvSpPr>
        <p:spPr bwMode="auto">
          <a:xfrm>
            <a:off x="6557963" y="2768600"/>
            <a:ext cx="200025" cy="3217863"/>
          </a:xfrm>
          <a:prstGeom prst="rect">
            <a:avLst/>
          </a:prstGeom>
          <a:solidFill>
            <a:schemeClr val="tx2"/>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sp>
        <p:nvSpPr>
          <p:cNvPr id="202" name="Rectangle 201"/>
          <p:cNvSpPr/>
          <p:nvPr>
            <p:custDataLst>
              <p:tags r:id="rId16"/>
            </p:custDataLst>
          </p:nvPr>
        </p:nvSpPr>
        <p:spPr bwMode="auto">
          <a:xfrm>
            <a:off x="6769100" y="2768599"/>
            <a:ext cx="46038" cy="1608138"/>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2" name="Rectangle 21"/>
          <p:cNvSpPr/>
          <p:nvPr>
            <p:custDataLst>
              <p:tags r:id="rId17"/>
            </p:custDataLst>
          </p:nvPr>
        </p:nvSpPr>
        <p:spPr bwMode="auto">
          <a:xfrm>
            <a:off x="5926138" y="2768599"/>
            <a:ext cx="85725" cy="3217863"/>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193" name="Rectangle 192"/>
          <p:cNvSpPr/>
          <p:nvPr>
            <p:custDataLst>
              <p:tags r:id="rId18"/>
            </p:custDataLst>
          </p:nvPr>
        </p:nvSpPr>
        <p:spPr bwMode="auto">
          <a:xfrm>
            <a:off x="5703888" y="2768599"/>
            <a:ext cx="222250" cy="3217863"/>
          </a:xfrm>
          <a:prstGeom prst="rect">
            <a:avLst/>
          </a:prstGeom>
          <a:solidFill>
            <a:schemeClr val="accent6"/>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44" name="Rectangle 243"/>
          <p:cNvSpPr/>
          <p:nvPr>
            <p:custDataLst>
              <p:tags r:id="rId19"/>
            </p:custDataLst>
          </p:nvPr>
        </p:nvSpPr>
        <p:spPr bwMode="auto">
          <a:xfrm>
            <a:off x="5480050" y="4376738"/>
            <a:ext cx="223838" cy="1609725"/>
          </a:xfrm>
          <a:prstGeom prst="rect">
            <a:avLst/>
          </a:prstGeom>
          <a:solidFill>
            <a:schemeClr val="accent6"/>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190" name="Rectangle 189"/>
          <p:cNvSpPr/>
          <p:nvPr>
            <p:custDataLst>
              <p:tags r:id="rId20"/>
            </p:custDataLst>
          </p:nvPr>
        </p:nvSpPr>
        <p:spPr bwMode="auto">
          <a:xfrm>
            <a:off x="5480050" y="2768599"/>
            <a:ext cx="223838" cy="1608138"/>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75" name="Rectangle 74"/>
          <p:cNvSpPr/>
          <p:nvPr>
            <p:custDataLst>
              <p:tags r:id="rId21"/>
            </p:custDataLst>
          </p:nvPr>
        </p:nvSpPr>
        <p:spPr bwMode="auto">
          <a:xfrm>
            <a:off x="4475163" y="4376738"/>
            <a:ext cx="1004888" cy="1609725"/>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77" name="Rectangle 76"/>
          <p:cNvSpPr/>
          <p:nvPr>
            <p:custDataLst>
              <p:tags r:id="rId22"/>
            </p:custDataLst>
          </p:nvPr>
        </p:nvSpPr>
        <p:spPr bwMode="auto">
          <a:xfrm>
            <a:off x="4475163" y="2768599"/>
            <a:ext cx="1004888" cy="1608138"/>
          </a:xfrm>
          <a:prstGeom prst="rect">
            <a:avLst/>
          </a:prstGeom>
          <a:solidFill>
            <a:schemeClr val="accent6"/>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21" name="Rectangle 20"/>
          <p:cNvSpPr/>
          <p:nvPr>
            <p:custDataLst>
              <p:tags r:id="rId23"/>
            </p:custDataLst>
          </p:nvPr>
        </p:nvSpPr>
        <p:spPr bwMode="auto">
          <a:xfrm>
            <a:off x="4391025" y="2768599"/>
            <a:ext cx="84138" cy="3217863"/>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71" name="Rectangle 70"/>
          <p:cNvSpPr/>
          <p:nvPr>
            <p:custDataLst>
              <p:tags r:id="rId24"/>
            </p:custDataLst>
          </p:nvPr>
        </p:nvSpPr>
        <p:spPr bwMode="auto">
          <a:xfrm>
            <a:off x="3087688" y="2768599"/>
            <a:ext cx="1303338" cy="3217863"/>
          </a:xfrm>
          <a:prstGeom prst="rect">
            <a:avLst/>
          </a:prstGeom>
          <a:solidFill>
            <a:schemeClr val="tx2"/>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55" name="Rectangle 54"/>
          <p:cNvSpPr/>
          <p:nvPr>
            <p:custDataLst>
              <p:tags r:id="rId25"/>
            </p:custDataLst>
          </p:nvPr>
        </p:nvSpPr>
        <p:spPr bwMode="auto">
          <a:xfrm>
            <a:off x="3076575" y="4376738"/>
            <a:ext cx="11113" cy="1609725"/>
          </a:xfrm>
          <a:prstGeom prst="rect">
            <a:avLst/>
          </a:prstGeom>
          <a:solidFill>
            <a:schemeClr val="bg1"/>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56" name="Rectangle 55"/>
          <p:cNvSpPr/>
          <p:nvPr>
            <p:custDataLst>
              <p:tags r:id="rId26"/>
            </p:custDataLst>
          </p:nvPr>
        </p:nvSpPr>
        <p:spPr bwMode="auto">
          <a:xfrm>
            <a:off x="3076575" y="2768599"/>
            <a:ext cx="11113" cy="1608138"/>
          </a:xfrm>
          <a:prstGeom prst="rect">
            <a:avLst/>
          </a:prstGeom>
          <a:solidFill>
            <a:schemeClr val="tx2"/>
          </a:solidFill>
          <a:ln w="317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fr-FR" sz="1500" b="0" dirty="0">
              <a:solidFill>
                <a:srgbClr val="000000"/>
              </a:solidFill>
            </a:endParaRPr>
          </a:p>
        </p:txBody>
      </p:sp>
      <p:sp>
        <p:nvSpPr>
          <p:cNvPr id="3" name="Title 2"/>
          <p:cNvSpPr>
            <a:spLocks noGrp="1"/>
          </p:cNvSpPr>
          <p:nvPr>
            <p:ph type="title"/>
          </p:nvPr>
        </p:nvSpPr>
        <p:spPr/>
        <p:txBody>
          <a:bodyPr vert="horz"/>
          <a:lstStyle/>
          <a:p>
            <a:r>
              <a:rPr lang="fr-FR" dirty="0"/>
              <a:t>Le TET fait face à une forte concurrence ferroviaire sur l'axe Paris-Toulouse (TGV, </a:t>
            </a:r>
            <a:r>
              <a:rPr lang="fr-FR" dirty="0" err="1"/>
              <a:t>Teoz</a:t>
            </a:r>
            <a:r>
              <a:rPr lang="fr-FR" dirty="0"/>
              <a:t> Eco)</a:t>
            </a:r>
          </a:p>
        </p:txBody>
      </p:sp>
      <p:sp>
        <p:nvSpPr>
          <p:cNvPr id="4" name="Rounded Rectangle 3"/>
          <p:cNvSpPr/>
          <p:nvPr/>
        </p:nvSpPr>
        <p:spPr>
          <a:xfrm>
            <a:off x="736601" y="2485477"/>
            <a:ext cx="2167114" cy="3652524"/>
          </a:xfrm>
          <a:prstGeom prst="roundRect">
            <a:avLst>
              <a:gd name="adj" fmla="val 5064"/>
            </a:avLst>
          </a:prstGeom>
          <a:solidFill>
            <a:schemeClr val="bg1"/>
          </a:solidFill>
          <a:ln w="285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5" name="Freeform 4"/>
          <p:cNvSpPr/>
          <p:nvPr/>
        </p:nvSpPr>
        <p:spPr>
          <a:xfrm>
            <a:off x="1797227" y="2660015"/>
            <a:ext cx="769937" cy="3397250"/>
          </a:xfrm>
          <a:custGeom>
            <a:avLst/>
            <a:gdLst>
              <a:gd name="connsiteX0" fmla="*/ 596900 w 1231900"/>
              <a:gd name="connsiteY0" fmla="*/ 0 h 5435600"/>
              <a:gd name="connsiteX1" fmla="*/ 381000 w 1231900"/>
              <a:gd name="connsiteY1" fmla="*/ 406400 h 5435600"/>
              <a:gd name="connsiteX2" fmla="*/ 228600 w 1231900"/>
              <a:gd name="connsiteY2" fmla="*/ 609600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 name="connsiteX0" fmla="*/ 596900 w 1231900"/>
              <a:gd name="connsiteY0" fmla="*/ 0 h 5435600"/>
              <a:gd name="connsiteX1" fmla="*/ 381000 w 1231900"/>
              <a:gd name="connsiteY1" fmla="*/ 406400 h 5435600"/>
              <a:gd name="connsiteX2" fmla="*/ 285750 w 1231900"/>
              <a:gd name="connsiteY2" fmla="*/ 650081 h 5435600"/>
              <a:gd name="connsiteX3" fmla="*/ 330200 w 1231900"/>
              <a:gd name="connsiteY3" fmla="*/ 749300 h 5435600"/>
              <a:gd name="connsiteX4" fmla="*/ 393700 w 1231900"/>
              <a:gd name="connsiteY4" fmla="*/ 1117600 h 5435600"/>
              <a:gd name="connsiteX5" fmla="*/ 419100 w 1231900"/>
              <a:gd name="connsiteY5" fmla="*/ 1409700 h 5435600"/>
              <a:gd name="connsiteX6" fmla="*/ 419100 w 1231900"/>
              <a:gd name="connsiteY6" fmla="*/ 1409700 h 5435600"/>
              <a:gd name="connsiteX7" fmla="*/ 317500 w 1231900"/>
              <a:gd name="connsiteY7" fmla="*/ 1651000 h 5435600"/>
              <a:gd name="connsiteX8" fmla="*/ 114300 w 1231900"/>
              <a:gd name="connsiteY8" fmla="*/ 1905000 h 5435600"/>
              <a:gd name="connsiteX9" fmla="*/ 101600 w 1231900"/>
              <a:gd name="connsiteY9" fmla="*/ 2260600 h 5435600"/>
              <a:gd name="connsiteX10" fmla="*/ 0 w 1231900"/>
              <a:gd name="connsiteY10" fmla="*/ 2603500 h 5435600"/>
              <a:gd name="connsiteX11" fmla="*/ 152400 w 1231900"/>
              <a:gd name="connsiteY11" fmla="*/ 2794000 h 5435600"/>
              <a:gd name="connsiteX12" fmla="*/ 101600 w 1231900"/>
              <a:gd name="connsiteY12" fmla="*/ 2997200 h 5435600"/>
              <a:gd name="connsiteX13" fmla="*/ 114300 w 1231900"/>
              <a:gd name="connsiteY13" fmla="*/ 3060700 h 5435600"/>
              <a:gd name="connsiteX14" fmla="*/ 114300 w 1231900"/>
              <a:gd name="connsiteY14" fmla="*/ 3327400 h 5435600"/>
              <a:gd name="connsiteX15" fmla="*/ 50800 w 1231900"/>
              <a:gd name="connsiteY15" fmla="*/ 3670300 h 5435600"/>
              <a:gd name="connsiteX16" fmla="*/ 152400 w 1231900"/>
              <a:gd name="connsiteY16" fmla="*/ 3898900 h 5435600"/>
              <a:gd name="connsiteX17" fmla="*/ 38100 w 1231900"/>
              <a:gd name="connsiteY17" fmla="*/ 4114800 h 5435600"/>
              <a:gd name="connsiteX18" fmla="*/ 88900 w 1231900"/>
              <a:gd name="connsiteY18" fmla="*/ 4483100 h 5435600"/>
              <a:gd name="connsiteX19" fmla="*/ 495300 w 1231900"/>
              <a:gd name="connsiteY19" fmla="*/ 4749800 h 5435600"/>
              <a:gd name="connsiteX20" fmla="*/ 876300 w 1231900"/>
              <a:gd name="connsiteY20" fmla="*/ 4762500 h 5435600"/>
              <a:gd name="connsiteX21" fmla="*/ 1054100 w 1231900"/>
              <a:gd name="connsiteY21" fmla="*/ 4737100 h 5435600"/>
              <a:gd name="connsiteX22" fmla="*/ 1079500 w 1231900"/>
              <a:gd name="connsiteY22" fmla="*/ 4902200 h 5435600"/>
              <a:gd name="connsiteX23" fmla="*/ 1003300 w 1231900"/>
              <a:gd name="connsiteY23" fmla="*/ 5041900 h 5435600"/>
              <a:gd name="connsiteX24" fmla="*/ 977900 w 1231900"/>
              <a:gd name="connsiteY24" fmla="*/ 5168900 h 5435600"/>
              <a:gd name="connsiteX25" fmla="*/ 1117600 w 1231900"/>
              <a:gd name="connsiteY25" fmla="*/ 5334000 h 5435600"/>
              <a:gd name="connsiteX26" fmla="*/ 1231900 w 1231900"/>
              <a:gd name="connsiteY26" fmla="*/ 5435600 h 543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1900" h="5435600">
                <a:moveTo>
                  <a:pt x="596900" y="0"/>
                </a:moveTo>
                <a:lnTo>
                  <a:pt x="381000" y="406400"/>
                </a:lnTo>
                <a:lnTo>
                  <a:pt x="285750" y="650081"/>
                </a:lnTo>
                <a:lnTo>
                  <a:pt x="330200" y="749300"/>
                </a:lnTo>
                <a:lnTo>
                  <a:pt x="393700" y="1117600"/>
                </a:lnTo>
                <a:lnTo>
                  <a:pt x="419100" y="1409700"/>
                </a:lnTo>
                <a:lnTo>
                  <a:pt x="419100" y="1409700"/>
                </a:lnTo>
                <a:lnTo>
                  <a:pt x="317500" y="1651000"/>
                </a:lnTo>
                <a:lnTo>
                  <a:pt x="114300" y="1905000"/>
                </a:lnTo>
                <a:lnTo>
                  <a:pt x="101600" y="2260600"/>
                </a:lnTo>
                <a:lnTo>
                  <a:pt x="0" y="2603500"/>
                </a:lnTo>
                <a:lnTo>
                  <a:pt x="152400" y="2794000"/>
                </a:lnTo>
                <a:lnTo>
                  <a:pt x="101600" y="2997200"/>
                </a:lnTo>
                <a:lnTo>
                  <a:pt x="114300" y="3060700"/>
                </a:lnTo>
                <a:lnTo>
                  <a:pt x="114300" y="3327400"/>
                </a:lnTo>
                <a:lnTo>
                  <a:pt x="50800" y="3670300"/>
                </a:lnTo>
                <a:lnTo>
                  <a:pt x="152400" y="3898900"/>
                </a:lnTo>
                <a:lnTo>
                  <a:pt x="38100" y="4114800"/>
                </a:lnTo>
                <a:lnTo>
                  <a:pt x="88900" y="4483100"/>
                </a:lnTo>
                <a:lnTo>
                  <a:pt x="495300" y="4749800"/>
                </a:lnTo>
                <a:lnTo>
                  <a:pt x="876300" y="4762500"/>
                </a:lnTo>
                <a:lnTo>
                  <a:pt x="1054100" y="4737100"/>
                </a:lnTo>
                <a:lnTo>
                  <a:pt x="1079500" y="4902200"/>
                </a:lnTo>
                <a:lnTo>
                  <a:pt x="1003300" y="5041900"/>
                </a:lnTo>
                <a:lnTo>
                  <a:pt x="977900" y="5168900"/>
                </a:lnTo>
                <a:lnTo>
                  <a:pt x="1117600" y="5334000"/>
                </a:lnTo>
                <a:lnTo>
                  <a:pt x="1231900" y="5435600"/>
                </a:lnTo>
              </a:path>
            </a:pathLst>
          </a:custGeom>
          <a:noFill/>
          <a:ln w="28575" cap="flat">
            <a:solidFill>
              <a:schemeClr val="accent6"/>
            </a:solidFill>
            <a:prstDash val="solid"/>
            <a:miter lim="800000"/>
            <a:headEnd/>
            <a:tailEnd/>
          </a:ln>
        </p:spPr>
        <p:txBody>
          <a:bodyPr/>
          <a:lstStyle/>
          <a:p>
            <a:pPr>
              <a:defRPr/>
            </a:pPr>
            <a:endParaRPr lang="fr-FR" sz="1100" dirty="0">
              <a:solidFill>
                <a:srgbClr val="716D6D"/>
              </a:solidFill>
            </a:endParaRPr>
          </a:p>
        </p:txBody>
      </p:sp>
      <p:sp>
        <p:nvSpPr>
          <p:cNvPr id="6" name="Oval 5"/>
          <p:cNvSpPr/>
          <p:nvPr/>
        </p:nvSpPr>
        <p:spPr>
          <a:xfrm>
            <a:off x="2133777" y="2644140"/>
            <a:ext cx="65087" cy="65088"/>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7" name="Oval 6"/>
          <p:cNvSpPr/>
          <p:nvPr/>
        </p:nvSpPr>
        <p:spPr>
          <a:xfrm>
            <a:off x="1955977" y="3047365"/>
            <a:ext cx="65087" cy="65088"/>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8" name="Oval 7"/>
          <p:cNvSpPr/>
          <p:nvPr/>
        </p:nvSpPr>
        <p:spPr>
          <a:xfrm>
            <a:off x="2022652" y="3472815"/>
            <a:ext cx="65087" cy="66675"/>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9" name="Oval 8"/>
          <p:cNvSpPr/>
          <p:nvPr/>
        </p:nvSpPr>
        <p:spPr>
          <a:xfrm>
            <a:off x="1970264" y="3649028"/>
            <a:ext cx="66675" cy="65087"/>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0" name="Oval 9"/>
          <p:cNvSpPr/>
          <p:nvPr/>
        </p:nvSpPr>
        <p:spPr>
          <a:xfrm>
            <a:off x="1887714" y="3745865"/>
            <a:ext cx="65088" cy="65088"/>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1" name="Oval 10"/>
          <p:cNvSpPr/>
          <p:nvPr/>
        </p:nvSpPr>
        <p:spPr>
          <a:xfrm>
            <a:off x="1830564" y="3893503"/>
            <a:ext cx="65088" cy="65087"/>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2" name="Oval 11"/>
          <p:cNvSpPr/>
          <p:nvPr/>
        </p:nvSpPr>
        <p:spPr>
          <a:xfrm>
            <a:off x="1759127" y="4226878"/>
            <a:ext cx="65087" cy="65087"/>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3" name="Oval 12"/>
          <p:cNvSpPr/>
          <p:nvPr/>
        </p:nvSpPr>
        <p:spPr>
          <a:xfrm>
            <a:off x="1838502" y="4469765"/>
            <a:ext cx="65087" cy="65088"/>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4" name="Oval 13"/>
          <p:cNvSpPr/>
          <p:nvPr/>
        </p:nvSpPr>
        <p:spPr>
          <a:xfrm>
            <a:off x="1833739" y="4582478"/>
            <a:ext cx="65088" cy="65087"/>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5" name="Oval 14"/>
          <p:cNvSpPr/>
          <p:nvPr/>
        </p:nvSpPr>
        <p:spPr>
          <a:xfrm>
            <a:off x="1806752" y="4858703"/>
            <a:ext cx="65087" cy="65087"/>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6" name="Oval 15"/>
          <p:cNvSpPr/>
          <p:nvPr/>
        </p:nvSpPr>
        <p:spPr>
          <a:xfrm>
            <a:off x="1809927" y="4947603"/>
            <a:ext cx="65087" cy="65087"/>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7" name="Oval 16"/>
          <p:cNvSpPr/>
          <p:nvPr/>
        </p:nvSpPr>
        <p:spPr>
          <a:xfrm>
            <a:off x="1857552" y="5046028"/>
            <a:ext cx="65087" cy="66675"/>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8" name="Oval 17"/>
          <p:cNvSpPr/>
          <p:nvPr/>
        </p:nvSpPr>
        <p:spPr>
          <a:xfrm>
            <a:off x="1817864" y="5407978"/>
            <a:ext cx="65088" cy="65087"/>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19" name="Oval 18"/>
          <p:cNvSpPr/>
          <p:nvPr/>
        </p:nvSpPr>
        <p:spPr>
          <a:xfrm>
            <a:off x="1782939" y="5201603"/>
            <a:ext cx="65088" cy="65087"/>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20" name="TextBox 19"/>
          <p:cNvSpPr txBox="1"/>
          <p:nvPr/>
        </p:nvSpPr>
        <p:spPr>
          <a:xfrm>
            <a:off x="1889998" y="5365115"/>
            <a:ext cx="758746" cy="124650"/>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900" dirty="0">
                <a:solidFill>
                  <a:srgbClr val="0091EA"/>
                </a:solidFill>
                <a:latin typeface="Arial Narrow"/>
                <a:cs typeface="Arial Narrow" pitchFamily="34" charset="0"/>
              </a:rPr>
              <a:t>Toulouse</a:t>
            </a:r>
            <a:r>
              <a:rPr lang="fr-FR" sz="900" b="0" dirty="0">
                <a:solidFill>
                  <a:srgbClr val="0091EA"/>
                </a:solidFill>
                <a:latin typeface="Arial Narrow"/>
                <a:cs typeface="Arial Narrow" pitchFamily="34" charset="0"/>
              </a:rPr>
              <a:t> (1 250)</a:t>
            </a:r>
          </a:p>
        </p:txBody>
      </p:sp>
      <p:sp>
        <p:nvSpPr>
          <p:cNvPr id="31" name="TextBox 30"/>
          <p:cNvSpPr txBox="1"/>
          <p:nvPr/>
        </p:nvSpPr>
        <p:spPr>
          <a:xfrm>
            <a:off x="2244902" y="2605564"/>
            <a:ext cx="763587" cy="373949"/>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900" dirty="0">
                <a:solidFill>
                  <a:srgbClr val="0091EA"/>
                </a:solidFill>
                <a:latin typeface="Arial Narrow"/>
                <a:cs typeface="Arial Narrow" pitchFamily="34" charset="0"/>
              </a:rPr>
              <a:t>Paris </a:t>
            </a:r>
            <a:br>
              <a:rPr lang="fr-FR" sz="900" dirty="0">
                <a:solidFill>
                  <a:srgbClr val="0091EA"/>
                </a:solidFill>
                <a:latin typeface="Arial Narrow"/>
                <a:cs typeface="Arial Narrow" pitchFamily="34" charset="0"/>
              </a:rPr>
            </a:br>
            <a:r>
              <a:rPr lang="fr-FR" sz="900" dirty="0">
                <a:solidFill>
                  <a:srgbClr val="0091EA"/>
                </a:solidFill>
                <a:latin typeface="Arial Narrow"/>
                <a:cs typeface="Arial Narrow" pitchFamily="34" charset="0"/>
              </a:rPr>
              <a:t>Austerlitz </a:t>
            </a:r>
            <a:br>
              <a:rPr lang="fr-FR" sz="900" dirty="0">
                <a:solidFill>
                  <a:srgbClr val="0091EA"/>
                </a:solidFill>
                <a:latin typeface="Arial Narrow"/>
                <a:cs typeface="Arial Narrow" pitchFamily="34" charset="0"/>
              </a:rPr>
            </a:br>
            <a:endParaRPr lang="fr-FR" sz="900" b="0" dirty="0">
              <a:solidFill>
                <a:srgbClr val="0091EA"/>
              </a:solidFill>
              <a:latin typeface="Arial Narrow"/>
              <a:cs typeface="Arial Narrow" pitchFamily="34" charset="0"/>
            </a:endParaRPr>
          </a:p>
        </p:txBody>
      </p:sp>
      <p:sp>
        <p:nvSpPr>
          <p:cNvPr id="32" name="TextBox 31"/>
          <p:cNvSpPr txBox="1"/>
          <p:nvPr/>
        </p:nvSpPr>
        <p:spPr>
          <a:xfrm>
            <a:off x="2111552" y="2979103"/>
            <a:ext cx="661987" cy="96950"/>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rgbClr val="716D6D"/>
                </a:solidFill>
                <a:latin typeface="Arial Narrow"/>
                <a:cs typeface="Arial Narrow" pitchFamily="34" charset="0"/>
              </a:rPr>
              <a:t>Les Aubrais (275,0)</a:t>
            </a:r>
          </a:p>
        </p:txBody>
      </p:sp>
      <p:sp>
        <p:nvSpPr>
          <p:cNvPr id="33" name="TextBox 32"/>
          <p:cNvSpPr txBox="1"/>
          <p:nvPr/>
        </p:nvSpPr>
        <p:spPr>
          <a:xfrm>
            <a:off x="2130602" y="3441065"/>
            <a:ext cx="661987"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rgbClr val="716D6D"/>
                </a:solidFill>
                <a:latin typeface="Arial Narrow"/>
                <a:cs typeface="Arial Narrow" pitchFamily="34" charset="0"/>
              </a:rPr>
              <a:t>Vierzon </a:t>
            </a:r>
            <a:r>
              <a:rPr lang="fr-FR" sz="700" b="0" dirty="0">
                <a:solidFill>
                  <a:srgbClr val="716D6D"/>
                </a:solidFill>
                <a:latin typeface="Arial Narrow"/>
                <a:cs typeface="Arial Narrow" pitchFamily="34" charset="0"/>
              </a:rPr>
              <a:t>(31,2)</a:t>
            </a:r>
          </a:p>
        </p:txBody>
      </p:sp>
      <p:sp>
        <p:nvSpPr>
          <p:cNvPr id="34" name="TextBox 33"/>
          <p:cNvSpPr txBox="1"/>
          <p:nvPr/>
        </p:nvSpPr>
        <p:spPr>
          <a:xfrm>
            <a:off x="2073452" y="3617278"/>
            <a:ext cx="661987"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rgbClr val="716D6D"/>
                </a:solidFill>
                <a:latin typeface="Arial Narrow"/>
                <a:cs typeface="Arial Narrow" pitchFamily="34" charset="0"/>
              </a:rPr>
              <a:t>Issoudun (12,9)</a:t>
            </a:r>
          </a:p>
        </p:txBody>
      </p:sp>
      <p:sp>
        <p:nvSpPr>
          <p:cNvPr id="35" name="TextBox 34"/>
          <p:cNvSpPr txBox="1"/>
          <p:nvPr/>
        </p:nvSpPr>
        <p:spPr>
          <a:xfrm>
            <a:off x="2030589" y="3736340"/>
            <a:ext cx="661988" cy="96838"/>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rgbClr val="716D6D"/>
                </a:solidFill>
                <a:latin typeface="Arial Narrow"/>
                <a:cs typeface="Arial Narrow" pitchFamily="34" charset="0"/>
              </a:rPr>
              <a:t>Châteauroux</a:t>
            </a:r>
            <a:r>
              <a:rPr lang="fr-FR" sz="700" b="0" dirty="0">
                <a:solidFill>
                  <a:srgbClr val="716D6D"/>
                </a:solidFill>
                <a:latin typeface="Arial Narrow"/>
                <a:cs typeface="Arial Narrow" pitchFamily="34" charset="0"/>
              </a:rPr>
              <a:t> (74,5)</a:t>
            </a:r>
          </a:p>
        </p:txBody>
      </p:sp>
      <p:sp>
        <p:nvSpPr>
          <p:cNvPr id="36" name="TextBox 35"/>
          <p:cNvSpPr txBox="1"/>
          <p:nvPr/>
        </p:nvSpPr>
        <p:spPr>
          <a:xfrm>
            <a:off x="1940102" y="3893503"/>
            <a:ext cx="963612"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rgbClr val="716D6D"/>
                </a:solidFill>
                <a:latin typeface="Arial Narrow"/>
                <a:cs typeface="Arial Narrow" pitchFamily="34" charset="0"/>
              </a:rPr>
              <a:t>Argenton-sur-Creuse</a:t>
            </a:r>
            <a:r>
              <a:rPr lang="fr-FR" sz="700" b="0" dirty="0">
                <a:solidFill>
                  <a:srgbClr val="716D6D"/>
                </a:solidFill>
                <a:latin typeface="Arial Narrow"/>
                <a:cs typeface="Arial Narrow" pitchFamily="34" charset="0"/>
              </a:rPr>
              <a:t> (5,1)</a:t>
            </a:r>
          </a:p>
        </p:txBody>
      </p:sp>
      <p:sp>
        <p:nvSpPr>
          <p:cNvPr id="37" name="TextBox 36"/>
          <p:cNvSpPr txBox="1"/>
          <p:nvPr/>
        </p:nvSpPr>
        <p:spPr>
          <a:xfrm>
            <a:off x="1868664" y="4190365"/>
            <a:ext cx="963613" cy="124650"/>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rgbClr val="0091EA"/>
                </a:solidFill>
                <a:latin typeface="Arial Narrow"/>
                <a:cs typeface="Arial Narrow" pitchFamily="34" charset="0"/>
              </a:rPr>
              <a:t>Limoges (</a:t>
            </a:r>
            <a:r>
              <a:rPr lang="fr-FR" sz="900" dirty="0">
                <a:solidFill>
                  <a:srgbClr val="0091EA"/>
                </a:solidFill>
                <a:latin typeface="Arial Narrow"/>
                <a:cs typeface="Arial Narrow" pitchFamily="34" charset="0"/>
              </a:rPr>
              <a:t>282,9</a:t>
            </a:r>
            <a:r>
              <a:rPr lang="fr-FR" sz="700" dirty="0">
                <a:solidFill>
                  <a:srgbClr val="0091EA"/>
                </a:solidFill>
                <a:latin typeface="Arial Narrow"/>
                <a:cs typeface="Arial Narrow" pitchFamily="34" charset="0"/>
              </a:rPr>
              <a:t>)</a:t>
            </a:r>
          </a:p>
        </p:txBody>
      </p:sp>
      <p:sp>
        <p:nvSpPr>
          <p:cNvPr id="38" name="Oval 37"/>
          <p:cNvSpPr/>
          <p:nvPr/>
        </p:nvSpPr>
        <p:spPr>
          <a:xfrm>
            <a:off x="1816277" y="4031615"/>
            <a:ext cx="65087" cy="65088"/>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39" name="TextBox 38"/>
          <p:cNvSpPr txBox="1"/>
          <p:nvPr/>
        </p:nvSpPr>
        <p:spPr>
          <a:xfrm>
            <a:off x="1921052" y="4007803"/>
            <a:ext cx="963612"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rgbClr val="716D6D"/>
                </a:solidFill>
                <a:latin typeface="Arial Narrow"/>
                <a:cs typeface="Arial Narrow" pitchFamily="34" charset="0"/>
              </a:rPr>
              <a:t>La Souterraine (5,6)</a:t>
            </a:r>
          </a:p>
        </p:txBody>
      </p:sp>
      <p:sp>
        <p:nvSpPr>
          <p:cNvPr id="40" name="TextBox 39"/>
          <p:cNvSpPr txBox="1"/>
          <p:nvPr/>
        </p:nvSpPr>
        <p:spPr>
          <a:xfrm>
            <a:off x="1879777" y="5185728"/>
            <a:ext cx="649287"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rgbClr val="716D6D"/>
                </a:solidFill>
                <a:latin typeface="Arial Narrow"/>
                <a:cs typeface="Arial Narrow" pitchFamily="34" charset="0"/>
              </a:rPr>
              <a:t>Montauban</a:t>
            </a:r>
            <a:r>
              <a:rPr lang="fr-FR" sz="700" b="0" dirty="0">
                <a:solidFill>
                  <a:srgbClr val="716D6D"/>
                </a:solidFill>
                <a:latin typeface="Arial Narrow"/>
                <a:cs typeface="Arial Narrow" pitchFamily="34" charset="0"/>
              </a:rPr>
              <a:t> (69,4)</a:t>
            </a:r>
          </a:p>
        </p:txBody>
      </p:sp>
      <p:sp>
        <p:nvSpPr>
          <p:cNvPr id="45" name="TextBox 44"/>
          <p:cNvSpPr txBox="1"/>
          <p:nvPr/>
        </p:nvSpPr>
        <p:spPr>
          <a:xfrm>
            <a:off x="1965502" y="5042853"/>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rgbClr val="716D6D"/>
                </a:solidFill>
                <a:latin typeface="Arial Narrow"/>
                <a:cs typeface="Arial Narrow" pitchFamily="34" charset="0"/>
              </a:rPr>
              <a:t>Caussade (6,6)</a:t>
            </a:r>
          </a:p>
        </p:txBody>
      </p:sp>
      <p:sp>
        <p:nvSpPr>
          <p:cNvPr id="46" name="TextBox 45"/>
          <p:cNvSpPr txBox="1"/>
          <p:nvPr/>
        </p:nvSpPr>
        <p:spPr>
          <a:xfrm>
            <a:off x="1922639" y="4928553"/>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rgbClr val="716D6D"/>
                </a:solidFill>
                <a:latin typeface="Arial Narrow"/>
                <a:cs typeface="Arial Narrow" pitchFamily="34" charset="0"/>
              </a:rPr>
              <a:t>Cahors (20,2)</a:t>
            </a:r>
          </a:p>
        </p:txBody>
      </p:sp>
      <p:sp>
        <p:nvSpPr>
          <p:cNvPr id="47" name="TextBox 46"/>
          <p:cNvSpPr txBox="1"/>
          <p:nvPr/>
        </p:nvSpPr>
        <p:spPr>
          <a:xfrm>
            <a:off x="1913114" y="4814253"/>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rgbClr val="716D6D"/>
                </a:solidFill>
                <a:latin typeface="Arial Narrow"/>
                <a:cs typeface="Arial Narrow" pitchFamily="34" charset="0"/>
              </a:rPr>
              <a:t>Gourdon(4,5)</a:t>
            </a:r>
          </a:p>
        </p:txBody>
      </p:sp>
      <p:sp>
        <p:nvSpPr>
          <p:cNvPr id="48" name="TextBox 47"/>
          <p:cNvSpPr txBox="1"/>
          <p:nvPr/>
        </p:nvSpPr>
        <p:spPr>
          <a:xfrm>
            <a:off x="1932164" y="4576128"/>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rgbClr val="716D6D"/>
                </a:solidFill>
                <a:latin typeface="Arial Narrow"/>
                <a:cs typeface="Arial Narrow" pitchFamily="34" charset="0"/>
              </a:rPr>
              <a:t>Souillac (3,8)</a:t>
            </a:r>
          </a:p>
        </p:txBody>
      </p:sp>
      <p:sp>
        <p:nvSpPr>
          <p:cNvPr id="49" name="TextBox 48"/>
          <p:cNvSpPr txBox="1"/>
          <p:nvPr/>
        </p:nvSpPr>
        <p:spPr>
          <a:xfrm>
            <a:off x="1936927" y="4461828"/>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dirty="0">
                <a:solidFill>
                  <a:srgbClr val="716D6D"/>
                </a:solidFill>
                <a:latin typeface="Arial Narrow"/>
                <a:cs typeface="Arial Narrow" pitchFamily="34" charset="0"/>
              </a:rPr>
              <a:t>Brive</a:t>
            </a:r>
            <a:r>
              <a:rPr lang="fr-FR" sz="700" b="0" dirty="0">
                <a:solidFill>
                  <a:srgbClr val="716D6D"/>
                </a:solidFill>
                <a:latin typeface="Arial Narrow"/>
                <a:cs typeface="Arial Narrow" pitchFamily="34" charset="0"/>
              </a:rPr>
              <a:t> (101,9)</a:t>
            </a:r>
          </a:p>
        </p:txBody>
      </p:sp>
      <p:sp>
        <p:nvSpPr>
          <p:cNvPr id="50" name="Oval 49"/>
          <p:cNvSpPr/>
          <p:nvPr/>
        </p:nvSpPr>
        <p:spPr>
          <a:xfrm>
            <a:off x="1862314" y="4364990"/>
            <a:ext cx="65088" cy="65088"/>
          </a:xfrm>
          <a:prstGeom prst="ellipse">
            <a:avLst/>
          </a:prstGeom>
          <a:solidFill>
            <a:schemeClr val="tx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a:lnSpc>
                <a:spcPct val="90000"/>
              </a:lnSpc>
              <a:spcBef>
                <a:spcPts val="400"/>
              </a:spcBef>
              <a:defRPr/>
            </a:pPr>
            <a:endParaRPr lang="fr-FR" sz="1500" b="0" dirty="0">
              <a:solidFill>
                <a:srgbClr val="000000"/>
              </a:solidFill>
            </a:endParaRPr>
          </a:p>
        </p:txBody>
      </p:sp>
      <p:sp>
        <p:nvSpPr>
          <p:cNvPr id="51" name="TextBox 50"/>
          <p:cNvSpPr txBox="1"/>
          <p:nvPr/>
        </p:nvSpPr>
        <p:spPr>
          <a:xfrm>
            <a:off x="1960739" y="4357053"/>
            <a:ext cx="571500" cy="96837"/>
          </a:xfrm>
          <a:prstGeom prst="rect">
            <a:avLst/>
          </a:prstGeom>
          <a:noFill/>
          <a:ln w="9525">
            <a:noFill/>
          </a:ln>
        </p:spPr>
        <p:txBody>
          <a:bodyPr lIns="0" tIns="0" rIns="0" bIns="0">
            <a:spAutoFit/>
          </a:bodyPr>
          <a:lstStyle/>
          <a:p>
            <a:pPr>
              <a:lnSpc>
                <a:spcPct val="90000"/>
              </a:lnSpc>
              <a:spcBef>
                <a:spcPts val="400"/>
              </a:spcBef>
              <a:buClr>
                <a:srgbClr val="000000"/>
              </a:buClr>
              <a:buSzPct val="100000"/>
              <a:defRPr/>
            </a:pPr>
            <a:r>
              <a:rPr lang="fr-FR" sz="700" b="0" dirty="0">
                <a:solidFill>
                  <a:srgbClr val="716D6D"/>
                </a:solidFill>
                <a:latin typeface="Arial Narrow"/>
                <a:cs typeface="Arial Narrow" pitchFamily="34" charset="0"/>
              </a:rPr>
              <a:t>Uzerche (3,0)</a:t>
            </a:r>
          </a:p>
        </p:txBody>
      </p:sp>
      <p:sp>
        <p:nvSpPr>
          <p:cNvPr id="57" name="Text 11"/>
          <p:cNvSpPr>
            <a:spLocks noChangeArrowheads="1"/>
          </p:cNvSpPr>
          <p:nvPr/>
        </p:nvSpPr>
        <p:spPr bwMode="auto">
          <a:xfrm>
            <a:off x="773466" y="2567940"/>
            <a:ext cx="4492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1100" dirty="0">
                <a:solidFill>
                  <a:srgbClr val="000000"/>
                </a:solidFill>
              </a:rPr>
              <a:t>Départ</a:t>
            </a:r>
          </a:p>
        </p:txBody>
      </p:sp>
      <p:sp>
        <p:nvSpPr>
          <p:cNvPr id="58" name="Text 11"/>
          <p:cNvSpPr>
            <a:spLocks noChangeArrowheads="1"/>
          </p:cNvSpPr>
          <p:nvPr/>
        </p:nvSpPr>
        <p:spPr bwMode="auto">
          <a:xfrm>
            <a:off x="773466" y="4103846"/>
            <a:ext cx="449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rgbClr val="000000"/>
                </a:solidFill>
              </a:rPr>
              <a:t>401 km</a:t>
            </a:r>
          </a:p>
          <a:p>
            <a:pPr algn="ctr" eaLnBrk="1" hangingPunct="1">
              <a:lnSpc>
                <a:spcPct val="100000"/>
              </a:lnSpc>
              <a:buFontTx/>
              <a:buNone/>
            </a:pPr>
            <a:r>
              <a:rPr lang="fr-FR" altLang="de-DE" sz="900" b="0" dirty="0">
                <a:solidFill>
                  <a:srgbClr val="000000"/>
                </a:solidFill>
              </a:rPr>
              <a:t>(3h01)</a:t>
            </a:r>
          </a:p>
        </p:txBody>
      </p:sp>
      <p:sp>
        <p:nvSpPr>
          <p:cNvPr id="59" name="Text 11"/>
          <p:cNvSpPr>
            <a:spLocks noChangeArrowheads="1"/>
          </p:cNvSpPr>
          <p:nvPr/>
        </p:nvSpPr>
        <p:spPr bwMode="auto">
          <a:xfrm>
            <a:off x="773466" y="3637121"/>
            <a:ext cx="449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rgbClr val="000000"/>
                </a:solidFill>
              </a:rPr>
              <a:t>264 km</a:t>
            </a:r>
          </a:p>
          <a:p>
            <a:pPr algn="ctr" eaLnBrk="1" hangingPunct="1">
              <a:lnSpc>
                <a:spcPct val="100000"/>
              </a:lnSpc>
              <a:buFontTx/>
              <a:buNone/>
            </a:pPr>
            <a:r>
              <a:rPr lang="fr-FR" altLang="de-DE" sz="900" b="0" dirty="0">
                <a:solidFill>
                  <a:srgbClr val="000000"/>
                </a:solidFill>
              </a:rPr>
              <a:t>(1h55)</a:t>
            </a:r>
          </a:p>
        </p:txBody>
      </p:sp>
      <p:sp>
        <p:nvSpPr>
          <p:cNvPr id="60" name="Text 11"/>
          <p:cNvSpPr>
            <a:spLocks noChangeArrowheads="1"/>
          </p:cNvSpPr>
          <p:nvPr/>
        </p:nvSpPr>
        <p:spPr bwMode="auto">
          <a:xfrm>
            <a:off x="773466" y="5319871"/>
            <a:ext cx="449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rgbClr val="000000"/>
                </a:solidFill>
              </a:rPr>
              <a:t>712 km</a:t>
            </a:r>
          </a:p>
          <a:p>
            <a:pPr algn="ctr" eaLnBrk="1" hangingPunct="1">
              <a:lnSpc>
                <a:spcPct val="100000"/>
              </a:lnSpc>
              <a:buFontTx/>
              <a:buNone/>
            </a:pPr>
            <a:r>
              <a:rPr lang="fr-FR" altLang="de-DE" sz="900" b="0" dirty="0">
                <a:solidFill>
                  <a:srgbClr val="000000"/>
                </a:solidFill>
              </a:rPr>
              <a:t>(6h32)</a:t>
            </a:r>
          </a:p>
        </p:txBody>
      </p:sp>
      <p:cxnSp>
        <p:nvCxnSpPr>
          <p:cNvPr id="61" name="LeanLine Vertical 635587521618209310"/>
          <p:cNvCxnSpPr/>
          <p:nvPr/>
        </p:nvCxnSpPr>
        <p:spPr>
          <a:xfrm>
            <a:off x="1136576" y="3771265"/>
            <a:ext cx="792088"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2" name="LeanLine Vertical 635587521618209310"/>
          <p:cNvCxnSpPr/>
          <p:nvPr/>
        </p:nvCxnSpPr>
        <p:spPr>
          <a:xfrm>
            <a:off x="1136576" y="4266565"/>
            <a:ext cx="648072"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3" name="LeanLine Vertical 635587521618209310"/>
          <p:cNvCxnSpPr/>
          <p:nvPr/>
        </p:nvCxnSpPr>
        <p:spPr>
          <a:xfrm>
            <a:off x="1136576" y="5457190"/>
            <a:ext cx="720080"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64" name="Text 11"/>
          <p:cNvSpPr>
            <a:spLocks noChangeArrowheads="1"/>
          </p:cNvSpPr>
          <p:nvPr/>
        </p:nvSpPr>
        <p:spPr bwMode="auto">
          <a:xfrm>
            <a:off x="773466" y="4389596"/>
            <a:ext cx="449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lvl1pPr defTabSz="330200" eaLnBrk="0" hangingPunct="0">
              <a:lnSpc>
                <a:spcPct val="90000"/>
              </a:lnSpc>
              <a:buFont typeface="Arial Narrow" pitchFamily="34" charset="0"/>
              <a:defRPr sz="2100">
                <a:solidFill>
                  <a:schemeClr val="tx1"/>
                </a:solidFill>
                <a:latin typeface="Arial Narrow" pitchFamily="34" charset="0"/>
                <a:sym typeface="+mn-lt"/>
              </a:defRPr>
            </a:lvl1pPr>
            <a:lvl2pPr marL="742950" indent="-285750" defTabSz="330200" eaLnBrk="0" hangingPunct="0">
              <a:lnSpc>
                <a:spcPct val="90000"/>
              </a:lnSpc>
              <a:spcBef>
                <a:spcPts val="1200"/>
              </a:spcBef>
              <a:buFont typeface="Arial Narrow" pitchFamily="34" charset="0"/>
              <a:buChar char="&gt;"/>
              <a:defRPr sz="2100">
                <a:solidFill>
                  <a:schemeClr val="tx1"/>
                </a:solidFill>
                <a:latin typeface="Arial Narrow" pitchFamily="34" charset="0"/>
                <a:sym typeface="+mn-lt"/>
              </a:defRPr>
            </a:lvl2pPr>
            <a:lvl3pPr marL="1143000" indent="-228600" defTabSz="330200" eaLnBrk="0" hangingPunct="0">
              <a:lnSpc>
                <a:spcPct val="90000"/>
              </a:lnSpc>
              <a:spcBef>
                <a:spcPts val="400"/>
              </a:spcBef>
              <a:buFont typeface="Arial Narrow" pitchFamily="34" charset="0"/>
              <a:buChar char="–"/>
              <a:defRPr sz="2100">
                <a:solidFill>
                  <a:schemeClr val="tx1"/>
                </a:solidFill>
                <a:latin typeface="Arial Narrow" pitchFamily="34" charset="0"/>
                <a:sym typeface="+mn-lt"/>
              </a:defRPr>
            </a:lvl3pPr>
            <a:lvl4pPr marL="1600200" indent="-228600" defTabSz="330200" eaLnBrk="0" hangingPunct="0">
              <a:lnSpc>
                <a:spcPct val="90000"/>
              </a:lnSpc>
              <a:spcBef>
                <a:spcPts val="200"/>
              </a:spcBef>
              <a:buFont typeface="Arial Narrow" pitchFamily="34" charset="0"/>
              <a:buChar char="-"/>
              <a:defRPr sz="2100">
                <a:solidFill>
                  <a:schemeClr val="tx1"/>
                </a:solidFill>
                <a:latin typeface="Arial Narrow" pitchFamily="34" charset="0"/>
                <a:sym typeface="+mn-lt"/>
              </a:defRPr>
            </a:lvl4pPr>
            <a:lvl5pPr marL="2057400" indent="-228600" defTabSz="330200" eaLnBrk="0" hangingPunct="0">
              <a:lnSpc>
                <a:spcPct val="93000"/>
              </a:lnSpc>
              <a:buFont typeface="Arial Narrow" pitchFamily="34" charset="0"/>
              <a:defRPr sz="1700">
                <a:solidFill>
                  <a:schemeClr val="tx1"/>
                </a:solidFill>
                <a:latin typeface="Arial Narrow" pitchFamily="34" charset="0"/>
              </a:defRPr>
            </a:lvl5pPr>
            <a:lvl6pPr marL="25146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6pPr>
            <a:lvl7pPr marL="29718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7pPr>
            <a:lvl8pPr marL="34290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8pPr>
            <a:lvl9pPr marL="3886200" indent="-228600" defTabSz="330200" eaLnBrk="0" fontAlgn="base" hangingPunct="0">
              <a:lnSpc>
                <a:spcPct val="93000"/>
              </a:lnSpc>
              <a:spcBef>
                <a:spcPct val="0"/>
              </a:spcBef>
              <a:spcAft>
                <a:spcPct val="0"/>
              </a:spcAft>
              <a:buFont typeface="Arial Narrow" pitchFamily="34" charset="0"/>
              <a:defRPr sz="1700">
                <a:solidFill>
                  <a:schemeClr val="tx1"/>
                </a:solidFill>
                <a:latin typeface="Arial Narrow" pitchFamily="34" charset="0"/>
              </a:defRPr>
            </a:lvl9pPr>
          </a:lstStyle>
          <a:p>
            <a:pPr algn="ctr" eaLnBrk="1" hangingPunct="1">
              <a:lnSpc>
                <a:spcPct val="100000"/>
              </a:lnSpc>
              <a:buFontTx/>
              <a:buNone/>
            </a:pPr>
            <a:r>
              <a:rPr lang="fr-FR" altLang="de-DE" sz="900" b="0" dirty="0">
                <a:solidFill>
                  <a:srgbClr val="000000"/>
                </a:solidFill>
              </a:rPr>
              <a:t>500 km</a:t>
            </a:r>
          </a:p>
          <a:p>
            <a:pPr algn="ctr" eaLnBrk="1" hangingPunct="1">
              <a:lnSpc>
                <a:spcPct val="100000"/>
              </a:lnSpc>
              <a:buFontTx/>
              <a:buNone/>
            </a:pPr>
            <a:r>
              <a:rPr lang="fr-FR" altLang="de-DE" sz="900" b="0" dirty="0">
                <a:solidFill>
                  <a:srgbClr val="000000"/>
                </a:solidFill>
              </a:rPr>
              <a:t>(4h06)</a:t>
            </a:r>
          </a:p>
        </p:txBody>
      </p:sp>
      <p:cxnSp>
        <p:nvCxnSpPr>
          <p:cNvPr id="65" name="LeanLine Vertical 635587521618209310"/>
          <p:cNvCxnSpPr/>
          <p:nvPr/>
        </p:nvCxnSpPr>
        <p:spPr>
          <a:xfrm>
            <a:off x="1136576" y="4504690"/>
            <a:ext cx="720080" cy="0"/>
          </a:xfrm>
          <a:prstGeom prst="line">
            <a:avLst/>
          </a:prstGeom>
          <a:ln w="317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67"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rgbClr val="000000"/>
              </a:buClr>
              <a:buSzPct val="100000"/>
            </a:pPr>
            <a:r>
              <a:rPr lang="fr-FR" sz="2100" b="0" dirty="0">
                <a:solidFill>
                  <a:srgbClr val="716D6D"/>
                </a:solidFill>
                <a:latin typeface="Arial Narrow"/>
                <a:sym typeface="+mn-lt"/>
              </a:rPr>
              <a:t>Benchmark des offres concurrentes par tronçon</a:t>
            </a:r>
            <a:r>
              <a:rPr lang="fr-FR" sz="2100" b="0" baseline="30000" dirty="0">
                <a:solidFill>
                  <a:srgbClr val="716D6D"/>
                </a:solidFill>
                <a:latin typeface="Arial Narrow"/>
                <a:sym typeface="+mn-lt"/>
              </a:rPr>
              <a:t>1)</a:t>
            </a:r>
            <a:r>
              <a:rPr lang="fr-FR" sz="2100" b="0" dirty="0">
                <a:solidFill>
                  <a:srgbClr val="716D6D"/>
                </a:solidFill>
                <a:latin typeface="Arial Narrow"/>
                <a:sym typeface="+mn-lt"/>
              </a:rPr>
              <a:t> </a:t>
            </a:r>
          </a:p>
        </p:txBody>
      </p:sp>
      <p:grpSp>
        <p:nvGrpSpPr>
          <p:cNvPr id="80" name="Group 544"/>
          <p:cNvGrpSpPr>
            <a:grpSpLocks/>
          </p:cNvGrpSpPr>
          <p:nvPr/>
        </p:nvGrpSpPr>
        <p:grpSpPr>
          <a:xfrm>
            <a:off x="6899649" y="2203792"/>
            <a:ext cx="225065" cy="236546"/>
            <a:chOff x="3381772" y="58738"/>
            <a:chExt cx="685800" cy="685800"/>
          </a:xfrm>
        </p:grpSpPr>
        <p:sp>
          <p:nvSpPr>
            <p:cNvPr id="81" name="Rectangle 13"/>
            <p:cNvSpPr>
              <a:spLocks noChangeArrowheads="1"/>
            </p:cNvSpPr>
            <p:nvPr/>
          </p:nvSpPr>
          <p:spPr bwMode="auto">
            <a:xfrm>
              <a:off x="3381772" y="58738"/>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82" name="Freeform 14"/>
            <p:cNvSpPr>
              <a:spLocks noEditPoints="1"/>
            </p:cNvSpPr>
            <p:nvPr/>
          </p:nvSpPr>
          <p:spPr bwMode="auto">
            <a:xfrm>
              <a:off x="3418285" y="131763"/>
              <a:ext cx="608013" cy="528638"/>
            </a:xfrm>
            <a:custGeom>
              <a:avLst/>
              <a:gdLst/>
              <a:ahLst/>
              <a:cxnLst>
                <a:cxn ang="0">
                  <a:pos x="321" y="6"/>
                </a:cxn>
                <a:cxn ang="0">
                  <a:pos x="62" y="6"/>
                </a:cxn>
                <a:cxn ang="0">
                  <a:pos x="10" y="140"/>
                </a:cxn>
                <a:cxn ang="0">
                  <a:pos x="2" y="266"/>
                </a:cxn>
                <a:cxn ang="0">
                  <a:pos x="26" y="278"/>
                </a:cxn>
                <a:cxn ang="0">
                  <a:pos x="81" y="333"/>
                </a:cxn>
                <a:cxn ang="0">
                  <a:pos x="298" y="276"/>
                </a:cxn>
                <a:cxn ang="0">
                  <a:pos x="302" y="333"/>
                </a:cxn>
                <a:cxn ang="0">
                  <a:pos x="357" y="278"/>
                </a:cxn>
                <a:cxn ang="0">
                  <a:pos x="382" y="266"/>
                </a:cxn>
                <a:cxn ang="0">
                  <a:pos x="373" y="140"/>
                </a:cxn>
                <a:cxn ang="0">
                  <a:pos x="46" y="231"/>
                </a:cxn>
                <a:cxn ang="0">
                  <a:pos x="30" y="208"/>
                </a:cxn>
                <a:cxn ang="0">
                  <a:pos x="42" y="187"/>
                </a:cxn>
                <a:cxn ang="0">
                  <a:pos x="67" y="184"/>
                </a:cxn>
                <a:cxn ang="0">
                  <a:pos x="82" y="208"/>
                </a:cxn>
                <a:cxn ang="0">
                  <a:pos x="71" y="229"/>
                </a:cxn>
                <a:cxn ang="0">
                  <a:pos x="273" y="87"/>
                </a:cxn>
                <a:cxn ang="0">
                  <a:pos x="295" y="72"/>
                </a:cxn>
                <a:cxn ang="0">
                  <a:pos x="296" y="45"/>
                </a:cxn>
                <a:cxn ang="0">
                  <a:pos x="267" y="26"/>
                </a:cxn>
                <a:cxn ang="0">
                  <a:pos x="241" y="39"/>
                </a:cxn>
                <a:cxn ang="0">
                  <a:pos x="239" y="68"/>
                </a:cxn>
                <a:cxn ang="0">
                  <a:pos x="262" y="88"/>
                </a:cxn>
                <a:cxn ang="0">
                  <a:pos x="231" y="116"/>
                </a:cxn>
                <a:cxn ang="0">
                  <a:pos x="213" y="130"/>
                </a:cxn>
                <a:cxn ang="0">
                  <a:pos x="213" y="97"/>
                </a:cxn>
                <a:cxn ang="0">
                  <a:pos x="207" y="80"/>
                </a:cxn>
                <a:cxn ang="0">
                  <a:pos x="220" y="51"/>
                </a:cxn>
                <a:cxn ang="0">
                  <a:pos x="198" y="29"/>
                </a:cxn>
                <a:cxn ang="0">
                  <a:pos x="173" y="36"/>
                </a:cxn>
                <a:cxn ang="0">
                  <a:pos x="165" y="61"/>
                </a:cxn>
                <a:cxn ang="0">
                  <a:pos x="188" y="91"/>
                </a:cxn>
                <a:cxn ang="0">
                  <a:pos x="162" y="107"/>
                </a:cxn>
                <a:cxn ang="0">
                  <a:pos x="159" y="137"/>
                </a:cxn>
                <a:cxn ang="0">
                  <a:pos x="133" y="98"/>
                </a:cxn>
                <a:cxn ang="0">
                  <a:pos x="136" y="81"/>
                </a:cxn>
                <a:cxn ang="0">
                  <a:pos x="147" y="57"/>
                </a:cxn>
                <a:cxn ang="0">
                  <a:pos x="129" y="29"/>
                </a:cxn>
                <a:cxn ang="0">
                  <a:pos x="98" y="32"/>
                </a:cxn>
                <a:cxn ang="0">
                  <a:pos x="85" y="57"/>
                </a:cxn>
                <a:cxn ang="0">
                  <a:pos x="100" y="84"/>
                </a:cxn>
                <a:cxn ang="0">
                  <a:pos x="91" y="103"/>
                </a:cxn>
                <a:cxn ang="0">
                  <a:pos x="62" y="137"/>
                </a:cxn>
                <a:cxn ang="0">
                  <a:pos x="45" y="122"/>
                </a:cxn>
                <a:cxn ang="0">
                  <a:pos x="78" y="16"/>
                </a:cxn>
                <a:cxn ang="0">
                  <a:pos x="314" y="25"/>
                </a:cxn>
                <a:cxn ang="0">
                  <a:pos x="337" y="132"/>
                </a:cxn>
                <a:cxn ang="0">
                  <a:pos x="309" y="129"/>
                </a:cxn>
                <a:cxn ang="0">
                  <a:pos x="273" y="96"/>
                </a:cxn>
                <a:cxn ang="0">
                  <a:pos x="312" y="229"/>
                </a:cxn>
                <a:cxn ang="0">
                  <a:pos x="302" y="208"/>
                </a:cxn>
                <a:cxn ang="0">
                  <a:pos x="317" y="184"/>
                </a:cxn>
                <a:cxn ang="0">
                  <a:pos x="341" y="187"/>
                </a:cxn>
                <a:cxn ang="0">
                  <a:pos x="353" y="208"/>
                </a:cxn>
                <a:cxn ang="0">
                  <a:pos x="337" y="231"/>
                </a:cxn>
              </a:cxnLst>
              <a:rect l="0" t="0" r="r" b="b"/>
              <a:pathLst>
                <a:path w="383" h="333">
                  <a:moveTo>
                    <a:pt x="367" y="139"/>
                  </a:moveTo>
                  <a:lnTo>
                    <a:pt x="358" y="139"/>
                  </a:lnTo>
                  <a:lnTo>
                    <a:pt x="327" y="18"/>
                  </a:lnTo>
                  <a:lnTo>
                    <a:pt x="327" y="18"/>
                  </a:lnTo>
                  <a:lnTo>
                    <a:pt x="325" y="10"/>
                  </a:lnTo>
                  <a:lnTo>
                    <a:pt x="321" y="6"/>
                  </a:lnTo>
                  <a:lnTo>
                    <a:pt x="317" y="2"/>
                  </a:lnTo>
                  <a:lnTo>
                    <a:pt x="311" y="0"/>
                  </a:lnTo>
                  <a:lnTo>
                    <a:pt x="74" y="0"/>
                  </a:lnTo>
                  <a:lnTo>
                    <a:pt x="74" y="0"/>
                  </a:lnTo>
                  <a:lnTo>
                    <a:pt x="67" y="2"/>
                  </a:lnTo>
                  <a:lnTo>
                    <a:pt x="62" y="6"/>
                  </a:lnTo>
                  <a:lnTo>
                    <a:pt x="59" y="10"/>
                  </a:lnTo>
                  <a:lnTo>
                    <a:pt x="56" y="18"/>
                  </a:lnTo>
                  <a:lnTo>
                    <a:pt x="25" y="139"/>
                  </a:lnTo>
                  <a:lnTo>
                    <a:pt x="16" y="139"/>
                  </a:lnTo>
                  <a:lnTo>
                    <a:pt x="16" y="139"/>
                  </a:lnTo>
                  <a:lnTo>
                    <a:pt x="10" y="140"/>
                  </a:lnTo>
                  <a:lnTo>
                    <a:pt x="4" y="143"/>
                  </a:lnTo>
                  <a:lnTo>
                    <a:pt x="2" y="149"/>
                  </a:lnTo>
                  <a:lnTo>
                    <a:pt x="0" y="155"/>
                  </a:lnTo>
                  <a:lnTo>
                    <a:pt x="0" y="260"/>
                  </a:lnTo>
                  <a:lnTo>
                    <a:pt x="0" y="260"/>
                  </a:lnTo>
                  <a:lnTo>
                    <a:pt x="2" y="266"/>
                  </a:lnTo>
                  <a:lnTo>
                    <a:pt x="4" y="272"/>
                  </a:lnTo>
                  <a:lnTo>
                    <a:pt x="10" y="275"/>
                  </a:lnTo>
                  <a:lnTo>
                    <a:pt x="16" y="276"/>
                  </a:lnTo>
                  <a:lnTo>
                    <a:pt x="26" y="276"/>
                  </a:lnTo>
                  <a:lnTo>
                    <a:pt x="26" y="276"/>
                  </a:lnTo>
                  <a:lnTo>
                    <a:pt x="26" y="278"/>
                  </a:lnTo>
                  <a:lnTo>
                    <a:pt x="26" y="328"/>
                  </a:lnTo>
                  <a:lnTo>
                    <a:pt x="26" y="328"/>
                  </a:lnTo>
                  <a:lnTo>
                    <a:pt x="28" y="331"/>
                  </a:lnTo>
                  <a:lnTo>
                    <a:pt x="30" y="333"/>
                  </a:lnTo>
                  <a:lnTo>
                    <a:pt x="81" y="333"/>
                  </a:lnTo>
                  <a:lnTo>
                    <a:pt x="81" y="333"/>
                  </a:lnTo>
                  <a:lnTo>
                    <a:pt x="84" y="331"/>
                  </a:lnTo>
                  <a:lnTo>
                    <a:pt x="85" y="328"/>
                  </a:lnTo>
                  <a:lnTo>
                    <a:pt x="85" y="278"/>
                  </a:lnTo>
                  <a:lnTo>
                    <a:pt x="85" y="278"/>
                  </a:lnTo>
                  <a:lnTo>
                    <a:pt x="85" y="276"/>
                  </a:lnTo>
                  <a:lnTo>
                    <a:pt x="298" y="276"/>
                  </a:lnTo>
                  <a:lnTo>
                    <a:pt x="298" y="276"/>
                  </a:lnTo>
                  <a:lnTo>
                    <a:pt x="298" y="278"/>
                  </a:lnTo>
                  <a:lnTo>
                    <a:pt x="298" y="328"/>
                  </a:lnTo>
                  <a:lnTo>
                    <a:pt x="298" y="328"/>
                  </a:lnTo>
                  <a:lnTo>
                    <a:pt x="299" y="331"/>
                  </a:lnTo>
                  <a:lnTo>
                    <a:pt x="302" y="333"/>
                  </a:lnTo>
                  <a:lnTo>
                    <a:pt x="353" y="333"/>
                  </a:lnTo>
                  <a:lnTo>
                    <a:pt x="353" y="333"/>
                  </a:lnTo>
                  <a:lnTo>
                    <a:pt x="356" y="331"/>
                  </a:lnTo>
                  <a:lnTo>
                    <a:pt x="357" y="328"/>
                  </a:lnTo>
                  <a:lnTo>
                    <a:pt x="357" y="278"/>
                  </a:lnTo>
                  <a:lnTo>
                    <a:pt x="357" y="278"/>
                  </a:lnTo>
                  <a:lnTo>
                    <a:pt x="357" y="276"/>
                  </a:lnTo>
                  <a:lnTo>
                    <a:pt x="367" y="276"/>
                  </a:lnTo>
                  <a:lnTo>
                    <a:pt x="367" y="276"/>
                  </a:lnTo>
                  <a:lnTo>
                    <a:pt x="373" y="275"/>
                  </a:lnTo>
                  <a:lnTo>
                    <a:pt x="379" y="272"/>
                  </a:lnTo>
                  <a:lnTo>
                    <a:pt x="382" y="266"/>
                  </a:lnTo>
                  <a:lnTo>
                    <a:pt x="383" y="260"/>
                  </a:lnTo>
                  <a:lnTo>
                    <a:pt x="383" y="155"/>
                  </a:lnTo>
                  <a:lnTo>
                    <a:pt x="383" y="155"/>
                  </a:lnTo>
                  <a:lnTo>
                    <a:pt x="382" y="149"/>
                  </a:lnTo>
                  <a:lnTo>
                    <a:pt x="379" y="143"/>
                  </a:lnTo>
                  <a:lnTo>
                    <a:pt x="373" y="140"/>
                  </a:lnTo>
                  <a:lnTo>
                    <a:pt x="367" y="139"/>
                  </a:lnTo>
                  <a:lnTo>
                    <a:pt x="367" y="139"/>
                  </a:lnTo>
                  <a:close/>
                  <a:moveTo>
                    <a:pt x="56" y="233"/>
                  </a:moveTo>
                  <a:lnTo>
                    <a:pt x="56" y="233"/>
                  </a:lnTo>
                  <a:lnTo>
                    <a:pt x="52" y="233"/>
                  </a:lnTo>
                  <a:lnTo>
                    <a:pt x="46" y="231"/>
                  </a:lnTo>
                  <a:lnTo>
                    <a:pt x="42" y="229"/>
                  </a:lnTo>
                  <a:lnTo>
                    <a:pt x="39" y="226"/>
                  </a:lnTo>
                  <a:lnTo>
                    <a:pt x="35" y="223"/>
                  </a:lnTo>
                  <a:lnTo>
                    <a:pt x="33" y="218"/>
                  </a:lnTo>
                  <a:lnTo>
                    <a:pt x="32" y="213"/>
                  </a:lnTo>
                  <a:lnTo>
                    <a:pt x="30" y="208"/>
                  </a:lnTo>
                  <a:lnTo>
                    <a:pt x="30" y="208"/>
                  </a:lnTo>
                  <a:lnTo>
                    <a:pt x="32" y="203"/>
                  </a:lnTo>
                  <a:lnTo>
                    <a:pt x="33" y="198"/>
                  </a:lnTo>
                  <a:lnTo>
                    <a:pt x="35" y="194"/>
                  </a:lnTo>
                  <a:lnTo>
                    <a:pt x="39" y="190"/>
                  </a:lnTo>
                  <a:lnTo>
                    <a:pt x="42" y="187"/>
                  </a:lnTo>
                  <a:lnTo>
                    <a:pt x="46" y="184"/>
                  </a:lnTo>
                  <a:lnTo>
                    <a:pt x="52" y="182"/>
                  </a:lnTo>
                  <a:lnTo>
                    <a:pt x="56" y="182"/>
                  </a:lnTo>
                  <a:lnTo>
                    <a:pt x="56" y="182"/>
                  </a:lnTo>
                  <a:lnTo>
                    <a:pt x="62" y="182"/>
                  </a:lnTo>
                  <a:lnTo>
                    <a:pt x="67" y="184"/>
                  </a:lnTo>
                  <a:lnTo>
                    <a:pt x="71" y="187"/>
                  </a:lnTo>
                  <a:lnTo>
                    <a:pt x="75" y="190"/>
                  </a:lnTo>
                  <a:lnTo>
                    <a:pt x="78" y="194"/>
                  </a:lnTo>
                  <a:lnTo>
                    <a:pt x="80" y="198"/>
                  </a:lnTo>
                  <a:lnTo>
                    <a:pt x="81" y="203"/>
                  </a:lnTo>
                  <a:lnTo>
                    <a:pt x="82" y="208"/>
                  </a:lnTo>
                  <a:lnTo>
                    <a:pt x="82" y="208"/>
                  </a:lnTo>
                  <a:lnTo>
                    <a:pt x="81" y="213"/>
                  </a:lnTo>
                  <a:lnTo>
                    <a:pt x="80" y="218"/>
                  </a:lnTo>
                  <a:lnTo>
                    <a:pt x="78" y="223"/>
                  </a:lnTo>
                  <a:lnTo>
                    <a:pt x="75" y="226"/>
                  </a:lnTo>
                  <a:lnTo>
                    <a:pt x="71" y="229"/>
                  </a:lnTo>
                  <a:lnTo>
                    <a:pt x="67" y="231"/>
                  </a:lnTo>
                  <a:lnTo>
                    <a:pt x="62" y="233"/>
                  </a:lnTo>
                  <a:lnTo>
                    <a:pt x="56" y="233"/>
                  </a:lnTo>
                  <a:lnTo>
                    <a:pt x="56" y="233"/>
                  </a:lnTo>
                  <a:close/>
                  <a:moveTo>
                    <a:pt x="273" y="96"/>
                  </a:moveTo>
                  <a:lnTo>
                    <a:pt x="273" y="87"/>
                  </a:lnTo>
                  <a:lnTo>
                    <a:pt x="273" y="87"/>
                  </a:lnTo>
                  <a:lnTo>
                    <a:pt x="279" y="85"/>
                  </a:lnTo>
                  <a:lnTo>
                    <a:pt x="283" y="84"/>
                  </a:lnTo>
                  <a:lnTo>
                    <a:pt x="288" y="81"/>
                  </a:lnTo>
                  <a:lnTo>
                    <a:pt x="292" y="77"/>
                  </a:lnTo>
                  <a:lnTo>
                    <a:pt x="295" y="72"/>
                  </a:lnTo>
                  <a:lnTo>
                    <a:pt x="296" y="68"/>
                  </a:lnTo>
                  <a:lnTo>
                    <a:pt x="298" y="62"/>
                  </a:lnTo>
                  <a:lnTo>
                    <a:pt x="298" y="57"/>
                  </a:lnTo>
                  <a:lnTo>
                    <a:pt x="298" y="57"/>
                  </a:lnTo>
                  <a:lnTo>
                    <a:pt x="298" y="51"/>
                  </a:lnTo>
                  <a:lnTo>
                    <a:pt x="296" y="45"/>
                  </a:lnTo>
                  <a:lnTo>
                    <a:pt x="293" y="39"/>
                  </a:lnTo>
                  <a:lnTo>
                    <a:pt x="289" y="35"/>
                  </a:lnTo>
                  <a:lnTo>
                    <a:pt x="285" y="32"/>
                  </a:lnTo>
                  <a:lnTo>
                    <a:pt x="279" y="29"/>
                  </a:lnTo>
                  <a:lnTo>
                    <a:pt x="273" y="26"/>
                  </a:lnTo>
                  <a:lnTo>
                    <a:pt x="267" y="26"/>
                  </a:lnTo>
                  <a:lnTo>
                    <a:pt x="267" y="26"/>
                  </a:lnTo>
                  <a:lnTo>
                    <a:pt x="262" y="26"/>
                  </a:lnTo>
                  <a:lnTo>
                    <a:pt x="256" y="29"/>
                  </a:lnTo>
                  <a:lnTo>
                    <a:pt x="250" y="32"/>
                  </a:lnTo>
                  <a:lnTo>
                    <a:pt x="246" y="35"/>
                  </a:lnTo>
                  <a:lnTo>
                    <a:pt x="241" y="39"/>
                  </a:lnTo>
                  <a:lnTo>
                    <a:pt x="239" y="45"/>
                  </a:lnTo>
                  <a:lnTo>
                    <a:pt x="237" y="51"/>
                  </a:lnTo>
                  <a:lnTo>
                    <a:pt x="237" y="57"/>
                  </a:lnTo>
                  <a:lnTo>
                    <a:pt x="237" y="57"/>
                  </a:lnTo>
                  <a:lnTo>
                    <a:pt x="237" y="62"/>
                  </a:lnTo>
                  <a:lnTo>
                    <a:pt x="239" y="68"/>
                  </a:lnTo>
                  <a:lnTo>
                    <a:pt x="241" y="72"/>
                  </a:lnTo>
                  <a:lnTo>
                    <a:pt x="244" y="77"/>
                  </a:lnTo>
                  <a:lnTo>
                    <a:pt x="247" y="81"/>
                  </a:lnTo>
                  <a:lnTo>
                    <a:pt x="252" y="84"/>
                  </a:lnTo>
                  <a:lnTo>
                    <a:pt x="257" y="87"/>
                  </a:lnTo>
                  <a:lnTo>
                    <a:pt x="262" y="88"/>
                  </a:lnTo>
                  <a:lnTo>
                    <a:pt x="262" y="96"/>
                  </a:lnTo>
                  <a:lnTo>
                    <a:pt x="262" y="96"/>
                  </a:lnTo>
                  <a:lnTo>
                    <a:pt x="252" y="98"/>
                  </a:lnTo>
                  <a:lnTo>
                    <a:pt x="243" y="103"/>
                  </a:lnTo>
                  <a:lnTo>
                    <a:pt x="236" y="109"/>
                  </a:lnTo>
                  <a:lnTo>
                    <a:pt x="231" y="116"/>
                  </a:lnTo>
                  <a:lnTo>
                    <a:pt x="228" y="122"/>
                  </a:lnTo>
                  <a:lnTo>
                    <a:pt x="226" y="129"/>
                  </a:lnTo>
                  <a:lnTo>
                    <a:pt x="224" y="137"/>
                  </a:lnTo>
                  <a:lnTo>
                    <a:pt x="211" y="137"/>
                  </a:lnTo>
                  <a:lnTo>
                    <a:pt x="211" y="137"/>
                  </a:lnTo>
                  <a:lnTo>
                    <a:pt x="213" y="130"/>
                  </a:lnTo>
                  <a:lnTo>
                    <a:pt x="214" y="123"/>
                  </a:lnTo>
                  <a:lnTo>
                    <a:pt x="217" y="114"/>
                  </a:lnTo>
                  <a:lnTo>
                    <a:pt x="221" y="106"/>
                  </a:lnTo>
                  <a:lnTo>
                    <a:pt x="221" y="106"/>
                  </a:lnTo>
                  <a:lnTo>
                    <a:pt x="218" y="101"/>
                  </a:lnTo>
                  <a:lnTo>
                    <a:pt x="213" y="97"/>
                  </a:lnTo>
                  <a:lnTo>
                    <a:pt x="205" y="93"/>
                  </a:lnTo>
                  <a:lnTo>
                    <a:pt x="197" y="91"/>
                  </a:lnTo>
                  <a:lnTo>
                    <a:pt x="197" y="84"/>
                  </a:lnTo>
                  <a:lnTo>
                    <a:pt x="197" y="84"/>
                  </a:lnTo>
                  <a:lnTo>
                    <a:pt x="202" y="83"/>
                  </a:lnTo>
                  <a:lnTo>
                    <a:pt x="207" y="80"/>
                  </a:lnTo>
                  <a:lnTo>
                    <a:pt x="214" y="74"/>
                  </a:lnTo>
                  <a:lnTo>
                    <a:pt x="218" y="65"/>
                  </a:lnTo>
                  <a:lnTo>
                    <a:pt x="220" y="61"/>
                  </a:lnTo>
                  <a:lnTo>
                    <a:pt x="220" y="57"/>
                  </a:lnTo>
                  <a:lnTo>
                    <a:pt x="220" y="57"/>
                  </a:lnTo>
                  <a:lnTo>
                    <a:pt x="220" y="51"/>
                  </a:lnTo>
                  <a:lnTo>
                    <a:pt x="218" y="45"/>
                  </a:lnTo>
                  <a:lnTo>
                    <a:pt x="215" y="41"/>
                  </a:lnTo>
                  <a:lnTo>
                    <a:pt x="213" y="36"/>
                  </a:lnTo>
                  <a:lnTo>
                    <a:pt x="208" y="33"/>
                  </a:lnTo>
                  <a:lnTo>
                    <a:pt x="204" y="31"/>
                  </a:lnTo>
                  <a:lnTo>
                    <a:pt x="198" y="29"/>
                  </a:lnTo>
                  <a:lnTo>
                    <a:pt x="192" y="29"/>
                  </a:lnTo>
                  <a:lnTo>
                    <a:pt x="192" y="29"/>
                  </a:lnTo>
                  <a:lnTo>
                    <a:pt x="186" y="29"/>
                  </a:lnTo>
                  <a:lnTo>
                    <a:pt x="182" y="31"/>
                  </a:lnTo>
                  <a:lnTo>
                    <a:pt x="176" y="33"/>
                  </a:lnTo>
                  <a:lnTo>
                    <a:pt x="173" y="36"/>
                  </a:lnTo>
                  <a:lnTo>
                    <a:pt x="169" y="41"/>
                  </a:lnTo>
                  <a:lnTo>
                    <a:pt x="166" y="45"/>
                  </a:lnTo>
                  <a:lnTo>
                    <a:pt x="165" y="51"/>
                  </a:lnTo>
                  <a:lnTo>
                    <a:pt x="165" y="57"/>
                  </a:lnTo>
                  <a:lnTo>
                    <a:pt x="165" y="57"/>
                  </a:lnTo>
                  <a:lnTo>
                    <a:pt x="165" y="61"/>
                  </a:lnTo>
                  <a:lnTo>
                    <a:pt x="166" y="67"/>
                  </a:lnTo>
                  <a:lnTo>
                    <a:pt x="172" y="74"/>
                  </a:lnTo>
                  <a:lnTo>
                    <a:pt x="179" y="80"/>
                  </a:lnTo>
                  <a:lnTo>
                    <a:pt x="184" y="83"/>
                  </a:lnTo>
                  <a:lnTo>
                    <a:pt x="188" y="84"/>
                  </a:lnTo>
                  <a:lnTo>
                    <a:pt x="188" y="91"/>
                  </a:lnTo>
                  <a:lnTo>
                    <a:pt x="188" y="91"/>
                  </a:lnTo>
                  <a:lnTo>
                    <a:pt x="179" y="93"/>
                  </a:lnTo>
                  <a:lnTo>
                    <a:pt x="172" y="97"/>
                  </a:lnTo>
                  <a:lnTo>
                    <a:pt x="166" y="101"/>
                  </a:lnTo>
                  <a:lnTo>
                    <a:pt x="162" y="107"/>
                  </a:lnTo>
                  <a:lnTo>
                    <a:pt x="162" y="107"/>
                  </a:lnTo>
                  <a:lnTo>
                    <a:pt x="166" y="116"/>
                  </a:lnTo>
                  <a:lnTo>
                    <a:pt x="169" y="123"/>
                  </a:lnTo>
                  <a:lnTo>
                    <a:pt x="171" y="130"/>
                  </a:lnTo>
                  <a:lnTo>
                    <a:pt x="172" y="137"/>
                  </a:lnTo>
                  <a:lnTo>
                    <a:pt x="159" y="137"/>
                  </a:lnTo>
                  <a:lnTo>
                    <a:pt x="159" y="137"/>
                  </a:lnTo>
                  <a:lnTo>
                    <a:pt x="158" y="129"/>
                  </a:lnTo>
                  <a:lnTo>
                    <a:pt x="155" y="122"/>
                  </a:lnTo>
                  <a:lnTo>
                    <a:pt x="152" y="116"/>
                  </a:lnTo>
                  <a:lnTo>
                    <a:pt x="147" y="109"/>
                  </a:lnTo>
                  <a:lnTo>
                    <a:pt x="140" y="103"/>
                  </a:lnTo>
                  <a:lnTo>
                    <a:pt x="133" y="98"/>
                  </a:lnTo>
                  <a:lnTo>
                    <a:pt x="121" y="96"/>
                  </a:lnTo>
                  <a:lnTo>
                    <a:pt x="121" y="87"/>
                  </a:lnTo>
                  <a:lnTo>
                    <a:pt x="121" y="87"/>
                  </a:lnTo>
                  <a:lnTo>
                    <a:pt x="127" y="87"/>
                  </a:lnTo>
                  <a:lnTo>
                    <a:pt x="132" y="84"/>
                  </a:lnTo>
                  <a:lnTo>
                    <a:pt x="136" y="81"/>
                  </a:lnTo>
                  <a:lnTo>
                    <a:pt x="140" y="77"/>
                  </a:lnTo>
                  <a:lnTo>
                    <a:pt x="143" y="72"/>
                  </a:lnTo>
                  <a:lnTo>
                    <a:pt x="145" y="68"/>
                  </a:lnTo>
                  <a:lnTo>
                    <a:pt x="146" y="62"/>
                  </a:lnTo>
                  <a:lnTo>
                    <a:pt x="147" y="57"/>
                  </a:lnTo>
                  <a:lnTo>
                    <a:pt x="147" y="57"/>
                  </a:lnTo>
                  <a:lnTo>
                    <a:pt x="146" y="51"/>
                  </a:lnTo>
                  <a:lnTo>
                    <a:pt x="145" y="45"/>
                  </a:lnTo>
                  <a:lnTo>
                    <a:pt x="142" y="39"/>
                  </a:lnTo>
                  <a:lnTo>
                    <a:pt x="137" y="35"/>
                  </a:lnTo>
                  <a:lnTo>
                    <a:pt x="133" y="32"/>
                  </a:lnTo>
                  <a:lnTo>
                    <a:pt x="129" y="29"/>
                  </a:lnTo>
                  <a:lnTo>
                    <a:pt x="123" y="26"/>
                  </a:lnTo>
                  <a:lnTo>
                    <a:pt x="116" y="26"/>
                  </a:lnTo>
                  <a:lnTo>
                    <a:pt x="116" y="26"/>
                  </a:lnTo>
                  <a:lnTo>
                    <a:pt x="110" y="26"/>
                  </a:lnTo>
                  <a:lnTo>
                    <a:pt x="104" y="29"/>
                  </a:lnTo>
                  <a:lnTo>
                    <a:pt x="98" y="32"/>
                  </a:lnTo>
                  <a:lnTo>
                    <a:pt x="94" y="35"/>
                  </a:lnTo>
                  <a:lnTo>
                    <a:pt x="91" y="39"/>
                  </a:lnTo>
                  <a:lnTo>
                    <a:pt x="88" y="45"/>
                  </a:lnTo>
                  <a:lnTo>
                    <a:pt x="85" y="51"/>
                  </a:lnTo>
                  <a:lnTo>
                    <a:pt x="85" y="57"/>
                  </a:lnTo>
                  <a:lnTo>
                    <a:pt x="85" y="57"/>
                  </a:lnTo>
                  <a:lnTo>
                    <a:pt x="85" y="62"/>
                  </a:lnTo>
                  <a:lnTo>
                    <a:pt x="87" y="68"/>
                  </a:lnTo>
                  <a:lnTo>
                    <a:pt x="90" y="72"/>
                  </a:lnTo>
                  <a:lnTo>
                    <a:pt x="93" y="77"/>
                  </a:lnTo>
                  <a:lnTo>
                    <a:pt x="95" y="81"/>
                  </a:lnTo>
                  <a:lnTo>
                    <a:pt x="100" y="84"/>
                  </a:lnTo>
                  <a:lnTo>
                    <a:pt x="106" y="85"/>
                  </a:lnTo>
                  <a:lnTo>
                    <a:pt x="110" y="87"/>
                  </a:lnTo>
                  <a:lnTo>
                    <a:pt x="110" y="96"/>
                  </a:lnTo>
                  <a:lnTo>
                    <a:pt x="110" y="96"/>
                  </a:lnTo>
                  <a:lnTo>
                    <a:pt x="100" y="98"/>
                  </a:lnTo>
                  <a:lnTo>
                    <a:pt x="91" y="103"/>
                  </a:lnTo>
                  <a:lnTo>
                    <a:pt x="85" y="109"/>
                  </a:lnTo>
                  <a:lnTo>
                    <a:pt x="80" y="116"/>
                  </a:lnTo>
                  <a:lnTo>
                    <a:pt x="77" y="123"/>
                  </a:lnTo>
                  <a:lnTo>
                    <a:pt x="75" y="129"/>
                  </a:lnTo>
                  <a:lnTo>
                    <a:pt x="74" y="137"/>
                  </a:lnTo>
                  <a:lnTo>
                    <a:pt x="62" y="137"/>
                  </a:lnTo>
                  <a:lnTo>
                    <a:pt x="62" y="137"/>
                  </a:lnTo>
                  <a:lnTo>
                    <a:pt x="55" y="137"/>
                  </a:lnTo>
                  <a:lnTo>
                    <a:pt x="51" y="135"/>
                  </a:lnTo>
                  <a:lnTo>
                    <a:pt x="48" y="132"/>
                  </a:lnTo>
                  <a:lnTo>
                    <a:pt x="45" y="129"/>
                  </a:lnTo>
                  <a:lnTo>
                    <a:pt x="45" y="122"/>
                  </a:lnTo>
                  <a:lnTo>
                    <a:pt x="46" y="119"/>
                  </a:lnTo>
                  <a:lnTo>
                    <a:pt x="68" y="32"/>
                  </a:lnTo>
                  <a:lnTo>
                    <a:pt x="68" y="32"/>
                  </a:lnTo>
                  <a:lnTo>
                    <a:pt x="71" y="25"/>
                  </a:lnTo>
                  <a:lnTo>
                    <a:pt x="74" y="20"/>
                  </a:lnTo>
                  <a:lnTo>
                    <a:pt x="78" y="16"/>
                  </a:lnTo>
                  <a:lnTo>
                    <a:pt x="85" y="16"/>
                  </a:lnTo>
                  <a:lnTo>
                    <a:pt x="299" y="16"/>
                  </a:lnTo>
                  <a:lnTo>
                    <a:pt x="299" y="16"/>
                  </a:lnTo>
                  <a:lnTo>
                    <a:pt x="305" y="16"/>
                  </a:lnTo>
                  <a:lnTo>
                    <a:pt x="309" y="20"/>
                  </a:lnTo>
                  <a:lnTo>
                    <a:pt x="314" y="25"/>
                  </a:lnTo>
                  <a:lnTo>
                    <a:pt x="315" y="32"/>
                  </a:lnTo>
                  <a:lnTo>
                    <a:pt x="338" y="119"/>
                  </a:lnTo>
                  <a:lnTo>
                    <a:pt x="338" y="119"/>
                  </a:lnTo>
                  <a:lnTo>
                    <a:pt x="338" y="122"/>
                  </a:lnTo>
                  <a:lnTo>
                    <a:pt x="338" y="129"/>
                  </a:lnTo>
                  <a:lnTo>
                    <a:pt x="337" y="132"/>
                  </a:lnTo>
                  <a:lnTo>
                    <a:pt x="334" y="135"/>
                  </a:lnTo>
                  <a:lnTo>
                    <a:pt x="328" y="137"/>
                  </a:lnTo>
                  <a:lnTo>
                    <a:pt x="321" y="137"/>
                  </a:lnTo>
                  <a:lnTo>
                    <a:pt x="311" y="137"/>
                  </a:lnTo>
                  <a:lnTo>
                    <a:pt x="311" y="137"/>
                  </a:lnTo>
                  <a:lnTo>
                    <a:pt x="309" y="129"/>
                  </a:lnTo>
                  <a:lnTo>
                    <a:pt x="306" y="123"/>
                  </a:lnTo>
                  <a:lnTo>
                    <a:pt x="304" y="116"/>
                  </a:lnTo>
                  <a:lnTo>
                    <a:pt x="299" y="109"/>
                  </a:lnTo>
                  <a:lnTo>
                    <a:pt x="292" y="103"/>
                  </a:lnTo>
                  <a:lnTo>
                    <a:pt x="285" y="98"/>
                  </a:lnTo>
                  <a:lnTo>
                    <a:pt x="273" y="96"/>
                  </a:lnTo>
                  <a:lnTo>
                    <a:pt x="273" y="96"/>
                  </a:lnTo>
                  <a:close/>
                  <a:moveTo>
                    <a:pt x="327" y="233"/>
                  </a:moveTo>
                  <a:lnTo>
                    <a:pt x="327" y="233"/>
                  </a:lnTo>
                  <a:lnTo>
                    <a:pt x="322" y="233"/>
                  </a:lnTo>
                  <a:lnTo>
                    <a:pt x="317" y="231"/>
                  </a:lnTo>
                  <a:lnTo>
                    <a:pt x="312" y="229"/>
                  </a:lnTo>
                  <a:lnTo>
                    <a:pt x="309" y="226"/>
                  </a:lnTo>
                  <a:lnTo>
                    <a:pt x="306" y="223"/>
                  </a:lnTo>
                  <a:lnTo>
                    <a:pt x="304" y="218"/>
                  </a:lnTo>
                  <a:lnTo>
                    <a:pt x="302" y="213"/>
                  </a:lnTo>
                  <a:lnTo>
                    <a:pt x="302" y="208"/>
                  </a:lnTo>
                  <a:lnTo>
                    <a:pt x="302" y="208"/>
                  </a:lnTo>
                  <a:lnTo>
                    <a:pt x="302" y="203"/>
                  </a:lnTo>
                  <a:lnTo>
                    <a:pt x="304" y="198"/>
                  </a:lnTo>
                  <a:lnTo>
                    <a:pt x="306" y="194"/>
                  </a:lnTo>
                  <a:lnTo>
                    <a:pt x="309" y="190"/>
                  </a:lnTo>
                  <a:lnTo>
                    <a:pt x="312" y="187"/>
                  </a:lnTo>
                  <a:lnTo>
                    <a:pt x="317" y="184"/>
                  </a:lnTo>
                  <a:lnTo>
                    <a:pt x="322" y="182"/>
                  </a:lnTo>
                  <a:lnTo>
                    <a:pt x="327" y="182"/>
                  </a:lnTo>
                  <a:lnTo>
                    <a:pt x="327" y="182"/>
                  </a:lnTo>
                  <a:lnTo>
                    <a:pt x="332" y="182"/>
                  </a:lnTo>
                  <a:lnTo>
                    <a:pt x="337" y="184"/>
                  </a:lnTo>
                  <a:lnTo>
                    <a:pt x="341" y="187"/>
                  </a:lnTo>
                  <a:lnTo>
                    <a:pt x="345" y="190"/>
                  </a:lnTo>
                  <a:lnTo>
                    <a:pt x="348" y="194"/>
                  </a:lnTo>
                  <a:lnTo>
                    <a:pt x="351" y="198"/>
                  </a:lnTo>
                  <a:lnTo>
                    <a:pt x="353" y="203"/>
                  </a:lnTo>
                  <a:lnTo>
                    <a:pt x="353" y="208"/>
                  </a:lnTo>
                  <a:lnTo>
                    <a:pt x="353" y="208"/>
                  </a:lnTo>
                  <a:lnTo>
                    <a:pt x="353" y="213"/>
                  </a:lnTo>
                  <a:lnTo>
                    <a:pt x="351" y="218"/>
                  </a:lnTo>
                  <a:lnTo>
                    <a:pt x="348" y="223"/>
                  </a:lnTo>
                  <a:lnTo>
                    <a:pt x="345" y="226"/>
                  </a:lnTo>
                  <a:lnTo>
                    <a:pt x="341" y="229"/>
                  </a:lnTo>
                  <a:lnTo>
                    <a:pt x="337" y="231"/>
                  </a:lnTo>
                  <a:lnTo>
                    <a:pt x="332" y="233"/>
                  </a:lnTo>
                  <a:lnTo>
                    <a:pt x="327" y="233"/>
                  </a:lnTo>
                  <a:lnTo>
                    <a:pt x="327" y="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83" name="Group 709"/>
          <p:cNvGrpSpPr>
            <a:grpSpLocks/>
          </p:cNvGrpSpPr>
          <p:nvPr/>
        </p:nvGrpSpPr>
        <p:grpSpPr>
          <a:xfrm>
            <a:off x="3076388" y="2195261"/>
            <a:ext cx="253608" cy="253608"/>
            <a:chOff x="-735013" y="4894263"/>
            <a:chExt cx="685800" cy="685800"/>
          </a:xfrm>
        </p:grpSpPr>
        <p:sp>
          <p:nvSpPr>
            <p:cNvPr id="84" name="Rectangle 112"/>
            <p:cNvSpPr>
              <a:spLocks noChangeArrowheads="1"/>
            </p:cNvSpPr>
            <p:nvPr/>
          </p:nvSpPr>
          <p:spPr bwMode="auto">
            <a:xfrm>
              <a:off x="-735013" y="4894263"/>
              <a:ext cx="685800" cy="685800"/>
            </a:xfrm>
            <a:prstGeom prst="rect">
              <a:avLst/>
            </a:prstGeom>
            <a:solidFill>
              <a:srgbClr val="014056"/>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sp>
          <p:nvSpPr>
            <p:cNvPr id="85" name="Freeform 113"/>
            <p:cNvSpPr>
              <a:spLocks/>
            </p:cNvSpPr>
            <p:nvPr/>
          </p:nvSpPr>
          <p:spPr bwMode="auto">
            <a:xfrm>
              <a:off x="-682626" y="4929188"/>
              <a:ext cx="588963" cy="614363"/>
            </a:xfrm>
            <a:custGeom>
              <a:avLst/>
              <a:gdLst/>
              <a:ahLst/>
              <a:cxnLst>
                <a:cxn ang="0">
                  <a:pos x="371" y="239"/>
                </a:cxn>
                <a:cxn ang="0">
                  <a:pos x="371" y="287"/>
                </a:cxn>
                <a:cxn ang="0">
                  <a:pos x="206" y="230"/>
                </a:cxn>
                <a:cxn ang="0">
                  <a:pos x="206" y="326"/>
                </a:cxn>
                <a:cxn ang="0">
                  <a:pos x="242" y="348"/>
                </a:cxn>
                <a:cxn ang="0">
                  <a:pos x="242" y="387"/>
                </a:cxn>
                <a:cxn ang="0">
                  <a:pos x="186" y="368"/>
                </a:cxn>
                <a:cxn ang="0">
                  <a:pos x="129" y="387"/>
                </a:cxn>
                <a:cxn ang="0">
                  <a:pos x="129" y="348"/>
                </a:cxn>
                <a:cxn ang="0">
                  <a:pos x="164" y="326"/>
                </a:cxn>
                <a:cxn ang="0">
                  <a:pos x="164" y="230"/>
                </a:cxn>
                <a:cxn ang="0">
                  <a:pos x="0" y="287"/>
                </a:cxn>
                <a:cxn ang="0">
                  <a:pos x="0" y="239"/>
                </a:cxn>
                <a:cxn ang="0">
                  <a:pos x="164" y="140"/>
                </a:cxn>
                <a:cxn ang="0">
                  <a:pos x="164" y="20"/>
                </a:cxn>
                <a:cxn ang="0">
                  <a:pos x="164" y="20"/>
                </a:cxn>
                <a:cxn ang="0">
                  <a:pos x="167" y="13"/>
                </a:cxn>
                <a:cxn ang="0">
                  <a:pos x="171" y="6"/>
                </a:cxn>
                <a:cxn ang="0">
                  <a:pos x="177" y="1"/>
                </a:cxn>
                <a:cxn ang="0">
                  <a:pos x="182" y="0"/>
                </a:cxn>
                <a:cxn ang="0">
                  <a:pos x="186" y="0"/>
                </a:cxn>
                <a:cxn ang="0">
                  <a:pos x="186" y="0"/>
                </a:cxn>
                <a:cxn ang="0">
                  <a:pos x="190" y="0"/>
                </a:cxn>
                <a:cxn ang="0">
                  <a:pos x="193" y="1"/>
                </a:cxn>
                <a:cxn ang="0">
                  <a:pos x="200" y="6"/>
                </a:cxn>
                <a:cxn ang="0">
                  <a:pos x="205" y="13"/>
                </a:cxn>
                <a:cxn ang="0">
                  <a:pos x="206" y="20"/>
                </a:cxn>
                <a:cxn ang="0">
                  <a:pos x="206" y="140"/>
                </a:cxn>
                <a:cxn ang="0">
                  <a:pos x="371" y="239"/>
                </a:cxn>
              </a:cxnLst>
              <a:rect l="0" t="0" r="r" b="b"/>
              <a:pathLst>
                <a:path w="371" h="387">
                  <a:moveTo>
                    <a:pt x="371" y="239"/>
                  </a:moveTo>
                  <a:lnTo>
                    <a:pt x="371" y="287"/>
                  </a:lnTo>
                  <a:lnTo>
                    <a:pt x="206" y="230"/>
                  </a:lnTo>
                  <a:lnTo>
                    <a:pt x="206" y="326"/>
                  </a:lnTo>
                  <a:lnTo>
                    <a:pt x="242" y="348"/>
                  </a:lnTo>
                  <a:lnTo>
                    <a:pt x="242" y="387"/>
                  </a:lnTo>
                  <a:lnTo>
                    <a:pt x="186" y="368"/>
                  </a:lnTo>
                  <a:lnTo>
                    <a:pt x="129" y="387"/>
                  </a:lnTo>
                  <a:lnTo>
                    <a:pt x="129" y="348"/>
                  </a:lnTo>
                  <a:lnTo>
                    <a:pt x="164" y="326"/>
                  </a:lnTo>
                  <a:lnTo>
                    <a:pt x="164" y="230"/>
                  </a:lnTo>
                  <a:lnTo>
                    <a:pt x="0" y="287"/>
                  </a:lnTo>
                  <a:lnTo>
                    <a:pt x="0" y="239"/>
                  </a:lnTo>
                  <a:lnTo>
                    <a:pt x="164" y="140"/>
                  </a:lnTo>
                  <a:lnTo>
                    <a:pt x="164" y="20"/>
                  </a:lnTo>
                  <a:lnTo>
                    <a:pt x="164" y="20"/>
                  </a:lnTo>
                  <a:lnTo>
                    <a:pt x="167" y="13"/>
                  </a:lnTo>
                  <a:lnTo>
                    <a:pt x="171" y="6"/>
                  </a:lnTo>
                  <a:lnTo>
                    <a:pt x="177" y="1"/>
                  </a:lnTo>
                  <a:lnTo>
                    <a:pt x="182" y="0"/>
                  </a:lnTo>
                  <a:lnTo>
                    <a:pt x="186" y="0"/>
                  </a:lnTo>
                  <a:lnTo>
                    <a:pt x="186" y="0"/>
                  </a:lnTo>
                  <a:lnTo>
                    <a:pt x="190" y="0"/>
                  </a:lnTo>
                  <a:lnTo>
                    <a:pt x="193" y="1"/>
                  </a:lnTo>
                  <a:lnTo>
                    <a:pt x="200" y="6"/>
                  </a:lnTo>
                  <a:lnTo>
                    <a:pt x="205" y="13"/>
                  </a:lnTo>
                  <a:lnTo>
                    <a:pt x="206" y="20"/>
                  </a:lnTo>
                  <a:lnTo>
                    <a:pt x="206" y="140"/>
                  </a:lnTo>
                  <a:lnTo>
                    <a:pt x="371" y="2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dirty="0">
                <a:solidFill>
                  <a:srgbClr val="000000"/>
                </a:solidFill>
              </a:endParaRPr>
            </a:p>
          </p:txBody>
        </p:sp>
      </p:grpSp>
      <p:grpSp>
        <p:nvGrpSpPr>
          <p:cNvPr id="86" name="Group 688"/>
          <p:cNvGrpSpPr>
            <a:grpSpLocks/>
          </p:cNvGrpSpPr>
          <p:nvPr/>
        </p:nvGrpSpPr>
        <p:grpSpPr bwMode="auto">
          <a:xfrm>
            <a:off x="4660917" y="2195261"/>
            <a:ext cx="253608" cy="253608"/>
            <a:chOff x="3257" y="2625"/>
            <a:chExt cx="597" cy="597"/>
          </a:xfrm>
        </p:grpSpPr>
        <p:sp>
          <p:nvSpPr>
            <p:cNvPr id="87" name="Rectangle 689"/>
            <p:cNvSpPr>
              <a:spLocks noChangeArrowheads="1"/>
            </p:cNvSpPr>
            <p:nvPr/>
          </p:nvSpPr>
          <p:spPr bwMode="auto">
            <a:xfrm>
              <a:off x="3257" y="2625"/>
              <a:ext cx="597" cy="597"/>
            </a:xfrm>
            <a:prstGeom prst="rect">
              <a:avLst/>
            </a:prstGeom>
            <a:solidFill>
              <a:schemeClr val="bg2"/>
            </a:solidFill>
            <a:ln w="9525">
              <a:noFill/>
              <a:miter lim="800000"/>
              <a:headEnd/>
              <a:tailEnd/>
            </a:ln>
            <a:effectLst/>
          </p:spPr>
          <p:txBody>
            <a:bodyPr wrap="none" lIns="0" tIns="0" rIns="0" bIns="0" anchor="ctr"/>
            <a:lstStyle/>
            <a:p>
              <a:pPr algn="r"/>
              <a:endParaRPr lang="fr-FR" dirty="0">
                <a:solidFill>
                  <a:srgbClr val="000000"/>
                </a:solidFill>
              </a:endParaRPr>
            </a:p>
          </p:txBody>
        </p:sp>
        <p:grpSp>
          <p:nvGrpSpPr>
            <p:cNvPr id="88" name="Group 690"/>
            <p:cNvGrpSpPr>
              <a:grpSpLocks/>
            </p:cNvGrpSpPr>
            <p:nvPr/>
          </p:nvGrpSpPr>
          <p:grpSpPr bwMode="auto">
            <a:xfrm>
              <a:off x="3306" y="2707"/>
              <a:ext cx="499" cy="432"/>
              <a:chOff x="3291" y="2157"/>
              <a:chExt cx="499" cy="432"/>
            </a:xfrm>
          </p:grpSpPr>
          <p:sp>
            <p:nvSpPr>
              <p:cNvPr id="89" name="Rectangle 691"/>
              <p:cNvSpPr>
                <a:spLocks noChangeArrowheads="1"/>
              </p:cNvSpPr>
              <p:nvPr/>
            </p:nvSpPr>
            <p:spPr bwMode="auto">
              <a:xfrm>
                <a:off x="3465"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0" name="Rectangle 692"/>
              <p:cNvSpPr>
                <a:spLocks noChangeArrowheads="1"/>
              </p:cNvSpPr>
              <p:nvPr/>
            </p:nvSpPr>
            <p:spPr bwMode="auto">
              <a:xfrm>
                <a:off x="3588" y="2362"/>
                <a:ext cx="22" cy="74"/>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1" name="Freeform 693"/>
              <p:cNvSpPr>
                <a:spLocks/>
              </p:cNvSpPr>
              <p:nvPr/>
            </p:nvSpPr>
            <p:spPr bwMode="auto">
              <a:xfrm>
                <a:off x="3439" y="2157"/>
                <a:ext cx="202" cy="241"/>
              </a:xfrm>
              <a:custGeom>
                <a:avLst/>
                <a:gdLst/>
                <a:ahLst/>
                <a:cxnLst>
                  <a:cxn ang="0">
                    <a:pos x="329" y="0"/>
                  </a:cxn>
                  <a:cxn ang="0">
                    <a:pos x="344" y="1"/>
                  </a:cxn>
                  <a:cxn ang="0">
                    <a:pos x="358" y="6"/>
                  </a:cxn>
                  <a:cxn ang="0">
                    <a:pos x="370" y="12"/>
                  </a:cxn>
                  <a:cxn ang="0">
                    <a:pos x="381" y="21"/>
                  </a:cxn>
                  <a:cxn ang="0">
                    <a:pos x="390" y="34"/>
                  </a:cxn>
                  <a:cxn ang="0">
                    <a:pos x="398" y="46"/>
                  </a:cxn>
                  <a:cxn ang="0">
                    <a:pos x="403" y="60"/>
                  </a:cxn>
                  <a:cxn ang="0">
                    <a:pos x="404" y="75"/>
                  </a:cxn>
                  <a:cxn ang="0">
                    <a:pos x="403" y="416"/>
                  </a:cxn>
                  <a:cxn ang="0">
                    <a:pos x="400" y="430"/>
                  </a:cxn>
                  <a:cxn ang="0">
                    <a:pos x="395" y="444"/>
                  </a:cxn>
                  <a:cxn ang="0">
                    <a:pos x="386" y="456"/>
                  </a:cxn>
                  <a:cxn ang="0">
                    <a:pos x="377" y="465"/>
                  </a:cxn>
                  <a:cxn ang="0">
                    <a:pos x="364" y="474"/>
                  </a:cxn>
                  <a:cxn ang="0">
                    <a:pos x="351" y="479"/>
                  </a:cxn>
                  <a:cxn ang="0">
                    <a:pos x="337" y="482"/>
                  </a:cxn>
                  <a:cxn ang="0">
                    <a:pos x="75" y="482"/>
                  </a:cxn>
                  <a:cxn ang="0">
                    <a:pos x="60" y="480"/>
                  </a:cxn>
                  <a:cxn ang="0">
                    <a:pos x="46" y="477"/>
                  </a:cxn>
                  <a:cxn ang="0">
                    <a:pos x="32" y="470"/>
                  </a:cxn>
                  <a:cxn ang="0">
                    <a:pos x="22" y="461"/>
                  </a:cxn>
                  <a:cxn ang="0">
                    <a:pos x="12" y="450"/>
                  </a:cxn>
                  <a:cxn ang="0">
                    <a:pos x="6" y="438"/>
                  </a:cxn>
                  <a:cxn ang="0">
                    <a:pos x="2" y="424"/>
                  </a:cxn>
                  <a:cxn ang="0">
                    <a:pos x="0" y="409"/>
                  </a:cxn>
                  <a:cxn ang="0">
                    <a:pos x="0" y="67"/>
                  </a:cxn>
                  <a:cxn ang="0">
                    <a:pos x="3" y="52"/>
                  </a:cxn>
                  <a:cxn ang="0">
                    <a:pos x="9" y="40"/>
                  </a:cxn>
                  <a:cxn ang="0">
                    <a:pos x="17" y="27"/>
                  </a:cxn>
                  <a:cxn ang="0">
                    <a:pos x="28" y="17"/>
                  </a:cxn>
                  <a:cxn ang="0">
                    <a:pos x="38" y="9"/>
                  </a:cxn>
                  <a:cxn ang="0">
                    <a:pos x="52" y="3"/>
                  </a:cxn>
                  <a:cxn ang="0">
                    <a:pos x="67" y="0"/>
                  </a:cxn>
                </a:cxnLst>
                <a:rect l="0" t="0" r="r" b="b"/>
                <a:pathLst>
                  <a:path w="404" h="482">
                    <a:moveTo>
                      <a:pt x="75" y="0"/>
                    </a:moveTo>
                    <a:lnTo>
                      <a:pt x="329" y="0"/>
                    </a:lnTo>
                    <a:lnTo>
                      <a:pt x="337" y="0"/>
                    </a:lnTo>
                    <a:lnTo>
                      <a:pt x="344" y="1"/>
                    </a:lnTo>
                    <a:lnTo>
                      <a:pt x="351" y="3"/>
                    </a:lnTo>
                    <a:lnTo>
                      <a:pt x="358" y="6"/>
                    </a:lnTo>
                    <a:lnTo>
                      <a:pt x="364" y="9"/>
                    </a:lnTo>
                    <a:lnTo>
                      <a:pt x="370" y="12"/>
                    </a:lnTo>
                    <a:lnTo>
                      <a:pt x="377" y="17"/>
                    </a:lnTo>
                    <a:lnTo>
                      <a:pt x="381" y="21"/>
                    </a:lnTo>
                    <a:lnTo>
                      <a:pt x="386" y="27"/>
                    </a:lnTo>
                    <a:lnTo>
                      <a:pt x="390" y="34"/>
                    </a:lnTo>
                    <a:lnTo>
                      <a:pt x="395" y="40"/>
                    </a:lnTo>
                    <a:lnTo>
                      <a:pt x="398" y="46"/>
                    </a:lnTo>
                    <a:lnTo>
                      <a:pt x="400" y="52"/>
                    </a:lnTo>
                    <a:lnTo>
                      <a:pt x="403" y="60"/>
                    </a:lnTo>
                    <a:lnTo>
                      <a:pt x="403" y="67"/>
                    </a:lnTo>
                    <a:lnTo>
                      <a:pt x="404" y="75"/>
                    </a:lnTo>
                    <a:lnTo>
                      <a:pt x="404" y="409"/>
                    </a:lnTo>
                    <a:lnTo>
                      <a:pt x="403" y="416"/>
                    </a:lnTo>
                    <a:lnTo>
                      <a:pt x="403" y="424"/>
                    </a:lnTo>
                    <a:lnTo>
                      <a:pt x="400" y="430"/>
                    </a:lnTo>
                    <a:lnTo>
                      <a:pt x="398" y="438"/>
                    </a:lnTo>
                    <a:lnTo>
                      <a:pt x="395" y="444"/>
                    </a:lnTo>
                    <a:lnTo>
                      <a:pt x="390" y="450"/>
                    </a:lnTo>
                    <a:lnTo>
                      <a:pt x="386" y="456"/>
                    </a:lnTo>
                    <a:lnTo>
                      <a:pt x="381" y="461"/>
                    </a:lnTo>
                    <a:lnTo>
                      <a:pt x="377" y="465"/>
                    </a:lnTo>
                    <a:lnTo>
                      <a:pt x="370" y="470"/>
                    </a:lnTo>
                    <a:lnTo>
                      <a:pt x="364" y="474"/>
                    </a:lnTo>
                    <a:lnTo>
                      <a:pt x="358" y="477"/>
                    </a:lnTo>
                    <a:lnTo>
                      <a:pt x="351" y="479"/>
                    </a:lnTo>
                    <a:lnTo>
                      <a:pt x="344" y="480"/>
                    </a:lnTo>
                    <a:lnTo>
                      <a:pt x="337" y="482"/>
                    </a:lnTo>
                    <a:lnTo>
                      <a:pt x="329" y="482"/>
                    </a:lnTo>
                    <a:lnTo>
                      <a:pt x="75" y="482"/>
                    </a:lnTo>
                    <a:lnTo>
                      <a:pt x="67" y="482"/>
                    </a:lnTo>
                    <a:lnTo>
                      <a:pt x="60" y="480"/>
                    </a:lnTo>
                    <a:lnTo>
                      <a:pt x="52" y="479"/>
                    </a:lnTo>
                    <a:lnTo>
                      <a:pt x="46" y="477"/>
                    </a:lnTo>
                    <a:lnTo>
                      <a:pt x="38" y="474"/>
                    </a:lnTo>
                    <a:lnTo>
                      <a:pt x="32" y="470"/>
                    </a:lnTo>
                    <a:lnTo>
                      <a:pt x="28" y="465"/>
                    </a:lnTo>
                    <a:lnTo>
                      <a:pt x="22" y="461"/>
                    </a:lnTo>
                    <a:lnTo>
                      <a:pt x="17" y="456"/>
                    </a:lnTo>
                    <a:lnTo>
                      <a:pt x="12" y="450"/>
                    </a:lnTo>
                    <a:lnTo>
                      <a:pt x="9" y="444"/>
                    </a:lnTo>
                    <a:lnTo>
                      <a:pt x="6" y="438"/>
                    </a:lnTo>
                    <a:lnTo>
                      <a:pt x="3" y="430"/>
                    </a:lnTo>
                    <a:lnTo>
                      <a:pt x="2" y="424"/>
                    </a:lnTo>
                    <a:lnTo>
                      <a:pt x="0" y="416"/>
                    </a:lnTo>
                    <a:lnTo>
                      <a:pt x="0" y="409"/>
                    </a:lnTo>
                    <a:lnTo>
                      <a:pt x="0" y="75"/>
                    </a:lnTo>
                    <a:lnTo>
                      <a:pt x="0" y="67"/>
                    </a:lnTo>
                    <a:lnTo>
                      <a:pt x="2" y="60"/>
                    </a:lnTo>
                    <a:lnTo>
                      <a:pt x="3" y="52"/>
                    </a:lnTo>
                    <a:lnTo>
                      <a:pt x="6" y="46"/>
                    </a:lnTo>
                    <a:lnTo>
                      <a:pt x="9" y="40"/>
                    </a:lnTo>
                    <a:lnTo>
                      <a:pt x="12" y="34"/>
                    </a:lnTo>
                    <a:lnTo>
                      <a:pt x="17" y="27"/>
                    </a:lnTo>
                    <a:lnTo>
                      <a:pt x="22" y="21"/>
                    </a:lnTo>
                    <a:lnTo>
                      <a:pt x="28" y="17"/>
                    </a:lnTo>
                    <a:lnTo>
                      <a:pt x="32" y="12"/>
                    </a:lnTo>
                    <a:lnTo>
                      <a:pt x="38" y="9"/>
                    </a:lnTo>
                    <a:lnTo>
                      <a:pt x="46" y="6"/>
                    </a:lnTo>
                    <a:lnTo>
                      <a:pt x="52" y="3"/>
                    </a:lnTo>
                    <a:lnTo>
                      <a:pt x="60" y="1"/>
                    </a:lnTo>
                    <a:lnTo>
                      <a:pt x="67" y="0"/>
                    </a:lnTo>
                    <a:lnTo>
                      <a:pt x="75" y="0"/>
                    </a:lnTo>
                    <a:close/>
                  </a:path>
                </a:pathLst>
              </a:custGeom>
              <a:solidFill>
                <a:schemeClr val="accent1"/>
              </a:solidFill>
              <a:ln w="9525">
                <a:noFill/>
                <a:round/>
                <a:headEnd/>
                <a:tailEnd/>
              </a:ln>
            </p:spPr>
            <p:txBody>
              <a:bodyPr/>
              <a:lstStyle/>
              <a:p>
                <a:pPr algn="r"/>
                <a:endParaRPr lang="fr-FR" dirty="0">
                  <a:solidFill>
                    <a:srgbClr val="000000"/>
                  </a:solidFill>
                </a:endParaRPr>
              </a:p>
            </p:txBody>
          </p:sp>
          <p:sp>
            <p:nvSpPr>
              <p:cNvPr id="92" name="Rectangle 694"/>
              <p:cNvSpPr>
                <a:spLocks noChangeArrowheads="1"/>
              </p:cNvSpPr>
              <p:nvPr/>
            </p:nvSpPr>
            <p:spPr bwMode="auto">
              <a:xfrm>
                <a:off x="3291" y="2509"/>
                <a:ext cx="499" cy="7"/>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3" name="Rectangle 695"/>
              <p:cNvSpPr>
                <a:spLocks noChangeArrowheads="1"/>
              </p:cNvSpPr>
              <p:nvPr/>
            </p:nvSpPr>
            <p:spPr bwMode="auto">
              <a:xfrm>
                <a:off x="3291" y="2574"/>
                <a:ext cx="499" cy="6"/>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4" name="Rectangle 696"/>
              <p:cNvSpPr>
                <a:spLocks noChangeArrowheads="1"/>
              </p:cNvSpPr>
              <p:nvPr/>
            </p:nvSpPr>
            <p:spPr bwMode="auto">
              <a:xfrm>
                <a:off x="3321"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5" name="Rectangle 697"/>
              <p:cNvSpPr>
                <a:spLocks noChangeArrowheads="1"/>
              </p:cNvSpPr>
              <p:nvPr/>
            </p:nvSpPr>
            <p:spPr bwMode="auto">
              <a:xfrm>
                <a:off x="3389"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6" name="Rectangle 698"/>
              <p:cNvSpPr>
                <a:spLocks noChangeArrowheads="1"/>
              </p:cNvSpPr>
              <p:nvPr/>
            </p:nvSpPr>
            <p:spPr bwMode="auto">
              <a:xfrm>
                <a:off x="3456"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7" name="Rectangle 699"/>
              <p:cNvSpPr>
                <a:spLocks noChangeArrowheads="1"/>
              </p:cNvSpPr>
              <p:nvPr/>
            </p:nvSpPr>
            <p:spPr bwMode="auto">
              <a:xfrm>
                <a:off x="3523"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8" name="Rectangle 700"/>
              <p:cNvSpPr>
                <a:spLocks noChangeArrowheads="1"/>
              </p:cNvSpPr>
              <p:nvPr/>
            </p:nvSpPr>
            <p:spPr bwMode="auto">
              <a:xfrm>
                <a:off x="3591"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99" name="Rectangle 701"/>
              <p:cNvSpPr>
                <a:spLocks noChangeArrowheads="1"/>
              </p:cNvSpPr>
              <p:nvPr/>
            </p:nvSpPr>
            <p:spPr bwMode="auto">
              <a:xfrm>
                <a:off x="3658" y="2497"/>
                <a:ext cx="18"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sp>
            <p:nvSpPr>
              <p:cNvPr id="100" name="Rectangle 702"/>
              <p:cNvSpPr>
                <a:spLocks noChangeArrowheads="1"/>
              </p:cNvSpPr>
              <p:nvPr/>
            </p:nvSpPr>
            <p:spPr bwMode="auto">
              <a:xfrm>
                <a:off x="3725" y="2497"/>
                <a:ext cx="19" cy="92"/>
              </a:xfrm>
              <a:prstGeom prst="rect">
                <a:avLst/>
              </a:prstGeom>
              <a:solidFill>
                <a:schemeClr val="accent1"/>
              </a:solidFill>
              <a:ln w="9525">
                <a:noFill/>
                <a:miter lim="800000"/>
                <a:headEnd/>
                <a:tailEnd/>
              </a:ln>
            </p:spPr>
            <p:txBody>
              <a:bodyPr/>
              <a:lstStyle/>
              <a:p>
                <a:pPr algn="r"/>
                <a:endParaRPr lang="fr-FR" dirty="0">
                  <a:solidFill>
                    <a:srgbClr val="000000"/>
                  </a:solidFill>
                </a:endParaRPr>
              </a:p>
            </p:txBody>
          </p:sp>
          <p:grpSp>
            <p:nvGrpSpPr>
              <p:cNvPr id="101" name="Group 703"/>
              <p:cNvGrpSpPr>
                <a:grpSpLocks/>
              </p:cNvGrpSpPr>
              <p:nvPr/>
            </p:nvGrpSpPr>
            <p:grpSpPr bwMode="auto">
              <a:xfrm>
                <a:off x="3467" y="2177"/>
                <a:ext cx="147" cy="166"/>
                <a:chOff x="3467" y="2177"/>
                <a:chExt cx="147" cy="166"/>
              </a:xfrm>
            </p:grpSpPr>
            <p:sp>
              <p:nvSpPr>
                <p:cNvPr id="102" name="Freeform 704"/>
                <p:cNvSpPr>
                  <a:spLocks/>
                </p:cNvSpPr>
                <p:nvPr/>
              </p:nvSpPr>
              <p:spPr bwMode="auto">
                <a:xfrm>
                  <a:off x="3467" y="2301"/>
                  <a:ext cx="42" cy="42"/>
                </a:xfrm>
                <a:custGeom>
                  <a:avLst/>
                  <a:gdLst/>
                  <a:ahLst/>
                  <a:cxnLst>
                    <a:cxn ang="0">
                      <a:pos x="0" y="41"/>
                    </a:cxn>
                    <a:cxn ang="0">
                      <a:pos x="2" y="34"/>
                    </a:cxn>
                    <a:cxn ang="0">
                      <a:pos x="3" y="26"/>
                    </a:cxn>
                    <a:cxn ang="0">
                      <a:pos x="8" y="18"/>
                    </a:cxn>
                    <a:cxn ang="0">
                      <a:pos x="12" y="12"/>
                    </a:cxn>
                    <a:cxn ang="0">
                      <a:pos x="19" y="8"/>
                    </a:cxn>
                    <a:cxn ang="0">
                      <a:pos x="26" y="3"/>
                    </a:cxn>
                    <a:cxn ang="0">
                      <a:pos x="31" y="2"/>
                    </a:cxn>
                    <a:cxn ang="0">
                      <a:pos x="34" y="2"/>
                    </a:cxn>
                    <a:cxn ang="0">
                      <a:pos x="43" y="0"/>
                    </a:cxn>
                    <a:cxn ang="0">
                      <a:pos x="51" y="2"/>
                    </a:cxn>
                    <a:cxn ang="0">
                      <a:pos x="58" y="3"/>
                    </a:cxn>
                    <a:cxn ang="0">
                      <a:pos x="66" y="8"/>
                    </a:cxn>
                    <a:cxn ang="0">
                      <a:pos x="72" y="12"/>
                    </a:cxn>
                    <a:cxn ang="0">
                      <a:pos x="77" y="18"/>
                    </a:cxn>
                    <a:cxn ang="0">
                      <a:pos x="81" y="26"/>
                    </a:cxn>
                    <a:cxn ang="0">
                      <a:pos x="83" y="29"/>
                    </a:cxn>
                    <a:cxn ang="0">
                      <a:pos x="84" y="34"/>
                    </a:cxn>
                    <a:cxn ang="0">
                      <a:pos x="84" y="41"/>
                    </a:cxn>
                    <a:cxn ang="0">
                      <a:pos x="84" y="51"/>
                    </a:cxn>
                    <a:cxn ang="0">
                      <a:pos x="81" y="58"/>
                    </a:cxn>
                    <a:cxn ang="0">
                      <a:pos x="77" y="66"/>
                    </a:cxn>
                    <a:cxn ang="0">
                      <a:pos x="72" y="72"/>
                    </a:cxn>
                    <a:cxn ang="0">
                      <a:pos x="66" y="77"/>
                    </a:cxn>
                    <a:cxn ang="0">
                      <a:pos x="58" y="81"/>
                    </a:cxn>
                    <a:cxn ang="0">
                      <a:pos x="55" y="83"/>
                    </a:cxn>
                    <a:cxn ang="0">
                      <a:pos x="51" y="83"/>
                    </a:cxn>
                    <a:cxn ang="0">
                      <a:pos x="43" y="84"/>
                    </a:cxn>
                    <a:cxn ang="0">
                      <a:pos x="34" y="83"/>
                    </a:cxn>
                    <a:cxn ang="0">
                      <a:pos x="26" y="81"/>
                    </a:cxn>
                    <a:cxn ang="0">
                      <a:pos x="19" y="77"/>
                    </a:cxn>
                    <a:cxn ang="0">
                      <a:pos x="12" y="72"/>
                    </a:cxn>
                    <a:cxn ang="0">
                      <a:pos x="8" y="66"/>
                    </a:cxn>
                    <a:cxn ang="0">
                      <a:pos x="3" y="58"/>
                    </a:cxn>
                    <a:cxn ang="0">
                      <a:pos x="3" y="55"/>
                    </a:cxn>
                    <a:cxn ang="0">
                      <a:pos x="2" y="51"/>
                    </a:cxn>
                    <a:cxn ang="0">
                      <a:pos x="0" y="41"/>
                    </a:cxn>
                  </a:cxnLst>
                  <a:rect l="0" t="0" r="r" b="b"/>
                  <a:pathLst>
                    <a:path w="84" h="84">
                      <a:moveTo>
                        <a:pt x="0" y="41"/>
                      </a:moveTo>
                      <a:lnTo>
                        <a:pt x="2" y="34"/>
                      </a:lnTo>
                      <a:lnTo>
                        <a:pt x="3" y="26"/>
                      </a:lnTo>
                      <a:lnTo>
                        <a:pt x="8" y="18"/>
                      </a:lnTo>
                      <a:lnTo>
                        <a:pt x="12" y="12"/>
                      </a:lnTo>
                      <a:lnTo>
                        <a:pt x="19" y="8"/>
                      </a:lnTo>
                      <a:lnTo>
                        <a:pt x="26" y="3"/>
                      </a:lnTo>
                      <a:lnTo>
                        <a:pt x="31" y="2"/>
                      </a:lnTo>
                      <a:lnTo>
                        <a:pt x="34" y="2"/>
                      </a:lnTo>
                      <a:lnTo>
                        <a:pt x="43" y="0"/>
                      </a:lnTo>
                      <a:lnTo>
                        <a:pt x="51" y="2"/>
                      </a:lnTo>
                      <a:lnTo>
                        <a:pt x="58" y="3"/>
                      </a:lnTo>
                      <a:lnTo>
                        <a:pt x="66" y="8"/>
                      </a:lnTo>
                      <a:lnTo>
                        <a:pt x="72" y="12"/>
                      </a:lnTo>
                      <a:lnTo>
                        <a:pt x="77" y="18"/>
                      </a:lnTo>
                      <a:lnTo>
                        <a:pt x="81" y="26"/>
                      </a:lnTo>
                      <a:lnTo>
                        <a:pt x="83" y="29"/>
                      </a:lnTo>
                      <a:lnTo>
                        <a:pt x="84" y="34"/>
                      </a:lnTo>
                      <a:lnTo>
                        <a:pt x="84" y="41"/>
                      </a:lnTo>
                      <a:lnTo>
                        <a:pt x="84" y="51"/>
                      </a:lnTo>
                      <a:lnTo>
                        <a:pt x="81" y="58"/>
                      </a:lnTo>
                      <a:lnTo>
                        <a:pt x="77" y="66"/>
                      </a:lnTo>
                      <a:lnTo>
                        <a:pt x="72" y="72"/>
                      </a:lnTo>
                      <a:lnTo>
                        <a:pt x="66" y="77"/>
                      </a:lnTo>
                      <a:lnTo>
                        <a:pt x="58" y="81"/>
                      </a:lnTo>
                      <a:lnTo>
                        <a:pt x="55" y="83"/>
                      </a:lnTo>
                      <a:lnTo>
                        <a:pt x="51" y="83"/>
                      </a:lnTo>
                      <a:lnTo>
                        <a:pt x="43" y="84"/>
                      </a:lnTo>
                      <a:lnTo>
                        <a:pt x="34" y="83"/>
                      </a:lnTo>
                      <a:lnTo>
                        <a:pt x="26" y="81"/>
                      </a:lnTo>
                      <a:lnTo>
                        <a:pt x="19" y="77"/>
                      </a:lnTo>
                      <a:lnTo>
                        <a:pt x="12" y="72"/>
                      </a:lnTo>
                      <a:lnTo>
                        <a:pt x="8" y="66"/>
                      </a:lnTo>
                      <a:lnTo>
                        <a:pt x="3" y="58"/>
                      </a:lnTo>
                      <a:lnTo>
                        <a:pt x="3" y="55"/>
                      </a:lnTo>
                      <a:lnTo>
                        <a:pt x="2"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103" name="Freeform 705"/>
                <p:cNvSpPr>
                  <a:spLocks/>
                </p:cNvSpPr>
                <p:nvPr/>
              </p:nvSpPr>
              <p:spPr bwMode="auto">
                <a:xfrm>
                  <a:off x="3571" y="2301"/>
                  <a:ext cx="43" cy="42"/>
                </a:xfrm>
                <a:custGeom>
                  <a:avLst/>
                  <a:gdLst/>
                  <a:ahLst/>
                  <a:cxnLst>
                    <a:cxn ang="0">
                      <a:pos x="0" y="41"/>
                    </a:cxn>
                    <a:cxn ang="0">
                      <a:pos x="0" y="34"/>
                    </a:cxn>
                    <a:cxn ang="0">
                      <a:pos x="3" y="26"/>
                    </a:cxn>
                    <a:cxn ang="0">
                      <a:pos x="6" y="18"/>
                    </a:cxn>
                    <a:cxn ang="0">
                      <a:pos x="12" y="12"/>
                    </a:cxn>
                    <a:cxn ang="0">
                      <a:pos x="18" y="8"/>
                    </a:cxn>
                    <a:cxn ang="0">
                      <a:pos x="26" y="3"/>
                    </a:cxn>
                    <a:cxn ang="0">
                      <a:pos x="29" y="2"/>
                    </a:cxn>
                    <a:cxn ang="0">
                      <a:pos x="34" y="2"/>
                    </a:cxn>
                    <a:cxn ang="0">
                      <a:pos x="41" y="0"/>
                    </a:cxn>
                    <a:cxn ang="0">
                      <a:pos x="50" y="2"/>
                    </a:cxn>
                    <a:cxn ang="0">
                      <a:pos x="58" y="3"/>
                    </a:cxn>
                    <a:cxn ang="0">
                      <a:pos x="66" y="8"/>
                    </a:cxn>
                    <a:cxn ang="0">
                      <a:pos x="72" y="12"/>
                    </a:cxn>
                    <a:cxn ang="0">
                      <a:pos x="76" y="18"/>
                    </a:cxn>
                    <a:cxn ang="0">
                      <a:pos x="79" y="26"/>
                    </a:cxn>
                    <a:cxn ang="0">
                      <a:pos x="81" y="29"/>
                    </a:cxn>
                    <a:cxn ang="0">
                      <a:pos x="83" y="34"/>
                    </a:cxn>
                    <a:cxn ang="0">
                      <a:pos x="84" y="41"/>
                    </a:cxn>
                    <a:cxn ang="0">
                      <a:pos x="83" y="51"/>
                    </a:cxn>
                    <a:cxn ang="0">
                      <a:pos x="79" y="58"/>
                    </a:cxn>
                    <a:cxn ang="0">
                      <a:pos x="76" y="66"/>
                    </a:cxn>
                    <a:cxn ang="0">
                      <a:pos x="72" y="72"/>
                    </a:cxn>
                    <a:cxn ang="0">
                      <a:pos x="66" y="77"/>
                    </a:cxn>
                    <a:cxn ang="0">
                      <a:pos x="58" y="81"/>
                    </a:cxn>
                    <a:cxn ang="0">
                      <a:pos x="53" y="83"/>
                    </a:cxn>
                    <a:cxn ang="0">
                      <a:pos x="50" y="83"/>
                    </a:cxn>
                    <a:cxn ang="0">
                      <a:pos x="41" y="84"/>
                    </a:cxn>
                    <a:cxn ang="0">
                      <a:pos x="34" y="83"/>
                    </a:cxn>
                    <a:cxn ang="0">
                      <a:pos x="26" y="81"/>
                    </a:cxn>
                    <a:cxn ang="0">
                      <a:pos x="18" y="77"/>
                    </a:cxn>
                    <a:cxn ang="0">
                      <a:pos x="12" y="72"/>
                    </a:cxn>
                    <a:cxn ang="0">
                      <a:pos x="6" y="66"/>
                    </a:cxn>
                    <a:cxn ang="0">
                      <a:pos x="3" y="58"/>
                    </a:cxn>
                    <a:cxn ang="0">
                      <a:pos x="1" y="55"/>
                    </a:cxn>
                    <a:cxn ang="0">
                      <a:pos x="0" y="51"/>
                    </a:cxn>
                    <a:cxn ang="0">
                      <a:pos x="0" y="41"/>
                    </a:cxn>
                  </a:cxnLst>
                  <a:rect l="0" t="0" r="r" b="b"/>
                  <a:pathLst>
                    <a:path w="84" h="84">
                      <a:moveTo>
                        <a:pt x="0" y="41"/>
                      </a:moveTo>
                      <a:lnTo>
                        <a:pt x="0" y="34"/>
                      </a:lnTo>
                      <a:lnTo>
                        <a:pt x="3" y="26"/>
                      </a:lnTo>
                      <a:lnTo>
                        <a:pt x="6" y="18"/>
                      </a:lnTo>
                      <a:lnTo>
                        <a:pt x="12" y="12"/>
                      </a:lnTo>
                      <a:lnTo>
                        <a:pt x="18" y="8"/>
                      </a:lnTo>
                      <a:lnTo>
                        <a:pt x="26" y="3"/>
                      </a:lnTo>
                      <a:lnTo>
                        <a:pt x="29" y="2"/>
                      </a:lnTo>
                      <a:lnTo>
                        <a:pt x="34" y="2"/>
                      </a:lnTo>
                      <a:lnTo>
                        <a:pt x="41" y="0"/>
                      </a:lnTo>
                      <a:lnTo>
                        <a:pt x="50" y="2"/>
                      </a:lnTo>
                      <a:lnTo>
                        <a:pt x="58" y="3"/>
                      </a:lnTo>
                      <a:lnTo>
                        <a:pt x="66" y="8"/>
                      </a:lnTo>
                      <a:lnTo>
                        <a:pt x="72" y="12"/>
                      </a:lnTo>
                      <a:lnTo>
                        <a:pt x="76" y="18"/>
                      </a:lnTo>
                      <a:lnTo>
                        <a:pt x="79" y="26"/>
                      </a:lnTo>
                      <a:lnTo>
                        <a:pt x="81" y="29"/>
                      </a:lnTo>
                      <a:lnTo>
                        <a:pt x="83" y="34"/>
                      </a:lnTo>
                      <a:lnTo>
                        <a:pt x="84" y="41"/>
                      </a:lnTo>
                      <a:lnTo>
                        <a:pt x="83" y="51"/>
                      </a:lnTo>
                      <a:lnTo>
                        <a:pt x="79" y="58"/>
                      </a:lnTo>
                      <a:lnTo>
                        <a:pt x="76" y="66"/>
                      </a:lnTo>
                      <a:lnTo>
                        <a:pt x="72" y="72"/>
                      </a:lnTo>
                      <a:lnTo>
                        <a:pt x="66" y="77"/>
                      </a:lnTo>
                      <a:lnTo>
                        <a:pt x="58" y="81"/>
                      </a:lnTo>
                      <a:lnTo>
                        <a:pt x="53" y="83"/>
                      </a:lnTo>
                      <a:lnTo>
                        <a:pt x="50" y="83"/>
                      </a:lnTo>
                      <a:lnTo>
                        <a:pt x="41" y="84"/>
                      </a:lnTo>
                      <a:lnTo>
                        <a:pt x="34" y="83"/>
                      </a:lnTo>
                      <a:lnTo>
                        <a:pt x="26" y="81"/>
                      </a:lnTo>
                      <a:lnTo>
                        <a:pt x="18" y="77"/>
                      </a:lnTo>
                      <a:lnTo>
                        <a:pt x="12" y="72"/>
                      </a:lnTo>
                      <a:lnTo>
                        <a:pt x="6" y="66"/>
                      </a:lnTo>
                      <a:lnTo>
                        <a:pt x="3" y="58"/>
                      </a:lnTo>
                      <a:lnTo>
                        <a:pt x="1" y="55"/>
                      </a:lnTo>
                      <a:lnTo>
                        <a:pt x="0" y="51"/>
                      </a:lnTo>
                      <a:lnTo>
                        <a:pt x="0" y="41"/>
                      </a:lnTo>
                      <a:close/>
                    </a:path>
                  </a:pathLst>
                </a:custGeom>
                <a:solidFill>
                  <a:schemeClr val="bg2"/>
                </a:solidFill>
                <a:ln w="9525">
                  <a:noFill/>
                  <a:round/>
                  <a:headEnd/>
                  <a:tailEnd/>
                </a:ln>
              </p:spPr>
              <p:txBody>
                <a:bodyPr/>
                <a:lstStyle/>
                <a:p>
                  <a:pPr algn="r"/>
                  <a:endParaRPr lang="fr-FR" dirty="0">
                    <a:solidFill>
                      <a:srgbClr val="000000"/>
                    </a:solidFill>
                  </a:endParaRPr>
                </a:p>
              </p:txBody>
            </p:sp>
            <p:sp>
              <p:nvSpPr>
                <p:cNvPr id="104" name="Rectangle 706"/>
                <p:cNvSpPr>
                  <a:spLocks noChangeArrowheads="1"/>
                </p:cNvSpPr>
                <p:nvPr/>
              </p:nvSpPr>
              <p:spPr bwMode="auto">
                <a:xfrm>
                  <a:off x="3467" y="2177"/>
                  <a:ext cx="146" cy="75"/>
                </a:xfrm>
                <a:prstGeom prst="rect">
                  <a:avLst/>
                </a:prstGeom>
                <a:solidFill>
                  <a:schemeClr val="bg2"/>
                </a:solidFill>
                <a:ln w="9525">
                  <a:noFill/>
                  <a:miter lim="800000"/>
                  <a:headEnd/>
                  <a:tailEnd/>
                </a:ln>
              </p:spPr>
              <p:txBody>
                <a:bodyPr/>
                <a:lstStyle/>
                <a:p>
                  <a:pPr algn="r"/>
                  <a:endParaRPr lang="fr-FR" dirty="0">
                    <a:solidFill>
                      <a:srgbClr val="000000"/>
                    </a:solidFill>
                  </a:endParaRPr>
                </a:p>
              </p:txBody>
            </p:sp>
          </p:grpSp>
        </p:grpSp>
      </p:grpSp>
      <p:cxnSp>
        <p:nvCxnSpPr>
          <p:cNvPr id="107" name="Straight Connector 106"/>
          <p:cNvCxnSpPr>
            <a:cxnSpLocks/>
          </p:cNvCxnSpPr>
          <p:nvPr/>
        </p:nvCxnSpPr>
        <p:spPr>
          <a:xfrm>
            <a:off x="7825853" y="2180508"/>
            <a:ext cx="0" cy="3805954"/>
          </a:xfrm>
          <a:prstGeom prst="line">
            <a:avLst/>
          </a:prstGeom>
          <a:ln w="952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08" name="Textframe 2"/>
          <p:cNvSpPr txBox="1">
            <a:spLocks/>
          </p:cNvSpPr>
          <p:nvPr/>
        </p:nvSpPr>
        <p:spPr>
          <a:xfrm>
            <a:off x="7978775" y="2253658"/>
            <a:ext cx="1295213" cy="3570721"/>
          </a:xfrm>
          <a:prstGeom prst="rect">
            <a:avLst/>
          </a:prstGeom>
          <a:noFill/>
          <a:ln w="9525">
            <a:noFill/>
          </a:ln>
        </p:spPr>
        <p:txBody>
          <a:bodyPr vert="horz" wrap="square" lIns="0" tIns="0" rIns="35941"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120686" lvl="1" indent="-120686">
              <a:lnSpc>
                <a:spcPct val="90000"/>
              </a:lnSpc>
              <a:spcBef>
                <a:spcPts val="400"/>
              </a:spcBef>
              <a:buSzPct val="100000"/>
              <a:buFont typeface="Arial Narrow"/>
              <a:buChar char="&gt;"/>
            </a:pPr>
            <a:r>
              <a:rPr lang="fr-FR" sz="900" dirty="0">
                <a:solidFill>
                  <a:schemeClr val="accent6"/>
                </a:solidFill>
                <a:latin typeface="Arial Narrow"/>
                <a:cs typeface="Arial Narrow" pitchFamily="34" charset="0"/>
              </a:rPr>
              <a:t>Sur la majorité des tronçons, TET</a:t>
            </a:r>
            <a:r>
              <a:rPr lang="fr-FR" sz="900" b="0" dirty="0">
                <a:solidFill>
                  <a:srgbClr val="000000"/>
                </a:solidFill>
                <a:latin typeface="Arial Narrow"/>
                <a:cs typeface="Arial Narrow" pitchFamily="34" charset="0"/>
              </a:rPr>
              <a:t> est un des </a:t>
            </a:r>
            <a:r>
              <a:rPr lang="fr-FR" sz="900" dirty="0">
                <a:solidFill>
                  <a:schemeClr val="accent6"/>
                </a:solidFill>
                <a:latin typeface="Arial Narrow"/>
                <a:cs typeface="Arial Narrow" pitchFamily="34" charset="0"/>
              </a:rPr>
              <a:t>modes de transport les plus économiques et </a:t>
            </a:r>
            <a:r>
              <a:rPr lang="fr-FR" sz="900" b="0" dirty="0">
                <a:latin typeface="Arial Narrow"/>
                <a:cs typeface="Arial Narrow" pitchFamily="34" charset="0"/>
              </a:rPr>
              <a:t>g</a:t>
            </a:r>
            <a:r>
              <a:rPr lang="fr-FR" sz="900" b="0" dirty="0">
                <a:solidFill>
                  <a:srgbClr val="000000"/>
                </a:solidFill>
                <a:latin typeface="Arial Narrow"/>
                <a:cs typeface="Arial Narrow" pitchFamily="34" charset="0"/>
              </a:rPr>
              <a:t>énère un temps additionnel de transport limité</a:t>
            </a:r>
          </a:p>
          <a:p>
            <a:pPr marL="120686" lvl="1" indent="-120686">
              <a:lnSpc>
                <a:spcPct val="90000"/>
              </a:lnSpc>
              <a:spcBef>
                <a:spcPts val="400"/>
              </a:spcBef>
              <a:buSzPct val="100000"/>
              <a:buFont typeface="Arial Narrow"/>
              <a:buChar char="&gt;"/>
            </a:pPr>
            <a:endParaRPr lang="fr-FR" sz="900" b="0" dirty="0">
              <a:solidFill>
                <a:srgbClr val="000000"/>
              </a:solidFill>
              <a:latin typeface="Arial Narrow"/>
              <a:cs typeface="Arial Narrow" pitchFamily="34" charset="0"/>
            </a:endParaRPr>
          </a:p>
          <a:p>
            <a:pPr marL="120686" lvl="1" indent="-120686">
              <a:lnSpc>
                <a:spcPct val="90000"/>
              </a:lnSpc>
              <a:spcBef>
                <a:spcPts val="400"/>
              </a:spcBef>
              <a:buSzPct val="100000"/>
              <a:buFont typeface="Arial Narrow"/>
              <a:buChar char="&gt;"/>
            </a:pPr>
            <a:r>
              <a:rPr lang="fr-FR" sz="900" b="0" dirty="0">
                <a:solidFill>
                  <a:srgbClr val="000000"/>
                </a:solidFill>
                <a:latin typeface="Arial Narrow"/>
                <a:cs typeface="Arial Narrow" pitchFamily="34" charset="0"/>
              </a:rPr>
              <a:t>Sur le tronçon Paris-Toulouse , forte concurrence provenant du routier (covoiturage et voiture individuelle), mais également du ferroviaire avec une multiplicité d'offres à tarif et temps de parcours comparables (TGV, </a:t>
            </a:r>
            <a:r>
              <a:rPr lang="fr-FR" sz="900" b="0" dirty="0" err="1">
                <a:solidFill>
                  <a:srgbClr val="000000"/>
                </a:solidFill>
                <a:latin typeface="Arial Narrow"/>
                <a:cs typeface="Arial Narrow" pitchFamily="34" charset="0"/>
              </a:rPr>
              <a:t>iDTGV</a:t>
            </a:r>
            <a:r>
              <a:rPr lang="fr-FR" sz="900" b="0" dirty="0">
                <a:solidFill>
                  <a:srgbClr val="000000"/>
                </a:solidFill>
                <a:latin typeface="Arial Narrow"/>
                <a:cs typeface="Arial Narrow" pitchFamily="34" charset="0"/>
              </a:rPr>
              <a:t>, </a:t>
            </a:r>
            <a:r>
              <a:rPr lang="fr-FR" sz="900" b="0" dirty="0" err="1">
                <a:solidFill>
                  <a:srgbClr val="000000"/>
                </a:solidFill>
                <a:latin typeface="Arial Narrow"/>
                <a:cs typeface="Arial Narrow" pitchFamily="34" charset="0"/>
              </a:rPr>
              <a:t>Teoz</a:t>
            </a:r>
            <a:r>
              <a:rPr lang="fr-FR" sz="900" b="0" dirty="0">
                <a:solidFill>
                  <a:srgbClr val="000000"/>
                </a:solidFill>
                <a:latin typeface="Arial Narrow"/>
                <a:cs typeface="Arial Narrow" pitchFamily="34" charset="0"/>
              </a:rPr>
              <a:t> Eco, TET)</a:t>
            </a:r>
          </a:p>
          <a:p>
            <a:pPr marL="120686" lvl="1" indent="-120686">
              <a:lnSpc>
                <a:spcPct val="90000"/>
              </a:lnSpc>
              <a:spcBef>
                <a:spcPts val="400"/>
              </a:spcBef>
              <a:buSzPct val="100000"/>
              <a:buFont typeface="Arial Narrow"/>
              <a:buChar char="&gt;"/>
            </a:pPr>
            <a:endParaRPr lang="fr-FR" sz="900" b="0" dirty="0">
              <a:solidFill>
                <a:srgbClr val="000000"/>
              </a:solidFill>
              <a:latin typeface="Arial Narrow"/>
              <a:cs typeface="Arial Narrow" pitchFamily="34" charset="0"/>
            </a:endParaRPr>
          </a:p>
          <a:p>
            <a:pPr marL="120686" lvl="1" indent="-120686">
              <a:lnSpc>
                <a:spcPct val="90000"/>
              </a:lnSpc>
              <a:spcBef>
                <a:spcPts val="400"/>
              </a:spcBef>
              <a:buSzPct val="100000"/>
              <a:buFont typeface="Arial Narrow"/>
              <a:buChar char="&gt;"/>
            </a:pPr>
            <a:r>
              <a:rPr lang="fr-FR" sz="900" b="0" dirty="0">
                <a:solidFill>
                  <a:srgbClr val="000000"/>
                </a:solidFill>
                <a:latin typeface="Arial Narrow"/>
                <a:cs typeface="Arial Narrow" pitchFamily="34" charset="0"/>
              </a:rPr>
              <a:t>Sur les tronçons intermédiaires, TET est concurrencé par le covoiturage et la voiture individuelle, offrant des tarifs et temps de parcours porte à porte comparables</a:t>
            </a:r>
          </a:p>
        </p:txBody>
      </p:sp>
      <p:cxnSp>
        <p:nvCxnSpPr>
          <p:cNvPr id="119" name="Straight Connector 118"/>
          <p:cNvCxnSpPr/>
          <p:nvPr/>
        </p:nvCxnSpPr>
        <p:spPr>
          <a:xfrm>
            <a:off x="3076388" y="2720272"/>
            <a:ext cx="3996726" cy="0"/>
          </a:xfrm>
          <a:prstGeom prst="line">
            <a:avLst/>
          </a:prstGeom>
          <a:ln/>
        </p:spPr>
        <p:style>
          <a:lnRef idx="1">
            <a:schemeClr val="accent5"/>
          </a:lnRef>
          <a:fillRef idx="0">
            <a:schemeClr val="accent5"/>
          </a:fillRef>
          <a:effectRef idx="0">
            <a:schemeClr val="accent5"/>
          </a:effectRef>
          <a:fontRef idx="minor">
            <a:schemeClr val="tx1"/>
          </a:fontRef>
        </p:style>
      </p:cxnSp>
      <p:pic>
        <p:nvPicPr>
          <p:cNvPr id="121" name="Picture 6" descr="\\par-file-1\Services\Graphics\LOGOTHEQUE\TGV.png"/>
          <p:cNvPicPr>
            <a:picLocks noChangeAspect="1" noChangeArrowheads="1"/>
          </p:cNvPicPr>
          <p:nvPr/>
        </p:nvPicPr>
        <p:blipFill>
          <a:blip r:embed="rId31" cstate="print"/>
          <a:srcRect/>
          <a:stretch>
            <a:fillRect/>
          </a:stretch>
        </p:blipFill>
        <p:spPr bwMode="auto">
          <a:xfrm>
            <a:off x="6182202" y="2566588"/>
            <a:ext cx="285191" cy="124726"/>
          </a:xfrm>
          <a:prstGeom prst="rect">
            <a:avLst/>
          </a:prstGeom>
          <a:noFill/>
        </p:spPr>
      </p:pic>
      <p:pic>
        <p:nvPicPr>
          <p:cNvPr id="122" name="Picture 7" descr="\\par-file-1\Services\Graphics\LOGOTHEQUE\ter.png"/>
          <p:cNvPicPr>
            <a:picLocks noChangeAspect="1" noChangeArrowheads="1"/>
          </p:cNvPicPr>
          <p:nvPr/>
        </p:nvPicPr>
        <p:blipFill>
          <a:blip r:embed="rId32" cstate="print"/>
          <a:srcRect/>
          <a:stretch>
            <a:fillRect/>
          </a:stretch>
        </p:blipFill>
        <p:spPr bwMode="auto">
          <a:xfrm>
            <a:off x="6750803" y="2596425"/>
            <a:ext cx="129801" cy="64045"/>
          </a:xfrm>
          <a:prstGeom prst="rect">
            <a:avLst/>
          </a:prstGeom>
          <a:noFill/>
        </p:spPr>
      </p:pic>
      <p:cxnSp>
        <p:nvCxnSpPr>
          <p:cNvPr id="130" name="Horizontal Line"/>
          <p:cNvCxnSpPr/>
          <p:nvPr/>
        </p:nvCxnSpPr>
        <p:spPr>
          <a:xfrm flipV="1">
            <a:off x="4479979" y="2718372"/>
            <a:ext cx="1447200" cy="190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32" name="Horizontal Line"/>
          <p:cNvCxnSpPr/>
          <p:nvPr/>
        </p:nvCxnSpPr>
        <p:spPr>
          <a:xfrm>
            <a:off x="6016225" y="2720272"/>
            <a:ext cx="520951"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34" name="Horizontal Line"/>
          <p:cNvCxnSpPr/>
          <p:nvPr/>
        </p:nvCxnSpPr>
        <p:spPr>
          <a:xfrm>
            <a:off x="6773953" y="2720272"/>
            <a:ext cx="67809"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26" name="Horizontal Line"/>
          <p:cNvCxnSpPr/>
          <p:nvPr/>
        </p:nvCxnSpPr>
        <p:spPr>
          <a:xfrm>
            <a:off x="3076388" y="2485476"/>
            <a:ext cx="1314638" cy="0"/>
          </a:xfrm>
          <a:prstGeom prst="line">
            <a:avLst/>
          </a:prstGeom>
          <a:ln w="22225" cmpd="sng">
            <a:solidFill>
              <a:schemeClr val="bg2"/>
            </a:solidFill>
          </a:ln>
        </p:spPr>
        <p:style>
          <a:lnRef idx="1">
            <a:schemeClr val="dk1"/>
          </a:lnRef>
          <a:fillRef idx="0">
            <a:schemeClr val="dk1"/>
          </a:fillRef>
          <a:effectRef idx="0">
            <a:schemeClr val="dk1"/>
          </a:effectRef>
          <a:fontRef idx="minor">
            <a:schemeClr val="tx1"/>
          </a:fontRef>
        </p:style>
      </p:cxnSp>
      <p:cxnSp>
        <p:nvCxnSpPr>
          <p:cNvPr id="128" name="Horizontal Line"/>
          <p:cNvCxnSpPr/>
          <p:nvPr/>
        </p:nvCxnSpPr>
        <p:spPr>
          <a:xfrm>
            <a:off x="4490314" y="2485476"/>
            <a:ext cx="2376848" cy="0"/>
          </a:xfrm>
          <a:prstGeom prst="line">
            <a:avLst/>
          </a:prstGeom>
          <a:ln w="22225" cmpd="sng">
            <a:solidFill>
              <a:schemeClr val="bg2"/>
            </a:solidFill>
          </a:ln>
        </p:spPr>
        <p:style>
          <a:lnRef idx="1">
            <a:schemeClr val="dk1"/>
          </a:lnRef>
          <a:fillRef idx="0">
            <a:schemeClr val="dk1"/>
          </a:fillRef>
          <a:effectRef idx="0">
            <a:schemeClr val="dk1"/>
          </a:effectRef>
          <a:fontRef idx="minor">
            <a:schemeClr val="tx1"/>
          </a:fontRef>
        </p:style>
      </p:cxnSp>
      <p:cxnSp>
        <p:nvCxnSpPr>
          <p:cNvPr id="135" name="Horizontal Line"/>
          <p:cNvCxnSpPr/>
          <p:nvPr/>
        </p:nvCxnSpPr>
        <p:spPr>
          <a:xfrm>
            <a:off x="6906976" y="2485476"/>
            <a:ext cx="474791" cy="0"/>
          </a:xfrm>
          <a:prstGeom prst="line">
            <a:avLst/>
          </a:prstGeom>
          <a:ln w="22225" cmpd="sng">
            <a:solidFill>
              <a:schemeClr val="bg2"/>
            </a:solidFill>
          </a:ln>
        </p:spPr>
        <p:style>
          <a:lnRef idx="1">
            <a:schemeClr val="dk1"/>
          </a:lnRef>
          <a:fillRef idx="0">
            <a:schemeClr val="dk1"/>
          </a:fillRef>
          <a:effectRef idx="0">
            <a:schemeClr val="dk1"/>
          </a:effectRef>
          <a:fontRef idx="minor">
            <a:schemeClr val="tx1"/>
          </a:fontRef>
        </p:style>
      </p:cxnSp>
      <p:sp>
        <p:nvSpPr>
          <p:cNvPr id="138" name="Notes"/>
          <p:cNvSpPr txBox="1"/>
          <p:nvPr/>
        </p:nvSpPr>
        <p:spPr>
          <a:xfrm>
            <a:off x="738189" y="6525344"/>
            <a:ext cx="5312352" cy="138499"/>
          </a:xfrm>
          <a:prstGeom prst="rect">
            <a:avLst/>
          </a:prstGeom>
          <a:noFill/>
          <a:ln w="9525">
            <a:noFill/>
          </a:ln>
        </p:spPr>
        <p:txBody>
          <a:bodyPr vert="horz" wrap="none" lIns="0" tIns="0" rIns="0" bIns="0" rtlCol="0" anchor="b" anchorCtr="0">
            <a:spAutoFit/>
          </a:bodyPr>
          <a:lstStyle/>
          <a:p>
            <a:pPr>
              <a:lnSpc>
                <a:spcPct val="90000"/>
              </a:lnSpc>
              <a:buSzPct val="100000"/>
            </a:pPr>
            <a:r>
              <a:rPr lang="fr-FR" sz="1000" b="0" dirty="0">
                <a:solidFill>
                  <a:srgbClr val="000000"/>
                </a:solidFill>
                <a:latin typeface="Arial Narrow"/>
                <a:sym typeface="+mn-lt"/>
              </a:rPr>
              <a:t>Note: taille de la box proportionnelle à la fréquence de l'offre par mode (# de trajets quotidiens x capacité par trajet)</a:t>
            </a:r>
          </a:p>
        </p:txBody>
      </p:sp>
      <p:cxnSp>
        <p:nvCxnSpPr>
          <p:cNvPr id="179" name="Straight Connector 178"/>
          <p:cNvCxnSpPr>
            <a:stCxn id="21" idx="1"/>
            <a:endCxn id="193" idx="1"/>
          </p:cNvCxnSpPr>
          <p:nvPr/>
        </p:nvCxnSpPr>
        <p:spPr>
          <a:xfrm>
            <a:off x="4391025" y="4377531"/>
            <a:ext cx="1312863"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23" name="Straight Connector 22"/>
          <p:cNvCxnSpPr/>
          <p:nvPr/>
        </p:nvCxnSpPr>
        <p:spPr>
          <a:xfrm>
            <a:off x="2496518" y="4254771"/>
            <a:ext cx="518937" cy="85566"/>
          </a:xfrm>
          <a:prstGeom prst="line">
            <a:avLst/>
          </a:prstGeom>
          <a:ln w="2222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50" name="Straight Connector 149"/>
          <p:cNvCxnSpPr>
            <a:cxnSpLocks/>
            <a:stCxn id="20" idx="3"/>
          </p:cNvCxnSpPr>
          <p:nvPr/>
        </p:nvCxnSpPr>
        <p:spPr>
          <a:xfrm>
            <a:off x="2648744" y="5427440"/>
            <a:ext cx="423069" cy="559022"/>
          </a:xfrm>
          <a:prstGeom prst="line">
            <a:avLst/>
          </a:prstGeom>
          <a:ln w="2222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51" name="Source"/>
          <p:cNvSpPr txBox="1"/>
          <p:nvPr/>
        </p:nvSpPr>
        <p:spPr>
          <a:xfrm>
            <a:off x="738189" y="6710121"/>
            <a:ext cx="3363100"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Sources : Mappy, SNCF, Air France, Easyjet, Blablacar, Analyses Roland Berger</a:t>
            </a:r>
          </a:p>
        </p:txBody>
      </p:sp>
      <p:sp>
        <p:nvSpPr>
          <p:cNvPr id="154" name="Rounded Rectangle 153"/>
          <p:cNvSpPr/>
          <p:nvPr/>
        </p:nvSpPr>
        <p:spPr>
          <a:xfrm>
            <a:off x="5701655" y="4297554"/>
            <a:ext cx="248368" cy="139558"/>
          </a:xfrm>
          <a:prstGeom prst="roundRect">
            <a:avLst/>
          </a:prstGeom>
          <a:no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900" b="0" dirty="0">
                <a:solidFill>
                  <a:srgbClr val="FFFFFF"/>
                </a:solidFill>
              </a:rPr>
              <a:t>~8h</a:t>
            </a:r>
          </a:p>
        </p:txBody>
      </p:sp>
      <p:pic>
        <p:nvPicPr>
          <p:cNvPr id="215073" name="Picture 33" descr="http://wellcom.fr/presse/idtgv/files/2013/06/Logo-iDTGV-SNCF-juin-2013.png"/>
          <p:cNvPicPr>
            <a:picLocks noChangeAspect="1" noChangeArrowheads="1"/>
          </p:cNvPicPr>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l="8989" t="31479" r="44168" b="29729"/>
          <a:stretch/>
        </p:blipFill>
        <p:spPr bwMode="auto">
          <a:xfrm>
            <a:off x="6553047" y="2598421"/>
            <a:ext cx="188967" cy="61061"/>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Horizontal Line"/>
          <p:cNvCxnSpPr/>
          <p:nvPr/>
        </p:nvCxnSpPr>
        <p:spPr>
          <a:xfrm>
            <a:off x="6561931" y="2720272"/>
            <a:ext cx="191294"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39" name="Horizontal Line"/>
          <p:cNvCxnSpPr/>
          <p:nvPr/>
        </p:nvCxnSpPr>
        <p:spPr>
          <a:xfrm>
            <a:off x="6895864" y="2720271"/>
            <a:ext cx="172929"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141" name="Picture 10" descr="http://www.lieuran-cabrieres.com/logos/logo-covoiturage2fr.gif"/>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t="1" r="66008" b="-22007"/>
          <a:stretch/>
        </p:blipFill>
        <p:spPr bwMode="auto">
          <a:xfrm>
            <a:off x="6904268" y="2511948"/>
            <a:ext cx="163061" cy="215633"/>
          </a:xfrm>
          <a:prstGeom prst="rect">
            <a:avLst/>
          </a:prstGeom>
          <a:noFill/>
          <a:extLst>
            <a:ext uri="{909E8E84-426E-40DD-AFC4-6F175D3DCCD1}">
              <a14:hiddenFill xmlns:a14="http://schemas.microsoft.com/office/drawing/2010/main">
                <a:solidFill>
                  <a:srgbClr val="FFFFFF"/>
                </a:solidFill>
              </a14:hiddenFill>
            </a:ext>
          </a:extLst>
        </p:spPr>
      </p:pic>
      <p:cxnSp>
        <p:nvCxnSpPr>
          <p:cNvPr id="142" name="Horizontal Line"/>
          <p:cNvCxnSpPr/>
          <p:nvPr/>
        </p:nvCxnSpPr>
        <p:spPr>
          <a:xfrm flipV="1">
            <a:off x="7118970" y="2718372"/>
            <a:ext cx="247792" cy="190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43" name="Textframe 13"/>
          <p:cNvSpPr txBox="1"/>
          <p:nvPr/>
        </p:nvSpPr>
        <p:spPr>
          <a:xfrm>
            <a:off x="7123892" y="2546236"/>
            <a:ext cx="257875" cy="152349"/>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fr-FR" sz="1100" b="0" noProof="0" dirty="0" err="1">
                <a:solidFill>
                  <a:schemeClr val="accent6"/>
                </a:solidFill>
                <a:latin typeface="+mn-lt"/>
                <a:cs typeface="Arial Narrow" pitchFamily="34" charset="0"/>
              </a:rPr>
              <a:t>Indiv</a:t>
            </a:r>
            <a:endParaRPr lang="fr-FR" sz="1100" b="0" noProof="0" dirty="0">
              <a:solidFill>
                <a:schemeClr val="accent6"/>
              </a:solidFill>
              <a:latin typeface="+mn-lt"/>
              <a:cs typeface="Arial Narrow" pitchFamily="34" charset="0"/>
            </a:endParaRPr>
          </a:p>
        </p:txBody>
      </p:sp>
      <p:cxnSp>
        <p:nvCxnSpPr>
          <p:cNvPr id="147" name="Straight Connector 146"/>
          <p:cNvCxnSpPr/>
          <p:nvPr/>
        </p:nvCxnSpPr>
        <p:spPr>
          <a:xfrm>
            <a:off x="3015455" y="5986463"/>
            <a:ext cx="4351307"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60" name="Rounded Rectangle 159"/>
          <p:cNvSpPr>
            <a:spLocks/>
          </p:cNvSpPr>
          <p:nvPr/>
        </p:nvSpPr>
        <p:spPr>
          <a:xfrm>
            <a:off x="3594051" y="4297554"/>
            <a:ext cx="422845" cy="196713"/>
          </a:xfrm>
          <a:prstGeom prst="roundRect">
            <a:avLst>
              <a:gd name="adj" fmla="val 50000"/>
            </a:avLst>
          </a:prstGeom>
          <a:no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900" b="0" dirty="0">
                <a:solidFill>
                  <a:srgbClr val="FFFFFF"/>
                </a:solidFill>
              </a:rPr>
              <a:t>~</a:t>
            </a:r>
            <a:r>
              <a:rPr lang="fr-FR" sz="900" b="0" dirty="0" err="1">
                <a:solidFill>
                  <a:srgbClr val="FFFFFF"/>
                </a:solidFill>
              </a:rPr>
              <a:t>3h30</a:t>
            </a:r>
            <a:endParaRPr lang="fr-FR" sz="900" b="0" dirty="0">
              <a:solidFill>
                <a:srgbClr val="FFFFFF"/>
              </a:solidFill>
            </a:endParaRPr>
          </a:p>
        </p:txBody>
      </p:sp>
      <p:sp>
        <p:nvSpPr>
          <p:cNvPr id="161" name="Rounded Rectangle 160"/>
          <p:cNvSpPr>
            <a:spLocks/>
          </p:cNvSpPr>
          <p:nvPr/>
        </p:nvSpPr>
        <p:spPr>
          <a:xfrm>
            <a:off x="4782499" y="3440408"/>
            <a:ext cx="422845" cy="196713"/>
          </a:xfrm>
          <a:prstGeom prst="roundRect">
            <a:avLst>
              <a:gd name="adj" fmla="val 50000"/>
            </a:avLst>
          </a:prstGeom>
          <a:no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900" b="0" dirty="0">
                <a:solidFill>
                  <a:srgbClr val="FFFFFF"/>
                </a:solidFill>
              </a:rPr>
              <a:t>~</a:t>
            </a:r>
            <a:r>
              <a:rPr lang="fr-FR" sz="900" b="0" dirty="0" err="1">
                <a:solidFill>
                  <a:srgbClr val="FFFFFF"/>
                </a:solidFill>
              </a:rPr>
              <a:t>4h</a:t>
            </a:r>
            <a:endParaRPr lang="fr-FR" sz="900" b="0" dirty="0">
              <a:solidFill>
                <a:srgbClr val="FFFFFF"/>
              </a:solidFill>
            </a:endParaRPr>
          </a:p>
        </p:txBody>
      </p:sp>
      <p:sp>
        <p:nvSpPr>
          <p:cNvPr id="186" name="Rounded Rectangle 185"/>
          <p:cNvSpPr>
            <a:spLocks/>
          </p:cNvSpPr>
          <p:nvPr/>
        </p:nvSpPr>
        <p:spPr>
          <a:xfrm>
            <a:off x="5382643" y="5135789"/>
            <a:ext cx="422845" cy="196713"/>
          </a:xfrm>
          <a:prstGeom prst="roundRect">
            <a:avLst>
              <a:gd name="adj" fmla="val 50000"/>
            </a:avLst>
          </a:prstGeom>
          <a:no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900" b="0" dirty="0">
                <a:solidFill>
                  <a:srgbClr val="FFFFFF"/>
                </a:solidFill>
              </a:rPr>
              <a:t>~</a:t>
            </a:r>
            <a:r>
              <a:rPr lang="fr-FR" sz="900" b="0" dirty="0" err="1">
                <a:solidFill>
                  <a:srgbClr val="FFFFFF"/>
                </a:solidFill>
              </a:rPr>
              <a:t>4h15</a:t>
            </a:r>
            <a:endParaRPr lang="fr-FR" sz="900" b="0" dirty="0">
              <a:solidFill>
                <a:srgbClr val="FFFFFF"/>
              </a:solidFill>
            </a:endParaRPr>
          </a:p>
        </p:txBody>
      </p:sp>
      <p:sp>
        <p:nvSpPr>
          <p:cNvPr id="187" name="Rounded Rectangle 186"/>
          <p:cNvSpPr>
            <a:spLocks/>
          </p:cNvSpPr>
          <p:nvPr/>
        </p:nvSpPr>
        <p:spPr>
          <a:xfrm>
            <a:off x="6067934" y="4259421"/>
            <a:ext cx="422845" cy="196713"/>
          </a:xfrm>
          <a:prstGeom prst="roundRect">
            <a:avLst>
              <a:gd name="adj" fmla="val 50000"/>
            </a:avLst>
          </a:prstGeom>
          <a:no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900" b="0" dirty="0">
                <a:solidFill>
                  <a:srgbClr val="FFFFFF"/>
                </a:solidFill>
              </a:rPr>
              <a:t>~</a:t>
            </a:r>
            <a:r>
              <a:rPr lang="fr-FR" sz="900" b="0" dirty="0" err="1">
                <a:solidFill>
                  <a:srgbClr val="FFFFFF"/>
                </a:solidFill>
              </a:rPr>
              <a:t>6h30</a:t>
            </a:r>
            <a:endParaRPr lang="fr-FR" sz="900" b="0" dirty="0">
              <a:solidFill>
                <a:srgbClr val="FFFFFF"/>
              </a:solidFill>
            </a:endParaRPr>
          </a:p>
        </p:txBody>
      </p:sp>
      <p:sp>
        <p:nvSpPr>
          <p:cNvPr id="188" name="Rounded Rectangle 187"/>
          <p:cNvSpPr/>
          <p:nvPr/>
        </p:nvSpPr>
        <p:spPr>
          <a:xfrm>
            <a:off x="6494863" y="4287998"/>
            <a:ext cx="300526" cy="139558"/>
          </a:xfrm>
          <a:prstGeom prst="roundRect">
            <a:avLst/>
          </a:prstGeom>
          <a:noFill/>
          <a:ln w="9525">
            <a:noFill/>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fr-FR" sz="900" b="0" dirty="0">
                <a:solidFill>
                  <a:srgbClr val="FFFFFF"/>
                </a:solidFill>
              </a:rPr>
              <a:t>~</a:t>
            </a:r>
            <a:r>
              <a:rPr lang="fr-FR" sz="900" b="0" dirty="0" err="1">
                <a:solidFill>
                  <a:srgbClr val="FFFFFF"/>
                </a:solidFill>
              </a:rPr>
              <a:t>6h30</a:t>
            </a:r>
            <a:endParaRPr lang="fr-FR" sz="900" b="0" dirty="0">
              <a:solidFill>
                <a:srgbClr val="FFFFFF"/>
              </a:solidFill>
            </a:endParaRPr>
          </a:p>
        </p:txBody>
      </p:sp>
      <p:sp>
        <p:nvSpPr>
          <p:cNvPr id="189" name="Rounded Rectangle 188"/>
          <p:cNvSpPr>
            <a:spLocks/>
          </p:cNvSpPr>
          <p:nvPr/>
        </p:nvSpPr>
        <p:spPr>
          <a:xfrm>
            <a:off x="6627708" y="4712444"/>
            <a:ext cx="349459" cy="196713"/>
          </a:xfrm>
          <a:prstGeom prst="roundRect">
            <a:avLst>
              <a:gd name="adj" fmla="val 50000"/>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900" b="0" dirty="0">
                <a:solidFill>
                  <a:srgbClr val="000000"/>
                </a:solidFill>
              </a:rPr>
              <a:t>~</a:t>
            </a:r>
            <a:r>
              <a:rPr lang="fr-FR" sz="900" b="0" dirty="0" err="1">
                <a:solidFill>
                  <a:srgbClr val="000000"/>
                </a:solidFill>
              </a:rPr>
              <a:t>4h45</a:t>
            </a:r>
            <a:endParaRPr lang="fr-FR" sz="900" b="0" dirty="0">
              <a:solidFill>
                <a:srgbClr val="000000"/>
              </a:solidFill>
            </a:endParaRPr>
          </a:p>
        </p:txBody>
      </p:sp>
      <p:sp>
        <p:nvSpPr>
          <p:cNvPr id="191" name="Rounded Rectangle 190"/>
          <p:cNvSpPr>
            <a:spLocks/>
          </p:cNvSpPr>
          <p:nvPr/>
        </p:nvSpPr>
        <p:spPr>
          <a:xfrm>
            <a:off x="6753200" y="3440407"/>
            <a:ext cx="349459" cy="196713"/>
          </a:xfrm>
          <a:prstGeom prst="roundRect">
            <a:avLst>
              <a:gd name="adj" fmla="val 50000"/>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900" b="0" dirty="0">
                <a:solidFill>
                  <a:srgbClr val="000000"/>
                </a:solidFill>
              </a:rPr>
              <a:t>~</a:t>
            </a:r>
            <a:r>
              <a:rPr lang="fr-FR" sz="900" b="0" dirty="0" err="1">
                <a:solidFill>
                  <a:srgbClr val="000000"/>
                </a:solidFill>
              </a:rPr>
              <a:t>4h20</a:t>
            </a:r>
            <a:endParaRPr lang="fr-FR" sz="900" b="0" dirty="0">
              <a:solidFill>
                <a:srgbClr val="000000"/>
              </a:solidFill>
            </a:endParaRPr>
          </a:p>
        </p:txBody>
      </p:sp>
      <p:sp>
        <p:nvSpPr>
          <p:cNvPr id="192" name="Rounded Rectangle 191"/>
          <p:cNvSpPr>
            <a:spLocks/>
          </p:cNvSpPr>
          <p:nvPr/>
        </p:nvSpPr>
        <p:spPr>
          <a:xfrm>
            <a:off x="6920032" y="4240399"/>
            <a:ext cx="216986" cy="196713"/>
          </a:xfrm>
          <a:prstGeom prst="roundRect">
            <a:avLst>
              <a:gd name="adj" fmla="val 50000"/>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900" b="0">
                <a:solidFill>
                  <a:srgbClr val="000000"/>
                </a:solidFill>
              </a:rPr>
              <a:t>~</a:t>
            </a:r>
            <a:r>
              <a:rPr lang="fr-FR" sz="900" b="0" dirty="0" err="1">
                <a:solidFill>
                  <a:srgbClr val="000000"/>
                </a:solidFill>
              </a:rPr>
              <a:t>7h</a:t>
            </a:r>
            <a:endParaRPr lang="fr-FR" sz="900" b="0" dirty="0">
              <a:solidFill>
                <a:srgbClr val="000000"/>
              </a:solidFill>
            </a:endParaRPr>
          </a:p>
        </p:txBody>
      </p:sp>
      <p:sp>
        <p:nvSpPr>
          <p:cNvPr id="194" name="Rounded Rectangle 193"/>
          <p:cNvSpPr>
            <a:spLocks/>
          </p:cNvSpPr>
          <p:nvPr/>
        </p:nvSpPr>
        <p:spPr>
          <a:xfrm>
            <a:off x="6825208" y="5134291"/>
            <a:ext cx="349459" cy="196713"/>
          </a:xfrm>
          <a:prstGeom prst="roundRect">
            <a:avLst>
              <a:gd name="adj" fmla="val 50000"/>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900" b="0" dirty="0">
                <a:solidFill>
                  <a:srgbClr val="000000"/>
                </a:solidFill>
              </a:rPr>
              <a:t>~</a:t>
            </a:r>
            <a:r>
              <a:rPr lang="fr-FR" sz="900" b="0" dirty="0" err="1">
                <a:solidFill>
                  <a:srgbClr val="000000"/>
                </a:solidFill>
              </a:rPr>
              <a:t>3h30</a:t>
            </a:r>
            <a:endParaRPr lang="fr-FR" sz="900" b="0" dirty="0">
              <a:solidFill>
                <a:srgbClr val="000000"/>
              </a:solidFill>
            </a:endParaRPr>
          </a:p>
        </p:txBody>
      </p:sp>
      <p:sp>
        <p:nvSpPr>
          <p:cNvPr id="195" name="Rounded Rectangle 194"/>
          <p:cNvSpPr>
            <a:spLocks/>
          </p:cNvSpPr>
          <p:nvPr/>
        </p:nvSpPr>
        <p:spPr>
          <a:xfrm>
            <a:off x="7055128" y="3038633"/>
            <a:ext cx="216986" cy="196713"/>
          </a:xfrm>
          <a:prstGeom prst="roundRect">
            <a:avLst>
              <a:gd name="adj" fmla="val 50000"/>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900" b="0" dirty="0">
                <a:solidFill>
                  <a:srgbClr val="000000"/>
                </a:solidFill>
              </a:rPr>
              <a:t>~</a:t>
            </a:r>
            <a:r>
              <a:rPr lang="fr-FR" sz="900" b="0" dirty="0" err="1">
                <a:solidFill>
                  <a:srgbClr val="000000"/>
                </a:solidFill>
              </a:rPr>
              <a:t>4h</a:t>
            </a:r>
            <a:endParaRPr lang="fr-FR" sz="900" b="0" dirty="0">
              <a:solidFill>
                <a:srgbClr val="000000"/>
              </a:solidFill>
            </a:endParaRPr>
          </a:p>
        </p:txBody>
      </p:sp>
      <p:sp>
        <p:nvSpPr>
          <p:cNvPr id="197" name="Rounded Rectangle 196"/>
          <p:cNvSpPr>
            <a:spLocks/>
          </p:cNvSpPr>
          <p:nvPr/>
        </p:nvSpPr>
        <p:spPr>
          <a:xfrm>
            <a:off x="7267837" y="4239736"/>
            <a:ext cx="349459" cy="196713"/>
          </a:xfrm>
          <a:prstGeom prst="roundRect">
            <a:avLst>
              <a:gd name="adj" fmla="val 50000"/>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900" b="0" dirty="0">
                <a:solidFill>
                  <a:srgbClr val="000000"/>
                </a:solidFill>
              </a:rPr>
              <a:t>~</a:t>
            </a:r>
            <a:r>
              <a:rPr lang="fr-FR" sz="900" b="0" dirty="0" err="1">
                <a:solidFill>
                  <a:srgbClr val="000000"/>
                </a:solidFill>
              </a:rPr>
              <a:t>6h30</a:t>
            </a:r>
            <a:endParaRPr lang="fr-FR" sz="900" b="0" dirty="0">
              <a:solidFill>
                <a:srgbClr val="000000"/>
              </a:solidFill>
            </a:endParaRPr>
          </a:p>
        </p:txBody>
      </p:sp>
      <p:sp>
        <p:nvSpPr>
          <p:cNvPr id="198" name="Rounded Rectangle 197"/>
          <p:cNvSpPr>
            <a:spLocks/>
          </p:cNvSpPr>
          <p:nvPr/>
        </p:nvSpPr>
        <p:spPr>
          <a:xfrm>
            <a:off x="7122765" y="5132683"/>
            <a:ext cx="216986" cy="196713"/>
          </a:xfrm>
          <a:prstGeom prst="roundRect">
            <a:avLst>
              <a:gd name="adj" fmla="val 50000"/>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lnSpc>
                <a:spcPct val="90000"/>
              </a:lnSpc>
              <a:spcBef>
                <a:spcPts val="400"/>
              </a:spcBef>
            </a:pPr>
            <a:r>
              <a:rPr lang="fr-FR" sz="900" b="0" dirty="0">
                <a:solidFill>
                  <a:srgbClr val="000000"/>
                </a:solidFill>
              </a:rPr>
              <a:t>~</a:t>
            </a:r>
            <a:r>
              <a:rPr lang="fr-FR" sz="900" b="0" dirty="0" err="1">
                <a:solidFill>
                  <a:srgbClr val="000000"/>
                </a:solidFill>
              </a:rPr>
              <a:t>3h</a:t>
            </a:r>
            <a:endParaRPr lang="fr-FR" sz="900" b="0" dirty="0">
              <a:solidFill>
                <a:srgbClr val="000000"/>
              </a:solidFill>
            </a:endParaRPr>
          </a:p>
        </p:txBody>
      </p:sp>
      <p:grpSp>
        <p:nvGrpSpPr>
          <p:cNvPr id="140" name="Group 139"/>
          <p:cNvGrpSpPr/>
          <p:nvPr/>
        </p:nvGrpSpPr>
        <p:grpSpPr>
          <a:xfrm>
            <a:off x="4809000" y="214159"/>
            <a:ext cx="288000" cy="288000"/>
            <a:chOff x="5275725" y="214159"/>
            <a:chExt cx="288000" cy="288000"/>
          </a:xfrm>
        </p:grpSpPr>
        <p:sp>
          <p:nvSpPr>
            <p:cNvPr id="144" name="Rectangle 143"/>
            <p:cNvSpPr>
              <a:spLocks/>
            </p:cNvSpPr>
            <p:nvPr/>
          </p:nvSpPr>
          <p:spPr>
            <a:xfrm>
              <a:off x="5275725" y="214159"/>
              <a:ext cx="288000" cy="288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145" name="Freeform 5"/>
            <p:cNvSpPr>
              <a:spLocks noEditPoints="1"/>
            </p:cNvSpPr>
            <p:nvPr/>
          </p:nvSpPr>
          <p:spPr bwMode="auto">
            <a:xfrm>
              <a:off x="5284039" y="232855"/>
              <a:ext cx="271372" cy="250608"/>
            </a:xfrm>
            <a:custGeom>
              <a:avLst/>
              <a:gdLst>
                <a:gd name="T0" fmla="*/ 1041 w 2080"/>
                <a:gd name="T1" fmla="*/ 920 h 1920"/>
                <a:gd name="T2" fmla="*/ 1321 w 2080"/>
                <a:gd name="T3" fmla="*/ 1200 h 1920"/>
                <a:gd name="T4" fmla="*/ 1041 w 2080"/>
                <a:gd name="T5" fmla="*/ 1480 h 1920"/>
                <a:gd name="T6" fmla="*/ 761 w 2080"/>
                <a:gd name="T7" fmla="*/ 1200 h 1920"/>
                <a:gd name="T8" fmla="*/ 1041 w 2080"/>
                <a:gd name="T9" fmla="*/ 920 h 1920"/>
                <a:gd name="T10" fmla="*/ 1041 w 2080"/>
                <a:gd name="T11" fmla="*/ 1000 h 1920"/>
                <a:gd name="T12" fmla="*/ 841 w 2080"/>
                <a:gd name="T13" fmla="*/ 1200 h 1920"/>
                <a:gd name="T14" fmla="*/ 1041 w 2080"/>
                <a:gd name="T15" fmla="*/ 1400 h 1920"/>
                <a:gd name="T16" fmla="*/ 1241 w 2080"/>
                <a:gd name="T17" fmla="*/ 1200 h 1920"/>
                <a:gd name="T18" fmla="*/ 1041 w 2080"/>
                <a:gd name="T19" fmla="*/ 1000 h 1920"/>
                <a:gd name="T20" fmla="*/ 1800 w 2080"/>
                <a:gd name="T21" fmla="*/ 1360 h 1920"/>
                <a:gd name="T22" fmla="*/ 2080 w 2080"/>
                <a:gd name="T23" fmla="*/ 1640 h 1920"/>
                <a:gd name="T24" fmla="*/ 1800 w 2080"/>
                <a:gd name="T25" fmla="*/ 1920 h 1920"/>
                <a:gd name="T26" fmla="*/ 1520 w 2080"/>
                <a:gd name="T27" fmla="*/ 1640 h 1920"/>
                <a:gd name="T28" fmla="*/ 1800 w 2080"/>
                <a:gd name="T29" fmla="*/ 1360 h 1920"/>
                <a:gd name="T30" fmla="*/ 1800 w 2080"/>
                <a:gd name="T31" fmla="*/ 1440 h 1920"/>
                <a:gd name="T32" fmla="*/ 1600 w 2080"/>
                <a:gd name="T33" fmla="*/ 1640 h 1920"/>
                <a:gd name="T34" fmla="*/ 1800 w 2080"/>
                <a:gd name="T35" fmla="*/ 1840 h 1920"/>
                <a:gd name="T36" fmla="*/ 2000 w 2080"/>
                <a:gd name="T37" fmla="*/ 1640 h 1920"/>
                <a:gd name="T38" fmla="*/ 1800 w 2080"/>
                <a:gd name="T39" fmla="*/ 1440 h 1920"/>
                <a:gd name="T40" fmla="*/ 280 w 2080"/>
                <a:gd name="T41" fmla="*/ 1360 h 1920"/>
                <a:gd name="T42" fmla="*/ 560 w 2080"/>
                <a:gd name="T43" fmla="*/ 1640 h 1920"/>
                <a:gd name="T44" fmla="*/ 280 w 2080"/>
                <a:gd name="T45" fmla="*/ 1920 h 1920"/>
                <a:gd name="T46" fmla="*/ 0 w 2080"/>
                <a:gd name="T47" fmla="*/ 1640 h 1920"/>
                <a:gd name="T48" fmla="*/ 280 w 2080"/>
                <a:gd name="T49" fmla="*/ 1360 h 1920"/>
                <a:gd name="T50" fmla="*/ 280 w 2080"/>
                <a:gd name="T51" fmla="*/ 1440 h 1920"/>
                <a:gd name="T52" fmla="*/ 80 w 2080"/>
                <a:gd name="T53" fmla="*/ 1640 h 1920"/>
                <a:gd name="T54" fmla="*/ 280 w 2080"/>
                <a:gd name="T55" fmla="*/ 1840 h 1920"/>
                <a:gd name="T56" fmla="*/ 480 w 2080"/>
                <a:gd name="T57" fmla="*/ 1640 h 1920"/>
                <a:gd name="T58" fmla="*/ 280 w 2080"/>
                <a:gd name="T59" fmla="*/ 1440 h 1920"/>
                <a:gd name="T60" fmla="*/ 1040 w 2080"/>
                <a:gd name="T61" fmla="*/ 0 h 1920"/>
                <a:gd name="T62" fmla="*/ 1320 w 2080"/>
                <a:gd name="T63" fmla="*/ 280 h 1920"/>
                <a:gd name="T64" fmla="*/ 1040 w 2080"/>
                <a:gd name="T65" fmla="*/ 560 h 1920"/>
                <a:gd name="T66" fmla="*/ 760 w 2080"/>
                <a:gd name="T67" fmla="*/ 280 h 1920"/>
                <a:gd name="T68" fmla="*/ 1040 w 2080"/>
                <a:gd name="T69" fmla="*/ 0 h 1920"/>
                <a:gd name="T70" fmla="*/ 1040 w 2080"/>
                <a:gd name="T71" fmla="*/ 80 h 1920"/>
                <a:gd name="T72" fmla="*/ 840 w 2080"/>
                <a:gd name="T73" fmla="*/ 280 h 1920"/>
                <a:gd name="T74" fmla="*/ 1040 w 2080"/>
                <a:gd name="T75" fmla="*/ 480 h 1920"/>
                <a:gd name="T76" fmla="*/ 1240 w 2080"/>
                <a:gd name="T77" fmla="*/ 280 h 1920"/>
                <a:gd name="T78" fmla="*/ 1040 w 2080"/>
                <a:gd name="T79" fmla="*/ 80 h 1920"/>
                <a:gd name="T80" fmla="*/ 1469 w 2080"/>
                <a:gd name="T81" fmla="*/ 1498 h 1920"/>
                <a:gd name="T82" fmla="*/ 1327 w 2080"/>
                <a:gd name="T83" fmla="*/ 1418 h 1920"/>
                <a:gd name="T84" fmla="*/ 1368 w 2080"/>
                <a:gd name="T85" fmla="*/ 1350 h 1920"/>
                <a:gd name="T86" fmla="*/ 1508 w 2080"/>
                <a:gd name="T87" fmla="*/ 1429 h 1920"/>
                <a:gd name="T88" fmla="*/ 1469 w 2080"/>
                <a:gd name="T89" fmla="*/ 1498 h 1920"/>
                <a:gd name="T90" fmla="*/ 754 w 2080"/>
                <a:gd name="T91" fmla="*/ 1418 h 1920"/>
                <a:gd name="T92" fmla="*/ 611 w 2080"/>
                <a:gd name="T93" fmla="*/ 1498 h 1920"/>
                <a:gd name="T94" fmla="*/ 572 w 2080"/>
                <a:gd name="T95" fmla="*/ 1429 h 1920"/>
                <a:gd name="T96" fmla="*/ 714 w 2080"/>
                <a:gd name="T97" fmla="*/ 1349 h 1920"/>
                <a:gd name="T98" fmla="*/ 754 w 2080"/>
                <a:gd name="T99" fmla="*/ 1418 h 1920"/>
                <a:gd name="T100" fmla="*/ 1000 w 2080"/>
                <a:gd name="T101" fmla="*/ 842 h 1920"/>
                <a:gd name="T102" fmla="*/ 1000 w 2080"/>
                <a:gd name="T103" fmla="*/ 638 h 1920"/>
                <a:gd name="T104" fmla="*/ 1080 w 2080"/>
                <a:gd name="T105" fmla="*/ 638 h 1920"/>
                <a:gd name="T106" fmla="*/ 1080 w 2080"/>
                <a:gd name="T107" fmla="*/ 842 h 1920"/>
                <a:gd name="T108" fmla="*/ 1000 w 2080"/>
                <a:gd name="T109" fmla="*/ 842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0" h="1920">
                  <a:moveTo>
                    <a:pt x="1041" y="920"/>
                  </a:moveTo>
                  <a:cubicBezTo>
                    <a:pt x="1196" y="920"/>
                    <a:pt x="1321" y="1045"/>
                    <a:pt x="1321" y="1200"/>
                  </a:cubicBezTo>
                  <a:cubicBezTo>
                    <a:pt x="1321" y="1355"/>
                    <a:pt x="1196" y="1480"/>
                    <a:pt x="1041" y="1480"/>
                  </a:cubicBezTo>
                  <a:cubicBezTo>
                    <a:pt x="886" y="1480"/>
                    <a:pt x="761" y="1355"/>
                    <a:pt x="761" y="1200"/>
                  </a:cubicBezTo>
                  <a:cubicBezTo>
                    <a:pt x="761" y="1045"/>
                    <a:pt x="886" y="920"/>
                    <a:pt x="1041" y="920"/>
                  </a:cubicBezTo>
                  <a:close/>
                  <a:moveTo>
                    <a:pt x="1041" y="1000"/>
                  </a:moveTo>
                  <a:cubicBezTo>
                    <a:pt x="931" y="1000"/>
                    <a:pt x="841" y="1090"/>
                    <a:pt x="841" y="1200"/>
                  </a:cubicBezTo>
                  <a:cubicBezTo>
                    <a:pt x="841" y="1310"/>
                    <a:pt x="931" y="1400"/>
                    <a:pt x="1041" y="1400"/>
                  </a:cubicBezTo>
                  <a:cubicBezTo>
                    <a:pt x="1152" y="1400"/>
                    <a:pt x="1241" y="1310"/>
                    <a:pt x="1241" y="1200"/>
                  </a:cubicBezTo>
                  <a:cubicBezTo>
                    <a:pt x="1241" y="1090"/>
                    <a:pt x="1152" y="1000"/>
                    <a:pt x="1041" y="1000"/>
                  </a:cubicBezTo>
                  <a:close/>
                  <a:moveTo>
                    <a:pt x="1800" y="1360"/>
                  </a:moveTo>
                  <a:cubicBezTo>
                    <a:pt x="1955" y="1360"/>
                    <a:pt x="2080" y="1485"/>
                    <a:pt x="2080" y="1640"/>
                  </a:cubicBezTo>
                  <a:cubicBezTo>
                    <a:pt x="2080" y="1795"/>
                    <a:pt x="1955" y="1920"/>
                    <a:pt x="1800" y="1920"/>
                  </a:cubicBezTo>
                  <a:cubicBezTo>
                    <a:pt x="1645" y="1920"/>
                    <a:pt x="1520" y="1795"/>
                    <a:pt x="1520" y="1640"/>
                  </a:cubicBezTo>
                  <a:cubicBezTo>
                    <a:pt x="1520" y="1485"/>
                    <a:pt x="1645" y="1360"/>
                    <a:pt x="1800" y="1360"/>
                  </a:cubicBezTo>
                  <a:close/>
                  <a:moveTo>
                    <a:pt x="1800" y="1440"/>
                  </a:moveTo>
                  <a:cubicBezTo>
                    <a:pt x="1690" y="1440"/>
                    <a:pt x="1600" y="1530"/>
                    <a:pt x="1600" y="1640"/>
                  </a:cubicBezTo>
                  <a:cubicBezTo>
                    <a:pt x="1600" y="1750"/>
                    <a:pt x="1690" y="1840"/>
                    <a:pt x="1800" y="1840"/>
                  </a:cubicBezTo>
                  <a:cubicBezTo>
                    <a:pt x="1910" y="1840"/>
                    <a:pt x="2000" y="1750"/>
                    <a:pt x="2000" y="1640"/>
                  </a:cubicBezTo>
                  <a:cubicBezTo>
                    <a:pt x="2000" y="1530"/>
                    <a:pt x="1910" y="1440"/>
                    <a:pt x="1800" y="1440"/>
                  </a:cubicBezTo>
                  <a:close/>
                  <a:moveTo>
                    <a:pt x="280" y="1360"/>
                  </a:moveTo>
                  <a:cubicBezTo>
                    <a:pt x="435" y="1360"/>
                    <a:pt x="560" y="1485"/>
                    <a:pt x="560" y="1640"/>
                  </a:cubicBezTo>
                  <a:cubicBezTo>
                    <a:pt x="560" y="1795"/>
                    <a:pt x="435" y="1920"/>
                    <a:pt x="280" y="1920"/>
                  </a:cubicBezTo>
                  <a:cubicBezTo>
                    <a:pt x="125" y="1920"/>
                    <a:pt x="0" y="1795"/>
                    <a:pt x="0" y="1640"/>
                  </a:cubicBezTo>
                  <a:cubicBezTo>
                    <a:pt x="0" y="1485"/>
                    <a:pt x="125" y="1360"/>
                    <a:pt x="280" y="1360"/>
                  </a:cubicBezTo>
                  <a:close/>
                  <a:moveTo>
                    <a:pt x="280" y="1440"/>
                  </a:moveTo>
                  <a:cubicBezTo>
                    <a:pt x="170" y="1440"/>
                    <a:pt x="80" y="1530"/>
                    <a:pt x="80" y="1640"/>
                  </a:cubicBezTo>
                  <a:cubicBezTo>
                    <a:pt x="80" y="1750"/>
                    <a:pt x="170" y="1840"/>
                    <a:pt x="280" y="1840"/>
                  </a:cubicBezTo>
                  <a:cubicBezTo>
                    <a:pt x="390" y="1840"/>
                    <a:pt x="480" y="1750"/>
                    <a:pt x="480" y="1640"/>
                  </a:cubicBezTo>
                  <a:cubicBezTo>
                    <a:pt x="480" y="1530"/>
                    <a:pt x="390" y="1440"/>
                    <a:pt x="280" y="1440"/>
                  </a:cubicBezTo>
                  <a:close/>
                  <a:moveTo>
                    <a:pt x="1040" y="0"/>
                  </a:moveTo>
                  <a:cubicBezTo>
                    <a:pt x="1195" y="0"/>
                    <a:pt x="1320" y="125"/>
                    <a:pt x="1320" y="280"/>
                  </a:cubicBezTo>
                  <a:cubicBezTo>
                    <a:pt x="1320" y="435"/>
                    <a:pt x="1195" y="560"/>
                    <a:pt x="1040" y="560"/>
                  </a:cubicBezTo>
                  <a:cubicBezTo>
                    <a:pt x="885" y="560"/>
                    <a:pt x="760" y="435"/>
                    <a:pt x="760" y="280"/>
                  </a:cubicBezTo>
                  <a:cubicBezTo>
                    <a:pt x="760" y="125"/>
                    <a:pt x="885" y="0"/>
                    <a:pt x="1040" y="0"/>
                  </a:cubicBezTo>
                  <a:close/>
                  <a:moveTo>
                    <a:pt x="1040" y="80"/>
                  </a:moveTo>
                  <a:cubicBezTo>
                    <a:pt x="930" y="80"/>
                    <a:pt x="840" y="170"/>
                    <a:pt x="840" y="280"/>
                  </a:cubicBezTo>
                  <a:cubicBezTo>
                    <a:pt x="840" y="390"/>
                    <a:pt x="930" y="480"/>
                    <a:pt x="1040" y="480"/>
                  </a:cubicBezTo>
                  <a:cubicBezTo>
                    <a:pt x="1150" y="480"/>
                    <a:pt x="1240" y="390"/>
                    <a:pt x="1240" y="280"/>
                  </a:cubicBezTo>
                  <a:cubicBezTo>
                    <a:pt x="1240" y="170"/>
                    <a:pt x="1150" y="80"/>
                    <a:pt x="1040" y="80"/>
                  </a:cubicBezTo>
                  <a:close/>
                  <a:moveTo>
                    <a:pt x="1469" y="1498"/>
                  </a:moveTo>
                  <a:cubicBezTo>
                    <a:pt x="1327" y="1418"/>
                    <a:pt x="1327" y="1418"/>
                    <a:pt x="1327" y="1418"/>
                  </a:cubicBezTo>
                  <a:cubicBezTo>
                    <a:pt x="1343" y="1398"/>
                    <a:pt x="1357" y="1374"/>
                    <a:pt x="1368" y="1350"/>
                  </a:cubicBezTo>
                  <a:cubicBezTo>
                    <a:pt x="1508" y="1429"/>
                    <a:pt x="1508" y="1429"/>
                    <a:pt x="1508" y="1429"/>
                  </a:cubicBezTo>
                  <a:cubicBezTo>
                    <a:pt x="1493" y="1451"/>
                    <a:pt x="1479" y="1474"/>
                    <a:pt x="1469" y="1498"/>
                  </a:cubicBezTo>
                  <a:close/>
                  <a:moveTo>
                    <a:pt x="754" y="1418"/>
                  </a:moveTo>
                  <a:cubicBezTo>
                    <a:pt x="611" y="1498"/>
                    <a:pt x="611" y="1498"/>
                    <a:pt x="611" y="1498"/>
                  </a:cubicBezTo>
                  <a:cubicBezTo>
                    <a:pt x="601" y="1474"/>
                    <a:pt x="588" y="1451"/>
                    <a:pt x="572" y="1429"/>
                  </a:cubicBezTo>
                  <a:cubicBezTo>
                    <a:pt x="714" y="1349"/>
                    <a:pt x="714" y="1349"/>
                    <a:pt x="714" y="1349"/>
                  </a:cubicBezTo>
                  <a:cubicBezTo>
                    <a:pt x="724" y="1374"/>
                    <a:pt x="738" y="1396"/>
                    <a:pt x="754" y="1418"/>
                  </a:cubicBezTo>
                  <a:close/>
                  <a:moveTo>
                    <a:pt x="1000" y="842"/>
                  </a:moveTo>
                  <a:cubicBezTo>
                    <a:pt x="1000" y="638"/>
                    <a:pt x="1000" y="638"/>
                    <a:pt x="1000" y="638"/>
                  </a:cubicBezTo>
                  <a:cubicBezTo>
                    <a:pt x="1027" y="641"/>
                    <a:pt x="1053" y="641"/>
                    <a:pt x="1080" y="638"/>
                  </a:cubicBezTo>
                  <a:cubicBezTo>
                    <a:pt x="1080" y="842"/>
                    <a:pt x="1080" y="842"/>
                    <a:pt x="1080" y="842"/>
                  </a:cubicBezTo>
                  <a:cubicBezTo>
                    <a:pt x="1053" y="839"/>
                    <a:pt x="1027" y="839"/>
                    <a:pt x="1000" y="8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mn-lt"/>
                <a:sym typeface="+mn-lt"/>
              </a:endParaRPr>
            </a:p>
          </p:txBody>
        </p:sp>
      </p:grpSp>
      <p:sp>
        <p:nvSpPr>
          <p:cNvPr id="148" name="RbNavigator"/>
          <p:cNvSpPr txBox="1"/>
          <p:nvPr/>
        </p:nvSpPr>
        <p:spPr>
          <a:xfrm>
            <a:off x="7862237" y="2188609"/>
            <a:ext cx="218446" cy="218446"/>
          </a:xfrm>
          <a:prstGeom prst="rect">
            <a:avLst/>
          </a:prstGeom>
          <a:solidFill>
            <a:schemeClr val="bg1"/>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fr-FR" noProof="0" dirty="0">
                <a:solidFill>
                  <a:schemeClr val="accent6"/>
                </a:solidFill>
                <a:latin typeface="+mn-lt"/>
                <a:cs typeface="Arial Narrow" pitchFamily="34" charset="0"/>
              </a:rPr>
              <a:t>1</a:t>
            </a:r>
          </a:p>
        </p:txBody>
      </p:sp>
      <p:sp>
        <p:nvSpPr>
          <p:cNvPr id="153" name="RbNavigator"/>
          <p:cNvSpPr txBox="1"/>
          <p:nvPr/>
        </p:nvSpPr>
        <p:spPr>
          <a:xfrm>
            <a:off x="7862237" y="3302336"/>
            <a:ext cx="218446" cy="218446"/>
          </a:xfrm>
          <a:prstGeom prst="rect">
            <a:avLst/>
          </a:prstGeom>
          <a:solidFill>
            <a:schemeClr val="bg1"/>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fr-FR" noProof="0" dirty="0">
                <a:solidFill>
                  <a:schemeClr val="accent6"/>
                </a:solidFill>
                <a:latin typeface="+mn-lt"/>
                <a:cs typeface="Arial Narrow" pitchFamily="34" charset="0"/>
              </a:rPr>
              <a:t>2</a:t>
            </a:r>
          </a:p>
        </p:txBody>
      </p:sp>
      <p:sp>
        <p:nvSpPr>
          <p:cNvPr id="155" name="RbNavigator"/>
          <p:cNvSpPr txBox="1"/>
          <p:nvPr/>
        </p:nvSpPr>
        <p:spPr>
          <a:xfrm>
            <a:off x="7862237" y="4896152"/>
            <a:ext cx="218446" cy="218446"/>
          </a:xfrm>
          <a:prstGeom prst="rect">
            <a:avLst/>
          </a:prstGeom>
          <a:solidFill>
            <a:schemeClr val="bg1"/>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fr-FR" noProof="0" dirty="0">
                <a:solidFill>
                  <a:schemeClr val="accent6"/>
                </a:solidFill>
                <a:latin typeface="+mn-lt"/>
                <a:cs typeface="Arial Narrow" pitchFamily="34" charset="0"/>
              </a:rPr>
              <a:t>3</a:t>
            </a:r>
          </a:p>
        </p:txBody>
      </p:sp>
      <p:sp>
        <p:nvSpPr>
          <p:cNvPr id="24" name="TextBox 23"/>
          <p:cNvSpPr txBox="1"/>
          <p:nvPr/>
        </p:nvSpPr>
        <p:spPr>
          <a:xfrm>
            <a:off x="5016561" y="2562059"/>
            <a:ext cx="421590" cy="124650"/>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900" noProof="0" dirty="0" err="1">
                <a:latin typeface="+mn-lt"/>
                <a:cs typeface="Arial Narrow" pitchFamily="34" charset="0"/>
              </a:rPr>
              <a:t>Intercités</a:t>
            </a:r>
            <a:endParaRPr lang="en-US" sz="900" noProof="0" dirty="0">
              <a:latin typeface="+mn-lt"/>
              <a:cs typeface="Arial Narrow" pitchFamily="34" charset="0"/>
            </a:endParaRPr>
          </a:p>
        </p:txBody>
      </p:sp>
      <p:sp>
        <p:nvSpPr>
          <p:cNvPr id="156" name="RbSticker">
            <a:extLst>
              <a:ext uri="{FF2B5EF4-FFF2-40B4-BE49-F238E27FC236}">
                <a16:creationId xmlns:a16="http://schemas.microsoft.com/office/drawing/2014/main" id="{2A894BCB-8013-4713-BC42-E88E70DD4998}"/>
              </a:ext>
            </a:extLst>
          </p:cNvPr>
          <p:cNvSpPr txBox="1"/>
          <p:nvPr/>
        </p:nvSpPr>
        <p:spPr>
          <a:xfrm>
            <a:off x="736600" y="260349"/>
            <a:ext cx="2922275"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65863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extLst>
              <p:ext uri="{D42A27DB-BD31-4B8C-83A1-F6EECF244321}">
                <p14:modId xmlns:p14="http://schemas.microsoft.com/office/powerpoint/2010/main" val="3690211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7" name="think-cell Slide" r:id="rId44" imgW="270" imgH="270" progId="TCLayout.ActiveDocument.1">
                  <p:embed/>
                </p:oleObj>
              </mc:Choice>
              <mc:Fallback>
                <p:oleObj name="think-cell Slide" r:id="rId44" imgW="270" imgH="270" progId="TCLayout.ActiveDocument.1">
                  <p:embed/>
                  <p:pic>
                    <p:nvPicPr>
                      <p:cNvPr id="40" name="Object 39"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endParaRPr lang="en-US" sz="1100" b="0" dirty="0">
              <a:solidFill>
                <a:srgbClr val="000000"/>
              </a:solidFill>
              <a:latin typeface="Arial Narrow"/>
              <a:sym typeface="Arial Narrow"/>
            </a:endParaRPr>
          </a:p>
        </p:txBody>
      </p:sp>
      <p:sp>
        <p:nvSpPr>
          <p:cNvPr id="3" name="Title 2"/>
          <p:cNvSpPr>
            <a:spLocks noGrp="1"/>
          </p:cNvSpPr>
          <p:nvPr>
            <p:ph type="title"/>
          </p:nvPr>
        </p:nvSpPr>
        <p:spPr/>
        <p:txBody>
          <a:bodyPr vert="horz"/>
          <a:lstStyle/>
          <a:p>
            <a:r>
              <a:rPr lang="fr-FR" dirty="0"/>
              <a:t>Attractivité prix / durée des modes de transport par tronçon pour un voyageur seul</a:t>
            </a:r>
          </a:p>
        </p:txBody>
      </p:sp>
      <p:cxnSp>
        <p:nvCxnSpPr>
          <p:cNvPr id="4" name="Horizontal Line"/>
          <p:cNvCxnSpPr/>
          <p:nvPr/>
        </p:nvCxnSpPr>
        <p:spPr>
          <a:xfrm>
            <a:off x="7366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 name="ListLeanHorizontalTextTopic0"/>
          <p:cNvSpPr txBox="1"/>
          <p:nvPr/>
        </p:nvSpPr>
        <p:spPr>
          <a:xfrm>
            <a:off x="7366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Paris - Limoges</a:t>
            </a:r>
          </a:p>
        </p:txBody>
      </p:sp>
      <p:cxnSp>
        <p:nvCxnSpPr>
          <p:cNvPr id="7" name="Horizontal Line"/>
          <p:cNvCxnSpPr/>
          <p:nvPr/>
        </p:nvCxnSpPr>
        <p:spPr>
          <a:xfrm>
            <a:off x="36449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8" name="ListLeanHorizontalTextTopic1"/>
          <p:cNvSpPr txBox="1"/>
          <p:nvPr/>
        </p:nvSpPr>
        <p:spPr>
          <a:xfrm>
            <a:off x="36449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Limoges - Toulouse</a:t>
            </a:r>
          </a:p>
        </p:txBody>
      </p:sp>
      <p:cxnSp>
        <p:nvCxnSpPr>
          <p:cNvPr id="10" name="Horizontal Line"/>
          <p:cNvCxnSpPr/>
          <p:nvPr/>
        </p:nvCxnSpPr>
        <p:spPr>
          <a:xfrm>
            <a:off x="6553200" y="2692400"/>
            <a:ext cx="2717800"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 name="ListLeanHorizontalTextTopic2"/>
          <p:cNvSpPr txBox="1"/>
          <p:nvPr/>
        </p:nvSpPr>
        <p:spPr>
          <a:xfrm>
            <a:off x="6553200" y="2411948"/>
            <a:ext cx="2717800"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fr-FR" sz="1500" dirty="0">
                <a:solidFill>
                  <a:srgbClr val="000000"/>
                </a:solidFill>
                <a:latin typeface="Arial Narrow"/>
                <a:cs typeface="Arial Narrow" pitchFamily="34" charset="0"/>
              </a:rPr>
              <a:t>Paris - Toulouse</a:t>
            </a:r>
          </a:p>
        </p:txBody>
      </p:sp>
      <p:sp>
        <p:nvSpPr>
          <p:cNvPr id="19" name="Source"/>
          <p:cNvSpPr txBox="1"/>
          <p:nvPr/>
        </p:nvSpPr>
        <p:spPr>
          <a:xfrm>
            <a:off x="738189" y="6710121"/>
            <a:ext cx="3032882" cy="124650"/>
          </a:xfrm>
          <a:prstGeom prst="rect">
            <a:avLst/>
          </a:prstGeom>
          <a:noFill/>
          <a:ln w="9525">
            <a:noFill/>
          </a:ln>
        </p:spPr>
        <p:txBody>
          <a:bodyPr vert="horz" wrap="none" lIns="0" tIns="0" rIns="0" bIns="0" rtlCol="0" anchor="b" anchorCtr="0">
            <a:spAutoFit/>
          </a:bodyPr>
          <a:lstStyle/>
          <a:p>
            <a:pPr>
              <a:lnSpc>
                <a:spcPct val="90000"/>
              </a:lnSpc>
              <a:buSzPct val="100000"/>
            </a:pPr>
            <a:r>
              <a:rPr lang="fr-FR" sz="900" b="0" dirty="0">
                <a:solidFill>
                  <a:srgbClr val="000000"/>
                </a:solidFill>
                <a:latin typeface="Arial Narrow"/>
                <a:sym typeface="+mn-lt"/>
              </a:rPr>
              <a:t>Sources: Analyses Roland Berger, SNCF, Air France, Blablacar, Mappy</a:t>
            </a:r>
          </a:p>
        </p:txBody>
      </p:sp>
      <p:graphicFrame>
        <p:nvGraphicFramePr>
          <p:cNvPr id="60" name="Chart 3">
            <a:extLst>
              <a:ext uri="{FF2B5EF4-FFF2-40B4-BE49-F238E27FC236}">
                <a16:creationId xmlns:a16="http://schemas.microsoft.com/office/drawing/2014/main" id="{F8B35749-F3C5-4BDF-A3C8-BEB22BF34E80}"/>
              </a:ext>
            </a:extLst>
          </p:cNvPr>
          <p:cNvGraphicFramePr/>
          <p:nvPr>
            <p:custDataLst>
              <p:tags r:id="rId4"/>
            </p:custDataLst>
            <p:extLst>
              <p:ext uri="{D42A27DB-BD31-4B8C-83A1-F6EECF244321}">
                <p14:modId xmlns:p14="http://schemas.microsoft.com/office/powerpoint/2010/main" val="810218581"/>
              </p:ext>
            </p:extLst>
          </p:nvPr>
        </p:nvGraphicFramePr>
        <p:xfrm>
          <a:off x="814388" y="3106738"/>
          <a:ext cx="2809875" cy="2808287"/>
        </p:xfrm>
        <a:graphic>
          <a:graphicData uri="http://schemas.openxmlformats.org/drawingml/2006/chart">
            <c:chart xmlns:c="http://schemas.openxmlformats.org/drawingml/2006/chart" xmlns:r="http://schemas.openxmlformats.org/officeDocument/2006/relationships" r:id="rId46"/>
          </a:graphicData>
        </a:graphic>
      </p:graphicFrame>
      <p:cxnSp>
        <p:nvCxnSpPr>
          <p:cNvPr id="25" name="Straight Connector 24"/>
          <p:cNvCxnSpPr/>
          <p:nvPr>
            <p:custDataLst>
              <p:tags r:id="rId5"/>
            </p:custDataLst>
          </p:nvPr>
        </p:nvCxnSpPr>
        <p:spPr bwMode="auto">
          <a:xfrm>
            <a:off x="3038474" y="4719638"/>
            <a:ext cx="88900" cy="552450"/>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1" name="Text Placeholder 49"/>
          <p:cNvSpPr>
            <a:spLocks noGrp="1"/>
          </p:cNvSpPr>
          <p:nvPr>
            <p:custDataLst>
              <p:tags r:id="rId6"/>
            </p:custDataLst>
          </p:nvPr>
        </p:nvSpPr>
        <p:spPr bwMode="auto">
          <a:xfrm>
            <a:off x="1547813" y="5962650"/>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2334FE8D-95A5-46B3-9610-01AE6569D316}" type="datetime'Dur''''ée ''du ''''t''raj''et p''''orte à p''ort''e'' ''[h]'">
              <a:rPr lang="fr-FR" sz="1100" smtClean="0">
                <a:solidFill>
                  <a:srgbClr val="000000"/>
                </a:solidFill>
                <a:sym typeface="Arial Narrow"/>
              </a:rPr>
              <a:pPr algn="ctr">
                <a:lnSpc>
                  <a:spcPct val="100000"/>
                </a:lnSpc>
                <a:spcBef>
                  <a:spcPct val="0"/>
                </a:spcBef>
              </a:pPr>
              <a:t>Durée du trajet porte à porte [h]</a:t>
            </a:fld>
            <a:endParaRPr lang="fr-FR" sz="1100" dirty="0">
              <a:solidFill>
                <a:srgbClr val="000000"/>
              </a:solidFill>
              <a:sym typeface="Arial Narrow"/>
            </a:endParaRPr>
          </a:p>
        </p:txBody>
      </p:sp>
      <p:sp>
        <p:nvSpPr>
          <p:cNvPr id="58" name="Text Placeholder 81"/>
          <p:cNvSpPr>
            <a:spLocks noGrp="1"/>
          </p:cNvSpPr>
          <p:nvPr>
            <p:custDataLst>
              <p:tags r:id="rId7"/>
            </p:custDataLst>
          </p:nvPr>
        </p:nvSpPr>
        <p:spPr bwMode="gray">
          <a:xfrm>
            <a:off x="1852613" y="4833938"/>
            <a:ext cx="10001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034A3F1-D669-4691-A77C-40E92A929246}" type="datetime'Vo''i''tu''r''''e in''''d''''ivid''''''ue''''''l''l''e'''''''">
              <a:rPr lang="fr-FR" sz="1100" smtClean="0">
                <a:solidFill>
                  <a:srgbClr val="000000"/>
                </a:solidFill>
                <a:sym typeface="Arial Narrow"/>
              </a:rPr>
              <a:pPr>
                <a:lnSpc>
                  <a:spcPct val="100000"/>
                </a:lnSpc>
                <a:spcBef>
                  <a:spcPct val="0"/>
                </a:spcBef>
              </a:pPr>
              <a:t>Voiture individuelle</a:t>
            </a:fld>
            <a:endParaRPr lang="fr-FR" sz="1100" dirty="0">
              <a:solidFill>
                <a:srgbClr val="000000"/>
              </a:solidFill>
              <a:sym typeface="Arial Narrow"/>
            </a:endParaRPr>
          </a:p>
        </p:txBody>
      </p:sp>
      <p:sp>
        <p:nvSpPr>
          <p:cNvPr id="22" name="Text Placeholder 50"/>
          <p:cNvSpPr>
            <a:spLocks noGrp="1"/>
          </p:cNvSpPr>
          <p:nvPr>
            <p:custDataLst>
              <p:tags r:id="rId8"/>
            </p:custDataLst>
          </p:nvPr>
        </p:nvSpPr>
        <p:spPr bwMode="auto">
          <a:xfrm>
            <a:off x="781050"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8ED09DAE-EAA8-4A6C-BD8E-4F308C1BEE81}" type="datetime'''''''P''''r''ix m''o''''''y''en'' [E''U''''''''''R]'">
              <a:rPr lang="fr-FR" sz="1100" smtClean="0">
                <a:solidFill>
                  <a:srgbClr val="000000"/>
                </a:solidFill>
                <a:sym typeface="Arial Narrow"/>
              </a:rPr>
              <a:pPr algn="ctr">
                <a:lnSpc>
                  <a:spcPct val="100000"/>
                </a:lnSpc>
                <a:spcBef>
                  <a:spcPct val="0"/>
                </a:spcBef>
              </a:pPr>
              <a:t>Prix moyen [EUR]</a:t>
            </a:fld>
            <a:endParaRPr lang="fr-FR" sz="1100" dirty="0">
              <a:solidFill>
                <a:srgbClr val="000000"/>
              </a:solidFill>
              <a:sym typeface="Arial Narrow"/>
            </a:endParaRPr>
          </a:p>
        </p:txBody>
      </p:sp>
      <p:sp>
        <p:nvSpPr>
          <p:cNvPr id="39" name="Text Placeholder 66"/>
          <p:cNvSpPr>
            <a:spLocks noGrp="1"/>
          </p:cNvSpPr>
          <p:nvPr>
            <p:custDataLst>
              <p:tags r:id="rId9"/>
            </p:custDataLst>
          </p:nvPr>
        </p:nvSpPr>
        <p:spPr bwMode="gray">
          <a:xfrm>
            <a:off x="2767013" y="5240338"/>
            <a:ext cx="257175" cy="168275"/>
          </a:xfrm>
          <a:prstGeom prst="rect">
            <a:avLst/>
          </a:prstGeom>
          <a:noFill/>
          <a:extLst>
            <a:ext uri="{909E8E84-426E-40DD-AFC4-6F175D3DCCD1}">
              <a14:hiddenFill xmlns:a14="http://schemas.microsoft.com/office/drawing/2010/main">
                <a:solidFill>
                  <a:schemeClr val="accent6"/>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11BC2046-866A-4A04-868E-B5E1B984C77D}" type="datetime'''''''''''''''''''''''''''''''''''''''''''''''T''E''''''T'">
              <a:rPr lang="fr-FR" sz="1100" smtClean="0">
                <a:solidFill>
                  <a:srgbClr val="FFFFFF"/>
                </a:solidFill>
                <a:sym typeface="Arial Narrow"/>
              </a:rPr>
              <a:pPr algn="ctr">
                <a:lnSpc>
                  <a:spcPct val="100000"/>
                </a:lnSpc>
                <a:spcBef>
                  <a:spcPct val="0"/>
                </a:spcBef>
              </a:pPr>
              <a:t>TET</a:t>
            </a:fld>
            <a:endParaRPr lang="fr-FR" sz="1100" dirty="0">
              <a:solidFill>
                <a:srgbClr val="FFFFFF"/>
              </a:solidFill>
              <a:sym typeface="Arial Narrow"/>
            </a:endParaRPr>
          </a:p>
        </p:txBody>
      </p:sp>
      <p:sp>
        <p:nvSpPr>
          <p:cNvPr id="59" name="Text Placeholder 6"/>
          <p:cNvSpPr>
            <a:spLocks noGrp="1"/>
          </p:cNvSpPr>
          <p:nvPr>
            <p:custDataLst>
              <p:tags r:id="rId10"/>
            </p:custDataLst>
          </p:nvPr>
        </p:nvSpPr>
        <p:spPr bwMode="gray">
          <a:xfrm>
            <a:off x="2935289" y="5440363"/>
            <a:ext cx="625475" cy="168275"/>
          </a:xfrm>
          <a:prstGeom prst="rect">
            <a:avLst/>
          </a:prstGeom>
          <a:solidFill>
            <a:srgbClr val="256885"/>
          </a:solidFill>
        </p:spPr>
        <p:txBody>
          <a:bodyPr vert="horz" wrap="none" lIns="20638" tIns="0" rIns="20638"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AF331B1-7259-4843-9E0A-D9FAB35D1B48}" type="datetime'T''''''E''''''O''''Z'' ''''E''''''C''''''''''''''''''O'">
              <a:rPr lang="en-US" sz="1100">
                <a:solidFill>
                  <a:schemeClr val="bg1"/>
                </a:solidFill>
                <a:latin typeface="Arial Narrow"/>
                <a:sym typeface="Arial Narrow"/>
              </a:rPr>
              <a:pPr>
                <a:lnSpc>
                  <a:spcPct val="100000"/>
                </a:lnSpc>
                <a:spcBef>
                  <a:spcPct val="0"/>
                </a:spcBef>
              </a:pPr>
              <a:t>TEOZ ECO</a:t>
            </a:fld>
            <a:endParaRPr lang="fr-FR" sz="1100" dirty="0">
              <a:solidFill>
                <a:schemeClr val="bg1"/>
              </a:solidFill>
              <a:latin typeface="Arial Narrow"/>
              <a:sym typeface="Arial Narrow"/>
            </a:endParaRPr>
          </a:p>
        </p:txBody>
      </p:sp>
      <p:sp>
        <p:nvSpPr>
          <p:cNvPr id="55" name="Text Placeholder 78"/>
          <p:cNvSpPr>
            <a:spLocks noGrp="1"/>
          </p:cNvSpPr>
          <p:nvPr>
            <p:custDataLst>
              <p:tags r:id="rId11"/>
            </p:custDataLst>
          </p:nvPr>
        </p:nvSpPr>
        <p:spPr bwMode="gray">
          <a:xfrm>
            <a:off x="2663825" y="3332163"/>
            <a:ext cx="5683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EADB687-858B-4AE2-B785-418226E958C7}" type="datetime'''''''''A''i''''r'''' Fr''a''''''''''''''''''n''''''ce'''">
              <a:rPr lang="fr-FR" sz="1100" smtClean="0">
                <a:solidFill>
                  <a:srgbClr val="000000"/>
                </a:solidFill>
                <a:sym typeface="Arial Narrow"/>
              </a:rPr>
              <a:pPr>
                <a:lnSpc>
                  <a:spcPct val="100000"/>
                </a:lnSpc>
                <a:spcBef>
                  <a:spcPct val="0"/>
                </a:spcBef>
              </a:pPr>
              <a:t>Air France</a:t>
            </a:fld>
            <a:endParaRPr lang="fr-FR" sz="1100" dirty="0">
              <a:solidFill>
                <a:srgbClr val="000000"/>
              </a:solidFill>
              <a:sym typeface="Arial Narrow"/>
            </a:endParaRPr>
          </a:p>
        </p:txBody>
      </p:sp>
      <p:sp>
        <p:nvSpPr>
          <p:cNvPr id="57" name="Text Placeholder 80"/>
          <p:cNvSpPr>
            <a:spLocks noGrp="1"/>
          </p:cNvSpPr>
          <p:nvPr>
            <p:custDataLst>
              <p:tags r:id="rId12"/>
            </p:custDataLst>
          </p:nvPr>
        </p:nvSpPr>
        <p:spPr bwMode="gray">
          <a:xfrm>
            <a:off x="2767014" y="4551363"/>
            <a:ext cx="5175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DDAB12C-6907-4826-9ED1-8BFEF37C48EF}" type="datetime'Bl''''''''''''''''''''''''''''ab''''''l''''a''''c''ar'''''''''">
              <a:rPr lang="fr-FR" sz="1100" smtClean="0">
                <a:sym typeface="Arial Narrow"/>
              </a:rPr>
              <a:pPr>
                <a:lnSpc>
                  <a:spcPct val="100000"/>
                </a:lnSpc>
                <a:spcBef>
                  <a:spcPct val="0"/>
                </a:spcBef>
              </a:pPr>
              <a:t>Blablacar</a:t>
            </a:fld>
            <a:endParaRPr lang="fr-FR" sz="1100" dirty="0">
              <a:sym typeface="Arial Narrow"/>
            </a:endParaRPr>
          </a:p>
        </p:txBody>
      </p:sp>
      <p:cxnSp>
        <p:nvCxnSpPr>
          <p:cNvPr id="23" name="Connecteur droit 22">
            <a:extLst>
              <a:ext uri="{FF2B5EF4-FFF2-40B4-BE49-F238E27FC236}">
                <a16:creationId xmlns:a16="http://schemas.microsoft.com/office/drawing/2014/main" id="{457BA6A0-4EE8-40F6-A326-B56B5D5D393E}"/>
              </a:ext>
            </a:extLst>
          </p:cNvPr>
          <p:cNvCxnSpPr/>
          <p:nvPr>
            <p:custDataLst>
              <p:tags r:id="rId13"/>
            </p:custDataLst>
          </p:nvPr>
        </p:nvCxnSpPr>
        <p:spPr bwMode="white">
          <a:xfrm>
            <a:off x="4132263" y="3213100"/>
            <a:ext cx="2219325" cy="0"/>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6F320D2A-1399-4E1A-9FD3-D7FA02CA04A2}"/>
              </a:ext>
            </a:extLst>
          </p:cNvPr>
          <p:cNvCxnSpPr/>
          <p:nvPr>
            <p:custDataLst>
              <p:tags r:id="rId14"/>
            </p:custDataLst>
          </p:nvPr>
        </p:nvCxnSpPr>
        <p:spPr bwMode="white">
          <a:xfrm>
            <a:off x="6351588" y="3213100"/>
            <a:ext cx="0" cy="1677988"/>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340D2975-CE73-4675-9575-B030EDB0925D}"/>
              </a:ext>
            </a:extLst>
          </p:cNvPr>
          <p:cNvCxnSpPr/>
          <p:nvPr>
            <p:custDataLst>
              <p:tags r:id="rId15"/>
            </p:custDataLst>
          </p:nvPr>
        </p:nvCxnSpPr>
        <p:spPr bwMode="white">
          <a:xfrm>
            <a:off x="6351588" y="5059363"/>
            <a:ext cx="0" cy="531813"/>
          </a:xfrm>
          <a:prstGeom prst="line">
            <a:avLst/>
          </a:prstGeom>
          <a:ln w="9525" cap="flat" cmpd="sng" algn="ctr">
            <a:solidFill>
              <a:schemeClr val="bg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81" name="Chart 3">
            <a:extLst>
              <a:ext uri="{FF2B5EF4-FFF2-40B4-BE49-F238E27FC236}">
                <a16:creationId xmlns:a16="http://schemas.microsoft.com/office/drawing/2014/main" id="{CCF05B4F-C6FE-4996-BA5B-121EFC2DC593}"/>
              </a:ext>
            </a:extLst>
          </p:cNvPr>
          <p:cNvGraphicFramePr/>
          <p:nvPr>
            <p:custDataLst>
              <p:tags r:id="rId16"/>
            </p:custDataLst>
            <p:extLst>
              <p:ext uri="{D42A27DB-BD31-4B8C-83A1-F6EECF244321}">
                <p14:modId xmlns:p14="http://schemas.microsoft.com/office/powerpoint/2010/main" val="2570079606"/>
              </p:ext>
            </p:extLst>
          </p:nvPr>
        </p:nvGraphicFramePr>
        <p:xfrm>
          <a:off x="3775075" y="3106738"/>
          <a:ext cx="2759075" cy="2789237"/>
        </p:xfrm>
        <a:graphic>
          <a:graphicData uri="http://schemas.openxmlformats.org/drawingml/2006/chart">
            <c:chart xmlns:c="http://schemas.openxmlformats.org/drawingml/2006/chart" xmlns:r="http://schemas.openxmlformats.org/officeDocument/2006/relationships" r:id="rId47"/>
          </a:graphicData>
        </a:graphic>
      </p:graphicFrame>
      <p:cxnSp>
        <p:nvCxnSpPr>
          <p:cNvPr id="26" name="Straight Connector 25"/>
          <p:cNvCxnSpPr/>
          <p:nvPr>
            <p:custDataLst>
              <p:tags r:id="rId17"/>
            </p:custDataLst>
          </p:nvPr>
        </p:nvCxnSpPr>
        <p:spPr bwMode="auto">
          <a:xfrm flipV="1">
            <a:off x="6073775" y="4849813"/>
            <a:ext cx="20638" cy="4127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91" name="Text Placeholder 81"/>
          <p:cNvSpPr>
            <a:spLocks noGrp="1"/>
          </p:cNvSpPr>
          <p:nvPr>
            <p:custDataLst>
              <p:tags r:id="rId18"/>
            </p:custDataLst>
          </p:nvPr>
        </p:nvSpPr>
        <p:spPr bwMode="gray">
          <a:xfrm>
            <a:off x="4984750" y="3694113"/>
            <a:ext cx="10001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41B40CD9-D00D-4403-9AFE-A2510143D3F2}" type="datetime'Vo''i''''''t''''ur''e'' ''i''n''d''i''v''''''''''iduel''l''e'">
              <a:rPr lang="fr-FR" sz="1100" smtClean="0">
                <a:solidFill>
                  <a:srgbClr val="000000"/>
                </a:solidFill>
              </a:rPr>
              <a:pPr>
                <a:lnSpc>
                  <a:spcPct val="100000"/>
                </a:lnSpc>
                <a:spcBef>
                  <a:spcPct val="0"/>
                </a:spcBef>
              </a:pPr>
              <a:t>Voiture individuelle</a:t>
            </a:fld>
            <a:endParaRPr lang="fr-FR" sz="1100" dirty="0">
              <a:solidFill>
                <a:srgbClr val="000000"/>
              </a:solidFill>
              <a:sym typeface="Arial Narrow"/>
            </a:endParaRPr>
          </a:p>
        </p:txBody>
      </p:sp>
      <p:sp>
        <p:nvSpPr>
          <p:cNvPr id="196" name="Text Placeholder 49"/>
          <p:cNvSpPr>
            <a:spLocks noGrp="1"/>
          </p:cNvSpPr>
          <p:nvPr>
            <p:custDataLst>
              <p:tags r:id="rId19"/>
            </p:custDataLst>
          </p:nvPr>
        </p:nvSpPr>
        <p:spPr bwMode="auto">
          <a:xfrm>
            <a:off x="4445000" y="5962650"/>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5D4C4AC-31A5-4220-B7F6-AD3A4A31492F}" type="datetime'Du''rée d''u ''traj''''e''t por''t''e'' à'' ''po''rte [h]'''">
              <a:rPr lang="fr-FR" sz="1100" smtClean="0">
                <a:solidFill>
                  <a:srgbClr val="000000"/>
                </a:solidFill>
              </a:rPr>
              <a:pPr algn="ctr">
                <a:lnSpc>
                  <a:spcPct val="100000"/>
                </a:lnSpc>
                <a:spcBef>
                  <a:spcPct val="0"/>
                </a:spcBef>
              </a:pPr>
              <a:t>Durée du trajet porte à porte [h]</a:t>
            </a:fld>
            <a:endParaRPr lang="fr-FR" sz="1100" dirty="0">
              <a:solidFill>
                <a:srgbClr val="000000"/>
              </a:solidFill>
              <a:sym typeface="Arial Narrow"/>
            </a:endParaRPr>
          </a:p>
        </p:txBody>
      </p:sp>
      <p:sp>
        <p:nvSpPr>
          <p:cNvPr id="197" name="Text Placeholder 50"/>
          <p:cNvSpPr>
            <a:spLocks noGrp="1"/>
          </p:cNvSpPr>
          <p:nvPr>
            <p:custDataLst>
              <p:tags r:id="rId20"/>
            </p:custDataLst>
          </p:nvPr>
        </p:nvSpPr>
        <p:spPr bwMode="auto">
          <a:xfrm>
            <a:off x="3678238"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2113D65-AD7B-4AC7-BA47-6B0897D0FE71}" type="datetime'P''r''''ix'''' ''''m''''oye''n'''''''''' [EU''''''R]'''''''''">
              <a:rPr lang="fr-FR" sz="1100" smtClean="0">
                <a:solidFill>
                  <a:srgbClr val="000000"/>
                </a:solidFill>
              </a:rPr>
              <a:pPr algn="ctr">
                <a:lnSpc>
                  <a:spcPct val="100000"/>
                </a:lnSpc>
                <a:spcBef>
                  <a:spcPct val="0"/>
                </a:spcBef>
              </a:pPr>
              <a:t>Prix moyen [EUR]</a:t>
            </a:fld>
            <a:endParaRPr lang="fr-FR" sz="1100" dirty="0">
              <a:solidFill>
                <a:srgbClr val="000000"/>
              </a:solidFill>
              <a:sym typeface="Arial Narrow"/>
            </a:endParaRPr>
          </a:p>
        </p:txBody>
      </p:sp>
      <p:sp>
        <p:nvSpPr>
          <p:cNvPr id="198" name="Text Placeholder 64"/>
          <p:cNvSpPr>
            <a:spLocks noGrp="1"/>
          </p:cNvSpPr>
          <p:nvPr>
            <p:custDataLst>
              <p:tags r:id="rId21"/>
            </p:custDataLst>
          </p:nvPr>
        </p:nvSpPr>
        <p:spPr bwMode="gray">
          <a:xfrm>
            <a:off x="5807075" y="3513138"/>
            <a:ext cx="26987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65DFDEFE-1147-4A55-9B44-CDBA0DBE49C7}" type="datetime'''''''''''''''''''T''''''''''''''''''''''E''''''''''R'''">
              <a:rPr lang="fr-FR" sz="1100" smtClean="0">
                <a:solidFill>
                  <a:srgbClr val="000000"/>
                </a:solidFill>
              </a:rPr>
              <a:pPr>
                <a:lnSpc>
                  <a:spcPct val="100000"/>
                </a:lnSpc>
                <a:spcBef>
                  <a:spcPct val="0"/>
                </a:spcBef>
              </a:pPr>
              <a:t>TER</a:t>
            </a:fld>
            <a:endParaRPr lang="fr-FR" sz="1100" dirty="0">
              <a:solidFill>
                <a:srgbClr val="000000"/>
              </a:solidFill>
              <a:sym typeface="Arial Narrow"/>
            </a:endParaRPr>
          </a:p>
        </p:txBody>
      </p:sp>
      <p:sp>
        <p:nvSpPr>
          <p:cNvPr id="192" name="Text Placeholder 80"/>
          <p:cNvSpPr>
            <a:spLocks noGrp="1"/>
          </p:cNvSpPr>
          <p:nvPr>
            <p:custDataLst>
              <p:tags r:id="rId22"/>
            </p:custDataLst>
          </p:nvPr>
        </p:nvSpPr>
        <p:spPr bwMode="gray">
          <a:xfrm>
            <a:off x="5051425" y="4627563"/>
            <a:ext cx="5175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C8D086C0-FA61-44CE-9F6C-F822EDF1D43B}" type="datetime'B''''''la''''''''''b''l''''a''''c''''''''''''''a''''r'">
              <a:rPr lang="fr-FR" sz="1100" smtClean="0">
                <a:solidFill>
                  <a:srgbClr val="000000"/>
                </a:solidFill>
              </a:rPr>
              <a:pPr>
                <a:lnSpc>
                  <a:spcPct val="100000"/>
                </a:lnSpc>
                <a:spcBef>
                  <a:spcPct val="0"/>
                </a:spcBef>
              </a:pPr>
              <a:t>Blablacar</a:t>
            </a:fld>
            <a:endParaRPr lang="fr-FR" sz="1100" dirty="0">
              <a:solidFill>
                <a:srgbClr val="000000"/>
              </a:solidFill>
              <a:sym typeface="Arial Narrow"/>
            </a:endParaRPr>
          </a:p>
        </p:txBody>
      </p:sp>
      <p:sp>
        <p:nvSpPr>
          <p:cNvPr id="64" name="Text Placeholder 13"/>
          <p:cNvSpPr>
            <a:spLocks noGrp="1"/>
          </p:cNvSpPr>
          <p:nvPr>
            <p:custDataLst>
              <p:tags r:id="rId23"/>
            </p:custDataLst>
          </p:nvPr>
        </p:nvSpPr>
        <p:spPr bwMode="gray">
          <a:xfrm>
            <a:off x="5721350" y="4891088"/>
            <a:ext cx="6254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56478202-49E5-42B2-8034-183F56C000BF}" type="datetime'''''''''''''''T''''E''''O''''Z'''' ''''''''''''''ECO'''''">
              <a:rPr lang="en-US" sz="1100">
                <a:latin typeface="Arial Narrow"/>
                <a:sym typeface="Arial Narrow"/>
              </a:rPr>
              <a:pPr>
                <a:lnSpc>
                  <a:spcPct val="100000"/>
                </a:lnSpc>
                <a:spcBef>
                  <a:spcPct val="0"/>
                </a:spcBef>
              </a:pPr>
              <a:t>TEOZ ECO</a:t>
            </a:fld>
            <a:endParaRPr lang="fr-FR" sz="1100" dirty="0">
              <a:latin typeface="Arial Narrow"/>
              <a:sym typeface="Arial Narrow"/>
            </a:endParaRPr>
          </a:p>
        </p:txBody>
      </p:sp>
      <p:sp>
        <p:nvSpPr>
          <p:cNvPr id="200" name="Text Placeholder 66"/>
          <p:cNvSpPr>
            <a:spLocks noGrp="1"/>
          </p:cNvSpPr>
          <p:nvPr>
            <p:custDataLst>
              <p:tags r:id="rId24"/>
            </p:custDataLst>
          </p:nvPr>
        </p:nvSpPr>
        <p:spPr bwMode="gray">
          <a:xfrm>
            <a:off x="5889625" y="4122738"/>
            <a:ext cx="25717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B81E7B6B-AE59-4AF5-8E2C-7C6D6B830A30}" type="datetime'''''''''''''''''''''''''''T''E''''T'">
              <a:rPr lang="fr-FR" sz="1100" smtClean="0"/>
              <a:pPr>
                <a:lnSpc>
                  <a:spcPct val="100000"/>
                </a:lnSpc>
                <a:spcBef>
                  <a:spcPct val="0"/>
                </a:spcBef>
              </a:pPr>
              <a:t>TET</a:t>
            </a:fld>
            <a:endParaRPr lang="fr-FR" sz="1100" dirty="0">
              <a:sym typeface="Arial Narrow"/>
            </a:endParaRPr>
          </a:p>
        </p:txBody>
      </p:sp>
      <p:graphicFrame>
        <p:nvGraphicFramePr>
          <p:cNvPr id="77" name="Chart 3">
            <a:extLst>
              <a:ext uri="{FF2B5EF4-FFF2-40B4-BE49-F238E27FC236}">
                <a16:creationId xmlns:a16="http://schemas.microsoft.com/office/drawing/2014/main" id="{13DED00A-9F7A-44AF-AE83-53BB8EE48AB0}"/>
              </a:ext>
            </a:extLst>
          </p:cNvPr>
          <p:cNvGraphicFramePr/>
          <p:nvPr>
            <p:custDataLst>
              <p:tags r:id="rId25"/>
            </p:custDataLst>
            <p:extLst>
              <p:ext uri="{D42A27DB-BD31-4B8C-83A1-F6EECF244321}">
                <p14:modId xmlns:p14="http://schemas.microsoft.com/office/powerpoint/2010/main" val="4232058695"/>
              </p:ext>
            </p:extLst>
          </p:nvPr>
        </p:nvGraphicFramePr>
        <p:xfrm>
          <a:off x="6607175" y="3106738"/>
          <a:ext cx="2809875" cy="2808287"/>
        </p:xfrm>
        <a:graphic>
          <a:graphicData uri="http://schemas.openxmlformats.org/drawingml/2006/chart">
            <c:chart xmlns:c="http://schemas.openxmlformats.org/drawingml/2006/chart" xmlns:r="http://schemas.openxmlformats.org/officeDocument/2006/relationships" r:id="rId48"/>
          </a:graphicData>
        </a:graphic>
      </p:graphicFrame>
      <p:cxnSp>
        <p:nvCxnSpPr>
          <p:cNvPr id="29" name="Straight Connector 28"/>
          <p:cNvCxnSpPr/>
          <p:nvPr>
            <p:custDataLst>
              <p:tags r:id="rId26"/>
            </p:custDataLst>
          </p:nvPr>
        </p:nvCxnSpPr>
        <p:spPr bwMode="auto">
          <a:xfrm flipH="1">
            <a:off x="8640763" y="4276725"/>
            <a:ext cx="38100" cy="149225"/>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27"/>
            </p:custDataLst>
          </p:nvPr>
        </p:nvCxnSpPr>
        <p:spPr bwMode="auto">
          <a:xfrm flipV="1">
            <a:off x="8997950" y="5318125"/>
            <a:ext cx="52388" cy="63500"/>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28"/>
            </p:custDataLst>
          </p:nvPr>
        </p:nvCxnSpPr>
        <p:spPr bwMode="auto">
          <a:xfrm flipV="1">
            <a:off x="8443913" y="5083175"/>
            <a:ext cx="50800" cy="7938"/>
          </a:xfrm>
          <a:prstGeom prst="line">
            <a:avLst/>
          </a:prstGeom>
          <a:ln w="635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76832A81-DFD8-4B88-8AA6-41651F20B5D5}"/>
              </a:ext>
            </a:extLst>
          </p:cNvPr>
          <p:cNvCxnSpPr/>
          <p:nvPr>
            <p:custDataLst>
              <p:tags r:id="rId29"/>
            </p:custDataLst>
          </p:nvPr>
        </p:nvCxnSpPr>
        <p:spPr bwMode="auto">
          <a:xfrm flipV="1">
            <a:off x="8694738" y="5184775"/>
            <a:ext cx="23812" cy="28575"/>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 name="Text Placeholder 4"/>
          <p:cNvSpPr>
            <a:spLocks noGrp="1"/>
          </p:cNvSpPr>
          <p:nvPr>
            <p:custDataLst>
              <p:tags r:id="rId30"/>
            </p:custDataLst>
          </p:nvPr>
        </p:nvSpPr>
        <p:spPr bwMode="gray">
          <a:xfrm>
            <a:off x="8053388" y="5035550"/>
            <a:ext cx="3905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B6F07318-008B-4F41-A21F-3EC422BFEB4D}" type="datetime'''I''''''''''''''''''''D''''''''''''TG''''''V'''''''''''''''">
              <a:rPr lang="en-US" sz="1100">
                <a:latin typeface="Arial Narrow"/>
                <a:sym typeface="Arial Narrow"/>
              </a:rPr>
              <a:pPr>
                <a:lnSpc>
                  <a:spcPct val="100000"/>
                </a:lnSpc>
                <a:spcBef>
                  <a:spcPct val="0"/>
                </a:spcBef>
              </a:pPr>
              <a:t>IDTGV</a:t>
            </a:fld>
            <a:endParaRPr lang="en-US" sz="1100" dirty="0">
              <a:latin typeface="Arial Narrow"/>
              <a:sym typeface="Arial Narrow"/>
            </a:endParaRPr>
          </a:p>
        </p:txBody>
      </p:sp>
      <p:sp>
        <p:nvSpPr>
          <p:cNvPr id="228" name="Text Placeholder 49"/>
          <p:cNvSpPr>
            <a:spLocks noGrp="1"/>
          </p:cNvSpPr>
          <p:nvPr>
            <p:custDataLst>
              <p:tags r:id="rId31"/>
            </p:custDataLst>
          </p:nvPr>
        </p:nvSpPr>
        <p:spPr bwMode="auto">
          <a:xfrm>
            <a:off x="7340600" y="5962650"/>
            <a:ext cx="159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4C105823-05C2-4F2D-B651-A177AC33E127}" type="datetime'D''''urée ''du'' t''rajet ''p''orte'' à'''''' por''''te'' [h]'">
              <a:rPr lang="fr-FR" sz="1100" smtClean="0">
                <a:solidFill>
                  <a:srgbClr val="000000"/>
                </a:solidFill>
              </a:rPr>
              <a:pPr algn="ctr">
                <a:lnSpc>
                  <a:spcPct val="100000"/>
                </a:lnSpc>
                <a:spcBef>
                  <a:spcPct val="0"/>
                </a:spcBef>
              </a:pPr>
              <a:t>Durée du trajet porte à porte [h]</a:t>
            </a:fld>
            <a:endParaRPr lang="fr-FR" sz="1100" dirty="0">
              <a:solidFill>
                <a:srgbClr val="000000"/>
              </a:solidFill>
              <a:sym typeface="Arial Narrow"/>
            </a:endParaRPr>
          </a:p>
        </p:txBody>
      </p:sp>
      <p:sp>
        <p:nvSpPr>
          <p:cNvPr id="227" name="Text Placeholder 50"/>
          <p:cNvSpPr>
            <a:spLocks noGrp="1"/>
          </p:cNvSpPr>
          <p:nvPr>
            <p:custDataLst>
              <p:tags r:id="rId32"/>
            </p:custDataLst>
          </p:nvPr>
        </p:nvSpPr>
        <p:spPr bwMode="auto">
          <a:xfrm>
            <a:off x="6573838" y="2849563"/>
            <a:ext cx="9080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lnSpc>
                <a:spcPct val="100000"/>
              </a:lnSpc>
              <a:spcBef>
                <a:spcPct val="0"/>
              </a:spcBef>
            </a:pPr>
            <a:fld id="{380CFD81-7482-4D54-BDFB-7D05ACF46435}" type="datetime'''''''P''''r''''ix m''''o''''''''ye''n [E''''U''''''R]'''">
              <a:rPr lang="fr-FR" sz="1100" smtClean="0">
                <a:solidFill>
                  <a:srgbClr val="000000"/>
                </a:solidFill>
              </a:rPr>
              <a:pPr algn="ctr">
                <a:lnSpc>
                  <a:spcPct val="100000"/>
                </a:lnSpc>
                <a:spcBef>
                  <a:spcPct val="0"/>
                </a:spcBef>
              </a:pPr>
              <a:t>Prix moyen [EUR]</a:t>
            </a:fld>
            <a:endParaRPr lang="fr-FR" sz="1100" dirty="0">
              <a:solidFill>
                <a:srgbClr val="000000"/>
              </a:solidFill>
              <a:sym typeface="Arial Narrow"/>
            </a:endParaRPr>
          </a:p>
        </p:txBody>
      </p:sp>
      <p:sp>
        <p:nvSpPr>
          <p:cNvPr id="46" name="Text Placeholder 2"/>
          <p:cNvSpPr>
            <a:spLocks noGrp="1"/>
          </p:cNvSpPr>
          <p:nvPr>
            <p:custDataLst>
              <p:tags r:id="rId33"/>
            </p:custDataLst>
          </p:nvPr>
        </p:nvSpPr>
        <p:spPr bwMode="gray">
          <a:xfrm>
            <a:off x="8464550" y="4594225"/>
            <a:ext cx="2762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411855A-EAC0-4398-BA3A-ADB9FCB07EAF}" type="datetime'T''''''''''''''''''''''''''''''''''G''''''''''V'">
              <a:rPr lang="en-US" sz="1100">
                <a:latin typeface="Arial Narrow"/>
                <a:sym typeface="Arial Narrow"/>
              </a:rPr>
              <a:pPr>
                <a:lnSpc>
                  <a:spcPct val="100000"/>
                </a:lnSpc>
                <a:spcBef>
                  <a:spcPct val="0"/>
                </a:spcBef>
              </a:pPr>
              <a:t>TGV</a:t>
            </a:fld>
            <a:endParaRPr lang="en-US" sz="1100" dirty="0">
              <a:latin typeface="Arial Narrow"/>
              <a:sym typeface="Arial Narrow"/>
            </a:endParaRPr>
          </a:p>
        </p:txBody>
      </p:sp>
      <p:sp>
        <p:nvSpPr>
          <p:cNvPr id="235" name="Text Placeholder 66"/>
          <p:cNvSpPr>
            <a:spLocks noGrp="1"/>
          </p:cNvSpPr>
          <p:nvPr>
            <p:custDataLst>
              <p:tags r:id="rId34"/>
            </p:custDataLst>
          </p:nvPr>
        </p:nvSpPr>
        <p:spPr bwMode="gray">
          <a:xfrm>
            <a:off x="8888413" y="4803775"/>
            <a:ext cx="25717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A80245FB-3ABA-414E-8596-54D4F6425C59}" type="datetime'''''T''E''T'''''">
              <a:rPr lang="fr-FR" sz="1100" smtClean="0">
                <a:solidFill>
                  <a:srgbClr val="000000"/>
                </a:solidFill>
              </a:rPr>
              <a:pPr>
                <a:lnSpc>
                  <a:spcPct val="100000"/>
                </a:lnSpc>
                <a:spcBef>
                  <a:spcPct val="0"/>
                </a:spcBef>
              </a:pPr>
              <a:t>TET</a:t>
            </a:fld>
            <a:endParaRPr lang="fr-FR" sz="1100" dirty="0">
              <a:solidFill>
                <a:srgbClr val="000000"/>
              </a:solidFill>
              <a:sym typeface="Arial Narrow"/>
            </a:endParaRPr>
          </a:p>
        </p:txBody>
      </p:sp>
      <p:sp>
        <p:nvSpPr>
          <p:cNvPr id="53" name="Text Placeholder 2"/>
          <p:cNvSpPr>
            <a:spLocks noGrp="1"/>
          </p:cNvSpPr>
          <p:nvPr>
            <p:custDataLst>
              <p:tags r:id="rId35"/>
            </p:custDataLst>
          </p:nvPr>
        </p:nvSpPr>
        <p:spPr bwMode="gray">
          <a:xfrm>
            <a:off x="8615363" y="5381625"/>
            <a:ext cx="6254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92352B0B-9926-48E8-BF9E-E58CC37853B3}" type="datetime'''''T''''E''''''''O''''Z'''' ''''E''''''C''O'''''''''''">
              <a:rPr lang="en-US" sz="1100">
                <a:latin typeface="Arial Narrow"/>
                <a:sym typeface="Arial Narrow"/>
              </a:rPr>
              <a:pPr>
                <a:lnSpc>
                  <a:spcPct val="100000"/>
                </a:lnSpc>
                <a:spcBef>
                  <a:spcPct val="0"/>
                </a:spcBef>
              </a:pPr>
              <a:t>TEOZ ECO</a:t>
            </a:fld>
            <a:endParaRPr lang="fr-FR" sz="1100" dirty="0">
              <a:latin typeface="Arial Narrow"/>
              <a:sym typeface="Arial Narrow"/>
            </a:endParaRPr>
          </a:p>
        </p:txBody>
      </p:sp>
      <p:sp>
        <p:nvSpPr>
          <p:cNvPr id="233" name="Text Placeholder 78"/>
          <p:cNvSpPr>
            <a:spLocks noGrp="1"/>
          </p:cNvSpPr>
          <p:nvPr>
            <p:custDataLst>
              <p:tags r:id="rId36"/>
            </p:custDataLst>
          </p:nvPr>
        </p:nvSpPr>
        <p:spPr bwMode="gray">
          <a:xfrm>
            <a:off x="8180388" y="3703638"/>
            <a:ext cx="5683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78449F1C-8F7A-4011-8C9A-104A540B8957}" type="datetime'''''A''''i''r'''''''' ''Fr''''''''anc''''''''''e'">
              <a:rPr lang="fr-FR" sz="1100" smtClean="0">
                <a:solidFill>
                  <a:srgbClr val="000000"/>
                </a:solidFill>
              </a:rPr>
              <a:pPr>
                <a:lnSpc>
                  <a:spcPct val="100000"/>
                </a:lnSpc>
                <a:spcBef>
                  <a:spcPct val="0"/>
                </a:spcBef>
              </a:pPr>
              <a:t>Air France</a:t>
            </a:fld>
            <a:endParaRPr lang="fr-FR" sz="1100" dirty="0">
              <a:solidFill>
                <a:srgbClr val="000000"/>
              </a:solidFill>
              <a:sym typeface="Arial Narrow"/>
            </a:endParaRPr>
          </a:p>
        </p:txBody>
      </p:sp>
      <p:sp>
        <p:nvSpPr>
          <p:cNvPr id="232" name="Text Placeholder 79"/>
          <p:cNvSpPr>
            <a:spLocks noGrp="1"/>
          </p:cNvSpPr>
          <p:nvPr>
            <p:custDataLst>
              <p:tags r:id="rId37"/>
            </p:custDataLst>
          </p:nvPr>
        </p:nvSpPr>
        <p:spPr bwMode="gray">
          <a:xfrm>
            <a:off x="7696200" y="4413250"/>
            <a:ext cx="4159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0373E7C7-4AEE-4B9C-9CB0-3C6C5B1ACFEA}" type="datetime'''''''''''''Ea''''''''''''''''''s''''''''''yj''''et'''''">
              <a:rPr lang="fr-FR" sz="1100" smtClean="0">
                <a:solidFill>
                  <a:srgbClr val="000000"/>
                </a:solidFill>
              </a:rPr>
              <a:pPr>
                <a:lnSpc>
                  <a:spcPct val="100000"/>
                </a:lnSpc>
                <a:spcBef>
                  <a:spcPct val="0"/>
                </a:spcBef>
              </a:pPr>
              <a:t>Easyjet</a:t>
            </a:fld>
            <a:endParaRPr lang="fr-FR" sz="1100" dirty="0">
              <a:solidFill>
                <a:srgbClr val="000000"/>
              </a:solidFill>
              <a:sym typeface="Arial Narrow"/>
            </a:endParaRPr>
          </a:p>
        </p:txBody>
      </p:sp>
      <p:sp>
        <p:nvSpPr>
          <p:cNvPr id="231" name="Text Placeholder 80"/>
          <p:cNvSpPr>
            <a:spLocks noGrp="1"/>
          </p:cNvSpPr>
          <p:nvPr>
            <p:custDataLst>
              <p:tags r:id="rId38"/>
            </p:custDataLst>
          </p:nvPr>
        </p:nvSpPr>
        <p:spPr bwMode="gray">
          <a:xfrm>
            <a:off x="8367713" y="5213350"/>
            <a:ext cx="517525" cy="168275"/>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20638" tIns="0" rIns="20638"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35596666-6E72-44E8-9469-77BFB2504AB7}" type="datetime'''''''''B''''''''''l''a''''''''''bl''''a''c''ar'''''">
              <a:rPr lang="fr-FR" sz="1100" smtClean="0">
                <a:solidFill>
                  <a:srgbClr val="000000"/>
                </a:solidFill>
              </a:rPr>
              <a:pPr>
                <a:lnSpc>
                  <a:spcPct val="100000"/>
                </a:lnSpc>
                <a:spcBef>
                  <a:spcPct val="0"/>
                </a:spcBef>
              </a:pPr>
              <a:t>Blablacar</a:t>
            </a:fld>
            <a:endParaRPr lang="fr-FR" sz="1100" dirty="0">
              <a:solidFill>
                <a:srgbClr val="000000"/>
              </a:solidFill>
              <a:sym typeface="Arial Narrow"/>
            </a:endParaRPr>
          </a:p>
        </p:txBody>
      </p:sp>
      <p:sp>
        <p:nvSpPr>
          <p:cNvPr id="230" name="Text Placeholder 81"/>
          <p:cNvSpPr>
            <a:spLocks noGrp="1"/>
          </p:cNvSpPr>
          <p:nvPr>
            <p:custDataLst>
              <p:tags r:id="rId39"/>
            </p:custDataLst>
          </p:nvPr>
        </p:nvSpPr>
        <p:spPr bwMode="gray">
          <a:xfrm>
            <a:off x="8201026" y="4108450"/>
            <a:ext cx="1000125" cy="168275"/>
          </a:xfrm>
          <a:prstGeom prst="rect">
            <a:avLst/>
          </a:prstGeom>
          <a:noFill/>
          <a:extLst>
            <a:ext uri="{909E8E84-426E-40DD-AFC4-6F175D3DCCD1}">
              <a14:hiddenFill xmlns:a14="http://schemas.microsoft.com/office/drawing/2010/main">
                <a:solidFill>
                  <a:srgbClr val="256885"/>
                </a:solidFill>
              </a14:hiddenFill>
            </a:ext>
          </a:extLst>
        </p:spPr>
        <p:txBody>
          <a:bodyPr vert="horz" wrap="none" lIns="20638" tIns="0" rIns="20638" bIns="0" numCol="1" spc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fld id="{EBC8463E-3AF6-4286-A312-DF2AD64240E6}" type="datetime'''V''o''''i''''''t''u''r''e i''nd''i''vi''''du''''''ell''e'">
              <a:rPr lang="fr-FR" sz="1100" smtClean="0">
                <a:solidFill>
                  <a:srgbClr val="000000"/>
                </a:solidFill>
              </a:rPr>
              <a:pPr>
                <a:lnSpc>
                  <a:spcPct val="100000"/>
                </a:lnSpc>
                <a:spcBef>
                  <a:spcPct val="0"/>
                </a:spcBef>
              </a:pPr>
              <a:t>Voiture individuelle</a:t>
            </a:fld>
            <a:endParaRPr lang="fr-FR" sz="1100" dirty="0">
              <a:solidFill>
                <a:srgbClr val="000000"/>
              </a:solidFill>
              <a:sym typeface="Arial Narrow"/>
            </a:endParaRPr>
          </a:p>
        </p:txBody>
      </p:sp>
      <p:sp>
        <p:nvSpPr>
          <p:cNvPr id="287" name="Oval 286"/>
          <p:cNvSpPr/>
          <p:nvPr>
            <p:custDataLst>
              <p:tags r:id="rId40"/>
            </p:custDataLst>
          </p:nvPr>
        </p:nvSpPr>
        <p:spPr bwMode="auto">
          <a:xfrm>
            <a:off x="811213" y="6435725"/>
            <a:ext cx="133350" cy="133350"/>
          </a:xfrm>
          <a:prstGeom prst="ellipse">
            <a:avLst/>
          </a:prstGeom>
          <a:solidFill>
            <a:srgbClr val="256885"/>
          </a:solidFill>
          <a:ln w="9525" algn="ctr">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en-US" sz="1500" b="0" dirty="0">
              <a:solidFill>
                <a:srgbClr val="000000"/>
              </a:solidFill>
            </a:endParaRPr>
          </a:p>
        </p:txBody>
      </p:sp>
      <p:sp>
        <p:nvSpPr>
          <p:cNvPr id="286" name="Text Placeholder 123"/>
          <p:cNvSpPr>
            <a:spLocks noGrp="1"/>
          </p:cNvSpPr>
          <p:nvPr>
            <p:custDataLst>
              <p:tags r:id="rId41"/>
            </p:custDataLst>
          </p:nvPr>
        </p:nvSpPr>
        <p:spPr bwMode="auto">
          <a:xfrm>
            <a:off x="1019174" y="6430963"/>
            <a:ext cx="4783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spcBef>
                <a:spcPct val="0"/>
              </a:spcBef>
            </a:pPr>
            <a:r>
              <a:rPr lang="fr-FR" sz="1000" dirty="0">
                <a:solidFill>
                  <a:srgbClr val="000000"/>
                </a:solidFill>
                <a:sym typeface="Arial Narrow"/>
              </a:rPr>
              <a:t>Capacité journalière [#voyageurs / jour] (par convention, la voiture individuelle fait ici 100 trajets par jour)</a:t>
            </a:r>
          </a:p>
        </p:txBody>
      </p:sp>
      <p:sp>
        <p:nvSpPr>
          <p:cNvPr id="96" name="RbSticker"/>
          <p:cNvSpPr txBox="1"/>
          <p:nvPr/>
        </p:nvSpPr>
        <p:spPr>
          <a:xfrm>
            <a:off x="5677728" y="324145"/>
            <a:ext cx="937372" cy="180049"/>
          </a:xfrm>
          <a:prstGeom prst="rect">
            <a:avLst/>
          </a:prstGeom>
          <a:noFill/>
          <a:ln w="9525">
            <a:noFill/>
          </a:ln>
        </p:spPr>
        <p:txBody>
          <a:bodyPr vert="horz" wrap="none" lIns="0" tIns="0" rIns="0" bIns="0" rtlCol="0" anchor="ctr">
            <a:spAutoFit/>
          </a:bodyPr>
          <a:lstStyle/>
          <a:p>
            <a:pPr>
              <a:lnSpc>
                <a:spcPct val="90000"/>
              </a:lnSpc>
              <a:spcBef>
                <a:spcPts val="400"/>
              </a:spcBef>
              <a:buClr>
                <a:srgbClr val="000000"/>
              </a:buClr>
              <a:buSzPct val="100000"/>
            </a:pPr>
            <a:r>
              <a:rPr lang="fr-FR" dirty="0">
                <a:solidFill>
                  <a:srgbClr val="003F56"/>
                </a:solidFill>
                <a:latin typeface="Arial Narrow"/>
                <a:cs typeface="Arial Narrow" pitchFamily="34" charset="0"/>
              </a:rPr>
              <a:t>Voyageur Seul</a:t>
            </a:r>
          </a:p>
        </p:txBody>
      </p:sp>
      <p:grpSp>
        <p:nvGrpSpPr>
          <p:cNvPr id="50" name="Group 49"/>
          <p:cNvGrpSpPr/>
          <p:nvPr/>
        </p:nvGrpSpPr>
        <p:grpSpPr>
          <a:xfrm>
            <a:off x="4809000" y="214159"/>
            <a:ext cx="288000" cy="288000"/>
            <a:chOff x="5275725" y="214159"/>
            <a:chExt cx="288000" cy="288000"/>
          </a:xfrm>
        </p:grpSpPr>
        <p:sp>
          <p:nvSpPr>
            <p:cNvPr id="51" name="Rectangle 50"/>
            <p:cNvSpPr>
              <a:spLocks/>
            </p:cNvSpPr>
            <p:nvPr/>
          </p:nvSpPr>
          <p:spPr>
            <a:xfrm>
              <a:off x="5275725" y="214159"/>
              <a:ext cx="288000" cy="288000"/>
            </a:xfrm>
            <a:prstGeom prst="rect">
              <a:avLst/>
            </a:prstGeom>
            <a:solidFill>
              <a:schemeClr val="bg2"/>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fr-FR" sz="1500" b="0" dirty="0"/>
            </a:p>
          </p:txBody>
        </p:sp>
        <p:sp>
          <p:nvSpPr>
            <p:cNvPr id="52" name="Freeform 5"/>
            <p:cNvSpPr>
              <a:spLocks noEditPoints="1"/>
            </p:cNvSpPr>
            <p:nvPr/>
          </p:nvSpPr>
          <p:spPr bwMode="auto">
            <a:xfrm>
              <a:off x="5284039" y="232855"/>
              <a:ext cx="271372" cy="250608"/>
            </a:xfrm>
            <a:custGeom>
              <a:avLst/>
              <a:gdLst>
                <a:gd name="T0" fmla="*/ 1041 w 2080"/>
                <a:gd name="T1" fmla="*/ 920 h 1920"/>
                <a:gd name="T2" fmla="*/ 1321 w 2080"/>
                <a:gd name="T3" fmla="*/ 1200 h 1920"/>
                <a:gd name="T4" fmla="*/ 1041 w 2080"/>
                <a:gd name="T5" fmla="*/ 1480 h 1920"/>
                <a:gd name="T6" fmla="*/ 761 w 2080"/>
                <a:gd name="T7" fmla="*/ 1200 h 1920"/>
                <a:gd name="T8" fmla="*/ 1041 w 2080"/>
                <a:gd name="T9" fmla="*/ 920 h 1920"/>
                <a:gd name="T10" fmla="*/ 1041 w 2080"/>
                <a:gd name="T11" fmla="*/ 1000 h 1920"/>
                <a:gd name="T12" fmla="*/ 841 w 2080"/>
                <a:gd name="T13" fmla="*/ 1200 h 1920"/>
                <a:gd name="T14" fmla="*/ 1041 w 2080"/>
                <a:gd name="T15" fmla="*/ 1400 h 1920"/>
                <a:gd name="T16" fmla="*/ 1241 w 2080"/>
                <a:gd name="T17" fmla="*/ 1200 h 1920"/>
                <a:gd name="T18" fmla="*/ 1041 w 2080"/>
                <a:gd name="T19" fmla="*/ 1000 h 1920"/>
                <a:gd name="T20" fmla="*/ 1800 w 2080"/>
                <a:gd name="T21" fmla="*/ 1360 h 1920"/>
                <a:gd name="T22" fmla="*/ 2080 w 2080"/>
                <a:gd name="T23" fmla="*/ 1640 h 1920"/>
                <a:gd name="T24" fmla="*/ 1800 w 2080"/>
                <a:gd name="T25" fmla="*/ 1920 h 1920"/>
                <a:gd name="T26" fmla="*/ 1520 w 2080"/>
                <a:gd name="T27" fmla="*/ 1640 h 1920"/>
                <a:gd name="T28" fmla="*/ 1800 w 2080"/>
                <a:gd name="T29" fmla="*/ 1360 h 1920"/>
                <a:gd name="T30" fmla="*/ 1800 w 2080"/>
                <a:gd name="T31" fmla="*/ 1440 h 1920"/>
                <a:gd name="T32" fmla="*/ 1600 w 2080"/>
                <a:gd name="T33" fmla="*/ 1640 h 1920"/>
                <a:gd name="T34" fmla="*/ 1800 w 2080"/>
                <a:gd name="T35" fmla="*/ 1840 h 1920"/>
                <a:gd name="T36" fmla="*/ 2000 w 2080"/>
                <a:gd name="T37" fmla="*/ 1640 h 1920"/>
                <a:gd name="T38" fmla="*/ 1800 w 2080"/>
                <a:gd name="T39" fmla="*/ 1440 h 1920"/>
                <a:gd name="T40" fmla="*/ 280 w 2080"/>
                <a:gd name="T41" fmla="*/ 1360 h 1920"/>
                <a:gd name="T42" fmla="*/ 560 w 2080"/>
                <a:gd name="T43" fmla="*/ 1640 h 1920"/>
                <a:gd name="T44" fmla="*/ 280 w 2080"/>
                <a:gd name="T45" fmla="*/ 1920 h 1920"/>
                <a:gd name="T46" fmla="*/ 0 w 2080"/>
                <a:gd name="T47" fmla="*/ 1640 h 1920"/>
                <a:gd name="T48" fmla="*/ 280 w 2080"/>
                <a:gd name="T49" fmla="*/ 1360 h 1920"/>
                <a:gd name="T50" fmla="*/ 280 w 2080"/>
                <a:gd name="T51" fmla="*/ 1440 h 1920"/>
                <a:gd name="T52" fmla="*/ 80 w 2080"/>
                <a:gd name="T53" fmla="*/ 1640 h 1920"/>
                <a:gd name="T54" fmla="*/ 280 w 2080"/>
                <a:gd name="T55" fmla="*/ 1840 h 1920"/>
                <a:gd name="T56" fmla="*/ 480 w 2080"/>
                <a:gd name="T57" fmla="*/ 1640 h 1920"/>
                <a:gd name="T58" fmla="*/ 280 w 2080"/>
                <a:gd name="T59" fmla="*/ 1440 h 1920"/>
                <a:gd name="T60" fmla="*/ 1040 w 2080"/>
                <a:gd name="T61" fmla="*/ 0 h 1920"/>
                <a:gd name="T62" fmla="*/ 1320 w 2080"/>
                <a:gd name="T63" fmla="*/ 280 h 1920"/>
                <a:gd name="T64" fmla="*/ 1040 w 2080"/>
                <a:gd name="T65" fmla="*/ 560 h 1920"/>
                <a:gd name="T66" fmla="*/ 760 w 2080"/>
                <a:gd name="T67" fmla="*/ 280 h 1920"/>
                <a:gd name="T68" fmla="*/ 1040 w 2080"/>
                <a:gd name="T69" fmla="*/ 0 h 1920"/>
                <a:gd name="T70" fmla="*/ 1040 w 2080"/>
                <a:gd name="T71" fmla="*/ 80 h 1920"/>
                <a:gd name="T72" fmla="*/ 840 w 2080"/>
                <a:gd name="T73" fmla="*/ 280 h 1920"/>
                <a:gd name="T74" fmla="*/ 1040 w 2080"/>
                <a:gd name="T75" fmla="*/ 480 h 1920"/>
                <a:gd name="T76" fmla="*/ 1240 w 2080"/>
                <a:gd name="T77" fmla="*/ 280 h 1920"/>
                <a:gd name="T78" fmla="*/ 1040 w 2080"/>
                <a:gd name="T79" fmla="*/ 80 h 1920"/>
                <a:gd name="T80" fmla="*/ 1469 w 2080"/>
                <a:gd name="T81" fmla="*/ 1498 h 1920"/>
                <a:gd name="T82" fmla="*/ 1327 w 2080"/>
                <a:gd name="T83" fmla="*/ 1418 h 1920"/>
                <a:gd name="T84" fmla="*/ 1368 w 2080"/>
                <a:gd name="T85" fmla="*/ 1350 h 1920"/>
                <a:gd name="T86" fmla="*/ 1508 w 2080"/>
                <a:gd name="T87" fmla="*/ 1429 h 1920"/>
                <a:gd name="T88" fmla="*/ 1469 w 2080"/>
                <a:gd name="T89" fmla="*/ 1498 h 1920"/>
                <a:gd name="T90" fmla="*/ 754 w 2080"/>
                <a:gd name="T91" fmla="*/ 1418 h 1920"/>
                <a:gd name="T92" fmla="*/ 611 w 2080"/>
                <a:gd name="T93" fmla="*/ 1498 h 1920"/>
                <a:gd name="T94" fmla="*/ 572 w 2080"/>
                <a:gd name="T95" fmla="*/ 1429 h 1920"/>
                <a:gd name="T96" fmla="*/ 714 w 2080"/>
                <a:gd name="T97" fmla="*/ 1349 h 1920"/>
                <a:gd name="T98" fmla="*/ 754 w 2080"/>
                <a:gd name="T99" fmla="*/ 1418 h 1920"/>
                <a:gd name="T100" fmla="*/ 1000 w 2080"/>
                <a:gd name="T101" fmla="*/ 842 h 1920"/>
                <a:gd name="T102" fmla="*/ 1000 w 2080"/>
                <a:gd name="T103" fmla="*/ 638 h 1920"/>
                <a:gd name="T104" fmla="*/ 1080 w 2080"/>
                <a:gd name="T105" fmla="*/ 638 h 1920"/>
                <a:gd name="T106" fmla="*/ 1080 w 2080"/>
                <a:gd name="T107" fmla="*/ 842 h 1920"/>
                <a:gd name="T108" fmla="*/ 1000 w 2080"/>
                <a:gd name="T109" fmla="*/ 842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0" h="1920">
                  <a:moveTo>
                    <a:pt x="1041" y="920"/>
                  </a:moveTo>
                  <a:cubicBezTo>
                    <a:pt x="1196" y="920"/>
                    <a:pt x="1321" y="1045"/>
                    <a:pt x="1321" y="1200"/>
                  </a:cubicBezTo>
                  <a:cubicBezTo>
                    <a:pt x="1321" y="1355"/>
                    <a:pt x="1196" y="1480"/>
                    <a:pt x="1041" y="1480"/>
                  </a:cubicBezTo>
                  <a:cubicBezTo>
                    <a:pt x="886" y="1480"/>
                    <a:pt x="761" y="1355"/>
                    <a:pt x="761" y="1200"/>
                  </a:cubicBezTo>
                  <a:cubicBezTo>
                    <a:pt x="761" y="1045"/>
                    <a:pt x="886" y="920"/>
                    <a:pt x="1041" y="920"/>
                  </a:cubicBezTo>
                  <a:close/>
                  <a:moveTo>
                    <a:pt x="1041" y="1000"/>
                  </a:moveTo>
                  <a:cubicBezTo>
                    <a:pt x="931" y="1000"/>
                    <a:pt x="841" y="1090"/>
                    <a:pt x="841" y="1200"/>
                  </a:cubicBezTo>
                  <a:cubicBezTo>
                    <a:pt x="841" y="1310"/>
                    <a:pt x="931" y="1400"/>
                    <a:pt x="1041" y="1400"/>
                  </a:cubicBezTo>
                  <a:cubicBezTo>
                    <a:pt x="1152" y="1400"/>
                    <a:pt x="1241" y="1310"/>
                    <a:pt x="1241" y="1200"/>
                  </a:cubicBezTo>
                  <a:cubicBezTo>
                    <a:pt x="1241" y="1090"/>
                    <a:pt x="1152" y="1000"/>
                    <a:pt x="1041" y="1000"/>
                  </a:cubicBezTo>
                  <a:close/>
                  <a:moveTo>
                    <a:pt x="1800" y="1360"/>
                  </a:moveTo>
                  <a:cubicBezTo>
                    <a:pt x="1955" y="1360"/>
                    <a:pt x="2080" y="1485"/>
                    <a:pt x="2080" y="1640"/>
                  </a:cubicBezTo>
                  <a:cubicBezTo>
                    <a:pt x="2080" y="1795"/>
                    <a:pt x="1955" y="1920"/>
                    <a:pt x="1800" y="1920"/>
                  </a:cubicBezTo>
                  <a:cubicBezTo>
                    <a:pt x="1645" y="1920"/>
                    <a:pt x="1520" y="1795"/>
                    <a:pt x="1520" y="1640"/>
                  </a:cubicBezTo>
                  <a:cubicBezTo>
                    <a:pt x="1520" y="1485"/>
                    <a:pt x="1645" y="1360"/>
                    <a:pt x="1800" y="1360"/>
                  </a:cubicBezTo>
                  <a:close/>
                  <a:moveTo>
                    <a:pt x="1800" y="1440"/>
                  </a:moveTo>
                  <a:cubicBezTo>
                    <a:pt x="1690" y="1440"/>
                    <a:pt x="1600" y="1530"/>
                    <a:pt x="1600" y="1640"/>
                  </a:cubicBezTo>
                  <a:cubicBezTo>
                    <a:pt x="1600" y="1750"/>
                    <a:pt x="1690" y="1840"/>
                    <a:pt x="1800" y="1840"/>
                  </a:cubicBezTo>
                  <a:cubicBezTo>
                    <a:pt x="1910" y="1840"/>
                    <a:pt x="2000" y="1750"/>
                    <a:pt x="2000" y="1640"/>
                  </a:cubicBezTo>
                  <a:cubicBezTo>
                    <a:pt x="2000" y="1530"/>
                    <a:pt x="1910" y="1440"/>
                    <a:pt x="1800" y="1440"/>
                  </a:cubicBezTo>
                  <a:close/>
                  <a:moveTo>
                    <a:pt x="280" y="1360"/>
                  </a:moveTo>
                  <a:cubicBezTo>
                    <a:pt x="435" y="1360"/>
                    <a:pt x="560" y="1485"/>
                    <a:pt x="560" y="1640"/>
                  </a:cubicBezTo>
                  <a:cubicBezTo>
                    <a:pt x="560" y="1795"/>
                    <a:pt x="435" y="1920"/>
                    <a:pt x="280" y="1920"/>
                  </a:cubicBezTo>
                  <a:cubicBezTo>
                    <a:pt x="125" y="1920"/>
                    <a:pt x="0" y="1795"/>
                    <a:pt x="0" y="1640"/>
                  </a:cubicBezTo>
                  <a:cubicBezTo>
                    <a:pt x="0" y="1485"/>
                    <a:pt x="125" y="1360"/>
                    <a:pt x="280" y="1360"/>
                  </a:cubicBezTo>
                  <a:close/>
                  <a:moveTo>
                    <a:pt x="280" y="1440"/>
                  </a:moveTo>
                  <a:cubicBezTo>
                    <a:pt x="170" y="1440"/>
                    <a:pt x="80" y="1530"/>
                    <a:pt x="80" y="1640"/>
                  </a:cubicBezTo>
                  <a:cubicBezTo>
                    <a:pt x="80" y="1750"/>
                    <a:pt x="170" y="1840"/>
                    <a:pt x="280" y="1840"/>
                  </a:cubicBezTo>
                  <a:cubicBezTo>
                    <a:pt x="390" y="1840"/>
                    <a:pt x="480" y="1750"/>
                    <a:pt x="480" y="1640"/>
                  </a:cubicBezTo>
                  <a:cubicBezTo>
                    <a:pt x="480" y="1530"/>
                    <a:pt x="390" y="1440"/>
                    <a:pt x="280" y="1440"/>
                  </a:cubicBezTo>
                  <a:close/>
                  <a:moveTo>
                    <a:pt x="1040" y="0"/>
                  </a:moveTo>
                  <a:cubicBezTo>
                    <a:pt x="1195" y="0"/>
                    <a:pt x="1320" y="125"/>
                    <a:pt x="1320" y="280"/>
                  </a:cubicBezTo>
                  <a:cubicBezTo>
                    <a:pt x="1320" y="435"/>
                    <a:pt x="1195" y="560"/>
                    <a:pt x="1040" y="560"/>
                  </a:cubicBezTo>
                  <a:cubicBezTo>
                    <a:pt x="885" y="560"/>
                    <a:pt x="760" y="435"/>
                    <a:pt x="760" y="280"/>
                  </a:cubicBezTo>
                  <a:cubicBezTo>
                    <a:pt x="760" y="125"/>
                    <a:pt x="885" y="0"/>
                    <a:pt x="1040" y="0"/>
                  </a:cubicBezTo>
                  <a:close/>
                  <a:moveTo>
                    <a:pt x="1040" y="80"/>
                  </a:moveTo>
                  <a:cubicBezTo>
                    <a:pt x="930" y="80"/>
                    <a:pt x="840" y="170"/>
                    <a:pt x="840" y="280"/>
                  </a:cubicBezTo>
                  <a:cubicBezTo>
                    <a:pt x="840" y="390"/>
                    <a:pt x="930" y="480"/>
                    <a:pt x="1040" y="480"/>
                  </a:cubicBezTo>
                  <a:cubicBezTo>
                    <a:pt x="1150" y="480"/>
                    <a:pt x="1240" y="390"/>
                    <a:pt x="1240" y="280"/>
                  </a:cubicBezTo>
                  <a:cubicBezTo>
                    <a:pt x="1240" y="170"/>
                    <a:pt x="1150" y="80"/>
                    <a:pt x="1040" y="80"/>
                  </a:cubicBezTo>
                  <a:close/>
                  <a:moveTo>
                    <a:pt x="1469" y="1498"/>
                  </a:moveTo>
                  <a:cubicBezTo>
                    <a:pt x="1327" y="1418"/>
                    <a:pt x="1327" y="1418"/>
                    <a:pt x="1327" y="1418"/>
                  </a:cubicBezTo>
                  <a:cubicBezTo>
                    <a:pt x="1343" y="1398"/>
                    <a:pt x="1357" y="1374"/>
                    <a:pt x="1368" y="1350"/>
                  </a:cubicBezTo>
                  <a:cubicBezTo>
                    <a:pt x="1508" y="1429"/>
                    <a:pt x="1508" y="1429"/>
                    <a:pt x="1508" y="1429"/>
                  </a:cubicBezTo>
                  <a:cubicBezTo>
                    <a:pt x="1493" y="1451"/>
                    <a:pt x="1479" y="1474"/>
                    <a:pt x="1469" y="1498"/>
                  </a:cubicBezTo>
                  <a:close/>
                  <a:moveTo>
                    <a:pt x="754" y="1418"/>
                  </a:moveTo>
                  <a:cubicBezTo>
                    <a:pt x="611" y="1498"/>
                    <a:pt x="611" y="1498"/>
                    <a:pt x="611" y="1498"/>
                  </a:cubicBezTo>
                  <a:cubicBezTo>
                    <a:pt x="601" y="1474"/>
                    <a:pt x="588" y="1451"/>
                    <a:pt x="572" y="1429"/>
                  </a:cubicBezTo>
                  <a:cubicBezTo>
                    <a:pt x="714" y="1349"/>
                    <a:pt x="714" y="1349"/>
                    <a:pt x="714" y="1349"/>
                  </a:cubicBezTo>
                  <a:cubicBezTo>
                    <a:pt x="724" y="1374"/>
                    <a:pt x="738" y="1396"/>
                    <a:pt x="754" y="1418"/>
                  </a:cubicBezTo>
                  <a:close/>
                  <a:moveTo>
                    <a:pt x="1000" y="842"/>
                  </a:moveTo>
                  <a:cubicBezTo>
                    <a:pt x="1000" y="638"/>
                    <a:pt x="1000" y="638"/>
                    <a:pt x="1000" y="638"/>
                  </a:cubicBezTo>
                  <a:cubicBezTo>
                    <a:pt x="1027" y="641"/>
                    <a:pt x="1053" y="641"/>
                    <a:pt x="1080" y="638"/>
                  </a:cubicBezTo>
                  <a:cubicBezTo>
                    <a:pt x="1080" y="842"/>
                    <a:pt x="1080" y="842"/>
                    <a:pt x="1080" y="842"/>
                  </a:cubicBezTo>
                  <a:cubicBezTo>
                    <a:pt x="1053" y="839"/>
                    <a:pt x="1027" y="839"/>
                    <a:pt x="1000" y="8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mn-lt"/>
                <a:sym typeface="+mn-lt"/>
              </a:endParaRPr>
            </a:p>
          </p:txBody>
        </p:sp>
      </p:grpSp>
      <p:sp>
        <p:nvSpPr>
          <p:cNvPr id="56" name="RbSticker">
            <a:extLst>
              <a:ext uri="{FF2B5EF4-FFF2-40B4-BE49-F238E27FC236}">
                <a16:creationId xmlns:a16="http://schemas.microsoft.com/office/drawing/2014/main" id="{2C3BE0D5-CAF7-478D-BD6B-AD82B740918D}"/>
              </a:ext>
            </a:extLst>
          </p:cNvPr>
          <p:cNvSpPr txBox="1"/>
          <p:nvPr/>
        </p:nvSpPr>
        <p:spPr>
          <a:xfrm>
            <a:off x="779130" y="334777"/>
            <a:ext cx="2922275" cy="180049"/>
          </a:xfrm>
          <a:prstGeom prst="rect">
            <a:avLst/>
          </a:prstGeom>
          <a:noFill/>
          <a:ln w="9525">
            <a:noFill/>
          </a:ln>
        </p:spPr>
        <p:txBody>
          <a:bodyPr vert="horz" wrap="square" lIns="0" tIns="0" rIns="0" bIns="0" rtlCol="0" anchor="ctr">
            <a:spAutoFit/>
          </a:bodyPr>
          <a:lstStyle/>
          <a:p>
            <a:pPr>
              <a:lnSpc>
                <a:spcPct val="90000"/>
              </a:lnSpc>
              <a:spcBef>
                <a:spcPts val="400"/>
              </a:spcBef>
              <a:buClr>
                <a:srgbClr val="000000"/>
              </a:buClr>
              <a:buSzPct val="100000"/>
            </a:pPr>
            <a:r>
              <a:rPr lang="fr-FR" dirty="0">
                <a:solidFill>
                  <a:schemeClr val="accent3"/>
                </a:solidFill>
                <a:latin typeface="+mn-lt"/>
                <a:cs typeface="Arial Narrow" pitchFamily="34" charset="0"/>
              </a:rPr>
              <a:t>Le ferroviaire dans son univers concurrentiel</a:t>
            </a:r>
            <a:endParaRPr lang="fr-FR" noProof="0" dirty="0">
              <a:solidFill>
                <a:schemeClr val="accent3"/>
              </a:solidFill>
              <a:latin typeface="+mn-lt"/>
              <a:cs typeface="Arial Narrow" pitchFamily="34" charset="0"/>
            </a:endParaRPr>
          </a:p>
        </p:txBody>
      </p:sp>
    </p:spTree>
    <p:extLst>
      <p:ext uri="{BB962C8B-B14F-4D97-AF65-F5344CB8AC3E}">
        <p14:creationId xmlns:p14="http://schemas.microsoft.com/office/powerpoint/2010/main" val="2498164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 %&lt;/m_strSuffix17909&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18&quot;&gt;&lt;elem m_fUsage=&quot;4.60222814304622400000E+000&quot;&gt;&lt;m_msothmcolidx val=&quot;0&quot;/&gt;&lt;m_rgb r=&quot;ff&quot; g=&quot;96&quot; b=&quot;c&quot;/&gt;&lt;m_ppcolschidx tagver0=&quot;23004&quot; tagname0=&quot;m_ppcolschidxUNRECOGNIZED&quot; val=&quot;0&quot;/&gt;&lt;m_nBrightness val=&quot;0&quot;/&gt;&lt;/elem&gt;&lt;elem m_fUsage=&quot;2.12740416758588680000E+000&quot;&gt;&lt;m_msothmcolidx val=&quot;0&quot;/&gt;&lt;m_rgb r=&quot;92&quot; g=&quot;d0&quot; b=&quot;50&quot;/&gt;&lt;m_ppcolschidx tagver0=&quot;23004&quot; tagname0=&quot;m_ppcolschidxUNRECOGNIZED&quot; val=&quot;0&quot;/&gt;&lt;m_nBrightness val=&quot;0&quot;/&gt;&lt;/elem&gt;&lt;elem m_fUsage=&quot;1.12193100000000000000E+000&quot;&gt;&lt;m_msothmcolidx val=&quot;0&quot;/&gt;&lt;m_rgb r=&quot;54&quot; g=&quot;81&quot; b=&quot;23&quot;/&gt;&lt;m_ppcolschidx tagver0=&quot;23004&quot; tagname0=&quot;m_ppcolschidxUNRECOGNIZED&quot; val=&quot;0&quot;/&gt;&lt;m_nBrightness val=&quot;0&quot;/&gt;&lt;/elem&gt;&lt;elem m_fUsage=&quot;8.32701756997022760000E-001&quot;&gt;&lt;m_msothmcolidx val=&quot;0&quot;/&gt;&lt;m_rgb r=&quot;0&quot; g=&quot;75&quot; b=&quot;b8&quot;/&gt;&lt;m_ppcolschidx tagver0=&quot;23004&quot; tagname0=&quot;m_ppcolschidxUNRECOGNIZED&quot; val=&quot;0&quot;/&gt;&lt;m_nBrightness val=&quot;0&quot;/&gt;&lt;/elem&gt;&lt;elem m_fUsage=&quot;3.87420489000000150000E-001&quot;&gt;&lt;m_msothmcolidx val=&quot;0&quot;/&gt;&lt;m_rgb r=&quot;65&quot; g=&quot;a0&quot; b=&quot;38&quot;/&gt;&lt;m_ppcolschidx tagver0=&quot;23004&quot; tagname0=&quot;m_ppcolschidxUNRECOGNIZED&quot; val=&quot;0&quot;/&gt;&lt;m_nBrightness val=&quot;0&quot;/&gt;&lt;/elem&gt;&lt;elem m_fUsage=&quot;3.13810596090000170000E-001&quot;&gt;&lt;m_msothmcolidx val=&quot;0&quot;/&gt;&lt;m_rgb r=&quot;66&quot; g=&quot;bb&quot; b=&quot;75&quot;/&gt;&lt;m_ppcolschidx tagver0=&quot;23004&quot; tagname0=&quot;m_ppcolschidxUNRECOGNIZED&quot; val=&quot;0&quot;/&gt;&lt;m_nBrightness val=&quot;0&quot;/&gt;&lt;/elem&gt;&lt;elem m_fUsage=&quot;2.82429536481000170000E-001&quot;&gt;&lt;m_msothmcolidx val=&quot;0&quot;/&gt;&lt;m_rgb r=&quot;b9&quot; g=&quot;f5&quot; b=&quot;2c&quot;/&gt;&lt;m_ppcolschidx tagver0=&quot;23004&quot; tagname0=&quot;m_ppcolschidxUNRECOGNIZED&quot; val=&quot;0&quot;/&gt;&lt;m_nBrightness val=&quot;0&quot;/&gt;&lt;/elem&gt;&lt;elem m_fUsage=&quot;1.70465430772576890000E-001&quot;&gt;&lt;m_msothmcolidx val=&quot;0&quot;/&gt;&lt;m_rgb r=&quot;ff&quot; g=&quot;c0&quot; b=&quot;0&quot;/&gt;&lt;m_ppcolschidx tagver0=&quot;23004&quot; tagname0=&quot;m_ppcolschidxUNRECOGNIZED&quot; val=&quot;0&quot;/&gt;&lt;m_nBrightness val=&quot;0&quot;/&gt;&lt;/elem&gt;&lt;elem m_fUsage=&quot;5.86974487438720670000E-002&quot;&gt;&lt;m_msothmcolidx val=&quot;0&quot;/&gt;&lt;m_rgb r=&quot;0&quot; g=&quot;8c&quot; b=&quot;e1&quot;/&gt;&lt;m_ppcolschidx tagver0=&quot;23004&quot; tagname0=&quot;m_ppcolschidxUNRECOGNIZED&quot; val=&quot;0&quot;/&gt;&lt;m_nBrightness val=&quot;0&quot;/&gt;&lt;/elem&gt;&lt;elem m_fUsage=&quot;4.23911582752162440000E-002&quot;&gt;&lt;m_msothmcolidx val=&quot;0&quot;/&gt;&lt;m_rgb r=&quot;ff&quot; g=&quot;ff&quot; b=&quot;ff&quot;/&gt;&lt;m_ppcolschidx tagver0=&quot;23004&quot; tagname0=&quot;m_ppcolschidxUNRECOGNIZED&quot; val=&quot;0&quot;/&gt;&lt;m_nBrightness val=&quot;0&quot;/&gt;&lt;/elem&gt;&lt;elem m_fUsage=&quot;2.50966548236772990000E-002&quot;&gt;&lt;m_msothmcolidx val=&quot;0&quot;/&gt;&lt;m_rgb r=&quot;d3&quot; g=&quot;f1&quot; b=&quot;ff&quot;/&gt;&lt;m_ppcolschidx tagver0=&quot;23004&quot; tagname0=&quot;m_ppcolschidxUNRECOGNIZED&quot; val=&quot;0&quot;/&gt;&lt;m_nBrightness val=&quot;0&quot;/&gt;&lt;/elem&gt;&lt;elem m_fUsage=&quot;2.08353263320156840000E-002&quot;&gt;&lt;m_msothmcolidx val=&quot;0&quot;/&gt;&lt;m_rgb r=&quot;2b&quot; g=&quot;c6&quot; b=&quot;ff&quot;/&gt;&lt;m_ppcolschidx tagver0=&quot;23004&quot; tagname0=&quot;m_ppcolschidxUNRECOGNIZED&quot; val=&quot;0&quot;/&gt;&lt;m_nBrightness val=&quot;0&quot;/&gt;&lt;/elem&gt;&lt;elem m_fUsage=&quot;7.27341163105768400000E-003&quot;&gt;&lt;m_msothmcolidx val=&quot;0&quot;/&gt;&lt;m_rgb r=&quot;0&quot; g=&quot;8b&quot; b=&quot;bf&quot;/&gt;&lt;m_ppcolschidx tagver0=&quot;23004&quot; tagname0=&quot;m_ppcolschidxUNRECOGNIZED&quot; val=&quot;0&quot;/&gt;&lt;m_nBrightness val=&quot;0&quot;/&gt;&lt;/elem&gt;&lt;elem m_fUsage=&quot;6.07417816459402110000E-003&quot;&gt;&lt;m_msothmcolidx val=&quot;0&quot;/&gt;&lt;m_rgb r=&quot;e9&quot; g=&quot;e9&quot; b=&quot;e9&quot;/&gt;&lt;m_ppcolschidx tagver0=&quot;23004&quot; tagname0=&quot;m_ppcolschidxUNRECOGNIZED&quot; val=&quot;0&quot;/&gt;&lt;m_nBrightness val=&quot;0&quot;/&gt;&lt;/elem&gt;&lt;elem m_fUsage=&quot;3.02609030681876490000E-004&quot;&gt;&lt;m_msothmcolidx val=&quot;0&quot;/&gt;&lt;m_rgb r=&quot;dd&quot; g=&quot;28&quot; b=&quot;2d&quot;/&gt;&lt;m_ppcolschidx tagver0=&quot;23004&quot; tagname0=&quot;m_ppcolschidxUNRECOGNIZED&quot; val=&quot;0&quot;/&gt;&lt;m_nBrightness val=&quot;0&quot;/&gt;&lt;/elem&gt;&lt;elem m_fUsage=&quot;2.42749445031547230000E-004&quot;&gt;&lt;m_msothmcolidx val=&quot;0&quot;/&gt;&lt;m_rgb r=&quot;ff&quot; g=&quot;79&quot; b=&quot;20&quot;/&gt;&lt;m_ppcolschidx tagver0=&quot;23004&quot; tagname0=&quot;m_ppcolschidxUNRECOGNIZED&quot; val=&quot;0&quot;/&gt;&lt;m_nBrightness val=&quot;0&quot;/&gt;&lt;/elem&gt;&lt;elem m_fUsage=&quot;1.76964345427997940000E-004&quot;&gt;&lt;m_msothmcolidx val=&quot;0&quot;/&gt;&lt;m_rgb r=&quot;fb&quot; g=&quot;59&quot; b=&quot;4&quot;/&gt;&lt;m_ppcolschidx tagver0=&quot;23004&quot; tagname0=&quot;m_ppcolschidxUNRECOGNIZED&quot; val=&quot;0&quot;/&gt;&lt;m_nBrightness val=&quot;0&quot;/&gt;&lt;/elem&gt;&lt;elem m_fUsage=&quot;6.85596132412799050000E-005&quot;&gt;&lt;m_msothmcolidx val=&quot;0&quot;/&gt;&lt;m_rgb r=&quot;5&quot; g=&quot;d5&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Cez7Dn9KYkS8p98sGo8yUg"/>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4Lcmc0Ti2UedPLxaQWr2W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PIiU56NgQkSdsgjOGW.Os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Nn7sJnfOfkS.9P6tBlmbM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igD7xGMy.0am0XcQ8doEj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ROVYanaTqECZl_XJLDtyv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JnaWmb5hFkGEH2j6XwVmJ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34LPIZBZKk.eqjtiF26S3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advqr_YqM0mc9Af5LgTL_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VG4qRRXdCU26SDU.Wgh2Kw"/>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ZbmXlgB6JE6CawaARD2gB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nFiDdTZuqEKSMDdQCYCvVA"/>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tXED8jmLkk.CRh22OpfVS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B6ZNRZjvCkelNdra433wVQ"/>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8Fy_mjBFRkWvlvNtlxyQuw"/>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NWXTGRwr5E6dY6fXHRS6e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ax.TWhCHKEWHuBI4PUafG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ZHta9eiCI0ytYyoY92P8H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tGH94YxzEeOlVBjVfgNd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sOPTAihYt0Ou4MUGJBj8_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f9doBY5XPEexOXueCenHw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QQTEWRKGmkSnMJgJoOcFf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aQINZtaYUaX.KV5vxYEtg"/>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LHZuxPMsEkSvStTuvhn87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oF5iVMEBD0i2EvDZ0A_k_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uaQv8Dob9UyxJFVanp5Ah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yhVmkryVykanvjDfN.QcdQ"/>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RAYfhG9YGUOLN5qFzUdzd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BlkDK3M6zku.9ZkFJ_.jX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t0qSdoirHEauBH4eHrCs0Q"/>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WX9k1EOC7EG3fWtplViDjg"/>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gCYZpsQVfU.BFY6bpZC7Ag"/>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CvwFCqAyEkak2bsYB_fsk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r_8gvM._kGpMMC0Re7fj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Dbyl.1HGOEmgavzSm17rQA"/>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S855ggsRokq8YbVXrFJUd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22GF3ShQR0KX2YGY5bKSzg"/>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ias4vuTyDkCHhQxNs467v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MK2rN7A5.Uez4VWbGEU8P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wBb4PgHIAEiIYOhkzTnUx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881pMX4.LkurECqzjbqEa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zLMoS5q8rkmhg66_YRnmw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K66MN6EObk6L9PYLldJmT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tiZ.7DOunEW29jx29Orpx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Vf0b_cldkeKeP43RVNzC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R_Zx0vGpdESFCNe7UN5D0g"/>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aCjfDjVtuUCV3cUwX2STJg"/>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4MUwJ945cEKV979lVCM91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e6Gh1PWSP0mdKIwq_7jUr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IkmBPt7j70ScvmTbydSdUw"/>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jZo9ORuBu0i8KRGtsaR5c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65wXg5z8DE.3phxittqOUw"/>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JG72kYyhFUm_IoSRxamON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BhoLfJ2i8k6Cqiyi8Qi8Sw"/>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_9W8e0So1USZPF1aLUXa9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d2MP1LKRE0.AsQ4wCzAS6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olYJCgDaiE6GfxRciZh7U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rFIj4fWuD0OIgwT4dhnf8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wrsTLz1d7Uahlnl.ZuHrGg"/>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DGtQRi1xvEiSNGaPm0efx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ti30.johWEuxcLVvX_gz4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y23UTOx002L90wWpMgYm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7LjanMPbQEqZMuhz4G1mq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DF3A3oCrhkGPQxqSKoTW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H8VkaWViEGYjGkLlh0Sb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aKcAkJ_gJkOzYTDy2tQ4r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r0JA1SDsaEqQX3lsDvOO.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qhrD1.2Zu0qQL82x06Eg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tjYsNAWue0aR8ceiNaxJv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gWsS00SnUqRINjgXFHdZ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mHxiIi9HcECPBPQnI10Wi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KAb1aOjtE.IptplPE_jG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qbMi1N_JEijSMbcpL49B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5F_4sc3PukiTxhFpL6cu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srt0gVLa5EqRppkX4YIN9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CrnnfJlS0eeJX78Egc10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MV9HqG5xa06VAEpzJunkO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3VBXncoTakiJo944TcToT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BHTwG9f5E61GpvgqYHwB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ptHq9OBDCEmyLelHibepL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ZQhIlg_QEOtOAPCNhypr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azhLO6AHK0C8BeYc_mvo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GgaQrkJ.UuMbO0iPKvJS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je2BFQL5Eqym5.WNjnJ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TiBOjRDcE0q_jj6OWV1yL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W_vEwwnwRk.7dOJou1kR.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sqP0daDUEuZhua0qcom8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5BmN2JKUOflLOFv.RfS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e19Deot4k6TpinADDiS6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D3lrwfLb9UmspZ4qWYO6C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_DKpsxuasEWl7zXFpwDZr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vkR7EbFt0k6umoSiQpBsR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Dhvk_rC2a0iobS9UWgcYS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f.8EBNyoy0SSgk1Gx8Mwb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MIfHox5ozUOHVUTAJkg4A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dCGQVx8Z0.unp8NJxAz1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mBGtVmm0ebK7l4pgGjl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32gp2k39aUq_2xZFOIvrc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IoOXNJC6.0qFjjwkSBiOX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RhrlRiOeFUq8W41xQAFXh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mEqD9e7Cw0SmMz5SthU08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W8y8936YkuRrIgAWSeZN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v08lsXn9T0SSkzrvEeDzg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1TFOA1VFokq1hum19W2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TZVGoWEhR02yeG0etpu_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YFuV3_oWeUGhDOliamukA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N.nTuHytkq84f9VjD79v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5NmJ8Xen10SPpaaAx1vEi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dpJyd54e_U2Xlc6_aJFy2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09gCFMDOKkeNhJhWn3iFU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cJvBhXjNEU.Ax6olnh8dk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YOEkjKPmW0quDKDoWqPr.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Q3rHlR2aREqKchDVeNayG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RHtPCpC_0y3QymYbGjhB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3b9_nAJmk6QmuoGao9rr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0yG9dk6dJUm12CCpVKzpc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6Dlttt0FLUqkS3qL.fjBV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AyXLm.HKvUeYRBFnNotQk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NJZAhNL3mUC3ISSjML4yG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Sc2ec2FyrESK2PYlcBZm_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yp1iihfdkKObf.YMCs5E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W.JzdNeS2kSGgqORQijQO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ontJMmx_kGGvhLWCzFrc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g5CTSJkXEqBqzqZH9lF_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Bs4IGlEzCEamwMi0GeSvr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oLhr0NMt0eGCaWrAqiAZ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Nq1h16Gh0.XvDg88sxn0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smN4GSAvw0e.zS.vokzET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pAGFtbgM9E.78xxPsbvJB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LhAFndv0EEyTTWhRKeGaF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2YFn7xF00K4gLQeikwja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I6dwJFs6IU.Jyj3WimkpB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70w0WJBVGkycvNwzW9eJA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baN6CDNXkecxIPFcHTk0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MPMXgbd8I0iY8iVIQxViz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f5SizSXag0aV4RxH_ZSME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pVn67Z5It0a9UKF2Yd_fc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beO3myW_9kSAoyd12l0t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B3PLJgSxoUu76SXGJLMgx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f2y27B969Emw4djLGAykj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8NVOBPB9_k6.RJupWV4sF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oZR.62kbLkGhshUjRZ19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ZQPxi_6xEEOdKywkxBCFA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uwjb9dpr6U.ngHSYVgVXZ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sTgyVLT2Dk2OzZMpBPHu4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bddAbw0ScEuHnTp44za0e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Ny43W65N1UuvHbhO9lpt5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s_NIzYadVkecQmtfpLg.c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C1kQa7Q9tEaeHlu31Ik5p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rU19jqPtx0Wau8rRXgL.I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P89S843GxEeR.poTnlHi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W0UdWjxZZ0uVXNw1wdcmM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DST1x3lksE6x1IeWiNJhI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7.OQj.wCPUCw.6sAw6rJ4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CcuXdEtswkWPc3M8yaQOM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i.CCusoXnEivyVnV.D._j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ZD8SFpDdZ0ShvNU_cjAD2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1Km76FzC60Wagwcq4ijDP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ienoCnB.lsiMAXzVCL_Ov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rFoBKIp6lbDuiOfWczjC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Pw8LPRPE_nbOJo_d3536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MJ6IunTjR0yA1SC_fNgxf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rZNmn1PEUeXik_0QG4vI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zw8ZBFYXGUiw5pWAR7Qb4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y.AIXD1kfEC0c_66YSxF8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SkbEXJ1AmECU.twisQ1wN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EP1gyuNl6Ea.19axI4H74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AlPwAyKz0UCofPg15p.C6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q2gLhpgQEefHJts9xFMv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7i1y8Kr4ykyPVk4X_JZoz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tzlXHtJ.gEm0.LpqZ_9jZ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I6on7w1Ihky7ZSEOti4Fk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t9UB78v.ikqk2UV1HPqhU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wjrIvkPdrUmAvQeQnqJ6d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br_G9Zm0QiOpMRUju3z_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yBd5VGQPqECC89do4y4GT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2YvhBhcau02nr0WEVJu6k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FsRo.h3sUWTEHhie8ckS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vW9m7ieb3Ei..liFC7vht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8HXQO7efuU2TVVPT6jtxY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8uPfMhKq1UCpuIv_MmK68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5zyfIuac00i2cVWoo8RTx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q5uiYRpg40ad821FGZNtj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lzYxnMI3oE6d_awd_Zbik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zsLMG6AcOkaLIluJDOxSb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3O7DeaaHUSvlsyJr02j8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OCkmBHLaNEmCWMkqA8DnK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C1kQa7Q9tEaeHlu31Ik5p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2R6dRQmg5EcMPoVZVyvSs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6yppKLJsxHhyhd9IIS8S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1zrx0grXDFq.DSjHIZw3h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rU19jqPtx0Wau8rRXgL.I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pXECtHov_0WtkEXu7nlfk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t3iv_tmOZ0.sHW5AhKcuR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6VaoinRUAUy_JDA1VEMuW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9mvjqOyEmU2fCgY75WMe.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1Km76FzC60Wagwcq4ijDP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W0UdWjxZZ0uVXNw1wdcmM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7.OQj.wCPUCw.6sAw6rJ4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fjLT5HQJJEqPy9M11mu5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pzjwO4XoDUSMSyc_5z3HC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Fl2igqCb5kiu6etipoI03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LCfQHIvRY9pgtaZiJs9s9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US8BHfXd5E1Ke3xU8eNyP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O5ogPghq5Xz65E4glx5W4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MJ6IunTjR0yA1SC_fNgxf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ZYAIq8l8rkCQ5ZFf0AX0T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4n9oSkFfdE2TG5J6q0tdq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y.AIXD1kfEC0c_66YSxF8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SkbEXJ1AmECU.twisQ1w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EP1gyuNl6Ea.19axI4H74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AlPwAyKz0UCofPg15p.C6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UUL45FNneEC8aOkk_XMrh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T2Qra7XPFEGzGtuaj7WuV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tzlXHtJ.gEm0.LpqZ_9jZ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QAMmlUUZA0iI7lMhNMIJu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VxpU38_wUyxZ8Px1Kyti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SrpB3SIpqE.nS3j4L7IuG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PuzFGyTs6q2sCRMvOF8Ee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33W3Z9rEEE.wLkijo5I8v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xQGLOHQdUuKTn48MP9N5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2YvhBhcau02nr0WEVJu6k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FsRo.h3sUWTEHhie8ckS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gdVVBv0sx0CFYddlDqNBG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rbzsUbQNL02iOD09XHyaB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5zyfIuac00i2cVWoo8RTx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3UNbSy4740uoGSKggnNv1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lzYxnMI3oE6d_awd_Zbik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EBKxTjN9YEOssCbg9G5iW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zsLMG6AcOkaLIluJDOxSb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J3O7DeaaHUSvlsyJr02j8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OCkmBHLaNEmCWMkqA8DnK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C1kQa7Q9tEaeHlu31Ik5p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rU19jqPtx0Wau8rRXgL.I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ZAkPl2bcg0y.LqwwzWxzX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9MbTwiNrnk.ED10lVbucu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ergYGnHL3kKcOQv63TQN3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0UdWjxZZ0uVXNw1wdcmM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1S2_7yZTfE216s6i3m4Ql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7.OQj.wCPUCw.6sAw6rJ4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1Km76FzC60Wagwcq4ijDP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jZjXx3RjxEqOhDXlyc7Pz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MJ6IunTjR0yA1SC_fNgxf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3SaJMZ4Tb1kjJD0b1tno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y.AIXD1kfEC0c_66YSxF8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u1Jv8.0CmEuEIEgow6qB4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kbEXJ1AmECU.twisQ1wN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P1gyuNl6Ea.19axI4H74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AlPwAyKz0UCofPg15p.C6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pUF9tmW_cEGr6vJCNy_g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xQGLOHQdUuKTn48MP9N5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tzlXHtJ.gEm0.LpqZ_9jZ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JkDItPQCQkiy6eNGEzpMr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2YvhBhcau02nr0WEVJu6k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FsRo.h3sUWTEHhie8ckS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ZiSkYj3YGkqnvCgXHRkOy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5zyfIuac00i2cVWoo8RTx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mSVVfA0I3USwj_3iX9GFN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8HXQO7efuU2TVVPT6jtxY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lzYxnMI3oE6d_awd_Zbik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zsLMG6AcOkaLIluJDOxSb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4q9VuoX3EKRhlKboWlvn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3O7DeaaHUSvlsyJr02j8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OCkmBHLaNEmCWMkqA8DnK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g5CTSJkXEqBqzqZH9lF_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LocDCrebU6rxP_vUcjWQ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B.SULwWyhkOQJq8N4u83M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rhfX_IzgE2hUfBCtp7ac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pcQVhG4BA0G4NIpK_UbFm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PE7pJbk_00eDBQZdD3.m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GSpALGcB0ECBE1NlZK543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cZcrWTkRTUueb_FOwSFWA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R.Hy6f.lvk6oqfaSPJ6Q9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1M0CyuiozUGGzigaqyC5A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WMniMTODOkCRiqLuNkEx3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RjEL_LJDZkWPrl.PGVCQE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eAVOsKzE0UWBBsQP.w09d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8loN1wVmxUKtmwfJLE4Aa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_gKLXtSS_0.5n9J0.6Dvh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oWoF8V_UqkC79cPoZW8M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okmDWn.GCk.YFnR_LvG51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S0eT9g6OkWYpFp8ZA4B4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pSZ5ntm13UeuWoyVAK14T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tNke8OMuvkWp_OmY16MNs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9vWFKLiMLkqxbnbiCVABh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Bo5g3Wx21U6Xem3iPMggB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DCEN41Za2kyBCnMyYphAx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XS6HSc61EamJuqFIXRZ6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PJq5nlq9fUiKmnq_JC1Lm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Fy9divdX_ku_YO2rtVy5t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RcYlnveMcEqSma9Tr9Sco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_ydfYXj3UUe_.9yN44fgI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4iDUBI2uuUODfUHrDKF_H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sZl14tNEt0aWShWNAFD9B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aUG09yicw02pMpEz2svjK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bU6YoAQPTkOYT5HUHDiz_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MOs4qVxX60ibEnxWZSvNN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dcNfiq4BBEOVnLjOvks52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kFzzPpZR60W0dy7SEaM6Z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nDJeqRMXeEWYwDtO_Lh6Z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uMd04wFvHU.9yP0iMzSSA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OhbVwQq90y0QyEPNrrDA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ZDOsKDFn_E20vvNX0YcKw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1fxk9kzAb0um_bVweGu0k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0t58fteIbU2kDL9Vdm4Fm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Dkl4d1KxVUuPhq5JCMZ8Z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QEqftoPq0kmy4X2hA5rHr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_bTiLKyY0Ey4954vk56LQ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lPumlB6LeEq35BB9ytWXl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4tSJZNNmu0ezyzrAmNgu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uTvJ4OawzUeS98Wt84Gpx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v8NdQc7wJEeuKyTWGhVTx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RN4yt6BEcEizdSLZSZQex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j1q9b3KsU25rtYK5ZiHl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dONNka5rWkq5AAtburYGX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IzbChy1QJEWNmp_hJO.sw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rvhiJBSB.kKBMgJYF9L0f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GXIFZ.ya2UCKLZklPs6Q.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LQU29GhP3kOQ_vd8YpvqL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R_flq5zMk0uzxHT9Zxs.8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WKD0zu8_80qgTnX72uyHh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A18_SX6g0KRqmKAkbvPr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tAPWgX9HTEunlJ01u3ze7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4MgxpwKEMUG.NvYctHys.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cUar57lneEaga6tt6VOCn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zzdSsyDMCEa.VjOvNafz9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S.DoTMKS7Uy329MG8Nm2i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8EvbhMIDGkyfsiJGvmsM.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VnRU3WdJPUqqdarZfnhCB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p3pqsRaZt0CozxWlFpwlh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ScBtJ.Sg_kqWXLodY9GzJ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TSgGPEyXoEikJVMn63p_v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QQ4Cgkh50yHNTZW98hlu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woJmzAUMK0.8pljYE6g3N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XDCYdeSEiE6dPTJFIA91M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KAIH4g8.r06NHOgwKEZ8a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g3yquOLvUEGgnPp41FU65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Yq4c_AmYXk6k3CLU2Y24E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kBzBNEMPeU6C_C78tvxWt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tnEW0xefvUGepO3BfoJ4X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XrxWBwY1E.VFvkcdysAx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EsNsopXnmka4yXkNa06fI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k7_emScHmUKHmTkKY_Y23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IF8_MBLKDU2u1bZ8TeDOJ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n_IBtN4j0KVZpiilLliV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Ha5OpLaqE.buORsWivCZ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guSaeB.jQEG5Tldplfi3J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g5BgEaw5I0mG1CW6nfpC2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NvFofsQ6gkCOUQ4EJykib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ifDgaYoHdEe6xwahM290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B79Diz5nDEK.uS.EiltEX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yQHLbKD1EqnmjWbncDnp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55XtZcZDhEuJy8SddoJVE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wEq8BtU39Ein0FMfAyxf4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Ix.EtAkcrUS.7UT982kPn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xE3UOE5hy0CWsJbEwas3i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6IhRtcHwTESw3vCn78aRB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9e8BTuP_u02pRN3HKzmda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GkYQ0s6tu0uvsCbxGlYe6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O7ROMwGLFk21v4WPO_GRy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xFgL71Xpe0WV699CeGcEz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ZxWJ3LlC3km2uF4amfgn7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WhcDxOvd4UCuP9Na1R4.b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D2hZdjBtm0aiKVl3.1c47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6dnN_FML7EOPnhG_Zk3DC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NldgWh0O4kevInICuT3Y0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yihPQVXJbUarr8zUj4Ns3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qxr8OYWenEONu2a8sKfh3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ECVrlVy83keEGcu9fAITf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JSKsKbCqdEC_g38slUP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UPhIFrcjv0uxYLprdzdYj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OiDpdFYkUKvykSC6q0cD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UV5s98hYJkCS0mnmch2t.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ek4caSbPqU.kVzzqyzEfE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xoBC.JF3pUOc3ggOKhSIJ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0Cegns6jKkiHsr.f1_XUf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eP_K_uDVbUyAZqG1B9NZT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1flUUwMQHUCo96PiZplLQ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S.slnwXcyEmuuuGXOL_E7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5M3TGNSXv0uf9anoSlFr1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p7Sjz4qxVU2Bj4uGs7P9D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g5CTSJkXEqBqzqZH9lF_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ALocDCrebU6rxP_vUcjWQ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Svy2AnaKIkWKKzJYayWWv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KMqTAW7MkuRkZe8iSPPa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oL35zRllgEi2LW0Ic0Cx1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bYvjBRuImEWELnzy0zNdW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b2A2CAHvKkyUCTim03EYk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QmY.jXw5fk.wCKz3F0n2B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3mk9sKNoR0GjzjAQ02IX0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5ff_VOC9c066vfTAEYmo9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pPu.s06SQUecKW9Hgzj.O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TqKjjoQQ0yxSCojCFGsK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VFew1ApK50uNhOhY_nhWa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0GFCDii2zUyhjY0d.1wO4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OiHxv1PVUuU6NlrH2Nki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aE9KIlSjA062L3p7BJLPp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epKK.kGmgEOklegBz.VLk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6hPabsqgvUCkINK7fICE9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_Bk4g_koD0qm8AZAXbGyQ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IiVhb5pHJkKnTaVEZq9Jf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2UUbkBR.R0mYAL8A2eVEr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1JBnPKfY102jzBPd07XVg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ZDOsKDFn_E20vvNX0YcKw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dvB7NDkPP0KC02yQfK0bQ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I1YlhZrZ0Gh2MxheMks9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o_ZYmjr1t0erzFAgG.D.v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YN4_LmAUUOKt0Hi2v_xx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L5LPxzzijUClxwpFXV932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29OmGwl4xkqV_BFIXaSxD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F2REUJZA80mBq6zRKf6_N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roFmLEY1ekqMVaEohjHAz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YM475QzBE2iCtUK9bhwi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cR9ilsQmSkCbab6QqRkJ8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4.CLcWs_skqz1mRnx3eGf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kl4d1KxVUuPhq5JCMZ8Z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z84tiAkgpEGpByrirrpwT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pCqo4P5kkSzN4q3UQjt3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UF13dhiulk6uzmCekVR1u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iPwxEPSEO0CNOEKvToPA9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JXEobPo9JkeopsqXHK3Qg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NFT4FbSZn02RUQS7Pk47D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fX0xiZdtVUqLbyOBW29Ol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9Us9yhBtH0.kDaFlBY4Dq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9LYIg20KX0a5dXFDyp51h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gcE7GHWLpkC5ZMOU3b5do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EJvdCUKr9UGMmu2qo5lFl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awKgaJFUukCiLp9E1H505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gNmqf7BbRU6DNIXtwWAFW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fn3sJ7J1fEiwE86Mrutbb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_otIxVtiGkmkHBCnTVj8l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tJFoyXB2v0aIbE5DZNOv8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Ij3EmtoGrkGBy.4DXx_pS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K3qp8QLiTE2ul0gtB7xV0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KAIH4g8.r06NHOgwKEZ8a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2gE0HusyjUmvCmy.v62vR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dRzAdgh0MESpNk1DTWyar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Gn1UAXurd0Sns7_4IZ2n2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mMIpg62GkeYVMVtKTMM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wPG3gPoTAEOqUTAS4kLpo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FuL6GsizB0CGWpq5QjpSU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27zCjU0YoECP07J8Y9Q8.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47gbETZjXEuZw0M_BjHC6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3EypCPsQO0mnDmWIQDKfa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X8CMpDG9lEW05QODs9sTt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iX.EqcXRF06MG4w398RX0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rH6Fqyz5kyN19mi_dcY7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8H38exd0HkGd3RZoTHpwQ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mHa5OpLaqE.buORsWivC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FvKYlWnkxk.gRf319x4qf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u4jHg9Qz60m9YvOjC4JoT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YxjGxLtSukWUSjlsSIfVt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map3RD2DoE.BiaUUkvh5H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dgowqu4TmkOHNKwpERebf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tx34NtCgEEWXr8zYrZt4s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SaoBEqIPfEKgFV24Sct.J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cU.1y8_CW0yB4SchcvMu5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KLDZPFFSYUiO4Xd6V31el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Qi0nQvOU6ESgGckeUyXwf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KAWKbVGiEUuoJzJCgqqk3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KKsGwxhcyk.BIAJx7oNcS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FtoEvAu5ZUCtItL1NDBZE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eSqh3NxGTUSLT10qxy13l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Gw9OIjVcJkK3PXpcHUZnh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E1OaIH.7pECDAsveQLmM4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2kMO_BUXrUSecyFOVE6Xp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Vsn0c6Y5F06oUIMObhM0y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_LMIx80G6Uej3Qu2GcRPQ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MvryERKl5ESaGjl5ga3hB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oa7ZLs3uokmPfPlYuq6cE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XbUNMKe.ikGcuVjjj_ioD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eP_K_uDVbUyAZqG1B9NZT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OlffExkBr0a2bAkiX4N8c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UPhIFrcjv0uxYLprdzdYj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ATCwziC2jUC93XuiTXQk6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n_ccMVWnaEavwQBGVZ8Rz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966Os99TfEifa9UuASSHi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g5CTSJkXEqBqzqZH9lF_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ALocDCrebU6rxP_vUcjWQ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3x41KDGunEyhR08MC8WQ4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Ncr8R8..gE.0.3Ef5xkzW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mDNCcBYw0.uWhx3aYx_z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R9MqG9yRdk2ESrscXfgzJ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1qBXg55viUG6IrzG4Ivxk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8oiQdOU_0y3vd3c8ILkJ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kc1o.vyqmUycGk96gPiKu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OCzAN_HueESAYOeLA2ACY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ay042hTskkak2kqrlA_S3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GhtLzn7zdE6rdO2DNFeUX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I6v0bGtDGEajg33CgUiPf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UtWkAnorlky45e1WqyaKq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Gg7DjDB3gk62B72GxEpbZ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MWXsADrLZk2gpYr_kBLIi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6ejvHaRfWEqQUrAvIMAzu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sQ1.6ww2JkubJGcrBost3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l4I2DGLE2kWMaCJyV1V_n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TZ5p_wp9o0ep3cGrQDRkP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xVfq00TZp0.RVI8F7dxcy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wV7wIgpouUSNXJ8vwTo8v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bTl1kLVIU0CcAZABv_9ry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ySPjbVJ8LUaBCmw6zlXI4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iCmwyYre0Ou1Adr7Glui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1HSqHMaXwkmppUueN2G0I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MSyDjSO2t0yoyc4y0Fo2w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VQ1v.O2tLUKZqWlGLYMuD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wAe2KTUvq062RuTMh27PY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vvw.CBi0JU2b.qikkt9_R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A1ekAc4a7kKz2MZIUrHRm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xD7RMZLygE.XF6I7HVL6w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zvYZWIS39UOgqiuY3srfJ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Ja5uoOHCh02E3aLKp.GHY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wZ8Ydt02SkepHUMnIa6YO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Z6kRiBWt7EapPXBG_tpbX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oa0NPFP5tk.9r22FIy5Jn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FK8LESQYUkuDpDn0PW.IT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0Ga2WA.eREinU79FB3BZ1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0L9C4vaaGkySZk5XtEngV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wNDh4sq0.kSLAnYrqXgu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fmkXxTgIBEeqstYl4x3mq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ZQbJOhlJYEuwhdIHiWzRu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v7ruDnNRF0mwTGI9ECcUc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6b4XPj_3A0iqeoTqQlFQx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LHueCdrxAEO72Ssc3KOxD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Dkl4d1KxVUuPhq5JCMZ8Z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f9HS9G72N0u003aie44MH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qyDS9Gwc4U.GF6_x3Ck1l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6pQvey30U0OWABn7ZYuLv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pJ_jqBG4.kCZSllDyHAL6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VHgDYm0JYEWZc6CytSHot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GLl0pfF.cU6CY0IwPWEHv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0EgetVI2G0elRQcISyc7F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f.l746At1k6Ma98y7krOu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kXpF0Mswf0OIfq0IKGvh3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iAdjYwTKlk6EkrYaD.xFs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kU8UpcwVykidXc1v_ficC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Obkc9tg9lUaW66h5ZuCPl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eXFV3hZa3UGPAxCIYwchi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5L8UlSUJx0yQjQpXWS355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86ZG7Ov.lUmeVG2MKGtJy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gf1VtSobUkaLSbV3iRiQ.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n4OcknzHsU.J0lb1aLyLp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j6gb9zhA.kWnojeNQUBx2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ewnJLg3wTk29r9W4Lgmqo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uR3IVTHAw0mTG2GxQHzUb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7QGbWXaOokCvj2oWJI5gq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6JpxAachukyaIumAzSl0S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RtxtvTLwtUCBhChrMlC6o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J_m9SvAuzEyxah72m56JW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iMjYeBO9zESvD5g9tr5Q3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KwyyQlZ_UylLsB7ZdeXJ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DFHWkKHcykqJSIiLZIwv4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cWJqKCGbA0._hzb14Ity4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TogZR_lgCEul3CkU.8bzd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CcYmod.SakOULSp8VkmLX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7kukAwNDXkSVbK3N.U5Mh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4qECUsPVxEqOMWfR36jXI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SSkFTufkHU2Qc2OzzYuG4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QxRfn4mwMEqV3sJQnZByJ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43.0pVI9dU_tUqcfoxZM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Qz.aut6FXEyjtG1RTqW_R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LSIb5cfHJUCCMtrcvICRQ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S21YzpsKT0StKXqb52hSo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5H2B7cCkQUKBhXT4A1OlL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zrEYVBcv0iVb8P8lC6Yl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Trl9HrFQ9kiEXY9Jqs6Ti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q2KCNVnaikeThqLgF4iip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6A4leVomuEKI83u_da6uZ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thL8vGwKXkekZ6MF_JOE7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WyMtRZavskKJg3hy4kzB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PuspjvYZW06JEnTaT4oGC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34zR7dpU80G2Kox39IMGa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qxlINTF9vUysFmtvO1dy5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ySUZVcYG50Wi.7oI4ycpG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nuRvDSp1YkO35ZuwMYCut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4t.fmiCgokeFj.bxzbwH4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xneID8qjCUmHlE0F1.bnX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RG7DbMOU60yXMBB92BVbQ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Jy__7QQ8Hk.7soHpBvKeM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c9mkkkX1Mke2HztwsnJGQ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g5CTSJkXEqBqzqZH9lF_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tHWSpMSFX0OOgln2CTQ4s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QckI.cL6y0GQt5TPTvB.O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Cwfxt.RQukWYlvLleEtDH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yrpdcd1MK0mHfGIxUOUwq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idcWbcnC3kyAbGniAEFrL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NrPazbW5cEWuHU_qeJh1t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gxG9Uf0yaEGX8LKxC1kRB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2teMFncduEGLvfkaAYE0Q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L56cg_ugZE6.6Qc4K6b23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OCJqmofAz0aaJMTs46NB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5eYCvRc2MESM4Qul83Xr_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3zwhWDvdUUu40Ny9pjn8C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qRl0vAqU0aw4QjmToTLI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aty2L8etl0ygwUaPUQ.cQ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6J9tu3XED06.pZgrrrY3w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F3MvpVRmykSe8GZtxIROJ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bcy_awyCx06juiOE.UdVq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5u00nphAF0OQOimmb8XyT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Ye28vYUG3Emb6op3GDWhJ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JMMwlEth_kOm5CPfcNU3u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Na8vyh1ov0CawCIUJpnl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9tYgKeHYEqa45hnCosOy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miOMI94skyIDXG9m8FWg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D7Ysnj94V0GG9xasMAZWF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yZtn93xjP0KuWsnD_H9NH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mKWsPB4PNECAghGF6hox5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3dLyajLpZEinSZ_WbSJce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zU5zRukqb0q5GrxWA0jXW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_ygVyrJHc0emVfBNrFyqc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PkuxsJXgdUOJO9BrVyA5F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g5CTSJkXEqBqzqZH9lF_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gUwm4U_C3ESp.RdHo95b8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UlKScC0cEkKAvozpfttpK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WLquWAoUC0auZNqqFxgnL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6LutmuxyUyVNAiB.vsgC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aVTTUxWPAEeSNX4wbmoSR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p2nY.6TZKUO5Jat4O97HH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eV4LIgTt90qYcHC_SaSg1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cRoYYWWPkqqBmyI6yJE1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ZLAFNys_CUSK21ce_9FkC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O3oVNLlNbUmWiSTwXTgZZ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D.sCwREC.Eak6zeU4QuC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DazZTk_PZkSyDgbd0Xit8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nD2xaWx6oEWeBlo0iIBZW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DSCNf7xEsECnlF1BUOozA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BPfhdFzLVUSLx63H5E7fr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_T3QEXZDcUquZFFx4g6gk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W_02kWfgYkucG_xL.5Z75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FJuhkgAcPEKF2DckjRw9i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27LRCWsYikm5gyb_Si2qj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CEZ0txHWkEWSuV7nzZMxX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btPuiFrVCEWzgrkw06jUG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ar1I1qfJZ0iuL2IznlaVD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ePRVrNHwU._HhVRjR5tB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GpIkuTqNoUuZk7Y9wsr95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ox0N_NspGUSI3tpN4NTWY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bFBLMrjhCE2IvL44MSHck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70oXKx8ehkma2CoJkQm2N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NKUXVxlCtk68uvf3t5d.D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PrxSFAdqwUGMjaIAqT_Ha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jysDlxoOVk2q4zkEMpcSv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90uzQri6hEe1HFG3TRMpX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yagxp81MMEG3cqjOSbaVi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N_vzoDC_9USZR3sOIfCQB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kGlZAuxEE.txbhYMfkmN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3r94loxd4USXcwd_BX0uk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LnR9kXdpaUCi9owiXRGGO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C9VNEjCzi0aU22i4uzWGY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084tfPSzkUO5Pm_JHrLbA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Co2m1hiZ5ES60gTYhN4Hf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wX0HqPOQ6kiGH.qFaCIDN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ZJfLl8jCwEeBC3tNzspaj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i0JUhip_q06KiSqKVLrGu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8NJ.CD81qEKejMF0Q9pdl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PjQxc8lALUW6fY22ehUI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xvOJqCK9EaB.MPkbG1O5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5QETbIjR30SVbFKDNwoIi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zKSe685iUuhmo9bA.xDF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wl9NO7EbU.BcoOqQy6L6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iu0ZrZAS40u.D_LYxkj_n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mQ3rgtbLBkWFuPZ0UjxK0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FVmtkEU.a0.x7WmY.RdgM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ydvW05KlOE6WTVOjH4uek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CjjLgRKztEuoAzfCSKOdN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WrtTiyr50KOLCNdfG4kC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AUKY2OWNqEyUneq9FTcgr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k1R3q5pd0qJuvTJj0w_b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aSil83t6D0KntvNzrv8t.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Te8KL4fCfEexf1i6_Acx2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nb7XXWtpwUeRp7V3IWql3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yBluAZpPpIlPZUYRl9sGb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zpbTfmtD1nrYR8N42zXdJ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4Xta9wCd70GT96kN5uR6y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WjDqM4kVj0upRf1_ypQeO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RpYHOQ1LcEqObETdDF693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udfrsvtmqk.1KObJOpIYl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Ft3eHA7QjEG1RgfgQOYyj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1HKoAI79kUiefw8Wtmlk1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YwMBhF4mZUe1BVtRNWMMK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VCuiFdDcx0G.oX5xNm2NO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ACjgnilhDkeYtitLtWprw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v6uVH3jlL0KRLFNEJSnq0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oI0vlOqHrkWQ7YwKBHdqw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swvKrwZzrESJ4DlJScVxu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7XDkTRsvhkSipfS3xJ8dG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nwxve4q6H0u5fRIoYBkUs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0D.9cbGaYEeO.OK6uGuoS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EalJ3oYvsEqay2iBINjV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bZw0bmoSxkiWtdZbnZl.h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k6ADSjOhj0iQDc2vIYN9f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Xbyc0qb3IEinIBnzSFyOV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Y1a0JQoh6UW0ZrMxZrOqh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jSK8RLqYZEaE5JqxGyJ1W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6B44x459kUCgPcizwhx0k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i9FKexeTakWxXQt0lO40e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RQSizquuFkeOn33QsGlr5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9xgBLdgsX06BBihdn0ezr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ZuwsP4PGYkSIMQrnzWaJC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tRy8RnQQn06xiXM6WceL.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AFWTcIvA10OtdHuUwnQ9G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iSWqlfDMC0OvBk0HpXFt0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_ATWrAvzl0e1b04GU3V7g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MpTQY_UdAUuUI.YMYPsIj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w8I2svPQ6ESp5apmTA3FF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YdWqki6CukawWB8yWECMz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BUxPnVQGkuoSYBfLnehj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wXgaYBuB5UO7EKXsSEMcC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MYDZdfcnsk2Bcp8oT.J.D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ttsmE.K180umCqx8hvaV.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Q39kI3BLtEeR8I37ttscp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EQ9fL2Q5bEKSjH.jvatsV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z6BPCnx..USeanLK0fyF9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3L3J5LRQVkWAVX8TT56kE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9uanC4ofJU.MUnXO_wiJg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Nqy7kc8E.UG.mkxiueyz9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QHarvdmlA0uxc1Aw_fbhR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8n475VXIy0S3LIt4eqjaM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tsa0M.98TEuv_JutVJQ3z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rvW0fTmAHkqLwR32h.Zcl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2Sdfy6GOaESPc0zw50CY5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po7kJZKAkkup0Qe8_0nLh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Z1stZzxaBU2ktGuVyDPAR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sgf63xjdQEesAtg1eTMgc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7eyf3AidUSoRfyIoxcSL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jmu7rNdAHEWaJ_Rxgpjup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ksHpdbIPcEmQNexcv6Oln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L.oatK7pFESrQ0rW0puG0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AmKopg4rRUWTQ4S9CibPg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ZvkPO9BrW0WEhEjxy3sGX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PjvghFsE1EWL9xX42L80p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g5CTSJkXEqBqzqZH9lF_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XBWNon0RP0GcrAKnfXBkc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BXDVFyyaaE22IHZ0drkWy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uZw5t9L09EiPYr65UF2Vx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d_DHB3zccUyntDSwBWdEA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KZjwlNO.GkKYbiZbDuN59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Zdcqqw.1_06CYqJciYQyb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oLyNGGmXL0mPTs8yzLpQb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JvY99FLQ.UyXZpTkUVL4b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3BldBOooo7E_A1dmFN4VT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vqtshCyfR0eB_Jmn6yXAj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Su.fs71NkiOtI3QVEk6y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CV5r7BhoY0e.UZWYJgDhu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bQCUSiVl1EykoKfNzsv5P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GYeCZsXlk0OwOLopEhJz4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4qJc5GmOqUG2ZyzLy.URL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0WUmFUqXOUCPMFxtiwlzx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MmcwW4XrV0SHxp8MKIEv6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BqALrXq6yECRy1fqdG6s7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F6jV81JWnkqMxBZ8AgoL7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M2SS8wgLGUqjAeI7fVUNw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5AvQpONOcEOlL6l6A7S3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C4ekSgZW0mPjFg1tzmUq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XfeAd56Xs066oNjPehDml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nlBk0qRluUmrUu9fbf9D2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NXJCturKeUy4c1eK16S_5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q0XefX9fYkG8U1pLcyfgM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VjxP7UVdZ0WkE29ANbwpK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IuhHU.ecEUyuH.P.MQceo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O2PJVH1dZ0mfpkEJyORkh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89DCDHZPGUa.wPN2lLKCL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qW93Ux.vUky1S8yWNIXU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cv7mItCEkabqMWSghtlW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9qKoX8OQ.U.dEjCttCBMl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aozJALrEjk2rbBwlC1dG_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C47sdPMveEiy.tE900ZRs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lZwZEg_tXUqQaC7Qmqv9u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4uf85NQF5UmYs_R0bN62f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gmZE4x0azEOBhLjAr2Vbq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ntZC281aEE.mfDwJBy8_R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SCqaHlhYSECl4nNBQKYIZ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wj8ybq1o3ESpIjDsQnRQU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ly0t_cEuDke5TgMrBMQAq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Z5vvIoXpUmyGTNxxwppg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qJJqjEaRKk6KmY4lbMty1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DJmEX3Nm3U2svn91PWlyD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mOYXIEpO0ket2s1x8plK1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6XGpziElSkS76XnY.Dd0J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INx7PXepGUy8MosW.vyDj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4zgOw4aebESoB53Ms5K98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OtcSr2dBhU6jcNkjuEMsO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aoq8e8BWkk.Dy.bGgVz9g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EW2AYSxNTUe63KcqwYqVN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RUo2BZUfdkC2hDa4fdea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rDDKo7xuECfEA0WY_Rl0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wW5nCRAGaEqFi_Aum0lD2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iErl32_BfE6awmS8COjBS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jGi6zjYMnUGpGrKUhR5ry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pRYvRlIZWUG_Z4zRBizUh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9HimKn06D0276J6cmEjS8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J41tR98GRk2PCyaBHfKzq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5IPJykrDd0GCh_GTwFccp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Xayyfl7dZ0CPU_Mj1wqGc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8rXNnAEmekOcYsJO1RnC6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z_Wza_j6LUu6Hot8jNsQC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0XJMIae80KkLgTra0eO4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tpFe03zqkC7Tj7miC0s2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dvZZkVT7UkmsWabdcKdYM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kNpb0xX9006BIB01JP_RE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14uMchc3rEaTvxk2Utqxi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oegtKHzz.EaU61JWZIQo0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nFLT50Zy50SUnQecdsC3Q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3H.7xWK1rkGIoURVRlDkG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PieKdQMxFEa41730EnfG.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PSV4mWkJlUOjjYzWL9Nu0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0RZcohZ9EOnbIcZPqtd5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9o19_0xRf0KC4qfiNn75_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eh1xNNHWI0WVjx7bx0qPw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wcQgE2qI90OCPo1DJZLs8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gjybjzqrvEGwA3g7e3wl6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DTsa_m6K60qRL19DBGnyN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PYRqinsV30K.WLfErQVCF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gT6fKY0GjkG0JLK3.ZwoX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Vf7_OlncyEezttMRqOSXz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89DCDHZPGUa.wPN2lLKCL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qW93Ux.vUky1S8yWNIXUB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cAtLDNbf0CUGqDcIk26T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9qKoX8OQ.U.dEjCttCBMl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gmZE4x0azEOBhLjAr2Vbq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4uf85NQF5UmYs_R0bN62f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lZwZEg_tXUqQaC7Qmqv9u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C47sdPMveEiy.tE900ZRs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ntZC281aEE.mfDwJBy8_R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aozJALrEjk2rbBwlC1dG_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SCqaHlhYSECl4nNBQKYIZ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bDqMvBDNzUCKYZOvggMSK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10p3OI1w.0eni_nS8tfPb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d3FHtrUAF0.w6zRiWNoNP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oRCORLsSvUGhMf6HA7yOD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hvekgdwD50C1Z4Gx.Nhir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mOYXIEpO0ket2s1x8plK1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wj8ybq1o3ESpIjDsQnRQU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6XGpziElSkS76XnY.Dd0J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INx7PXepGUy8MosW.vyDj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4zgOw4aebESoB53Ms5K98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OtcSr2dBhU6jcNkjuEMsO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cVOYqXR_w0m6wqLShihUT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qJJqjEaRKk6KmY4lbMty1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SIG1NKxc02axVd4.6z8m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DJmEX3Nm3U2svn91PWlyD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ly0t_cEuDke5TgMrBMQAq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F8o9SUOmGESBzklAWfW0c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waC0Gg5Vf0q9.Y62oOlVk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JwkXSEdRmE23T3KNKYefa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pRYvRlIZWUG_Z4zRBizUhg"/>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Du5q83ct40qVT9JHyy.vu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iErl32_BfE6awmS8COjBS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wcQgE2qI90OCPo1DJZLs8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J41tR98GRk2PCyaBHfKzq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XwOk190PkS4C4T5eoi11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5IPJykrDd0GCh_GTwFccp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DTsa_m6K60qRL19DBGnyN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PSV4mWkJlUOjjYzWL9Nu0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PieKdQMxFEa41730EnfG.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Vf7_OlncyEezttMRqOSXz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oegtKHzz.EaU61JWZIQo0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tpFe03zqkC7Tj7miC0s2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dvZZkVT7UkmsWabdcKdYM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8rXNnAEmekOcYsJO1RnC6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z_Wza_j6LUu6Hot8jNsQC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x40YOCPLEq0umEqUKdHl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PYRqinsV30K.WLfErQVCF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gT6fKY0GjkG0JLK3.ZwoX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Xayyfl7dZ0CPU_Mj1wqGc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9HimKn06D0276J6cmEjS8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gjybjzqrvEGwA3g7e3wl6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eh1xNNHWI0WVjx7bx0qPw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0RZcohZ9EOnbIcZPqtd5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3H.7xWK1rkGIoURVRlDkG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nFLT50Zy50SUnQecdsC3Q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kNpb0xX9006BIB01JP_RE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5nrwLq1lm0KjQzmwoN_Hx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14uMchc3rEaTvxk2Utqxi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89DCDHZPGUa.wPN2lLKCL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0AgepT9urUWHQck0gqWYs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KDiV2wCIHUmjVUNr_EpmSQ"/>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G2jx7lD68kaYKwYRZFKII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yR_0pL9rnEWyD9F.dK8v6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g2.Pw26EjUGjLXIzPYLdD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cTUXAPEPrEeOwzbX_r3lj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z3GUwyjd.kKlphFLOgbFs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28Sip3LTaEWJMiGgBCGZq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9vpS5JXTkEeG.YU9UtoUn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cC3X_kDE7EmncKd_bLt2a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SCqaHlhYSECl4nNBQKYIZA"/>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4mGcTTCl50WhbSMlEIxOS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jFK2ZgpY0uRLZS9adUOo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BxTxy.o8g0CuvMAeDpnU5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Xgik.fmSv0S0tfDBH0McF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_APBTQbu70u2DkgZNYntjg"/>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V3Rz85lD_kWT_oAicdiqE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MkUrqQsTkECoHg7vYg1Ux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I2XVcWJEKEO_Ra814MHd6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kKDDXRjjsU6PrYqmFZKvd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k7Rog_WsOU67JcB0Y1StZ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CEWFpyxqzU.nbJayrmNAR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IjWESHPirUOMJ8grPj.Nu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ilDoqxR8YEesfeVw1TVFM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CUnF37ktM0W0Me9z6bSjk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gNoxIegxWku.DHXJDbHaA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7LLWq9OD00anOlCMP8CqI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3kYg9MwtukOlwIcGDXe1S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r6.Dkn84aUeY596Oms7Eb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4nmK.J4TM0GbGTnpFiP3e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5dgKtyHey0a4loQdU80O0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JmX1qW2szEm6LeORb7Da.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Zc_IG_WMQkKUuqPDX3qDf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Vf7_OlncyEezttMRqOSXz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liJj7r6mtEynvxBU3Nvlg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4XrI6fAPf0i3R4H5W29xl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gCk_lKkyJUeIXNMuxnuEy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d1u5r.5wQUONSKerRxiAL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4qk1I1TWhU.d8liOoOlpx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JO.T7MV5I0CCSUxgH8hDN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KUzCFohTEGd8dQR.c61x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5kzHH0Hpkk6IXiWYmYU.u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oegtKHzz.EaU61JWZIQo0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K9znPxaMp0iHos4oU3i.9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OagLDv1b0WWyeknJ41b0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LY2C7hI600uFSAi85FHrU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tDAA6gPIk.E7AfZ8KbzI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kBN8rX6RBkqpbdIlgQrti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pfS_cv6TbEaFz_4_9ul9.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KASSmfd.xUi9g8ZRIbDEG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bCoNCoEdj0O4vdF.1eaw0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LkpRQGz3T0eIqBVsqB.VD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Cgyor3kEVUOOKeKbupRQR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poJRcMcnvkupk_7rV4q5x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MOIvRfkDmEyHF5GaSnGZ9g"/>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5oO_89CsAEquiqqOCt1IC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45Ac7fKrvE24yVJYpTScz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idougmk3qUmv9zoW2KPRj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A7c.DwVqqkys5yBWBZbez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BiBXXaoAhE6dhN8HQ5yCv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IZ6YAqlXZU2NfTqqhcIEY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zUPlpixHXkObPEvrOYq0h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1_Vhcm_Y4UKmQ3Imc2Vdbg"/>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wPK95owBJUmIad8XCryFs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sWDF5SD2VEKd1q8Ena392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1uLSOD35ZUeAPGw0yVkq3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3GqacSZZLEKSrZGL.BsDI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pPOoR8G90UUCs2rPW78N3i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pd.D4sU_i4Ue4cFrxcoH0uw"/>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par8vq_RfGEWADb7Rbwpa1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pNEA5k361lEO1yk8RXeLaH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ATdeZhr1UKp0J7qxYy_g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lYKAau0n9KW6mB0a0hWOe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0B61waqIf0idLEt0l5eE2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k_ftHuv13ycCWNSN1ICIV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0DSEwQPLnU2vLufTU.Zgy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rYz6CV81QEyonqnLy7HW9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zX7f20F5a0.KQe81XDoFH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UKjQDxUW0UudRMJD2R4mHg"/>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Nm2U.ASZKUK.d842s4vjiA"/>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N3fPHyuKX0..YEk_MvBeW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hPh1Y_UH_EWEoOH9PKivv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Zp3XvEPdy0OA3iBUdVed2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pyeRGmFDUWSAbKAkuTljw"/>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YIHFMP.vaUeVcVgJ.fWEu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6cLm.2eZ9UeGrSt0nKhMA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289wTlnuY0Ghvs4AGsFIiQ"/>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_wlwxa3RBU.U4POrvVq6w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Ux7N_tE9fku0JW8WRd_Mf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H5LtIZPZZ0uXiuC4gQFgK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ao6B_.bATEuL5FfdVcAju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uT7iZvkIYke5CMTHWnfTU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4NuVJDraaEywM22QTPriV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U1AhUGLsHE6Gx9icCdpum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VX2wFeRGc0GKR5UAvgbJ2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kNgru7_bBU6JPBul0KuOT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bvUm8Q0_q0.t1mrCcaRUVQ"/>
</p:tagLst>
</file>

<file path=ppt/theme/theme1.xml><?xml version="1.0" encoding="utf-8"?>
<a:theme xmlns:a="http://schemas.openxmlformats.org/drawingml/2006/main" name="A4_RBSC_PPT">
  <a:themeElements>
    <a:clrScheme name="RBSCscreencolorBLUE">
      <a:dk1>
        <a:srgbClr val="000000"/>
      </a:dk1>
      <a:lt1>
        <a:srgbClr val="FFFFFF"/>
      </a:lt1>
      <a:dk2>
        <a:srgbClr val="716D6D"/>
      </a:dk2>
      <a:lt2>
        <a:srgbClr val="003F56"/>
      </a:lt2>
      <a:accent1>
        <a:srgbClr val="FFFFFF"/>
      </a:accent1>
      <a:accent2>
        <a:srgbClr val="DFD6CF"/>
      </a:accent2>
      <a:accent3>
        <a:srgbClr val="003F56"/>
      </a:accent3>
      <a:accent4>
        <a:srgbClr val="A3DCFF"/>
      </a:accent4>
      <a:accent5>
        <a:srgbClr val="DFD6CF"/>
      </a:accent5>
      <a:accent6>
        <a:srgbClr val="0091EA"/>
      </a:accent6>
      <a:hlink>
        <a:srgbClr val="003F56"/>
      </a:hlink>
      <a:folHlink>
        <a:srgbClr val="A3DCFF"/>
      </a:folHlink>
    </a:clrScheme>
    <a:fontScheme name="RBSCfontArialNarrow">
      <a:maj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Narrow"/>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108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tailEnd type="arrow"/>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2.xml><?xml version="1.0" encoding="utf-8"?>
<a:theme xmlns:a="http://schemas.openxmlformats.org/drawingml/2006/main" name="A4_RB_PPT">
  <a:themeElements>
    <a:clrScheme name="RB_Blue-Orange">
      <a:dk1>
        <a:srgbClr val="000000"/>
      </a:dk1>
      <a:lt1>
        <a:srgbClr val="FFFFFF"/>
      </a:lt1>
      <a:dk2>
        <a:srgbClr val="8D9399"/>
      </a:dk2>
      <a:lt2>
        <a:srgbClr val="F08A00"/>
      </a:lt2>
      <a:accent1>
        <a:srgbClr val="FFFFFF"/>
      </a:accent1>
      <a:accent2>
        <a:srgbClr val="DEE0E3"/>
      </a:accent2>
      <a:accent3>
        <a:srgbClr val="8D9399"/>
      </a:accent3>
      <a:accent4>
        <a:srgbClr val="F8BA72"/>
      </a:accent4>
      <a:accent5>
        <a:srgbClr val="85CEDF"/>
      </a:accent5>
      <a:accent6>
        <a:srgbClr val="00AAC9"/>
      </a:accent6>
      <a:hlink>
        <a:srgbClr val="8D9399"/>
      </a:hlink>
      <a:folHlink>
        <a:srgbClr val="85CEDF"/>
      </a:folHlink>
    </a:clrScheme>
    <a:fontScheme name="RBfontArial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72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A4_RBSC_PPT</Template>
  <TotalTime>34540</TotalTime>
  <Words>5505</Words>
  <Application>Microsoft Macintosh PowerPoint</Application>
  <PresentationFormat>Format A4 (210 x 297 mm)</PresentationFormat>
  <Paragraphs>1360</Paragraphs>
  <Slides>31</Slides>
  <Notes>21</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Serveurs OLE incorporés</vt:lpstr>
      </vt:variant>
      <vt:variant>
        <vt:i4>2</vt:i4>
      </vt:variant>
      <vt:variant>
        <vt:lpstr>Titres des diapositives</vt:lpstr>
      </vt:variant>
      <vt:variant>
        <vt:i4>31</vt:i4>
      </vt:variant>
    </vt:vector>
  </HeadingPairs>
  <TitlesOfParts>
    <vt:vector size="39" baseType="lpstr">
      <vt:lpstr>Arial Unicode MS</vt:lpstr>
      <vt:lpstr>Arial</vt:lpstr>
      <vt:lpstr>Arial Narrow</vt:lpstr>
      <vt:lpstr>Calibri</vt:lpstr>
      <vt:lpstr>A4_RBSC_PPT</vt:lpstr>
      <vt:lpstr>A4_RB_PPT</vt:lpstr>
      <vt:lpstr>think-cell Slide</vt:lpstr>
      <vt:lpstr>Chart</vt:lpstr>
      <vt:lpstr>IHEDAT</vt:lpstr>
      <vt:lpstr>Objectifs</vt:lpstr>
      <vt:lpstr>Dans une perspective d’aménagement du territoire, l’objectif est de définir le domaine de pertinence du mode ferroviaire</vt:lpstr>
      <vt:lpstr>Quatre temps à l'exposé</vt:lpstr>
      <vt:lpstr>La ligne Paris-Limoges-Toulouse accueille 2,4 millions de voyageurs par an, intégralement sous réservation</vt:lpstr>
      <vt:lpstr>L'axe Paris-Limoges-Toulouse-Cerbère représente un marché de près de 90 millions de déplacements annuels (≈ 10% pour le train)</vt:lpstr>
      <vt:lpstr>Intercités est soumis à une forte concurrence aérienne et / ou routière sur l'ensemble des tronçons structurants</vt:lpstr>
      <vt:lpstr>Le TET fait face à une forte concurrence ferroviaire sur l'axe Paris-Toulouse (TGV, Teoz Eco)</vt:lpstr>
      <vt:lpstr>Attractivité prix / durée des modes de transport par tronçon pour un voyageur seul</vt:lpstr>
      <vt:lpstr>Attractivité prix / durée des modes de transport par tronçon pour un couple sans enfants</vt:lpstr>
      <vt:lpstr>Attractivité prix / durée des modes de transport par tronçon pour un couple avec enfants</vt:lpstr>
      <vt:lpstr>Pour les couples et les voyageurs seuls, l'écart de prix entre le covoiturage et le TET est inférieur à 20%</vt:lpstr>
      <vt:lpstr>Le TET est a minima ~25% plus cher que la voiture ou le covoiturage pour effectuer le trajet Limoges-Toulouse</vt:lpstr>
      <vt:lpstr>Pour rejoindre directement Toulouse depuis Paris, le TET est en moyenne la solution la plus économique, sauf à la dernière minute </vt:lpstr>
      <vt:lpstr>La baisse des revenus a engendré une dégradation de la rentabilité (-34,3% des revenus vs. -26,2% en 2012)</vt:lpstr>
      <vt:lpstr>Cinq lignes TET présentent un prix et un temps de trajet supérieurs à ceux des autres offres de mobilité</vt:lpstr>
      <vt:lpstr>Les analyses concurrentielles font ressortir 5 lignes peu pertinentes sur leur marché – elles présentent les déficits relatifs les plus marqués</vt:lpstr>
      <vt:lpstr>Trois lignes TET bénéficient d'un taux global de couverture des charges &gt; 90%, avec une intensité concurrentielle limitée</vt:lpstr>
      <vt:lpstr>Huit tronçons dominants affichent un bénéfice en 2013, avec des niveaux d'indice de pertinence hétérogènes sur leur marché</vt:lpstr>
      <vt:lpstr>L'optimisation des lignes TET repose sur des leviers permettant aussi bien d'accroître les revenus que de réduire les charges</vt:lpstr>
      <vt:lpstr>Trois types de stratégie sont à envisager de manière générique</vt:lpstr>
      <vt:lpstr>L'analyse des lignes TET en fonction du résultat économique et de l'indice de pertinence permet d'identifier 4 groupes de lignes</vt:lpstr>
      <vt:lpstr>Le modèle économique repose sur une analyse fine de l'évolution des revenus et des charges des lignes TET</vt:lpstr>
      <vt:lpstr>Liste des leviers envisagés</vt:lpstr>
      <vt:lpstr>La mise en place des leviers d'optimisation de l'offre impactera le trafic – les effets sont différenciés par levier</vt:lpstr>
      <vt:lpstr>La modélisation de l'impact du matériel roulant et du yield management se fonde sur le retour d'expérience britannique</vt:lpstr>
      <vt:lpstr>L'optimisation de la production permet de réduire le besoin en parc de matériel roulant – Illustration sur Paris-Rouen-Le Havre</vt:lpstr>
      <vt:lpstr>Par ailleurs, sur certaines lignes, l'optimisation de la production devrait permettre de réduire les coûts unitaires sur 3 postes de charges</vt:lpstr>
      <vt:lpstr>Les leviers identifiés pour chaque ligne sont passés au crible de l'impact sur l'aménagement du territoire</vt:lpstr>
      <vt:lpstr>Deux grands paramètres sont à prendre en compte pour ajuster les stratégies</vt:lpstr>
      <vt:lpstr>Présentation PowerPoint</vt:lpstr>
    </vt:vector>
  </TitlesOfParts>
  <Company>Roland Berger Strategy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M702698</dc:creator>
  <cp:lastModifiedBy>Anne Mattioli</cp:lastModifiedBy>
  <cp:revision>6046</cp:revision>
  <cp:lastPrinted>2015-05-04T19:22:38Z</cp:lastPrinted>
  <dcterms:created xsi:type="dcterms:W3CDTF">2015-01-05T15:35:54Z</dcterms:created>
  <dcterms:modified xsi:type="dcterms:W3CDTF">2021-03-10T20:06:38Z</dcterms:modified>
</cp:coreProperties>
</file>