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2" r:id="rId1"/>
    <p:sldMasterId id="2147483683" r:id="rId2"/>
    <p:sldMasterId id="2147483684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idact Gothic" pitchFamily="2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Quattrocento Sans" panose="020B08020500000200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6"/>
  </p:normalViewPr>
  <p:slideViewPr>
    <p:cSldViewPr snapToGrid="0">
      <p:cViewPr varScale="1">
        <p:scale>
          <a:sx n="124" d="100"/>
          <a:sy n="124" d="100"/>
        </p:scale>
        <p:origin x="7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2eba0886e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/>
              <a:t>Notre slogan : la voiture est un transport collectif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Comme tout opérateur de covoiturage, nous cherchons à remplir les sièges vides des véhicules.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Mais au-delà de cela, nous considérons que pour atteindre un usage massif du covoiturage, il est nécessaire d’appliquer à la voiture individuelle le prisme des transports collectifs.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/>
              <a:t>=&gt; C’est pour cela que nous déployons des lignes de covoiturage, sans réservation. </a:t>
            </a:r>
            <a:endParaRPr/>
          </a:p>
        </p:txBody>
      </p:sp>
      <p:sp>
        <p:nvSpPr>
          <p:cNvPr id="176" name="Google Shape;176;g72eba0886e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2eba0886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g72eba0886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2eba0886e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72eba0886e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91550" rIns="91550" bIns="91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Nous déployons des lignes de covoiturage dynamique (sans réservation) qui complètent l’offre de TC dans l’espace et dans le temps pour les territoires ruraux et périurbains.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Nous faisons partager des trajets sur le modèle des transports collectifs avec 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Des lignes insérées dans le réseau de TC.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Des arrêts prédéfinis.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Une information horaire pour les voyageurs.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Une tarification simple (ou la gratuité).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Elles complètent les transports en commun traditionnels dans l’espace et dans le temps.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Exemple : l’une des dernières lignes déployées, en mai 2019, entre Rochefort Montagne et Clermont-Ferrand.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Elle offre un nouveau mode de transport aux personnes qui n’ont pas de moyen de se déplacer, ou qui dépendent de leur voiture individuelle.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service vise l’intermodalité :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 La ligne fait le lien avec les transports traditionnels en arrivée sur la zone dense, à Clermont. 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 En amont, les arrêts sont situés au niveau de parkings, qui permettent le rabattement en voiture individuelle.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Nous avons une approche de service public 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Ce qui signifie en premier lieu l'accessibilité, y compris aux personnes qui n’utilisent pas de smartphone pour se déplacer.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Nous recherchons également la fiabilité (dans notre approche, on ne peut pas être “planté” au dernier moment par un conducteur).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Cela implique de mesurer et communiquer aux usagers la fréquence du service aux différents horaires.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>
                <a:solidFill>
                  <a:schemeClr val="dk1"/>
                </a:solidFill>
              </a:rPr>
              <a:t>Et d’apporter un sentiment de sécurité aux usagers.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72eba0886e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72eba0886e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2eba0886e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72eba0886e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72eba0886e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72eba0886e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72eba0886e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72eba0886e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72eba0886e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72eba0886e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2eba0886e_0_0:notes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189" name="Google Shape;189;g72eba088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2eba0886e_0_43:notes"/>
          <p:cNvSpPr txBox="1">
            <a:spLocks noGrp="1"/>
          </p:cNvSpPr>
          <p:nvPr>
            <p:ph type="body" idx="1"/>
          </p:nvPr>
        </p:nvSpPr>
        <p:spPr>
          <a:xfrm>
            <a:off x="685802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50" tIns="93250" rIns="93250" bIns="932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233" name="Google Shape;233;g72eba088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926" y="686475"/>
            <a:ext cx="6583800" cy="342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72eba0886e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/>
              <a:t>Une trentaine de personnes aux compétences très diverses, implantées dans plusieurs villes de France, notamment dans les régions où nous avons déployé des réseaux.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/>
              <a:t>Nous sommes inscrits dans l’économie sociale et solidaire (agrément ESUS). Notre mission est d’étendre l’accès à la mobilité dans les territoires ruraux et périurbains, tout en réduisant l’usage de la voiture individuelle.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La Caisse des Dépôts est entrée à notre capital en 2018, et nous sommes également soutenus par d’autres investisseurs de long terme qui soutiennent notre démarche d’impact : la société d’investissement France active (financeur de l’ESS) et le fonds d’investissement social de Renault.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/>
              <a:t>9 réseaux déployés en France, de nombreux autres devraient voir le jour bientôt.</a:t>
            </a:r>
            <a:endParaRPr/>
          </a:p>
        </p:txBody>
      </p:sp>
      <p:sp>
        <p:nvSpPr>
          <p:cNvPr id="279" name="Google Shape;279;g72eba0886e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2eba0886e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72eba0886e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Nous déployons des lignes de covoiturage dynamique (sans réservation) qui complètent l’offre de TC dans l’espace et dans le temps pour les territoires ruraux et périurbains.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Nous faisons partager des trajets sur le modèle des transports collectifs avec 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Des lignes insérées dans le réseau de TC.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Des arrêts prédéfinis.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Une information horaire pour les voyageurs.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Une tarification simple (ou la gratuité).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Elles complètent les transports en commun traditionnels dans l’espace et dans le temps.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Exemple : l’une des dernières lignes déployées, en mai 2019, entre Rochefort Montagne et Clermont-Ferrand.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Elle offre un nouveau mode de transport aux personnes qui n’ont pas de moyen de se déplacer, ou qui dépendent de leur voiture individuelle.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 service vise l’intermodalité :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 La ligne fait le lien avec les transports traditionnels en arrivée sur la zone dense, à Clermont. </a:t>
            </a: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2B204F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rgbClr val="2B204F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- En amont, les arrêts sont situés au niveau de parkings, qui permettent le rabattement en voiture individuelle.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Nous avons une approche de service public 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Ce qui signifie en premier lieu l'accessibilité, y compris aux personnes qui n’utilisent pas de smartphone pour se déplacer.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Nous recherchons également la fiabilité (dans notre approche, on ne peut pas être “planté” au dernier moment par un conducteur).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Cela implique de mesurer et communiquer aux usagers la fréquence du service aux différents horaires.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fr" sz="1200">
                <a:solidFill>
                  <a:schemeClr val="dk1"/>
                </a:solidFill>
              </a:rPr>
              <a:t>Et d’apporter un sentiment de sécurité aux usagers.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2eba0886e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72eba0886e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Les passagers utilisent le service comme un bus : 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Je pars de chez moi sans réservation préalable, je fais une demande de trajet.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Les demandes se font via une interface physique ou numérique (détail + loin).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Celle-ci est diffusée aux conducteurs.</a:t>
            </a: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Je pars avec le premier conducteur qui s’arrête.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2eba0886e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72eba0886e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</a:rPr>
              <a:t>Les conducteurs sont informés des demandes des passagers par plusieurs moyens :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Des panneaux lumineux situés au bord de la voirie, au niveau de l’arrêt ou en amont, informent tous les conducteurs qui passent par là, qu’ils soient inscrits ou non.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>
                <a:solidFill>
                  <a:schemeClr val="dk1"/>
                </a:solidFill>
              </a:rPr>
              <a:t>Pour les conducteurs qui se sont inscrits au service et ont téléchargé l’application, ils peuvent recevoir une notification en temps réel.</a:t>
            </a:r>
            <a:endParaRPr sz="1000">
              <a:solidFill>
                <a:srgbClr val="2B204F"/>
              </a:solidFill>
              <a:highlight>
                <a:schemeClr val="lt1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72eba0886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La clé pour que les usagers utilisent le service : la fréquence.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Nous cherchons à reproduire ce qui fait que les TC ont tant de succès dans les villes :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=&gt; Aux heures de pointe, je pars de chez moi, je me rends à l’arrêt et je suis certain de partir en 5 ou 10 minutes maximum.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Pour cela, les modèles et les retours d’expérience nous montre qu’il faut atteindre la participation d’un certain nombre de conducteurs :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18 conducteurs par heure = Temps d’attente quasi systématiquement &lt; 5 min 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12 conducteurs par heure = Temps d’attente </a:t>
            </a:r>
            <a:r>
              <a:rPr lang="fr" sz="1200">
                <a:solidFill>
                  <a:schemeClr val="dk1"/>
                </a:solidFill>
              </a:rPr>
              <a:t>quasi systématiquement </a:t>
            </a:r>
            <a:r>
              <a:rPr lang="fr" sz="1200"/>
              <a:t>&lt; 10 min, et en moyenne autour de 5 min.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Ce qui est clé, au-delà du temps d’attente moyen : le temps d’attente maximum.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Avec 8 conducteurs / heure, le temps d’attente moyen sera autour de 7-8 min, mais la variabilité sera beaucoup plus forte.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 sz="1200"/>
              <a:t>Nous avons aujourd’hui atteint ce niveau de service sur 2 types de territoires très différents, avec des modèles adaptés (présentés + loin) :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Sur un axe très denses, sur l’autoroute A43 entre Bourgoin-Jallieu et Lyon.</a:t>
            </a:r>
            <a:endParaRPr sz="1200"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fr" sz="1200"/>
              <a:t>Sur un territoire beaucoup plus rural, sur un bassin de vie de 9 000 habitants en montagne, dans des communes du Grand Chambéry.</a:t>
            </a:r>
            <a:endParaRPr sz="1200"/>
          </a:p>
        </p:txBody>
      </p:sp>
      <p:sp>
        <p:nvSpPr>
          <p:cNvPr id="362" name="Google Shape;362;g72eba0886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2eba0886e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/>
              <a:t>Sur tous nos réseaux, le point de rencontre entre passagers et conducteurs est matérialisé par un arrêt.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/>
              <a:t>Nos arrêts sont modulaires et peuvent disposer de plus ou moins d’aménagements, de plus ou moins de mobilier.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/>
              <a:t>A gauche : arrêt à Lyon Mermoz, avec beaucoup d’aménagements (ainsi que plusieurs panneaux lumineux en amont, que l’on ne voit pas sur la photo).</a:t>
            </a: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200"/>
              <a:t>A droite : un arrêt dans le Vexin, beaucoup plus léger.</a:t>
            </a:r>
            <a:endParaRPr sz="1200"/>
          </a:p>
        </p:txBody>
      </p:sp>
      <p:sp>
        <p:nvSpPr>
          <p:cNvPr id="373" name="Google Shape;373;g72eba0886e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24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2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hyperlink" Target="http://www.transport-solidaire.fr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11" Type="http://schemas.openxmlformats.org/officeDocument/2006/relationships/image" Target="../media/image14.jpe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LYuhDpWzdu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95000"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/>
          <p:nvPr/>
        </p:nvSpPr>
        <p:spPr>
          <a:xfrm>
            <a:off x="0" y="0"/>
            <a:ext cx="4792500" cy="51435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8"/>
          <p:cNvSpPr/>
          <p:nvPr/>
        </p:nvSpPr>
        <p:spPr>
          <a:xfrm>
            <a:off x="4792550" y="4492525"/>
            <a:ext cx="4351500" cy="651000"/>
          </a:xfrm>
          <a:prstGeom prst="rect">
            <a:avLst/>
          </a:prstGeom>
          <a:solidFill>
            <a:schemeClr val="lt1">
              <a:alpha val="6863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7952" y="4505793"/>
            <a:ext cx="533400" cy="62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1864" y="4483725"/>
            <a:ext cx="1002849" cy="66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903" y="4609436"/>
            <a:ext cx="1002850" cy="4171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38"/>
          <p:cNvGrpSpPr/>
          <p:nvPr/>
        </p:nvGrpSpPr>
        <p:grpSpPr>
          <a:xfrm>
            <a:off x="1618674" y="1382604"/>
            <a:ext cx="1555147" cy="1138391"/>
            <a:chOff x="372925" y="1159025"/>
            <a:chExt cx="4046702" cy="2829003"/>
          </a:xfrm>
        </p:grpSpPr>
        <p:pic>
          <p:nvPicPr>
            <p:cNvPr id="184" name="Google Shape;184;p38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975" y="1159025"/>
              <a:ext cx="4046652" cy="23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8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925" y="2739204"/>
              <a:ext cx="4046652" cy="1248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38"/>
          <p:cNvSpPr txBox="1"/>
          <p:nvPr/>
        </p:nvSpPr>
        <p:spPr>
          <a:xfrm>
            <a:off x="118950" y="2676050"/>
            <a:ext cx="4554600" cy="3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Intervention IDHEATE - 8.4.2020</a:t>
            </a:r>
            <a:endParaRPr sz="1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/>
          <p:nvPr/>
        </p:nvSpPr>
        <p:spPr>
          <a:xfrm>
            <a:off x="-31900" y="0"/>
            <a:ext cx="9175800" cy="872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7"/>
          <p:cNvSpPr txBox="1"/>
          <p:nvPr/>
        </p:nvSpPr>
        <p:spPr>
          <a:xfrm>
            <a:off x="306625" y="75"/>
            <a:ext cx="86814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fr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 interfaces pour les usagers connectés ou non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47"/>
          <p:cNvSpPr txBox="1"/>
          <p:nvPr/>
        </p:nvSpPr>
        <p:spPr>
          <a:xfrm>
            <a:off x="4565713" y="914000"/>
            <a:ext cx="2037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SMS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7"/>
          <p:cNvSpPr txBox="1"/>
          <p:nvPr/>
        </p:nvSpPr>
        <p:spPr>
          <a:xfrm>
            <a:off x="6931975" y="872775"/>
            <a:ext cx="18465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Boîtier connecté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4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900" y="1453400"/>
            <a:ext cx="1123526" cy="257817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/>
          <p:nvPr/>
        </p:nvSpPr>
        <p:spPr>
          <a:xfrm>
            <a:off x="4583425" y="4000975"/>
            <a:ext cx="21438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Inscription / identification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Demande de trajet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Partage de frais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7"/>
          <p:cNvSpPr txBox="1"/>
          <p:nvPr/>
        </p:nvSpPr>
        <p:spPr>
          <a:xfrm>
            <a:off x="6950125" y="4042200"/>
            <a:ext cx="2037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bouton = 1 destination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Sans partage de frais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7"/>
          <p:cNvSpPr txBox="1"/>
          <p:nvPr/>
        </p:nvSpPr>
        <p:spPr>
          <a:xfrm>
            <a:off x="2309076" y="914000"/>
            <a:ext cx="1989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Assistance téléphonique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47"/>
          <p:cNvSpPr txBox="1"/>
          <p:nvPr/>
        </p:nvSpPr>
        <p:spPr>
          <a:xfrm>
            <a:off x="2406563" y="4045975"/>
            <a:ext cx="21438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Inscription / identification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Demande de trajet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Partage de frais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551" y="1926075"/>
            <a:ext cx="15049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063" y="1518988"/>
            <a:ext cx="1756397" cy="2341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464" y="1926076"/>
            <a:ext cx="1014074" cy="18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7"/>
          <p:cNvSpPr txBox="1"/>
          <p:nvPr/>
        </p:nvSpPr>
        <p:spPr>
          <a:xfrm>
            <a:off x="289551" y="1012900"/>
            <a:ext cx="19899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Assistance téléphonique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7"/>
          <p:cNvSpPr txBox="1"/>
          <p:nvPr/>
        </p:nvSpPr>
        <p:spPr>
          <a:xfrm>
            <a:off x="306613" y="4045975"/>
            <a:ext cx="2143800" cy="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Inscription / identification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Demande de trajet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Géolocalisation &amp; information en temps réel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269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Partage de frais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/>
          <p:nvPr/>
        </p:nvSpPr>
        <p:spPr>
          <a:xfrm>
            <a:off x="3899425" y="844050"/>
            <a:ext cx="1693200" cy="3717000"/>
          </a:xfrm>
          <a:prstGeom prst="rect">
            <a:avLst/>
          </a:prstGeom>
          <a:noFill/>
          <a:ln w="19050" cap="flat" cmpd="sng">
            <a:solidFill>
              <a:srgbClr val="BFC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28587" marR="0" lvl="0" indent="-714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4" name="Google Shape;404;p48"/>
          <p:cNvSpPr/>
          <p:nvPr/>
        </p:nvSpPr>
        <p:spPr>
          <a:xfrm>
            <a:off x="1470275" y="849200"/>
            <a:ext cx="2231400" cy="3717000"/>
          </a:xfrm>
          <a:prstGeom prst="rect">
            <a:avLst/>
          </a:prstGeom>
          <a:noFill/>
          <a:ln w="19050" cap="flat" cmpd="sng">
            <a:solidFill>
              <a:srgbClr val="BFC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28587" marR="0" lvl="0" indent="-714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5" name="Google Shape;405;p48"/>
          <p:cNvSpPr txBox="1"/>
          <p:nvPr/>
        </p:nvSpPr>
        <p:spPr>
          <a:xfrm>
            <a:off x="1512825" y="3720275"/>
            <a:ext cx="21645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Comprendre les spécificités des territoires et co-construire les projets</a:t>
            </a:r>
            <a:endParaRPr sz="13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8"/>
          <p:cNvSpPr txBox="1"/>
          <p:nvPr/>
        </p:nvSpPr>
        <p:spPr>
          <a:xfrm>
            <a:off x="3889125" y="3720350"/>
            <a:ext cx="1693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 Mobiliser les futurs usagers et atteindre une masse critique </a:t>
            </a:r>
            <a:endParaRPr sz="13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8"/>
          <p:cNvSpPr/>
          <p:nvPr/>
        </p:nvSpPr>
        <p:spPr>
          <a:xfrm>
            <a:off x="5781125" y="845275"/>
            <a:ext cx="2860200" cy="3717000"/>
          </a:xfrm>
          <a:prstGeom prst="rect">
            <a:avLst/>
          </a:prstGeom>
          <a:noFill/>
          <a:ln w="19050" cap="flat" cmpd="sng">
            <a:solidFill>
              <a:srgbClr val="BFC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28587" marR="0" lvl="0" indent="-7143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8" name="Google Shape;408;p48"/>
          <p:cNvSpPr/>
          <p:nvPr/>
        </p:nvSpPr>
        <p:spPr>
          <a:xfrm>
            <a:off x="2558605" y="2593668"/>
            <a:ext cx="1118700" cy="10833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Focus group élus, entreprises et citoyens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8"/>
          <p:cNvSpPr/>
          <p:nvPr/>
        </p:nvSpPr>
        <p:spPr>
          <a:xfrm>
            <a:off x="5804826" y="2594984"/>
            <a:ext cx="2804100" cy="10716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828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Communication, accompagnement passagers 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et conducteurs, animation 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 communautés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8"/>
          <p:cNvSpPr/>
          <p:nvPr/>
        </p:nvSpPr>
        <p:spPr>
          <a:xfrm>
            <a:off x="174774" y="1480873"/>
            <a:ext cx="1084500" cy="1083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Mise en oeuvre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48" descr="Clé à molette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672" y="1672086"/>
            <a:ext cx="328800" cy="32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8"/>
          <p:cNvSpPr/>
          <p:nvPr/>
        </p:nvSpPr>
        <p:spPr>
          <a:xfrm>
            <a:off x="76200" y="1213250"/>
            <a:ext cx="8946900" cy="30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8A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fr" sz="1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 d’un projet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8"/>
          <p:cNvSpPr/>
          <p:nvPr/>
        </p:nvSpPr>
        <p:spPr>
          <a:xfrm>
            <a:off x="1490508" y="1480873"/>
            <a:ext cx="1045200" cy="10833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Formations et Diagnostic de territoire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8"/>
          <p:cNvSpPr/>
          <p:nvPr/>
        </p:nvSpPr>
        <p:spPr>
          <a:xfrm>
            <a:off x="2573875" y="1480875"/>
            <a:ext cx="1103400" cy="10833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Localisation des arrêts, définition du parcours client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8"/>
          <p:cNvSpPr txBox="1"/>
          <p:nvPr/>
        </p:nvSpPr>
        <p:spPr>
          <a:xfrm>
            <a:off x="1470100" y="916250"/>
            <a:ext cx="22524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3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1- Analyse territoire et évaluation potentiel</a:t>
            </a:r>
            <a:endParaRPr sz="13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8"/>
          <p:cNvSpPr txBox="1"/>
          <p:nvPr/>
        </p:nvSpPr>
        <p:spPr>
          <a:xfrm>
            <a:off x="3899425" y="903850"/>
            <a:ext cx="17160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2- Déploiement initial</a:t>
            </a:r>
            <a:endParaRPr sz="14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7" name="Google Shape;417;p48"/>
          <p:cNvCxnSpPr/>
          <p:nvPr/>
        </p:nvCxnSpPr>
        <p:spPr>
          <a:xfrm>
            <a:off x="2809018" y="1962601"/>
            <a:ext cx="616200" cy="6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18" name="Google Shape;418;p48"/>
          <p:cNvSpPr/>
          <p:nvPr/>
        </p:nvSpPr>
        <p:spPr>
          <a:xfrm>
            <a:off x="3929550" y="2024075"/>
            <a:ext cx="1637100" cy="5322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Arrêts 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physiques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" name="Google Shape;419;p4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2797" y="2129112"/>
            <a:ext cx="315103" cy="306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0" name="Google Shape;420;p48"/>
          <p:cNvSpPr/>
          <p:nvPr/>
        </p:nvSpPr>
        <p:spPr>
          <a:xfrm>
            <a:off x="174774" y="2593668"/>
            <a:ext cx="1084500" cy="10833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Participation citoyenne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8"/>
          <p:cNvSpPr/>
          <p:nvPr/>
        </p:nvSpPr>
        <p:spPr>
          <a:xfrm>
            <a:off x="3929550" y="2587200"/>
            <a:ext cx="1637100" cy="10833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Recrutement conducteurs et communication amont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8"/>
          <p:cNvSpPr/>
          <p:nvPr/>
        </p:nvSpPr>
        <p:spPr>
          <a:xfrm>
            <a:off x="5809300" y="1480300"/>
            <a:ext cx="2804100" cy="3072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Maintenance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8"/>
          <p:cNvSpPr/>
          <p:nvPr/>
        </p:nvSpPr>
        <p:spPr>
          <a:xfrm>
            <a:off x="3929475" y="1480550"/>
            <a:ext cx="1637100" cy="509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Solutions digitales, 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connexion SIM/MaaS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8"/>
          <p:cNvSpPr/>
          <p:nvPr/>
        </p:nvSpPr>
        <p:spPr>
          <a:xfrm>
            <a:off x="1481526" y="2597798"/>
            <a:ext cx="1045200" cy="10833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Enquêtes permanentes et propositions citoyennes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8"/>
          <p:cNvSpPr txBox="1"/>
          <p:nvPr/>
        </p:nvSpPr>
        <p:spPr>
          <a:xfrm>
            <a:off x="2632228" y="1495687"/>
            <a:ext cx="9246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Diagnostic de lignes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8"/>
          <p:cNvSpPr/>
          <p:nvPr/>
        </p:nvSpPr>
        <p:spPr>
          <a:xfrm>
            <a:off x="5804400" y="1811025"/>
            <a:ext cx="2804100" cy="3063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Exploitation SI, data, reporting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4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597" y="1851590"/>
            <a:ext cx="255329" cy="24819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8" name="Google Shape;428;p48"/>
          <p:cNvSpPr/>
          <p:nvPr/>
        </p:nvSpPr>
        <p:spPr>
          <a:xfrm>
            <a:off x="5809300" y="2142500"/>
            <a:ext cx="2804100" cy="413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108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Extension progressive </a:t>
            </a: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" sz="11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du réseau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9" name="Google Shape;429;p48"/>
          <p:cNvGrpSpPr/>
          <p:nvPr/>
        </p:nvGrpSpPr>
        <p:grpSpPr>
          <a:xfrm rot="-198392">
            <a:off x="7568877" y="2228197"/>
            <a:ext cx="1016151" cy="266465"/>
            <a:chOff x="6026297" y="3137351"/>
            <a:chExt cx="1231289" cy="291915"/>
          </a:xfrm>
        </p:grpSpPr>
        <p:cxnSp>
          <p:nvCxnSpPr>
            <p:cNvPr id="430" name="Google Shape;430;p48"/>
            <p:cNvCxnSpPr/>
            <p:nvPr/>
          </p:nvCxnSpPr>
          <p:spPr>
            <a:xfrm>
              <a:off x="6414926" y="3165705"/>
              <a:ext cx="603000" cy="294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1" name="Google Shape;431;p48"/>
            <p:cNvCxnSpPr/>
            <p:nvPr/>
          </p:nvCxnSpPr>
          <p:spPr>
            <a:xfrm rot="10800000" flipH="1">
              <a:off x="6999886" y="3137351"/>
              <a:ext cx="257700" cy="57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triangle" w="med" len="med"/>
            </a:ln>
          </p:spPr>
        </p:cxnSp>
        <p:cxnSp>
          <p:nvCxnSpPr>
            <p:cNvPr id="432" name="Google Shape;432;p48"/>
            <p:cNvCxnSpPr/>
            <p:nvPr/>
          </p:nvCxnSpPr>
          <p:spPr>
            <a:xfrm flipH="1">
              <a:off x="6026297" y="3176366"/>
              <a:ext cx="384900" cy="2529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ot"/>
              <a:round/>
              <a:headEnd type="none" w="sm" len="sm"/>
              <a:tailEnd type="triangle" w="med" len="med"/>
            </a:ln>
          </p:spPr>
        </p:cxnSp>
      </p:grpSp>
      <p:sp>
        <p:nvSpPr>
          <p:cNvPr id="433" name="Google Shape;433;p48"/>
          <p:cNvSpPr txBox="1"/>
          <p:nvPr/>
        </p:nvSpPr>
        <p:spPr>
          <a:xfrm>
            <a:off x="5839300" y="903842"/>
            <a:ext cx="2779800" cy="3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3- Exploitation (et extension)</a:t>
            </a:r>
            <a:endParaRPr sz="14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4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773" y="1504886"/>
            <a:ext cx="518176" cy="55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456" y="2622308"/>
            <a:ext cx="518176" cy="51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3636" y="2613036"/>
            <a:ext cx="379314" cy="368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98" y="2716286"/>
            <a:ext cx="482324" cy="48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3525" y="2613025"/>
            <a:ext cx="482324" cy="484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48"/>
          <p:cNvGrpSpPr/>
          <p:nvPr/>
        </p:nvGrpSpPr>
        <p:grpSpPr>
          <a:xfrm>
            <a:off x="5333316" y="2078625"/>
            <a:ext cx="177874" cy="399520"/>
            <a:chOff x="5225484" y="1546221"/>
            <a:chExt cx="170100" cy="355635"/>
          </a:xfrm>
        </p:grpSpPr>
        <p:cxnSp>
          <p:nvCxnSpPr>
            <p:cNvPr id="440" name="Google Shape;440;p48"/>
            <p:cNvCxnSpPr/>
            <p:nvPr/>
          </p:nvCxnSpPr>
          <p:spPr>
            <a:xfrm rot="10800000">
              <a:off x="5283200" y="1680156"/>
              <a:ext cx="0" cy="221700"/>
            </a:xfrm>
            <a:prstGeom prst="straightConnector1">
              <a:avLst/>
            </a:prstGeom>
            <a:noFill/>
            <a:ln w="38100" cap="flat" cmpd="sng">
              <a:solidFill>
                <a:srgbClr val="AAA6B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41" name="Google Shape;441;p48"/>
            <p:cNvSpPr/>
            <p:nvPr/>
          </p:nvSpPr>
          <p:spPr>
            <a:xfrm>
              <a:off x="5225484" y="1546221"/>
              <a:ext cx="170100" cy="133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AAA6B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fr" sz="300" b="0" i="0" u="none" strike="noStrike" cap="none">
                  <a:solidFill>
                    <a:srgbClr val="2B204F"/>
                  </a:solidFill>
                  <a:latin typeface="Arial"/>
                  <a:ea typeface="Arial"/>
                  <a:cs typeface="Arial"/>
                  <a:sym typeface="Arial"/>
                </a:rPr>
                <a:t>PMV</a:t>
              </a:r>
              <a:endParaRPr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2" name="Google Shape;442;p48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068" y="1524404"/>
            <a:ext cx="390032" cy="42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8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5588" y="1503158"/>
            <a:ext cx="295483" cy="26147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8"/>
          <p:cNvSpPr txBox="1"/>
          <p:nvPr/>
        </p:nvSpPr>
        <p:spPr>
          <a:xfrm>
            <a:off x="0" y="-57151"/>
            <a:ext cx="9144000" cy="7959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2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création d’une ligne de covoiturage se déroule en 3 étapes</a:t>
            </a:r>
            <a:endParaRPr sz="2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48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2" t="32933" r="19058" b="15365"/>
          <a:stretch/>
        </p:blipFill>
        <p:spPr>
          <a:xfrm>
            <a:off x="8118478" y="1851590"/>
            <a:ext cx="482323" cy="24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8" descr="Clé à molette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541" y="1501996"/>
            <a:ext cx="263800" cy="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8" descr="Porte-voix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260" y="2574274"/>
            <a:ext cx="550864" cy="55086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8"/>
          <p:cNvSpPr/>
          <p:nvPr/>
        </p:nvSpPr>
        <p:spPr>
          <a:xfrm>
            <a:off x="7745950" y="2867200"/>
            <a:ext cx="636600" cy="629700"/>
          </a:xfrm>
          <a:prstGeom prst="ellipse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48"/>
          <p:cNvSpPr/>
          <p:nvPr/>
        </p:nvSpPr>
        <p:spPr>
          <a:xfrm>
            <a:off x="7875916" y="2749451"/>
            <a:ext cx="340800" cy="2883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828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8"/>
          <p:cNvSpPr/>
          <p:nvPr/>
        </p:nvSpPr>
        <p:spPr>
          <a:xfrm>
            <a:off x="8185801" y="3089750"/>
            <a:ext cx="328800" cy="4161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828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48" descr="Centre d’appels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242" y="3082890"/>
            <a:ext cx="381877" cy="385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8" descr="Porte-voix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0087" y="2645010"/>
            <a:ext cx="362069" cy="36551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8"/>
          <p:cNvSpPr/>
          <p:nvPr/>
        </p:nvSpPr>
        <p:spPr>
          <a:xfrm>
            <a:off x="7523176" y="3072675"/>
            <a:ext cx="441600" cy="355800"/>
          </a:xfrm>
          <a:prstGeom prst="rect">
            <a:avLst/>
          </a:prstGeom>
          <a:solidFill>
            <a:srgbClr val="AAA6B9"/>
          </a:solidFill>
          <a:ln>
            <a:noFill/>
          </a:ln>
        </p:spPr>
        <p:txBody>
          <a:bodyPr spcFirstLastPara="1" wrap="square" lIns="91425" tIns="91425" rIns="828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4" name="Google Shape;454;p48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3167" y="3071457"/>
            <a:ext cx="400858" cy="385517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/>
          <p:nvPr/>
        </p:nvSpPr>
        <p:spPr>
          <a:xfrm>
            <a:off x="415576" y="3720350"/>
            <a:ext cx="616200" cy="629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229675" y="4269850"/>
            <a:ext cx="10296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9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Objectifs</a:t>
            </a:r>
            <a:endParaRPr sz="9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48"/>
          <p:cNvSpPr/>
          <p:nvPr/>
        </p:nvSpPr>
        <p:spPr>
          <a:xfrm>
            <a:off x="415576" y="3720350"/>
            <a:ext cx="616200" cy="6297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8"/>
          <p:cNvSpPr/>
          <p:nvPr/>
        </p:nvSpPr>
        <p:spPr>
          <a:xfrm>
            <a:off x="516825" y="3828350"/>
            <a:ext cx="413700" cy="413700"/>
          </a:xfrm>
          <a:prstGeom prst="donut">
            <a:avLst>
              <a:gd name="adj" fmla="val 25000"/>
            </a:avLst>
          </a:prstGeom>
          <a:solidFill>
            <a:srgbClr val="0082AE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9" name="Google Shape;459;p48"/>
          <p:cNvCxnSpPr/>
          <p:nvPr/>
        </p:nvCxnSpPr>
        <p:spPr>
          <a:xfrm rot="10800000" flipH="1">
            <a:off x="336925" y="4018975"/>
            <a:ext cx="409500" cy="180900"/>
          </a:xfrm>
          <a:prstGeom prst="straightConnector1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60" name="Google Shape;460;p48"/>
          <p:cNvSpPr txBox="1"/>
          <p:nvPr/>
        </p:nvSpPr>
        <p:spPr>
          <a:xfrm rot="-5400000">
            <a:off x="3820125" y="2641550"/>
            <a:ext cx="3733500" cy="138300"/>
          </a:xfrm>
          <a:prstGeom prst="rect">
            <a:avLst/>
          </a:prstGeom>
          <a:solidFill>
            <a:srgbClr val="E8AF2E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1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Mise en service</a:t>
            </a:r>
            <a:endParaRPr sz="1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48"/>
          <p:cNvSpPr txBox="1"/>
          <p:nvPr/>
        </p:nvSpPr>
        <p:spPr>
          <a:xfrm rot="-5400000">
            <a:off x="1933800" y="2637500"/>
            <a:ext cx="3733500" cy="146400"/>
          </a:xfrm>
          <a:prstGeom prst="rect">
            <a:avLst/>
          </a:prstGeom>
          <a:solidFill>
            <a:srgbClr val="E8AF2E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1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validation lignes</a:t>
            </a:r>
            <a:endParaRPr sz="1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8"/>
          <p:cNvSpPr txBox="1"/>
          <p:nvPr/>
        </p:nvSpPr>
        <p:spPr>
          <a:xfrm rot="-5400000">
            <a:off x="-497325" y="2639300"/>
            <a:ext cx="3724200" cy="152100"/>
          </a:xfrm>
          <a:prstGeom prst="rect">
            <a:avLst/>
          </a:prstGeom>
          <a:solidFill>
            <a:srgbClr val="E8AF2E">
              <a:alpha val="4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1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validation étude de covoiturabilité</a:t>
            </a:r>
            <a:endParaRPr sz="1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8"/>
          <p:cNvSpPr txBox="1"/>
          <p:nvPr/>
        </p:nvSpPr>
        <p:spPr>
          <a:xfrm>
            <a:off x="5791425" y="3720350"/>
            <a:ext cx="2804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1" i="0" u="none" strike="noStrike" cap="none">
                <a:solidFill>
                  <a:srgbClr val="0082AE"/>
                </a:solidFill>
                <a:latin typeface="Calibri"/>
                <a:ea typeface="Calibri"/>
                <a:cs typeface="Calibri"/>
                <a:sym typeface="Calibri"/>
              </a:rPr>
              <a:t>Changer les habitudes de mobilité en proposant des solutions intégrées, efficaces et évolutive</a:t>
            </a:r>
            <a:endParaRPr sz="1300" b="1" i="0" u="none" strike="noStrike" cap="none">
              <a:solidFill>
                <a:srgbClr val="008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48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5731" y="4556522"/>
            <a:ext cx="1868268" cy="61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557"/>
            <a:ext cx="9144007" cy="5207103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9"/>
          <p:cNvSpPr/>
          <p:nvPr/>
        </p:nvSpPr>
        <p:spPr>
          <a:xfrm>
            <a:off x="0" y="61650"/>
            <a:ext cx="9144000" cy="5225100"/>
          </a:xfrm>
          <a:prstGeom prst="rect">
            <a:avLst/>
          </a:prstGeom>
          <a:solidFill>
            <a:srgbClr val="2B204F">
              <a:alpha val="400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7966" y="4455030"/>
            <a:ext cx="986034" cy="6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9"/>
          <p:cNvSpPr txBox="1"/>
          <p:nvPr/>
        </p:nvSpPr>
        <p:spPr>
          <a:xfrm>
            <a:off x="2118825" y="2030450"/>
            <a:ext cx="6156900" cy="1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fr" sz="4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 transport solidaire : un nouveau service public citoyen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3" name="Google Shape;473;p49"/>
          <p:cNvCxnSpPr/>
          <p:nvPr/>
        </p:nvCxnSpPr>
        <p:spPr>
          <a:xfrm>
            <a:off x="1751726" y="1725762"/>
            <a:ext cx="0" cy="1692000"/>
          </a:xfrm>
          <a:prstGeom prst="straightConnector1">
            <a:avLst/>
          </a:prstGeom>
          <a:noFill/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0"/>
          <p:cNvSpPr txBox="1"/>
          <p:nvPr/>
        </p:nvSpPr>
        <p:spPr>
          <a:xfrm>
            <a:off x="739575" y="197225"/>
            <a:ext cx="6907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30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Construction d’une communauté 2/2</a:t>
            </a:r>
            <a:endParaRPr sz="3000" b="1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1800" b="0" i="0" u="none" strike="noStrike" cap="none">
                <a:solidFill>
                  <a:srgbClr val="2B204F"/>
                </a:solidFill>
                <a:latin typeface="Open Sans"/>
                <a:ea typeface="Open Sans"/>
                <a:cs typeface="Open Sans"/>
                <a:sym typeface="Open Sans"/>
              </a:rPr>
              <a:t>Exemple de mécanisme pour la construction d’une ligne </a:t>
            </a:r>
            <a:endParaRPr sz="1800" b="0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9" name="Google Shape;47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492" y="4455030"/>
            <a:ext cx="986034" cy="6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0"/>
          <p:cNvSpPr/>
          <p:nvPr/>
        </p:nvSpPr>
        <p:spPr>
          <a:xfrm>
            <a:off x="-100" y="0"/>
            <a:ext cx="9144000" cy="10038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50"/>
          <p:cNvSpPr txBox="1"/>
          <p:nvPr/>
        </p:nvSpPr>
        <p:spPr>
          <a:xfrm>
            <a:off x="333000" y="197225"/>
            <a:ext cx="8478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f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transport solidaire, qu’est-ce que c’est ?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0"/>
          <p:cNvSpPr txBox="1">
            <a:spLocks noGrp="1"/>
          </p:cNvSpPr>
          <p:nvPr>
            <p:ph type="body" idx="1"/>
          </p:nvPr>
        </p:nvSpPr>
        <p:spPr>
          <a:xfrm>
            <a:off x="270700" y="1274650"/>
            <a:ext cx="81954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800" b="1">
                <a:solidFill>
                  <a:srgbClr val="000000"/>
                </a:solidFill>
              </a:rPr>
              <a:t>Des bénévoles qui </a:t>
            </a:r>
            <a:r>
              <a:rPr lang="fr" b="1">
                <a:solidFill>
                  <a:srgbClr val="000000"/>
                </a:solidFill>
              </a:rPr>
              <a:t>accompagnent</a:t>
            </a:r>
            <a:r>
              <a:rPr lang="fr" sz="1800" b="1">
                <a:solidFill>
                  <a:srgbClr val="000000"/>
                </a:solidFill>
              </a:rPr>
              <a:t> des personnes âgées et précaires.</a:t>
            </a:r>
            <a:endParaRPr sz="1800" b="1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fr" sz="1400" b="1">
                <a:solidFill>
                  <a:srgbClr val="000000"/>
                </a:solidFill>
              </a:rPr>
              <a:t>Cibles</a:t>
            </a:r>
            <a:r>
              <a:rPr lang="fr" sz="1400">
                <a:solidFill>
                  <a:srgbClr val="000000"/>
                </a:solidFill>
              </a:rPr>
              <a:t> : Personnes isolées des territoires ruraux, sans moyen de locomotion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fr" sz="1400" b="1">
                <a:solidFill>
                  <a:schemeClr val="dk1"/>
                </a:solidFill>
              </a:rPr>
              <a:t>Fonctionnement :</a:t>
            </a:r>
            <a:r>
              <a:rPr lang="fr" sz="1400">
                <a:solidFill>
                  <a:schemeClr val="dk1"/>
                </a:solidFill>
              </a:rPr>
              <a:t> trajets planifiés suite à une mise en relation par des des référents, ou suite au partage de listes téléphoniques mises à disposition des passagers.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fr" sz="1400" b="1">
                <a:solidFill>
                  <a:srgbClr val="000000"/>
                </a:solidFill>
              </a:rPr>
              <a:t>Destinations</a:t>
            </a:r>
            <a:r>
              <a:rPr lang="fr" sz="1400">
                <a:solidFill>
                  <a:srgbClr val="000000"/>
                </a:solidFill>
              </a:rPr>
              <a:t> : courses et rendez-vous médicaux (80%), maximum 30 km.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fr" sz="1400" b="1">
                <a:solidFill>
                  <a:srgbClr val="000000"/>
                </a:solidFill>
              </a:rPr>
              <a:t>Non-concurrence des modes de transport existants </a:t>
            </a:r>
            <a:r>
              <a:rPr lang="fr" sz="1400">
                <a:solidFill>
                  <a:srgbClr val="000000"/>
                </a:solidFill>
              </a:rPr>
              <a:t>: </a:t>
            </a:r>
            <a:r>
              <a:rPr lang="fr" sz="1400">
                <a:solidFill>
                  <a:schemeClr val="dk1"/>
                </a:solidFill>
              </a:rPr>
              <a:t>indemnisation de 0,35€ / km en moyenne payée par le passager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fr" sz="1400" b="1">
                <a:solidFill>
                  <a:srgbClr val="000000"/>
                </a:solidFill>
              </a:rPr>
              <a:t>Porté localement </a:t>
            </a:r>
            <a:r>
              <a:rPr lang="fr" sz="1400">
                <a:solidFill>
                  <a:srgbClr val="000000"/>
                </a:solidFill>
              </a:rPr>
              <a:t>par des associations ou des structures publiques (CCAS, centres sociaux)</a:t>
            </a:r>
            <a:endParaRPr sz="1400">
              <a:solidFill>
                <a:srgbClr val="000000"/>
              </a:solidFill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Char char="●"/>
            </a:pPr>
            <a:r>
              <a:rPr lang="fr" sz="1400" b="1">
                <a:solidFill>
                  <a:srgbClr val="000000"/>
                </a:solidFill>
              </a:rPr>
              <a:t>Profil type du bénévole :</a:t>
            </a:r>
            <a:r>
              <a:rPr lang="fr" sz="1400">
                <a:solidFill>
                  <a:srgbClr val="000000"/>
                </a:solidFill>
              </a:rPr>
              <a:t> jeune retraité prêt à donner de son temps pour aider et rencontrer des personnes de sa commune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483" name="Google Shape;483;p5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8014" y="0"/>
            <a:ext cx="2985900" cy="9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1"/>
          <p:cNvSpPr txBox="1"/>
          <p:nvPr/>
        </p:nvSpPr>
        <p:spPr>
          <a:xfrm>
            <a:off x="739575" y="197225"/>
            <a:ext cx="6907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30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Construction d’une communauté 2/2</a:t>
            </a:r>
            <a:endParaRPr sz="3000" b="1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1800" b="0" i="0" u="none" strike="noStrike" cap="none">
                <a:solidFill>
                  <a:srgbClr val="2B204F"/>
                </a:solidFill>
                <a:latin typeface="Open Sans"/>
                <a:ea typeface="Open Sans"/>
                <a:cs typeface="Open Sans"/>
                <a:sym typeface="Open Sans"/>
              </a:rPr>
              <a:t>Exemple de mécanisme pour la construction d’une ligne </a:t>
            </a:r>
            <a:endParaRPr sz="1800" b="0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89" name="Google Shape;48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492" y="4455030"/>
            <a:ext cx="986034" cy="6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1"/>
          <p:cNvSpPr/>
          <p:nvPr/>
        </p:nvSpPr>
        <p:spPr>
          <a:xfrm>
            <a:off x="-100" y="0"/>
            <a:ext cx="9144000" cy="10038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1"/>
          <p:cNvSpPr txBox="1"/>
          <p:nvPr/>
        </p:nvSpPr>
        <p:spPr>
          <a:xfrm>
            <a:off x="333000" y="197225"/>
            <a:ext cx="8478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fr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transport solidaire aujourd’hui en France</a:t>
            </a:r>
            <a:endParaRPr sz="24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51"/>
          <p:cNvSpPr txBox="1"/>
          <p:nvPr/>
        </p:nvSpPr>
        <p:spPr>
          <a:xfrm>
            <a:off x="3899850" y="1301425"/>
            <a:ext cx="49110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centaine d’initiatives</a:t>
            </a: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identifiées par ecov.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 humain très important </a:t>
            </a: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connaissance entre membres, création de lien social et d’un "cercle d'amis" organisé - très peu de numérique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Inscription dans le maillage social </a:t>
            </a: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commune : élus, associations, corps médical, services de taxi et d’ambulance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Nécessité du service d’être </a:t>
            </a:r>
            <a:r>
              <a:rPr lang="f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accepté et promu</a:t>
            </a:r>
            <a:r>
              <a:rPr lang="f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 tout le monde pour fonctionner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5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25" y="1182604"/>
            <a:ext cx="3580625" cy="375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2"/>
          <p:cNvSpPr txBox="1"/>
          <p:nvPr/>
        </p:nvSpPr>
        <p:spPr>
          <a:xfrm>
            <a:off x="739575" y="197225"/>
            <a:ext cx="69075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30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Construction d’une communauté 2/2</a:t>
            </a:r>
            <a:endParaRPr sz="3000" b="1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1800" b="0" i="0" u="none" strike="noStrike" cap="none">
                <a:solidFill>
                  <a:srgbClr val="2B204F"/>
                </a:solidFill>
                <a:latin typeface="Open Sans"/>
                <a:ea typeface="Open Sans"/>
                <a:cs typeface="Open Sans"/>
                <a:sym typeface="Open Sans"/>
              </a:rPr>
              <a:t>Exemple de mécanisme pour la construction d’une ligne </a:t>
            </a:r>
            <a:endParaRPr sz="1800" b="0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99" name="Google Shape;499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492" y="4455030"/>
            <a:ext cx="986034" cy="68847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52"/>
          <p:cNvSpPr/>
          <p:nvPr/>
        </p:nvSpPr>
        <p:spPr>
          <a:xfrm>
            <a:off x="-100" y="0"/>
            <a:ext cx="9144000" cy="11196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52"/>
          <p:cNvSpPr txBox="1"/>
          <p:nvPr/>
        </p:nvSpPr>
        <p:spPr>
          <a:xfrm>
            <a:off x="376500" y="273900"/>
            <a:ext cx="8478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Perspectives pour le transport solidaire</a:t>
            </a: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52"/>
          <p:cNvSpPr txBox="1"/>
          <p:nvPr/>
        </p:nvSpPr>
        <p:spPr>
          <a:xfrm>
            <a:off x="279525" y="1271750"/>
            <a:ext cx="5209800" cy="3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dynamiser et valoriser le transport solidaire pour permettre son essors ?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assises nationales du transports solidaire en fév 2020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⇒ plateforme de partage et de valorisation : </a:t>
            </a:r>
            <a:r>
              <a:rPr lang="fr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www.transport-solidaire.fr</a:t>
            </a: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livre blanc, kit de développement, partage de retours d’expérience…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3" name="Google Shape;503;p5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793" y="1222650"/>
            <a:ext cx="2604708" cy="368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B204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53"/>
          <p:cNvSpPr txBox="1"/>
          <p:nvPr/>
        </p:nvSpPr>
        <p:spPr>
          <a:xfrm>
            <a:off x="141947" y="3800179"/>
            <a:ext cx="252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bureaux à Paris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3"/>
          <p:cNvSpPr txBox="1"/>
          <p:nvPr/>
        </p:nvSpPr>
        <p:spPr>
          <a:xfrm>
            <a:off x="377848" y="4075133"/>
            <a:ext cx="24114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Maison des start-up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30-32 rue Proudhon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fr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93210 Saint-Denis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53"/>
          <p:cNvCxnSpPr/>
          <p:nvPr/>
        </p:nvCxnSpPr>
        <p:spPr>
          <a:xfrm>
            <a:off x="241072" y="3867613"/>
            <a:ext cx="0" cy="10410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2" name="Google Shape;512;p53"/>
          <p:cNvSpPr txBox="1"/>
          <p:nvPr/>
        </p:nvSpPr>
        <p:spPr>
          <a:xfrm>
            <a:off x="3285724" y="3792775"/>
            <a:ext cx="22926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Nos bureaux à Lyon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53"/>
          <p:cNvSpPr txBox="1"/>
          <p:nvPr/>
        </p:nvSpPr>
        <p:spPr>
          <a:xfrm>
            <a:off x="3285725" y="4079900"/>
            <a:ext cx="229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Atome Village</a:t>
            </a: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207 rue Francis de Pressensé, 69100 Villeurbanne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3554" y="1177710"/>
            <a:ext cx="5516891" cy="2066548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3"/>
          <p:cNvSpPr txBox="1"/>
          <p:nvPr/>
        </p:nvSpPr>
        <p:spPr>
          <a:xfrm>
            <a:off x="6581375" y="3867625"/>
            <a:ext cx="2292600" cy="9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Thomas Matagne, président fondateur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thomas@ecov.fr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06 23 30 29 20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rPr lang="fr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@thomasmatagne</a:t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/>
          <p:nvPr/>
        </p:nvSpPr>
        <p:spPr>
          <a:xfrm>
            <a:off x="8256908" y="-13037"/>
            <a:ext cx="886200" cy="812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9"/>
          <p:cNvSpPr txBox="1"/>
          <p:nvPr/>
        </p:nvSpPr>
        <p:spPr>
          <a:xfrm>
            <a:off x="41084" y="2090317"/>
            <a:ext cx="1813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endParaRPr sz="825" b="0" i="1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9"/>
          <p:cNvSpPr txBox="1"/>
          <p:nvPr/>
        </p:nvSpPr>
        <p:spPr>
          <a:xfrm>
            <a:off x="371974" y="584947"/>
            <a:ext cx="223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réservation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J’ai organisé mon trajet à l’avance, je suis engagé vis-à-vis de mon covoitureur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9"/>
          <p:cNvSpPr txBox="1"/>
          <p:nvPr/>
        </p:nvSpPr>
        <p:spPr>
          <a:xfrm>
            <a:off x="4005276" y="515816"/>
            <a:ext cx="3615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Sans réservation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Passager, je me rends au bord de la chaussée pour trouver un conducteur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Conducteur, je choisis au dernier moment si je m’arrête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9"/>
          <p:cNvSpPr txBox="1"/>
          <p:nvPr/>
        </p:nvSpPr>
        <p:spPr>
          <a:xfrm>
            <a:off x="5094663" y="3532111"/>
            <a:ext cx="3951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latin typeface="Arial"/>
                <a:ea typeface="Arial"/>
                <a:cs typeface="Arial"/>
                <a:sym typeface="Arial"/>
              </a:rPr>
              <a:t>Comme de l’autostop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9"/>
          <p:cNvSpPr txBox="1"/>
          <p:nvPr/>
        </p:nvSpPr>
        <p:spPr>
          <a:xfrm>
            <a:off x="2931208" y="3536504"/>
            <a:ext cx="21102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latin typeface="Arial"/>
                <a:ea typeface="Arial"/>
                <a:cs typeface="Arial"/>
                <a:sym typeface="Arial"/>
              </a:rPr>
              <a:t>Comme une ligne de bus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9"/>
          <p:cNvSpPr txBox="1"/>
          <p:nvPr/>
        </p:nvSpPr>
        <p:spPr>
          <a:xfrm>
            <a:off x="41083" y="2090317"/>
            <a:ext cx="158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Planifié - anticipé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9"/>
          <p:cNvSpPr txBox="1"/>
          <p:nvPr/>
        </p:nvSpPr>
        <p:spPr>
          <a:xfrm>
            <a:off x="871596" y="2595779"/>
            <a:ext cx="930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Flexibilisé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9"/>
          <p:cNvSpPr txBox="1"/>
          <p:nvPr/>
        </p:nvSpPr>
        <p:spPr>
          <a:xfrm>
            <a:off x="2595564" y="60556"/>
            <a:ext cx="278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du quotidien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9"/>
          <p:cNvSpPr txBox="1"/>
          <p:nvPr/>
        </p:nvSpPr>
        <p:spPr>
          <a:xfrm>
            <a:off x="2993634" y="2090317"/>
            <a:ext cx="1658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Lignes de covoiturage exploitées avec garantie de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7469168" y="1261572"/>
            <a:ext cx="1577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Sans arrêts définis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fais une demande n’importe où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9"/>
          <p:cNvSpPr txBox="1"/>
          <p:nvPr/>
        </p:nvSpPr>
        <p:spPr>
          <a:xfrm>
            <a:off x="5894181" y="1260366"/>
            <a:ext cx="1718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arrêt départ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me rends à un arrêt physique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9"/>
          <p:cNvSpPr txBox="1"/>
          <p:nvPr/>
        </p:nvSpPr>
        <p:spPr>
          <a:xfrm>
            <a:off x="3662124" y="1259840"/>
            <a:ext cx="171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une ligne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me rends à un arrêt physique et suis déposé sur la ligne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9"/>
          <p:cNvSpPr txBox="1"/>
          <p:nvPr/>
        </p:nvSpPr>
        <p:spPr>
          <a:xfrm>
            <a:off x="6333799" y="2097250"/>
            <a:ext cx="1385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spontané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5190710" y="2079141"/>
            <a:ext cx="10563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Lignes de covoiturage spontané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9"/>
          <p:cNvSpPr txBox="1"/>
          <p:nvPr/>
        </p:nvSpPr>
        <p:spPr>
          <a:xfrm>
            <a:off x="7846099" y="2079140"/>
            <a:ext cx="12174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Autostop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9"/>
          <p:cNvSpPr txBox="1"/>
          <p:nvPr/>
        </p:nvSpPr>
        <p:spPr>
          <a:xfrm>
            <a:off x="1880831" y="2090317"/>
            <a:ext cx="10779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instantané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9"/>
          <p:cNvSpPr txBox="1"/>
          <p:nvPr/>
        </p:nvSpPr>
        <p:spPr>
          <a:xfrm>
            <a:off x="-30381" y="3422280"/>
            <a:ext cx="10803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latin typeface="Arial"/>
                <a:ea typeface="Arial"/>
                <a:cs typeface="Arial"/>
                <a:sym typeface="Arial"/>
              </a:rPr>
              <a:t>Comme du covoiturage longue distance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9"/>
          <p:cNvSpPr txBox="1"/>
          <p:nvPr/>
        </p:nvSpPr>
        <p:spPr>
          <a:xfrm>
            <a:off x="1836223" y="3541955"/>
            <a:ext cx="1077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latin typeface="Arial"/>
                <a:ea typeface="Arial"/>
                <a:cs typeface="Arial"/>
                <a:sym typeface="Arial"/>
              </a:rPr>
              <a:t>Comme Uber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9"/>
          <p:cNvSpPr/>
          <p:nvPr/>
        </p:nvSpPr>
        <p:spPr>
          <a:xfrm rot="5400000">
            <a:off x="7026010" y="1507866"/>
            <a:ext cx="174000" cy="36747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39"/>
          <p:cNvCxnSpPr>
            <a:stCxn id="199" idx="2"/>
            <a:endCxn id="193" idx="0"/>
          </p:cNvCxnSpPr>
          <p:nvPr/>
        </p:nvCxnSpPr>
        <p:spPr>
          <a:xfrm rot="5400000">
            <a:off x="2638464" y="-764894"/>
            <a:ext cx="201300" cy="24984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2" name="Google Shape;212;p39"/>
          <p:cNvCxnSpPr>
            <a:stCxn id="199" idx="2"/>
            <a:endCxn id="194" idx="0"/>
          </p:cNvCxnSpPr>
          <p:nvPr/>
        </p:nvCxnSpPr>
        <p:spPr>
          <a:xfrm rot="-5400000" flipH="1">
            <a:off x="4834614" y="-462644"/>
            <a:ext cx="132300" cy="1824900"/>
          </a:xfrm>
          <a:prstGeom prst="bentConnector3">
            <a:avLst>
              <a:gd name="adj1" fmla="val 50036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3" name="Google Shape;213;p39"/>
          <p:cNvCxnSpPr>
            <a:stCxn id="194" idx="2"/>
            <a:endCxn id="203" idx="0"/>
          </p:cNvCxnSpPr>
          <p:nvPr/>
        </p:nvCxnSpPr>
        <p:spPr>
          <a:xfrm rot="5400000">
            <a:off x="5112726" y="559466"/>
            <a:ext cx="109200" cy="12915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4" name="Google Shape;214;p39"/>
          <p:cNvCxnSpPr>
            <a:stCxn id="194" idx="2"/>
            <a:endCxn id="202" idx="0"/>
          </p:cNvCxnSpPr>
          <p:nvPr/>
        </p:nvCxnSpPr>
        <p:spPr>
          <a:xfrm rot="-5400000" flipH="1">
            <a:off x="6228426" y="735266"/>
            <a:ext cx="109800" cy="9405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5" name="Google Shape;215;p39"/>
          <p:cNvCxnSpPr>
            <a:stCxn id="194" idx="2"/>
            <a:endCxn id="201" idx="0"/>
          </p:cNvCxnSpPr>
          <p:nvPr/>
        </p:nvCxnSpPr>
        <p:spPr>
          <a:xfrm rot="-5400000" flipH="1">
            <a:off x="6979926" y="-16234"/>
            <a:ext cx="111000" cy="24447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6" name="Google Shape;216;p39"/>
          <p:cNvCxnSpPr>
            <a:stCxn id="193" idx="2"/>
            <a:endCxn id="197" idx="0"/>
          </p:cNvCxnSpPr>
          <p:nvPr/>
        </p:nvCxnSpPr>
        <p:spPr>
          <a:xfrm rot="5400000">
            <a:off x="663274" y="1263847"/>
            <a:ext cx="997500" cy="6555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7" name="Google Shape;217;p39"/>
          <p:cNvCxnSpPr>
            <a:stCxn id="193" idx="2"/>
            <a:endCxn id="207" idx="0"/>
          </p:cNvCxnSpPr>
          <p:nvPr/>
        </p:nvCxnSpPr>
        <p:spPr>
          <a:xfrm rot="-5400000" flipH="1">
            <a:off x="1456024" y="1126597"/>
            <a:ext cx="997500" cy="930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8" name="Google Shape;218;p39"/>
          <p:cNvCxnSpPr>
            <a:stCxn id="203" idx="2"/>
            <a:endCxn id="200" idx="0"/>
          </p:cNvCxnSpPr>
          <p:nvPr/>
        </p:nvCxnSpPr>
        <p:spPr>
          <a:xfrm rot="5400000">
            <a:off x="4010874" y="1579640"/>
            <a:ext cx="322500" cy="698700"/>
          </a:xfrm>
          <a:prstGeom prst="bentConnector3">
            <a:avLst>
              <a:gd name="adj1" fmla="val 50023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19" name="Google Shape;219;p39"/>
          <p:cNvCxnSpPr>
            <a:stCxn id="203" idx="2"/>
            <a:endCxn id="205" idx="0"/>
          </p:cNvCxnSpPr>
          <p:nvPr/>
        </p:nvCxnSpPr>
        <p:spPr>
          <a:xfrm rot="-5400000" flipH="1">
            <a:off x="4964424" y="1324790"/>
            <a:ext cx="311400" cy="11973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0" name="Google Shape;220;p39"/>
          <p:cNvCxnSpPr>
            <a:stCxn id="202" idx="2"/>
            <a:endCxn id="204" idx="0"/>
          </p:cNvCxnSpPr>
          <p:nvPr/>
        </p:nvCxnSpPr>
        <p:spPr>
          <a:xfrm rot="-5400000" flipH="1">
            <a:off x="6661881" y="1733016"/>
            <a:ext cx="456000" cy="272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21" name="Google Shape;221;p39"/>
          <p:cNvCxnSpPr>
            <a:stCxn id="201" idx="2"/>
            <a:endCxn id="206" idx="0"/>
          </p:cNvCxnSpPr>
          <p:nvPr/>
        </p:nvCxnSpPr>
        <p:spPr>
          <a:xfrm rot="-5400000" flipH="1">
            <a:off x="8201468" y="1825872"/>
            <a:ext cx="309600" cy="1968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2" name="Google Shape;222;p39"/>
          <p:cNvSpPr txBox="1"/>
          <p:nvPr/>
        </p:nvSpPr>
        <p:spPr>
          <a:xfrm>
            <a:off x="-8842" y="3167320"/>
            <a:ext cx="1854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sng" strike="noStrike" cap="none">
                <a:latin typeface="Arial"/>
                <a:ea typeface="Arial"/>
                <a:cs typeface="Arial"/>
                <a:sym typeface="Arial"/>
              </a:rPr>
              <a:t>Parcours usager :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39"/>
          <p:cNvCxnSpPr>
            <a:stCxn id="224" idx="2"/>
            <a:endCxn id="198" idx="1"/>
          </p:cNvCxnSpPr>
          <p:nvPr/>
        </p:nvCxnSpPr>
        <p:spPr>
          <a:xfrm rot="-5400000" flipH="1">
            <a:off x="575585" y="2426770"/>
            <a:ext cx="181200" cy="410700"/>
          </a:xfrm>
          <a:prstGeom prst="bentConnector2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4" name="Google Shape;224;p39"/>
          <p:cNvSpPr/>
          <p:nvPr/>
        </p:nvSpPr>
        <p:spPr>
          <a:xfrm>
            <a:off x="371135" y="2453920"/>
            <a:ext cx="179400" cy="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3228480" y="2670688"/>
            <a:ext cx="179400" cy="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385077" y="2523296"/>
            <a:ext cx="409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lang="fr" sz="78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9"/>
          <p:cNvSpPr/>
          <p:nvPr/>
        </p:nvSpPr>
        <p:spPr>
          <a:xfrm>
            <a:off x="764527" y="2050256"/>
            <a:ext cx="5529264" cy="928397"/>
          </a:xfrm>
          <a:custGeom>
            <a:avLst/>
            <a:gdLst/>
            <a:ahLst/>
            <a:cxnLst/>
            <a:rect l="l" t="t" r="r" b="b"/>
            <a:pathLst>
              <a:path w="7372352" h="1237862" extrusionOk="0">
                <a:moveTo>
                  <a:pt x="9967" y="699135"/>
                </a:moveTo>
                <a:lnTo>
                  <a:pt x="1448242" y="699770"/>
                </a:lnTo>
                <a:lnTo>
                  <a:pt x="1438082" y="0"/>
                </a:lnTo>
                <a:lnTo>
                  <a:pt x="7372157" y="0"/>
                </a:lnTo>
                <a:lnTo>
                  <a:pt x="7372352" y="1218617"/>
                </a:lnTo>
                <a:lnTo>
                  <a:pt x="1" y="1237862"/>
                </a:lnTo>
                <a:cubicBezTo>
                  <a:pt x="-64" y="987166"/>
                  <a:pt x="10032" y="949831"/>
                  <a:pt x="9967" y="699135"/>
                </a:cubicBezTo>
                <a:close/>
              </a:path>
            </a:pathLst>
          </a:custGeom>
          <a:noFill/>
          <a:ln w="12700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9"/>
          <p:cNvSpPr txBox="1"/>
          <p:nvPr/>
        </p:nvSpPr>
        <p:spPr>
          <a:xfrm>
            <a:off x="1438538" y="2937365"/>
            <a:ext cx="37323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Formes de covoiturage dites « dynamique 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9" descr="RÃ©sultat de recherche d'images pour &quot;karos&quot;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503" y="5330659"/>
            <a:ext cx="49392" cy="49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814" y="119243"/>
            <a:ext cx="886186" cy="631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/>
          <p:nvPr/>
        </p:nvSpPr>
        <p:spPr>
          <a:xfrm>
            <a:off x="402952" y="3085123"/>
            <a:ext cx="6623400" cy="941400"/>
          </a:xfrm>
          <a:prstGeom prst="rect">
            <a:avLst/>
          </a:prstGeom>
          <a:solidFill>
            <a:srgbClr val="F0EE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/>
          <p:nvPr/>
        </p:nvSpPr>
        <p:spPr>
          <a:xfrm>
            <a:off x="402952" y="3999963"/>
            <a:ext cx="6623400" cy="7599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/>
          <p:nvPr/>
        </p:nvSpPr>
        <p:spPr>
          <a:xfrm>
            <a:off x="2986600" y="1990579"/>
            <a:ext cx="1718700" cy="1582500"/>
          </a:xfrm>
          <a:prstGeom prst="rect">
            <a:avLst/>
          </a:prstGeom>
          <a:solidFill>
            <a:srgbClr val="F0EE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0"/>
          <p:cNvSpPr/>
          <p:nvPr/>
        </p:nvSpPr>
        <p:spPr>
          <a:xfrm>
            <a:off x="8256908" y="-13037"/>
            <a:ext cx="886200" cy="812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41084" y="2090317"/>
            <a:ext cx="18135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endParaRPr sz="825" b="0" i="1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/>
          <p:nvPr/>
        </p:nvSpPr>
        <p:spPr>
          <a:xfrm>
            <a:off x="371974" y="584947"/>
            <a:ext cx="2235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réservation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J’ai organisé mon trajet à l’avance, je suis engagé vis-à-vis de mon covoitureur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4005276" y="515816"/>
            <a:ext cx="36156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Sans réservation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Passager, je me rends au bord de la chaussée pour trouver un conducteur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Conducteur, je choisis au dernier moment si je m’arrête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41083" y="2090317"/>
            <a:ext cx="158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Planifié - anticipé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871596" y="2595779"/>
            <a:ext cx="930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Flexibilisé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2595564" y="60556"/>
            <a:ext cx="278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f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du quotidien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0"/>
          <p:cNvSpPr txBox="1"/>
          <p:nvPr/>
        </p:nvSpPr>
        <p:spPr>
          <a:xfrm>
            <a:off x="2993634" y="2090317"/>
            <a:ext cx="1658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Lignes de covoiturage exploitées avec garantie de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7469168" y="1261572"/>
            <a:ext cx="1577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Sans arrêts définis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fais une demande n’importe où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0"/>
          <p:cNvSpPr txBox="1"/>
          <p:nvPr/>
        </p:nvSpPr>
        <p:spPr>
          <a:xfrm>
            <a:off x="5894181" y="1260366"/>
            <a:ext cx="17187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Avec arrêt départ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me rends à un arrêt physique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/>
        </p:nvSpPr>
        <p:spPr>
          <a:xfrm>
            <a:off x="3662124" y="1259840"/>
            <a:ext cx="1718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 une ligne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lang="fr" sz="825" b="0" i="1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Je me rends à un arrêt physique et suis déposé sur la ligne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6333799" y="2097250"/>
            <a:ext cx="13851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spontané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5190710" y="2079141"/>
            <a:ext cx="10563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Lignes de covoiturage spontané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0"/>
          <p:cNvSpPr txBox="1"/>
          <p:nvPr/>
        </p:nvSpPr>
        <p:spPr>
          <a:xfrm>
            <a:off x="7846099" y="2079140"/>
            <a:ext cx="1217400" cy="1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Autostop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1880831" y="2090317"/>
            <a:ext cx="10779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Covoiturage instantané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40"/>
          <p:cNvCxnSpPr>
            <a:stCxn id="244" idx="2"/>
            <a:endCxn id="240" idx="0"/>
          </p:cNvCxnSpPr>
          <p:nvPr/>
        </p:nvCxnSpPr>
        <p:spPr>
          <a:xfrm rot="5400000">
            <a:off x="2638464" y="-764894"/>
            <a:ext cx="201300" cy="2498400"/>
          </a:xfrm>
          <a:prstGeom prst="bentConnector3">
            <a:avLst>
              <a:gd name="adj1" fmla="val 4998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4" name="Google Shape;254;p40"/>
          <p:cNvCxnSpPr>
            <a:stCxn id="244" idx="2"/>
            <a:endCxn id="241" idx="0"/>
          </p:cNvCxnSpPr>
          <p:nvPr/>
        </p:nvCxnSpPr>
        <p:spPr>
          <a:xfrm rot="-5400000" flipH="1">
            <a:off x="4834614" y="-462644"/>
            <a:ext cx="132300" cy="1824900"/>
          </a:xfrm>
          <a:prstGeom prst="bentConnector3">
            <a:avLst>
              <a:gd name="adj1" fmla="val 50036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5" name="Google Shape;255;p40"/>
          <p:cNvCxnSpPr>
            <a:stCxn id="241" idx="2"/>
            <a:endCxn id="248" idx="0"/>
          </p:cNvCxnSpPr>
          <p:nvPr/>
        </p:nvCxnSpPr>
        <p:spPr>
          <a:xfrm rot="5400000">
            <a:off x="5112726" y="559466"/>
            <a:ext cx="109200" cy="1291500"/>
          </a:xfrm>
          <a:prstGeom prst="bentConnector3">
            <a:avLst>
              <a:gd name="adj1" fmla="val 50016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6" name="Google Shape;256;p40"/>
          <p:cNvCxnSpPr>
            <a:stCxn id="241" idx="2"/>
            <a:endCxn id="247" idx="0"/>
          </p:cNvCxnSpPr>
          <p:nvPr/>
        </p:nvCxnSpPr>
        <p:spPr>
          <a:xfrm rot="-5400000" flipH="1">
            <a:off x="6228426" y="735266"/>
            <a:ext cx="109800" cy="940500"/>
          </a:xfrm>
          <a:prstGeom prst="bentConnector3">
            <a:avLst>
              <a:gd name="adj1" fmla="val 4998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7" name="Google Shape;257;p40"/>
          <p:cNvCxnSpPr>
            <a:stCxn id="241" idx="2"/>
            <a:endCxn id="246" idx="0"/>
          </p:cNvCxnSpPr>
          <p:nvPr/>
        </p:nvCxnSpPr>
        <p:spPr>
          <a:xfrm rot="-5400000" flipH="1">
            <a:off x="6979926" y="-16234"/>
            <a:ext cx="111000" cy="2444700"/>
          </a:xfrm>
          <a:prstGeom prst="bentConnector3">
            <a:avLst>
              <a:gd name="adj1" fmla="val 49984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8" name="Google Shape;258;p40"/>
          <p:cNvCxnSpPr>
            <a:stCxn id="240" idx="2"/>
            <a:endCxn id="242" idx="0"/>
          </p:cNvCxnSpPr>
          <p:nvPr/>
        </p:nvCxnSpPr>
        <p:spPr>
          <a:xfrm rot="5400000">
            <a:off x="663274" y="1263847"/>
            <a:ext cx="997500" cy="6555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9" name="Google Shape;259;p40"/>
          <p:cNvCxnSpPr>
            <a:stCxn id="240" idx="2"/>
            <a:endCxn id="252" idx="0"/>
          </p:cNvCxnSpPr>
          <p:nvPr/>
        </p:nvCxnSpPr>
        <p:spPr>
          <a:xfrm rot="-5400000" flipH="1">
            <a:off x="1456024" y="1126597"/>
            <a:ext cx="997500" cy="930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0" name="Google Shape;260;p40"/>
          <p:cNvCxnSpPr>
            <a:stCxn id="248" idx="2"/>
            <a:endCxn id="245" idx="0"/>
          </p:cNvCxnSpPr>
          <p:nvPr/>
        </p:nvCxnSpPr>
        <p:spPr>
          <a:xfrm rot="5400000">
            <a:off x="4010874" y="1579640"/>
            <a:ext cx="322500" cy="698700"/>
          </a:xfrm>
          <a:prstGeom prst="bentConnector3">
            <a:avLst>
              <a:gd name="adj1" fmla="val 50023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1" name="Google Shape;261;p40"/>
          <p:cNvCxnSpPr>
            <a:stCxn id="248" idx="2"/>
            <a:endCxn id="250" idx="0"/>
          </p:cNvCxnSpPr>
          <p:nvPr/>
        </p:nvCxnSpPr>
        <p:spPr>
          <a:xfrm rot="-5400000" flipH="1">
            <a:off x="4964424" y="1324790"/>
            <a:ext cx="311400" cy="11973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2" name="Google Shape;262;p40"/>
          <p:cNvCxnSpPr>
            <a:stCxn id="247" idx="2"/>
            <a:endCxn id="249" idx="0"/>
          </p:cNvCxnSpPr>
          <p:nvPr/>
        </p:nvCxnSpPr>
        <p:spPr>
          <a:xfrm rot="-5400000" flipH="1">
            <a:off x="6661881" y="1733016"/>
            <a:ext cx="456000" cy="2727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3" name="Google Shape;263;p40"/>
          <p:cNvCxnSpPr>
            <a:stCxn id="246" idx="2"/>
            <a:endCxn id="251" idx="0"/>
          </p:cNvCxnSpPr>
          <p:nvPr/>
        </p:nvCxnSpPr>
        <p:spPr>
          <a:xfrm rot="-5400000" flipH="1">
            <a:off x="8201468" y="1825872"/>
            <a:ext cx="309600" cy="196800"/>
          </a:xfrm>
          <a:prstGeom prst="bentConnector3">
            <a:avLst>
              <a:gd name="adj1" fmla="val 50022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4" name="Google Shape;264;p40"/>
          <p:cNvCxnSpPr>
            <a:stCxn id="265" idx="2"/>
            <a:endCxn id="243" idx="1"/>
          </p:cNvCxnSpPr>
          <p:nvPr/>
        </p:nvCxnSpPr>
        <p:spPr>
          <a:xfrm rot="-5400000" flipH="1">
            <a:off x="575585" y="2426770"/>
            <a:ext cx="181200" cy="410700"/>
          </a:xfrm>
          <a:prstGeom prst="bentConnector2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5" name="Google Shape;265;p40"/>
          <p:cNvSpPr/>
          <p:nvPr/>
        </p:nvSpPr>
        <p:spPr>
          <a:xfrm>
            <a:off x="371135" y="2453920"/>
            <a:ext cx="179400" cy="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0"/>
          <p:cNvSpPr/>
          <p:nvPr/>
        </p:nvSpPr>
        <p:spPr>
          <a:xfrm>
            <a:off x="3228480" y="2670688"/>
            <a:ext cx="179400" cy="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0"/>
          <p:cNvSpPr txBox="1"/>
          <p:nvPr/>
        </p:nvSpPr>
        <p:spPr>
          <a:xfrm>
            <a:off x="382427" y="2541484"/>
            <a:ext cx="409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8"/>
              <a:buFont typeface="Arial"/>
              <a:buNone/>
            </a:pPr>
            <a:r>
              <a:rPr lang="fr" sz="788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814" y="119243"/>
            <a:ext cx="886186" cy="63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234" y="4101318"/>
            <a:ext cx="886186" cy="6311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 txBox="1"/>
          <p:nvPr/>
        </p:nvSpPr>
        <p:spPr>
          <a:xfrm>
            <a:off x="3400599" y="3458262"/>
            <a:ext cx="886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cœur de métier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0"/>
          <p:cNvSpPr/>
          <p:nvPr/>
        </p:nvSpPr>
        <p:spPr>
          <a:xfrm>
            <a:off x="3734161" y="3203807"/>
            <a:ext cx="220200" cy="204900"/>
          </a:xfrm>
          <a:prstGeom prst="heart">
            <a:avLst/>
          </a:prstGeom>
          <a:solidFill>
            <a:srgbClr val="E5C5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0"/>
          <p:cNvSpPr txBox="1"/>
          <p:nvPr/>
        </p:nvSpPr>
        <p:spPr>
          <a:xfrm>
            <a:off x="389950" y="3063236"/>
            <a:ext cx="1886400" cy="10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Permettre la planification lorsque l’offre conducteur n’est pas suffisante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(extension géographique et temporelle du service)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0"/>
          <p:cNvSpPr txBox="1"/>
          <p:nvPr/>
        </p:nvSpPr>
        <p:spPr>
          <a:xfrm>
            <a:off x="5272267" y="3201391"/>
            <a:ext cx="16581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Réduire les coûts dans des territoires où l’autostop fonctionne naturellement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0"/>
          <p:cNvSpPr/>
          <p:nvPr/>
        </p:nvSpPr>
        <p:spPr>
          <a:xfrm>
            <a:off x="4900638" y="3424302"/>
            <a:ext cx="340800" cy="2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40"/>
          <p:cNvSpPr/>
          <p:nvPr/>
        </p:nvSpPr>
        <p:spPr>
          <a:xfrm flipH="1">
            <a:off x="2425128" y="3442110"/>
            <a:ext cx="340800" cy="24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0"/>
          <p:cNvSpPr txBox="1"/>
          <p:nvPr/>
        </p:nvSpPr>
        <p:spPr>
          <a:xfrm>
            <a:off x="3632527" y="2790904"/>
            <a:ext cx="422400" cy="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fr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87" y="1856025"/>
            <a:ext cx="1902300" cy="195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1"/>
          <p:cNvSpPr/>
          <p:nvPr/>
        </p:nvSpPr>
        <p:spPr>
          <a:xfrm>
            <a:off x="-22200" y="-37100"/>
            <a:ext cx="1957500" cy="19014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1"/>
          <p:cNvSpPr/>
          <p:nvPr/>
        </p:nvSpPr>
        <p:spPr>
          <a:xfrm>
            <a:off x="-18027" y="297359"/>
            <a:ext cx="17958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37 personnes, basées à Paris, Lyon, Nantes, Bordeaux et Clermont-Ferrand</a:t>
            </a:r>
            <a:endParaRPr sz="16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1"/>
          <p:cNvSpPr/>
          <p:nvPr/>
        </p:nvSpPr>
        <p:spPr>
          <a:xfrm>
            <a:off x="23820" y="2426489"/>
            <a:ext cx="1745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Investisseurs de long terme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238" y="1857275"/>
            <a:ext cx="1957500" cy="19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1"/>
          <p:cNvSpPr/>
          <p:nvPr/>
        </p:nvSpPr>
        <p:spPr>
          <a:xfrm>
            <a:off x="2043663" y="2505350"/>
            <a:ext cx="1401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 réseaux de covoiturage en France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4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250" y="-37100"/>
            <a:ext cx="2006075" cy="190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1"/>
          <p:cNvSpPr/>
          <p:nvPr/>
        </p:nvSpPr>
        <p:spPr>
          <a:xfrm>
            <a:off x="1955603" y="323004"/>
            <a:ext cx="16638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 up de l’ESS</a:t>
            </a: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fr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Lauréat French Impact 2018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41"/>
          <p:cNvCxnSpPr/>
          <p:nvPr/>
        </p:nvCxnSpPr>
        <p:spPr>
          <a:xfrm flipH="1">
            <a:off x="5708170" y="4031714"/>
            <a:ext cx="9300" cy="8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0" name="Google Shape;290;p4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52" y="4121218"/>
            <a:ext cx="533400" cy="624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89" y="3930275"/>
            <a:ext cx="1002849" cy="66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203" y="4447873"/>
            <a:ext cx="1002850" cy="41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600" y="4069802"/>
            <a:ext cx="901182" cy="62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1986" y="4237058"/>
            <a:ext cx="322258" cy="32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514" y="4238915"/>
            <a:ext cx="1081771" cy="343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1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2547" y="4108777"/>
            <a:ext cx="490413" cy="5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1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728" y="4390634"/>
            <a:ext cx="876202" cy="40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1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4949" y="4095889"/>
            <a:ext cx="876224" cy="4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1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8215" y="4510212"/>
            <a:ext cx="971807" cy="268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1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572" y="4103554"/>
            <a:ext cx="971800" cy="35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1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259" y="4017990"/>
            <a:ext cx="876222" cy="4384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41"/>
          <p:cNvCxnSpPr/>
          <p:nvPr/>
        </p:nvCxnSpPr>
        <p:spPr>
          <a:xfrm flipH="1">
            <a:off x="1887276" y="4019909"/>
            <a:ext cx="9300" cy="800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3" name="Google Shape;303;p41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3427" y="4096150"/>
            <a:ext cx="632210" cy="5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719400" y="-37100"/>
            <a:ext cx="5424600" cy="385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08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0000" marR="23257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 principe : des lignes de covoiturage dynamique</a:t>
            </a:r>
            <a:endParaRPr sz="26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2"/>
          <p:cNvSpPr txBox="1"/>
          <p:nvPr/>
        </p:nvSpPr>
        <p:spPr>
          <a:xfrm>
            <a:off x="142402" y="1145525"/>
            <a:ext cx="45009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Un fonctionnement inspiré des transports collectifs</a:t>
            </a:r>
            <a:endParaRPr sz="1600" b="1" i="0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42"/>
          <p:cNvGrpSpPr/>
          <p:nvPr/>
        </p:nvGrpSpPr>
        <p:grpSpPr>
          <a:xfrm>
            <a:off x="237048" y="1867743"/>
            <a:ext cx="4336191" cy="1269300"/>
            <a:chOff x="237048" y="1867743"/>
            <a:chExt cx="4336191" cy="1269300"/>
          </a:xfrm>
        </p:grpSpPr>
        <p:sp>
          <p:nvSpPr>
            <p:cNvPr id="312" name="Google Shape;312;p42"/>
            <p:cNvSpPr/>
            <p:nvPr/>
          </p:nvSpPr>
          <p:spPr>
            <a:xfrm>
              <a:off x="237048" y="1867743"/>
              <a:ext cx="4311600" cy="12693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" name="Google Shape;313;p42"/>
            <p:cNvGrpSpPr/>
            <p:nvPr/>
          </p:nvGrpSpPr>
          <p:grpSpPr>
            <a:xfrm>
              <a:off x="310333" y="1999287"/>
              <a:ext cx="4262906" cy="692865"/>
              <a:chOff x="310333" y="1999287"/>
              <a:chExt cx="4262906" cy="692865"/>
            </a:xfrm>
          </p:grpSpPr>
          <p:pic>
            <p:nvPicPr>
              <p:cNvPr id="314" name="Google Shape;314;p42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53011" y="1999287"/>
                <a:ext cx="412245" cy="40069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42"/>
              <p:cNvSpPr txBox="1"/>
              <p:nvPr/>
            </p:nvSpPr>
            <p:spPr>
              <a:xfrm>
                <a:off x="1520198" y="2484231"/>
                <a:ext cx="690600" cy="2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" sz="900" b="1" i="0" u="none" strike="noStrike" cap="none">
                    <a:solidFill>
                      <a:srgbClr val="6666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 arrêts prédéfinis</a:t>
                </a:r>
                <a:endParaRPr sz="9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6" name="Google Shape;316;p42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80001" y="2024249"/>
                <a:ext cx="412250" cy="40071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7" name="Google Shape;317;p42"/>
              <p:cNvSpPr txBox="1"/>
              <p:nvPr/>
            </p:nvSpPr>
            <p:spPr>
              <a:xfrm>
                <a:off x="2557205" y="2484231"/>
                <a:ext cx="771300" cy="2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" sz="900" b="1" i="0" u="none" strike="noStrike" cap="none">
                    <a:solidFill>
                      <a:srgbClr val="6666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 horaires</a:t>
                </a:r>
                <a:endParaRPr sz="9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2"/>
              <p:cNvSpPr txBox="1"/>
              <p:nvPr/>
            </p:nvSpPr>
            <p:spPr>
              <a:xfrm>
                <a:off x="310333" y="2482688"/>
                <a:ext cx="1018500" cy="2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" sz="900" b="1" i="0" u="none" strike="noStrike" cap="none">
                    <a:solidFill>
                      <a:srgbClr val="6666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Des lignes insérées dans le réseau de TC</a:t>
                </a:r>
                <a:endParaRPr sz="9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19" name="Google Shape;319;p42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933217" y="2038494"/>
                <a:ext cx="315882" cy="3070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0" name="Google Shape;320;p42"/>
              <p:cNvSpPr txBox="1"/>
              <p:nvPr/>
            </p:nvSpPr>
            <p:spPr>
              <a:xfrm>
                <a:off x="3609039" y="2484252"/>
                <a:ext cx="964200" cy="2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fr" sz="900" b="1" i="0" u="none" strike="noStrike" cap="none">
                    <a:solidFill>
                      <a:srgbClr val="66666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Une tarification simple</a:t>
                </a:r>
                <a:endParaRPr sz="900" b="1" i="0" u="none" strike="noStrike" cap="none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21" name="Google Shape;321;p42"/>
              <p:cNvCxnSpPr/>
              <p:nvPr/>
            </p:nvCxnSpPr>
            <p:spPr>
              <a:xfrm>
                <a:off x="549466" y="2263464"/>
                <a:ext cx="616200" cy="6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2B204F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</p:grpSp>
      <p:sp>
        <p:nvSpPr>
          <p:cNvPr id="322" name="Google Shape;322;p42"/>
          <p:cNvSpPr/>
          <p:nvPr/>
        </p:nvSpPr>
        <p:spPr>
          <a:xfrm>
            <a:off x="206300" y="3805261"/>
            <a:ext cx="908400" cy="856200"/>
          </a:xfrm>
          <a:prstGeom prst="ellipse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2"/>
          <p:cNvSpPr txBox="1"/>
          <p:nvPr/>
        </p:nvSpPr>
        <p:spPr>
          <a:xfrm>
            <a:off x="302951" y="3927944"/>
            <a:ext cx="714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Accessible à tous</a:t>
            </a:r>
            <a:endParaRPr sz="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/>
          <p:nvPr/>
        </p:nvSpPr>
        <p:spPr>
          <a:xfrm>
            <a:off x="1387547" y="3805261"/>
            <a:ext cx="908400" cy="856200"/>
          </a:xfrm>
          <a:prstGeom prst="ellipse">
            <a:avLst/>
          </a:prstGeom>
          <a:solidFill>
            <a:srgbClr val="2B204F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1484198" y="3927944"/>
            <a:ext cx="714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Fiable</a:t>
            </a:r>
            <a:endParaRPr sz="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42"/>
          <p:cNvSpPr/>
          <p:nvPr/>
        </p:nvSpPr>
        <p:spPr>
          <a:xfrm>
            <a:off x="2529267" y="3805411"/>
            <a:ext cx="908400" cy="856200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42"/>
          <p:cNvSpPr txBox="1"/>
          <p:nvPr/>
        </p:nvSpPr>
        <p:spPr>
          <a:xfrm>
            <a:off x="2625918" y="3928094"/>
            <a:ext cx="714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9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Fréquence mesurée</a:t>
            </a:r>
            <a:endParaRPr sz="900" b="1" i="0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142403" y="3077757"/>
            <a:ext cx="4500900" cy="7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6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Un service public pensé pour tous les utilisateurs</a:t>
            </a:r>
            <a:endParaRPr sz="1600" b="1" i="0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2"/>
          <p:cNvSpPr/>
          <p:nvPr/>
        </p:nvSpPr>
        <p:spPr>
          <a:xfrm>
            <a:off x="3670995" y="3805261"/>
            <a:ext cx="908400" cy="856200"/>
          </a:xfrm>
          <a:prstGeom prst="ellipse">
            <a:avLst/>
          </a:prstGeom>
          <a:solidFill>
            <a:srgbClr val="E8AF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/>
          <p:cNvSpPr txBox="1"/>
          <p:nvPr/>
        </p:nvSpPr>
        <p:spPr>
          <a:xfrm>
            <a:off x="3767645" y="3927944"/>
            <a:ext cx="7146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" sz="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Sécurisé</a:t>
            </a:r>
            <a:endParaRPr sz="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4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375" y="1300375"/>
            <a:ext cx="4262875" cy="3092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42"/>
          <p:cNvGrpSpPr/>
          <p:nvPr/>
        </p:nvGrpSpPr>
        <p:grpSpPr>
          <a:xfrm>
            <a:off x="4783696" y="2502393"/>
            <a:ext cx="3777176" cy="1906172"/>
            <a:chOff x="4783696" y="2502393"/>
            <a:chExt cx="3777176" cy="1906172"/>
          </a:xfrm>
        </p:grpSpPr>
        <p:sp>
          <p:nvSpPr>
            <p:cNvPr id="333" name="Google Shape;333;p42"/>
            <p:cNvSpPr/>
            <p:nvPr/>
          </p:nvSpPr>
          <p:spPr>
            <a:xfrm>
              <a:off x="4783696" y="2502393"/>
              <a:ext cx="3777176" cy="1906172"/>
            </a:xfrm>
            <a:custGeom>
              <a:avLst/>
              <a:gdLst/>
              <a:ahLst/>
              <a:cxnLst/>
              <a:rect l="l" t="t" r="r" b="b"/>
              <a:pathLst>
                <a:path w="3777176" h="1906172" extrusionOk="0">
                  <a:moveTo>
                    <a:pt x="3355145" y="583809"/>
                  </a:moveTo>
                  <a:lnTo>
                    <a:pt x="2679896" y="970671"/>
                  </a:lnTo>
                  <a:lnTo>
                    <a:pt x="1744394" y="534572"/>
                  </a:lnTo>
                  <a:lnTo>
                    <a:pt x="0" y="0"/>
                  </a:lnTo>
                  <a:lnTo>
                    <a:pt x="28136" y="1849901"/>
                  </a:lnTo>
                  <a:lnTo>
                    <a:pt x="2912013" y="1906172"/>
                  </a:lnTo>
                  <a:lnTo>
                    <a:pt x="3348111" y="1842868"/>
                  </a:lnTo>
                  <a:lnTo>
                    <a:pt x="3671668" y="921434"/>
                  </a:lnTo>
                  <a:lnTo>
                    <a:pt x="3777176" y="400929"/>
                  </a:lnTo>
                  <a:lnTo>
                    <a:pt x="3481754" y="196948"/>
                  </a:lnTo>
                  <a:lnTo>
                    <a:pt x="3256671" y="358726"/>
                  </a:lnTo>
                  <a:lnTo>
                    <a:pt x="3355145" y="583809"/>
                  </a:lnTo>
                  <a:close/>
                </a:path>
              </a:pathLst>
            </a:custGeom>
            <a:solidFill>
              <a:srgbClr val="1492BA">
                <a:alpha val="29409"/>
              </a:srgbClr>
            </a:solidFill>
            <a:ln w="25400" cap="flat" cmpd="sng">
              <a:solidFill>
                <a:srgbClr val="00ACC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5792284" y="3505741"/>
              <a:ext cx="68700" cy="684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159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5690684" y="3661316"/>
              <a:ext cx="68700" cy="684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159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6642664" y="3755182"/>
              <a:ext cx="68700" cy="684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159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7669431" y="3899300"/>
              <a:ext cx="68700" cy="684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159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8318649" y="3242869"/>
              <a:ext cx="68700" cy="68400"/>
            </a:xfrm>
            <a:prstGeom prst="ellipse">
              <a:avLst/>
            </a:prstGeom>
            <a:solidFill>
              <a:srgbClr val="FFFFFF"/>
            </a:solidFill>
            <a:ln w="25400" cap="flat" cmpd="sng">
              <a:solidFill>
                <a:srgbClr val="1593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8284266" y="3074582"/>
              <a:ext cx="68700" cy="68400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08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Passagers : covoiturer comme on prend un bus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52" y="1034977"/>
            <a:ext cx="2682100" cy="37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8100" y="1034987"/>
            <a:ext cx="2412550" cy="39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 txBox="1"/>
          <p:nvPr/>
        </p:nvSpPr>
        <p:spPr>
          <a:xfrm>
            <a:off x="3248075" y="4326775"/>
            <a:ext cx="2412600" cy="4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Demande depuis l’arrêt connecté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8" name="Google Shape;348;p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938" y="1036025"/>
            <a:ext cx="2912312" cy="398594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43"/>
          <p:cNvSpPr txBox="1"/>
          <p:nvPr/>
        </p:nvSpPr>
        <p:spPr>
          <a:xfrm>
            <a:off x="5962188" y="4326775"/>
            <a:ext cx="28698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Demande par SMS / application / téléphone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408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Conducteurs : contraintes minimales pour capter des flux massifs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7967" y="4412430"/>
            <a:ext cx="986034" cy="688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25" y="1048000"/>
            <a:ext cx="2945225" cy="409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150" y="1114375"/>
            <a:ext cx="3887299" cy="234045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/>
          <p:nvPr/>
        </p:nvSpPr>
        <p:spPr>
          <a:xfrm>
            <a:off x="3160150" y="1114375"/>
            <a:ext cx="18879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Panneau de présignalisation</a:t>
            </a:r>
            <a:endParaRPr sz="16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9" name="Google Shape;359;p44">
            <a:hlinkClick r:id="rId6"/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3214" y="3000689"/>
            <a:ext cx="3447710" cy="196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/>
          <p:nvPr/>
        </p:nvSpPr>
        <p:spPr>
          <a:xfrm>
            <a:off x="0" y="0"/>
            <a:ext cx="9197400" cy="9405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45"/>
          <p:cNvSpPr txBox="1"/>
          <p:nvPr/>
        </p:nvSpPr>
        <p:spPr>
          <a:xfrm>
            <a:off x="0" y="-3150"/>
            <a:ext cx="9197400" cy="9405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" sz="21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Atteindre un haut niveau de service en zones peu denses</a:t>
            </a:r>
            <a:endParaRPr sz="21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45"/>
          <p:cNvSpPr txBox="1"/>
          <p:nvPr/>
        </p:nvSpPr>
        <p:spPr>
          <a:xfrm>
            <a:off x="539000" y="993700"/>
            <a:ext cx="8470200" cy="940500"/>
          </a:xfrm>
          <a:prstGeom prst="rect">
            <a:avLst/>
          </a:prstGeom>
          <a:noFill/>
          <a:ln w="9525" cap="flat" cmpd="sng">
            <a:solidFill>
              <a:srgbClr val="FFCA37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rgbClr val="2B204F"/>
                </a:solidFill>
                <a:latin typeface="Open Sans"/>
                <a:ea typeface="Open Sans"/>
                <a:cs typeface="Open Sans"/>
                <a:sym typeface="Open Sans"/>
              </a:rPr>
              <a:t>Aux heures de pointe, la fréquence d’un transport à haut niveau de service</a:t>
            </a:r>
            <a:endParaRPr sz="1400" b="1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" sz="800" b="1" i="0" u="none" strike="noStrike" cap="none">
                <a:solidFill>
                  <a:srgbClr val="2B204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 b="1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 conducteurs</a:t>
            </a:r>
            <a:r>
              <a:rPr lang="f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 heure</a:t>
            </a:r>
            <a:r>
              <a:rPr lang="f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Temps d’attente &lt; 5 min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 conducteurs par heure</a:t>
            </a:r>
            <a:r>
              <a:rPr lang="fr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 Temps d’attente &lt; 10 min</a:t>
            </a:r>
            <a:endParaRPr sz="1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45"/>
          <p:cNvSpPr txBox="1"/>
          <p:nvPr/>
        </p:nvSpPr>
        <p:spPr>
          <a:xfrm>
            <a:off x="5146088" y="1987400"/>
            <a:ext cx="3245400" cy="8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Grand Chambéry </a:t>
            </a:r>
            <a:r>
              <a:rPr lang="fr" sz="1600" b="0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: temps d’attente moyen de 3-6 minutes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5"/>
          <p:cNvSpPr txBox="1"/>
          <p:nvPr/>
        </p:nvSpPr>
        <p:spPr>
          <a:xfrm>
            <a:off x="578988" y="1987400"/>
            <a:ext cx="34230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" sz="1600" b="1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Bourgoin-Jallieu - Lyon Saint-Priest :  </a:t>
            </a:r>
            <a:r>
              <a:rPr lang="fr" sz="1600" b="0" i="0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temps d’attente &lt; 5 minutes le matin.</a:t>
            </a:r>
            <a:endParaRPr sz="1600" b="0" i="0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9" name="Google Shape;369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7475" y="2678950"/>
            <a:ext cx="3512525" cy="233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250" y="2735950"/>
            <a:ext cx="3838001" cy="22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/>
          <p:nvPr/>
        </p:nvSpPr>
        <p:spPr>
          <a:xfrm>
            <a:off x="-31900" y="0"/>
            <a:ext cx="9175800" cy="872700"/>
          </a:xfrm>
          <a:prstGeom prst="rect">
            <a:avLst/>
          </a:prstGeom>
          <a:solidFill>
            <a:srgbClr val="2B20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306625" y="75"/>
            <a:ext cx="8681400" cy="8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 arrêts : points de rencontre entre passagers et conducteurs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4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53" y="1502450"/>
            <a:ext cx="4021372" cy="28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6"/>
          <p:cNvSpPr txBox="1"/>
          <p:nvPr/>
        </p:nvSpPr>
        <p:spPr>
          <a:xfrm>
            <a:off x="1070725" y="4577575"/>
            <a:ext cx="20445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1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Lane Bourgoin-Jallieu - Lyon</a:t>
            </a:r>
            <a:endParaRPr sz="1300" b="0" i="1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46"/>
          <p:cNvSpPr txBox="1"/>
          <p:nvPr/>
        </p:nvSpPr>
        <p:spPr>
          <a:xfrm>
            <a:off x="6114900" y="4577575"/>
            <a:ext cx="15813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1" u="none" strike="noStrike" cap="none">
                <a:solidFill>
                  <a:srgbClr val="2B204F"/>
                </a:solidFill>
                <a:latin typeface="Calibri"/>
                <a:ea typeface="Calibri"/>
                <a:cs typeface="Calibri"/>
                <a:sym typeface="Calibri"/>
              </a:rPr>
              <a:t>Grand Chambéry</a:t>
            </a:r>
            <a:endParaRPr sz="1300" b="0" i="1" u="none" strike="noStrike" cap="none">
              <a:solidFill>
                <a:srgbClr val="2B20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rgbClr val="2B204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0" name="Google Shape;380;p4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725" y="999462"/>
            <a:ext cx="2194206" cy="34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EFFF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2122</Words>
  <Application>Microsoft Macintosh PowerPoint</Application>
  <PresentationFormat>Affichage à l'écran (16:9)</PresentationFormat>
  <Paragraphs>280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Didact Gothic</vt:lpstr>
      <vt:lpstr>Open Sans</vt:lpstr>
      <vt:lpstr>Calibri</vt:lpstr>
      <vt:lpstr>Arial</vt:lpstr>
      <vt:lpstr>Quattrocento Sans</vt:lpstr>
      <vt:lpstr>Simple Light</vt:lpstr>
      <vt:lpstr>Simple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Le principe : des lignes de covoiturage dynamique</vt:lpstr>
      <vt:lpstr>Passagers : covoiturer comme on prend un bus</vt:lpstr>
      <vt:lpstr>Conducteurs : contraintes minimales pour capter des flux massifs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Anne Mattioli</cp:lastModifiedBy>
  <cp:revision>1</cp:revision>
  <dcterms:modified xsi:type="dcterms:W3CDTF">2020-04-09T06:57:10Z</dcterms:modified>
</cp:coreProperties>
</file>