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2.xml" ContentType="application/vnd.openxmlformats-officedocument.presentationml.notesSlide+xml"/>
  <Override PartName="/ppt/charts/chartEx1.xml" ContentType="application/vnd.ms-office.chartex+xml"/>
  <Override PartName="/ppt/charts/style4.xml" ContentType="application/vnd.ms-office.chartstyle+xml"/>
  <Override PartName="/ppt/charts/colors4.xml" ContentType="application/vnd.ms-office.chartcolorstyle+xml"/>
  <Override PartName="/ppt/charts/chartEx2.xml" ContentType="application/vnd.ms-office.chartex+xml"/>
  <Override PartName="/ppt/charts/style5.xml" ContentType="application/vnd.ms-office.chartstyle+xml"/>
  <Override PartName="/ppt/charts/colors5.xml" ContentType="application/vnd.ms-office.chartcolorstyle+xml"/>
  <Override PartName="/ppt/theme/themeOverride2.xml" ContentType="application/vnd.openxmlformats-officedocument.themeOverrid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3.xml" ContentType="application/vnd.openxmlformats-officedocument.drawingml.chartshap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5.xml" ContentType="application/vnd.openxmlformats-officedocument.presentationml.notesSlid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4.xml" ContentType="application/vnd.openxmlformats-officedocument.drawingml.chartshapes+xml"/>
  <Override PartName="/ppt/notesSlides/notesSlide16.xml" ContentType="application/vnd.openxmlformats-officedocument.presentationml.notesSlid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920" r:id="rId4"/>
  </p:sldMasterIdLst>
  <p:notesMasterIdLst>
    <p:notesMasterId r:id="rId25"/>
  </p:notesMasterIdLst>
  <p:handoutMasterIdLst>
    <p:handoutMasterId r:id="rId26"/>
  </p:handoutMasterIdLst>
  <p:sldIdLst>
    <p:sldId id="256" r:id="rId5"/>
    <p:sldId id="371" r:id="rId6"/>
    <p:sldId id="868" r:id="rId7"/>
    <p:sldId id="884" r:id="rId8"/>
    <p:sldId id="886" r:id="rId9"/>
    <p:sldId id="856" r:id="rId10"/>
    <p:sldId id="419" r:id="rId11"/>
    <p:sldId id="871" r:id="rId12"/>
    <p:sldId id="404" r:id="rId13"/>
    <p:sldId id="933" r:id="rId14"/>
    <p:sldId id="830" r:id="rId15"/>
    <p:sldId id="829" r:id="rId16"/>
    <p:sldId id="857" r:id="rId17"/>
    <p:sldId id="883" r:id="rId18"/>
    <p:sldId id="858" r:id="rId19"/>
    <p:sldId id="408" r:id="rId20"/>
    <p:sldId id="879" r:id="rId21"/>
    <p:sldId id="835" r:id="rId22"/>
    <p:sldId id="836" r:id="rId23"/>
    <p:sldId id="399" r:id="rId24"/>
  </p:sldIdLst>
  <p:sldSz cx="12192000" cy="6858000"/>
  <p:notesSz cx="6669088" cy="9926638"/>
  <p:embeddedFontLst>
    <p:embeddedFont>
      <p:font typeface="EC Square Sans Pro" panose="020B0506040000020004" pitchFamily="34" charset="0"/>
      <p:regular r:id="rId27"/>
      <p:bold r:id="rId28"/>
      <p:italic r:id="rId29"/>
      <p:boldItalic r:id="rId30"/>
    </p:embeddedFont>
    <p:embeddedFont>
      <p:font typeface="EC Square Sans Pro Medium" panose="020B0500000000020004" pitchFamily="34" charset="0"/>
      <p:regular r:id="rId31"/>
      <p: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Default Section" id="{F6246B33-6E64-493A-9F74-B2A683AB8382}">
          <p14:sldIdLst>
            <p14:sldId id="256"/>
            <p14:sldId id="371"/>
            <p14:sldId id="868"/>
            <p14:sldId id="884"/>
            <p14:sldId id="886"/>
            <p14:sldId id="856"/>
            <p14:sldId id="419"/>
            <p14:sldId id="871"/>
            <p14:sldId id="404"/>
            <p14:sldId id="933"/>
            <p14:sldId id="830"/>
            <p14:sldId id="829"/>
            <p14:sldId id="857"/>
            <p14:sldId id="883"/>
            <p14:sldId id="858"/>
            <p14:sldId id="408"/>
            <p14:sldId id="879"/>
            <p14:sldId id="835"/>
            <p14:sldId id="836"/>
            <p14:sldId id="399"/>
          </p14:sldIdLst>
        </p14:section>
        <p14:section name="Back-up slides" id="{1F01F97C-0066-4A8B-974A-99D293A1F8C9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092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  <p:ext uri="http://customooxmlschemas.google.com/">
      <go:slidesCustomData xmlns="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r:id="rId74" roundtripDataSignature="AMtx7mh3YP3xexYcFoahXa2ehi0H5V4Zaw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A7E1307-2B6A-DF7F-8DF3-0E9F156CA546}" name="D'ADAMO Gaetano (BUDG)" initials="DG" userId="D'ADAMO Gaetano (BUDG)" providerId="None"/>
  <p188:author id="{F1603D1E-B6E6-C894-FCE5-B2034903C7BB}" name="NOVAK Valentina (BUDG)" initials="VN" userId="S::Valentina.NOVAK1@ec.europa.eu::03438901-4369-4b4b-8069-2324df48093b" providerId="AD"/>
  <p188:author id="{59681A21-CD9B-F770-4E64-0C268E51B8AB}" name="FARIA Julia (BUDG)" initials="F(" userId="S::julia.faria@ec.europa.eu::83a950ba-6e99-4f04-b3f7-4f05d43d4e75" providerId="AD"/>
  <p188:author id="{37BD1A2D-CE89-A843-4734-4DB80AB72846}" name="KIROVA Elena (BUDG)" initials="K(" userId="S::elena.kirova@ec.europa.eu::8b528ef6-6984-4f9b-a3f4-95408dbfe176" providerId="AD"/>
  <p188:author id="{4783EA40-75B2-18ED-9907-C39800435753}" name="D'ADAMO Gaetano (BUDG)" initials="" userId="S::Gaetano.D'ADAMO@ec.europa.eu::f4bff504-cdfb-4e96-80bb-00a74d00ba88" providerId="AD"/>
  <p188:author id="{EC914646-FDC2-3EB7-38F8-398D4FC49A26}" name="AVILA Melanie (BUDG)" initials="MA" userId="S::Melanie.AVILA@ec.europa.eu::d647ac7b-5b96-4c96-ba12-a772a7e2e56f" providerId="AD"/>
  <p188:author id="{3DAD4E49-CE3F-0A82-1914-661C724B316D}" name="KIROVA Elena (BUDG)" initials="EK" userId="S::Elena.KIROVA@ec.europa.eu::8b528ef6-6984-4f9b-a3f4-95408dbfe176" providerId="AD"/>
  <p188:author id="{6CFB5049-2D29-CC15-378C-B01324ED1DAD}" name="BUREA Alina (BUDG)" initials="B(" userId="S::alina.burea@ec.europa.eu::d52886ba-2e82-4c0d-9b69-0fd68c4f83e6" providerId="AD"/>
  <p188:author id="{9E444D4E-96BA-8353-EF8D-892AD5A3684C}" name="POIRIER Felix (BUDG)" initials="FP" userId="S::Felix.POIRIER@ec.europa.eu::0d8b4b1a-dd7d-4498-bf13-11a960b7b363" providerId="AD"/>
  <p188:author id="{6E9F5D4E-67AB-BEEB-663C-6655C3F39FBD}" name="COLOMBANI Marie (BUDG)" initials="MC" userId="S::Marie.COLOMBANI@ec.europa.eu::e470f8de-d366-44f6-96ba-c33bb44576b4" providerId="AD"/>
  <p188:author id="{64F0AD52-280B-7C59-4F02-7DA1F7483761}" name="JUHL Niklas (BUDG)" initials="NJ" userId="S::Niklas.JUHL@ec.europa.eu::cb716d32-5875-45c2-93c5-9315bd1d42f9" providerId="AD"/>
  <p188:author id="{5AFD5C5B-F39F-F364-FC17-85D8D8AF2372}" name="ACEDO MONTOYA Lourdes (BUDG)" initials="A(" userId="S::lourdes.acedo-montoya@ec.europa.eu::fe95b4ff-8130-4241-a606-5fffcf57ab8a" providerId="AD"/>
  <p188:author id="{064E825B-7CF8-EF43-7888-916C2D178AA2}" name="DJIKOVA Viktoria (BUDG-EXT)" initials="VD" userId="S::Viktoria.DJIKOVA@ext.ec.europa.eu::4fe374ef-a8e4-406c-9d7b-c36a1653cf1d" providerId="AD"/>
  <p188:author id="{D3BEB760-5C38-1F81-A0F9-CF4215AB060F}" name="ZIANI ZERYOUH Ayoub (BUDG-EXT)" initials="AZ" userId="S::Ayoub.ZIANI-ZERYOUH@ext.ec.europa.eu::5719a4fe-98f8-4a34-a4e6-142ac236b29b" providerId="AD"/>
  <p188:author id="{CFEDFA6C-7A20-5AC8-09F8-B72427EEC64B}" name="KROBATH Martina (BUDG)" initials="K(" userId="S::martina.krobath@ec.europa.eu::ee288836-1e16-4f0e-9c2b-48a98923902f" providerId="AD"/>
  <p188:author id="{A3779B80-BCB3-723A-E438-F1A126BFE0A8}" name="AMARO ALFAIATE Maria Joao (BUDG)" initials="" userId="S::Maria-Joao.ALFAIATE@ec.europa.eu::1347199b-2159-45f2-9d9c-dfd0ed5aacb2" providerId="AD"/>
  <p188:author id="{2CC640A0-E415-93C8-06D2-B283D0C6A9A7}" name="FARIA Julia (BUDG)" initials="JF" userId="S::Julia.FARIA@ec.europa.eu::83a950ba-6e99-4f04-b3f7-4f05d43d4e75" providerId="AD"/>
  <p188:author id="{138B5DAA-B7DD-4A55-916D-8907A30096DF}" name="BASCHIERI Elena (BUDG)" initials="B(" userId="S::elena.baschieri@ec.europa.eu::07ea7ca8-b7bc-4ba6-a9a2-45664a634ad3" providerId="AD"/>
  <p188:author id="{D37069AC-69AB-6662-E7C5-1875BA498414}" name="ACEDO MONTOYA Lourdes (BUDG)" initials="LA" userId="S::Lourdes.ACEDO-MONTOYA@ec.europa.eu::fe95b4ff-8130-4241-a606-5fffcf57ab8a" providerId="AD"/>
  <p188:author id="{85EBB2B2-3C7B-785E-78A8-28D7C0D914C9}" name="DAUKANTIENE Rasa (BUDG)" initials="RD" userId="S::Rasa.DAUKANTIENE@ec.europa.eu::62edee0e-10c8-46bf-84c2-fd367aed18c7" providerId="AD"/>
  <p188:author id="{B86150B4-6A85-7E32-2DBD-599171EFF430}" name="AMARO ALFAIATE Maria Joao (BUDG)" initials="A(" userId="S::maria-joao.alfaiate@ec.europa.eu::1347199b-2159-45f2-9d9c-dfd0ed5aacb2" providerId="AD"/>
  <p188:author id="{2E2300BB-3600-9605-D889-1716CA631F92}" name="MAUREY Marie (BUDG)" initials="MM" userId="S::Marie.MAUREY@ec.europa.eu::0e653b0d-fd2e-4e76-b7be-55ea3fe26fd4" providerId="AD"/>
  <p188:author id="{EA3F49BC-CF54-33B4-DBF5-02686FD32B04}" name="PEREZ PEINADO Guillermo (BUDG-EXT)" initials="GP" userId="S::Guillermo.PEREZ-PEINADO@ext.ec.europa.eu::9f5c945e-370d-4fb1-849d-4cfcb5e40bd9" providerId="AD"/>
  <p188:author id="{CDA740C9-1D42-0135-72D9-6E5CF2E635EB}" name="LIEBIG Johannes (BUDG)" initials="" userId="S::Johannes.LIEBIG@ec.europa.eu::9d373394-99b6-4ab5-a374-fd6f67c5c531" providerId="AD"/>
  <p188:author id="{323F34CA-054C-2011-BB81-3064F8CB4AB8}" name="POIRIER Felix (BUDG)" initials="P(" userId="S::felix.poirier@ec.europa.eu::0d8b4b1a-dd7d-4498-bf13-11a960b7b363" providerId="AD"/>
  <p188:author id="{B4A647CC-613C-7F3B-D7AF-35AAC796EB1E}" name="HOFFMANS Louk (BUDG)" initials="H(" userId="S::louk.hoffmans@ec.europa.eu::88d42cfc-6f4d-4a58-be4a-0e9321e56e81" providerId="AD"/>
  <p188:author id="{9BF60DD1-9EDD-81A1-7744-5B664FA023B2}" name="D'ADAMO Gaetano (BUDG)" initials="D(" userId="S::gaetano.d'adamo@ec.europa.eu::f4bff504-cdfb-4e96-80bb-00a74d00ba88" providerId="AD"/>
  <p188:author id="{8AC48DD4-D266-A456-0CCC-98421D685EA5}" name="COLOMBANI Marie (BUDG)" initials="C(" userId="S::marie.colombani@ec.europa.eu::e470f8de-d366-44f6-96ba-c33bb44576b4" providerId="AD"/>
  <p188:author id="{F3302CD6-F75B-2C43-98D4-BAC133FE7CF4}" name="LIRA GOMES PARREIRA Joyce (BUDG)" initials="JL" userId="S::Joyce.LIRA-GOMES-PARREIRA@ec.europa.eu::c6eb2731-457b-42c5-af53-bdaa3c70d526" providerId="AD"/>
  <p188:author id="{45EF98E5-0686-DABF-B6C8-31FB25F8B973}" name="DE LA PARRA GERARD Daphne (BUDG)" initials="" userId="S::Daphne.GERARD@ec.europa.eu::7acaa0fe-cecd-4e48-8950-769ed4e7c306" providerId="AD"/>
  <p188:author id="{4A02A5E8-5880-9882-DAA0-CDE999C12663}" name="SOLIK Mikolaj (BUDG)" initials="S(" userId="S::mikolaj.solik@ec.europa.eu::ce97c59a-08c5-4b6b-af15-bc0f2d326552" providerId="AD"/>
  <p188:author id="{D2E62BE9-146B-D08F-FF91-2BECA8F87099}" name="MAUREY Marie (BUDG)" initials="M(" userId="S::marie.maurey@ec.europa.eu::0e653b0d-fd2e-4e76-b7be-55ea3fe26fd4" providerId="AD"/>
  <p188:author id="{CA0FFAEF-4C27-5811-5928-4E3C8AC812DE}" name="QUIX Karl (BUDG)" initials="Q(" userId="S::karl.quix@ec.europa.eu::93f1701a-2a95-4b7d-a84e-20fe638f0c9d" providerId="AD"/>
  <p188:author id="{C05383F3-1795-6C0B-5859-22F85252F5B1}" name="LAMBRECHT Regine (ESTAT-EXT)" initials="RL" userId="S::Regine.LAMBRECHT@ext.ec.europa.eu::1a5166bf-0d9b-4429-b96c-64f3c887b7a8" providerId="AD"/>
  <p188:author id="{FD0220F5-464D-13FF-AA24-D7B88FC589EC}" name="SOLIK Mikolaj (BUDG)" initials="MS" userId="S::Mikolaj.SOLIK@ec.europa.eu::ce97c59a-08c5-4b6b-af15-bc0f2d326552" providerId="AD"/>
  <p188:author id="{046C0CFA-2A68-EC7D-B3CD-047004DDDFCD}" name="AMARO ALFAIATE Maria Joao (BUDG)" initials="MJA" userId="AMARO ALFAIATE Maria Joao (BUDG)" providerId="None"/>
  <p188:author id="{323DDDFA-DE6B-7087-D136-1051DC1D8E6A}" name="DE LA PARRA GERARD Daphne (BUDG)" initials="D(" userId="S::daphne.gerard@ec.europa.eu::7acaa0fe-cecd-4e48-8950-769ed4e7c30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034EA2"/>
    <a:srgbClr val="7F7F7F"/>
    <a:srgbClr val="BBD1EA"/>
    <a:srgbClr val="FAA827"/>
    <a:srgbClr val="FFFFFF"/>
    <a:srgbClr val="FFED00"/>
    <a:srgbClr val="B9CFE7"/>
    <a:srgbClr val="ACC0D7"/>
    <a:srgbClr val="A9AE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>
        <p:guide orient="horz" pos="209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21" Type="http://schemas.openxmlformats.org/officeDocument/2006/relationships/slide" Target="slides/slide17.xml"/><Relationship Id="rId76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3.fntdata"/><Relationship Id="rId75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6.fntdata"/><Relationship Id="rId74" Type="http://customschemas.google.com/relationships/presentationmetadata" Target="metadata"/><Relationship Id="rId79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2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5.fntdata"/><Relationship Id="rId78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77" Type="http://schemas.openxmlformats.org/officeDocument/2006/relationships/theme" Target="theme/theme1.xml"/><Relationship Id="rId8" Type="http://schemas.openxmlformats.org/officeDocument/2006/relationships/slide" Target="slides/slide4.xml"/><Relationship Id="rId80" Type="http://schemas.microsoft.com/office/2018/10/relationships/authors" Target="authors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ROC-LYONNET Apolline (BUDG)" userId="79012012-4cc1-4611-93ea-b343a05110c8" providerId="ADAL" clId="{9B5E4DF4-B9E8-435B-9B87-06217555138C}"/>
    <pc:docChg chg="delSld modSection">
      <pc:chgData name="CROC-LYONNET Apolline (BUDG)" userId="79012012-4cc1-4611-93ea-b343a05110c8" providerId="ADAL" clId="{9B5E4DF4-B9E8-435B-9B87-06217555138C}" dt="2026-02-03T18:18:28.186" v="9" actId="47"/>
      <pc:docMkLst>
        <pc:docMk/>
      </pc:docMkLst>
      <pc:sldChg chg="del">
        <pc:chgData name="CROC-LYONNET Apolline (BUDG)" userId="79012012-4cc1-4611-93ea-b343a05110c8" providerId="ADAL" clId="{9B5E4DF4-B9E8-435B-9B87-06217555138C}" dt="2026-02-03T18:18:22.861" v="7" actId="47"/>
        <pc:sldMkLst>
          <pc:docMk/>
          <pc:sldMk cId="2623247654" sldId="822"/>
        </pc:sldMkLst>
      </pc:sldChg>
      <pc:sldChg chg="del">
        <pc:chgData name="CROC-LYONNET Apolline (BUDG)" userId="79012012-4cc1-4611-93ea-b343a05110c8" providerId="ADAL" clId="{9B5E4DF4-B9E8-435B-9B87-06217555138C}" dt="2026-02-03T18:18:20.694" v="6" actId="47"/>
        <pc:sldMkLst>
          <pc:docMk/>
          <pc:sldMk cId="1993660890" sldId="824"/>
        </pc:sldMkLst>
      </pc:sldChg>
      <pc:sldChg chg="del">
        <pc:chgData name="CROC-LYONNET Apolline (BUDG)" userId="79012012-4cc1-4611-93ea-b343a05110c8" providerId="ADAL" clId="{9B5E4DF4-B9E8-435B-9B87-06217555138C}" dt="2026-02-03T18:14:36.544" v="3" actId="47"/>
        <pc:sldMkLst>
          <pc:docMk/>
          <pc:sldMk cId="125308539" sldId="841"/>
        </pc:sldMkLst>
      </pc:sldChg>
      <pc:sldChg chg="del">
        <pc:chgData name="CROC-LYONNET Apolline (BUDG)" userId="79012012-4cc1-4611-93ea-b343a05110c8" providerId="ADAL" clId="{9B5E4DF4-B9E8-435B-9B87-06217555138C}" dt="2026-02-03T18:18:25.327" v="8" actId="47"/>
        <pc:sldMkLst>
          <pc:docMk/>
          <pc:sldMk cId="1682793067" sldId="861"/>
        </pc:sldMkLst>
      </pc:sldChg>
      <pc:sldChg chg="del">
        <pc:chgData name="CROC-LYONNET Apolline (BUDG)" userId="79012012-4cc1-4611-93ea-b343a05110c8" providerId="ADAL" clId="{9B5E4DF4-B9E8-435B-9B87-06217555138C}" dt="2026-02-03T18:18:28.186" v="9" actId="47"/>
        <pc:sldMkLst>
          <pc:docMk/>
          <pc:sldMk cId="127772842" sldId="862"/>
        </pc:sldMkLst>
      </pc:sldChg>
      <pc:sldChg chg="del">
        <pc:chgData name="CROC-LYONNET Apolline (BUDG)" userId="79012012-4cc1-4611-93ea-b343a05110c8" providerId="ADAL" clId="{9B5E4DF4-B9E8-435B-9B87-06217555138C}" dt="2026-02-03T18:18:00.149" v="4" actId="47"/>
        <pc:sldMkLst>
          <pc:docMk/>
          <pc:sldMk cId="3048389235" sldId="901"/>
        </pc:sldMkLst>
      </pc:sldChg>
      <pc:sldChg chg="del">
        <pc:chgData name="CROC-LYONNET Apolline (BUDG)" userId="79012012-4cc1-4611-93ea-b343a05110c8" providerId="ADAL" clId="{9B5E4DF4-B9E8-435B-9B87-06217555138C}" dt="2026-02-03T18:18:07.583" v="5" actId="47"/>
        <pc:sldMkLst>
          <pc:docMk/>
          <pc:sldMk cId="2949853423" sldId="903"/>
        </pc:sldMkLst>
      </pc:sldChg>
      <pc:sldChg chg="del">
        <pc:chgData name="CROC-LYONNET Apolline (BUDG)" userId="79012012-4cc1-4611-93ea-b343a05110c8" providerId="ADAL" clId="{9B5E4DF4-B9E8-435B-9B87-06217555138C}" dt="2026-02-03T18:14:28.046" v="1" actId="47"/>
        <pc:sldMkLst>
          <pc:docMk/>
          <pc:sldMk cId="3193953647" sldId="905"/>
        </pc:sldMkLst>
      </pc:sldChg>
      <pc:sldChg chg="del">
        <pc:chgData name="CROC-LYONNET Apolline (BUDG)" userId="79012012-4cc1-4611-93ea-b343a05110c8" providerId="ADAL" clId="{9B5E4DF4-B9E8-435B-9B87-06217555138C}" dt="2026-02-03T18:14:20.534" v="0" actId="47"/>
        <pc:sldMkLst>
          <pc:docMk/>
          <pc:sldMk cId="1614438056" sldId="910"/>
        </pc:sldMkLst>
      </pc:sldChg>
      <pc:sldChg chg="del">
        <pc:chgData name="CROC-LYONNET Apolline (BUDG)" userId="79012012-4cc1-4611-93ea-b343a05110c8" providerId="ADAL" clId="{9B5E4DF4-B9E8-435B-9B87-06217555138C}" dt="2026-02-03T18:14:35.362" v="2" actId="47"/>
        <pc:sldMkLst>
          <pc:docMk/>
          <pc:sldMk cId="93505989" sldId="938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https://eceuropaeu.sharepoint.com/sites/budg-b1/COM_MFF/Communication/Next%20MFF%20communication/Visuals/Data%20visuals%20next%20MFF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https://eceuropaeu.sharepoint.com/sites/budg-b1/COM_MFF/Communication/Next%20MFF%20communication/Visuals/Data%20visuals%20next%20MFF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eceuropaeu.sharepoint.com/sites/budg-b1/COM_MFF/Communication/Next%20MFF%20communication/Visuals%20for%20graphic%20designers/Graphs%20for%20factsheets/09.%20%20New%20Own%20Resources%20(BUDG)%20-%20V/Old/Composition%20NOR%20Packag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https://eceuropaeu.sharepoint.com/sites/budg-b1/COM_MFF/Communication/Next%20MFF%20communication/Visuals/Data%20visuals%20next%20MFF.xlsx" TargetMode="External"/><Relationship Id="rId1" Type="http://schemas.openxmlformats.org/officeDocument/2006/relationships/themeOverride" Target="../theme/themeOverride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3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4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microsoft.com/office/2011/relationships/chartStyle" Target="style4.xml"/><Relationship Id="rId1" Type="http://schemas.openxmlformats.org/officeDocument/2006/relationships/oleObject" Target="NULL" TargetMode="External"/></Relationships>
</file>

<file path=ppt/charts/_rels/chartEx2.xml.rels><?xml version="1.0" encoding="UTF-8" standalone="yes"?>
<Relationships xmlns="http://schemas.openxmlformats.org/package/2006/relationships"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'Graph 11 - MFF Ceilings &amp; %GNI'!$G$12</c:f>
              <c:strCache>
                <c:ptCount val="1"/>
                <c:pt idx="0">
                  <c:v>MFF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1,05 %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1222-4F6B-84C3-92B0BD92EDA1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anchor="ctr" anchorCtr="0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680" b="1" i="0" u="none" strike="noStrike" kern="1200" baseline="0">
                        <a:solidFill>
                          <a:prstClr val="white"/>
                        </a:solidFill>
                        <a:latin typeface="EC Square Sans Pro" panose="020B0506040000020004" pitchFamily="34" charset="0"/>
                        <a:ea typeface="+mn-ea"/>
                        <a:cs typeface="+mn-cs"/>
                      </a:defRPr>
                    </a:pPr>
                    <a:r>
                      <a:rPr lang="en-US" sz="1680" b="1" i="0" u="none" strike="noStrike" kern="1200" baseline="0">
                        <a:solidFill>
                          <a:prstClr val="white"/>
                        </a:solidFill>
                        <a:latin typeface="EC Square Sans Pro" panose="020B0506040000020004" pitchFamily="34" charset="0"/>
                      </a:rPr>
                      <a:t>1,05 %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1222-4F6B-84C3-92B0BD92EDA1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anchor="ctr" anchorCtr="0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680" b="1" i="0" u="none" strike="noStrike" kern="1200" baseline="0">
                        <a:solidFill>
                          <a:prstClr val="white"/>
                        </a:solidFill>
                        <a:latin typeface="EC Square Sans Pro" panose="020B0506040000020004" pitchFamily="34" charset="0"/>
                        <a:ea typeface="+mn-ea"/>
                        <a:cs typeface="+mn-cs"/>
                      </a:defRPr>
                    </a:pPr>
                    <a:r>
                      <a:rPr lang="en-US" sz="1680" b="1" i="0" u="none" strike="noStrike" kern="1200" baseline="0">
                        <a:solidFill>
                          <a:prstClr val="white"/>
                        </a:solidFill>
                        <a:latin typeface="EC Square Sans Pro" panose="020B0506040000020004" pitchFamily="34" charset="0"/>
                      </a:rPr>
                      <a:t>1,13 %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1222-4F6B-84C3-92B0BD92EDA1}"/>
                </c:ext>
              </c:extLst>
            </c:dLbl>
            <c:dLbl>
              <c:idx val="3"/>
              <c:tx>
                <c:rich>
                  <a:bodyPr rot="0" spcFirstLastPara="1" vertOverflow="ellipsis" vert="horz" wrap="square" anchor="ctr" anchorCtr="0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680" b="1" i="0" u="none" strike="noStrike" kern="1200" baseline="0">
                        <a:solidFill>
                          <a:prstClr val="white"/>
                        </a:solidFill>
                        <a:latin typeface="EC Square Sans Pro" panose="020B0506040000020004" pitchFamily="34" charset="0"/>
                        <a:ea typeface="+mn-ea"/>
                        <a:cs typeface="+mn-cs"/>
                      </a:defRPr>
                    </a:pPr>
                    <a:r>
                      <a:rPr lang="en-US" sz="1680" b="1" i="0" u="none" strike="noStrike" kern="1200" baseline="0">
                        <a:solidFill>
                          <a:prstClr val="white"/>
                        </a:solidFill>
                        <a:latin typeface="EC Square Sans Pro" panose="020B0506040000020004" pitchFamily="34" charset="0"/>
                      </a:rPr>
                      <a:t>1,15 %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1222-4F6B-84C3-92B0BD92EDA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80" b="1" i="0" u="none" strike="noStrike" kern="1200" baseline="0">
                    <a:solidFill>
                      <a:schemeClr val="bg1"/>
                    </a:solidFill>
                    <a:latin typeface="EC Square Sans Pro" panose="020B05060400000200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'Graph 11 - MFF Ceilings &amp; %GNI'!$B$13:$B$16</c:f>
              <c:strCache>
                <c:ptCount val="4"/>
                <c:pt idx="0">
                  <c:v>2007-2013</c:v>
                </c:pt>
                <c:pt idx="1">
                  <c:v>2014-2020</c:v>
                </c:pt>
                <c:pt idx="2">
                  <c:v>2021-2027</c:v>
                </c:pt>
                <c:pt idx="3">
                  <c:v>2028-2034</c:v>
                </c:pt>
              </c:strCache>
            </c:strRef>
          </c:cat>
          <c:val>
            <c:numRef>
              <c:f>'Graph 11 - MFF Ceilings &amp; %GNI'!$G$13:$G$16</c:f>
              <c:numCache>
                <c:formatCode>0.00%</c:formatCode>
                <c:ptCount val="4"/>
                <c:pt idx="0">
                  <c:v>1.0535005715052236E-2</c:v>
                </c:pt>
                <c:pt idx="1">
                  <c:v>1.0471639520681727E-2</c:v>
                </c:pt>
                <c:pt idx="2">
                  <c:v>1.1256332642880555E-2</c:v>
                </c:pt>
                <c:pt idx="3">
                  <c:v>1.1534472845874024E-2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6E-4449-AC62-F2BF55FBA379}"/>
            </c:ext>
          </c:extLst>
        </c:ser>
        <c:ser>
          <c:idx val="1"/>
          <c:order val="1"/>
          <c:tx>
            <c:strRef>
              <c:f>'Graph 11 - MFF Ceilings &amp; %GNI'!$H$12</c:f>
              <c:strCache>
                <c:ptCount val="1"/>
                <c:pt idx="0">
                  <c:v>NGEU repayment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3"/>
              <c:tx>
                <c:rich>
                  <a:bodyPr rot="0" spcFirstLastPara="1" vertOverflow="ellipsis" vert="horz" wrap="square" anchor="ctr" anchorCtr="0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680" b="1" i="0" u="none" strike="noStrike" kern="1200" baseline="0">
                        <a:solidFill>
                          <a:srgbClr val="003399"/>
                        </a:solidFill>
                        <a:latin typeface="EC Square Sans Pro" panose="020B0506040000020004" pitchFamily="34" charset="0"/>
                        <a:ea typeface="+mn-ea"/>
                        <a:cs typeface="+mn-cs"/>
                      </a:defRPr>
                    </a:pPr>
                    <a:r>
                      <a:rPr lang="en-US" sz="1680" b="1" i="0" u="none" strike="noStrike" kern="1200" baseline="0">
                        <a:solidFill>
                          <a:schemeClr val="accent1"/>
                        </a:solidFill>
                        <a:latin typeface="EC Square Sans Pro" panose="020B0506040000020004" pitchFamily="34" charset="0"/>
                      </a:rPr>
                      <a:t>0,11 %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1222-4F6B-84C3-92B0BD92EDA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80" b="1" i="0" u="none" strike="noStrike" kern="1200" baseline="0">
                    <a:solidFill>
                      <a:srgbClr val="003399"/>
                    </a:solidFill>
                    <a:latin typeface="EC Square Sans Pro" panose="020B05060400000200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'Graph 11 - MFF Ceilings &amp; %GNI'!$B$13:$B$16</c:f>
              <c:strCache>
                <c:ptCount val="4"/>
                <c:pt idx="0">
                  <c:v>2007-2013</c:v>
                </c:pt>
                <c:pt idx="1">
                  <c:v>2014-2020</c:v>
                </c:pt>
                <c:pt idx="2">
                  <c:v>2021-2027</c:v>
                </c:pt>
                <c:pt idx="3">
                  <c:v>2028-2034</c:v>
                </c:pt>
              </c:strCache>
            </c:strRef>
          </c:cat>
          <c:val>
            <c:numRef>
              <c:f>'Graph 11 - MFF Ceilings &amp; %GNI'!$H$13:$H$16</c:f>
              <c:numCache>
                <c:formatCode>General</c:formatCode>
                <c:ptCount val="4"/>
                <c:pt idx="3" formatCode="0.00%">
                  <c:v>1.0652476985923965E-3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6F-44C4-A7C3-A870B41A1C3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100"/>
        <c:axId val="533361672"/>
        <c:axId val="533363720"/>
      </c:barChart>
      <c:catAx>
        <c:axId val="533361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80" b="1" i="0" u="none" strike="noStrike" kern="1200" baseline="0">
                <a:solidFill>
                  <a:srgbClr val="003399"/>
                </a:solidFill>
                <a:latin typeface="EC Square Sans Pro" panose="020B0506040000020004" pitchFamily="34" charset="0"/>
                <a:ea typeface="+mn-ea"/>
                <a:cs typeface="+mn-cs"/>
              </a:defRPr>
            </a:pPr>
            <a:endParaRPr lang="en-US"/>
          </a:p>
        </c:txPr>
        <c:crossAx val="533363720"/>
        <c:crosses val="autoZero"/>
        <c:auto val="1"/>
        <c:lblAlgn val="ctr"/>
        <c:lblOffset val="100"/>
        <c:noMultiLvlLbl val="0"/>
      </c:catAx>
      <c:valAx>
        <c:axId val="533363720"/>
        <c:scaling>
          <c:orientation val="minMax"/>
          <c:max val="1.3000000000000003E-2"/>
          <c:min val="0"/>
        </c:scaling>
        <c:delete val="1"/>
        <c:axPos val="l"/>
        <c:numFmt formatCode="0.00%" sourceLinked="1"/>
        <c:majorTickMark val="none"/>
        <c:minorTickMark val="none"/>
        <c:tickLblPos val="nextTo"/>
        <c:crossAx val="533361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 algn="ctr" rtl="0">
        <a:defRPr sz="1680" b="1" i="0" u="none" strike="noStrike" kern="1200" baseline="0">
          <a:solidFill>
            <a:srgbClr val="003399"/>
          </a:solidFill>
          <a:latin typeface="EC Square Sans Pro" panose="020B0506040000020004" pitchFamily="34" charset="0"/>
          <a:ea typeface="+mn-ea"/>
          <a:cs typeface="+mn-cs"/>
        </a:defRPr>
      </a:pPr>
      <a:endParaRPr lang="en-US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477648101811285"/>
          <c:y val="9.5124519026550558E-2"/>
          <c:w val="0.65005364519902598"/>
          <c:h val="0.8174237894215744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'Graph 7 - Preparedness and Resp'!$A$6</c:f>
              <c:strCache>
                <c:ptCount val="1"/>
                <c:pt idx="0">
                  <c:v>Union Civil Protection Mechanism (RescEU)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E47-441A-AC36-5E8FABA3B83E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E47-441A-AC36-5E8FABA3B83E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400" b="1" i="0" u="none" strike="noStrike" kern="1200" baseline="0">
                    <a:solidFill>
                      <a:schemeClr val="bg1"/>
                    </a:solidFill>
                    <a:latin typeface="EC Square Sans Pro" panose="020B05060400000200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'Graph 7 - Preparedness and Resp'!$B$14:$C$14</c:f>
              <c:strCache>
                <c:ptCount val="2"/>
                <c:pt idx="0">
                  <c:v>2021-2027</c:v>
                </c:pt>
                <c:pt idx="1">
                  <c:v>2028-2034</c:v>
                </c:pt>
              </c:strCache>
            </c:strRef>
          </c:cat>
          <c:val>
            <c:numRef>
              <c:f>'Graph 7 - Preparedness and Resp'!$B$6:$C$6</c:f>
              <c:numCache>
                <c:formatCode>0.00</c:formatCode>
                <c:ptCount val="2"/>
                <c:pt idx="0">
                  <c:v>1.5892398729999999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E47-441A-AC36-5E8FABA3B83E}"/>
            </c:ext>
          </c:extLst>
        </c:ser>
        <c:ser>
          <c:idx val="1"/>
          <c:order val="1"/>
          <c:tx>
            <c:strRef>
              <c:f>'Graph 7 - Preparedness and Resp'!$A$7</c:f>
              <c:strCache>
                <c:ptCount val="1"/>
                <c:pt idx="0">
                  <c:v>EU4Health (preparedness)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E47-441A-AC36-5E8FABA3B83E}"/>
              </c:ext>
            </c:extLst>
          </c:dPt>
          <c:dLbls>
            <c:dLbl>
              <c:idx val="0"/>
              <c:layout>
                <c:manualLayout>
                  <c:x val="2.3773337883338055E-3"/>
                  <c:y val="0.14897594980483594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en-US" sz="1400" b="1" i="0" u="none" strike="noStrike" kern="1200" baseline="0">
                      <a:solidFill>
                        <a:srgbClr val="5E93CE"/>
                      </a:solidFill>
                      <a:latin typeface="EC Square Sans Pro" panose="020B05060400000200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E47-441A-AC36-5E8FABA3B83E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E47-441A-AC36-5E8FABA3B83E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400" b="1" i="0" u="none" strike="noStrike" kern="1200" baseline="0">
                    <a:solidFill>
                      <a:schemeClr val="tx1"/>
                    </a:solidFill>
                    <a:latin typeface="EC Square Sans Pro" panose="020B05060400000200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'Graph 7 - Preparedness and Resp'!$B$14:$C$14</c:f>
              <c:strCache>
                <c:ptCount val="2"/>
                <c:pt idx="0">
                  <c:v>2021-2027</c:v>
                </c:pt>
                <c:pt idx="1">
                  <c:v>2028-2034</c:v>
                </c:pt>
              </c:strCache>
            </c:strRef>
          </c:cat>
          <c:val>
            <c:numRef>
              <c:f>'Graph 7 - Preparedness and Resp'!$B$7:$C$7</c:f>
              <c:numCache>
                <c:formatCode>0.00</c:formatCode>
                <c:ptCount val="2"/>
                <c:pt idx="0">
                  <c:v>0.54743476355999998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E47-441A-AC36-5E8FABA3B83E}"/>
            </c:ext>
          </c:extLst>
        </c:ser>
        <c:ser>
          <c:idx val="6"/>
          <c:order val="2"/>
          <c:tx>
            <c:strRef>
              <c:f>'Graph 7 - Preparedness and Resp'!$A$11</c:f>
              <c:strCache>
                <c:ptCount val="1"/>
                <c:pt idx="0">
                  <c:v>UCPM+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E47-441A-AC36-5E8FABA3B83E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400" b="1" i="0" u="none" strike="noStrike" kern="1200" baseline="0">
                    <a:solidFill>
                      <a:schemeClr val="bg1"/>
                    </a:solidFill>
                    <a:latin typeface="EC Square Sans Pro" panose="020B05060400000200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'Graph 7 - Preparedness and Resp'!$B$14:$C$14</c:f>
              <c:strCache>
                <c:ptCount val="2"/>
                <c:pt idx="0">
                  <c:v>2021-2027</c:v>
                </c:pt>
                <c:pt idx="1">
                  <c:v>2028-2034</c:v>
                </c:pt>
              </c:strCache>
            </c:strRef>
          </c:cat>
          <c:val>
            <c:numRef>
              <c:f>'Graph 7 - Preparedness and Resp'!$B$11:$C$11</c:f>
              <c:numCache>
                <c:formatCode>0.00</c:formatCode>
                <c:ptCount val="2"/>
                <c:pt idx="0">
                  <c:v>0</c:v>
                </c:pt>
                <c:pt idx="1">
                  <c:v>10.675307258331738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AE47-441A-AC36-5E8FABA3B83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100"/>
        <c:axId val="382866800"/>
        <c:axId val="382875440"/>
        <c:extLst/>
      </c:barChart>
      <c:catAx>
        <c:axId val="382866800"/>
        <c:scaling>
          <c:orientation val="maxMin"/>
        </c:scaling>
        <c:delete val="0"/>
        <c:axPos val="l"/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400" b="0" i="0" u="none" strike="noStrike" kern="1200" baseline="0">
                <a:solidFill>
                  <a:schemeClr val="tx2"/>
                </a:solidFill>
                <a:latin typeface="EC Square Sans Pro" panose="020B0506040000020004" pitchFamily="34" charset="0"/>
                <a:ea typeface="+mn-ea"/>
                <a:cs typeface="+mn-cs"/>
              </a:defRPr>
            </a:pPr>
            <a:endParaRPr lang="en-US"/>
          </a:p>
        </c:txPr>
        <c:crossAx val="382875440"/>
        <c:crosses val="autoZero"/>
        <c:auto val="1"/>
        <c:lblAlgn val="ctr"/>
        <c:lblOffset val="100"/>
        <c:noMultiLvlLbl val="0"/>
      </c:catAx>
      <c:valAx>
        <c:axId val="382875440"/>
        <c:scaling>
          <c:orientation val="minMax"/>
          <c:max val="12"/>
          <c:min val="0"/>
        </c:scaling>
        <c:delete val="1"/>
        <c:axPos val="t"/>
        <c:numFmt formatCode="0" sourceLinked="0"/>
        <c:majorTickMark val="in"/>
        <c:minorTickMark val="none"/>
        <c:tickLblPos val="nextTo"/>
        <c:crossAx val="382866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lang="en-US" sz="1400" b="0" i="0" u="none" strike="noStrike" kern="1200" baseline="0">
          <a:solidFill>
            <a:schemeClr val="tx2"/>
          </a:solidFill>
          <a:latin typeface="EC Square Sans Pro" panose="020B0506040000020004" pitchFamily="34" charset="0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'AWP1 - MFF 05 vs 06'!$D$4</c:f>
              <c:strCache>
                <c:ptCount val="1"/>
                <c:pt idx="0">
                  <c:v>2028-2034</c:v>
                </c:pt>
              </c:strCache>
            </c:strRef>
          </c:tx>
          <c:dPt>
            <c:idx val="0"/>
            <c:bubble3D val="0"/>
            <c:spPr>
              <a:solidFill>
                <a:srgbClr val="00339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DB2-4D2F-8692-932BF3DD1362}"/>
              </c:ext>
            </c:extLst>
          </c:dPt>
          <c:dPt>
            <c:idx val="1"/>
            <c:bubble3D val="0"/>
            <c:spPr>
              <a:solidFill>
                <a:srgbClr val="FFED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DB2-4D2F-8692-932BF3DD136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DB2-4D2F-8692-932BF3DD1362}"/>
              </c:ext>
            </c:extLst>
          </c:dPt>
          <c:dPt>
            <c:idx val="3"/>
            <c:bubble3D val="0"/>
            <c:spPr>
              <a:solidFill>
                <a:srgbClr val="7371F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DB2-4D2F-8692-932BF3DD1362}"/>
              </c:ext>
            </c:extLst>
          </c:dPt>
          <c:dPt>
            <c:idx val="4"/>
            <c:bubble3D val="0"/>
            <c:spPr>
              <a:solidFill>
                <a:srgbClr val="B9CFE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DB2-4D2F-8692-932BF3DD1362}"/>
              </c:ext>
            </c:extLst>
          </c:dPt>
          <c:dPt>
            <c:idx val="5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01-FA74-4547-9A54-B619793C89A5}"/>
              </c:ext>
            </c:extLst>
          </c:dPt>
          <c:dLbls>
            <c:dLbl>
              <c:idx val="0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EC Square Sans Pro" panose="020B05060400000200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DB2-4D2F-8692-932BF3DD1362}"/>
                </c:ext>
              </c:extLst>
            </c:dLbl>
            <c:dLbl>
              <c:idx val="2"/>
              <c:layout>
                <c:manualLayout>
                  <c:x val="1.8869062671140169E-3"/>
                  <c:y val="-1.0144580238038181E-2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90000" anchor="ctr" anchorCtr="1"/>
                <a:lstStyle/>
                <a:p>
                  <a:pPr>
                    <a:defRPr sz="1400" b="1" i="0" u="none" strike="noStrike" kern="1200" baseline="0">
                      <a:solidFill>
                        <a:srgbClr val="003399"/>
                      </a:solidFill>
                      <a:latin typeface="EC Square Sans Pro" panose="020B05060400000200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6DB2-4D2F-8692-932BF3DD1362}"/>
                </c:ext>
              </c:extLst>
            </c:dLbl>
            <c:dLbl>
              <c:idx val="3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EC Square Sans Pro" panose="020B05060400000200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DB2-4D2F-8692-932BF3DD1362}"/>
                </c:ext>
              </c:extLst>
            </c:dLbl>
            <c:dLbl>
              <c:idx val="5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EC Square Sans Pro" panose="020B05060400000200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A74-4547-9A54-B619793C89A5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003399"/>
                    </a:solidFill>
                    <a:latin typeface="EC Square Sans Pro" panose="020B05060400000200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'AWP1 - MFF 05 vs 06'!$B$5:$B$10</c:f>
              <c:strCache>
                <c:ptCount val="6"/>
                <c:pt idx="0">
                  <c:v>National and Regional Partnership Plans</c:v>
                </c:pt>
                <c:pt idx="1">
                  <c:v>European Competitiveness Fund</c:v>
                </c:pt>
                <c:pt idx="2">
                  <c:v>Erasmus+ &amp; AGORA EU</c:v>
                </c:pt>
                <c:pt idx="3">
                  <c:v>Global Europe</c:v>
                </c:pt>
                <c:pt idx="4">
                  <c:v>Other</c:v>
                </c:pt>
                <c:pt idx="5">
                  <c:v>NGEU repayment</c:v>
                </c:pt>
              </c:strCache>
            </c:strRef>
          </c:cat>
          <c:val>
            <c:numRef>
              <c:f>'AWP1 - MFF 05 vs 06'!$D$5:$D$10</c:f>
              <c:numCache>
                <c:formatCode>#,##0</c:formatCode>
                <c:ptCount val="6"/>
                <c:pt idx="0">
                  <c:v>865.07398160871583</c:v>
                </c:pt>
                <c:pt idx="1">
                  <c:v>409.30141196710446</c:v>
                </c:pt>
                <c:pt idx="2">
                  <c:v>49.411071875446403</c:v>
                </c:pt>
                <c:pt idx="3">
                  <c:v>200.30976389762699</c:v>
                </c:pt>
                <c:pt idx="4">
                  <c:v>292.54236032586596</c:v>
                </c:pt>
                <c:pt idx="5">
                  <c:v>168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DB2-4D2F-8692-932BF3DD13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73"/>
        <c:holeSize val="65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900" b="1" i="0" u="none" strike="noStrike" kern="1200" baseline="0">
          <a:solidFill>
            <a:schemeClr val="tx1"/>
          </a:solidFill>
          <a:latin typeface="EC Square Sans Pro" panose="020B0506040000020004" pitchFamily="34" charset="0"/>
          <a:ea typeface="+mn-ea"/>
          <a:cs typeface="+mn-cs"/>
        </a:defRPr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302605339561487"/>
          <c:y val="2.3357628945803732E-2"/>
          <c:w val="0.80244140642008321"/>
          <c:h val="0.94327432970304803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bg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70D-4F15-A827-3A6F80C7654E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70D-4F15-A827-3A6F80C7654E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70D-4F15-A827-3A6F80C7654E}"/>
              </c:ext>
            </c:extLst>
          </c:dPt>
          <c:dPt>
            <c:idx val="3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70D-4F15-A827-3A6F80C7654E}"/>
              </c:ext>
            </c:extLst>
          </c:dPt>
          <c:dPt>
            <c:idx val="4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70D-4F15-A827-3A6F80C7654E}"/>
              </c:ext>
            </c:extLst>
          </c:dPt>
          <c:dPt>
            <c:idx val="5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970D-4F15-A827-3A6F80C7654E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10,8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970D-4F15-A827-3A6F80C7654E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1,5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970D-4F15-A827-3A6F80C7654E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bg1"/>
                        </a:solidFill>
                        <a:latin typeface="EC Square Sans Pro" panose="020B0506040000020004" pitchFamily="34" charset="0"/>
                        <a:ea typeface="+mn-ea"/>
                        <a:cs typeface="+mn-cs"/>
                      </a:defRPr>
                    </a:pPr>
                    <a:r>
                      <a:rPr lang="en-US"/>
                      <a:t>16,9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EC Square Sans Pro" panose="020B05060400000200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970D-4F15-A827-3A6F80C7654E}"/>
                </c:ext>
              </c:extLst>
            </c:dLbl>
            <c:dLbl>
              <c:idx val="3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bg1"/>
                        </a:solidFill>
                        <a:latin typeface="EC Square Sans Pro" panose="020B0506040000020004" pitchFamily="34" charset="0"/>
                        <a:ea typeface="+mn-ea"/>
                        <a:cs typeface="+mn-cs"/>
                      </a:defRPr>
                    </a:pPr>
                    <a:r>
                      <a:rPr lang="en-US"/>
                      <a:t>12,6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EC Square Sans Pro" panose="020B05060400000200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970D-4F15-A827-3A6F80C7654E}"/>
                </c:ext>
              </c:extLst>
            </c:dLbl>
            <c:dLbl>
              <c:idx val="4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bg1"/>
                        </a:solidFill>
                        <a:latin typeface="EC Square Sans Pro" panose="020B0506040000020004" pitchFamily="34" charset="0"/>
                        <a:ea typeface="+mn-ea"/>
                        <a:cs typeface="+mn-cs"/>
                      </a:defRPr>
                    </a:pPr>
                    <a:r>
                      <a:rPr lang="en-US"/>
                      <a:t>7,6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EC Square Sans Pro" panose="020B05060400000200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970D-4F15-A827-3A6F80C7654E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16,2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970D-4F15-A827-3A6F80C7654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1"/>
                    </a:solidFill>
                    <a:latin typeface="EC Square Sans Pro" panose="020B05060400000200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Sheet1!$B$2:$B$7</c:f>
              <c:strCache>
                <c:ptCount val="6"/>
                <c:pt idx="0">
                  <c:v>ETS 1</c:v>
                </c:pt>
                <c:pt idx="1">
                  <c:v>CBAM</c:v>
                </c:pt>
                <c:pt idx="2">
                  <c:v>E-Waste</c:v>
                </c:pt>
                <c:pt idx="3">
                  <c:v>TEDOR</c:v>
                </c:pt>
                <c:pt idx="4">
                  <c:v>CORE</c:v>
                </c:pt>
                <c:pt idx="5">
                  <c:v>Adjustments to current OR</c:v>
                </c:pt>
              </c:strCache>
            </c:strRef>
          </c:cat>
          <c:val>
            <c:numRef>
              <c:f>Sheet1!$D$2:$D$7</c:f>
              <c:numCache>
                <c:formatCode>0.0</c:formatCode>
                <c:ptCount val="6"/>
                <c:pt idx="0">
                  <c:v>10.8</c:v>
                </c:pt>
                <c:pt idx="1">
                  <c:v>1.5</c:v>
                </c:pt>
                <c:pt idx="2">
                  <c:v>16.899999999999999</c:v>
                </c:pt>
                <c:pt idx="3">
                  <c:v>12.6</c:v>
                </c:pt>
                <c:pt idx="4">
                  <c:v>7.6</c:v>
                </c:pt>
                <c:pt idx="5">
                  <c:v>16.2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970D-4F15-A827-3A6F80C7654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/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03399"/>
                </a:solidFill>
                <a:latin typeface="EC Square Sans Pro" panose="020B0506040000020004" pitchFamily="34" charset="0"/>
                <a:ea typeface="+mn-ea"/>
                <a:cs typeface="+mn-cs"/>
              </a:defRPr>
            </a:pPr>
            <a:r>
              <a:rPr lang="fr-FR" sz="1800"/>
              <a:t>Composition des recettes </a:t>
            </a:r>
          </a:p>
          <a:p>
            <a:pPr>
              <a:defRPr sz="1400" b="1" i="0" u="none" strike="noStrike" kern="1200" baseline="0">
                <a:solidFill>
                  <a:srgbClr val="003399"/>
                </a:solidFill>
                <a:latin typeface="EC Square Sans Pro" panose="020B0506040000020004" pitchFamily="34" charset="0"/>
                <a:ea typeface="+mn-ea"/>
                <a:cs typeface="+mn-cs"/>
              </a:defRPr>
            </a:pPr>
            <a:r>
              <a:rPr lang="fr-FR" sz="1800"/>
              <a:t>2027 et moyenne 2028-2034</a:t>
            </a:r>
          </a:p>
        </c:rich>
      </c:tx>
      <c:layout>
        <c:manualLayout>
          <c:xMode val="edge"/>
          <c:yMode val="edge"/>
          <c:x val="0.31974533879035927"/>
          <c:y val="4.5204974934165934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'Graph 13 - Revenue'!$B$8</c:f>
              <c:strCache>
                <c:ptCount val="1"/>
                <c:pt idx="0">
                  <c:v>VAT+GNI</c:v>
                </c:pt>
              </c:strCache>
            </c:strRef>
          </c:tx>
          <c:spPr>
            <a:solidFill>
              <a:srgbClr val="003399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'Graph 13 - Revenue'!$C$7:$D$7</c:f>
              <c:strCache>
                <c:ptCount val="2"/>
                <c:pt idx="0">
                  <c:v>2027</c:v>
                </c:pt>
                <c:pt idx="1">
                  <c:v>2028-2034 avg</c:v>
                </c:pt>
              </c:strCache>
            </c:strRef>
          </c:cat>
          <c:val>
            <c:numRef>
              <c:f>'Graph 13 - Revenue'!$C$8:$D$8</c:f>
              <c:numCache>
                <c:formatCode>_-* #.##0\ _€_-;\-* #.##0\ _€_-;_-* "-"??\ _€_-;_-@_-</c:formatCode>
                <c:ptCount val="2"/>
                <c:pt idx="0">
                  <c:v>162.69410414700153</c:v>
                </c:pt>
                <c:pt idx="1">
                  <c:v>162.48641968311603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5E-4D71-BE7F-E486AC95BE71}"/>
            </c:ext>
          </c:extLst>
        </c:ser>
        <c:ser>
          <c:idx val="1"/>
          <c:order val="1"/>
          <c:tx>
            <c:strRef>
              <c:f>'Graph 13 - Revenue'!$B$9</c:f>
              <c:strCache>
                <c:ptCount val="1"/>
                <c:pt idx="0">
                  <c:v>Plastics</c:v>
                </c:pt>
              </c:strCache>
            </c:strRef>
          </c:tx>
          <c:spPr>
            <a:solidFill>
              <a:srgbClr val="FFED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0.14006366530241018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532-4A8B-84A8-AB986B0C1D5A}"/>
                </c:ext>
              </c:extLst>
            </c:dLbl>
            <c:dLbl>
              <c:idx val="1"/>
              <c:layout>
                <c:manualLayout>
                  <c:x val="0.13642564802182811"/>
                  <c:y val="-1.0937177924364414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532-4A8B-84A8-AB986B0C1D5A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rgbClr val="003399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'Graph 13 - Revenue'!$C$7:$D$7</c:f>
              <c:strCache>
                <c:ptCount val="2"/>
                <c:pt idx="0">
                  <c:v>2027</c:v>
                </c:pt>
                <c:pt idx="1">
                  <c:v>2028-2034 avg</c:v>
                </c:pt>
              </c:strCache>
            </c:strRef>
          </c:cat>
          <c:val>
            <c:numRef>
              <c:f>'Graph 13 - Revenue'!$C$9:$D$9</c:f>
              <c:numCache>
                <c:formatCode>_-* #.##0\ _€_-;\-* #.##0\ _€_-;_-* "-"??\ _€_-;_-@_-</c:formatCode>
                <c:ptCount val="2"/>
                <c:pt idx="0">
                  <c:v>6.5372616617102901</c:v>
                </c:pt>
                <c:pt idx="1">
                  <c:v>8.7694931445822526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E5E-4D71-BE7F-E486AC95BE71}"/>
            </c:ext>
          </c:extLst>
        </c:ser>
        <c:ser>
          <c:idx val="2"/>
          <c:order val="2"/>
          <c:tx>
            <c:strRef>
              <c:f>'Graph 13 - Revenue'!$B$10</c:f>
              <c:strCache>
                <c:ptCount val="1"/>
                <c:pt idx="0">
                  <c:v>TOR</c:v>
                </c:pt>
              </c:strCache>
            </c:strRef>
          </c:tx>
          <c:spPr>
            <a:solidFill>
              <a:srgbClr val="BBD1EA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400" b="1">
                        <a:solidFill>
                          <a:schemeClr val="accent1"/>
                        </a:solidFill>
                      </a:defRPr>
                    </a:pPr>
                    <a:fld id="{206D92C5-A660-40E5-8E99-0A5D1348E1B5}" type="VALUE">
                      <a:rPr lang="en-US">
                        <a:solidFill>
                          <a:srgbClr val="003399"/>
                        </a:solidFill>
                      </a:rPr>
                      <a:pPr>
                        <a:defRPr sz="1400" b="1">
                          <a:solidFill>
                            <a:schemeClr val="accent1"/>
                          </a:solidFill>
                        </a:defRPr>
                      </a:pPr>
                      <a:t>[VALUE]</a:t>
                    </a:fld>
                    <a:endParaRPr lang="en-IE"/>
                  </a:p>
                </c:rich>
              </c:tx>
              <c:numFmt formatCode="#,##0" sourceLinked="0"/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C532-4A8B-84A8-AB986B0C1D5A}"/>
                </c:ext>
              </c:extLst>
            </c:dLbl>
            <c:dLbl>
              <c:idx val="1"/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400" b="1">
                        <a:solidFill>
                          <a:schemeClr val="accent1"/>
                        </a:solidFill>
                      </a:defRPr>
                    </a:pPr>
                    <a:fld id="{17805C99-E537-4716-B311-C9AF87FA4747}" type="VALUE">
                      <a:rPr lang="en-US">
                        <a:solidFill>
                          <a:srgbClr val="003399"/>
                        </a:solidFill>
                      </a:rPr>
                      <a:pPr>
                        <a:defRPr sz="1400" b="1">
                          <a:solidFill>
                            <a:schemeClr val="accent1"/>
                          </a:solidFill>
                        </a:defRPr>
                      </a:pPr>
                      <a:t>[VALUE]</a:t>
                    </a:fld>
                    <a:endParaRPr lang="en-IE"/>
                  </a:p>
                </c:rich>
              </c:tx>
              <c:numFmt formatCode="#,##0" sourceLinked="0"/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C532-4A8B-84A8-AB986B0C1D5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chemeClr val="accent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'Graph 13 - Revenue'!$C$7:$D$7</c:f>
              <c:strCache>
                <c:ptCount val="2"/>
                <c:pt idx="0">
                  <c:v>2027</c:v>
                </c:pt>
                <c:pt idx="1">
                  <c:v>2028-2034 avg</c:v>
                </c:pt>
              </c:strCache>
            </c:strRef>
          </c:cat>
          <c:val>
            <c:numRef>
              <c:f>'Graph 13 - Revenue'!$C$10:$D$10</c:f>
              <c:numCache>
                <c:formatCode>_-* #.##0\ _€_-;\-* #.##0\ _€_-;_-* "-"??\ _€_-;_-@_-</c:formatCode>
                <c:ptCount val="2"/>
                <c:pt idx="0">
                  <c:v>21.273437006892621</c:v>
                </c:pt>
                <c:pt idx="1">
                  <c:v>33.721236541493454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E5E-4D71-BE7F-E486AC95BE71}"/>
            </c:ext>
          </c:extLst>
        </c:ser>
        <c:ser>
          <c:idx val="3"/>
          <c:order val="3"/>
          <c:tx>
            <c:strRef>
              <c:f>'Graph 13 - Revenue'!$B$11</c:f>
              <c:strCache>
                <c:ptCount val="1"/>
                <c:pt idx="0">
                  <c:v>New OR</c:v>
                </c:pt>
              </c:strCache>
            </c:strRef>
          </c:tx>
          <c:spPr>
            <a:solidFill>
              <a:srgbClr val="7371FC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'Graph 13 - Revenue'!$C$7:$D$7</c:f>
              <c:strCache>
                <c:ptCount val="2"/>
                <c:pt idx="0">
                  <c:v>2027</c:v>
                </c:pt>
                <c:pt idx="1">
                  <c:v>2028-2034 avg</c:v>
                </c:pt>
              </c:strCache>
            </c:strRef>
          </c:cat>
          <c:val>
            <c:numRef>
              <c:f>'Graph 13 - Revenue'!$C$11:$D$11</c:f>
              <c:numCache>
                <c:formatCode>_-* #.##0\ _€_-;\-* #.##0\ _€_-;_-* "-"??\ _€_-;_-@_-</c:formatCode>
                <c:ptCount val="2"/>
                <c:pt idx="1">
                  <c:v>43.911564678882627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E5E-4D71-BE7F-E486AC95BE71}"/>
            </c:ext>
          </c:extLst>
        </c:ser>
        <c:ser>
          <c:idx val="4"/>
          <c:order val="4"/>
          <c:tx>
            <c:strRef>
              <c:f>'Graph 13 - Revenue'!$B$12</c:f>
              <c:strCache>
                <c:ptCount val="1"/>
                <c:pt idx="0">
                  <c:v>Other revenue</c:v>
                </c:pt>
              </c:strCache>
            </c:strRef>
          </c:tx>
          <c:spPr>
            <a:solidFill>
              <a:srgbClr val="FF8600"/>
            </a:solidFill>
            <a:ln w="25400">
              <a:noFill/>
              <a:prstDash val="dash"/>
            </a:ln>
            <a:effectLst/>
          </c:spPr>
          <c:invertIfNegative val="0"/>
          <c:dLbls>
            <c:dLbl>
              <c:idx val="0"/>
              <c:layout>
                <c:manualLayout>
                  <c:x val="-0.13642564802182808"/>
                  <c:y val="-5.468588962182206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532-4A8B-84A8-AB986B0C1D5A}"/>
                </c:ext>
              </c:extLst>
            </c:dLbl>
            <c:dLbl>
              <c:idx val="1"/>
              <c:layout>
                <c:manualLayout>
                  <c:x val="0.13642564802182797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532-4A8B-84A8-AB986B0C1D5A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chemeClr val="accent2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'Graph 13 - Revenue'!$C$7:$D$7</c:f>
              <c:strCache>
                <c:ptCount val="2"/>
                <c:pt idx="0">
                  <c:v>2027</c:v>
                </c:pt>
                <c:pt idx="1">
                  <c:v>2028-2034 avg</c:v>
                </c:pt>
              </c:strCache>
            </c:strRef>
          </c:cat>
          <c:val>
            <c:numRef>
              <c:f>'Graph 13 - Revenue'!$C$12:$D$12</c:f>
              <c:numCache>
                <c:formatCode>_-* #.##0\ _€_-;\-* #.##0\ _€_-;_-* "-"??\ _€_-;_-@_-</c:formatCode>
                <c:ptCount val="2"/>
                <c:pt idx="0">
                  <c:v>3.1811833435651096</c:v>
                </c:pt>
                <c:pt idx="1">
                  <c:v>2.6788078414760998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E5E-4D71-BE7F-E486AC95BE7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834428912"/>
        <c:axId val="834431312"/>
      </c:barChart>
      <c:lineChart>
        <c:grouping val="standard"/>
        <c:varyColors val="0"/>
        <c:ser>
          <c:idx val="5"/>
          <c:order val="5"/>
          <c:tx>
            <c:strRef>
              <c:f>'Graph 13 - Revenue'!$B$13</c:f>
              <c:strCache>
                <c:ptCount val="1"/>
                <c:pt idx="0">
                  <c:v>VAT+GNI Benchmark</c:v>
                </c:pt>
              </c:strCache>
            </c:strRef>
          </c:tx>
          <c:spPr>
            <a:ln w="28575" cap="rnd">
              <a:solidFill>
                <a:srgbClr val="D8315B"/>
              </a:solidFill>
              <a:prstDash val="dash"/>
              <a:round/>
            </a:ln>
            <a:effectLst/>
          </c:spPr>
          <c:marker>
            <c:symbol val="none"/>
          </c:marker>
          <c:dPt>
            <c:idx val="1"/>
            <c:bubble3D val="0"/>
            <c:spPr>
              <a:ln w="19050" cap="rnd">
                <a:solidFill>
                  <a:srgbClr val="D8315B"/>
                </a:solidFill>
                <a:prstDash val="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0-C0B8-43C5-BCF9-1D7B5F7A3441}"/>
              </c:ext>
            </c:extLst>
          </c:dPt>
          <c:dLbls>
            <c:delete val="1"/>
          </c:dLbls>
          <c:cat>
            <c:strRef>
              <c:f>'Graph 13 - Revenue'!$C$7:$D$7</c:f>
              <c:strCache>
                <c:ptCount val="2"/>
                <c:pt idx="0">
                  <c:v>2027</c:v>
                </c:pt>
                <c:pt idx="1">
                  <c:v>2028-2034 avg</c:v>
                </c:pt>
              </c:strCache>
            </c:strRef>
          </c:cat>
          <c:val>
            <c:numRef>
              <c:f>'Graph 13 - Revenue'!$C$13:$D$13</c:f>
              <c:numCache>
                <c:formatCode>_-* #.##0\ _€_-;\-* #.##0\ _€_-;_-* "-"??\ _€_-;_-@_-</c:formatCode>
                <c:ptCount val="2"/>
                <c:pt idx="0">
                  <c:v>162.69410414700153</c:v>
                </c:pt>
                <c:pt idx="1">
                  <c:v>162.69410414700153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E3E-4887-AB4F-C4CD4B31A28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003302511"/>
        <c:axId val="1003297711"/>
      </c:lineChart>
      <c:catAx>
        <c:axId val="834428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EC Square Sans Pro" panose="020B0506040000020004" pitchFamily="34" charset="0"/>
                <a:ea typeface="+mn-ea"/>
                <a:cs typeface="+mn-cs"/>
              </a:defRPr>
            </a:pPr>
            <a:endParaRPr lang="en-US"/>
          </a:p>
        </c:txPr>
        <c:crossAx val="834431312"/>
        <c:crosses val="autoZero"/>
        <c:auto val="0"/>
        <c:lblAlgn val="ctr"/>
        <c:lblOffset val="100"/>
        <c:noMultiLvlLbl val="0"/>
      </c:catAx>
      <c:valAx>
        <c:axId val="834431312"/>
        <c:scaling>
          <c:orientation val="minMax"/>
          <c:max val="26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EC Square Sans Pro" panose="020B0506040000020004" pitchFamily="34" charset="0"/>
                <a:ea typeface="+mn-ea"/>
                <a:cs typeface="+mn-cs"/>
              </a:defRPr>
            </a:pPr>
            <a:endParaRPr lang="en-US"/>
          </a:p>
        </c:txPr>
        <c:crossAx val="834428912"/>
        <c:crosses val="autoZero"/>
        <c:crossBetween val="between"/>
      </c:valAx>
      <c:valAx>
        <c:axId val="1003297711"/>
        <c:scaling>
          <c:orientation val="minMax"/>
          <c:max val="300000"/>
        </c:scaling>
        <c:delete val="1"/>
        <c:axPos val="r"/>
        <c:numFmt formatCode="_-* #.##0\ _€_-;\-* #.##0\ _€_-;_-* &quot;-&quot;??\ _€_-;_-@_-" sourceLinked="1"/>
        <c:majorTickMark val="none"/>
        <c:minorTickMark val="none"/>
        <c:tickLblPos val="nextTo"/>
        <c:crossAx val="1003302511"/>
        <c:crosses val="max"/>
        <c:crossBetween val="between"/>
      </c:valAx>
      <c:catAx>
        <c:axId val="1003302511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03297711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000" b="0" i="0" u="none" strike="noStrike" kern="1200" baseline="0">
          <a:solidFill>
            <a:schemeClr val="tx1"/>
          </a:solidFill>
          <a:latin typeface="EC Square Sans Pro" panose="020B0506040000020004" pitchFamily="34" charset="0"/>
          <a:ea typeface="+mn-ea"/>
          <a:cs typeface="+mn-cs"/>
        </a:defRPr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186430506810206"/>
          <c:y val="0.11608033498191443"/>
          <c:w val="0.67700943666730418"/>
          <c:h val="0.68228817127807317"/>
        </c:manualLayout>
      </c:layout>
      <c:barChart>
        <c:barDir val="bar"/>
        <c:grouping val="stacked"/>
        <c:varyColors val="0"/>
        <c:ser>
          <c:idx val="17"/>
          <c:order val="13"/>
          <c:tx>
            <c:strRef>
              <c:f>'Graph 1 - National plan'!$B$18</c:f>
              <c:strCache>
                <c:ptCount val="1"/>
                <c:pt idx="0">
                  <c:v>Social Climate Fund</c:v>
                </c:pt>
              </c:strCache>
            </c:strRef>
          </c:tx>
          <c:spPr>
            <a:pattFill prst="dkUpDiag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pattFill prst="dkUpDiag">
                <a:fgClr>
                  <a:schemeClr val="accent1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74A-49CB-BB2D-6228C641CF87}"/>
              </c:ext>
            </c:extLst>
          </c:dPt>
          <c:dLbls>
            <c:delete val="1"/>
          </c:dLbls>
          <c:cat>
            <c:strRef>
              <c:f>'Graph 1 - National plan'!$C$2:$D$2</c:f>
              <c:strCache>
                <c:ptCount val="2"/>
                <c:pt idx="0">
                  <c:v>2021-2027</c:v>
                </c:pt>
                <c:pt idx="1">
                  <c:v>2028-2034</c:v>
                </c:pt>
              </c:strCache>
            </c:strRef>
          </c:cat>
          <c:val>
            <c:numRef>
              <c:f>'Graph 1 - National plan'!$C$18:$D$18</c:f>
              <c:numCache>
                <c:formatCode>#,##0.0</c:formatCode>
                <c:ptCount val="2"/>
                <c:pt idx="0">
                  <c:v>14.9</c:v>
                </c:pt>
                <c:pt idx="1">
                  <c:v>50.1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2-274A-49CB-BB2D-6228C641CF87}"/>
            </c:ext>
          </c:extLst>
        </c:ser>
        <c:ser>
          <c:idx val="14"/>
          <c:order val="14"/>
          <c:tx>
            <c:strRef>
              <c:f>'Graph 1 - National plan'!$B$16</c:f>
              <c:strCache>
                <c:ptCount val="1"/>
                <c:pt idx="0">
                  <c:v>Agriculture, Fisheries, Cohesion and Home Funds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EC Square Sans Pro" panose="020B05060400000200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'Graph 1 - National plan'!$C$2:$D$2</c:f>
              <c:strCache>
                <c:ptCount val="2"/>
                <c:pt idx="0">
                  <c:v>2021-2027</c:v>
                </c:pt>
                <c:pt idx="1">
                  <c:v>2028-2034</c:v>
                </c:pt>
              </c:strCache>
            </c:strRef>
          </c:cat>
          <c:val>
            <c:numRef>
              <c:f>'Graph 1 - National plan'!$C$16:$D$16</c:f>
              <c:numCache>
                <c:formatCode>#,##0.0</c:formatCode>
                <c:ptCount val="2"/>
                <c:pt idx="0">
                  <c:v>746.88339271238215</c:v>
                </c:pt>
                <c:pt idx="1">
                  <c:v>782.87699999999995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3-274A-49CB-BB2D-6228C641CF87}"/>
            </c:ext>
          </c:extLst>
        </c:ser>
        <c:ser>
          <c:idx val="11"/>
          <c:order val="15"/>
          <c:tx>
            <c:strRef>
              <c:f>'Graph 1 - National plan'!$B$17</c:f>
              <c:strCache>
                <c:ptCount val="1"/>
                <c:pt idx="0">
                  <c:v>Thematic Facility 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8.1015653537294357E-17"/>
                  <c:y val="0.1196078879354923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74A-49CB-BB2D-6228C641CF87}"/>
                </c:ext>
              </c:extLst>
            </c:dLbl>
            <c:dLbl>
              <c:idx val="1"/>
              <c:layout>
                <c:manualLayout>
                  <c:x val="1.6203130707458871E-16"/>
                  <c:y val="0.1196073647194368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74A-49CB-BB2D-6228C641CF8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accent1"/>
                    </a:solidFill>
                    <a:latin typeface="EC Square Sans Pro" panose="020B05060400000200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'Graph 1 - National plan'!$C$2:$D$2</c:f>
              <c:strCache>
                <c:ptCount val="2"/>
                <c:pt idx="0">
                  <c:v>2021-2027</c:v>
                </c:pt>
                <c:pt idx="1">
                  <c:v>2028-2034</c:v>
                </c:pt>
              </c:strCache>
            </c:strRef>
          </c:cat>
          <c:val>
            <c:numRef>
              <c:f>'Graph 1 - National plan'!$C$17:$D$17</c:f>
              <c:numCache>
                <c:formatCode>#,##0.0</c:formatCode>
                <c:ptCount val="2"/>
                <c:pt idx="0">
                  <c:v>28.9</c:v>
                </c:pt>
                <c:pt idx="1">
                  <c:v>63.220999999999997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74A-49CB-BB2D-6228C641CF87}"/>
            </c:ext>
          </c:extLst>
        </c:ser>
        <c:ser>
          <c:idx val="13"/>
          <c:order val="16"/>
          <c:tx>
            <c:strRef>
              <c:f>'Graph 1 - National plan'!$B$19</c:f>
              <c:strCache>
                <c:ptCount val="1"/>
                <c:pt idx="0">
                  <c:v>Thematic facility-Cushion</c:v>
                </c:pt>
              </c:strCache>
            </c:strRef>
          </c:tx>
          <c:spPr>
            <a:pattFill prst="dkUpDiag">
              <a:fgClr>
                <a:schemeClr val="accent4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74A-49CB-BB2D-6228C641CF87}"/>
                </c:ext>
              </c:extLst>
            </c:dLbl>
            <c:dLbl>
              <c:idx val="1"/>
              <c:layout>
                <c:manualLayout>
                  <c:x val="5.7870723968186752E-2"/>
                  <c:y val="-0.1366703123198719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7348784594576631E-2"/>
                      <c:h val="4.577198697750118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8-274A-49CB-BB2D-6228C641CF8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accent1"/>
                    </a:solidFill>
                    <a:latin typeface="EC Square Sans Pro" panose="020B05060400000200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'Graph 1 - National plan'!$C$2:$D$2</c:f>
              <c:strCache>
                <c:ptCount val="2"/>
                <c:pt idx="0">
                  <c:v>2021-2027</c:v>
                </c:pt>
                <c:pt idx="1">
                  <c:v>2028-2034</c:v>
                </c:pt>
              </c:strCache>
            </c:strRef>
          </c:cat>
          <c:val>
            <c:numRef>
              <c:f>'Graph 1 - National plan'!$C$19:$D$19</c:f>
              <c:numCache>
                <c:formatCode>#,##0.0</c:formatCode>
                <c:ptCount val="2"/>
                <c:pt idx="0">
                  <c:v>0</c:v>
                </c:pt>
                <c:pt idx="1">
                  <c:v>8.7080000000000002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274A-49CB-BB2D-6228C641CF8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100"/>
        <c:axId val="824073248"/>
        <c:axId val="824060768"/>
        <c:extLst>
          <c:ext xmlns:c15="http://schemas.microsoft.com/office/drawing/2012/chart" uri="{02D57815-91ED-43cb-92C2-25804820EDAC}">
            <c15:filteredBarSeries>
              <c15:ser>
                <c:idx val="15"/>
                <c:order val="0"/>
                <c:tx>
                  <c:strRef>
                    <c:extLst>
                      <c:ext uri="{02D57815-91ED-43cb-92C2-25804820EDAC}">
                        <c15:formulaRef>
                          <c15:sqref>'Graph 1 - National plan'!$B$3</c15:sqref>
                        </c15:formulaRef>
                      </c:ext>
                    </c:extLst>
                    <c:strCache>
                      <c:ptCount val="1"/>
                      <c:pt idx="0">
                        <c:v>Direct payments and market measures</c:v>
                      </c:pt>
                    </c:strCache>
                  </c:strRef>
                </c:tx>
                <c:spPr>
                  <a:solidFill>
                    <a:schemeClr val="accent4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EC Square Sans Pro" panose="020B0506040000020004" pitchFamily="34" charset="0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'Graph 1 - National plan'!$C$2:$D$2</c15:sqref>
                        </c15:formulaRef>
                      </c:ext>
                    </c:extLst>
                    <c:strCache>
                      <c:ptCount val="2"/>
                      <c:pt idx="0">
                        <c:v>2021-2027</c:v>
                      </c:pt>
                      <c:pt idx="1">
                        <c:v>2028-2034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'Graph 1 - National plan'!$C$3:$D$3</c15:sqref>
                        </c15:formulaRef>
                      </c:ext>
                    </c:extLst>
                    <c:numCache>
                      <c:formatCode>#,##0.0</c:formatCode>
                      <c:ptCount val="2"/>
                      <c:pt idx="0">
                        <c:v>277.91625345684002</c:v>
                      </c:pt>
                      <c:pt idx="1">
                        <c:v>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A-274A-49CB-BB2D-6228C641CF87}"/>
                  </c:ext>
                </c:extLst>
              </c15:ser>
            </c15:filteredBarSeries>
            <c15:filteredBarSeries>
              <c15:ser>
                <c:idx val="0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'Graph 1 - National plan'!$B$4</c15:sqref>
                        </c15:formulaRef>
                      </c:ext>
                    </c:extLst>
                    <c:strCache>
                      <c:ptCount val="1"/>
                      <c:pt idx="0">
                        <c:v>European Agricultural Fund for Rural Development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EC Square Sans Pro" panose="020B0506040000020004" pitchFamily="34" charset="0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'Graph 1 - National plan'!$C$2:$D$2</c15:sqref>
                        </c15:formulaRef>
                      </c:ext>
                    </c:extLst>
                    <c:strCache>
                      <c:ptCount val="2"/>
                      <c:pt idx="0">
                        <c:v>2021-2027</c:v>
                      </c:pt>
                      <c:pt idx="1">
                        <c:v>2028-2034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'Graph 1 - National plan'!$C$4:$D$4</c15:sqref>
                        </c15:formulaRef>
                      </c:ext>
                    </c:extLst>
                    <c:numCache>
                      <c:formatCode>#,##0.0</c:formatCode>
                      <c:ptCount val="2"/>
                      <c:pt idx="0">
                        <c:v>94.003786932150007</c:v>
                      </c:pt>
                      <c:pt idx="1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274A-49CB-BB2D-6228C641CF87}"/>
                  </c:ext>
                </c:extLst>
              </c15:ser>
            </c15:filteredBarSeries>
            <c15:filteredBarSeries>
              <c15:ser>
                <c:idx val="1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'Graph 1 - National plan'!$B$5</c15:sqref>
                        </c15:formulaRef>
                      </c:ext>
                    </c:extLst>
                    <c:strCache>
                      <c:ptCount val="1"/>
                      <c:pt idx="0">
                        <c:v>European Maritime, Fisheries and Aquaculture Fund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EC Square Sans Pro" panose="020B0506040000020004" pitchFamily="34" charset="0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'Graph 1 - National plan'!$C$2:$D$2</c15:sqref>
                        </c15:formulaRef>
                      </c:ext>
                    </c:extLst>
                    <c:strCache>
                      <c:ptCount val="2"/>
                      <c:pt idx="0">
                        <c:v>2021-2027</c:v>
                      </c:pt>
                      <c:pt idx="1">
                        <c:v>2028-2034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'Graph 1 - National plan'!$C$5:$D$5</c15:sqref>
                        </c15:formulaRef>
                      </c:ext>
                    </c:extLst>
                    <c:numCache>
                      <c:formatCode>#,##0.0</c:formatCode>
                      <c:ptCount val="2"/>
                      <c:pt idx="0">
                        <c:v>5.3110000000000008</c:v>
                      </c:pt>
                      <c:pt idx="1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274A-49CB-BB2D-6228C641CF87}"/>
                  </c:ext>
                </c:extLst>
              </c15:ser>
            </c15:filteredBarSeries>
            <c15:filteredBarSeries>
              <c15:ser>
                <c:idx val="2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'Graph 1 - National plan'!$B$6</c15:sqref>
                        </c15:formulaRef>
                      </c:ext>
                    </c:extLst>
                    <c:strCache>
                      <c:ptCount val="1"/>
                      <c:pt idx="0">
                        <c:v>Cohesion Fund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EC Square Sans Pro" panose="020B0506040000020004" pitchFamily="34" charset="0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'Graph 1 - National plan'!$C$2:$D$2</c15:sqref>
                        </c15:formulaRef>
                      </c:ext>
                    </c:extLst>
                    <c:strCache>
                      <c:ptCount val="2"/>
                      <c:pt idx="0">
                        <c:v>2021-2027</c:v>
                      </c:pt>
                      <c:pt idx="1">
                        <c:v>2028-2034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'Graph 1 - National plan'!$C$6:$D$6</c15:sqref>
                        </c15:formulaRef>
                      </c:ext>
                    </c:extLst>
                    <c:numCache>
                      <c:formatCode>#,##0.0</c:formatCode>
                      <c:ptCount val="2"/>
                      <c:pt idx="0">
                        <c:v>39.169252109141468</c:v>
                      </c:pt>
                      <c:pt idx="1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274A-49CB-BB2D-6228C641CF87}"/>
                  </c:ext>
                </c:extLst>
              </c15:ser>
            </c15:filteredBarSeries>
            <c15:filteredBarSeries>
              <c15:ser>
                <c:idx val="3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'Graph 1 - National plan'!$B$7</c15:sqref>
                        </c15:formulaRef>
                      </c:ext>
                    </c:extLst>
                    <c:strCache>
                      <c:ptCount val="1"/>
                      <c:pt idx="0">
                        <c:v>European Regional Development Fund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EC Square Sans Pro" panose="020B0506040000020004" pitchFamily="34" charset="0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'Graph 1 - National plan'!$C$2:$D$2</c15:sqref>
                        </c15:formulaRef>
                      </c:ext>
                    </c:extLst>
                    <c:strCache>
                      <c:ptCount val="2"/>
                      <c:pt idx="0">
                        <c:v>2021-2027</c:v>
                      </c:pt>
                      <c:pt idx="1">
                        <c:v>2028-2034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'Graph 1 - National plan'!$C$7:$D$7</c15:sqref>
                        </c15:formulaRef>
                      </c:ext>
                    </c:extLst>
                    <c:numCache>
                      <c:formatCode>#,##0.0</c:formatCode>
                      <c:ptCount val="2"/>
                      <c:pt idx="0">
                        <c:v>215.28123636532888</c:v>
                      </c:pt>
                      <c:pt idx="1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274A-49CB-BB2D-6228C641CF87}"/>
                  </c:ext>
                </c:extLst>
              </c15:ser>
            </c15:filteredBarSeries>
            <c15:filteredBarSeries>
              <c15:ser>
                <c:idx val="4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'Graph 1 - National plan'!$B$8</c15:sqref>
                        </c15:formulaRef>
                      </c:ext>
                    </c:extLst>
                    <c:strCache>
                      <c:ptCount val="1"/>
                      <c:pt idx="0">
                        <c:v>European Social Fund Plus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EC Square Sans Pro" panose="020B0506040000020004" pitchFamily="34" charset="0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'Graph 1 - National plan'!$C$2:$D$2</c15:sqref>
                        </c15:formulaRef>
                      </c:ext>
                    </c:extLst>
                    <c:strCache>
                      <c:ptCount val="2"/>
                      <c:pt idx="0">
                        <c:v>2021-2027</c:v>
                      </c:pt>
                      <c:pt idx="1">
                        <c:v>2028-2034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'Graph 1 - National plan'!$C$8:$D$8</c15:sqref>
                        </c15:formulaRef>
                      </c:ext>
                    </c:extLst>
                    <c:numCache>
                      <c:formatCode>#,##0.0</c:formatCode>
                      <c:ptCount val="2"/>
                      <c:pt idx="0">
                        <c:v>95.373624132830642</c:v>
                      </c:pt>
                      <c:pt idx="1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274A-49CB-BB2D-6228C641CF87}"/>
                  </c:ext>
                </c:extLst>
              </c15:ser>
            </c15:filteredBarSeries>
            <c15:filteredBarSeries>
              <c15:ser>
                <c:idx val="5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'Graph 1 - National plan'!$B$9</c15:sqref>
                        </c15:formulaRef>
                      </c:ext>
                    </c:extLst>
                    <c:strCache>
                      <c:ptCount val="1"/>
                      <c:pt idx="0">
                        <c:v>Just Transition Fund 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EC Square Sans Pro" panose="020B0506040000020004" pitchFamily="34" charset="0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'Graph 1 - National plan'!$C$2:$D$2</c15:sqref>
                        </c15:formulaRef>
                      </c:ext>
                    </c:extLst>
                    <c:strCache>
                      <c:ptCount val="2"/>
                      <c:pt idx="0">
                        <c:v>2021-2027</c:v>
                      </c:pt>
                      <c:pt idx="1">
                        <c:v>2028-2034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'Graph 1 - National plan'!$C$9:$D$9</c15:sqref>
                        </c15:formulaRef>
                      </c:ext>
                    </c:extLst>
                    <c:numCache>
                      <c:formatCode>#,##0.0</c:formatCode>
                      <c:ptCount val="2"/>
                      <c:pt idx="0">
                        <c:v>8.4224843024710001</c:v>
                      </c:pt>
                      <c:pt idx="1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274A-49CB-BB2D-6228C641CF87}"/>
                  </c:ext>
                </c:extLst>
              </c15:ser>
            </c15:filteredBarSeries>
            <c15:filteredBarSeries>
              <c15:ser>
                <c:idx val="6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'Graph 1 - National plan'!$B$10</c15:sqref>
                        </c15:formulaRef>
                      </c:ext>
                    </c:extLst>
                    <c:strCache>
                      <c:ptCount val="1"/>
                      <c:pt idx="0">
                        <c:v>Asylum, Migration and Integration Fund 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EC Square Sans Pro" panose="020B0506040000020004" pitchFamily="34" charset="0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'Graph 1 - National plan'!$C$2:$D$2</c15:sqref>
                        </c15:formulaRef>
                      </c:ext>
                    </c:extLst>
                    <c:strCache>
                      <c:ptCount val="2"/>
                      <c:pt idx="0">
                        <c:v>2021-2027</c:v>
                      </c:pt>
                      <c:pt idx="1">
                        <c:v>2028-2034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'Graph 1 - National plan'!$C$10:$D$10</c15:sqref>
                        </c15:formulaRef>
                      </c:ext>
                    </c:extLst>
                    <c:numCache>
                      <c:formatCode>#,##0.0</c:formatCode>
                      <c:ptCount val="2"/>
                      <c:pt idx="0">
                        <c:v>6.2656849030000004</c:v>
                      </c:pt>
                      <c:pt idx="1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274A-49CB-BB2D-6228C641CF87}"/>
                  </c:ext>
                </c:extLst>
              </c15:ser>
            </c15:filteredBarSeries>
            <c15:filteredBarSeries>
              <c15:ser>
                <c:idx val="7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'Graph 1 - National plan'!$B$11</c15:sqref>
                        </c15:formulaRef>
                      </c:ext>
                    </c:extLst>
                    <c:strCache>
                      <c:ptCount val="1"/>
                      <c:pt idx="0">
                        <c:v> Instrument for border management and visa</c:v>
                      </c:pt>
                    </c:strCache>
                  </c:strRef>
                </c:tx>
                <c:spPr>
                  <a:solidFill>
                    <a:schemeClr val="accent2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EC Square Sans Pro" panose="020B0506040000020004" pitchFamily="34" charset="0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'Graph 1 - National plan'!$C$2:$D$2</c15:sqref>
                        </c15:formulaRef>
                      </c:ext>
                    </c:extLst>
                    <c:strCache>
                      <c:ptCount val="2"/>
                      <c:pt idx="0">
                        <c:v>2021-2027</c:v>
                      </c:pt>
                      <c:pt idx="1">
                        <c:v>2028-2034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'Graph 1 - National plan'!$C$11:$D$11</c15:sqref>
                        </c15:formulaRef>
                      </c:ext>
                    </c:extLst>
                    <c:numCache>
                      <c:formatCode>#,##0.0</c:formatCode>
                      <c:ptCount val="2"/>
                      <c:pt idx="0">
                        <c:v>3.7771065106199999</c:v>
                      </c:pt>
                      <c:pt idx="1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2-274A-49CB-BB2D-6228C641CF87}"/>
                  </c:ext>
                </c:extLst>
              </c15:ser>
            </c15:filteredBarSeries>
            <c15:filteredBarSeries>
              <c15:ser>
                <c:idx val="8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'Graph 1 - National plan'!$B$12</c15:sqref>
                        </c15:formulaRef>
                      </c:ext>
                    </c:extLst>
                    <c:strCache>
                      <c:ptCount val="1"/>
                      <c:pt idx="0">
                        <c:v>Internal Security Fund</c:v>
                      </c:pt>
                    </c:strCache>
                  </c:strRef>
                </c:tx>
                <c:spPr>
                  <a:solidFill>
                    <a:schemeClr val="accent3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EC Square Sans Pro" panose="020B0506040000020004" pitchFamily="34" charset="0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'Graph 1 - National plan'!$C$2:$D$2</c15:sqref>
                        </c15:formulaRef>
                      </c:ext>
                    </c:extLst>
                    <c:strCache>
                      <c:ptCount val="2"/>
                      <c:pt idx="0">
                        <c:v>2021-2027</c:v>
                      </c:pt>
                      <c:pt idx="1">
                        <c:v>2028-2034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'Graph 1 - National plan'!$C$12:$D$12</c15:sqref>
                        </c15:formulaRef>
                      </c:ext>
                    </c:extLst>
                    <c:numCache>
                      <c:formatCode>#,##0.0</c:formatCode>
                      <c:ptCount val="2"/>
                      <c:pt idx="0">
                        <c:v>1.3629640000000001</c:v>
                      </c:pt>
                      <c:pt idx="1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3-274A-49CB-BB2D-6228C641CF87}"/>
                  </c:ext>
                </c:extLst>
              </c15:ser>
            </c15:filteredBarSeries>
            <c15:filteredBarSeries>
              <c15:ser>
                <c:idx val="9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'Graph 1 - National plan'!$B$13</c15:sqref>
                        </c15:formulaRef>
                      </c:ext>
                    </c:extLst>
                    <c:strCache>
                      <c:ptCount val="1"/>
                      <c:pt idx="0">
                        <c:v>Non-preallocated componenets of CAP, cohesion, EMFAF and home funds </c:v>
                      </c:pt>
                    </c:strCache>
                  </c:strRef>
                </c:tx>
                <c:spPr>
                  <a:solidFill>
                    <a:schemeClr val="accent4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EC Square Sans Pro" panose="020B0506040000020004" pitchFamily="34" charset="0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'Graph 1 - National plan'!$C$2:$D$2</c15:sqref>
                        </c15:formulaRef>
                      </c:ext>
                    </c:extLst>
                    <c:strCache>
                      <c:ptCount val="2"/>
                      <c:pt idx="0">
                        <c:v>2021-2027</c:v>
                      </c:pt>
                      <c:pt idx="1">
                        <c:v>2028-2034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'Graph 1 - National plan'!$C$13:$D$13</c15:sqref>
                        </c15:formulaRef>
                      </c:ext>
                    </c:extLst>
                    <c:numCache>
                      <c:formatCode>#,##0.0</c:formatCode>
                      <c:ptCount val="2"/>
                      <c:pt idx="0">
                        <c:v>25.461966916289771</c:v>
                      </c:pt>
                      <c:pt idx="1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4-274A-49CB-BB2D-6228C641CF87}"/>
                  </c:ext>
                </c:extLst>
              </c15:ser>
            </c15:filteredBarSeries>
            <c15:filteredBarSeries>
              <c15:ser>
                <c:idx val="10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'Graph 1 - National plan'!$B$14</c15:sqref>
                        </c15:formulaRef>
                      </c:ext>
                    </c:extLst>
                    <c:strCache>
                      <c:ptCount val="1"/>
                      <c:pt idx="0">
                        <c:v>EUSF</c:v>
                      </c:pt>
                    </c:strCache>
                  </c:strRef>
                </c:tx>
                <c:spPr>
                  <a:solidFill>
                    <a:schemeClr val="accent5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EC Square Sans Pro" panose="020B0506040000020004" pitchFamily="34" charset="0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'Graph 1 - National plan'!$C$2:$D$2</c15:sqref>
                        </c15:formulaRef>
                      </c:ext>
                    </c:extLst>
                    <c:strCache>
                      <c:ptCount val="2"/>
                      <c:pt idx="0">
                        <c:v>2021-2027</c:v>
                      </c:pt>
                      <c:pt idx="1">
                        <c:v>2028-2034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'Graph 1 - National plan'!$C$14:$D$14</c15:sqref>
                        </c15:formulaRef>
                      </c:ext>
                    </c:extLst>
                    <c:numCache>
                      <c:formatCode>#,##0.0</c:formatCode>
                      <c:ptCount val="2"/>
                      <c:pt idx="0">
                        <c:v>6.7058949950000004</c:v>
                      </c:pt>
                      <c:pt idx="1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5-274A-49CB-BB2D-6228C641CF87}"/>
                  </c:ext>
                </c:extLst>
              </c15:ser>
            </c15:filteredBarSeries>
            <c15:filteredBarSeries>
              <c15:ser>
                <c:idx val="12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'Graph 1 - National plan'!$B$15</c15:sqref>
                        </c15:formulaRef>
                      </c:ext>
                    </c:extLst>
                    <c:strCache>
                      <c:ptCount val="1"/>
                      <c:pt idx="0">
                        <c:v>Others </c:v>
                      </c:pt>
                    </c:strCache>
                  </c:strRef>
                </c:tx>
                <c:spPr>
                  <a:solidFill>
                    <a:schemeClr val="accent1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EC Square Sans Pro" panose="020B0506040000020004" pitchFamily="34" charset="0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'Graph 1 - National plan'!$C$2:$D$2</c15:sqref>
                        </c15:formulaRef>
                      </c:ext>
                    </c:extLst>
                    <c:strCache>
                      <c:ptCount val="2"/>
                      <c:pt idx="0">
                        <c:v>2021-2027</c:v>
                      </c:pt>
                      <c:pt idx="1">
                        <c:v>2028-2034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'Graph 1 - National plan'!$C$15:$D$15</c15:sqref>
                        </c15:formulaRef>
                      </c:ext>
                    </c:extLst>
                    <c:numCache>
                      <c:formatCode>#,##0.0</c:formatCode>
                      <c:ptCount val="2"/>
                      <c:pt idx="0">
                        <c:v>5.7561026104467592</c:v>
                      </c:pt>
                      <c:pt idx="1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6-274A-49CB-BB2D-6228C641CF87}"/>
                  </c:ext>
                </c:extLst>
              </c15:ser>
            </c15:filteredBarSeries>
          </c:ext>
        </c:extLst>
      </c:barChart>
      <c:catAx>
        <c:axId val="824073248"/>
        <c:scaling>
          <c:orientation val="maxMin"/>
        </c:scaling>
        <c:delete val="0"/>
        <c:axPos val="l"/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EC Square Sans Pro" panose="020B0506040000020004" pitchFamily="34" charset="0"/>
                <a:ea typeface="+mn-ea"/>
                <a:cs typeface="+mn-cs"/>
              </a:defRPr>
            </a:pPr>
            <a:endParaRPr lang="en-US"/>
          </a:p>
        </c:txPr>
        <c:crossAx val="824060768"/>
        <c:crosses val="autoZero"/>
        <c:auto val="1"/>
        <c:lblAlgn val="ctr"/>
        <c:lblOffset val="100"/>
        <c:noMultiLvlLbl val="0"/>
      </c:catAx>
      <c:valAx>
        <c:axId val="824060768"/>
        <c:scaling>
          <c:orientation val="minMax"/>
          <c:max val="1100"/>
          <c:min val="0"/>
        </c:scaling>
        <c:delete val="1"/>
        <c:axPos val="t"/>
        <c:numFmt formatCode="#,##0" sourceLinked="0"/>
        <c:majorTickMark val="in"/>
        <c:minorTickMark val="none"/>
        <c:tickLblPos val="nextTo"/>
        <c:crossAx val="8240732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EC Square Sans Pro" panose="020B0506040000020004" pitchFamily="34" charset="0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591989736827461E-2"/>
          <c:y val="7.4226394418810751E-2"/>
          <c:w val="0.73354374017110457"/>
          <c:h val="0.87950815241841707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'Graph 2 - Migration'!$S$4:$S$5</c:f>
              <c:strCache>
                <c:ptCount val="2"/>
                <c:pt idx="0">
                  <c:v>Asylum, Migration and Integration Fund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EC Square Sans Pro" panose="020B05060400000200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'Graph 2 - Migration'!$Q$6:$R$13</c:f>
              <c:multiLvlStrCache>
                <c:ptCount val="8"/>
                <c:lvl>
                  <c:pt idx="0">
                    <c:v>2028-2034</c:v>
                  </c:pt>
                  <c:pt idx="1">
                    <c:v>2021-2027</c:v>
                  </c:pt>
                  <c:pt idx="3">
                    <c:v>2028-2034</c:v>
                  </c:pt>
                  <c:pt idx="4">
                    <c:v>2021-2027</c:v>
                  </c:pt>
                  <c:pt idx="6">
                    <c:v>2028-2034</c:v>
                  </c:pt>
                  <c:pt idx="7">
                    <c:v>2021-2027</c:v>
                  </c:pt>
                </c:lvl>
                <c:lvl>
                  <c:pt idx="0">
                    <c:v>Funds</c:v>
                  </c:pt>
                  <c:pt idx="2">
                    <c:v>Agencies</c:v>
                  </c:pt>
                  <c:pt idx="5">
                    <c:v>Home Facility </c:v>
                  </c:pt>
                </c:lvl>
              </c:multiLvlStrCache>
            </c:multiLvlStrRef>
          </c:cat>
          <c:val>
            <c:numRef>
              <c:f>'Graph 2 - Migration'!$S$6:$S$13</c:f>
              <c:numCache>
                <c:formatCode>0</c:formatCode>
                <c:ptCount val="8"/>
                <c:pt idx="0">
                  <c:v>12.732250000000001</c:v>
                </c:pt>
                <c:pt idx="1">
                  <c:v>10.941218697790379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AC-41AF-85B7-21FBF7B7D379}"/>
            </c:ext>
          </c:extLst>
        </c:ser>
        <c:ser>
          <c:idx val="1"/>
          <c:order val="1"/>
          <c:tx>
            <c:strRef>
              <c:f>'Graph 2 - Migration'!$T$4:$T$5</c:f>
              <c:strCache>
                <c:ptCount val="2"/>
                <c:pt idx="0">
                  <c:v>Instrument for border management and visa (BMVI)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1"/>
                    </a:solidFill>
                    <a:latin typeface="EC Square Sans Pro" panose="020B05060400000200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'Graph 2 - Migration'!$Q$6:$R$13</c:f>
              <c:multiLvlStrCache>
                <c:ptCount val="8"/>
                <c:lvl>
                  <c:pt idx="0">
                    <c:v>2028-2034</c:v>
                  </c:pt>
                  <c:pt idx="1">
                    <c:v>2021-2027</c:v>
                  </c:pt>
                  <c:pt idx="3">
                    <c:v>2028-2034</c:v>
                  </c:pt>
                  <c:pt idx="4">
                    <c:v>2021-2027</c:v>
                  </c:pt>
                  <c:pt idx="6">
                    <c:v>2028-2034</c:v>
                  </c:pt>
                  <c:pt idx="7">
                    <c:v>2021-2027</c:v>
                  </c:pt>
                </c:lvl>
                <c:lvl>
                  <c:pt idx="0">
                    <c:v>Funds</c:v>
                  </c:pt>
                  <c:pt idx="2">
                    <c:v>Agencies</c:v>
                  </c:pt>
                  <c:pt idx="5">
                    <c:v>Home Facility </c:v>
                  </c:pt>
                </c:lvl>
              </c:multiLvlStrCache>
            </c:multiLvlStrRef>
          </c:cat>
          <c:val>
            <c:numRef>
              <c:f>'Graph 2 - Migration'!$T$6:$T$13</c:f>
              <c:numCache>
                <c:formatCode>0</c:formatCode>
                <c:ptCount val="8"/>
                <c:pt idx="0">
                  <c:v>17.16675</c:v>
                </c:pt>
                <c:pt idx="1">
                  <c:v>7.0409122891303833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6AC-41AF-85B7-21FBF7B7D379}"/>
            </c:ext>
          </c:extLst>
        </c:ser>
        <c:ser>
          <c:idx val="2"/>
          <c:order val="2"/>
          <c:tx>
            <c:strRef>
              <c:f>'Graph 2 - Migration'!$U$4:$U$5</c:f>
              <c:strCache>
                <c:ptCount val="2"/>
                <c:pt idx="0">
                  <c:v>Internal Security Fund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EC Square Sans Pro" panose="020B05060400000200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'Graph 2 - Migration'!$Q$6:$R$13</c:f>
              <c:multiLvlStrCache>
                <c:ptCount val="8"/>
                <c:lvl>
                  <c:pt idx="0">
                    <c:v>2028-2034</c:v>
                  </c:pt>
                  <c:pt idx="1">
                    <c:v>2021-2027</c:v>
                  </c:pt>
                  <c:pt idx="3">
                    <c:v>2028-2034</c:v>
                  </c:pt>
                  <c:pt idx="4">
                    <c:v>2021-2027</c:v>
                  </c:pt>
                  <c:pt idx="6">
                    <c:v>2028-2034</c:v>
                  </c:pt>
                  <c:pt idx="7">
                    <c:v>2021-2027</c:v>
                  </c:pt>
                </c:lvl>
                <c:lvl>
                  <c:pt idx="0">
                    <c:v>Funds</c:v>
                  </c:pt>
                  <c:pt idx="2">
                    <c:v>Agencies</c:v>
                  </c:pt>
                  <c:pt idx="5">
                    <c:v>Home Facility </c:v>
                  </c:pt>
                </c:lvl>
              </c:multiLvlStrCache>
            </c:multiLvlStrRef>
          </c:cat>
          <c:val>
            <c:numRef>
              <c:f>'Graph 2 - Migration'!$U$6:$U$13</c:f>
              <c:numCache>
                <c:formatCode>0</c:formatCode>
                <c:ptCount val="8"/>
                <c:pt idx="0">
                  <c:v>8.08</c:v>
                </c:pt>
                <c:pt idx="1">
                  <c:v>1.9053599997605413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6AC-41AF-85B7-21FBF7B7D379}"/>
            </c:ext>
          </c:extLst>
        </c:ser>
        <c:ser>
          <c:idx val="3"/>
          <c:order val="3"/>
          <c:tx>
            <c:strRef>
              <c:f>'Graph 2 - Migration'!$V$4:$V$5</c:f>
              <c:strCache>
                <c:ptCount val="2"/>
                <c:pt idx="0">
                  <c:v>Europol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EC Square Sans Pro" panose="020B05060400000200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'Graph 2 - Migration'!$Q$6:$R$13</c:f>
              <c:multiLvlStrCache>
                <c:ptCount val="8"/>
                <c:lvl>
                  <c:pt idx="0">
                    <c:v>2028-2034</c:v>
                  </c:pt>
                  <c:pt idx="1">
                    <c:v>2021-2027</c:v>
                  </c:pt>
                  <c:pt idx="3">
                    <c:v>2028-2034</c:v>
                  </c:pt>
                  <c:pt idx="4">
                    <c:v>2021-2027</c:v>
                  </c:pt>
                  <c:pt idx="6">
                    <c:v>2028-2034</c:v>
                  </c:pt>
                  <c:pt idx="7">
                    <c:v>2021-2027</c:v>
                  </c:pt>
                </c:lvl>
                <c:lvl>
                  <c:pt idx="0">
                    <c:v>Funds</c:v>
                  </c:pt>
                  <c:pt idx="2">
                    <c:v>Agencies</c:v>
                  </c:pt>
                  <c:pt idx="5">
                    <c:v>Home Facility </c:v>
                  </c:pt>
                </c:lvl>
              </c:multiLvlStrCache>
            </c:multiLvlStrRef>
          </c:cat>
          <c:val>
            <c:numRef>
              <c:f>'Graph 2 - Migration'!$V$6:$V$13</c:f>
              <c:numCache>
                <c:formatCode>General</c:formatCode>
                <c:ptCount val="8"/>
                <c:pt idx="3" formatCode="0">
                  <c:v>2.99</c:v>
                </c:pt>
                <c:pt idx="4" formatCode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6AC-41AF-85B7-21FBF7B7D379}"/>
            </c:ext>
          </c:extLst>
        </c:ser>
        <c:ser>
          <c:idx val="4"/>
          <c:order val="4"/>
          <c:tx>
            <c:strRef>
              <c:f>'Graph 2 - Migration'!$W$4:$W$5</c:f>
              <c:strCache>
                <c:ptCount val="2"/>
                <c:pt idx="0">
                  <c:v>Frontex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EC Square Sans Pro" panose="020B05060400000200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'Graph 2 - Migration'!$Q$6:$R$13</c:f>
              <c:multiLvlStrCache>
                <c:ptCount val="8"/>
                <c:lvl>
                  <c:pt idx="0">
                    <c:v>2028-2034</c:v>
                  </c:pt>
                  <c:pt idx="1">
                    <c:v>2021-2027</c:v>
                  </c:pt>
                  <c:pt idx="3">
                    <c:v>2028-2034</c:v>
                  </c:pt>
                  <c:pt idx="4">
                    <c:v>2021-2027</c:v>
                  </c:pt>
                  <c:pt idx="6">
                    <c:v>2028-2034</c:v>
                  </c:pt>
                  <c:pt idx="7">
                    <c:v>2021-2027</c:v>
                  </c:pt>
                </c:lvl>
                <c:lvl>
                  <c:pt idx="0">
                    <c:v>Funds</c:v>
                  </c:pt>
                  <c:pt idx="2">
                    <c:v>Agencies</c:v>
                  </c:pt>
                  <c:pt idx="5">
                    <c:v>Home Facility </c:v>
                  </c:pt>
                </c:lvl>
              </c:multiLvlStrCache>
            </c:multiLvlStrRef>
          </c:cat>
          <c:val>
            <c:numRef>
              <c:f>'Graph 2 - Migration'!$W$6:$W$13</c:f>
              <c:numCache>
                <c:formatCode>General</c:formatCode>
                <c:ptCount val="8"/>
                <c:pt idx="3" formatCode="0">
                  <c:v>12</c:v>
                </c:pt>
                <c:pt idx="4" formatCode="0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6AC-41AF-85B7-21FBF7B7D379}"/>
            </c:ext>
          </c:extLst>
        </c:ser>
        <c:ser>
          <c:idx val="5"/>
          <c:order val="5"/>
          <c:tx>
            <c:strRef>
              <c:f>'Graph 2 - Migration'!$X$4:$X$5</c:f>
              <c:strCache>
                <c:ptCount val="2"/>
                <c:pt idx="0">
                  <c:v>Others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EC Square Sans Pro" panose="020B05060400000200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'Graph 2 - Migration'!$Q$6:$R$13</c:f>
              <c:multiLvlStrCache>
                <c:ptCount val="8"/>
                <c:lvl>
                  <c:pt idx="0">
                    <c:v>2028-2034</c:v>
                  </c:pt>
                  <c:pt idx="1">
                    <c:v>2021-2027</c:v>
                  </c:pt>
                  <c:pt idx="3">
                    <c:v>2028-2034</c:v>
                  </c:pt>
                  <c:pt idx="4">
                    <c:v>2021-2027</c:v>
                  </c:pt>
                  <c:pt idx="6">
                    <c:v>2028-2034</c:v>
                  </c:pt>
                  <c:pt idx="7">
                    <c:v>2021-2027</c:v>
                  </c:pt>
                </c:lvl>
                <c:lvl>
                  <c:pt idx="0">
                    <c:v>Funds</c:v>
                  </c:pt>
                  <c:pt idx="2">
                    <c:v>Agencies</c:v>
                  </c:pt>
                  <c:pt idx="5">
                    <c:v>Home Facility </c:v>
                  </c:pt>
                </c:lvl>
              </c:multiLvlStrCache>
            </c:multiLvlStrRef>
          </c:cat>
          <c:val>
            <c:numRef>
              <c:f>'Graph 2 - Migration'!$X$6:$X$13</c:f>
              <c:numCache>
                <c:formatCode>General</c:formatCode>
                <c:ptCount val="8"/>
                <c:pt idx="3" formatCode="0">
                  <c:v>6.6540000000000008</c:v>
                </c:pt>
                <c:pt idx="4" formatCode="0">
                  <c:v>3.664342666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6AC-41AF-85B7-21FBF7B7D379}"/>
            </c:ext>
          </c:extLst>
        </c:ser>
        <c:ser>
          <c:idx val="6"/>
          <c:order val="6"/>
          <c:tx>
            <c:strRef>
              <c:f>'Graph 2 - Migration'!$Y$4:$Y$5</c:f>
              <c:strCache>
                <c:ptCount val="2"/>
                <c:pt idx="0">
                  <c:v>Home Facility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6AC-41AF-85B7-21FBF7B7D37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EC Square Sans Pro" panose="020B05060400000200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'Graph 2 - Migration'!$Q$6:$R$13</c:f>
              <c:multiLvlStrCache>
                <c:ptCount val="8"/>
                <c:lvl>
                  <c:pt idx="0">
                    <c:v>2028-2034</c:v>
                  </c:pt>
                  <c:pt idx="1">
                    <c:v>2021-2027</c:v>
                  </c:pt>
                  <c:pt idx="3">
                    <c:v>2028-2034</c:v>
                  </c:pt>
                  <c:pt idx="4">
                    <c:v>2021-2027</c:v>
                  </c:pt>
                  <c:pt idx="6">
                    <c:v>2028-2034</c:v>
                  </c:pt>
                  <c:pt idx="7">
                    <c:v>2021-2027</c:v>
                  </c:pt>
                </c:lvl>
                <c:lvl>
                  <c:pt idx="0">
                    <c:v>Funds</c:v>
                  </c:pt>
                  <c:pt idx="2">
                    <c:v>Agencies</c:v>
                  </c:pt>
                  <c:pt idx="5">
                    <c:v>Home Facility </c:v>
                  </c:pt>
                </c:lvl>
              </c:multiLvlStrCache>
            </c:multiLvlStrRef>
          </c:cat>
          <c:val>
            <c:numRef>
              <c:f>'Graph 2 - Migration'!$Y$6:$Y$13</c:f>
              <c:numCache>
                <c:formatCode>General</c:formatCode>
                <c:ptCount val="8"/>
                <c:pt idx="6" formatCode="0">
                  <c:v>25.341999999999999</c:v>
                </c:pt>
                <c:pt idx="7" formatCode="0">
                  <c:v>8.4817355738220002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6AC-41AF-85B7-21FBF7B7D37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100"/>
        <c:axId val="434611807"/>
        <c:axId val="434609887"/>
      </c:barChart>
      <c:catAx>
        <c:axId val="434611807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EC Square Sans Pro" panose="020B0506040000020004" pitchFamily="34" charset="0"/>
                <a:ea typeface="+mn-ea"/>
                <a:cs typeface="+mn-cs"/>
              </a:defRPr>
            </a:pPr>
            <a:endParaRPr lang="en-US"/>
          </a:p>
        </c:txPr>
        <c:crossAx val="434609887"/>
        <c:crosses val="autoZero"/>
        <c:auto val="1"/>
        <c:lblAlgn val="ctr"/>
        <c:lblOffset val="100"/>
        <c:noMultiLvlLbl val="0"/>
      </c:catAx>
      <c:valAx>
        <c:axId val="434609887"/>
        <c:scaling>
          <c:orientation val="minMax"/>
        </c:scaling>
        <c:delete val="1"/>
        <c:axPos val="b"/>
        <c:numFmt formatCode="0" sourceLinked="1"/>
        <c:majorTickMark val="none"/>
        <c:minorTickMark val="none"/>
        <c:tickLblPos val="nextTo"/>
        <c:crossAx val="43461180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231270705289721E-2"/>
          <c:y val="0.2638999955967723"/>
          <c:w val="0.63299734591669821"/>
          <c:h val="0.5296415274262033"/>
        </c:manualLayout>
      </c:layout>
      <c:barChart>
        <c:barDir val="bar"/>
        <c:grouping val="stacked"/>
        <c:varyColors val="0"/>
        <c:ser>
          <c:idx val="6"/>
          <c:order val="0"/>
          <c:tx>
            <c:strRef>
              <c:f>'Graph 12-Defence, security and '!$A$21</c:f>
              <c:strCache>
                <c:ptCount val="1"/>
                <c:pt idx="0">
                  <c:v>Defense and Space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F32-4A9C-9E05-C1541B91571A}"/>
              </c:ext>
            </c:extLst>
          </c:dPt>
          <c:dLbls>
            <c:dLbl>
              <c:idx val="0"/>
              <c:layout>
                <c:manualLayout>
                  <c:x val="1.9430291801760073E-3"/>
                  <c:y val="1.7375288864177367E-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F32-4A9C-9E05-C1541B91571A}"/>
                </c:ext>
              </c:extLst>
            </c:dLbl>
            <c:dLbl>
              <c:idx val="1"/>
              <c:layout>
                <c:manualLayout>
                  <c:x val="2.0594025011579434E-2"/>
                  <c:y val="1.7375288864177367E-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sz="1400" b="1" i="0" u="none" strike="noStrike" kern="1200" baseline="0">
                      <a:solidFill>
                        <a:schemeClr val="bg1"/>
                      </a:solidFill>
                      <a:latin typeface="EC Square Sans Pro" panose="020B05060400000200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F32-4A9C-9E05-C1541B91571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sz="1400" b="1" i="0" u="none" strike="noStrike" kern="1200" baseline="0">
                    <a:solidFill>
                      <a:schemeClr val="accent1"/>
                    </a:solidFill>
                    <a:latin typeface="EC Square Sans Pro" panose="020B05060400000200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'Graph 12-Defence, security and '!$B$20:$C$20</c:f>
              <c:strCache>
                <c:ptCount val="2"/>
                <c:pt idx="0">
                  <c:v>2021-2027 </c:v>
                </c:pt>
                <c:pt idx="1">
                  <c:v>2028-2034</c:v>
                </c:pt>
              </c:strCache>
            </c:strRef>
          </c:cat>
          <c:val>
            <c:numRef>
              <c:f>'Graph 12-Defence, security and '!$B$21:$C$21</c:f>
              <c:numCache>
                <c:formatCode>0</c:formatCode>
                <c:ptCount val="2"/>
                <c:pt idx="0">
                  <c:v>26.359031644545208</c:v>
                </c:pt>
                <c:pt idx="1">
                  <c:v>130.70424250425975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F32-4A9C-9E05-C1541B9157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137140976"/>
        <c:axId val="1137142416"/>
        <c:extLst>
          <c:ext xmlns:c15="http://schemas.microsoft.com/office/drawing/2012/chart" uri="{02D57815-91ED-43cb-92C2-25804820EDAC}">
            <c15:filteredBarSeries>
              <c15:ser>
                <c:idx val="0"/>
                <c:order val="1"/>
                <c:tx>
                  <c:strRef>
                    <c:extLst>
                      <c:ext uri="{02D57815-91ED-43cb-92C2-25804820EDAC}">
                        <c15:formulaRef>
                          <c15:sqref>'Graph 12-Defence, security and '!$A$22</c15:sqref>
                        </c15:formulaRef>
                      </c:ext>
                    </c:extLst>
                    <c:strCache>
                      <c:ptCount val="1"/>
                      <c:pt idx="0">
                        <c:v>Defense and Space 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'Graph 12-Defence, security and '!$B$20:$C$20</c15:sqref>
                        </c15:formulaRef>
                      </c:ext>
                    </c:extLst>
                    <c:strCache>
                      <c:ptCount val="2"/>
                      <c:pt idx="0">
                        <c:v>2021-2027 </c:v>
                      </c:pt>
                      <c:pt idx="1">
                        <c:v>2028-2034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'Graph 12-Defence, security and '!$B$22:$C$22</c15:sqref>
                        </c15:formulaRef>
                      </c:ext>
                    </c:extLst>
                    <c:numCache>
                      <c:formatCode>General</c:formatCode>
                      <c:ptCount val="2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4-0F32-4A9C-9E05-C1541B91571A}"/>
                  </c:ext>
                </c:extLst>
              </c15:ser>
            </c15:filteredBarSeries>
            <c15:filteredBarSeries>
              <c15:ser>
                <c:idx val="3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'Graph 12-Defence, security and '!$A$23</c15:sqref>
                        </c15:formulaRef>
                      </c:ext>
                    </c:extLst>
                    <c:strCache>
                      <c:ptCount val="1"/>
                      <c:pt idx="0">
                        <c:v>How it increased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'Graph 12-Defence, security and '!$B$20:$C$20</c15:sqref>
                        </c15:formulaRef>
                      </c:ext>
                    </c:extLst>
                    <c:strCache>
                      <c:ptCount val="2"/>
                      <c:pt idx="0">
                        <c:v>2021-2027 </c:v>
                      </c:pt>
                      <c:pt idx="1">
                        <c:v>2028-2034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'Graph 12-Defence, security and '!$B$23:$C$23</c15:sqref>
                        </c15:formulaRef>
                      </c:ext>
                    </c:extLst>
                    <c:numCache>
                      <c:formatCode>General</c:formatCode>
                      <c:ptCount val="2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0F32-4A9C-9E05-C1541B91571A}"/>
                  </c:ext>
                </c:extLst>
              </c15:ser>
            </c15:filteredBarSeries>
            <c15:filteredBarSeries>
              <c15:ser>
                <c:idx val="2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'Graph 12-Defence, security and '!$A$24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'Graph 12-Defence, security and '!$B$20:$C$20</c15:sqref>
                        </c15:formulaRef>
                      </c:ext>
                    </c:extLst>
                    <c:strCache>
                      <c:ptCount val="2"/>
                      <c:pt idx="0">
                        <c:v>2021-2027 </c:v>
                      </c:pt>
                      <c:pt idx="1">
                        <c:v>2028-2034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'Graph 12-Defence, security and '!$B$24:$C$24</c15:sqref>
                        </c15:formulaRef>
                      </c:ext>
                    </c:extLst>
                    <c:numCache>
                      <c:formatCode>General</c:formatCode>
                      <c:ptCount val="2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0F32-4A9C-9E05-C1541B91571A}"/>
                  </c:ext>
                </c:extLst>
              </c15:ser>
            </c15:filteredBarSeries>
          </c:ext>
        </c:extLst>
      </c:barChart>
      <c:catAx>
        <c:axId val="1137140976"/>
        <c:scaling>
          <c:orientation val="maxMin"/>
        </c:scaling>
        <c:delete val="0"/>
        <c:axPos val="l"/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EC Square Sans Pro" panose="020B0506040000020004" pitchFamily="34" charset="0"/>
                <a:ea typeface="+mn-ea"/>
                <a:cs typeface="+mn-cs"/>
              </a:defRPr>
            </a:pPr>
            <a:endParaRPr lang="en-US"/>
          </a:p>
        </c:txPr>
        <c:crossAx val="1137142416"/>
        <c:crosses val="autoZero"/>
        <c:auto val="1"/>
        <c:lblAlgn val="ctr"/>
        <c:lblOffset val="100"/>
        <c:noMultiLvlLbl val="0"/>
      </c:catAx>
      <c:valAx>
        <c:axId val="1137142416"/>
        <c:scaling>
          <c:orientation val="minMax"/>
        </c:scaling>
        <c:delete val="1"/>
        <c:axPos val="t"/>
        <c:numFmt formatCode="0" sourceLinked="1"/>
        <c:majorTickMark val="in"/>
        <c:minorTickMark val="none"/>
        <c:tickLblPos val="nextTo"/>
        <c:crossAx val="11371409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 sz="1000">
          <a:solidFill>
            <a:schemeClr val="tx1"/>
          </a:solidFill>
          <a:latin typeface="EC Square Sans Pro" panose="020B05060400000200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646464730899368"/>
          <c:y val="2.7540303897495132E-2"/>
          <c:w val="0.71482252370483679"/>
          <c:h val="0.8917463660894285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'Graph 5 - CEF'!$C$37</c:f>
              <c:strCache>
                <c:ptCount val="1"/>
                <c:pt idx="0">
                  <c:v>CEF Transport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E03-4E12-A4D9-97E10AC181B3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1"/>
                    </a:solidFill>
                    <a:latin typeface="EC Square Sans Pro" panose="020B05060400000200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('Graph 5 - CEF'!$A$39:$B$40,'Graph 5 - CEF'!$A$42:$B$43,'Graph 5 - CEF'!$A$45:$B$46)</c:f>
              <c:strCache>
                <c:ptCount val="6"/>
                <c:pt idx="0">
                  <c:v>2028-2034</c:v>
                </c:pt>
                <c:pt idx="1">
                  <c:v>2021-2027</c:v>
                </c:pt>
                <c:pt idx="2">
                  <c:v>2028-2034</c:v>
                </c:pt>
                <c:pt idx="3">
                  <c:v>2021-2027</c:v>
                </c:pt>
                <c:pt idx="4">
                  <c:v>2028-2034</c:v>
                </c:pt>
                <c:pt idx="5">
                  <c:v>2021-2027</c:v>
                </c:pt>
              </c:strCache>
            </c:strRef>
          </c:cat>
          <c:val>
            <c:numRef>
              <c:f>('Graph 5 - CEF'!$C$39:$C$40,'Graph 5 - CEF'!$C$42:$C$43,'Graph 5 - CEF'!$C$45:$C$46)</c:f>
              <c:numCache>
                <c:formatCode>General</c:formatCode>
                <c:ptCount val="6"/>
                <c:pt idx="5" formatCode="0.00">
                  <c:v>25.713958763000001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7E03-4E12-A4D9-97E10AC181B3}"/>
            </c:ext>
          </c:extLst>
        </c:ser>
        <c:ser>
          <c:idx val="1"/>
          <c:order val="1"/>
          <c:tx>
            <c:strRef>
              <c:f>'Graph 5 - CEF'!$D$37</c:f>
              <c:strCache>
                <c:ptCount val="1"/>
                <c:pt idx="0">
                  <c:v>Military Mobility</c:v>
                </c:pt>
              </c:strCache>
            </c:strRef>
          </c:tx>
          <c:spPr>
            <a:pattFill prst="dkUpDiag">
              <a:fgClr>
                <a:schemeClr val="accent1">
                  <a:lumMod val="20000"/>
                  <a:lumOff val="80000"/>
                </a:schemeClr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4.2463909856140965E-2"/>
                  <c:y val="1.836020259833008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E03-4E12-A4D9-97E10AC181B3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1"/>
                    </a:solidFill>
                    <a:latin typeface="EC Square Sans Pro" panose="020B05060400000200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('Graph 5 - CEF'!$A$39:$B$40,'Graph 5 - CEF'!$A$42:$B$43,'Graph 5 - CEF'!$A$45:$B$46)</c:f>
              <c:strCache>
                <c:ptCount val="6"/>
                <c:pt idx="0">
                  <c:v>2028-2034</c:v>
                </c:pt>
                <c:pt idx="1">
                  <c:v>2021-2027</c:v>
                </c:pt>
                <c:pt idx="2">
                  <c:v>2028-2034</c:v>
                </c:pt>
                <c:pt idx="3">
                  <c:v>2021-2027</c:v>
                </c:pt>
                <c:pt idx="4">
                  <c:v>2028-2034</c:v>
                </c:pt>
                <c:pt idx="5">
                  <c:v>2021-2027</c:v>
                </c:pt>
              </c:strCache>
            </c:strRef>
          </c:cat>
          <c:val>
            <c:numRef>
              <c:f>('Graph 5 - CEF'!$D$39:$D$40,'Graph 5 - CEF'!$D$42:$D$43,'Graph 5 - CEF'!$D$45:$D$46)</c:f>
              <c:numCache>
                <c:formatCode>General</c:formatCode>
                <c:ptCount val="6"/>
                <c:pt idx="3" formatCode="0.00">
                  <c:v>1.76511201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7E03-4E12-A4D9-97E10AC181B3}"/>
            </c:ext>
          </c:extLst>
        </c:ser>
        <c:ser>
          <c:idx val="2"/>
          <c:order val="2"/>
          <c:tx>
            <c:strRef>
              <c:f>'Graph 5 - CEF'!$E$37</c:f>
              <c:strCache>
                <c:ptCount val="1"/>
                <c:pt idx="0">
                  <c:v>CEF Transport</c:v>
                </c:pt>
              </c:strCache>
            </c:strRef>
          </c:tx>
          <c:spPr>
            <a:solidFill>
              <a:srgbClr val="003399"/>
            </a:solidFill>
            <a:ln>
              <a:noFill/>
            </a:ln>
            <a:effectLst/>
          </c:spPr>
          <c:invertIfNegative val="0"/>
          <c:dLbls>
            <c:dLbl>
              <c:idx val="4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EC Square Sans Pro" panose="020B05060400000200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7E03-4E12-A4D9-97E10AC181B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EC Square Sans Pro" panose="020B05060400000200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('Graph 5 - CEF'!$A$39:$B$40,'Graph 5 - CEF'!$A$42:$B$43,'Graph 5 - CEF'!$A$45:$B$46)</c:f>
              <c:strCache>
                <c:ptCount val="6"/>
                <c:pt idx="0">
                  <c:v>2028-2034</c:v>
                </c:pt>
                <c:pt idx="1">
                  <c:v>2021-2027</c:v>
                </c:pt>
                <c:pt idx="2">
                  <c:v>2028-2034</c:v>
                </c:pt>
                <c:pt idx="3">
                  <c:v>2021-2027</c:v>
                </c:pt>
                <c:pt idx="4">
                  <c:v>2028-2034</c:v>
                </c:pt>
                <c:pt idx="5">
                  <c:v>2021-2027</c:v>
                </c:pt>
              </c:strCache>
            </c:strRef>
          </c:cat>
          <c:val>
            <c:numRef>
              <c:f>('Graph 5 - CEF'!$E$39:$E$40,'Graph 5 - CEF'!$E$42:$E$43,'Graph 5 - CEF'!$E$45:$E$46)</c:f>
              <c:numCache>
                <c:formatCode>General</c:formatCode>
                <c:ptCount val="6"/>
                <c:pt idx="4" formatCode="0.00">
                  <c:v>51.515379183068788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6-7E03-4E12-A4D9-97E10AC181B3}"/>
            </c:ext>
          </c:extLst>
        </c:ser>
        <c:ser>
          <c:idx val="3"/>
          <c:order val="3"/>
          <c:tx>
            <c:strRef>
              <c:f>'Graph 5 - CEF'!$F$37</c:f>
              <c:strCache>
                <c:ptCount val="1"/>
                <c:pt idx="0">
                  <c:v>Military Mobility</c:v>
                </c:pt>
              </c:strCache>
            </c:strRef>
          </c:tx>
          <c:spPr>
            <a:pattFill prst="wdUpDiag">
              <a:fgClr>
                <a:schemeClr val="bg1"/>
              </a:fgClr>
              <a:bgClr>
                <a:schemeClr val="accent1"/>
              </a:bgClr>
            </a:patt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0.14154636618713656"/>
                  <c:y val="0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accent1"/>
                      </a:solidFill>
                      <a:latin typeface="EC Square Sans Pro" panose="020B05060400000200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E03-4E12-A4D9-97E10AC181B3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EC Square Sans Pro" panose="020B05060400000200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19050" cap="flat" cmpd="sng" algn="ctr">
                      <a:solidFill>
                        <a:schemeClr val="accent1"/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('Graph 5 - CEF'!$A$39:$B$40,'Graph 5 - CEF'!$A$42:$B$43,'Graph 5 - CEF'!$A$45:$B$46)</c:f>
              <c:strCache>
                <c:ptCount val="6"/>
                <c:pt idx="0">
                  <c:v>2028-2034</c:v>
                </c:pt>
                <c:pt idx="1">
                  <c:v>2021-2027</c:v>
                </c:pt>
                <c:pt idx="2">
                  <c:v>2028-2034</c:v>
                </c:pt>
                <c:pt idx="3">
                  <c:v>2021-2027</c:v>
                </c:pt>
                <c:pt idx="4">
                  <c:v>2028-2034</c:v>
                </c:pt>
                <c:pt idx="5">
                  <c:v>2021-2027</c:v>
                </c:pt>
              </c:strCache>
            </c:strRef>
          </c:cat>
          <c:val>
            <c:numRef>
              <c:f>('Graph 5 - CEF'!$F$39:$F$40,'Graph 5 - CEF'!$F$42:$F$43,'Graph 5 - CEF'!$F$45:$F$46)</c:f>
              <c:numCache>
                <c:formatCode>General</c:formatCode>
                <c:ptCount val="6"/>
                <c:pt idx="2" formatCode="0.00">
                  <c:v>17.651182969602129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8-7E03-4E12-A4D9-97E10AC181B3}"/>
            </c:ext>
          </c:extLst>
        </c:ser>
        <c:ser>
          <c:idx val="4"/>
          <c:order val="4"/>
          <c:tx>
            <c:strRef>
              <c:f>'Graph 5 - CEF'!$G$37</c:f>
              <c:strCache>
                <c:ptCount val="1"/>
                <c:pt idx="0">
                  <c:v>CEF Energy 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EC Square Sans Pro" panose="020B05060400000200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('Graph 5 - CEF'!$A$39:$B$40,'Graph 5 - CEF'!$A$42:$B$43,'Graph 5 - CEF'!$A$45:$B$46)</c:f>
              <c:strCache>
                <c:ptCount val="6"/>
                <c:pt idx="0">
                  <c:v>2028-2034</c:v>
                </c:pt>
                <c:pt idx="1">
                  <c:v>2021-2027</c:v>
                </c:pt>
                <c:pt idx="2">
                  <c:v>2028-2034</c:v>
                </c:pt>
                <c:pt idx="3">
                  <c:v>2021-2027</c:v>
                </c:pt>
                <c:pt idx="4">
                  <c:v>2028-2034</c:v>
                </c:pt>
                <c:pt idx="5">
                  <c:v>2021-2027</c:v>
                </c:pt>
              </c:strCache>
            </c:strRef>
          </c:cat>
          <c:val>
            <c:numRef>
              <c:f>('Graph 5 - CEF'!$G$39:$G$40,'Graph 5 - CEF'!$G$42:$G$43,'Graph 5 - CEF'!$G$45:$G$46)</c:f>
              <c:numCache>
                <c:formatCode>General</c:formatCode>
                <c:ptCount val="6"/>
                <c:pt idx="1">
                  <c:v>5.9166582480000001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9-7E03-4E12-A4D9-97E10AC181B3}"/>
            </c:ext>
          </c:extLst>
        </c:ser>
        <c:ser>
          <c:idx val="5"/>
          <c:order val="5"/>
          <c:tx>
            <c:strRef>
              <c:f>'Graph 5 - CEF'!$H$37</c:f>
              <c:strCache>
                <c:ptCount val="1"/>
                <c:pt idx="0">
                  <c:v>CEF Energy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4.7182122062379281E-3"/>
                  <c:y val="4.59017112335274E-3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EC Square Sans Pro" panose="020B05060400000200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9707526570129074E-2"/>
                      <c:h val="5.858446693127523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A-7E03-4E12-A4D9-97E10AC181B3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EC Square Sans Pro" panose="020B05060400000200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('Graph 5 - CEF'!$A$39:$B$40,'Graph 5 - CEF'!$A$42:$B$43,'Graph 5 - CEF'!$A$45:$B$46)</c:f>
              <c:strCache>
                <c:ptCount val="6"/>
                <c:pt idx="0">
                  <c:v>2028-2034</c:v>
                </c:pt>
                <c:pt idx="1">
                  <c:v>2021-2027</c:v>
                </c:pt>
                <c:pt idx="2">
                  <c:v>2028-2034</c:v>
                </c:pt>
                <c:pt idx="3">
                  <c:v>2021-2027</c:v>
                </c:pt>
                <c:pt idx="4">
                  <c:v>2028-2034</c:v>
                </c:pt>
                <c:pt idx="5">
                  <c:v>2021-2027</c:v>
                </c:pt>
              </c:strCache>
            </c:strRef>
          </c:cat>
          <c:val>
            <c:numRef>
              <c:f>('Graph 5 - CEF'!$H$39:$H$40,'Graph 5 - CEF'!$H$42:$H$43,'Graph 5 - CEF'!$H$45:$H$46)</c:f>
              <c:numCache>
                <c:formatCode>General</c:formatCode>
                <c:ptCount val="6"/>
                <c:pt idx="0">
                  <c:v>29.912227375474522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B-7E03-4E12-A4D9-97E10AC181B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0"/>
        <c:overlap val="100"/>
        <c:axId val="434611807"/>
        <c:axId val="434609887"/>
      </c:barChart>
      <c:catAx>
        <c:axId val="43461180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EC Square Sans Pro" panose="020B0506040000020004" pitchFamily="34" charset="0"/>
                <a:ea typeface="+mn-ea"/>
                <a:cs typeface="+mn-cs"/>
              </a:defRPr>
            </a:pPr>
            <a:endParaRPr lang="en-US"/>
          </a:p>
        </c:txPr>
        <c:crossAx val="434609887"/>
        <c:crosses val="autoZero"/>
        <c:auto val="1"/>
        <c:lblAlgn val="ctr"/>
        <c:lblOffset val="100"/>
        <c:noMultiLvlLbl val="0"/>
      </c:catAx>
      <c:valAx>
        <c:axId val="434609887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3461180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EC Square Sans Pro" panose="020B0506040000020004" pitchFamily="34" charset="0"/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819233687105992E-2"/>
          <c:y val="0.17223648166767466"/>
          <c:w val="0.54216783423054582"/>
          <c:h val="0.62299435775589274"/>
        </c:manualLayout>
      </c:layout>
      <c:barChart>
        <c:barDir val="bar"/>
        <c:grouping val="stacked"/>
        <c:varyColors val="0"/>
        <c:ser>
          <c:idx val="2"/>
          <c:order val="0"/>
          <c:tx>
            <c:strRef>
              <c:f>'Graph 6 - People'!$A$3</c:f>
              <c:strCache>
                <c:ptCount val="1"/>
                <c:pt idx="0">
                  <c:v>Citizens, Equality, Right and Values 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4322948002735642E-4"/>
                  <c:y val="1.019694762000633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en-US" sz="1400" b="1" i="0" u="none" strike="noStrike" kern="1200" baseline="0">
                      <a:solidFill>
                        <a:schemeClr val="bg1"/>
                      </a:solidFill>
                      <a:latin typeface="EC Square Sans Pro" panose="020B05060400000200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10F-42B1-8756-3E1CF40C36A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400" b="1" i="0" u="none" strike="noStrike" kern="1200" baseline="0">
                    <a:solidFill>
                      <a:schemeClr val="tx2"/>
                    </a:solidFill>
                    <a:latin typeface="EC Square Sans Pro" panose="020B05060400000200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'Graph 6 - People'!$B$2:$C$2</c:f>
              <c:strCache>
                <c:ptCount val="2"/>
                <c:pt idx="0">
                  <c:v>2021-2027</c:v>
                </c:pt>
                <c:pt idx="1">
                  <c:v>2028-2034</c:v>
                </c:pt>
              </c:strCache>
            </c:strRef>
          </c:cat>
          <c:val>
            <c:numRef>
              <c:f>'Graph 6 - People'!$B$3:$C$3</c:f>
              <c:numCache>
                <c:formatCode>General</c:formatCode>
                <c:ptCount val="2"/>
                <c:pt idx="0" formatCode="0">
                  <c:v>1.5866772520000001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10F-42B1-8756-3E1CF40C36AF}"/>
            </c:ext>
          </c:extLst>
        </c:ser>
        <c:ser>
          <c:idx val="3"/>
          <c:order val="1"/>
          <c:tx>
            <c:strRef>
              <c:f>'Graph 6 - People'!$A$4</c:f>
              <c:strCache>
                <c:ptCount val="1"/>
                <c:pt idx="0">
                  <c:v>Creative Europe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8.434578780257639E-4"/>
                  <c:y val="1.019714834732168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10F-42B1-8756-3E1CF40C36A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400" b="1" i="0" u="none" strike="noStrike" kern="1200" baseline="0">
                    <a:solidFill>
                      <a:schemeClr val="bg1"/>
                    </a:solidFill>
                    <a:latin typeface="EC Square Sans Pro" panose="020B05060400000200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'Graph 6 - People'!$B$2:$C$2</c:f>
              <c:strCache>
                <c:ptCount val="2"/>
                <c:pt idx="0">
                  <c:v>2021-2027</c:v>
                </c:pt>
                <c:pt idx="1">
                  <c:v>2028-2034</c:v>
                </c:pt>
              </c:strCache>
            </c:strRef>
          </c:cat>
          <c:val>
            <c:numRef>
              <c:f>'Graph 6 - People'!$B$4:$C$4</c:f>
              <c:numCache>
                <c:formatCode>General</c:formatCode>
                <c:ptCount val="2"/>
                <c:pt idx="0" formatCode="0">
                  <c:v>2.546068751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10F-42B1-8756-3E1CF40C36AF}"/>
            </c:ext>
          </c:extLst>
        </c:ser>
        <c:ser>
          <c:idx val="4"/>
          <c:order val="2"/>
          <c:tx>
            <c:strRef>
              <c:f>'Graph 6 - People'!$A$5</c:f>
              <c:strCache>
                <c:ptCount val="1"/>
                <c:pt idx="0">
                  <c:v>Multimedia Actions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9745328470593773E-4"/>
                  <c:y val="0.11726670417591102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en-US" sz="1400" b="1" i="0" u="none" strike="noStrike" kern="1200" baseline="0">
                      <a:solidFill>
                        <a:schemeClr val="accent3"/>
                      </a:solidFill>
                      <a:latin typeface="EC Square Sans Pro" panose="020B05060400000200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10F-42B1-8756-3E1CF40C36A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400" b="1" i="0" u="none" strike="noStrike" kern="1200" baseline="0">
                    <a:solidFill>
                      <a:schemeClr val="tx2"/>
                    </a:solidFill>
                    <a:latin typeface="EC Square Sans Pro" panose="020B05060400000200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'Graph 6 - People'!$B$2:$C$2</c:f>
              <c:strCache>
                <c:ptCount val="2"/>
                <c:pt idx="0">
                  <c:v>2021-2027</c:v>
                </c:pt>
                <c:pt idx="1">
                  <c:v>2028-2034</c:v>
                </c:pt>
              </c:strCache>
            </c:strRef>
          </c:cat>
          <c:val>
            <c:numRef>
              <c:f>'Graph 6 - People'!$B$5:$C$5</c:f>
              <c:numCache>
                <c:formatCode>General</c:formatCode>
                <c:ptCount val="2"/>
                <c:pt idx="0" formatCode="0.00">
                  <c:v>0.15166172250501578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10F-42B1-8756-3E1CF40C36AF}"/>
            </c:ext>
          </c:extLst>
        </c:ser>
        <c:ser>
          <c:idx val="6"/>
          <c:order val="3"/>
          <c:tx>
            <c:strRef>
              <c:f>'Graph 6 - People'!$A$6</c:f>
              <c:strCache>
                <c:ptCount val="1"/>
                <c:pt idx="0">
                  <c:v>AgoraEU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10F-42B1-8756-3E1CF40C36AF}"/>
              </c:ext>
            </c:extLst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en-US" sz="1400" b="1" i="0" u="none" strike="noStrike" kern="1200" baseline="0">
                      <a:solidFill>
                        <a:schemeClr val="tx1"/>
                      </a:solidFill>
                      <a:latin typeface="EC Square Sans Pro" panose="020B05060400000200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010F-42B1-8756-3E1CF40C36A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400" b="0" i="0" u="none" strike="noStrike" kern="1200" baseline="0">
                    <a:solidFill>
                      <a:schemeClr val="tx1"/>
                    </a:solidFill>
                    <a:latin typeface="EC Square Sans Pro" panose="020B05060400000200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'Graph 6 - People'!$B$2:$C$2</c:f>
              <c:strCache>
                <c:ptCount val="2"/>
                <c:pt idx="0">
                  <c:v>2021-2027</c:v>
                </c:pt>
                <c:pt idx="1">
                  <c:v>2028-2034</c:v>
                </c:pt>
              </c:strCache>
            </c:strRef>
          </c:cat>
          <c:val>
            <c:numRef>
              <c:f>'Graph 6 - People'!$B$6:$C$6</c:f>
              <c:numCache>
                <c:formatCode>0</c:formatCode>
                <c:ptCount val="2"/>
                <c:pt idx="1">
                  <c:v>8.5816145786039737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10F-42B1-8756-3E1CF40C36AF}"/>
            </c:ext>
          </c:extLst>
        </c:ser>
        <c:ser>
          <c:idx val="1"/>
          <c:order val="4"/>
          <c:tx>
            <c:strRef>
              <c:f>'Graph 6 - People'!$A$7</c:f>
              <c:strCache>
                <c:ptCount val="1"/>
                <c:pt idx="0">
                  <c:v>European Solidarity Corps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010F-42B1-8756-3E1CF40C36AF}"/>
              </c:ext>
            </c:extLst>
          </c:dPt>
          <c:dLbls>
            <c:dLbl>
              <c:idx val="0"/>
              <c:layout>
                <c:manualLayout>
                  <c:x val="0"/>
                  <c:y val="1.019714834732168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10F-42B1-8756-3E1CF40C36A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400" b="1" i="0" u="none" strike="noStrike" kern="1200" baseline="0">
                    <a:solidFill>
                      <a:schemeClr val="bg1"/>
                    </a:solidFill>
                    <a:latin typeface="EC Square Sans Pro" panose="020B05060400000200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'Graph 6 - People'!$B$2:$C$2</c:f>
              <c:strCache>
                <c:ptCount val="2"/>
                <c:pt idx="0">
                  <c:v>2021-2027</c:v>
                </c:pt>
                <c:pt idx="1">
                  <c:v>2028-2034</c:v>
                </c:pt>
              </c:strCache>
            </c:strRef>
          </c:cat>
          <c:val>
            <c:numRef>
              <c:f>'Graph 6 - People'!$B$7:$C$7</c:f>
              <c:numCache>
                <c:formatCode>General</c:formatCode>
                <c:ptCount val="2"/>
                <c:pt idx="0" formatCode="0">
                  <c:v>1.0149999999999999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010F-42B1-8756-3E1CF40C36AF}"/>
            </c:ext>
          </c:extLst>
        </c:ser>
        <c:ser>
          <c:idx val="7"/>
          <c:order val="5"/>
          <c:tx>
            <c:strRef>
              <c:f>'Graph 6 - People'!$A$8</c:f>
              <c:strCache>
                <c:ptCount val="1"/>
                <c:pt idx="0">
                  <c:v>Erasmus+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010F-42B1-8756-3E1CF40C36A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400" b="1" i="0" u="none" strike="noStrike" kern="1200" baseline="0">
                    <a:solidFill>
                      <a:schemeClr val="tx2"/>
                    </a:solidFill>
                    <a:latin typeface="EC Square Sans Pro" panose="020B05060400000200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'Graph 6 - People'!$B$2:$C$2</c:f>
              <c:strCache>
                <c:ptCount val="2"/>
                <c:pt idx="0">
                  <c:v>2021-2027</c:v>
                </c:pt>
                <c:pt idx="1">
                  <c:v>2028-2034</c:v>
                </c:pt>
              </c:strCache>
            </c:strRef>
          </c:cat>
          <c:val>
            <c:numRef>
              <c:f>'Graph 6 - People'!$B$8:$C$8</c:f>
              <c:numCache>
                <c:formatCode>General</c:formatCode>
                <c:ptCount val="2"/>
                <c:pt idx="0" formatCode="0">
                  <c:v>26.353759634999999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E-010F-42B1-8756-3E1CF40C36AF}"/>
            </c:ext>
          </c:extLst>
        </c:ser>
        <c:ser>
          <c:idx val="5"/>
          <c:order val="6"/>
          <c:tx>
            <c:strRef>
              <c:f>'Graph 6 - People'!$A$9</c:f>
              <c:strCache>
                <c:ptCount val="1"/>
                <c:pt idx="0">
                  <c:v>Erasmus +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010F-42B1-8756-3E1CF40C36A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400" b="1" i="0" u="none" strike="noStrike" kern="1200" baseline="0">
                    <a:solidFill>
                      <a:schemeClr val="bg1"/>
                    </a:solidFill>
                    <a:latin typeface="EC Square Sans Pro" panose="020B05060400000200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'Graph 6 - People'!$B$2:$C$2</c:f>
              <c:strCache>
                <c:ptCount val="2"/>
                <c:pt idx="0">
                  <c:v>2021-2027</c:v>
                </c:pt>
                <c:pt idx="1">
                  <c:v>2028-2034</c:v>
                </c:pt>
              </c:strCache>
            </c:strRef>
          </c:cat>
          <c:val>
            <c:numRef>
              <c:f>'Graph 6 - People'!$B$9:$C$9</c:f>
              <c:numCache>
                <c:formatCode>0</c:formatCode>
                <c:ptCount val="2"/>
                <c:pt idx="1">
                  <c:v>40.826605533037828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010F-42B1-8756-3E1CF40C36A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4"/>
        <c:overlap val="100"/>
        <c:axId val="1137140976"/>
        <c:axId val="1137142416"/>
        <c:extLst/>
      </c:barChart>
      <c:catAx>
        <c:axId val="1137140976"/>
        <c:scaling>
          <c:orientation val="maxMin"/>
        </c:scaling>
        <c:delete val="0"/>
        <c:axPos val="l"/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bg1">
                <a:lumMod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400" b="0" i="0" u="none" strike="noStrike" kern="1200" baseline="0">
                <a:solidFill>
                  <a:schemeClr val="tx2"/>
                </a:solidFill>
                <a:latin typeface="EC Square Sans Pro" panose="020B0506040000020004" pitchFamily="34" charset="0"/>
                <a:ea typeface="+mn-ea"/>
                <a:cs typeface="+mn-cs"/>
              </a:defRPr>
            </a:pPr>
            <a:endParaRPr lang="en-US"/>
          </a:p>
        </c:txPr>
        <c:crossAx val="1137142416"/>
        <c:crosses val="autoZero"/>
        <c:auto val="1"/>
        <c:lblAlgn val="ctr"/>
        <c:lblOffset val="100"/>
        <c:noMultiLvlLbl val="0"/>
      </c:catAx>
      <c:valAx>
        <c:axId val="1137142416"/>
        <c:scaling>
          <c:orientation val="minMax"/>
        </c:scaling>
        <c:delete val="1"/>
        <c:axPos val="t"/>
        <c:numFmt formatCode="0" sourceLinked="0"/>
        <c:majorTickMark val="in"/>
        <c:minorTickMark val="none"/>
        <c:tickLblPos val="nextTo"/>
        <c:crossAx val="11371409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lang="en-US" sz="1400" b="0" i="0" u="none" strike="noStrike" kern="1200" baseline="0">
          <a:solidFill>
            <a:schemeClr val="tx2"/>
          </a:solidFill>
          <a:latin typeface="EC Square Sans Pro" panose="020B0506040000020004" pitchFamily="34" charset="0"/>
          <a:ea typeface="+mn-ea"/>
          <a:cs typeface="+mn-cs"/>
        </a:defRPr>
      </a:pPr>
      <a:endParaRPr lang="en-US"/>
    </a:p>
  </c:txPr>
  <c:externalData r:id="rId3">
    <c:autoUpdate val="0"/>
  </c:externalData>
  <c:userShapes r:id="rId4"/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'Graph 4a - ECF v-2'!$B$5:$B$9</cx:f>
        <cx:lvl ptCount="5">
          <cx:pt idx="0">Horizon Europe</cx:pt>
          <cx:pt idx="1">Resilience and Security, Defence Industry, and Space</cx:pt>
          <cx:pt idx="2">Digital Leadership</cx:pt>
          <cx:pt idx="3">Health, Biotech, Agriculture and Bioeconomy</cx:pt>
          <cx:pt idx="4">Clean Transition and Industrial Decarbonisation (incl. Innovation Fund)</cx:pt>
        </cx:lvl>
      </cx:strDim>
      <cx:numDim type="size">
        <cx:f>'Graph 4a - ECF v-2'!$D$5:$D$9</cx:f>
        <cx:lvl ptCount="5" formatCode="#,##0.0">
          <cx:pt idx="0">175.30964316223555</cx:pt>
          <cx:pt idx="1">130.70424250425975</cx:pt>
          <cx:pt idx="2">54.794321674209108</cx:pt>
          <cx:pt idx="3">22.593321834805234</cx:pt>
          <cx:pt idx="4">67.41376064159266</cx:pt>
        </cx:lvl>
      </cx:numDim>
    </cx:data>
  </cx:chartData>
  <cx:chart>
    <cx:plotArea>
      <cx:plotAreaRegion>
        <cx:series layoutId="treemap" uniqueId="{96A300EF-D91C-4F2D-92F0-14AD59C35153}" formatIdx="1">
          <cx:tx>
            <cx:txData>
              <cx:f>'Graph 4a - ECF v-2'!$D$4</cx:f>
              <cx:v>2028-2034</cx:v>
            </cx:txData>
          </cx:tx>
          <cx:dataLabels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1400">
                    <a:latin typeface="EC Square Sans Pro" panose="020B0506040000020004" pitchFamily="34" charset="0"/>
                    <a:ea typeface="EC Square Sans Pro" panose="020B0506040000020004" pitchFamily="34" charset="0"/>
                    <a:cs typeface="EC Square Sans Pro" panose="020B0506040000020004" pitchFamily="34" charset="0"/>
                  </a:defRPr>
                </a:pPr>
                <a:endParaRPr lang="en-US" sz="1400" b="0" i="0" u="none" strike="noStrike" baseline="0">
                  <a:solidFill>
                    <a:prstClr val="white"/>
                  </a:solidFill>
                  <a:latin typeface="EC Square Sans Pro" panose="020B0506040000020004" pitchFamily="34" charset="0"/>
                </a:endParaRPr>
              </a:p>
            </cx:txPr>
            <cx:visibility seriesName="0" categoryName="0" value="0"/>
            <cx:separator> (space)</cx:separator>
            <cx:dataLabel idx="0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/>
                  </a:pPr>
                  <a:endParaRPr lang="en-US" sz="1400" b="0" i="0" u="none" strike="noStrike" baseline="0">
                    <a:solidFill>
                      <a:prstClr val="white"/>
                    </a:solidFill>
                    <a:latin typeface="EC Square Sans Pro" panose="020B0506040000020004" pitchFamily="34" charset="0"/>
                  </a:endParaRPr>
                </a:p>
              </cx:txPr>
              <cx:visibility seriesName="0" categoryName="0" value="0"/>
              <cx:separator> </cx:separator>
            </cx:dataLabel>
          </cx:dataLabels>
          <cx:dataId val="0"/>
          <cx:layoutPr>
            <cx:parentLabelLayout val="overlapping"/>
          </cx:layoutPr>
        </cx:series>
      </cx:plotAreaRegion>
    </cx:plotArea>
  </cx:chart>
</cx:chartSpace>
</file>

<file path=ppt/charts/chartEx2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>
    <cx:plotArea>
      <cx:plotAreaRegion/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410">
  <cs:axisTitle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bg1">
          <a:lumMod val="65000"/>
        </a:schemeClr>
      </a:solidFill>
      <a:ln w="19050">
        <a:solidFill>
          <a:schemeClr val="bg1"/>
        </a:solidFill>
      </a:ln>
    </cs:spPr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lt1"/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410">
  <cs:axisTitle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bg1">
          <a:lumMod val="65000"/>
        </a:schemeClr>
      </a:solidFill>
      <a:ln w="19050">
        <a:solidFill>
          <a:schemeClr val="bg1"/>
        </a:solidFill>
      </a:ln>
    </cs:spPr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lt1"/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EBA015-5208-4190-AE66-0EE898050573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/>
        </a:p>
      </dgm:t>
    </dgm:pt>
    <dgm:pt modelId="{A709C461-2B7E-4F0B-A057-9A25106C93AA}">
      <dgm:prSet phldrT="[Text]"/>
      <dgm:spPr>
        <a:ln>
          <a:noFill/>
        </a:ln>
      </dgm:spPr>
      <dgm:t>
        <a:bodyPr/>
        <a:lstStyle/>
        <a:p>
          <a:pPr>
            <a:defRPr>
              <a:latin typeface="EC Square Sans Pro Medium" panose="020B0500000000020004" pitchFamily="34" charset="0"/>
            </a:defRPr>
          </a:pPr>
          <a:r>
            <a:t>Cohésion</a:t>
          </a:r>
        </a:p>
      </dgm:t>
    </dgm:pt>
    <dgm:pt modelId="{62EA9E7A-9628-4EB7-93D0-AE87CE3ED2BE}" type="parTrans" cxnId="{FFD50C9C-55B3-41EA-91DA-AD88045D1AA7}">
      <dgm:prSet/>
      <dgm:spPr/>
      <dgm:t>
        <a:bodyPr/>
        <a:lstStyle/>
        <a:p>
          <a:endParaRPr>
            <a:latin typeface="EC Square Sans Pro Medium" panose="020B0500000000020004" pitchFamily="34" charset="0"/>
          </a:endParaRPr>
        </a:p>
      </dgm:t>
    </dgm:pt>
    <dgm:pt modelId="{F6FF64ED-F7AD-45DC-826A-73A95A73CAC5}" type="sibTrans" cxnId="{FFD50C9C-55B3-41EA-91DA-AD88045D1AA7}">
      <dgm:prSet/>
      <dgm:spPr/>
      <dgm:t>
        <a:bodyPr/>
        <a:lstStyle/>
        <a:p>
          <a:endParaRPr>
            <a:latin typeface="EC Square Sans Pro Medium" panose="020B0500000000020004" pitchFamily="34" charset="0"/>
          </a:endParaRPr>
        </a:p>
      </dgm:t>
    </dgm:pt>
    <dgm:pt modelId="{DE79BB3B-9546-4F99-AAC3-6607BB058972}">
      <dgm:prSet phldrT="[Text]"/>
      <dgm:spPr>
        <a:ln>
          <a:noFill/>
        </a:ln>
      </dgm:spPr>
      <dgm:t>
        <a:bodyPr/>
        <a:lstStyle/>
        <a:p>
          <a:pPr>
            <a:defRPr>
              <a:latin typeface="EC Square Sans Pro Medium" panose="020B0500000000020004" pitchFamily="34" charset="0"/>
            </a:defRPr>
          </a:pPr>
          <a:r>
            <a:t>Politique </a:t>
          </a:r>
          <a:r>
            <a:rPr err="1"/>
            <a:t>sociale</a:t>
          </a:r>
          <a:endParaRPr/>
        </a:p>
      </dgm:t>
    </dgm:pt>
    <dgm:pt modelId="{22D8FEE3-4987-40DB-B181-E1F80D3EAC76}" type="parTrans" cxnId="{8D6A4342-1515-4BEF-87C8-016FD01FAECB}">
      <dgm:prSet/>
      <dgm:spPr/>
      <dgm:t>
        <a:bodyPr/>
        <a:lstStyle/>
        <a:p>
          <a:endParaRPr>
            <a:latin typeface="EC Square Sans Pro Medium" panose="020B0500000000020004" pitchFamily="34" charset="0"/>
          </a:endParaRPr>
        </a:p>
      </dgm:t>
    </dgm:pt>
    <dgm:pt modelId="{2C232F19-DFB9-42E7-8A28-D528C6F6B9BA}" type="sibTrans" cxnId="{8D6A4342-1515-4BEF-87C8-016FD01FAECB}">
      <dgm:prSet/>
      <dgm:spPr/>
      <dgm:t>
        <a:bodyPr/>
        <a:lstStyle/>
        <a:p>
          <a:endParaRPr>
            <a:latin typeface="EC Square Sans Pro Medium" panose="020B0500000000020004" pitchFamily="34" charset="0"/>
          </a:endParaRPr>
        </a:p>
      </dgm:t>
    </dgm:pt>
    <dgm:pt modelId="{762DBA2E-4C24-4273-84EC-4B22CD182B92}">
      <dgm:prSet phldrT="[Text]"/>
      <dgm:spPr>
        <a:ln>
          <a:noFill/>
        </a:ln>
      </dgm:spPr>
      <dgm:t>
        <a:bodyPr/>
        <a:lstStyle/>
        <a:p>
          <a:pPr>
            <a:defRPr>
              <a:latin typeface="EC Square Sans Pro Medium" panose="020B0500000000020004" pitchFamily="34" charset="0"/>
            </a:defRPr>
          </a:pPr>
          <a:r>
            <a:rPr err="1"/>
            <a:t>Sécurité</a:t>
          </a:r>
          <a:r>
            <a:t> </a:t>
          </a:r>
          <a:r>
            <a:rPr err="1"/>
            <a:t>alimentaire</a:t>
          </a:r>
          <a:endParaRPr/>
        </a:p>
      </dgm:t>
    </dgm:pt>
    <dgm:pt modelId="{DBBC07C5-A651-4F38-9957-A657C151EAF2}" type="parTrans" cxnId="{A5BE5495-77E2-4907-BB3A-A10DAF8C40F1}">
      <dgm:prSet/>
      <dgm:spPr/>
      <dgm:t>
        <a:bodyPr/>
        <a:lstStyle/>
        <a:p>
          <a:endParaRPr>
            <a:latin typeface="EC Square Sans Pro Medium" panose="020B0500000000020004" pitchFamily="34" charset="0"/>
          </a:endParaRPr>
        </a:p>
      </dgm:t>
    </dgm:pt>
    <dgm:pt modelId="{F54658B9-D443-4481-8CC7-990DFCF8B5F7}" type="sibTrans" cxnId="{A5BE5495-77E2-4907-BB3A-A10DAF8C40F1}">
      <dgm:prSet/>
      <dgm:spPr/>
      <dgm:t>
        <a:bodyPr/>
        <a:lstStyle/>
        <a:p>
          <a:endParaRPr>
            <a:latin typeface="EC Square Sans Pro Medium" panose="020B0500000000020004" pitchFamily="34" charset="0"/>
          </a:endParaRPr>
        </a:p>
      </dgm:t>
    </dgm:pt>
    <dgm:pt modelId="{317B83B2-E8BE-4741-957A-4A4B3B80B000}">
      <dgm:prSet phldrT="[Text]"/>
      <dgm:spPr>
        <a:ln>
          <a:noFill/>
        </a:ln>
      </dgm:spPr>
      <dgm:t>
        <a:bodyPr/>
        <a:lstStyle/>
        <a:p>
          <a:pPr>
            <a:defRPr>
              <a:latin typeface="EC Square Sans Pro Medium" panose="020B0500000000020004" pitchFamily="34" charset="0"/>
            </a:defRPr>
          </a:pPr>
          <a:r>
            <a:t>Migration</a:t>
          </a:r>
        </a:p>
      </dgm:t>
    </dgm:pt>
    <dgm:pt modelId="{5D0FD3F5-A90D-4146-A924-A1A92CD8274D}" type="parTrans" cxnId="{468E6D8E-7D61-4FCB-B7DA-1AAECDFD98EB}">
      <dgm:prSet/>
      <dgm:spPr/>
      <dgm:t>
        <a:bodyPr/>
        <a:lstStyle/>
        <a:p>
          <a:endParaRPr>
            <a:latin typeface="EC Square Sans Pro Medium" panose="020B0500000000020004" pitchFamily="34" charset="0"/>
          </a:endParaRPr>
        </a:p>
      </dgm:t>
    </dgm:pt>
    <dgm:pt modelId="{1B4442ED-B461-4B79-9024-3D1E2C81F606}" type="sibTrans" cxnId="{468E6D8E-7D61-4FCB-B7DA-1AAECDFD98EB}">
      <dgm:prSet/>
      <dgm:spPr/>
      <dgm:t>
        <a:bodyPr/>
        <a:lstStyle/>
        <a:p>
          <a:endParaRPr>
            <a:latin typeface="EC Square Sans Pro Medium" panose="020B0500000000020004" pitchFamily="34" charset="0"/>
          </a:endParaRPr>
        </a:p>
      </dgm:t>
    </dgm:pt>
    <dgm:pt modelId="{3FAE9A18-E38D-477D-B8D9-FDCB8794FCB5}">
      <dgm:prSet phldrT="[Text]"/>
      <dgm:spPr>
        <a:ln>
          <a:noFill/>
        </a:ln>
      </dgm:spPr>
      <dgm:t>
        <a:bodyPr/>
        <a:lstStyle/>
        <a:p>
          <a:pPr>
            <a:defRPr>
              <a:latin typeface="EC Square Sans Pro Medium" panose="020B0500000000020004" pitchFamily="34" charset="0"/>
            </a:defRPr>
          </a:pPr>
          <a:r>
            <a:rPr lang="fr-BE"/>
            <a:t>G</a:t>
          </a:r>
          <a:r>
            <a:rPr err="1"/>
            <a:t>estion</a:t>
          </a:r>
          <a:r>
            <a:t> des </a:t>
          </a:r>
          <a:r>
            <a:rPr err="1"/>
            <a:t>frontières</a:t>
          </a:r>
          <a:endParaRPr/>
        </a:p>
      </dgm:t>
    </dgm:pt>
    <dgm:pt modelId="{B491D84A-1312-417F-B6EB-B10B1333E480}" type="parTrans" cxnId="{C6A0AEFD-254F-4008-87CE-11E527726C87}">
      <dgm:prSet/>
      <dgm:spPr/>
      <dgm:t>
        <a:bodyPr/>
        <a:lstStyle/>
        <a:p>
          <a:endParaRPr>
            <a:latin typeface="EC Square Sans Pro Medium" panose="020B0500000000020004" pitchFamily="34" charset="0"/>
          </a:endParaRPr>
        </a:p>
      </dgm:t>
    </dgm:pt>
    <dgm:pt modelId="{C4EDCB2D-D880-4A88-A73D-D4F5AE3CCCF9}" type="sibTrans" cxnId="{C6A0AEFD-254F-4008-87CE-11E527726C87}">
      <dgm:prSet/>
      <dgm:spPr/>
      <dgm:t>
        <a:bodyPr/>
        <a:lstStyle/>
        <a:p>
          <a:endParaRPr>
            <a:latin typeface="EC Square Sans Pro Medium" panose="020B0500000000020004" pitchFamily="34" charset="0"/>
          </a:endParaRPr>
        </a:p>
      </dgm:t>
    </dgm:pt>
    <dgm:pt modelId="{57C40ED7-A801-4091-BBC6-18558704AA52}">
      <dgm:prSet phldrT="[Text]"/>
      <dgm:spPr>
        <a:ln>
          <a:noFill/>
        </a:ln>
      </dgm:spPr>
      <dgm:t>
        <a:bodyPr/>
        <a:lstStyle/>
        <a:p>
          <a:pPr>
            <a:defRPr>
              <a:latin typeface="EC Square Sans Pro Medium" panose="020B0500000000020004" pitchFamily="34" charset="0"/>
            </a:defRPr>
          </a:pPr>
          <a:r>
            <a:t>Sécurité intérieure</a:t>
          </a:r>
        </a:p>
      </dgm:t>
    </dgm:pt>
    <dgm:pt modelId="{6A790E22-14E5-4846-BA0B-60B4B234BFA4}" type="parTrans" cxnId="{BE72FF61-C85C-485F-8332-58CC4FD7CCA9}">
      <dgm:prSet/>
      <dgm:spPr/>
      <dgm:t>
        <a:bodyPr/>
        <a:lstStyle/>
        <a:p>
          <a:endParaRPr>
            <a:latin typeface="EC Square Sans Pro Medium" panose="020B0500000000020004" pitchFamily="34" charset="0"/>
          </a:endParaRPr>
        </a:p>
      </dgm:t>
    </dgm:pt>
    <dgm:pt modelId="{26216453-750C-4F1D-B4F6-BD37C22E66E0}" type="sibTrans" cxnId="{BE72FF61-C85C-485F-8332-58CC4FD7CCA9}">
      <dgm:prSet/>
      <dgm:spPr/>
      <dgm:t>
        <a:bodyPr/>
        <a:lstStyle/>
        <a:p>
          <a:endParaRPr>
            <a:latin typeface="EC Square Sans Pro Medium" panose="020B0500000000020004" pitchFamily="34" charset="0"/>
          </a:endParaRPr>
        </a:p>
      </dgm:t>
    </dgm:pt>
    <dgm:pt modelId="{2B14715A-64E4-4F45-A71A-3D6D40A15F07}">
      <dgm:prSet phldrT="[Text]"/>
      <dgm:spPr>
        <a:ln>
          <a:noFill/>
        </a:ln>
      </dgm:spPr>
      <dgm:t>
        <a:bodyPr/>
        <a:lstStyle/>
        <a:p>
          <a:pPr>
            <a:defRPr>
              <a:latin typeface="EC Square Sans Pro Medium" panose="020B0500000000020004" pitchFamily="34" charset="0"/>
            </a:defRPr>
          </a:pPr>
          <a:r>
            <a:t>Pêche et zones côtières</a:t>
          </a:r>
        </a:p>
      </dgm:t>
    </dgm:pt>
    <dgm:pt modelId="{192C5495-2858-42CA-B3E0-B0DC7868D3AE}" type="parTrans" cxnId="{CECD2B38-8B0F-4890-8976-EAAEEE246DC2}">
      <dgm:prSet/>
      <dgm:spPr/>
      <dgm:t>
        <a:bodyPr/>
        <a:lstStyle/>
        <a:p>
          <a:endParaRPr>
            <a:latin typeface="EC Square Sans Pro Medium" panose="020B0500000000020004" pitchFamily="34" charset="0"/>
          </a:endParaRPr>
        </a:p>
      </dgm:t>
    </dgm:pt>
    <dgm:pt modelId="{EDF26508-8678-4CC8-A3D6-B130FCC2E60A}" type="sibTrans" cxnId="{CECD2B38-8B0F-4890-8976-EAAEEE246DC2}">
      <dgm:prSet/>
      <dgm:spPr/>
      <dgm:t>
        <a:bodyPr/>
        <a:lstStyle/>
        <a:p>
          <a:endParaRPr>
            <a:latin typeface="EC Square Sans Pro Medium" panose="020B0500000000020004" pitchFamily="34" charset="0"/>
          </a:endParaRPr>
        </a:p>
      </dgm:t>
    </dgm:pt>
    <dgm:pt modelId="{B5ADF367-E9BE-4CA6-8528-30F1D73723C5}">
      <dgm:prSet phldrT="[Text]"/>
      <dgm:spPr>
        <a:ln>
          <a:noFill/>
        </a:ln>
      </dgm:spPr>
      <dgm:t>
        <a:bodyPr/>
        <a:lstStyle/>
        <a:p>
          <a:pPr>
            <a:defRPr>
              <a:latin typeface="EC Square Sans Pro Medium" panose="020B0500000000020004" pitchFamily="34" charset="0"/>
            </a:defRPr>
          </a:pPr>
          <a:r>
            <a:rPr lang="fr-BE"/>
            <a:t>D</a:t>
          </a:r>
          <a:r>
            <a:rPr err="1"/>
            <a:t>éveloppement</a:t>
          </a:r>
          <a:r>
            <a:t> rural</a:t>
          </a:r>
        </a:p>
      </dgm:t>
    </dgm:pt>
    <dgm:pt modelId="{3099D455-6630-40B0-A268-CDB501B16CCA}" type="parTrans" cxnId="{AB3A4451-F023-4394-A6BF-33CD09A0D307}">
      <dgm:prSet/>
      <dgm:spPr/>
      <dgm:t>
        <a:bodyPr/>
        <a:lstStyle/>
        <a:p>
          <a:endParaRPr>
            <a:latin typeface="EC Square Sans Pro Medium" panose="020B0500000000020004" pitchFamily="34" charset="0"/>
          </a:endParaRPr>
        </a:p>
      </dgm:t>
    </dgm:pt>
    <dgm:pt modelId="{089BD655-77CB-4473-AA80-0EEB2F3E3226}" type="sibTrans" cxnId="{AB3A4451-F023-4394-A6BF-33CD09A0D307}">
      <dgm:prSet/>
      <dgm:spPr/>
      <dgm:t>
        <a:bodyPr/>
        <a:lstStyle/>
        <a:p>
          <a:endParaRPr>
            <a:latin typeface="EC Square Sans Pro Medium" panose="020B0500000000020004" pitchFamily="34" charset="0"/>
          </a:endParaRPr>
        </a:p>
      </dgm:t>
    </dgm:pt>
    <dgm:pt modelId="{FAEBF8C5-79F2-4986-BBBF-59B8F6CEEDC1}" type="pres">
      <dgm:prSet presAssocID="{0CEBA015-5208-4190-AE66-0EE898050573}" presName="diagram" presStyleCnt="0">
        <dgm:presLayoutVars>
          <dgm:dir/>
          <dgm:resizeHandles val="exact"/>
        </dgm:presLayoutVars>
      </dgm:prSet>
      <dgm:spPr/>
    </dgm:pt>
    <dgm:pt modelId="{6B926B6D-FB1A-4838-BAA3-1625AC9D1FFA}" type="pres">
      <dgm:prSet presAssocID="{A709C461-2B7E-4F0B-A057-9A25106C93AA}" presName="node" presStyleLbl="node1" presStyleIdx="0" presStyleCnt="8">
        <dgm:presLayoutVars>
          <dgm:bulletEnabled val="1"/>
        </dgm:presLayoutVars>
      </dgm:prSet>
      <dgm:spPr/>
    </dgm:pt>
    <dgm:pt modelId="{6BEAE8FA-24F7-46A5-BCFB-7EB5390B7623}" type="pres">
      <dgm:prSet presAssocID="{F6FF64ED-F7AD-45DC-826A-73A95A73CAC5}" presName="sibTrans" presStyleCnt="0"/>
      <dgm:spPr/>
    </dgm:pt>
    <dgm:pt modelId="{BF7E0917-8DEF-42E3-B7F0-F97B7C4DD18E}" type="pres">
      <dgm:prSet presAssocID="{DE79BB3B-9546-4F99-AAC3-6607BB058972}" presName="node" presStyleLbl="node1" presStyleIdx="1" presStyleCnt="8">
        <dgm:presLayoutVars>
          <dgm:bulletEnabled val="1"/>
        </dgm:presLayoutVars>
      </dgm:prSet>
      <dgm:spPr/>
    </dgm:pt>
    <dgm:pt modelId="{1E662F68-2768-41EE-B8B4-AAF0D3FAD6B1}" type="pres">
      <dgm:prSet presAssocID="{2C232F19-DFB9-42E7-8A28-D528C6F6B9BA}" presName="sibTrans" presStyleCnt="0"/>
      <dgm:spPr/>
    </dgm:pt>
    <dgm:pt modelId="{50BF4D44-12F8-4D95-B253-73D9508D3DF6}" type="pres">
      <dgm:prSet presAssocID="{B5ADF367-E9BE-4CA6-8528-30F1D73723C5}" presName="node" presStyleLbl="node1" presStyleIdx="2" presStyleCnt="8">
        <dgm:presLayoutVars>
          <dgm:bulletEnabled val="1"/>
        </dgm:presLayoutVars>
      </dgm:prSet>
      <dgm:spPr/>
    </dgm:pt>
    <dgm:pt modelId="{80AA3E84-DD15-4FF1-A288-8260B40BEEE7}" type="pres">
      <dgm:prSet presAssocID="{089BD655-77CB-4473-AA80-0EEB2F3E3226}" presName="sibTrans" presStyleCnt="0"/>
      <dgm:spPr/>
    </dgm:pt>
    <dgm:pt modelId="{1F4840B8-CA6F-43AE-BDF2-1327E3B1572C}" type="pres">
      <dgm:prSet presAssocID="{762DBA2E-4C24-4273-84EC-4B22CD182B92}" presName="node" presStyleLbl="node1" presStyleIdx="3" presStyleCnt="8">
        <dgm:presLayoutVars>
          <dgm:bulletEnabled val="1"/>
        </dgm:presLayoutVars>
      </dgm:prSet>
      <dgm:spPr/>
    </dgm:pt>
    <dgm:pt modelId="{18F50E1C-3B3F-4412-8FCF-A9592D15278C}" type="pres">
      <dgm:prSet presAssocID="{F54658B9-D443-4481-8CC7-990DFCF8B5F7}" presName="sibTrans" presStyleCnt="0"/>
      <dgm:spPr/>
    </dgm:pt>
    <dgm:pt modelId="{EE4A92A5-6998-4F5F-9FC4-CDD5F603C78A}" type="pres">
      <dgm:prSet presAssocID="{2B14715A-64E4-4F45-A71A-3D6D40A15F07}" presName="node" presStyleLbl="node1" presStyleIdx="4" presStyleCnt="8">
        <dgm:presLayoutVars>
          <dgm:bulletEnabled val="1"/>
        </dgm:presLayoutVars>
      </dgm:prSet>
      <dgm:spPr/>
    </dgm:pt>
    <dgm:pt modelId="{7232ABD0-2C87-4E68-A6E0-7B4AD5F72E4D}" type="pres">
      <dgm:prSet presAssocID="{EDF26508-8678-4CC8-A3D6-B130FCC2E60A}" presName="sibTrans" presStyleCnt="0"/>
      <dgm:spPr/>
    </dgm:pt>
    <dgm:pt modelId="{2D2556F3-426F-46B7-B48C-77CBAFE72AB5}" type="pres">
      <dgm:prSet presAssocID="{317B83B2-E8BE-4741-957A-4A4B3B80B000}" presName="node" presStyleLbl="node1" presStyleIdx="5" presStyleCnt="8">
        <dgm:presLayoutVars>
          <dgm:bulletEnabled val="1"/>
        </dgm:presLayoutVars>
      </dgm:prSet>
      <dgm:spPr/>
    </dgm:pt>
    <dgm:pt modelId="{3E843A7D-95DC-4207-8A88-211AEBDC03F4}" type="pres">
      <dgm:prSet presAssocID="{1B4442ED-B461-4B79-9024-3D1E2C81F606}" presName="sibTrans" presStyleCnt="0"/>
      <dgm:spPr/>
    </dgm:pt>
    <dgm:pt modelId="{9546CDA9-03DE-4A6E-9372-ED1F833CEF77}" type="pres">
      <dgm:prSet presAssocID="{3FAE9A18-E38D-477D-B8D9-FDCB8794FCB5}" presName="node" presStyleLbl="node1" presStyleIdx="6" presStyleCnt="8">
        <dgm:presLayoutVars>
          <dgm:bulletEnabled val="1"/>
        </dgm:presLayoutVars>
      </dgm:prSet>
      <dgm:spPr/>
    </dgm:pt>
    <dgm:pt modelId="{EC774AC8-4782-455A-BE00-01C2ED094B57}" type="pres">
      <dgm:prSet presAssocID="{C4EDCB2D-D880-4A88-A73D-D4F5AE3CCCF9}" presName="sibTrans" presStyleCnt="0"/>
      <dgm:spPr/>
    </dgm:pt>
    <dgm:pt modelId="{F7B44D57-D292-4CDF-9B40-1FF7BFF55411}" type="pres">
      <dgm:prSet presAssocID="{57C40ED7-A801-4091-BBC6-18558704AA52}" presName="node" presStyleLbl="node1" presStyleIdx="7" presStyleCnt="8">
        <dgm:presLayoutVars>
          <dgm:bulletEnabled val="1"/>
        </dgm:presLayoutVars>
      </dgm:prSet>
      <dgm:spPr/>
    </dgm:pt>
  </dgm:ptLst>
  <dgm:cxnLst>
    <dgm:cxn modelId="{F6A4F605-1D60-46C8-9D67-8AE86B77EB24}" type="presOf" srcId="{B5ADF367-E9BE-4CA6-8528-30F1D73723C5}" destId="{50BF4D44-12F8-4D95-B253-73D9508D3DF6}" srcOrd="0" destOrd="0" presId="urn:microsoft.com/office/officeart/2005/8/layout/default"/>
    <dgm:cxn modelId="{8F73BC21-29BF-4057-B61A-68A4B67C5181}" type="presOf" srcId="{762DBA2E-4C24-4273-84EC-4B22CD182B92}" destId="{1F4840B8-CA6F-43AE-BDF2-1327E3B1572C}" srcOrd="0" destOrd="0" presId="urn:microsoft.com/office/officeart/2005/8/layout/default"/>
    <dgm:cxn modelId="{D430D625-CDE2-4362-A951-2C00D4F82B07}" type="presOf" srcId="{3FAE9A18-E38D-477D-B8D9-FDCB8794FCB5}" destId="{9546CDA9-03DE-4A6E-9372-ED1F833CEF77}" srcOrd="0" destOrd="0" presId="urn:microsoft.com/office/officeart/2005/8/layout/default"/>
    <dgm:cxn modelId="{CECD2B38-8B0F-4890-8976-EAAEEE246DC2}" srcId="{0CEBA015-5208-4190-AE66-0EE898050573}" destId="{2B14715A-64E4-4F45-A71A-3D6D40A15F07}" srcOrd="4" destOrd="0" parTransId="{192C5495-2858-42CA-B3E0-B0DC7868D3AE}" sibTransId="{EDF26508-8678-4CC8-A3D6-B130FCC2E60A}"/>
    <dgm:cxn modelId="{BE72FF61-C85C-485F-8332-58CC4FD7CCA9}" srcId="{0CEBA015-5208-4190-AE66-0EE898050573}" destId="{57C40ED7-A801-4091-BBC6-18558704AA52}" srcOrd="7" destOrd="0" parTransId="{6A790E22-14E5-4846-BA0B-60B4B234BFA4}" sibTransId="{26216453-750C-4F1D-B4F6-BD37C22E66E0}"/>
    <dgm:cxn modelId="{8D6A4342-1515-4BEF-87C8-016FD01FAECB}" srcId="{0CEBA015-5208-4190-AE66-0EE898050573}" destId="{DE79BB3B-9546-4F99-AAC3-6607BB058972}" srcOrd="1" destOrd="0" parTransId="{22D8FEE3-4987-40DB-B181-E1F80D3EAC76}" sibTransId="{2C232F19-DFB9-42E7-8A28-D528C6F6B9BA}"/>
    <dgm:cxn modelId="{AB3A4451-F023-4394-A6BF-33CD09A0D307}" srcId="{0CEBA015-5208-4190-AE66-0EE898050573}" destId="{B5ADF367-E9BE-4CA6-8528-30F1D73723C5}" srcOrd="2" destOrd="0" parTransId="{3099D455-6630-40B0-A268-CDB501B16CCA}" sibTransId="{089BD655-77CB-4473-AA80-0EEB2F3E3226}"/>
    <dgm:cxn modelId="{C9DFDD52-54CE-4C68-AA17-E9997AE9D30F}" type="presOf" srcId="{2B14715A-64E4-4F45-A71A-3D6D40A15F07}" destId="{EE4A92A5-6998-4F5F-9FC4-CDD5F603C78A}" srcOrd="0" destOrd="0" presId="urn:microsoft.com/office/officeart/2005/8/layout/default"/>
    <dgm:cxn modelId="{468E6D8E-7D61-4FCB-B7DA-1AAECDFD98EB}" srcId="{0CEBA015-5208-4190-AE66-0EE898050573}" destId="{317B83B2-E8BE-4741-957A-4A4B3B80B000}" srcOrd="5" destOrd="0" parTransId="{5D0FD3F5-A90D-4146-A924-A1A92CD8274D}" sibTransId="{1B4442ED-B461-4B79-9024-3D1E2C81F606}"/>
    <dgm:cxn modelId="{A5BE5495-77E2-4907-BB3A-A10DAF8C40F1}" srcId="{0CEBA015-5208-4190-AE66-0EE898050573}" destId="{762DBA2E-4C24-4273-84EC-4B22CD182B92}" srcOrd="3" destOrd="0" parTransId="{DBBC07C5-A651-4F38-9957-A657C151EAF2}" sibTransId="{F54658B9-D443-4481-8CC7-990DFCF8B5F7}"/>
    <dgm:cxn modelId="{1D64F896-3718-47E9-BC91-91E56D4CAB14}" type="presOf" srcId="{0CEBA015-5208-4190-AE66-0EE898050573}" destId="{FAEBF8C5-79F2-4986-BBBF-59B8F6CEEDC1}" srcOrd="0" destOrd="0" presId="urn:microsoft.com/office/officeart/2005/8/layout/default"/>
    <dgm:cxn modelId="{FFD50C9C-55B3-41EA-91DA-AD88045D1AA7}" srcId="{0CEBA015-5208-4190-AE66-0EE898050573}" destId="{A709C461-2B7E-4F0B-A057-9A25106C93AA}" srcOrd="0" destOrd="0" parTransId="{62EA9E7A-9628-4EB7-93D0-AE87CE3ED2BE}" sibTransId="{F6FF64ED-F7AD-45DC-826A-73A95A73CAC5}"/>
    <dgm:cxn modelId="{101CE2A0-4345-40A4-BACF-2D1ACCF817C7}" type="presOf" srcId="{DE79BB3B-9546-4F99-AAC3-6607BB058972}" destId="{BF7E0917-8DEF-42E3-B7F0-F97B7C4DD18E}" srcOrd="0" destOrd="0" presId="urn:microsoft.com/office/officeart/2005/8/layout/default"/>
    <dgm:cxn modelId="{8E7B0BDF-3366-4831-8304-66FF5D7D140A}" type="presOf" srcId="{317B83B2-E8BE-4741-957A-4A4B3B80B000}" destId="{2D2556F3-426F-46B7-B48C-77CBAFE72AB5}" srcOrd="0" destOrd="0" presId="urn:microsoft.com/office/officeart/2005/8/layout/default"/>
    <dgm:cxn modelId="{54A2F4EA-CD4A-4CA9-82D9-CD1CA8CB6573}" type="presOf" srcId="{A709C461-2B7E-4F0B-A057-9A25106C93AA}" destId="{6B926B6D-FB1A-4838-BAA3-1625AC9D1FFA}" srcOrd="0" destOrd="0" presId="urn:microsoft.com/office/officeart/2005/8/layout/default"/>
    <dgm:cxn modelId="{D1396AF4-8286-4413-828C-2BF90C030847}" type="presOf" srcId="{57C40ED7-A801-4091-BBC6-18558704AA52}" destId="{F7B44D57-D292-4CDF-9B40-1FF7BFF55411}" srcOrd="0" destOrd="0" presId="urn:microsoft.com/office/officeart/2005/8/layout/default"/>
    <dgm:cxn modelId="{C6A0AEFD-254F-4008-87CE-11E527726C87}" srcId="{0CEBA015-5208-4190-AE66-0EE898050573}" destId="{3FAE9A18-E38D-477D-B8D9-FDCB8794FCB5}" srcOrd="6" destOrd="0" parTransId="{B491D84A-1312-417F-B6EB-B10B1333E480}" sibTransId="{C4EDCB2D-D880-4A88-A73D-D4F5AE3CCCF9}"/>
    <dgm:cxn modelId="{D92A4002-F6E4-4197-9814-F64AA6560608}" type="presParOf" srcId="{FAEBF8C5-79F2-4986-BBBF-59B8F6CEEDC1}" destId="{6B926B6D-FB1A-4838-BAA3-1625AC9D1FFA}" srcOrd="0" destOrd="0" presId="urn:microsoft.com/office/officeart/2005/8/layout/default"/>
    <dgm:cxn modelId="{C30F63E9-1C2B-47AC-9646-7A2CA31605DE}" type="presParOf" srcId="{FAEBF8C5-79F2-4986-BBBF-59B8F6CEEDC1}" destId="{6BEAE8FA-24F7-46A5-BCFB-7EB5390B7623}" srcOrd="1" destOrd="0" presId="urn:microsoft.com/office/officeart/2005/8/layout/default"/>
    <dgm:cxn modelId="{A6E057CE-4E2C-40BE-8085-9724DD342DDB}" type="presParOf" srcId="{FAEBF8C5-79F2-4986-BBBF-59B8F6CEEDC1}" destId="{BF7E0917-8DEF-42E3-B7F0-F97B7C4DD18E}" srcOrd="2" destOrd="0" presId="urn:microsoft.com/office/officeart/2005/8/layout/default"/>
    <dgm:cxn modelId="{FF0BB771-E662-4F66-B9F8-F3C21B171BFC}" type="presParOf" srcId="{FAEBF8C5-79F2-4986-BBBF-59B8F6CEEDC1}" destId="{1E662F68-2768-41EE-B8B4-AAF0D3FAD6B1}" srcOrd="3" destOrd="0" presId="urn:microsoft.com/office/officeart/2005/8/layout/default"/>
    <dgm:cxn modelId="{FC90BECE-70F1-43DA-B3FF-CD5BDA7F08E0}" type="presParOf" srcId="{FAEBF8C5-79F2-4986-BBBF-59B8F6CEEDC1}" destId="{50BF4D44-12F8-4D95-B253-73D9508D3DF6}" srcOrd="4" destOrd="0" presId="urn:microsoft.com/office/officeart/2005/8/layout/default"/>
    <dgm:cxn modelId="{78A53A47-8BD3-4903-9A0F-890D34377A3F}" type="presParOf" srcId="{FAEBF8C5-79F2-4986-BBBF-59B8F6CEEDC1}" destId="{80AA3E84-DD15-4FF1-A288-8260B40BEEE7}" srcOrd="5" destOrd="0" presId="urn:microsoft.com/office/officeart/2005/8/layout/default"/>
    <dgm:cxn modelId="{833B136B-4FF6-48B3-A5E2-8B1B6EBED810}" type="presParOf" srcId="{FAEBF8C5-79F2-4986-BBBF-59B8F6CEEDC1}" destId="{1F4840B8-CA6F-43AE-BDF2-1327E3B1572C}" srcOrd="6" destOrd="0" presId="urn:microsoft.com/office/officeart/2005/8/layout/default"/>
    <dgm:cxn modelId="{991C5DA3-3AB1-4678-97FA-D0FA3D79D903}" type="presParOf" srcId="{FAEBF8C5-79F2-4986-BBBF-59B8F6CEEDC1}" destId="{18F50E1C-3B3F-4412-8FCF-A9592D15278C}" srcOrd="7" destOrd="0" presId="urn:microsoft.com/office/officeart/2005/8/layout/default"/>
    <dgm:cxn modelId="{AA6841AB-03AE-4BA5-B8AE-9E1DCEFA2B97}" type="presParOf" srcId="{FAEBF8C5-79F2-4986-BBBF-59B8F6CEEDC1}" destId="{EE4A92A5-6998-4F5F-9FC4-CDD5F603C78A}" srcOrd="8" destOrd="0" presId="urn:microsoft.com/office/officeart/2005/8/layout/default"/>
    <dgm:cxn modelId="{10D9B84E-871B-41AA-A0C2-09F9760D8A81}" type="presParOf" srcId="{FAEBF8C5-79F2-4986-BBBF-59B8F6CEEDC1}" destId="{7232ABD0-2C87-4E68-A6E0-7B4AD5F72E4D}" srcOrd="9" destOrd="0" presId="urn:microsoft.com/office/officeart/2005/8/layout/default"/>
    <dgm:cxn modelId="{7272EC00-47D9-4EC6-AD79-BD4EAFFCD098}" type="presParOf" srcId="{FAEBF8C5-79F2-4986-BBBF-59B8F6CEEDC1}" destId="{2D2556F3-426F-46B7-B48C-77CBAFE72AB5}" srcOrd="10" destOrd="0" presId="urn:microsoft.com/office/officeart/2005/8/layout/default"/>
    <dgm:cxn modelId="{C4F77293-FFAE-4979-98CA-1B404C08CC06}" type="presParOf" srcId="{FAEBF8C5-79F2-4986-BBBF-59B8F6CEEDC1}" destId="{3E843A7D-95DC-4207-8A88-211AEBDC03F4}" srcOrd="11" destOrd="0" presId="urn:microsoft.com/office/officeart/2005/8/layout/default"/>
    <dgm:cxn modelId="{0717FA36-5CC8-4778-8148-533782AF0A83}" type="presParOf" srcId="{FAEBF8C5-79F2-4986-BBBF-59B8F6CEEDC1}" destId="{9546CDA9-03DE-4A6E-9372-ED1F833CEF77}" srcOrd="12" destOrd="0" presId="urn:microsoft.com/office/officeart/2005/8/layout/default"/>
    <dgm:cxn modelId="{D3F13290-E671-452E-B170-9012EA62CC1D}" type="presParOf" srcId="{FAEBF8C5-79F2-4986-BBBF-59B8F6CEEDC1}" destId="{EC774AC8-4782-455A-BE00-01C2ED094B57}" srcOrd="13" destOrd="0" presId="urn:microsoft.com/office/officeart/2005/8/layout/default"/>
    <dgm:cxn modelId="{D705A01B-72B6-469D-BD55-8D36A2243DE8}" type="presParOf" srcId="{FAEBF8C5-79F2-4986-BBBF-59B8F6CEEDC1}" destId="{F7B44D57-D292-4CDF-9B40-1FF7BFF55411}" srcOrd="14" destOrd="0" presId="urn:microsoft.com/office/officeart/2005/8/layout/defaul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926B6D-FB1A-4838-BAA3-1625AC9D1FFA}">
      <dsp:nvSpPr>
        <dsp:cNvPr id="0" name=""/>
        <dsp:cNvSpPr/>
      </dsp:nvSpPr>
      <dsp:spPr>
        <a:xfrm>
          <a:off x="586083" y="2662"/>
          <a:ext cx="1494145" cy="8964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>
              <a:latin typeface="EC Square Sans Pro Medium" panose="020B0500000000020004" pitchFamily="34" charset="0"/>
            </a:defRPr>
          </a:pPr>
          <a:r>
            <a:rPr sz="1600" kern="1200"/>
            <a:t>Cohésion</a:t>
          </a:r>
        </a:p>
      </dsp:txBody>
      <dsp:txXfrm>
        <a:off x="586083" y="2662"/>
        <a:ext cx="1494145" cy="896487"/>
      </dsp:txXfrm>
    </dsp:sp>
    <dsp:sp modelId="{BF7E0917-8DEF-42E3-B7F0-F97B7C4DD18E}">
      <dsp:nvSpPr>
        <dsp:cNvPr id="0" name=""/>
        <dsp:cNvSpPr/>
      </dsp:nvSpPr>
      <dsp:spPr>
        <a:xfrm>
          <a:off x="2229643" y="2662"/>
          <a:ext cx="1494145" cy="8964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>
              <a:latin typeface="EC Square Sans Pro Medium" panose="020B0500000000020004" pitchFamily="34" charset="0"/>
            </a:defRPr>
          </a:pPr>
          <a:r>
            <a:rPr sz="1600" kern="1200"/>
            <a:t>Politique </a:t>
          </a:r>
          <a:r>
            <a:rPr sz="1600" kern="1200" err="1"/>
            <a:t>sociale</a:t>
          </a:r>
          <a:endParaRPr sz="1600" kern="1200"/>
        </a:p>
      </dsp:txBody>
      <dsp:txXfrm>
        <a:off x="2229643" y="2662"/>
        <a:ext cx="1494145" cy="896487"/>
      </dsp:txXfrm>
    </dsp:sp>
    <dsp:sp modelId="{50BF4D44-12F8-4D95-B253-73D9508D3DF6}">
      <dsp:nvSpPr>
        <dsp:cNvPr id="0" name=""/>
        <dsp:cNvSpPr/>
      </dsp:nvSpPr>
      <dsp:spPr>
        <a:xfrm>
          <a:off x="586083" y="1048564"/>
          <a:ext cx="1494145" cy="8964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>
              <a:latin typeface="EC Square Sans Pro Medium" panose="020B0500000000020004" pitchFamily="34" charset="0"/>
            </a:defRPr>
          </a:pPr>
          <a:r>
            <a:rPr lang="fr-BE" sz="1600" kern="1200"/>
            <a:t>D</a:t>
          </a:r>
          <a:r>
            <a:rPr sz="1600" kern="1200" err="1"/>
            <a:t>éveloppement</a:t>
          </a:r>
          <a:r>
            <a:rPr sz="1600" kern="1200"/>
            <a:t> rural</a:t>
          </a:r>
        </a:p>
      </dsp:txBody>
      <dsp:txXfrm>
        <a:off x="586083" y="1048564"/>
        <a:ext cx="1494145" cy="896487"/>
      </dsp:txXfrm>
    </dsp:sp>
    <dsp:sp modelId="{1F4840B8-CA6F-43AE-BDF2-1327E3B1572C}">
      <dsp:nvSpPr>
        <dsp:cNvPr id="0" name=""/>
        <dsp:cNvSpPr/>
      </dsp:nvSpPr>
      <dsp:spPr>
        <a:xfrm>
          <a:off x="2229643" y="1048564"/>
          <a:ext cx="1494145" cy="8964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>
              <a:latin typeface="EC Square Sans Pro Medium" panose="020B0500000000020004" pitchFamily="34" charset="0"/>
            </a:defRPr>
          </a:pPr>
          <a:r>
            <a:rPr sz="1600" kern="1200" err="1"/>
            <a:t>Sécurité</a:t>
          </a:r>
          <a:r>
            <a:rPr sz="1600" kern="1200"/>
            <a:t> </a:t>
          </a:r>
          <a:r>
            <a:rPr sz="1600" kern="1200" err="1"/>
            <a:t>alimentaire</a:t>
          </a:r>
          <a:endParaRPr sz="1600" kern="1200"/>
        </a:p>
      </dsp:txBody>
      <dsp:txXfrm>
        <a:off x="2229643" y="1048564"/>
        <a:ext cx="1494145" cy="896487"/>
      </dsp:txXfrm>
    </dsp:sp>
    <dsp:sp modelId="{EE4A92A5-6998-4F5F-9FC4-CDD5F603C78A}">
      <dsp:nvSpPr>
        <dsp:cNvPr id="0" name=""/>
        <dsp:cNvSpPr/>
      </dsp:nvSpPr>
      <dsp:spPr>
        <a:xfrm>
          <a:off x="586083" y="2094465"/>
          <a:ext cx="1494145" cy="8964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>
              <a:latin typeface="EC Square Sans Pro Medium" panose="020B0500000000020004" pitchFamily="34" charset="0"/>
            </a:defRPr>
          </a:pPr>
          <a:r>
            <a:rPr sz="1600" kern="1200"/>
            <a:t>Pêche et zones côtières</a:t>
          </a:r>
        </a:p>
      </dsp:txBody>
      <dsp:txXfrm>
        <a:off x="586083" y="2094465"/>
        <a:ext cx="1494145" cy="896487"/>
      </dsp:txXfrm>
    </dsp:sp>
    <dsp:sp modelId="{2D2556F3-426F-46B7-B48C-77CBAFE72AB5}">
      <dsp:nvSpPr>
        <dsp:cNvPr id="0" name=""/>
        <dsp:cNvSpPr/>
      </dsp:nvSpPr>
      <dsp:spPr>
        <a:xfrm>
          <a:off x="2229643" y="2094465"/>
          <a:ext cx="1494145" cy="8964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>
              <a:latin typeface="EC Square Sans Pro Medium" panose="020B0500000000020004" pitchFamily="34" charset="0"/>
            </a:defRPr>
          </a:pPr>
          <a:r>
            <a:rPr sz="1600" kern="1200"/>
            <a:t>Migration</a:t>
          </a:r>
        </a:p>
      </dsp:txBody>
      <dsp:txXfrm>
        <a:off x="2229643" y="2094465"/>
        <a:ext cx="1494145" cy="896487"/>
      </dsp:txXfrm>
    </dsp:sp>
    <dsp:sp modelId="{9546CDA9-03DE-4A6E-9372-ED1F833CEF77}">
      <dsp:nvSpPr>
        <dsp:cNvPr id="0" name=""/>
        <dsp:cNvSpPr/>
      </dsp:nvSpPr>
      <dsp:spPr>
        <a:xfrm>
          <a:off x="586083" y="3140367"/>
          <a:ext cx="1494145" cy="8964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>
              <a:latin typeface="EC Square Sans Pro Medium" panose="020B0500000000020004" pitchFamily="34" charset="0"/>
            </a:defRPr>
          </a:pPr>
          <a:r>
            <a:rPr lang="fr-BE" sz="1600" kern="1200"/>
            <a:t>G</a:t>
          </a:r>
          <a:r>
            <a:rPr sz="1600" kern="1200" err="1"/>
            <a:t>estion</a:t>
          </a:r>
          <a:r>
            <a:rPr sz="1600" kern="1200"/>
            <a:t> des </a:t>
          </a:r>
          <a:r>
            <a:rPr sz="1600" kern="1200" err="1"/>
            <a:t>frontières</a:t>
          </a:r>
          <a:endParaRPr sz="1600" kern="1200"/>
        </a:p>
      </dsp:txBody>
      <dsp:txXfrm>
        <a:off x="586083" y="3140367"/>
        <a:ext cx="1494145" cy="896487"/>
      </dsp:txXfrm>
    </dsp:sp>
    <dsp:sp modelId="{F7B44D57-D292-4CDF-9B40-1FF7BFF55411}">
      <dsp:nvSpPr>
        <dsp:cNvPr id="0" name=""/>
        <dsp:cNvSpPr/>
      </dsp:nvSpPr>
      <dsp:spPr>
        <a:xfrm>
          <a:off x="2229643" y="3140367"/>
          <a:ext cx="1494145" cy="8964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>
              <a:latin typeface="EC Square Sans Pro Medium" panose="020B0500000000020004" pitchFamily="34" charset="0"/>
            </a:defRPr>
          </a:pPr>
          <a:r>
            <a:rPr sz="1600" kern="1200"/>
            <a:t>Sécurité intérieure</a:t>
          </a:r>
        </a:p>
      </dsp:txBody>
      <dsp:txXfrm>
        <a:off x="2229643" y="3140367"/>
        <a:ext cx="1494145" cy="8964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0.0047</cdr:x>
      <cdr:y>0.07966</cdr:y>
    </cdr:from>
    <cdr:to>
      <cdr:x>0.36069</cdr:x>
      <cdr:y>0.12644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71D58C0E-1EC6-B557-0D1B-A85B00406459}"/>
            </a:ext>
          </a:extLst>
        </cdr:cNvPr>
        <cdr:cNvSpPr txBox="1"/>
      </cdr:nvSpPr>
      <cdr:spPr>
        <a:xfrm xmlns:a="http://schemas.openxmlformats.org/drawingml/2006/main">
          <a:off x="49296" y="325295"/>
          <a:ext cx="3733839" cy="1910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IE" sz="1200" i="1" kern="1200" dirty="0" err="1">
              <a:solidFill>
                <a:schemeClr val="tx1"/>
              </a:solidFill>
              <a:latin typeface="EC Square Sans Pro" panose="020B0506040000020004" pitchFamily="34" charset="0"/>
            </a:rPr>
            <a:t>Pourcentage</a:t>
          </a:r>
          <a:r>
            <a:rPr lang="en-IE" sz="1200" i="1" kern="1200" dirty="0">
              <a:solidFill>
                <a:schemeClr val="tx1"/>
              </a:solidFill>
              <a:latin typeface="EC Square Sans Pro" panose="020B0506040000020004" pitchFamily="34" charset="0"/>
            </a:rPr>
            <a:t> du RNB de </a:t>
          </a:r>
          <a:r>
            <a:rPr lang="en-IE" sz="1200" i="1" kern="1200" dirty="0" err="1">
              <a:solidFill>
                <a:schemeClr val="tx1"/>
              </a:solidFill>
              <a:latin typeface="EC Square Sans Pro" panose="020B0506040000020004" pitchFamily="34" charset="0"/>
            </a:rPr>
            <a:t>l’UE</a:t>
          </a:r>
          <a:r>
            <a:rPr lang="en-IE" sz="1200" i="1" kern="1200" dirty="0">
              <a:solidFill>
                <a:schemeClr val="tx1"/>
              </a:solidFill>
              <a:latin typeface="EC Square Sans Pro" panose="020B0506040000020004" pitchFamily="34" charset="0"/>
            </a:rPr>
            <a:t> pour la </a:t>
          </a:r>
          <a:r>
            <a:rPr lang="en-IE" sz="1200" i="1" kern="1200" dirty="0" err="1">
              <a:solidFill>
                <a:schemeClr val="tx1"/>
              </a:solidFill>
              <a:latin typeface="EC Square Sans Pro" panose="020B0506040000020004" pitchFamily="34" charset="0"/>
            </a:rPr>
            <a:t>période</a:t>
          </a:r>
          <a:r>
            <a:rPr lang="en-IE" sz="1200" i="1" kern="1200" dirty="0">
              <a:solidFill>
                <a:schemeClr val="tx1"/>
              </a:solidFill>
              <a:latin typeface="EC Square Sans Pro" panose="020B0506040000020004" pitchFamily="34" charset="0"/>
            </a:rPr>
            <a:t> </a:t>
          </a:r>
          <a:r>
            <a:rPr lang="en-IE" sz="1200" i="1" kern="1200" dirty="0" err="1">
              <a:solidFill>
                <a:schemeClr val="tx1"/>
              </a:solidFill>
              <a:latin typeface="EC Square Sans Pro" panose="020B0506040000020004" pitchFamily="34" charset="0"/>
            </a:rPr>
            <a:t>concernée</a:t>
          </a:r>
          <a:endParaRPr lang="en-IE" sz="1200" i="1" dirty="0">
            <a:effectLst/>
            <a:latin typeface="EC Square Sans Pro" panose="020B0506040000020004" pitchFamily="34" charset="0"/>
          </a:endParaRPr>
        </a:p>
        <a:p xmlns:a="http://schemas.openxmlformats.org/drawingml/2006/main">
          <a:endParaRPr lang="en-IE" sz="1200" dirty="0">
            <a:latin typeface="EC Square Sans Pro" panose="020B05060400000200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0.29743</cdr:x>
      <cdr:y>0.22012</cdr:y>
    </cdr:from>
    <cdr:to>
      <cdr:x>0.70823</cdr:x>
      <cdr:y>0.77227</cdr:y>
    </cdr:to>
    <cdr:sp macro="" textlink="">
      <cdr:nvSpPr>
        <cdr:cNvPr id="4" name="Oval 3">
          <a:extLst xmlns:a="http://schemas.openxmlformats.org/drawingml/2006/main">
            <a:ext uri="{FF2B5EF4-FFF2-40B4-BE49-F238E27FC236}">
              <a16:creationId xmlns:a16="http://schemas.microsoft.com/office/drawing/2014/main" id="{8776BD14-7D88-65A2-0D72-3E99C2D4FC3D}"/>
            </a:ext>
          </a:extLst>
        </cdr:cNvPr>
        <cdr:cNvSpPr/>
      </cdr:nvSpPr>
      <cdr:spPr>
        <a:xfrm xmlns:a="http://schemas.openxmlformats.org/drawingml/2006/main">
          <a:off x="2001859" y="1102262"/>
          <a:ext cx="2764976" cy="2764976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  <a:effectLst xmlns:a="http://schemas.openxmlformats.org/drawingml/2006/main">
          <a:outerShdw blurRad="165100" dist="38100" dir="8400000" algn="tl" rotWithShape="0">
            <a:prstClr val="black">
              <a:alpha val="20000"/>
            </a:prstClr>
          </a:outerShdw>
        </a:effectLst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lIns="0" tIns="45720" rIns="0" bIns="45720" rtlCol="0" anchor="ctr"/>
        <a:lstStyle xmlns:a="http://schemas.openxmlformats.org/drawingml/2006/main">
          <a:def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</a:defPPr>
          <a:lvl1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chemeClr val="lt1"/>
              </a:solidFill>
              <a:latin typeface="+mn-lt"/>
              <a:ea typeface="+mn-ea"/>
              <a:cs typeface="+mn-cs"/>
              <a:sym typeface="Arial"/>
            </a:defRPr>
          </a:lvl1pPr>
          <a:lvl2pPr marR="0" lvl="1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chemeClr val="lt1"/>
              </a:solidFill>
              <a:latin typeface="+mn-lt"/>
              <a:ea typeface="+mn-ea"/>
              <a:cs typeface="+mn-cs"/>
              <a:sym typeface="Arial"/>
            </a:defRPr>
          </a:lvl2pPr>
          <a:lvl3pPr marR="0" lvl="2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chemeClr val="lt1"/>
              </a:solidFill>
              <a:latin typeface="+mn-lt"/>
              <a:ea typeface="+mn-ea"/>
              <a:cs typeface="+mn-cs"/>
              <a:sym typeface="Arial"/>
            </a:defRPr>
          </a:lvl3pPr>
          <a:lvl4pPr marR="0" lvl="3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chemeClr val="lt1"/>
              </a:solidFill>
              <a:latin typeface="+mn-lt"/>
              <a:ea typeface="+mn-ea"/>
              <a:cs typeface="+mn-cs"/>
              <a:sym typeface="Arial"/>
            </a:defRPr>
          </a:lvl4pPr>
          <a:lvl5pPr marR="0" lvl="4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chemeClr val="lt1"/>
              </a:solidFill>
              <a:latin typeface="+mn-lt"/>
              <a:ea typeface="+mn-ea"/>
              <a:cs typeface="+mn-cs"/>
              <a:sym typeface="Arial"/>
            </a:defRPr>
          </a:lvl5pPr>
          <a:lvl6pPr marR="0" lvl="5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chemeClr val="lt1"/>
              </a:solidFill>
              <a:latin typeface="+mn-lt"/>
              <a:ea typeface="+mn-ea"/>
              <a:cs typeface="+mn-cs"/>
              <a:sym typeface="Arial"/>
            </a:defRPr>
          </a:lvl6pPr>
          <a:lvl7pPr marR="0" lvl="6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chemeClr val="lt1"/>
              </a:solidFill>
              <a:latin typeface="+mn-lt"/>
              <a:ea typeface="+mn-ea"/>
              <a:cs typeface="+mn-cs"/>
              <a:sym typeface="Arial"/>
            </a:defRPr>
          </a:lvl7pPr>
          <a:lvl8pPr marR="0" lvl="7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chemeClr val="lt1"/>
              </a:solidFill>
              <a:latin typeface="+mn-lt"/>
              <a:ea typeface="+mn-ea"/>
              <a:cs typeface="+mn-cs"/>
              <a:sym typeface="Arial"/>
            </a:defRPr>
          </a:lvl8pPr>
          <a:lvl9pPr marR="0" lvl="8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chemeClr val="lt1"/>
              </a:solidFill>
              <a:latin typeface="+mn-lt"/>
              <a:ea typeface="+mn-ea"/>
              <a:cs typeface="+mn-cs"/>
              <a:sym typeface="Arial"/>
            </a:defRPr>
          </a:lvl9pPr>
        </a:lstStyle>
        <a:p xmlns:a="http://schemas.openxmlformats.org/drawingml/2006/main">
          <a:pPr algn="ctr"/>
          <a:r>
            <a:rPr lang="en-US" sz="2400" dirty="0">
              <a:solidFill>
                <a:schemeClr val="accent1"/>
              </a:solidFill>
              <a:latin typeface="EC Square Sans Pro"/>
            </a:rPr>
            <a:t>Total </a:t>
          </a:r>
        </a:p>
        <a:p xmlns:a="http://schemas.openxmlformats.org/drawingml/2006/main">
          <a:pPr algn="ctr"/>
          <a:r>
            <a:rPr lang="en-US" sz="2400" b="1" dirty="0">
              <a:solidFill>
                <a:schemeClr val="accent1"/>
              </a:solidFill>
              <a:latin typeface="EC Square Sans Pro"/>
            </a:rPr>
            <a:t>2000 milliards</a:t>
          </a:r>
          <a:endParaRPr lang="en-IE" sz="2400" b="1" dirty="0">
            <a:solidFill>
              <a:schemeClr val="accent1"/>
            </a:solidFill>
            <a:latin typeface="EC Square Sans Pro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0.09326</cdr:x>
      <cdr:y>0.15661</cdr:y>
    </cdr:from>
    <cdr:to>
      <cdr:x>0.33233</cdr:x>
      <cdr:y>0.37267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5D5C3A6E-F418-B40C-CED1-AB44F11B8420}"/>
            </a:ext>
          </a:extLst>
        </cdr:cNvPr>
        <cdr:cNvSpPr txBox="1"/>
      </cdr:nvSpPr>
      <cdr:spPr>
        <a:xfrm xmlns:a="http://schemas.openxmlformats.org/drawingml/2006/main">
          <a:off x="644345" y="901332"/>
          <a:ext cx="1651687" cy="12435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lvl="0">
            <a:defRPr/>
          </a:pPr>
          <a:r>
            <a:rPr lang="fr-FR" sz="1300" dirty="0">
              <a:latin typeface="EC Square Sans Pro" panose="020B0506040000020004" pitchFamily="34" charset="0"/>
            </a:rPr>
            <a:t>En milliards d’euros, prix courants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0.14697</cdr:x>
      <cdr:y>0.4211</cdr:y>
    </cdr:from>
    <cdr:to>
      <cdr:x>0.21157</cdr:x>
      <cdr:y>0.54793</cdr:y>
    </cdr:to>
    <cdr:cxnSp macro="">
      <cdr:nvCxnSpPr>
        <cdr:cNvPr id="10" name="Straight Arrow Connector 9">
          <a:extLst xmlns:a="http://schemas.openxmlformats.org/drawingml/2006/main">
            <a:ext uri="{FF2B5EF4-FFF2-40B4-BE49-F238E27FC236}">
              <a16:creationId xmlns:a16="http://schemas.microsoft.com/office/drawing/2014/main" id="{A0B3C790-662D-FC76-32D3-A61011BE5C01}"/>
            </a:ext>
          </a:extLst>
        </cdr:cNvPr>
        <cdr:cNvCxnSpPr/>
      </cdr:nvCxnSpPr>
      <cdr:spPr>
        <a:xfrm xmlns:a="http://schemas.openxmlformats.org/drawingml/2006/main">
          <a:off x="1365250" y="2097893"/>
          <a:ext cx="600075" cy="631825"/>
        </a:xfrm>
        <a:prstGeom xmlns:a="http://schemas.openxmlformats.org/drawingml/2006/main" prst="straightConnector1">
          <a:avLst/>
        </a:prstGeom>
        <a:ln xmlns:a="http://schemas.openxmlformats.org/drawingml/2006/main" w="15875">
          <a:solidFill>
            <a:schemeClr val="accent1"/>
          </a:solidFill>
          <a:prstDash val="dash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0.09639</cdr:x>
      <cdr:y>0.4211</cdr:y>
    </cdr:from>
    <cdr:to>
      <cdr:x>0.09639</cdr:x>
      <cdr:y>0.54665</cdr:y>
    </cdr:to>
    <cdr:cxnSp macro="">
      <cdr:nvCxnSpPr>
        <cdr:cNvPr id="12" name="Straight Arrow Connector 11">
          <a:extLst xmlns:a="http://schemas.openxmlformats.org/drawingml/2006/main">
            <a:ext uri="{FF2B5EF4-FFF2-40B4-BE49-F238E27FC236}">
              <a16:creationId xmlns:a16="http://schemas.microsoft.com/office/drawing/2014/main" id="{BB27D77B-1AE2-8B14-8627-59DC7FA5B870}"/>
            </a:ext>
          </a:extLst>
        </cdr:cNvPr>
        <cdr:cNvCxnSpPr/>
      </cdr:nvCxnSpPr>
      <cdr:spPr>
        <a:xfrm xmlns:a="http://schemas.openxmlformats.org/drawingml/2006/main">
          <a:off x="895388" y="2097893"/>
          <a:ext cx="0" cy="625475"/>
        </a:xfrm>
        <a:prstGeom xmlns:a="http://schemas.openxmlformats.org/drawingml/2006/main" prst="straightConnector1">
          <a:avLst/>
        </a:prstGeom>
        <a:ln xmlns:a="http://schemas.openxmlformats.org/drawingml/2006/main" w="15875">
          <a:solidFill>
            <a:schemeClr val="accent1"/>
          </a:solidFill>
          <a:prstDash val="dash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0.1145</cdr:x>
      <cdr:y>0.42111</cdr:y>
    </cdr:from>
    <cdr:to>
      <cdr:x>0.15757</cdr:x>
      <cdr:y>0.47018</cdr:y>
    </cdr:to>
    <cdr:cxnSp macro="">
      <cdr:nvCxnSpPr>
        <cdr:cNvPr id="16" name="Straight Arrow Connector 15">
          <a:extLst xmlns:a="http://schemas.openxmlformats.org/drawingml/2006/main">
            <a:ext uri="{FF2B5EF4-FFF2-40B4-BE49-F238E27FC236}">
              <a16:creationId xmlns:a16="http://schemas.microsoft.com/office/drawing/2014/main" id="{937819ED-4BDF-A104-9C55-E87F05B813B1}"/>
            </a:ext>
          </a:extLst>
        </cdr:cNvPr>
        <cdr:cNvCxnSpPr/>
      </cdr:nvCxnSpPr>
      <cdr:spPr>
        <a:xfrm xmlns:a="http://schemas.openxmlformats.org/drawingml/2006/main">
          <a:off x="1063581" y="2097914"/>
          <a:ext cx="400083" cy="244461"/>
        </a:xfrm>
        <a:prstGeom xmlns:a="http://schemas.openxmlformats.org/drawingml/2006/main" prst="straightConnector1">
          <a:avLst/>
        </a:prstGeom>
        <a:ln xmlns:a="http://schemas.openxmlformats.org/drawingml/2006/main" w="15875">
          <a:solidFill>
            <a:schemeClr val="accent1"/>
          </a:solidFill>
          <a:prstDash val="dash"/>
          <a:tailEnd type="non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0.05748</cdr:x>
      <cdr:y>0.05827</cdr:y>
    </cdr:from>
    <cdr:to>
      <cdr:x>0.2432</cdr:x>
      <cdr:y>0.14813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6DCD138A-D798-0113-ADA4-83F28FD1326D}"/>
            </a:ext>
          </a:extLst>
        </cdr:cNvPr>
        <cdr:cNvSpPr txBox="1"/>
      </cdr:nvSpPr>
      <cdr:spPr>
        <a:xfrm xmlns:a="http://schemas.openxmlformats.org/drawingml/2006/main">
          <a:off x="533939" y="290294"/>
          <a:ext cx="1725201" cy="4476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</a:defPPr>
          <a:lvl1pPr marL="0" marR="0" lvl="0" indent="0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100" b="0" i="0" u="none" strike="noStrike" cap="none">
              <a:solidFill>
                <a:srgbClr val="000000"/>
              </a:solidFill>
              <a:latin typeface="+mn-lt"/>
              <a:ea typeface="+mn-ea"/>
              <a:cs typeface="+mn-cs"/>
              <a:sym typeface="Arial"/>
            </a:defRPr>
          </a:lvl1pPr>
          <a:lvl2pPr marL="457200" marR="0" lvl="1" indent="0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100" b="0" i="0" u="none" strike="noStrike" cap="none">
              <a:solidFill>
                <a:srgbClr val="000000"/>
              </a:solidFill>
              <a:latin typeface="+mn-lt"/>
              <a:ea typeface="+mn-ea"/>
              <a:cs typeface="+mn-cs"/>
              <a:sym typeface="Arial"/>
            </a:defRPr>
          </a:lvl2pPr>
          <a:lvl3pPr marL="914400" marR="0" lvl="2" indent="0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100" b="0" i="0" u="none" strike="noStrike" cap="none">
              <a:solidFill>
                <a:srgbClr val="000000"/>
              </a:solidFill>
              <a:latin typeface="+mn-lt"/>
              <a:ea typeface="+mn-ea"/>
              <a:cs typeface="+mn-cs"/>
              <a:sym typeface="Arial"/>
            </a:defRPr>
          </a:lvl3pPr>
          <a:lvl4pPr marL="1371600" marR="0" lvl="3" indent="0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100" b="0" i="0" u="none" strike="noStrike" cap="none">
              <a:solidFill>
                <a:srgbClr val="000000"/>
              </a:solidFill>
              <a:latin typeface="+mn-lt"/>
              <a:ea typeface="+mn-ea"/>
              <a:cs typeface="+mn-cs"/>
              <a:sym typeface="Arial"/>
            </a:defRPr>
          </a:lvl4pPr>
          <a:lvl5pPr marL="1828800" marR="0" lvl="4" indent="0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100" b="0" i="0" u="none" strike="noStrike" cap="none">
              <a:solidFill>
                <a:srgbClr val="000000"/>
              </a:solidFill>
              <a:latin typeface="+mn-lt"/>
              <a:ea typeface="+mn-ea"/>
              <a:cs typeface="+mn-cs"/>
              <a:sym typeface="Arial"/>
            </a:defRPr>
          </a:lvl5pPr>
          <a:lvl6pPr marL="2286000" marR="0" lvl="5" indent="0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100" b="0" i="0" u="none" strike="noStrike" cap="none">
              <a:solidFill>
                <a:srgbClr val="000000"/>
              </a:solidFill>
              <a:latin typeface="+mn-lt"/>
              <a:ea typeface="+mn-ea"/>
              <a:cs typeface="+mn-cs"/>
              <a:sym typeface="Arial"/>
            </a:defRPr>
          </a:lvl6pPr>
          <a:lvl7pPr marL="2743200" marR="0" lvl="6" indent="0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100" b="0" i="0" u="none" strike="noStrike" cap="none">
              <a:solidFill>
                <a:srgbClr val="000000"/>
              </a:solidFill>
              <a:latin typeface="+mn-lt"/>
              <a:ea typeface="+mn-ea"/>
              <a:cs typeface="+mn-cs"/>
              <a:sym typeface="Arial"/>
            </a:defRPr>
          </a:lvl7pPr>
          <a:lvl8pPr marL="3200400" marR="0" lvl="7" indent="0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100" b="0" i="0" u="none" strike="noStrike" cap="none">
              <a:solidFill>
                <a:srgbClr val="000000"/>
              </a:solidFill>
              <a:latin typeface="+mn-lt"/>
              <a:ea typeface="+mn-ea"/>
              <a:cs typeface="+mn-cs"/>
              <a:sym typeface="Arial"/>
            </a:defRPr>
          </a:lvl8pPr>
          <a:lvl9pPr marL="3657600" marR="0" lvl="8" indent="0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100" b="0" i="0" u="none" strike="noStrike" cap="none">
              <a:solidFill>
                <a:srgbClr val="000000"/>
              </a:solidFill>
              <a:latin typeface="+mn-lt"/>
              <a:ea typeface="+mn-ea"/>
              <a:cs typeface="+mn-cs"/>
              <a:sym typeface="Arial"/>
            </a:defRPr>
          </a:lvl9pPr>
        </a:lstStyle>
        <a:p xmlns:a="http://schemas.openxmlformats.org/drawingml/2006/main">
          <a:pPr algn="l"/>
          <a:r>
            <a:rPr lang="fr-FR" sz="1300" dirty="0">
              <a:latin typeface="EC Square Sans Pro" panose="020B0506040000020004" pitchFamily="34" charset="0"/>
            </a:rPr>
            <a:t>En milliards d’euros prix courants</a:t>
          </a:r>
        </a:p>
      </cdr:txBody>
    </cdr:sp>
  </cdr:relSizeAnchor>
  <cdr:relSizeAnchor xmlns:cdr="http://schemas.openxmlformats.org/drawingml/2006/chartDrawing">
    <cdr:from>
      <cdr:x>0.10852</cdr:x>
      <cdr:y>0.22587</cdr:y>
    </cdr:from>
    <cdr:to>
      <cdr:x>0.10852</cdr:x>
      <cdr:y>0.23925</cdr:y>
    </cdr:to>
    <cdr:cxnSp macro="">
      <cdr:nvCxnSpPr>
        <cdr:cNvPr id="15" name="Straight Connector 14">
          <a:extLst xmlns:a="http://schemas.openxmlformats.org/drawingml/2006/main">
            <a:ext uri="{FF2B5EF4-FFF2-40B4-BE49-F238E27FC236}">
              <a16:creationId xmlns:a16="http://schemas.microsoft.com/office/drawing/2014/main" id="{7B575753-EBE7-CB3E-70E7-A397A9306C86}"/>
            </a:ext>
          </a:extLst>
        </cdr:cNvPr>
        <cdr:cNvCxnSpPr/>
      </cdr:nvCxnSpPr>
      <cdr:spPr>
        <a:xfrm xmlns:a="http://schemas.openxmlformats.org/drawingml/2006/main">
          <a:off x="1008058" y="1125254"/>
          <a:ext cx="0" cy="66657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chemeClr val="accent3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64D34D8-E3B4-F069-6ADD-F8D442E609B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2191E5-897D-1F21-6B64-C79FF3AD2E9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7E606C-77CD-45C1-9571-DE74CA837D88}" type="datetimeFigureOut">
              <a:rPr lang="en-IE" smtClean="0"/>
              <a:t>03/02/2026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903FA3-5DC7-AAE3-B405-7184FD6B12E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6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454CF8-DBD9-2EAE-C757-6C20B658552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777607" y="9428586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A08B9C-ED77-41BB-BC53-D69EC8827C7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153203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889938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777607" y="0"/>
            <a:ext cx="2889938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58775" y="1243013"/>
            <a:ext cx="5951538" cy="33480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66910" y="4777195"/>
            <a:ext cx="5335270" cy="3908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8586"/>
            <a:ext cx="2889938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777607" y="9428586"/>
            <a:ext cx="2889938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:notes"/>
          <p:cNvSpPr txBox="1">
            <a:spLocks noGrp="1"/>
          </p:cNvSpPr>
          <p:nvPr>
            <p:ph type="body" idx="1"/>
          </p:nvPr>
        </p:nvSpPr>
        <p:spPr>
          <a:xfrm>
            <a:off x="666910" y="4777195"/>
            <a:ext cx="5335270" cy="390861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58775" y="1243013"/>
            <a:ext cx="5951538" cy="33480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b="1">
                <a:solidFill>
                  <a:schemeClr val="accent1"/>
                </a:solidFill>
              </a:rPr>
              <a:t>Combinaison des fonds de l’UE mis en œuvre par les États membres et les régions </a:t>
            </a:r>
            <a:r>
              <a:t>en un processus de planification stratégique cohérent et adapté, aligné sur les priorités communes de l’Union.</a:t>
            </a:r>
            <a:endParaRPr>
              <a:cs typeface="Arial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t>Un système rationalisé de </a:t>
            </a:r>
            <a:r>
              <a:rPr b="1">
                <a:solidFill>
                  <a:schemeClr val="accent1"/>
                </a:solidFill>
              </a:rPr>
              <a:t>réformes et d’investissements nationaux ad hoc dans un cadre coordonné</a:t>
            </a:r>
            <a:r>
              <a:t>.</a:t>
            </a:r>
            <a:endParaRPr>
              <a:cs typeface="Arial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t>Intégration d’une</a:t>
            </a:r>
            <a:r>
              <a:rPr b="1"/>
              <a:t> </a:t>
            </a:r>
            <a:r>
              <a:rPr b="1">
                <a:solidFill>
                  <a:schemeClr val="accent1"/>
                </a:solidFill>
              </a:rPr>
              <a:t>facilité de l’UE pour </a:t>
            </a:r>
            <a:r>
              <a:t>mener à bien des actions qui peuvent être réalisées plus efficacement au niveau de l’Union, en complément des projets mis en œuvre par les États membres et les régions.</a:t>
            </a:r>
            <a:endParaRPr>
              <a:latin typeface="Arial"/>
              <a:cs typeface="Arial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b="1">
                <a:solidFill>
                  <a:schemeClr val="accent1"/>
                </a:solidFill>
              </a:rPr>
              <a:t>L’objectif est de renforcer la cohésion économique, sociale et territoriale de l’UE</a:t>
            </a:r>
            <a:r>
              <a:rPr>
                <a:solidFill>
                  <a:schemeClr val="accent1"/>
                </a:solidFill>
              </a:rPr>
              <a:t> </a:t>
            </a:r>
            <a:r>
              <a:t>par des investissements soutenus dans les compétences, l’éducation, le logement, la santé, la sécurité alimentaire et l’inclusion sociale.</a:t>
            </a:r>
            <a:endParaRPr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>
              <a:cs typeface="Arial"/>
            </a:endParaRPr>
          </a:p>
          <a:p>
            <a:pPr>
              <a:buFont typeface="Arial" panose="020B0604020202020204" pitchFamily="34" charset="0"/>
              <a:buChar char="•"/>
              <a:defRPr b="1"/>
            </a:pPr>
            <a:r>
              <a:t>plus facile à adapter aux besoins locaux, </a:t>
            </a:r>
          </a:p>
          <a:p>
            <a:pPr>
              <a:buFont typeface="Arial" panose="020B0604020202020204" pitchFamily="34" charset="0"/>
              <a:buChar char="•"/>
              <a:defRPr b="1"/>
            </a:pPr>
            <a:r>
              <a:t>une gestion plus simple pour les autorités nationales et locales, </a:t>
            </a:r>
          </a:p>
          <a:p>
            <a:pPr>
              <a:buFont typeface="Arial" panose="020B0604020202020204" pitchFamily="34" charset="0"/>
              <a:buChar char="•"/>
              <a:defRPr b="1"/>
            </a:pPr>
            <a:r>
              <a:t>et, surtout, plus puissants lorsqu’ils sont combinés.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/>
          </a:p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059263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13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536844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74B5E4-A58E-902C-0298-47C8D14FD2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98EE373-FB62-98CC-93EE-E7B50FDAD8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FB1D8B3-02EE-6DB0-994B-63FAFE46DA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D40B37-E6DE-5604-FE40-D0CFCDEEFC2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751129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858251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BDCA81-1BD7-E871-2FFF-261B256FF5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74B70BB-B0CC-5241-6C05-2E5A76FCC2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4FE4692-2C12-BB76-9B4D-2034A082AA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65CC22-BAA8-CB2B-57E7-C3967985EB7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17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340449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18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365114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19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90091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82088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304426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63004F-6A8E-4D5F-2235-099D3B5CE8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FCC4E51-4FA8-C382-897F-E5F1004009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0089B96-AC6B-AFD6-3BB1-4F50290D36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E2004-BEC7-EC09-DE89-2D34CF2C694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627063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0C4538-F933-F388-58AC-A0A973D5F8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7E83282-91F1-E70B-9301-39AC313BC6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1F51A95-B509-170A-1CBE-1A7E324414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94D72B-7830-D1C8-81B0-834C95E5FE4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233871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943736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150958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186516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1FFB13-6004-ADC3-890E-BA01D5310C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89FA1C9-366D-7693-59E7-4BB3461D1C1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40438FD-6B25-2DC7-28A7-9E4A64875D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5A57CD-C8DC-AD25-C2F0-C8B6D73E469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009016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04178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page option 1"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675400-3E4A-4805-76D4-89E3DBA229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17486"/>
            <a:ext cx="2743200" cy="172523"/>
          </a:xfrm>
          <a:prstGeom prst="rect">
            <a:avLst/>
          </a:prstGeom>
          <a:noFill/>
        </p:spPr>
        <p:txBody>
          <a:bodyPr vert="horz" lIns="91440" tIns="45720" rIns="91440" bIns="45720" anchor="ctr"/>
          <a:lstStyle>
            <a:lvl1pPr algn="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 algn="l"/>
            <a:r>
              <a:t>JJ/MM/AAAA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B290A50-B43D-A2B6-515F-75425256AC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040714"/>
            <a:ext cx="10515600" cy="1020337"/>
          </a:xfrm>
          <a:noFill/>
        </p:spPr>
        <p:txBody>
          <a:bodyPr>
            <a:noAutofit/>
          </a:bodyPr>
          <a:lstStyle>
            <a:lvl1pPr>
              <a:defRPr sz="8800">
                <a:solidFill>
                  <a:schemeClr val="bg1"/>
                </a:solidFill>
              </a:defRPr>
            </a:lvl1pPr>
          </a:lstStyle>
          <a:p>
            <a:r>
              <a:t>Cliquez pour ajouter un titre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69D02D42-BA7D-84CC-873F-80F08362B35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8200" y="4219575"/>
            <a:ext cx="4929188" cy="61118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t>Cliquez pour modifier les styles du texte principal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600E4EF-7051-9AAC-2C78-0958FBC514BC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838199" y="5243158"/>
            <a:ext cx="3176847" cy="304616"/>
          </a:xfrm>
          <a:solidFill>
            <a:schemeClr val="accent2"/>
          </a:solidFill>
          <a:ln w="12700" cap="rnd">
            <a:noFill/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 marL="0" indent="0">
              <a:buNone/>
              <a:defRPr sz="1600" b="1" i="0">
                <a:solidFill>
                  <a:schemeClr val="tx2"/>
                </a:solidFill>
              </a:defRPr>
            </a:lvl1pPr>
          </a:lstStyle>
          <a:p>
            <a:pPr lvl="0"/>
            <a:r>
              <a:t>Cliquez pour modifier les styles du texte principal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44FE014-C7ED-9A93-D0B5-5AA5AD1F72D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/>
          <p:nvPr userDrawn="1"/>
        </p:nvPicPr>
        <p:blipFill>
          <a:blip r:embed="rId2"/>
          <a:srcRect/>
          <a:stretch/>
        </p:blipFill>
        <p:spPr>
          <a:xfrm>
            <a:off x="9463383" y="5751368"/>
            <a:ext cx="2544024" cy="915848"/>
          </a:xfrm>
          <a:prstGeom prst="rect">
            <a:avLst/>
          </a:prstGeom>
          <a:noFill/>
        </p:spPr>
      </p:pic>
      <p:pic>
        <p:nvPicPr>
          <p:cNvPr id="5" name="Picture 4" descr="A black and yellow sign with white text&#10;&#10;AI-generated content may be incorrect.">
            <a:extLst>
              <a:ext uri="{FF2B5EF4-FFF2-40B4-BE49-F238E27FC236}">
                <a16:creationId xmlns:a16="http://schemas.microsoft.com/office/drawing/2014/main" id="{4156BDEC-E2D2-488D-AD9B-44621EF0EF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34024" y="464344"/>
            <a:ext cx="1362833" cy="1876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0155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 userDrawn="1">
          <p15:clr>
            <a:srgbClr val="FBAE40"/>
          </p15:clr>
        </p15:guide>
        <p15:guide id="4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ody text two colum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F6E74-65E4-088E-A627-F5CBCB9E0F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989056"/>
            <a:ext cx="5019675" cy="3271102"/>
          </a:xfrm>
          <a:noFill/>
        </p:spPr>
        <p:txBody>
          <a:bodyPr lIns="144000" tIns="144000" rIns="144000" bIns="144000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F39DED1-43B7-A54B-D3D7-54792E535D26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334125" y="1989056"/>
            <a:ext cx="5019675" cy="3271102"/>
          </a:xfrm>
          <a:noFill/>
        </p:spPr>
        <p:txBody>
          <a:bodyPr lIns="144000" tIns="144000" rIns="144000" bIns="144000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9416748-3994-A02A-B7BD-AC8272883D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85691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ody text two columns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F6E74-65E4-088E-A627-F5CBCB9E0F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989056"/>
            <a:ext cx="5019675" cy="3271102"/>
          </a:xfrm>
          <a:solidFill>
            <a:schemeClr val="accent1"/>
          </a:solidFill>
        </p:spPr>
        <p:txBody>
          <a:bodyPr lIns="144000" tIns="144000" rIns="144000" bIns="144000"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C0E4D59-AF6A-8993-094A-5A4FED57EA3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334125" y="1989056"/>
            <a:ext cx="5019675" cy="3271102"/>
          </a:xfrm>
          <a:solidFill>
            <a:schemeClr val="accent1"/>
          </a:solidFill>
        </p:spPr>
        <p:txBody>
          <a:bodyPr lIns="144000" tIns="144000" rIns="144000" bIns="144000"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C3588F2-1E00-50BC-0820-CB663EE971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94545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ody text two columns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0920A60-FD35-93DC-D952-15BAEF0C0BB5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838200" y="2029022"/>
            <a:ext cx="5019674" cy="460375"/>
          </a:xfrm>
          <a:solidFill>
            <a:schemeClr val="accent1"/>
          </a:solidFill>
          <a:ln w="12700" cap="rnd">
            <a:noFill/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0" tIns="72000" rIns="72000" bIns="72000"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F6E74-65E4-088E-A627-F5CBCB9E0F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724150"/>
            <a:ext cx="5019675" cy="2536008"/>
          </a:xfrm>
          <a:noFill/>
        </p:spPr>
        <p:txBody>
          <a:bodyPr lIns="144000" tIns="144000" rIns="144000" bIns="144000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6B8E071-31DF-2C06-04A9-3BC538CDA6CD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6334126" y="2029022"/>
            <a:ext cx="5019674" cy="460375"/>
          </a:xfrm>
          <a:solidFill>
            <a:schemeClr val="accent1"/>
          </a:solidFill>
          <a:ln w="12700" cap="rnd">
            <a:noFill/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0" tIns="72000" rIns="72000" bIns="72000"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18A63BF-772E-9151-C37F-6751BC1781DA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6334125" y="2724150"/>
            <a:ext cx="5019675" cy="2536008"/>
          </a:xfrm>
          <a:noFill/>
        </p:spPr>
        <p:txBody>
          <a:bodyPr lIns="144000" tIns="144000" rIns="144000" bIns="144000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0AA9BB-29EC-79EA-02CA-8452ADF649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72981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ody text two columns with subtitles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B8270BF-EE76-A46D-95E0-FB617042099B}"/>
              </a:ext>
            </a:extLst>
          </p:cNvPr>
          <p:cNvSpPr>
            <a:spLocks/>
          </p:cNvSpPr>
          <p:nvPr/>
        </p:nvSpPr>
        <p:spPr>
          <a:xfrm>
            <a:off x="0" y="1487978"/>
            <a:ext cx="12192000" cy="537002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0920A60-FD35-93DC-D952-15BAEF0C0BB5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838200" y="2029022"/>
            <a:ext cx="5019674" cy="460375"/>
          </a:xfrm>
          <a:solidFill>
            <a:schemeClr val="accent5"/>
          </a:solidFill>
          <a:ln w="12700" cap="rnd">
            <a:noFill/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0" tIns="72000" rIns="72000" bIns="72000">
            <a:no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F6E74-65E4-088E-A627-F5CBCB9E0F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724150"/>
            <a:ext cx="5019675" cy="2536008"/>
          </a:xfrm>
          <a:noFill/>
        </p:spPr>
        <p:txBody>
          <a:bodyPr lIns="144000" tIns="144000" rIns="144000" bIns="144000"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6B8E071-31DF-2C06-04A9-3BC538CDA6CD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6334126" y="2029022"/>
            <a:ext cx="5019674" cy="460375"/>
          </a:xfrm>
          <a:solidFill>
            <a:schemeClr val="accent5"/>
          </a:solidFill>
          <a:ln w="12700" cap="rnd">
            <a:noFill/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0" tIns="72000" rIns="72000" bIns="72000">
            <a:no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18A63BF-772E-9151-C37F-6751BC1781DA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6334125" y="2724150"/>
            <a:ext cx="5019675" cy="2536008"/>
          </a:xfrm>
          <a:noFill/>
        </p:spPr>
        <p:txBody>
          <a:bodyPr lIns="144000" tIns="144000" rIns="144000" bIns="144000"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7262511B-BA2E-7984-66D6-B5152DA09D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pic>
        <p:nvPicPr>
          <p:cNvPr id="11" name="Picture 10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DB557BE9-B8DC-E601-A0F8-16CD84F918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EFAC7B2-2467-A72A-9F8B-CBD0FB0D8C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236665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ody text two columns colu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ECCFB38-4E5F-126B-A212-3CBD911F983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1487978"/>
            <a:ext cx="12192000" cy="537002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F6E74-65E4-088E-A627-F5CBCB9E0F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587083"/>
            <a:ext cx="4670502" cy="2899317"/>
          </a:xfrm>
          <a:noFill/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36259F-C7F8-D963-3DFD-92239B4D3F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587083"/>
            <a:ext cx="5181600" cy="2899317"/>
          </a:xfrm>
          <a:noFill/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02BBC44B-821F-21ED-8464-03E5216981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pic>
        <p:nvPicPr>
          <p:cNvPr id="9" name="Picture 8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22B46DA4-CDDE-5119-2E5E-AD549E681C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A321162-C08B-5D98-4E1F-FE50C321D8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16760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ody text three columns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F6E74-65E4-088E-A627-F5CBCB9E0F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89056"/>
            <a:ext cx="3055070" cy="3299381"/>
          </a:xfrm>
          <a:solidFill>
            <a:schemeClr val="accent1"/>
          </a:solidFill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1A8786C-FCBD-3783-706E-0CBF5B0343E3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629467" y="1989056"/>
            <a:ext cx="3056400" cy="3299381"/>
          </a:xfrm>
          <a:solidFill>
            <a:schemeClr val="accent1"/>
          </a:solidFill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4DC31AC-D39C-A8A3-ED76-D3399E224DE3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8297400" y="1989056"/>
            <a:ext cx="3056400" cy="3299381"/>
          </a:xfrm>
          <a:solidFill>
            <a:schemeClr val="accent1"/>
          </a:solidFill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D635DEE-A882-2487-2337-D6BB66A7AF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017306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ody text three colum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F6E74-65E4-088E-A627-F5CBCB9E0F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89056"/>
            <a:ext cx="3055070" cy="3299381"/>
          </a:xfrm>
        </p:spPr>
        <p:txBody>
          <a:bodyPr>
            <a:noAutofit/>
          </a:bodyPr>
          <a:lstStyle>
            <a:lvl1pPr marL="0" indent="0">
              <a:buClr>
                <a:schemeClr val="tx2"/>
              </a:buClr>
              <a:buSzPct val="150000"/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FF39438-760E-ED2B-8243-319A5EF04778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568465" y="1989055"/>
            <a:ext cx="3055070" cy="3299381"/>
          </a:xfrm>
        </p:spPr>
        <p:txBody>
          <a:bodyPr>
            <a:noAutofit/>
          </a:bodyPr>
          <a:lstStyle>
            <a:lvl1pPr marL="0" indent="0">
              <a:buClr>
                <a:schemeClr val="tx2"/>
              </a:buClr>
              <a:buSzPct val="150000"/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FA7DAD-79FF-9241-7523-B9F28613FB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2284C9D-0459-8584-A6B3-FFE83837141D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8298730" y="1989055"/>
            <a:ext cx="3055070" cy="3299381"/>
          </a:xfrm>
        </p:spPr>
        <p:txBody>
          <a:bodyPr>
            <a:noAutofit/>
          </a:bodyPr>
          <a:lstStyle>
            <a:lvl1pPr marL="0" indent="0">
              <a:buClr>
                <a:schemeClr val="tx2"/>
              </a:buClr>
              <a:buSzPct val="150000"/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724403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ody text three columns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9E2655-E9DF-246B-F4FD-D62B2B37A4B3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838200" y="2029022"/>
            <a:ext cx="3045644" cy="460375"/>
          </a:xfrm>
          <a:solidFill>
            <a:schemeClr val="tx2"/>
          </a:solidFill>
          <a:ln w="12700" cap="rnd">
            <a:noFill/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0" tIns="72000" rIns="72000" bIns="72000"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A1C7A71E-B4AA-350C-C619-6CD926C5FB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690199"/>
            <a:ext cx="3045644" cy="2598238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B64B145-4048-55E1-B2E9-6B27CC0E5870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4586925" y="2010169"/>
            <a:ext cx="3132055" cy="460375"/>
          </a:xfrm>
          <a:solidFill>
            <a:schemeClr val="tx2"/>
          </a:solidFill>
          <a:ln w="12700" cap="rnd">
            <a:noFill/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0" tIns="72000" rIns="72000" bIns="72000"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56044468-6F92-BCD9-357B-E33281665606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586926" y="2690199"/>
            <a:ext cx="3132055" cy="2598238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E2839C1-28EB-C84A-8FE0-1EB86DE1BDEE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8422064" y="2029022"/>
            <a:ext cx="3045644" cy="460375"/>
          </a:xfrm>
          <a:solidFill>
            <a:schemeClr val="tx2"/>
          </a:solidFill>
          <a:ln w="12700" cap="rnd">
            <a:noFill/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0" tIns="72000" rIns="72000" bIns="72000"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A1E8E11D-2B2A-C5C5-EFFC-16D798510576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8422064" y="2690199"/>
            <a:ext cx="3045644" cy="2598238"/>
          </a:xfrm>
        </p:spPr>
        <p:txBody>
          <a:bodyPr>
            <a:noAutofit/>
          </a:bodyPr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2761D88-1D18-A805-8D96-5BEBFEFE21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201717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text and image coloured backgroun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0F1C0-2CE9-2640-8D54-464A0BF69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2" cy="816904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F9DE773-46A1-EE6A-D3DF-FC96DCA4C7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47851"/>
            <a:ext cx="4670502" cy="3638549"/>
          </a:xfrm>
          <a:noFill/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6CC71E5-FBEB-2751-9FF1-D81B32C5D66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50002" y="1825625"/>
            <a:ext cx="5003800" cy="3638550"/>
          </a:xfrm>
          <a:solidFill>
            <a:schemeClr val="tx2"/>
          </a:solidFill>
          <a:ln w="76200">
            <a:noFill/>
          </a:ln>
          <a:effectLst/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pic>
        <p:nvPicPr>
          <p:cNvPr id="6" name="Picture 5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93834467-B58A-08E2-AA0A-DB1D50F360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pic>
        <p:nvPicPr>
          <p:cNvPr id="5" name="Picture 4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570F0233-3DB4-DD9F-5F0F-396910702D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A4DF5A1-9706-DCB7-1601-51D0F26AEF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256195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text and image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0F1C0-2CE9-2640-8D54-464A0BF69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2" cy="816904"/>
          </a:xfrm>
        </p:spPr>
        <p:txBody>
          <a:bodyPr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A9BD169-F6A4-2E23-F2D4-B7DED1FC99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47851"/>
            <a:ext cx="4670502" cy="3638549"/>
          </a:xfrm>
          <a:noFill/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6CC71E5-FBEB-2751-9FF1-D81B32C5D66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50002" y="1825625"/>
            <a:ext cx="5003800" cy="3638550"/>
          </a:xfrm>
          <a:solidFill>
            <a:schemeClr val="tx2"/>
          </a:solidFill>
          <a:ln w="76200">
            <a:noFill/>
          </a:ln>
          <a:effectLst/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0C2FD4-3B80-FE70-83EA-C9956AF116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859237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pag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5;p31">
            <a:extLst>
              <a:ext uri="{FF2B5EF4-FFF2-40B4-BE49-F238E27FC236}">
                <a16:creationId xmlns:a16="http://schemas.microsoft.com/office/drawing/2014/main" id="{D3CADB7B-43FA-62FF-A4B3-5E073752114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0" y="1981200"/>
            <a:ext cx="12192000" cy="48767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10E61F-C8F9-4190-1EE4-9217CF0F1D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594518"/>
            <a:ext cx="10515600" cy="1068400"/>
          </a:xfrm>
          <a:solidFill>
            <a:schemeClr val="bg1"/>
          </a:solidFill>
        </p:spPr>
        <p:txBody>
          <a:bodyPr lIns="144000" tIns="144000" rIns="144000" bIns="144000" anchor="b">
            <a:noAutofit/>
          </a:bodyPr>
          <a:lstStyle>
            <a:lvl1pPr>
              <a:defRPr sz="8800"/>
            </a:lvl1pPr>
          </a:lstStyle>
          <a:p>
            <a:r>
              <a:rPr lang="en-US"/>
              <a:t>Click to add a title</a:t>
            </a:r>
            <a:endParaRPr lang="en-IE"/>
          </a:p>
        </p:txBody>
      </p:sp>
      <p:sp>
        <p:nvSpPr>
          <p:cNvPr id="6" name="Content Placeholder 14">
            <a:extLst>
              <a:ext uri="{FF2B5EF4-FFF2-40B4-BE49-F238E27FC236}">
                <a16:creationId xmlns:a16="http://schemas.microsoft.com/office/drawing/2014/main" id="{F041A8C2-E23F-3F85-E8AE-2AEEB496419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8200" y="2942564"/>
            <a:ext cx="4929188" cy="611188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A red dotted line with a couple of people&#10;&#10;Description automatically generated with medium confidence" hidden="1">
            <a:extLst>
              <a:ext uri="{FF2B5EF4-FFF2-40B4-BE49-F238E27FC236}">
                <a16:creationId xmlns:a16="http://schemas.microsoft.com/office/drawing/2014/main" id="{95398073-E69B-2867-360F-504F7007FD0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red dotted line with a couple of people&#10;&#10;Description automatically generated with medium confidence" hidden="1">
            <a:extLst>
              <a:ext uri="{FF2B5EF4-FFF2-40B4-BE49-F238E27FC236}">
                <a16:creationId xmlns:a16="http://schemas.microsoft.com/office/drawing/2014/main" id="{6437CF6F-3079-899D-F025-61C0BCD596A4}"/>
              </a:ext>
            </a:extLst>
          </p:cNvPr>
          <p:cNvPicPr/>
          <p:nvPr userDrawn="1"/>
        </p:nvPicPr>
        <p:blipFill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European Commission">
            <a:extLst>
              <a:ext uri="{FF2B5EF4-FFF2-40B4-BE49-F238E27FC236}">
                <a16:creationId xmlns:a16="http://schemas.microsoft.com/office/drawing/2014/main" id="{97034CB8-2B4A-3519-77AF-1512D68F2797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0664" y="174518"/>
            <a:ext cx="2544024" cy="9158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395979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text and 4 images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0F1C0-2CE9-2640-8D54-464A0BF69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2" cy="816904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Google Shape;91;p33">
            <a:extLst>
              <a:ext uri="{FF2B5EF4-FFF2-40B4-BE49-F238E27FC236}">
                <a16:creationId xmlns:a16="http://schemas.microsoft.com/office/drawing/2014/main" id="{A9F38C94-2545-ED67-4909-C5A475FCF803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3538332" y="2197664"/>
            <a:ext cx="2461591" cy="163815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0" name="Google Shape;95;p33">
            <a:extLst>
              <a:ext uri="{FF2B5EF4-FFF2-40B4-BE49-F238E27FC236}">
                <a16:creationId xmlns:a16="http://schemas.microsoft.com/office/drawing/2014/main" id="{45EC68E1-18F5-04CB-00B3-F8948F3B4F18}"/>
              </a:ext>
            </a:extLst>
          </p:cNvPr>
          <p:cNvSpPr>
            <a:spLocks noGrp="1"/>
          </p:cNvSpPr>
          <p:nvPr>
            <p:ph type="pic" idx="5"/>
          </p:nvPr>
        </p:nvSpPr>
        <p:spPr>
          <a:xfrm>
            <a:off x="6161035" y="2197663"/>
            <a:ext cx="2461593" cy="163815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0A4763F-1C9A-B628-1609-DA5C75C90FC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802758" y="2197100"/>
            <a:ext cx="2519363" cy="16383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Google Shape;91;p33">
            <a:extLst>
              <a:ext uri="{FF2B5EF4-FFF2-40B4-BE49-F238E27FC236}">
                <a16:creationId xmlns:a16="http://schemas.microsoft.com/office/drawing/2014/main" id="{0AB5F208-A96D-CEBC-874F-7B719FD86FEB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3538332" y="4031391"/>
            <a:ext cx="2461591" cy="163815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7" name="Google Shape;95;p33">
            <a:extLst>
              <a:ext uri="{FF2B5EF4-FFF2-40B4-BE49-F238E27FC236}">
                <a16:creationId xmlns:a16="http://schemas.microsoft.com/office/drawing/2014/main" id="{0AC28D44-5B34-89F9-D8AB-62E99E380E36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161035" y="4031390"/>
            <a:ext cx="2461593" cy="163815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14095A4F-385F-CF4A-5E10-E3628D85F6C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2758" y="4030827"/>
            <a:ext cx="2519363" cy="16383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092A6C90-A6CE-C107-4350-7906F5FDD7F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839" y="2197100"/>
            <a:ext cx="2519363" cy="16383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FA45C4F8-1803-A72B-10DF-5927ABF6E40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8839" y="4030827"/>
            <a:ext cx="2519363" cy="16383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F9C7B51-3F16-5ABF-3BE2-AA17BD10DB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047276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big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72;p30">
            <a:extLst>
              <a:ext uri="{FF2B5EF4-FFF2-40B4-BE49-F238E27FC236}">
                <a16:creationId xmlns:a16="http://schemas.microsoft.com/office/drawing/2014/main" id="{252B282C-4F3C-02C6-86A1-F51B8A650847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0" y="1"/>
            <a:ext cx="5388429" cy="6857999"/>
          </a:xfrm>
          <a:prstGeom prst="rect">
            <a:avLst/>
          </a:prstGeom>
          <a:solidFill>
            <a:schemeClr val="lt2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20F1C0-2CE9-2640-8D54-464A0BF69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6457" y="589047"/>
            <a:ext cx="7587343" cy="717240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03EC882-6BB1-D514-72D9-A7D3FAE8C698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3766457" y="1895333"/>
            <a:ext cx="7587342" cy="3845577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59177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big photo coloured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72;p30">
            <a:extLst>
              <a:ext uri="{FF2B5EF4-FFF2-40B4-BE49-F238E27FC236}">
                <a16:creationId xmlns:a16="http://schemas.microsoft.com/office/drawing/2014/main" id="{252B282C-4F3C-02C6-86A1-F51B8A650847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0" y="1"/>
            <a:ext cx="5388429" cy="6857999"/>
          </a:xfrm>
          <a:prstGeom prst="rect">
            <a:avLst/>
          </a:prstGeom>
          <a:solidFill>
            <a:schemeClr val="lt2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2F83483-47D9-4712-A8D7-6CBF61775821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125185" y="6162533"/>
            <a:ext cx="6090558" cy="390667"/>
          </a:xfrm>
          <a:solidFill>
            <a:schemeClr val="bg1"/>
          </a:solidFill>
        </p:spPr>
        <p:txBody>
          <a:bodyPr anchor="ctr">
            <a:noAutofit/>
          </a:bodyPr>
          <a:lstStyle>
            <a:lvl1pPr marL="0" indent="0">
              <a:buNone/>
              <a:defRPr sz="1800" i="1"/>
            </a:lvl1pPr>
          </a:lstStyle>
          <a:p>
            <a:pPr lvl="0"/>
            <a:r>
              <a:rPr lang="en-US"/>
              <a:t>Click to edit Master text styles (caption)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20F1C0-2CE9-2640-8D54-464A0BF69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5743" y="589047"/>
            <a:ext cx="5138057" cy="717240"/>
          </a:xfrm>
          <a:solidFill>
            <a:schemeClr val="bg1"/>
          </a:solidFill>
        </p:spPr>
        <p:txBody>
          <a:bodyPr lIns="72000" tIns="72000" rIns="72000" bIns="72000">
            <a:noAutofit/>
          </a:bodyPr>
          <a:lstStyle>
            <a:lvl1pPr>
              <a:defRPr sz="4400">
                <a:solidFill>
                  <a:schemeClr val="bg1"/>
                </a:solidFill>
                <a:highlight>
                  <a:srgbClr val="003399"/>
                </a:highlight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03EC882-6BB1-D514-72D9-A7D3FAE8C698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215743" y="1895333"/>
            <a:ext cx="5138056" cy="3845577"/>
          </a:xfrm>
          <a:solidFill>
            <a:schemeClr val="bg1"/>
          </a:solidFill>
        </p:spPr>
        <p:txBody>
          <a:bodyPr>
            <a:noAutofit/>
          </a:bodyPr>
          <a:lstStyle>
            <a:lvl1pPr marL="0" indent="0">
              <a:buClr>
                <a:schemeClr val="tx2"/>
              </a:buClr>
              <a:buSzPct val="150000"/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7724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big photo coloured 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2F035CA-6728-7746-C9FC-81382094BF06}"/>
              </a:ext>
            </a:extLst>
          </p:cNvPr>
          <p:cNvSpPr/>
          <p:nvPr/>
        </p:nvSpPr>
        <p:spPr>
          <a:xfrm>
            <a:off x="5388429" y="0"/>
            <a:ext cx="6803571" cy="6857999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" name="Google Shape;72;p30">
            <a:extLst>
              <a:ext uri="{FF2B5EF4-FFF2-40B4-BE49-F238E27FC236}">
                <a16:creationId xmlns:a16="http://schemas.microsoft.com/office/drawing/2014/main" id="{252B282C-4F3C-02C6-86A1-F51B8A650847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0" y="1"/>
            <a:ext cx="5388429" cy="6857999"/>
          </a:xfrm>
          <a:prstGeom prst="rect">
            <a:avLst/>
          </a:prstGeom>
          <a:solidFill>
            <a:schemeClr val="lt2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DE701F0-97E6-7792-DA18-AD6E08BC874A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125185" y="6162533"/>
            <a:ext cx="6090558" cy="390667"/>
          </a:xfrm>
          <a:solidFill>
            <a:schemeClr val="bg1"/>
          </a:solidFill>
        </p:spPr>
        <p:txBody>
          <a:bodyPr anchor="ctr">
            <a:noAutofit/>
          </a:bodyPr>
          <a:lstStyle>
            <a:lvl1pPr marL="0" indent="0">
              <a:buNone/>
              <a:defRPr sz="1800" i="1"/>
            </a:lvl1pPr>
          </a:lstStyle>
          <a:p>
            <a:pPr lvl="0"/>
            <a:r>
              <a:rPr lang="en-US"/>
              <a:t>Click to edit Master text styles (caption)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20F1C0-2CE9-2640-8D54-464A0BF69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5743" y="589046"/>
            <a:ext cx="5138057" cy="1000267"/>
          </a:xfrm>
          <a:noFill/>
        </p:spPr>
        <p:txBody>
          <a:bodyPr lIns="72000" tIns="72000" rIns="72000" bIns="72000">
            <a:noAutofit/>
          </a:bodyPr>
          <a:lstStyle>
            <a:lvl1pPr>
              <a:defRPr sz="4400">
                <a:solidFill>
                  <a:schemeClr val="tx2"/>
                </a:solidFill>
                <a:highlight>
                  <a:srgbClr val="FFD34E"/>
                </a:highlight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03EC882-6BB1-D514-72D9-A7D3FAE8C698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215743" y="1895333"/>
            <a:ext cx="5138056" cy="3845577"/>
          </a:xfrm>
          <a:noFill/>
        </p:spPr>
        <p:txBody>
          <a:bodyPr>
            <a:noAutofit/>
          </a:bodyPr>
          <a:lstStyle>
            <a:lvl1pPr marL="0" indent="0">
              <a:buClr>
                <a:schemeClr val="bg1"/>
              </a:buClr>
              <a:buSzPct val="150000"/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F07C9B7E-A9F7-E74E-8B7F-3BB737CA39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pic>
        <p:nvPicPr>
          <p:cNvPr id="9" name="Picture 8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B7786630-3DC2-B1C3-65DD-397E446197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2073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in 2 columns and big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72;p30">
            <a:extLst>
              <a:ext uri="{FF2B5EF4-FFF2-40B4-BE49-F238E27FC236}">
                <a16:creationId xmlns:a16="http://schemas.microsoft.com/office/drawing/2014/main" id="{252B282C-4F3C-02C6-86A1-F51B8A650847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7773642" y="0"/>
            <a:ext cx="4418358" cy="6857999"/>
          </a:xfrm>
          <a:prstGeom prst="rect">
            <a:avLst/>
          </a:prstGeom>
          <a:solidFill>
            <a:schemeClr val="lt2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78936A4-CDCB-C345-F71F-92F2A35F2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1067"/>
            <a:ext cx="7915275" cy="717240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FE590DB-1C31-60F0-D6F8-A1706796115D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38200" y="1833753"/>
            <a:ext cx="2974761" cy="3638550"/>
          </a:xfrm>
          <a:noFill/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94C5D68-6EAE-4A7A-7185-241C6CF3B9BB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4305921" y="1833753"/>
            <a:ext cx="2974761" cy="3638550"/>
          </a:xfrm>
          <a:noFill/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 descr="A blue flag with yellow stars&#10;&#10;Description automatically generated">
            <a:extLst>
              <a:ext uri="{FF2B5EF4-FFF2-40B4-BE49-F238E27FC236}">
                <a16:creationId xmlns:a16="http://schemas.microsoft.com/office/drawing/2014/main" id="{901A7271-B7CF-4C49-1423-D7CA7ECEF2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6063" cy="762106"/>
          </a:xfrm>
          <a:prstGeom prst="rect">
            <a:avLst/>
          </a:prstGeom>
        </p:spPr>
      </p:pic>
      <p:pic>
        <p:nvPicPr>
          <p:cNvPr id="5" name="Picture 4" descr="A blue flag with yellow stars&#10;&#10;Description automatically generated">
            <a:extLst>
              <a:ext uri="{FF2B5EF4-FFF2-40B4-BE49-F238E27FC236}">
                <a16:creationId xmlns:a16="http://schemas.microsoft.com/office/drawing/2014/main" id="{C0DCEE1B-27AC-37B6-7683-71F823E43E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6063" cy="762106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397D846-EECB-7092-C88A-21E2250BDE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559539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hotos and three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41187F8-6993-4E2B-6622-C25429339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2" cy="816904"/>
          </a:xfr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E" sz="4400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Google Shape;72;p30">
            <a:extLst>
              <a:ext uri="{FF2B5EF4-FFF2-40B4-BE49-F238E27FC236}">
                <a16:creationId xmlns:a16="http://schemas.microsoft.com/office/drawing/2014/main" id="{252B282C-4F3C-02C6-86A1-F51B8A650847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872591" y="1571394"/>
            <a:ext cx="3008502" cy="2763002"/>
          </a:xfrm>
          <a:prstGeom prst="rect">
            <a:avLst/>
          </a:prstGeom>
          <a:solidFill>
            <a:schemeClr val="lt2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3FA7EE-FB05-1C4E-138A-F50BCF45EEC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73125" y="4591050"/>
            <a:ext cx="3008313" cy="1103313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Google Shape;72;p30">
            <a:extLst>
              <a:ext uri="{FF2B5EF4-FFF2-40B4-BE49-F238E27FC236}">
                <a16:creationId xmlns:a16="http://schemas.microsoft.com/office/drawing/2014/main" id="{463AB235-233D-D0DB-E16C-CB9366541FFD}"/>
              </a:ext>
            </a:extLst>
          </p:cNvPr>
          <p:cNvSpPr>
            <a:spLocks noGrp="1"/>
          </p:cNvSpPr>
          <p:nvPr>
            <p:ph type="pic" idx="27"/>
          </p:nvPr>
        </p:nvSpPr>
        <p:spPr>
          <a:xfrm>
            <a:off x="4608944" y="1571394"/>
            <a:ext cx="3008502" cy="2763002"/>
          </a:xfrm>
          <a:prstGeom prst="rect">
            <a:avLst/>
          </a:prstGeom>
          <a:solidFill>
            <a:schemeClr val="lt2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321AD6DD-14BD-E044-8AD7-2881DB891822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609133" y="4611671"/>
            <a:ext cx="3008313" cy="1103313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Google Shape;72;p30">
            <a:extLst>
              <a:ext uri="{FF2B5EF4-FFF2-40B4-BE49-F238E27FC236}">
                <a16:creationId xmlns:a16="http://schemas.microsoft.com/office/drawing/2014/main" id="{18BFCAC6-D624-8622-7879-6E32A21B7DBA}"/>
              </a:ext>
            </a:extLst>
          </p:cNvPr>
          <p:cNvSpPr>
            <a:spLocks noGrp="1"/>
          </p:cNvSpPr>
          <p:nvPr>
            <p:ph type="pic" idx="28"/>
          </p:nvPr>
        </p:nvSpPr>
        <p:spPr>
          <a:xfrm>
            <a:off x="8345298" y="1571394"/>
            <a:ext cx="3008502" cy="2763002"/>
          </a:xfrm>
          <a:prstGeom prst="rect">
            <a:avLst/>
          </a:prstGeom>
          <a:solidFill>
            <a:schemeClr val="lt2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12415A3E-5C31-4007-8208-34FF613FDA4D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8345487" y="4611671"/>
            <a:ext cx="3008313" cy="1103313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3314E959-31F1-870D-FAE7-99D8E63330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284891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hotos and three coloured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41187F8-6993-4E2B-6622-C25429339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2" cy="816904"/>
          </a:xfr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E" sz="4400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Google Shape;72;p30">
            <a:extLst>
              <a:ext uri="{FF2B5EF4-FFF2-40B4-BE49-F238E27FC236}">
                <a16:creationId xmlns:a16="http://schemas.microsoft.com/office/drawing/2014/main" id="{252B282C-4F3C-02C6-86A1-F51B8A650847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872591" y="1571394"/>
            <a:ext cx="3008502" cy="2763002"/>
          </a:xfrm>
          <a:prstGeom prst="rect">
            <a:avLst/>
          </a:prstGeom>
          <a:solidFill>
            <a:schemeClr val="lt2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3FA7EE-FB05-1C4E-138A-F50BCF45EEC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73125" y="4591050"/>
            <a:ext cx="3008313" cy="1103313"/>
          </a:xfrm>
          <a:solidFill>
            <a:schemeClr val="accent1"/>
          </a:solidFill>
        </p:spPr>
        <p:txBody>
          <a:bodyPr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Google Shape;72;p30">
            <a:extLst>
              <a:ext uri="{FF2B5EF4-FFF2-40B4-BE49-F238E27FC236}">
                <a16:creationId xmlns:a16="http://schemas.microsoft.com/office/drawing/2014/main" id="{463AB235-233D-D0DB-E16C-CB9366541FFD}"/>
              </a:ext>
            </a:extLst>
          </p:cNvPr>
          <p:cNvSpPr>
            <a:spLocks noGrp="1"/>
          </p:cNvSpPr>
          <p:nvPr>
            <p:ph type="pic" idx="27"/>
          </p:nvPr>
        </p:nvSpPr>
        <p:spPr>
          <a:xfrm>
            <a:off x="4608944" y="1571394"/>
            <a:ext cx="3008502" cy="2763002"/>
          </a:xfrm>
          <a:prstGeom prst="rect">
            <a:avLst/>
          </a:prstGeom>
          <a:solidFill>
            <a:schemeClr val="lt2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321AD6DD-14BD-E044-8AD7-2881DB891822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609133" y="4611671"/>
            <a:ext cx="3008313" cy="1103313"/>
          </a:xfrm>
          <a:solidFill>
            <a:schemeClr val="accent1"/>
          </a:solidFill>
        </p:spPr>
        <p:txBody>
          <a:bodyPr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Google Shape;72;p30">
            <a:extLst>
              <a:ext uri="{FF2B5EF4-FFF2-40B4-BE49-F238E27FC236}">
                <a16:creationId xmlns:a16="http://schemas.microsoft.com/office/drawing/2014/main" id="{18BFCAC6-D624-8622-7879-6E32A21B7DBA}"/>
              </a:ext>
            </a:extLst>
          </p:cNvPr>
          <p:cNvSpPr>
            <a:spLocks noGrp="1"/>
          </p:cNvSpPr>
          <p:nvPr>
            <p:ph type="pic" idx="28"/>
          </p:nvPr>
        </p:nvSpPr>
        <p:spPr>
          <a:xfrm>
            <a:off x="8345298" y="1571394"/>
            <a:ext cx="3008502" cy="2763002"/>
          </a:xfrm>
          <a:prstGeom prst="rect">
            <a:avLst/>
          </a:prstGeom>
          <a:solidFill>
            <a:schemeClr val="lt2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12415A3E-5C31-4007-8208-34FF613FDA4D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8345487" y="4611671"/>
            <a:ext cx="3008313" cy="1103313"/>
          </a:xfrm>
          <a:solidFill>
            <a:schemeClr val="accent1"/>
          </a:solidFill>
        </p:spPr>
        <p:txBody>
          <a:bodyPr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52517C-B46F-A98F-0643-A97107DEC7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21836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a coloured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30C1291-4A16-4E7F-D6F2-0662C6CCE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6904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Google Shape;72;p30">
            <a:extLst>
              <a:ext uri="{FF2B5EF4-FFF2-40B4-BE49-F238E27FC236}">
                <a16:creationId xmlns:a16="http://schemas.microsoft.com/office/drawing/2014/main" id="{252B282C-4F3C-02C6-86A1-F51B8A650847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838200" y="1706136"/>
            <a:ext cx="4840275" cy="3463179"/>
          </a:xfrm>
          <a:prstGeom prst="rect">
            <a:avLst/>
          </a:prstGeom>
          <a:solidFill>
            <a:schemeClr val="lt2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21CCFCC-12CB-E276-21C2-DAA2C8D36EC9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6393779" y="1706137"/>
            <a:ext cx="4960021" cy="3463178"/>
          </a:xfrm>
          <a:solidFill>
            <a:schemeClr val="accent1"/>
          </a:solidFill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9240A71C-FBDC-ABE7-AF08-221E5E6295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305228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positiv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3559404-34AB-2AB1-76B4-CB85000D6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816904"/>
            <a:ext cx="10515600" cy="816904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012AF7B-3A7E-8763-817E-DD321C64A6B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238038" cy="6858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8A2B82B-3461-6DA2-3E41-F3AC8139182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0" y="994438"/>
            <a:ext cx="6096000" cy="4521200"/>
          </a:xfrm>
          <a:solidFill>
            <a:schemeClr val="accent1"/>
          </a:solidFill>
        </p:spPr>
        <p:txBody>
          <a:bodyPr lIns="504000" anchor="ctr">
            <a:noAutofit/>
          </a:bodyPr>
          <a:lstStyle>
            <a:lvl1pPr marL="0" indent="0">
              <a:buNone/>
              <a:defRPr/>
            </a:lvl1pPr>
            <a:lvl2pPr marL="457200" indent="0">
              <a:buNone/>
              <a:defRPr lang="en-US" sz="2400" b="1" i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Google Shape;66;p29" descr="Quote">
            <a:extLst>
              <a:ext uri="{FF2B5EF4-FFF2-40B4-BE49-F238E27FC236}">
                <a16:creationId xmlns:a16="http://schemas.microsoft.com/office/drawing/2014/main" id="{2BA61D73-E039-6C69-A4A9-27D86CB30D1D}"/>
              </a:ext>
            </a:extLst>
          </p:cNvPr>
          <p:cNvPicPr preferRelativeResize="0"/>
          <p:nvPr/>
        </p:nvPicPr>
        <p:blipFill rotWithShape="1">
          <a:blip r:embed="rId2">
            <a:alphaModFix/>
            <a:biLevel thresh="50000"/>
          </a:blip>
          <a:srcRect/>
          <a:stretch/>
        </p:blipFill>
        <p:spPr>
          <a:xfrm rot="10800000">
            <a:off x="5349220" y="5138020"/>
            <a:ext cx="989729" cy="98972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blue flag with yellow stars&#10;&#10;Description automatically generated">
            <a:extLst>
              <a:ext uri="{FF2B5EF4-FFF2-40B4-BE49-F238E27FC236}">
                <a16:creationId xmlns:a16="http://schemas.microsoft.com/office/drawing/2014/main" id="{BE2FFB7F-6A6F-E203-E2CE-AAC503E40F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6063" cy="762106"/>
          </a:xfrm>
          <a:prstGeom prst="rect">
            <a:avLst/>
          </a:prstGeom>
        </p:spPr>
      </p:pic>
      <p:pic>
        <p:nvPicPr>
          <p:cNvPr id="5" name="Google Shape;66;p29" descr="Quote">
            <a:extLst>
              <a:ext uri="{FF2B5EF4-FFF2-40B4-BE49-F238E27FC236}">
                <a16:creationId xmlns:a16="http://schemas.microsoft.com/office/drawing/2014/main" id="{D61A7912-F509-F977-C8A3-05B55096DDA4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  <a:biLevel thresh="50000"/>
          </a:blip>
          <a:srcRect/>
          <a:stretch/>
        </p:blipFill>
        <p:spPr>
          <a:xfrm rot="10800000">
            <a:off x="5349220" y="5138020"/>
            <a:ext cx="989729" cy="98972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A blue flag with yellow stars&#10;&#10;Description automatically generated">
            <a:extLst>
              <a:ext uri="{FF2B5EF4-FFF2-40B4-BE49-F238E27FC236}">
                <a16:creationId xmlns:a16="http://schemas.microsoft.com/office/drawing/2014/main" id="{519F3A2E-810F-F3DF-534B-DFE8563EDCF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6063" cy="762106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C0BD146-26A9-B2E3-790A-137432E699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513491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egativ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16039EEF-B8E6-4383-4827-068F0611752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238038" cy="6858000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1BE876A1-64BE-0A6D-B28E-A01C8883D1F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0" y="994438"/>
            <a:ext cx="6096000" cy="4521200"/>
          </a:xfrm>
          <a:solidFill>
            <a:schemeClr val="bg2"/>
          </a:solidFill>
        </p:spPr>
        <p:txBody>
          <a:bodyPr lIns="504000" anchor="ctr">
            <a:noAutofit/>
          </a:bodyPr>
          <a:lstStyle>
            <a:lvl1pPr marL="0" indent="0">
              <a:buNone/>
              <a:defRPr/>
            </a:lvl1pPr>
            <a:lvl2pPr marL="457200" indent="0">
              <a:buNone/>
              <a:defRPr lang="en-US" sz="2400" b="1" i="1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Google Shape;66;p29" descr="Quote">
            <a:extLst>
              <a:ext uri="{FF2B5EF4-FFF2-40B4-BE49-F238E27FC236}">
                <a16:creationId xmlns:a16="http://schemas.microsoft.com/office/drawing/2014/main" id="{E1B4A183-929D-5431-B365-FECE6A72A484}"/>
              </a:ext>
            </a:extLst>
          </p:cNvPr>
          <p:cNvPicPr preferRelativeResize="0"/>
          <p:nvPr/>
        </p:nvPicPr>
        <p:blipFill rotWithShape="1">
          <a:blip r:embed="rId2">
            <a:alphaModFix/>
            <a:biLevel thresh="50000"/>
          </a:blip>
          <a:srcRect/>
          <a:stretch/>
        </p:blipFill>
        <p:spPr>
          <a:xfrm rot="10800000">
            <a:off x="5349220" y="5138020"/>
            <a:ext cx="989729" cy="98972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E6CD1AA0-BE2D-038C-5423-E271CF1636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1148383-BBA9-7909-CFDF-60BEA0FE9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803511"/>
            <a:ext cx="10515600" cy="816904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pic>
        <p:nvPicPr>
          <p:cNvPr id="6" name="Google Shape;66;p29" descr="Quote">
            <a:extLst>
              <a:ext uri="{FF2B5EF4-FFF2-40B4-BE49-F238E27FC236}">
                <a16:creationId xmlns:a16="http://schemas.microsoft.com/office/drawing/2014/main" id="{DE2EBF53-76CE-6C8F-0861-C3A5D384E180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  <a:biLevel thresh="50000"/>
          </a:blip>
          <a:srcRect/>
          <a:stretch/>
        </p:blipFill>
        <p:spPr>
          <a:xfrm rot="10800000">
            <a:off x="5349220" y="5138020"/>
            <a:ext cx="989729" cy="9897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AB87E6E1-A561-866F-CE99-26D96476848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765A446-C679-3C21-6DB2-E6E244E9DB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50225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pag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78779EA-6394-AAE5-959A-6BB82A7D90AE}"/>
              </a:ext>
            </a:extLst>
          </p:cNvPr>
          <p:cNvSpPr/>
          <p:nvPr/>
        </p:nvSpPr>
        <p:spPr>
          <a:xfrm>
            <a:off x="0" y="0"/>
            <a:ext cx="12192000" cy="381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" name="Google Shape;75;p31">
            <a:extLst>
              <a:ext uri="{FF2B5EF4-FFF2-40B4-BE49-F238E27FC236}">
                <a16:creationId xmlns:a16="http://schemas.microsoft.com/office/drawing/2014/main" id="{66DB0E40-389A-4ADF-E594-6BBAB29E7192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81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D6BCEAD-64F8-A9C2-D826-FF1F037B2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34898"/>
            <a:ext cx="10515600" cy="816904"/>
          </a:xfrm>
          <a:solidFill>
            <a:schemeClr val="bg1"/>
          </a:solidFill>
        </p:spPr>
        <p:txBody>
          <a:bodyPr lIns="180000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A59C8E60-AD13-6DDB-15AD-A3F8E3F22A7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8200" y="4441825"/>
            <a:ext cx="10515600" cy="587375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C239B419-47F7-2FF3-C377-FBB7B2DBA6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45229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rcle picture coloured background"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5" name="Google Shape;128;p36">
            <a:extLst>
              <a:ext uri="{FF2B5EF4-FFF2-40B4-BE49-F238E27FC236}">
                <a16:creationId xmlns:a16="http://schemas.microsoft.com/office/drawing/2014/main" id="{A266CAEF-D60F-6624-41DB-56608F2B46A5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4152718" y="1683033"/>
            <a:ext cx="3886563" cy="3886563"/>
          </a:xfrm>
          <a:prstGeom prst="ellipse">
            <a:avLst/>
          </a:prstGeom>
          <a:solidFill>
            <a:schemeClr val="lt2"/>
          </a:solidFill>
          <a:ln w="76200">
            <a:noFill/>
          </a:ln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pic>
        <p:nvPicPr>
          <p:cNvPr id="6" name="Picture 5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43A5598A-C2EA-5505-BEB5-E80CA68AED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pic>
        <p:nvPicPr>
          <p:cNvPr id="4" name="Picture 3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3D5D7A7A-28D1-BC55-7F75-53B9E5FBC5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2B7D111-DE2E-9994-A799-F62F38E83D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300562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ircles pictures coloured background"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5" name="Google Shape;128;p36">
            <a:extLst>
              <a:ext uri="{FF2B5EF4-FFF2-40B4-BE49-F238E27FC236}">
                <a16:creationId xmlns:a16="http://schemas.microsoft.com/office/drawing/2014/main" id="{A266CAEF-D60F-6624-41DB-56608F2B46A5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838200" y="1923896"/>
            <a:ext cx="3010207" cy="3010207"/>
          </a:xfrm>
          <a:prstGeom prst="ellipse">
            <a:avLst/>
          </a:prstGeom>
          <a:solidFill>
            <a:schemeClr val="lt2"/>
          </a:solidFill>
          <a:ln w="76200">
            <a:noFill/>
          </a:ln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8" name="Google Shape;128;p36">
            <a:extLst>
              <a:ext uri="{FF2B5EF4-FFF2-40B4-BE49-F238E27FC236}">
                <a16:creationId xmlns:a16="http://schemas.microsoft.com/office/drawing/2014/main" id="{7DC5575C-474B-C81C-6517-E882E9E5246B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4590896" y="1923896"/>
            <a:ext cx="3010207" cy="3010207"/>
          </a:xfrm>
          <a:prstGeom prst="ellipse">
            <a:avLst/>
          </a:prstGeom>
          <a:solidFill>
            <a:schemeClr val="lt2"/>
          </a:solidFill>
          <a:ln w="76200">
            <a:noFill/>
          </a:ln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0" name="Google Shape;128;p36">
            <a:extLst>
              <a:ext uri="{FF2B5EF4-FFF2-40B4-BE49-F238E27FC236}">
                <a16:creationId xmlns:a16="http://schemas.microsoft.com/office/drawing/2014/main" id="{948E1B30-A652-44AE-9B5E-AC9365965BF4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8343593" y="1923896"/>
            <a:ext cx="3010207" cy="3010207"/>
          </a:xfrm>
          <a:prstGeom prst="ellipse">
            <a:avLst/>
          </a:prstGeom>
          <a:solidFill>
            <a:schemeClr val="lt2"/>
          </a:solidFill>
          <a:ln w="76200">
            <a:noFill/>
          </a:ln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pic>
        <p:nvPicPr>
          <p:cNvPr id="6" name="Picture 5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D4D01C79-8E51-7320-51B2-6B4D1CD158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pic>
        <p:nvPicPr>
          <p:cNvPr id="3" name="Picture 2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D6200794-8F7F-E0F0-3735-90CCC24A8A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6271D99-21D4-ED76-0E54-1ECA6FD71E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758344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ircles pictures white backgroun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rgbClr val="00339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5" name="Google Shape;128;p36">
            <a:extLst>
              <a:ext uri="{FF2B5EF4-FFF2-40B4-BE49-F238E27FC236}">
                <a16:creationId xmlns:a16="http://schemas.microsoft.com/office/drawing/2014/main" id="{A266CAEF-D60F-6624-41DB-56608F2B46A5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838200" y="1923896"/>
            <a:ext cx="3010207" cy="3010207"/>
          </a:xfrm>
          <a:prstGeom prst="ellipse">
            <a:avLst/>
          </a:prstGeom>
          <a:solidFill>
            <a:schemeClr val="lt2"/>
          </a:solidFill>
          <a:ln w="76200">
            <a:noFill/>
          </a:ln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8" name="Google Shape;128;p36">
            <a:extLst>
              <a:ext uri="{FF2B5EF4-FFF2-40B4-BE49-F238E27FC236}">
                <a16:creationId xmlns:a16="http://schemas.microsoft.com/office/drawing/2014/main" id="{7DC5575C-474B-C81C-6517-E882E9E5246B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4590896" y="1923896"/>
            <a:ext cx="3010207" cy="3010207"/>
          </a:xfrm>
          <a:prstGeom prst="ellipse">
            <a:avLst/>
          </a:prstGeom>
          <a:solidFill>
            <a:schemeClr val="lt2"/>
          </a:solidFill>
          <a:ln w="76200">
            <a:noFill/>
          </a:ln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0" name="Google Shape;128;p36">
            <a:extLst>
              <a:ext uri="{FF2B5EF4-FFF2-40B4-BE49-F238E27FC236}">
                <a16:creationId xmlns:a16="http://schemas.microsoft.com/office/drawing/2014/main" id="{948E1B30-A652-44AE-9B5E-AC9365965BF4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8343593" y="1923896"/>
            <a:ext cx="3010207" cy="3010207"/>
          </a:xfrm>
          <a:prstGeom prst="ellipse">
            <a:avLst/>
          </a:prstGeom>
          <a:solidFill>
            <a:schemeClr val="lt2"/>
          </a:solidFill>
          <a:ln w="76200">
            <a:noFill/>
          </a:ln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37EF38B-E8AF-66F2-44F8-7A5DA7FF34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470603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ircles pictures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4" name="Google Shape;128;p36">
            <a:extLst>
              <a:ext uri="{FF2B5EF4-FFF2-40B4-BE49-F238E27FC236}">
                <a16:creationId xmlns:a16="http://schemas.microsoft.com/office/drawing/2014/main" id="{C6066961-5253-C2E8-C59C-7D3AEA190748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838200" y="1644073"/>
            <a:ext cx="1784927" cy="1784927"/>
          </a:xfrm>
          <a:prstGeom prst="ellipse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F6E74-65E4-088E-A627-F5CBCB9E0F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87354" y="1792421"/>
            <a:ext cx="2881850" cy="1488229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Google Shape;128;p36">
            <a:extLst>
              <a:ext uri="{FF2B5EF4-FFF2-40B4-BE49-F238E27FC236}">
                <a16:creationId xmlns:a16="http://schemas.microsoft.com/office/drawing/2014/main" id="{530B519E-B8E9-0851-34A7-4EBCABDB1F24}"/>
              </a:ext>
            </a:extLst>
          </p:cNvPr>
          <p:cNvSpPr>
            <a:spLocks noGrp="1"/>
          </p:cNvSpPr>
          <p:nvPr>
            <p:ph type="pic" idx="19"/>
          </p:nvPr>
        </p:nvSpPr>
        <p:spPr>
          <a:xfrm>
            <a:off x="838198" y="3793520"/>
            <a:ext cx="1784927" cy="1784927"/>
          </a:xfrm>
          <a:prstGeom prst="ellipse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B7CC6BA2-60D9-1664-3253-8468AB06B3BA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2887352" y="3941868"/>
            <a:ext cx="2881850" cy="1488229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Google Shape;128;p36">
            <a:extLst>
              <a:ext uri="{FF2B5EF4-FFF2-40B4-BE49-F238E27FC236}">
                <a16:creationId xmlns:a16="http://schemas.microsoft.com/office/drawing/2014/main" id="{B0466037-50F3-96B3-1B0E-06D3D18B8BCE}"/>
              </a:ext>
            </a:extLst>
          </p:cNvPr>
          <p:cNvSpPr>
            <a:spLocks noGrp="1"/>
          </p:cNvSpPr>
          <p:nvPr>
            <p:ph type="pic" idx="21"/>
          </p:nvPr>
        </p:nvSpPr>
        <p:spPr>
          <a:xfrm>
            <a:off x="6422796" y="1679603"/>
            <a:ext cx="1784927" cy="1784927"/>
          </a:xfrm>
          <a:prstGeom prst="ellipse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BC1C8BB-B6BF-EFC9-4FB7-FE68ADABF649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8471950" y="1827951"/>
            <a:ext cx="2881850" cy="1488229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Google Shape;128;p36">
            <a:extLst>
              <a:ext uri="{FF2B5EF4-FFF2-40B4-BE49-F238E27FC236}">
                <a16:creationId xmlns:a16="http://schemas.microsoft.com/office/drawing/2014/main" id="{2B2D1DEC-353D-0530-46BD-FAC7D81DC42A}"/>
              </a:ext>
            </a:extLst>
          </p:cNvPr>
          <p:cNvSpPr>
            <a:spLocks noGrp="1"/>
          </p:cNvSpPr>
          <p:nvPr>
            <p:ph type="pic" idx="23"/>
          </p:nvPr>
        </p:nvSpPr>
        <p:spPr>
          <a:xfrm>
            <a:off x="6422794" y="3829050"/>
            <a:ext cx="1784927" cy="1784927"/>
          </a:xfrm>
          <a:prstGeom prst="ellipse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EC01048-C2DE-CFE9-C353-8ED3741099B7}"/>
              </a:ext>
            </a:extLst>
          </p:cNvPr>
          <p:cNvSpPr>
            <a:spLocks noGrp="1"/>
          </p:cNvSpPr>
          <p:nvPr>
            <p:ph sz="half" idx="22"/>
          </p:nvPr>
        </p:nvSpPr>
        <p:spPr>
          <a:xfrm>
            <a:off x="8471948" y="3977398"/>
            <a:ext cx="2881850" cy="1488229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67E4CCE-C35C-C711-24D0-0F4BCA80C2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098333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rectangles pictures white background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15" name="Google Shape;97;p33">
            <a:extLst>
              <a:ext uri="{FF2B5EF4-FFF2-40B4-BE49-F238E27FC236}">
                <a16:creationId xmlns:a16="http://schemas.microsoft.com/office/drawing/2014/main" id="{51CBB8A7-3E08-DCAC-14AF-878AC33CDC30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838200" y="1931348"/>
            <a:ext cx="2461591" cy="1638158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3438DF5-CCC4-87AD-037A-C14F79B6266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08868" y="1931348"/>
            <a:ext cx="2462213" cy="1638300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Google Shape;97;p33">
            <a:extLst>
              <a:ext uri="{FF2B5EF4-FFF2-40B4-BE49-F238E27FC236}">
                <a16:creationId xmlns:a16="http://schemas.microsoft.com/office/drawing/2014/main" id="{BFE9E99F-07A9-26A1-106E-78351E5222CA}"/>
              </a:ext>
            </a:extLst>
          </p:cNvPr>
          <p:cNvSpPr>
            <a:spLocks noGrp="1"/>
          </p:cNvSpPr>
          <p:nvPr>
            <p:ph type="pic" idx="7"/>
          </p:nvPr>
        </p:nvSpPr>
        <p:spPr>
          <a:xfrm>
            <a:off x="838202" y="3740272"/>
            <a:ext cx="2461591" cy="1638158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8A6A52A8-BCDE-0058-03FA-48265F58CC4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508868" y="3740131"/>
            <a:ext cx="2462213" cy="1638300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Google Shape;95;p33">
            <a:extLst>
              <a:ext uri="{FF2B5EF4-FFF2-40B4-BE49-F238E27FC236}">
                <a16:creationId xmlns:a16="http://schemas.microsoft.com/office/drawing/2014/main" id="{A15E4B72-6400-86B0-FD40-4FCA9F38655E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6180157" y="1931348"/>
            <a:ext cx="2461593" cy="163815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76022ECE-0EE9-F2CA-72F3-353CAD2AB48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91587" y="1931348"/>
            <a:ext cx="2462213" cy="1638300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Google Shape;97;p33">
            <a:extLst>
              <a:ext uri="{FF2B5EF4-FFF2-40B4-BE49-F238E27FC236}">
                <a16:creationId xmlns:a16="http://schemas.microsoft.com/office/drawing/2014/main" id="{0D3E0C88-3573-7B0F-D8F7-5AAD283A42F2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6180157" y="3740272"/>
            <a:ext cx="2461591" cy="1638158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5F2FF4C0-B8CC-5E9A-7FF2-0BA1FD86664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891587" y="3740131"/>
            <a:ext cx="2462213" cy="1638300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3F815C1-0113-F490-4A53-0227959CF6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011212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 squared pictures 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0F1C0-2CE9-2640-8D54-464A0BF69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Google Shape;114;p35">
            <a:extLst>
              <a:ext uri="{FF2B5EF4-FFF2-40B4-BE49-F238E27FC236}">
                <a16:creationId xmlns:a16="http://schemas.microsoft.com/office/drawing/2014/main" id="{28399EF8-5B4D-A564-C46D-6AC3EE3700F1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838200" y="1613730"/>
            <a:ext cx="1896289" cy="189628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4" name="Google Shape;115;p35">
            <a:extLst>
              <a:ext uri="{FF2B5EF4-FFF2-40B4-BE49-F238E27FC236}">
                <a16:creationId xmlns:a16="http://schemas.microsoft.com/office/drawing/2014/main" id="{1DB67F50-B209-813A-55E2-A45CCD6BCAE1}"/>
              </a:ext>
            </a:extLst>
          </p:cNvPr>
          <p:cNvSpPr>
            <a:spLocks noGrp="1"/>
          </p:cNvSpPr>
          <p:nvPr>
            <p:ph type="pic" idx="3"/>
          </p:nvPr>
        </p:nvSpPr>
        <p:spPr>
          <a:xfrm>
            <a:off x="2993028" y="1613730"/>
            <a:ext cx="1896289" cy="189628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5" name="Google Shape;116;p35">
            <a:extLst>
              <a:ext uri="{FF2B5EF4-FFF2-40B4-BE49-F238E27FC236}">
                <a16:creationId xmlns:a16="http://schemas.microsoft.com/office/drawing/2014/main" id="{80AA888C-2660-9749-11E6-8A96DD56EACF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5147856" y="1613729"/>
            <a:ext cx="1896289" cy="189628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8" name="Google Shape;117;p35">
            <a:extLst>
              <a:ext uri="{FF2B5EF4-FFF2-40B4-BE49-F238E27FC236}">
                <a16:creationId xmlns:a16="http://schemas.microsoft.com/office/drawing/2014/main" id="{95752BFF-4A6F-68EA-E048-C405D776F6A9}"/>
              </a:ext>
            </a:extLst>
          </p:cNvPr>
          <p:cNvSpPr>
            <a:spLocks noGrp="1"/>
          </p:cNvSpPr>
          <p:nvPr>
            <p:ph type="pic" idx="5"/>
          </p:nvPr>
        </p:nvSpPr>
        <p:spPr>
          <a:xfrm>
            <a:off x="7302684" y="1613728"/>
            <a:ext cx="1896289" cy="189628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9" name="Google Shape;118;p35">
            <a:extLst>
              <a:ext uri="{FF2B5EF4-FFF2-40B4-BE49-F238E27FC236}">
                <a16:creationId xmlns:a16="http://schemas.microsoft.com/office/drawing/2014/main" id="{69A61CD2-9393-897F-4851-B55A256B6577}"/>
              </a:ext>
            </a:extLst>
          </p:cNvPr>
          <p:cNvSpPr>
            <a:spLocks noGrp="1"/>
          </p:cNvSpPr>
          <p:nvPr>
            <p:ph type="pic" idx="6"/>
          </p:nvPr>
        </p:nvSpPr>
        <p:spPr>
          <a:xfrm>
            <a:off x="9457512" y="1613728"/>
            <a:ext cx="1896289" cy="189628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5" name="Google Shape;114;p35">
            <a:extLst>
              <a:ext uri="{FF2B5EF4-FFF2-40B4-BE49-F238E27FC236}">
                <a16:creationId xmlns:a16="http://schemas.microsoft.com/office/drawing/2014/main" id="{5BBBB0BA-17D9-1A2A-5573-A96E32CB11C7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838200" y="3799760"/>
            <a:ext cx="1896289" cy="189628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6" name="Google Shape;115;p35">
            <a:extLst>
              <a:ext uri="{FF2B5EF4-FFF2-40B4-BE49-F238E27FC236}">
                <a16:creationId xmlns:a16="http://schemas.microsoft.com/office/drawing/2014/main" id="{E234676C-5503-D335-7C9F-8EBF756F24A7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2993028" y="3799760"/>
            <a:ext cx="1896289" cy="189628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7" name="Google Shape;116;p35">
            <a:extLst>
              <a:ext uri="{FF2B5EF4-FFF2-40B4-BE49-F238E27FC236}">
                <a16:creationId xmlns:a16="http://schemas.microsoft.com/office/drawing/2014/main" id="{8C059826-5CA9-F193-6C89-8B0DECF9ACE5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147856" y="3799759"/>
            <a:ext cx="1896289" cy="189628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8" name="Google Shape;117;p35">
            <a:extLst>
              <a:ext uri="{FF2B5EF4-FFF2-40B4-BE49-F238E27FC236}">
                <a16:creationId xmlns:a16="http://schemas.microsoft.com/office/drawing/2014/main" id="{E57729DD-0495-06CF-3D2B-B8EC5F7D6EF2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7302684" y="3799758"/>
            <a:ext cx="1896289" cy="189628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9" name="Google Shape;118;p35">
            <a:extLst>
              <a:ext uri="{FF2B5EF4-FFF2-40B4-BE49-F238E27FC236}">
                <a16:creationId xmlns:a16="http://schemas.microsoft.com/office/drawing/2014/main" id="{DDFD3960-357B-A667-2997-F567232AE448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9457512" y="3799758"/>
            <a:ext cx="1896289" cy="189628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94EF7B-6FA5-122A-260D-E885CDDAA5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520039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quared pictures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0F1C0-2CE9-2640-8D54-464A0BF69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Google Shape;114;p35">
            <a:extLst>
              <a:ext uri="{FF2B5EF4-FFF2-40B4-BE49-F238E27FC236}">
                <a16:creationId xmlns:a16="http://schemas.microsoft.com/office/drawing/2014/main" id="{28399EF8-5B4D-A564-C46D-6AC3EE3700F1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882651" y="2079625"/>
            <a:ext cx="2698749" cy="269874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4" name="Google Shape;115;p35">
            <a:extLst>
              <a:ext uri="{FF2B5EF4-FFF2-40B4-BE49-F238E27FC236}">
                <a16:creationId xmlns:a16="http://schemas.microsoft.com/office/drawing/2014/main" id="{1DB67F50-B209-813A-55E2-A45CCD6BCAE1}"/>
              </a:ext>
            </a:extLst>
          </p:cNvPr>
          <p:cNvSpPr>
            <a:spLocks noGrp="1"/>
          </p:cNvSpPr>
          <p:nvPr>
            <p:ph type="pic" idx="3"/>
          </p:nvPr>
        </p:nvSpPr>
        <p:spPr>
          <a:xfrm>
            <a:off x="4746625" y="2079624"/>
            <a:ext cx="2698749" cy="269874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2" name="Google Shape;121;p35">
            <a:extLst>
              <a:ext uri="{FF2B5EF4-FFF2-40B4-BE49-F238E27FC236}">
                <a16:creationId xmlns:a16="http://schemas.microsoft.com/office/drawing/2014/main" id="{2EA4C09F-A3D0-2FDF-C8EF-EDEF2FCF78CE}"/>
              </a:ext>
            </a:extLst>
          </p:cNvPr>
          <p:cNvSpPr>
            <a:spLocks noGrp="1"/>
          </p:cNvSpPr>
          <p:nvPr>
            <p:ph type="pic" idx="9"/>
          </p:nvPr>
        </p:nvSpPr>
        <p:spPr>
          <a:xfrm>
            <a:off x="8655051" y="2079623"/>
            <a:ext cx="2698749" cy="269874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0CC5C1-4287-4FC9-8450-3D86D951FE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486140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quared pictures coloured backgroun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0F1C0-2CE9-2640-8D54-464A0BF69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8" name="Google Shape;114;p35">
            <a:extLst>
              <a:ext uri="{FF2B5EF4-FFF2-40B4-BE49-F238E27FC236}">
                <a16:creationId xmlns:a16="http://schemas.microsoft.com/office/drawing/2014/main" id="{F38470BA-1066-4059-A16D-B9EE9722C73D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882651" y="2079625"/>
            <a:ext cx="2698749" cy="269874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10" name="Google Shape;115;p35">
            <a:extLst>
              <a:ext uri="{FF2B5EF4-FFF2-40B4-BE49-F238E27FC236}">
                <a16:creationId xmlns:a16="http://schemas.microsoft.com/office/drawing/2014/main" id="{4C5EDD4B-6148-8C81-CEE4-C4C5BFE4E787}"/>
              </a:ext>
            </a:extLst>
          </p:cNvPr>
          <p:cNvSpPr>
            <a:spLocks noGrp="1"/>
          </p:cNvSpPr>
          <p:nvPr>
            <p:ph type="pic" idx="3"/>
          </p:nvPr>
        </p:nvSpPr>
        <p:spPr>
          <a:xfrm>
            <a:off x="4746625" y="2079624"/>
            <a:ext cx="2698749" cy="269874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9" name="Google Shape;121;p35">
            <a:extLst>
              <a:ext uri="{FF2B5EF4-FFF2-40B4-BE49-F238E27FC236}">
                <a16:creationId xmlns:a16="http://schemas.microsoft.com/office/drawing/2014/main" id="{85A61031-57E6-E855-38A1-FA502D6C575D}"/>
              </a:ext>
            </a:extLst>
          </p:cNvPr>
          <p:cNvSpPr>
            <a:spLocks noGrp="1"/>
          </p:cNvSpPr>
          <p:nvPr>
            <p:ph type="pic" idx="9"/>
          </p:nvPr>
        </p:nvSpPr>
        <p:spPr>
          <a:xfrm>
            <a:off x="8655051" y="2079623"/>
            <a:ext cx="2698749" cy="269874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/>
          </a:p>
        </p:txBody>
      </p:sp>
      <p:pic>
        <p:nvPicPr>
          <p:cNvPr id="3" name="Picture 2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EC730096-D3D5-78FF-DEE5-BE9525C4DB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pic>
        <p:nvPicPr>
          <p:cNvPr id="4" name="Picture 3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F9F566B8-5CFB-8DB0-6A67-925C39BEFB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7800A1-1EE4-975A-7B55-1404DB41F0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698009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page with credit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7A69828-BDA3-A0E8-D0BD-4F0C2E5000C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144BEB-A192-AF1A-3CE0-A12C2705D83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3996499"/>
            <a:ext cx="10515600" cy="1666875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t>Cliquez pour modifier les styles du texte principal</a:t>
            </a:r>
          </a:p>
        </p:txBody>
      </p:sp>
      <p:pic>
        <p:nvPicPr>
          <p:cNvPr id="8" name="Picture 7" descr="A blue flag with yellow stars and stripes  Description automatically generated">
            <a:extLst>
              <a:ext uri="{FF2B5EF4-FFF2-40B4-BE49-F238E27FC236}">
                <a16:creationId xmlns:a16="http://schemas.microsoft.com/office/drawing/2014/main" id="{D42C2875-4782-3214-62FA-C38D558F12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pic>
        <p:nvPicPr>
          <p:cNvPr id="3" name="Picture 2" descr="A black and yellow sign with white text&#10;&#10;AI-generated content may be incorrect.">
            <a:extLst>
              <a:ext uri="{FF2B5EF4-FFF2-40B4-BE49-F238E27FC236}">
                <a16:creationId xmlns:a16="http://schemas.microsoft.com/office/drawing/2014/main" id="{C7959961-BDFB-025C-D394-A88106DC968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6299" y="692122"/>
            <a:ext cx="1362833" cy="1876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2134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8D96B-6BBF-8538-2294-4CD2DF0D4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3EDCC-13FB-DA6D-297E-1963C68999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B11805-894B-DB30-78D6-DF72D7078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4F1E1-32E6-4F3C-98FE-A352F8FF2203}" type="datetimeFigureOut">
              <a:rPr lang="en-IE" smtClean="0"/>
              <a:t>03/02/2026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7546AD-B9ED-27C3-B292-9A75612BE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C40A38-884F-0DD3-B885-EC6F7E5F6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7BFC6-AFD7-452D-AC31-8EC86AFEBEC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971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pag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5B256C-F848-9C9F-2A9C-E218DE9A1995}"/>
              </a:ext>
            </a:extLst>
          </p:cNvPr>
          <p:cNvSpPr/>
          <p:nvPr userDrawn="1"/>
        </p:nvSpPr>
        <p:spPr>
          <a:xfrm>
            <a:off x="0" y="0"/>
            <a:ext cx="12192000" cy="381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bg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2597A6-449C-FD56-6361-6B67C14204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E1DFA4B-D09C-D3C7-CF14-10151C0BAF5D}"/>
              </a:ext>
            </a:extLst>
          </p:cNvPr>
          <p:cNvSpPr/>
          <p:nvPr/>
        </p:nvSpPr>
        <p:spPr>
          <a:xfrm>
            <a:off x="0" y="0"/>
            <a:ext cx="12192000" cy="381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22CA66-7408-CA5B-7EAD-6C36A01B5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34898"/>
            <a:ext cx="10515600" cy="816904"/>
          </a:xfrm>
          <a:solidFill>
            <a:schemeClr val="bg1"/>
          </a:solidFill>
        </p:spPr>
        <p:txBody>
          <a:bodyPr lIns="180000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A90F452-4E6C-2A2B-2B9D-88A3D16A05C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8200" y="4441825"/>
            <a:ext cx="10515600" cy="587375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35092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663" y="1628775"/>
            <a:ext cx="5328000" cy="3906435"/>
          </a:xfrm>
        </p:spPr>
        <p:txBody>
          <a:bodyPr>
            <a:noAutofit/>
          </a:bodyPr>
          <a:lstStyle>
            <a:lvl1pPr>
              <a:spcAft>
                <a:spcPts val="1800"/>
              </a:spcAft>
              <a:buClr>
                <a:schemeClr val="tx2"/>
              </a:buClr>
              <a:defRPr sz="2200"/>
            </a:lvl1pPr>
            <a:lvl2pPr>
              <a:spcAft>
                <a:spcPts val="1800"/>
              </a:spcAft>
              <a:buClr>
                <a:schemeClr val="tx2"/>
              </a:buClr>
              <a:defRPr sz="2000"/>
            </a:lvl2pPr>
            <a:lvl3pPr>
              <a:spcAft>
                <a:spcPts val="1800"/>
              </a:spcAft>
              <a:buClr>
                <a:schemeClr val="tx2"/>
              </a:buClr>
              <a:defRPr sz="1800"/>
            </a:lvl3pPr>
            <a:lvl4pPr>
              <a:spcAft>
                <a:spcPts val="1800"/>
              </a:spcAft>
              <a:buClr>
                <a:schemeClr val="tx2"/>
              </a:buClr>
              <a:defRPr sz="1600"/>
            </a:lvl4pPr>
            <a:lvl5pPr>
              <a:spcAft>
                <a:spcPts val="1800"/>
              </a:spcAft>
              <a:buClr>
                <a:schemeClr val="tx2"/>
              </a:buClr>
              <a:defRPr sz="1600"/>
            </a:lvl5pPr>
          </a:lstStyle>
          <a:p>
            <a:pPr lvl="0"/>
            <a:r>
              <a:t>Cliquez pour modifier les styles du texte principal</a:t>
            </a:r>
          </a:p>
          <a:p>
            <a:pPr lvl="1"/>
            <a:r>
              <a:t>Deuxième niveau</a:t>
            </a:r>
          </a:p>
          <a:p>
            <a:pPr lvl="2"/>
            <a:r>
              <a:t>Troisième niveau</a:t>
            </a:r>
          </a:p>
          <a:p>
            <a:pPr lvl="3"/>
            <a:r>
              <a:t>Quatrième niveau</a:t>
            </a:r>
          </a:p>
          <a:p>
            <a:pPr lvl="4"/>
            <a:r>
              <a:t>Cinquième niveau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anchor="b" anchorCtr="0">
            <a:no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t>Cliquez pour modifier le style Master title</a:t>
            </a:r>
          </a:p>
        </p:txBody>
      </p:sp>
    </p:spTree>
    <p:extLst>
      <p:ext uri="{BB962C8B-B14F-4D97-AF65-F5344CB8AC3E}">
        <p14:creationId xmlns:p14="http://schemas.microsoft.com/office/powerpoint/2010/main" val="37856372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529" userDrawn="1">
          <p15:clr>
            <a:srgbClr val="FBAE40"/>
          </p15:clr>
        </p15:guide>
        <p15:guide id="4" pos="619" userDrawn="1">
          <p15:clr>
            <a:srgbClr val="FBAE40"/>
          </p15:clr>
        </p15:guide>
        <p15:guide id="5" orient="horz" pos="1026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page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8D58619-8012-9B7D-9C59-16671B374575}"/>
              </a:ext>
            </a:extLst>
          </p:cNvPr>
          <p:cNvSpPr/>
          <p:nvPr userDrawn="1"/>
        </p:nvSpPr>
        <p:spPr>
          <a:xfrm>
            <a:off x="0" y="0"/>
            <a:ext cx="12192000" cy="381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2597A6-449C-FD56-6361-6B67C14204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E1DFA4B-D09C-D3C7-CF14-10151C0BAF5D}"/>
              </a:ext>
            </a:extLst>
          </p:cNvPr>
          <p:cNvSpPr/>
          <p:nvPr/>
        </p:nvSpPr>
        <p:spPr>
          <a:xfrm>
            <a:off x="0" y="0"/>
            <a:ext cx="12192000" cy="381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22CA66-7408-CA5B-7EAD-6C36A01B5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34898"/>
            <a:ext cx="10515600" cy="816904"/>
          </a:xfrm>
          <a:solidFill>
            <a:schemeClr val="bg1"/>
          </a:solidFill>
        </p:spPr>
        <p:txBody>
          <a:bodyPr lIns="180000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A90F452-4E6C-2A2B-2B9D-88A3D16A05C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8200" y="4441825"/>
            <a:ext cx="10515600" cy="587375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3748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page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145A3C0-5810-CECB-04D1-E370BADB2EE8}"/>
              </a:ext>
            </a:extLst>
          </p:cNvPr>
          <p:cNvSpPr/>
          <p:nvPr userDrawn="1"/>
        </p:nvSpPr>
        <p:spPr>
          <a:xfrm flipV="1">
            <a:off x="0" y="1861457"/>
            <a:ext cx="12192000" cy="499654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E1DFA4B-D09C-D3C7-CF14-10151C0BAF5D}"/>
              </a:ext>
            </a:extLst>
          </p:cNvPr>
          <p:cNvSpPr/>
          <p:nvPr/>
        </p:nvSpPr>
        <p:spPr>
          <a:xfrm flipV="1">
            <a:off x="0" y="1861457"/>
            <a:ext cx="12192000" cy="499654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2597A6-449C-FD56-6361-6B67C14204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22CA66-7408-CA5B-7EAD-6C36A01B5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0155"/>
            <a:ext cx="10515600" cy="816904"/>
          </a:xfrm>
          <a:solidFill>
            <a:schemeClr val="bg1"/>
          </a:solidFill>
        </p:spPr>
        <p:txBody>
          <a:bodyPr lIns="180000" tIns="144000" rIns="144000" bIns="144000" anchor="ctr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A90F452-4E6C-2A2B-2B9D-88A3D16A05C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8200" y="2482397"/>
            <a:ext cx="10515600" cy="587375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9BD178DF-B2B3-E383-43AA-D54BBF2273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pic>
        <p:nvPicPr>
          <p:cNvPr id="6" name="Picture 5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9C194F48-423C-93CB-1A61-CE12CAB5B4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935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page optio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9526B31-D383-5ABA-08B1-8097743DECE0}"/>
              </a:ext>
            </a:extLst>
          </p:cNvPr>
          <p:cNvSpPr/>
          <p:nvPr userDrawn="1"/>
        </p:nvSpPr>
        <p:spPr>
          <a:xfrm flipV="1">
            <a:off x="0" y="1861457"/>
            <a:ext cx="12192000" cy="499654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E1DFA4B-D09C-D3C7-CF14-10151C0BAF5D}"/>
              </a:ext>
            </a:extLst>
          </p:cNvPr>
          <p:cNvSpPr/>
          <p:nvPr/>
        </p:nvSpPr>
        <p:spPr>
          <a:xfrm flipV="1">
            <a:off x="0" y="1861457"/>
            <a:ext cx="12192000" cy="499654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2597A6-449C-FD56-6361-6B67C14204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22CA66-7408-CA5B-7EAD-6C36A01B5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0155"/>
            <a:ext cx="10515600" cy="816904"/>
          </a:xfrm>
          <a:solidFill>
            <a:schemeClr val="bg1"/>
          </a:solidFill>
        </p:spPr>
        <p:txBody>
          <a:bodyPr lIns="180000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A90F452-4E6C-2A2B-2B9D-88A3D16A05C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8200" y="2482397"/>
            <a:ext cx="10515600" cy="587375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 descr="A blue flag with yellow stars&#10;&#10;Description automatically generated">
            <a:extLst>
              <a:ext uri="{FF2B5EF4-FFF2-40B4-BE49-F238E27FC236}">
                <a16:creationId xmlns:a16="http://schemas.microsoft.com/office/drawing/2014/main" id="{D7151F52-9DDF-CEC4-58EC-587B7A1D77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6063" cy="762106"/>
          </a:xfrm>
          <a:prstGeom prst="rect">
            <a:avLst/>
          </a:prstGeom>
        </p:spPr>
      </p:pic>
      <p:pic>
        <p:nvPicPr>
          <p:cNvPr id="8" name="Picture 7" descr="A blue flag with yellow stars&#10;&#10;Description automatically generated">
            <a:extLst>
              <a:ext uri="{FF2B5EF4-FFF2-40B4-BE49-F238E27FC236}">
                <a16:creationId xmlns:a16="http://schemas.microsoft.com/office/drawing/2014/main" id="{8B94F84F-1590-9DE6-C3AC-9FBA58E40E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6063" cy="76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516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ody text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0F1C0-2CE9-2640-8D54-464A0BF69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885714" cy="816904"/>
          </a:xfrm>
          <a:solidFill>
            <a:schemeClr val="bg1"/>
          </a:solidFill>
        </p:spPr>
        <p:txBody>
          <a:bodyPr/>
          <a:lstStyle/>
          <a:p>
            <a:r>
              <a:t>Cliquez pour modifier le style Master title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ABBD8A8F-01F7-069C-2D69-AFCA2F78DF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1971"/>
            <a:ext cx="10515600" cy="3842127"/>
          </a:xfrm>
          <a:prstGeom prst="rect">
            <a:avLst/>
          </a:prstGeom>
        </p:spPr>
        <p:txBody>
          <a:bodyPr vert="horz" lIns="144000" tIns="144000" rIns="144000" bIns="144000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t>Cliquez pour modifier les styles du texte principal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487499CD-21D1-84C4-7FD1-F33A396395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99228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ody text and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0F1C0-2CE9-2640-8D54-464A0BF69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09BE7C2-2602-0313-8D83-EAB1C755A7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38473"/>
          </a:xfrm>
          <a:prstGeom prst="rect">
            <a:avLst/>
          </a:prstGeom>
        </p:spPr>
        <p:txBody>
          <a:bodyPr vert="horz" lIns="144000" tIns="144000" rIns="144000" bIns="144000" rtlCol="0">
            <a:noAutofit/>
          </a:bodyPr>
          <a:lstStyle>
            <a:lvl1pPr marL="342900" indent="-34290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/>
            </a:lvl1pPr>
            <a:lvl2pPr>
              <a:buClr>
                <a:schemeClr val="accent1"/>
              </a:buClr>
              <a:buSzPct val="100000"/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tx2"/>
              </a:buClr>
              <a:defRPr sz="14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5D43C2E6-DFE0-78B7-AEF2-E94F28383C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49006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image" Target="../media/image2.jpeg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0FE374-A678-A684-FA4B-26330CF65F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4A1E0C-386D-FF7A-6872-1942CD43357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838200" y="365126"/>
            <a:ext cx="10515600" cy="816904"/>
          </a:xfrm>
          <a:prstGeom prst="rect">
            <a:avLst/>
          </a:prstGeom>
        </p:spPr>
        <p:txBody>
          <a:bodyPr vert="horz" lIns="91440" tIns="45720" rIns="91440" bIns="45720" anchor="ctr">
            <a:noAutofit/>
          </a:bodyPr>
          <a:lstStyle/>
          <a:p>
            <a:r>
              <a:rPr err="1"/>
              <a:t>Cliquez</a:t>
            </a:r>
            <a:r>
              <a:t> pour modifier le style Master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EE66B9-5E84-94E6-4EDD-A9E25FB078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42619"/>
          </a:xfrm>
          <a:prstGeom prst="rect">
            <a:avLst/>
          </a:prstGeom>
        </p:spPr>
        <p:txBody>
          <a:bodyPr vert="horz" lIns="144000" tIns="144000" rIns="144000" bIns="144000">
            <a:noAutofit/>
          </a:bodyPr>
          <a:lstStyle/>
          <a:p>
            <a:pPr lvl="0"/>
            <a:r>
              <a:t>Cliquez pour modifier les styles du texte principal</a:t>
            </a:r>
          </a:p>
          <a:p>
            <a:pPr lvl="1"/>
            <a:endParaRPr/>
          </a:p>
          <a:p>
            <a:pPr lvl="1"/>
            <a:endParaRPr/>
          </a:p>
          <a:p>
            <a:pPr lvl="1"/>
            <a:endParaRPr/>
          </a:p>
          <a:p>
            <a:pPr lvl="0"/>
            <a:endParaRPr/>
          </a:p>
          <a:p>
            <a:pPr lvl="1"/>
            <a:endParaRPr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F653097-A9FD-84E7-4EFA-47C8DA4850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6063" cy="762106"/>
          </a:xfrm>
          <a:prstGeom prst="rect">
            <a:avLst/>
          </a:prstGeom>
        </p:spPr>
      </p:pic>
      <p:pic>
        <p:nvPicPr>
          <p:cNvPr id="5" name="Picture 4" descr="A close-up of a line  Description automatically generated" hidden="1">
            <a:extLst>
              <a:ext uri="{FF2B5EF4-FFF2-40B4-BE49-F238E27FC236}">
                <a16:creationId xmlns:a16="http://schemas.microsoft.com/office/drawing/2014/main" id="{CE57FDCE-6642-0FA5-3739-FA81457769C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3" cstate="print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D640C55-B1A0-5DE0-B0E4-F05DE5506E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6063" cy="762106"/>
          </a:xfrm>
          <a:prstGeom prst="rect">
            <a:avLst/>
          </a:prstGeom>
        </p:spPr>
      </p:pic>
      <p:pic>
        <p:nvPicPr>
          <p:cNvPr id="8" name="Picture 7" descr="A close-up of a line  Description automatically generated" hidden="1">
            <a:extLst>
              <a:ext uri="{FF2B5EF4-FFF2-40B4-BE49-F238E27FC236}">
                <a16:creationId xmlns:a16="http://schemas.microsoft.com/office/drawing/2014/main" id="{A12B438D-C839-BF7B-253A-401802D9F2AC}"/>
              </a:ext>
            </a:extLst>
          </p:cNvPr>
          <p:cNvPicPr/>
          <p:nvPr userDrawn="1"/>
        </p:nvPicPr>
        <p:blipFill>
          <a:blip r:embed="rId43" cstate="print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34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1" r:id="rId1"/>
    <p:sldLayoutId id="2147483922" r:id="rId2"/>
    <p:sldLayoutId id="2147483923" r:id="rId3"/>
    <p:sldLayoutId id="2147483924" r:id="rId4"/>
    <p:sldLayoutId id="2147483925" r:id="rId5"/>
    <p:sldLayoutId id="2147483926" r:id="rId6"/>
    <p:sldLayoutId id="2147483927" r:id="rId7"/>
    <p:sldLayoutId id="2147483928" r:id="rId8"/>
    <p:sldLayoutId id="2147483929" r:id="rId9"/>
    <p:sldLayoutId id="2147483930" r:id="rId10"/>
    <p:sldLayoutId id="2147483931" r:id="rId11"/>
    <p:sldLayoutId id="2147483932" r:id="rId12"/>
    <p:sldLayoutId id="2147483933" r:id="rId13"/>
    <p:sldLayoutId id="2147483934" r:id="rId14"/>
    <p:sldLayoutId id="2147483935" r:id="rId15"/>
    <p:sldLayoutId id="2147483936" r:id="rId16"/>
    <p:sldLayoutId id="2147483937" r:id="rId17"/>
    <p:sldLayoutId id="2147483938" r:id="rId18"/>
    <p:sldLayoutId id="2147483939" r:id="rId19"/>
    <p:sldLayoutId id="2147483940" r:id="rId20"/>
    <p:sldLayoutId id="2147483941" r:id="rId21"/>
    <p:sldLayoutId id="2147483942" r:id="rId22"/>
    <p:sldLayoutId id="2147483943" r:id="rId23"/>
    <p:sldLayoutId id="2147483944" r:id="rId24"/>
    <p:sldLayoutId id="2147483945" r:id="rId25"/>
    <p:sldLayoutId id="2147483946" r:id="rId26"/>
    <p:sldLayoutId id="2147483947" r:id="rId27"/>
    <p:sldLayoutId id="2147483948" r:id="rId28"/>
    <p:sldLayoutId id="2147483949" r:id="rId29"/>
    <p:sldLayoutId id="2147483950" r:id="rId30"/>
    <p:sldLayoutId id="2147483951" r:id="rId31"/>
    <p:sldLayoutId id="2147483952" r:id="rId32"/>
    <p:sldLayoutId id="2147483953" r:id="rId33"/>
    <p:sldLayoutId id="2147483954" r:id="rId34"/>
    <p:sldLayoutId id="2147483955" r:id="rId35"/>
    <p:sldLayoutId id="2147483956" r:id="rId36"/>
    <p:sldLayoutId id="2147483957" r:id="rId37"/>
    <p:sldLayoutId id="2147483958" r:id="rId38"/>
    <p:sldLayoutId id="2147483960" r:id="rId39"/>
    <p:sldLayoutId id="2147483961" r:id="rId4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2160" userDrawn="1">
          <p15:clr>
            <a:srgbClr val="F26B43"/>
          </p15:clr>
        </p15:guide>
        <p15:guide id="4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14/relationships/chartEx" Target="../charts/chartEx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5" Type="http://schemas.microsoft.com/office/2014/relationships/chartEx" Target="../charts/chartEx2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4.0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ceuropaeu.sharepoint.com/sites/budg-b1/COM_MFF/Communication/Next%20MFF%20communication/Visuals%20for%20graphic%20designers/Graphs%20for%20factsheets/09.%20%20New%20Own%20Resources%20(BUDG)%20-%20V/Old/Composition%20NOR%20Package.xlsx?web=1" TargetMode="Externa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504D590-9922-C06A-407C-2B718394A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4373" y="3005618"/>
            <a:ext cx="9163253" cy="1020337"/>
          </a:xfrm>
        </p:spPr>
        <p:txBody>
          <a:bodyPr/>
          <a:lstStyle/>
          <a:p>
            <a:pPr algn="ctr"/>
            <a:r>
              <a:rPr lang="fr-BE" sz="4800" b="1" i="0" u="none" strike="noStrike" noProof="1">
                <a:solidFill>
                  <a:srgbClr val="FFFFFF"/>
                </a:solidFill>
                <a:effectLst/>
                <a:latin typeface="Arial"/>
                <a:cs typeface="Arial"/>
              </a:rPr>
              <a:t>Un budget de l’UE ambitieux pour une Europe plus forte</a:t>
            </a:r>
            <a:endParaRPr lang="en-IE" sz="4800" b="1" noProof="1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68706F-E58B-D844-F68A-2379B7D107A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3193775" y="4714240"/>
            <a:ext cx="6085694" cy="591487"/>
          </a:xfrm>
          <a:solidFill>
            <a:schemeClr val="accent2"/>
          </a:solidFill>
        </p:spPr>
        <p:txBody>
          <a:bodyPr/>
          <a:lstStyle/>
          <a:p>
            <a:pPr algn="ctr"/>
            <a:r>
              <a:rPr lang="en-IE" sz="2000" b="1" i="0" dirty="0">
                <a:solidFill>
                  <a:schemeClr val="accent1"/>
                </a:solidFill>
                <a:cs typeface="Arial"/>
              </a:rPr>
              <a:t>Cadre financier </a:t>
            </a:r>
            <a:r>
              <a:rPr lang="en-IE" sz="2000" b="1" i="0" dirty="0" err="1">
                <a:solidFill>
                  <a:schemeClr val="accent1"/>
                </a:solidFill>
                <a:cs typeface="Arial"/>
              </a:rPr>
              <a:t>pluriannuel</a:t>
            </a:r>
            <a:r>
              <a:rPr lang="en-IE" sz="2000" b="1" i="0" dirty="0">
                <a:solidFill>
                  <a:schemeClr val="accent1"/>
                </a:solidFill>
                <a:cs typeface="Arial"/>
              </a:rPr>
              <a:t> 2028-2034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FE508F-E8AF-41E8-A8A7-241F8B14A9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C233C7FA-4C61-F9C2-2363-1DF99C95C031}"/>
              </a:ext>
            </a:extLst>
          </p:cNvPr>
          <p:cNvSpPr/>
          <p:nvPr/>
        </p:nvSpPr>
        <p:spPr>
          <a:xfrm>
            <a:off x="10541000" y="5545846"/>
            <a:ext cx="1384300" cy="11216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BED529-E5C0-FB71-060D-1F9633A82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438" y="269007"/>
            <a:ext cx="10907486" cy="816904"/>
          </a:xfrm>
        </p:spPr>
        <p:txBody>
          <a:bodyPr/>
          <a:lstStyle/>
          <a:p>
            <a:r>
              <a:rPr dirty="0"/>
              <a:t>Plans de </a:t>
            </a:r>
            <a:r>
              <a:rPr dirty="0" err="1"/>
              <a:t>partenariat</a:t>
            </a:r>
            <a:r>
              <a:rPr dirty="0"/>
              <a:t> </a:t>
            </a:r>
            <a:r>
              <a:rPr lang="fr-BE" dirty="0"/>
              <a:t>national et régional</a:t>
            </a:r>
            <a:endParaRPr lang="en-US" dirty="0">
              <a:solidFill>
                <a:srgbClr val="FF0000"/>
              </a:solidFill>
              <a:cs typeface="Arial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63877BB-7517-9D95-4E1C-C8FEF1A14E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768364BB-9B21-4D29-A19C-C6410F652861}" type="slidenum">
              <a:rPr lang="en-IE" smtClean="0"/>
              <a:pPr algn="l"/>
              <a:t>10</a:t>
            </a:fld>
            <a:endParaRPr lang="en-IE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26B8CBEA-C0D9-CC1D-7E58-19D0583300C9}"/>
              </a:ext>
            </a:extLst>
          </p:cNvPr>
          <p:cNvSpPr/>
          <p:nvPr/>
        </p:nvSpPr>
        <p:spPr>
          <a:xfrm>
            <a:off x="3104956" y="3886215"/>
            <a:ext cx="6287271" cy="762000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6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84137FA-4A24-9E7A-0FE6-0E348083E01A}"/>
              </a:ext>
            </a:extLst>
          </p:cNvPr>
          <p:cNvSpPr/>
          <p:nvPr/>
        </p:nvSpPr>
        <p:spPr>
          <a:xfrm>
            <a:off x="1515495" y="3511215"/>
            <a:ext cx="1667567" cy="1512000"/>
          </a:xfrm>
          <a:prstGeom prst="rect">
            <a:avLst/>
          </a:prstGeom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8429" tIns="238429" rIns="238429" bIns="238429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600" kern="1200">
                <a:latin typeface="EC Square Sans Pro Medium" panose="020B0500000000020004" pitchFamily="34" charset="0"/>
              </a:defRPr>
            </a:pPr>
            <a:r>
              <a:rPr lang="fr-FR" sz="1800">
                <a:latin typeface="EC Square Sans Pro Medium"/>
              </a:rPr>
              <a:t>Plans de partenariat national et régional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0B13FFA-2809-152A-D9D1-6442BAE67D5C}"/>
              </a:ext>
            </a:extLst>
          </p:cNvPr>
          <p:cNvSpPr/>
          <p:nvPr/>
        </p:nvSpPr>
        <p:spPr>
          <a:xfrm>
            <a:off x="9385308" y="3456787"/>
            <a:ext cx="1885431" cy="1566428"/>
          </a:xfrm>
          <a:prstGeom prst="rect">
            <a:avLst/>
          </a:prstGeom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8429" tIns="238429" rIns="238429" bIns="238429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600" kern="1200">
                <a:latin typeface="EC Square Sans Pro Medium" panose="020B0500000000020004" pitchFamily="34" charset="0"/>
              </a:defRPr>
            </a:pPr>
            <a:r>
              <a:rPr lang="en-IE" sz="1800" err="1"/>
              <a:t>Priorités</a:t>
            </a:r>
            <a:r>
              <a:rPr lang="en-IE" sz="1800"/>
              <a:t> </a:t>
            </a:r>
            <a:r>
              <a:rPr lang="en-IE" sz="1800" err="1"/>
              <a:t>européennes</a:t>
            </a:r>
            <a:endParaRPr lang="en-IE" sz="18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2F0ADF-57ED-DC49-210D-3B0E3BFB261F}"/>
              </a:ext>
            </a:extLst>
          </p:cNvPr>
          <p:cNvSpPr/>
          <p:nvPr/>
        </p:nvSpPr>
        <p:spPr>
          <a:xfrm>
            <a:off x="4335087" y="1605191"/>
            <a:ext cx="3513175" cy="721940"/>
          </a:xfrm>
          <a:prstGeom prst="rect">
            <a:avLst/>
          </a:prstGeom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8429" tIns="238429" rIns="238429" bIns="238429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600" kern="1200">
                <a:latin typeface="EC Square Sans Pro Medium" panose="020B0500000000020004" pitchFamily="34" charset="0"/>
              </a:defRPr>
            </a:pPr>
            <a:r>
              <a:rPr lang="en-IE" sz="2000" err="1">
                <a:latin typeface="EC Square Sans Pro Medium"/>
              </a:rPr>
              <a:t>Mécanisme</a:t>
            </a:r>
            <a:r>
              <a:rPr lang="en-IE" sz="2000">
                <a:latin typeface="EC Square Sans Pro Medium"/>
              </a:rPr>
              <a:t> </a:t>
            </a:r>
            <a:r>
              <a:rPr lang="en-IE" sz="2000" err="1">
                <a:latin typeface="EC Square Sans Pro Medium"/>
              </a:rPr>
              <a:t>d'orientation</a:t>
            </a:r>
            <a:endParaRPr lang="en-IE" sz="200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0C23434-5953-B9B9-DE3B-B3DE1DC03389}"/>
              </a:ext>
            </a:extLst>
          </p:cNvPr>
          <p:cNvSpPr/>
          <p:nvPr/>
        </p:nvSpPr>
        <p:spPr>
          <a:xfrm>
            <a:off x="4621982" y="2990151"/>
            <a:ext cx="3203130" cy="290812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t"/>
          <a:lstStyle/>
          <a:p>
            <a:pPr algn="ctr">
              <a:spcBef>
                <a:spcPts val="1200"/>
              </a:spcBef>
            </a:pPr>
            <a:endParaRPr lang="en-GB" sz="3600" b="1">
              <a:solidFill>
                <a:schemeClr val="accent1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1F0BCA0-DEBF-1E74-1527-810D713E0ECA}"/>
              </a:ext>
            </a:extLst>
          </p:cNvPr>
          <p:cNvSpPr/>
          <p:nvPr/>
        </p:nvSpPr>
        <p:spPr>
          <a:xfrm>
            <a:off x="4341495" y="2541616"/>
            <a:ext cx="3349404" cy="3215188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t"/>
          <a:lstStyle/>
          <a:p>
            <a:pPr lvl="0" algn="ctr"/>
            <a:endParaRPr lang="en-US" sz="2000" b="1">
              <a:solidFill>
                <a:schemeClr val="accent1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10" name="Left Bracket 9">
            <a:extLst>
              <a:ext uri="{FF2B5EF4-FFF2-40B4-BE49-F238E27FC236}">
                <a16:creationId xmlns:a16="http://schemas.microsoft.com/office/drawing/2014/main" id="{4BB970E5-2556-BFDC-35F6-8181D7249DF1}"/>
              </a:ext>
            </a:extLst>
          </p:cNvPr>
          <p:cNvSpPr/>
          <p:nvPr/>
        </p:nvSpPr>
        <p:spPr>
          <a:xfrm rot="16200000">
            <a:off x="5873825" y="1626471"/>
            <a:ext cx="284750" cy="3012111"/>
          </a:xfrm>
          <a:prstGeom prst="leftBracket">
            <a:avLst>
              <a:gd name="adj" fmla="val 0"/>
            </a:avLst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 sz="16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7F9053-BDDC-30E1-BF33-4536C8647FA5}"/>
              </a:ext>
            </a:extLst>
          </p:cNvPr>
          <p:cNvSpPr/>
          <p:nvPr/>
        </p:nvSpPr>
        <p:spPr>
          <a:xfrm>
            <a:off x="4493635" y="3456633"/>
            <a:ext cx="3045127" cy="2158705"/>
          </a:xfrm>
          <a:prstGeom prst="rect">
            <a:avLst/>
          </a:prstGeom>
          <a:solidFill>
            <a:srgbClr val="E1EBFF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0" rIns="91440" bIns="0" rtlCol="0" anchor="ctr">
            <a:noAutofit/>
          </a:bodyPr>
          <a:lstStyle/>
          <a:p>
            <a:pPr marL="288000" indent="-182245">
              <a:lnSpc>
                <a:spcPct val="90000"/>
              </a:lnSpc>
              <a:buClr>
                <a:srgbClr val="003399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accent1"/>
                </a:solidFill>
                <a:latin typeface="EC Square Sans Pro Medium" panose="020B0500000000020004" pitchFamily="34" charset="0"/>
              </a:defRPr>
            </a:pPr>
            <a:r>
              <a:rPr lang="fr-FR" sz="1600" kern="1200">
                <a:solidFill>
                  <a:schemeClr val="accent1"/>
                </a:solidFill>
                <a:latin typeface="EC Square Sans Pro Medium"/>
              </a:rPr>
              <a:t>État de droit</a:t>
            </a:r>
            <a:endParaRPr lang="en-US" sz="1600">
              <a:solidFill>
                <a:schemeClr val="accent1"/>
              </a:solidFill>
              <a:latin typeface="EC Square Sans Pro Medium"/>
            </a:endParaRPr>
          </a:p>
          <a:p>
            <a:pPr marL="288000" indent="-182245">
              <a:lnSpc>
                <a:spcPct val="90000"/>
              </a:lnSpc>
              <a:buClr>
                <a:srgbClr val="003399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accent1"/>
                </a:solidFill>
                <a:latin typeface="EC Square Sans Pro Medium" panose="020B0500000000020004" pitchFamily="34" charset="0"/>
              </a:defRPr>
            </a:pPr>
            <a:r>
              <a:rPr lang="fr-FR" sz="1600">
                <a:latin typeface="EC Square Sans Pro Medium"/>
              </a:rPr>
              <a:t>Climat et environnement</a:t>
            </a:r>
            <a:endParaRPr lang="fr-FR" sz="1600"/>
          </a:p>
          <a:p>
            <a:pPr marL="288000" indent="-182245">
              <a:lnSpc>
                <a:spcPct val="90000"/>
              </a:lnSpc>
              <a:buClr>
                <a:srgbClr val="003399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accent1"/>
                </a:solidFill>
                <a:latin typeface="EC Square Sans Pro Medium" panose="020B0500000000020004" pitchFamily="34" charset="0"/>
              </a:defRPr>
            </a:pPr>
            <a:r>
              <a:rPr lang="fr-FR" sz="1600">
                <a:latin typeface="EC Square Sans Pro Medium"/>
              </a:rPr>
              <a:t>Social</a:t>
            </a:r>
          </a:p>
          <a:p>
            <a:pPr marL="288000" indent="-182245">
              <a:lnSpc>
                <a:spcPct val="90000"/>
              </a:lnSpc>
              <a:buClr>
                <a:srgbClr val="003399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accent1"/>
                </a:solidFill>
                <a:latin typeface="EC Square Sans Pro Medium" panose="020B0500000000020004" pitchFamily="34" charset="0"/>
              </a:defRPr>
            </a:pPr>
            <a:r>
              <a:rPr lang="fr-FR" sz="1600">
                <a:latin typeface="EC Square Sans Pro Medium"/>
              </a:rPr>
              <a:t>Régions les moins développées, défis régionaux</a:t>
            </a:r>
          </a:p>
          <a:p>
            <a:pPr marL="288000" indent="-182245">
              <a:lnSpc>
                <a:spcPct val="90000"/>
              </a:lnSpc>
              <a:buClr>
                <a:srgbClr val="003399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accent1"/>
                </a:solidFill>
                <a:latin typeface="EC Square Sans Pro Medium" panose="020B0500000000020004" pitchFamily="34" charset="0"/>
              </a:defRPr>
            </a:pPr>
            <a:r>
              <a:rPr lang="fr-FR" sz="1600">
                <a:latin typeface="EC Square Sans Pro Medium"/>
              </a:rPr>
              <a:t>Affaires intérieures</a:t>
            </a:r>
          </a:p>
          <a:p>
            <a:pPr marL="288000" indent="-182245">
              <a:lnSpc>
                <a:spcPct val="90000"/>
              </a:lnSpc>
              <a:buClr>
                <a:srgbClr val="003399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accent1"/>
                </a:solidFill>
                <a:latin typeface="EC Square Sans Pro Medium" panose="020B0500000000020004" pitchFamily="34" charset="0"/>
              </a:defRPr>
            </a:pPr>
            <a:r>
              <a:rPr lang="fr-FR" sz="1600">
                <a:latin typeface="EC Square Sans Pro Medium"/>
              </a:rPr>
              <a:t>Agriculture, pêche</a:t>
            </a:r>
          </a:p>
          <a:p>
            <a:pPr marL="288000" indent="-182245">
              <a:lnSpc>
                <a:spcPct val="90000"/>
              </a:lnSpc>
              <a:buClr>
                <a:srgbClr val="003399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accent1"/>
                </a:solidFill>
                <a:latin typeface="EC Square Sans Pro Medium" panose="020B0500000000020004" pitchFamily="34" charset="0"/>
              </a:defRPr>
            </a:pPr>
            <a:r>
              <a:rPr lang="fr-FR" sz="1600">
                <a:latin typeface="EC Square Sans Pro Medium"/>
              </a:rPr>
              <a:t>Etc.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FC04B66-44DB-BDFE-3081-3F60FD65AEED}"/>
              </a:ext>
            </a:extLst>
          </p:cNvPr>
          <p:cNvSpPr txBox="1"/>
          <p:nvPr/>
        </p:nvSpPr>
        <p:spPr>
          <a:xfrm>
            <a:off x="4970088" y="2584112"/>
            <a:ext cx="224028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 sz="1800" b="1">
                <a:solidFill>
                  <a:schemeClr val="accent1"/>
                </a:solidFill>
                <a:latin typeface="EC Square Sans Pro" panose="020B0506040000020004" pitchFamily="34" charset="0"/>
              </a:defRPr>
            </a:pPr>
            <a:r>
              <a:rPr lang="en-IE" sz="2000"/>
              <a:t>EXIGENCES /</a:t>
            </a:r>
            <a:br>
              <a:rPr lang="en-IE" sz="2000"/>
            </a:br>
            <a:r>
              <a:rPr lang="en-IE" sz="2000"/>
              <a:t>ÉVALUATION</a:t>
            </a:r>
            <a:endParaRPr lang="en-IE" sz="2000" b="1">
              <a:solidFill>
                <a:schemeClr val="accent1"/>
              </a:solidFill>
              <a:latin typeface="EC Square Sans Pro" panose="020B050604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0401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A8ED6FF-6C3B-6FB1-9A80-62F53415A3D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 vert="horz" lIns="91440" tIns="45720" rIns="91440" bIns="45720" anchor="ctr">
            <a:noAutofit/>
          </a:bodyPr>
          <a:lstStyle/>
          <a:p>
            <a:r>
              <a:t>Plans de </a:t>
            </a:r>
            <a:r>
              <a:rPr err="1"/>
              <a:t>partenariat</a:t>
            </a:r>
            <a:r>
              <a:t> </a:t>
            </a:r>
            <a:r>
              <a:rPr lang="fr-BE"/>
              <a:t>national et régional</a:t>
            </a:r>
            <a:endParaRPr lang="en-US">
              <a:solidFill>
                <a:srgbClr val="003399"/>
              </a:solidFill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1D6591-4DD3-1736-522E-E2DA8593DF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942" y="1265276"/>
            <a:ext cx="5869214" cy="4111548"/>
          </a:xfrm>
        </p:spPr>
        <p:txBody>
          <a:bodyPr vert="horz" lIns="144000" tIns="144000" rIns="144000" bIns="144000" anchor="t">
            <a:noAutofit/>
          </a:bodyPr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accent1"/>
                </a:solidFill>
              </a:rPr>
              <a:t>865 milliards </a:t>
            </a:r>
            <a:r>
              <a:rPr lang="en-US" sz="1800" b="1" dirty="0" err="1">
                <a:solidFill>
                  <a:schemeClr val="accent1"/>
                </a:solidFill>
              </a:rPr>
              <a:t>d’euros</a:t>
            </a:r>
            <a:r>
              <a:rPr lang="en-US" sz="1800" dirty="0"/>
              <a:t> — Investissements et </a:t>
            </a:r>
            <a:r>
              <a:rPr lang="en-US" sz="1800" dirty="0" err="1"/>
              <a:t>réformes</a:t>
            </a:r>
            <a:endParaRPr lang="en-US" sz="1800" dirty="0">
              <a:cs typeface="Arial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Agriculture et </a:t>
            </a:r>
            <a:r>
              <a:rPr lang="en-US" sz="1800" dirty="0" err="1"/>
              <a:t>pêche</a:t>
            </a:r>
            <a:r>
              <a:rPr lang="en-US" sz="1800" dirty="0"/>
              <a:t> — </a:t>
            </a:r>
            <a:r>
              <a:rPr lang="en-US" sz="1800" b="1" dirty="0">
                <a:solidFill>
                  <a:schemeClr val="accent1"/>
                </a:solidFill>
              </a:rPr>
              <a:t>302 milliards </a:t>
            </a:r>
            <a:r>
              <a:rPr lang="en-US" sz="1800" dirty="0" err="1"/>
              <a:t>d’euros</a:t>
            </a:r>
            <a:r>
              <a:rPr lang="en-US" sz="1800" dirty="0"/>
              <a:t> </a:t>
            </a:r>
            <a:r>
              <a:rPr lang="en-US" sz="1800" dirty="0" err="1"/>
              <a:t>d’aide</a:t>
            </a:r>
            <a:r>
              <a:rPr lang="en-US" sz="1800" dirty="0"/>
              <a:t> au </a:t>
            </a:r>
            <a:r>
              <a:rPr lang="en-US" sz="1800" dirty="0" err="1"/>
              <a:t>revenu</a:t>
            </a:r>
            <a:r>
              <a:rPr lang="en-US" sz="1800" dirty="0"/>
              <a:t> des </a:t>
            </a:r>
            <a:r>
              <a:rPr lang="en-US" sz="1800" dirty="0" err="1"/>
              <a:t>agriculteurs</a:t>
            </a:r>
            <a:r>
              <a:rPr lang="en-US" sz="1800" dirty="0"/>
              <a:t> et de la </a:t>
            </a:r>
            <a:r>
              <a:rPr lang="en-US" sz="1800" dirty="0" err="1"/>
              <a:t>pêche</a:t>
            </a:r>
            <a:r>
              <a:rPr lang="en-US" sz="1800" dirty="0"/>
              <a:t> + </a:t>
            </a:r>
            <a:r>
              <a:rPr lang="en-US" sz="1800" dirty="0" err="1"/>
              <a:t>doublement</a:t>
            </a:r>
            <a:r>
              <a:rPr lang="en-US" sz="1800" dirty="0"/>
              <a:t> de la </a:t>
            </a:r>
            <a:r>
              <a:rPr lang="en-US" sz="1800" dirty="0" err="1"/>
              <a:t>réserve</a:t>
            </a:r>
            <a:r>
              <a:rPr lang="en-US" sz="1800" dirty="0"/>
              <a:t> </a:t>
            </a:r>
            <a:r>
              <a:rPr lang="en-US" sz="1800" dirty="0" err="1"/>
              <a:t>agricole</a:t>
            </a:r>
            <a:r>
              <a:rPr lang="en-US" sz="1800" dirty="0"/>
              <a:t> </a:t>
            </a:r>
            <a:r>
              <a:rPr lang="en-US" sz="1800" dirty="0" err="1"/>
              <a:t>annuelle</a:t>
            </a:r>
            <a:endParaRPr lang="en-US" sz="1800" dirty="0">
              <a:cs typeface="Arial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accent1"/>
                </a:solidFill>
              </a:rPr>
              <a:t>Minimum 218 milliards </a:t>
            </a:r>
            <a:r>
              <a:rPr lang="en-US" sz="1800" b="1" dirty="0" err="1">
                <a:solidFill>
                  <a:schemeClr val="accent1"/>
                </a:solidFill>
              </a:rPr>
              <a:t>d’euros</a:t>
            </a:r>
            <a:r>
              <a:rPr lang="en-US" sz="1800" dirty="0">
                <a:cs typeface="Arial"/>
              </a:rPr>
              <a:t> </a:t>
            </a:r>
            <a:r>
              <a:rPr lang="en-US" sz="1800" dirty="0" err="1">
                <a:cs typeface="Arial"/>
              </a:rPr>
              <a:t>réservés</a:t>
            </a:r>
            <a:r>
              <a:rPr lang="en-US" sz="1800" dirty="0">
                <a:cs typeface="Arial"/>
              </a:rPr>
              <a:t> aux </a:t>
            </a:r>
            <a:r>
              <a:rPr lang="en-US" sz="1800" dirty="0" err="1">
                <a:cs typeface="Arial"/>
              </a:rPr>
              <a:t>régions</a:t>
            </a:r>
            <a:r>
              <a:rPr lang="en-US" sz="1800" dirty="0">
                <a:cs typeface="Arial"/>
              </a:rPr>
              <a:t> les </a:t>
            </a:r>
            <a:r>
              <a:rPr lang="en-US" sz="1800" dirty="0" err="1">
                <a:cs typeface="Arial"/>
              </a:rPr>
              <a:t>moins</a:t>
            </a:r>
            <a:r>
              <a:rPr lang="en-US" sz="1800" dirty="0">
                <a:cs typeface="Arial"/>
              </a:rPr>
              <a:t> </a:t>
            </a:r>
            <a:r>
              <a:rPr lang="en-US" sz="1800" dirty="0" err="1">
                <a:cs typeface="Arial"/>
              </a:rPr>
              <a:t>developpées</a:t>
            </a:r>
            <a:endParaRPr lang="en-US" sz="1800" dirty="0">
              <a:cs typeface="Arial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cs typeface="Arial"/>
              </a:rPr>
              <a:t>Objectif social de </a:t>
            </a:r>
            <a:r>
              <a:rPr lang="en-US" sz="1800" b="1" dirty="0">
                <a:solidFill>
                  <a:schemeClr val="accent1"/>
                </a:solidFill>
              </a:rPr>
              <a:t>14% </a:t>
            </a:r>
            <a:r>
              <a:rPr lang="en-US" sz="1800" dirty="0">
                <a:cs typeface="Arial"/>
              </a:rPr>
              <a:t>dans les plans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cs typeface="Arial"/>
              </a:rPr>
              <a:t>Objectif de </a:t>
            </a:r>
            <a:r>
              <a:rPr lang="en-US" sz="1800" b="1" dirty="0">
                <a:solidFill>
                  <a:schemeClr val="accent1"/>
                </a:solidFill>
              </a:rPr>
              <a:t>43% </a:t>
            </a:r>
            <a:r>
              <a:rPr lang="en-US" sz="1800" dirty="0">
                <a:cs typeface="Arial"/>
              </a:rPr>
              <a:t>pour le </a:t>
            </a:r>
            <a:r>
              <a:rPr lang="en-US" sz="1800" dirty="0" err="1">
                <a:cs typeface="Arial"/>
              </a:rPr>
              <a:t>climat</a:t>
            </a:r>
            <a:r>
              <a:rPr lang="en-US" sz="1800" dirty="0">
                <a:cs typeface="Arial"/>
              </a:rPr>
              <a:t> et </a:t>
            </a:r>
            <a:r>
              <a:rPr lang="en-US" sz="1800" dirty="0" err="1">
                <a:cs typeface="Arial"/>
              </a:rPr>
              <a:t>l’environnement</a:t>
            </a:r>
            <a:endParaRPr lang="en-US" sz="1800" dirty="0">
              <a:cs typeface="Arial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Migration, </a:t>
            </a:r>
            <a:r>
              <a:rPr lang="en-US" sz="1800" dirty="0" err="1"/>
              <a:t>frontières</a:t>
            </a:r>
            <a:r>
              <a:rPr lang="en-US" sz="1800" dirty="0"/>
              <a:t> et </a:t>
            </a:r>
            <a:r>
              <a:rPr lang="en-US" sz="1800" dirty="0" err="1"/>
              <a:t>sécurité</a:t>
            </a:r>
            <a:r>
              <a:rPr lang="en-US" sz="1800" dirty="0"/>
              <a:t>: </a:t>
            </a:r>
            <a:r>
              <a:rPr lang="en-US" sz="1800" dirty="0" err="1"/>
              <a:t>multiplié</a:t>
            </a:r>
            <a:r>
              <a:rPr lang="en-US" sz="1800" dirty="0"/>
              <a:t> </a:t>
            </a:r>
            <a:r>
              <a:rPr lang="en-US" sz="1800" b="1" dirty="0">
                <a:solidFill>
                  <a:schemeClr val="accent1"/>
                </a:solidFill>
              </a:rPr>
              <a:t>x3</a:t>
            </a:r>
            <a:endParaRPr lang="en-US" sz="1800" dirty="0">
              <a:solidFill>
                <a:schemeClr val="accent1"/>
              </a:solidFill>
              <a:cs typeface="Arial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 err="1"/>
              <a:t>Facilité</a:t>
            </a:r>
            <a:r>
              <a:rPr lang="en-US" sz="1800" dirty="0"/>
              <a:t> UE: </a:t>
            </a:r>
            <a:r>
              <a:rPr lang="en-US" sz="1800" dirty="0" err="1"/>
              <a:t>réserve</a:t>
            </a:r>
            <a:r>
              <a:rPr lang="en-US" sz="1800" dirty="0"/>
              <a:t> </a:t>
            </a:r>
            <a:r>
              <a:rPr lang="en-US" sz="1800" dirty="0" err="1"/>
              <a:t>agricole</a:t>
            </a:r>
            <a:r>
              <a:rPr lang="en-US" sz="1800" dirty="0"/>
              <a:t>, </a:t>
            </a:r>
            <a:br>
              <a:rPr lang="en-US" sz="1800" dirty="0"/>
            </a:br>
            <a:r>
              <a:rPr lang="en-US" sz="1800" dirty="0"/>
              <a:t>Fonds de </a:t>
            </a:r>
            <a:r>
              <a:rPr lang="en-US" sz="1800" dirty="0" err="1"/>
              <a:t>solidarité</a:t>
            </a:r>
            <a:r>
              <a:rPr lang="en-US" sz="1800" dirty="0"/>
              <a:t> de </a:t>
            </a:r>
            <a:r>
              <a:rPr lang="en-US" sz="1800" dirty="0" err="1"/>
              <a:t>l’Union</a:t>
            </a:r>
            <a:r>
              <a:rPr lang="en-US" sz="1800" dirty="0"/>
              <a:t> européenne </a:t>
            </a:r>
            <a:r>
              <a:rPr lang="en-US" sz="1800" b="1" dirty="0">
                <a:solidFill>
                  <a:schemeClr val="accent1"/>
                </a:solidFill>
              </a:rPr>
              <a:t>x3</a:t>
            </a:r>
            <a:r>
              <a:rPr lang="en-US" sz="1800" dirty="0"/>
              <a:t>, etc.</a:t>
            </a:r>
            <a:endParaRPr lang="en-US" sz="1800" dirty="0">
              <a:cs typeface="Arial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 err="1"/>
              <a:t>Coussin</a:t>
            </a:r>
            <a:r>
              <a:rPr lang="en-US" sz="1800" dirty="0"/>
              <a:t>: </a:t>
            </a:r>
            <a:r>
              <a:rPr lang="en-US" sz="1800" b="1" dirty="0">
                <a:solidFill>
                  <a:schemeClr val="accent1"/>
                </a:solidFill>
              </a:rPr>
              <a:t>8,7 milliards </a:t>
            </a:r>
            <a:r>
              <a:rPr lang="en-US" sz="1800" b="1" dirty="0" err="1">
                <a:solidFill>
                  <a:schemeClr val="accent1"/>
                </a:solidFill>
              </a:rPr>
              <a:t>d’euros</a:t>
            </a:r>
            <a:endParaRPr lang="en-US" sz="1800" b="1" dirty="0">
              <a:solidFill>
                <a:schemeClr val="accent1"/>
              </a:solidFill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cs typeface="Arial"/>
              </a:rPr>
              <a:t>"Catalyst Europe" — </a:t>
            </a:r>
            <a:r>
              <a:rPr lang="en-US" sz="1800" b="1" dirty="0">
                <a:solidFill>
                  <a:schemeClr val="accent1"/>
                </a:solidFill>
              </a:rPr>
              <a:t>150 milliards </a:t>
            </a:r>
            <a:r>
              <a:rPr lang="en-US" sz="1800" b="1" dirty="0" err="1">
                <a:solidFill>
                  <a:schemeClr val="accent1"/>
                </a:solidFill>
              </a:rPr>
              <a:t>d’euros</a:t>
            </a:r>
            <a:r>
              <a:rPr lang="en-US" sz="1800" b="1" dirty="0">
                <a:solidFill>
                  <a:schemeClr val="accent1"/>
                </a:solidFill>
              </a:rPr>
              <a:t> </a:t>
            </a:r>
            <a:br>
              <a:rPr lang="en-US" sz="1800" b="1" dirty="0">
                <a:solidFill>
                  <a:schemeClr val="accent1"/>
                </a:solidFill>
              </a:rPr>
            </a:br>
            <a:r>
              <a:rPr lang="en-US" sz="1800" dirty="0">
                <a:cs typeface="Arial"/>
              </a:rPr>
              <a:t>de </a:t>
            </a:r>
            <a:r>
              <a:rPr lang="en-US" sz="1800" dirty="0" err="1">
                <a:cs typeface="Arial"/>
              </a:rPr>
              <a:t>prêts</a:t>
            </a:r>
            <a:r>
              <a:rPr lang="en-US" sz="1800" dirty="0">
                <a:cs typeface="Arial"/>
              </a:rPr>
              <a:t> aux États </a:t>
            </a:r>
            <a:r>
              <a:rPr lang="en-US" sz="1800" dirty="0" err="1">
                <a:cs typeface="Arial"/>
              </a:rPr>
              <a:t>membres</a:t>
            </a:r>
            <a:endParaRPr lang="en-US" sz="1800" dirty="0">
              <a:cs typeface="Arial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C9B176-E0F3-ADCC-78CB-C7682248F0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768364BB-9B21-4D29-A19C-C6410F652861}" type="slidenum">
              <a:rPr lang="en-IE" smtClean="0"/>
              <a:pPr algn="l"/>
              <a:t>11</a:t>
            </a:fld>
            <a:endParaRPr lang="en-I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FD87768-810B-8559-9770-3956E4AD97E3}"/>
              </a:ext>
            </a:extLst>
          </p:cNvPr>
          <p:cNvSpPr/>
          <p:nvPr/>
        </p:nvSpPr>
        <p:spPr>
          <a:xfrm>
            <a:off x="10642600" y="5791200"/>
            <a:ext cx="1397000" cy="977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6FBE7C0E-7AAC-F4C8-7211-50C310DC4A4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3586683"/>
              </p:ext>
            </p:extLst>
          </p:nvPr>
        </p:nvGraphicFramePr>
        <p:xfrm>
          <a:off x="5920719" y="1114172"/>
          <a:ext cx="5747794" cy="57337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7" name="Group 16">
            <a:extLst>
              <a:ext uri="{FF2B5EF4-FFF2-40B4-BE49-F238E27FC236}">
                <a16:creationId xmlns:a16="http://schemas.microsoft.com/office/drawing/2014/main" id="{43AA1199-3ACC-CF32-EA29-E98103B0A429}"/>
              </a:ext>
            </a:extLst>
          </p:cNvPr>
          <p:cNvGrpSpPr/>
          <p:nvPr/>
        </p:nvGrpSpPr>
        <p:grpSpPr>
          <a:xfrm rot="5400000">
            <a:off x="10558341" y="4433624"/>
            <a:ext cx="1075393" cy="560867"/>
            <a:chOff x="-5200838" y="-66927"/>
            <a:chExt cx="5129276" cy="536956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13B48AB-C950-6AA4-9C57-EC9D5077CE64}"/>
                </a:ext>
              </a:extLst>
            </p:cNvPr>
            <p:cNvSpPr/>
            <p:nvPr/>
          </p:nvSpPr>
          <p:spPr>
            <a:xfrm>
              <a:off x="-5200838" y="-66927"/>
              <a:ext cx="5129276" cy="536956"/>
            </a:xfrm>
            <a:prstGeom prst="rect">
              <a:avLst/>
            </a:prstGeom>
            <a:noFill/>
            <a:ln w="15875">
              <a:solidFill>
                <a:schemeClr val="accent1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vert270" wrap="square" lIns="91440" tIns="45720" rIns="9144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fr-FR" sz="900" kern="1200" spc="-30" dirty="0">
                  <a:solidFill>
                    <a:sysClr val="windowText" lastClr="000000"/>
                  </a:solidFill>
                  <a:latin typeface="EC Square Sans Pro" panose="020B0506040000020004" pitchFamily="34" charset="0"/>
                </a:rPr>
                <a:t>“</a:t>
              </a:r>
              <a:r>
                <a:rPr lang="fr-FR" sz="1000" kern="1200" spc="-30" dirty="0">
                  <a:solidFill>
                    <a:sysClr val="windowText" lastClr="000000"/>
                  </a:solidFill>
                  <a:latin typeface="EC Square Sans Pro" panose="020B0506040000020004" pitchFamily="34" charset="0"/>
                </a:rPr>
                <a:t>Catalyst Europe”</a:t>
              </a:r>
              <a:br>
                <a:rPr lang="fr-FR" sz="1000" kern="1200" spc="-30" dirty="0">
                  <a:solidFill>
                    <a:sysClr val="windowText" lastClr="000000"/>
                  </a:solidFill>
                  <a:latin typeface="EC Square Sans Pro" panose="020B0506040000020004" pitchFamily="34" charset="0"/>
                </a:rPr>
              </a:br>
              <a:r>
                <a:rPr lang="fr-FR" sz="1000" kern="1200" spc="-30" dirty="0">
                  <a:solidFill>
                    <a:sysClr val="windowText" lastClr="000000"/>
                  </a:solidFill>
                  <a:latin typeface="EC Square Sans Pro" panose="020B0506040000020004" pitchFamily="34" charset="0"/>
                </a:rPr>
                <a:t>(prêts </a:t>
              </a:r>
              <a:br>
                <a:rPr lang="en-BE" sz="1000" kern="1200" spc="-30" dirty="0">
                  <a:solidFill>
                    <a:sysClr val="windowText" lastClr="000000"/>
                  </a:solidFill>
                  <a:latin typeface="EC Square Sans Pro" panose="020B0506040000020004" pitchFamily="34" charset="0"/>
                </a:rPr>
              </a:br>
              <a:r>
                <a:rPr lang="fr-FR" sz="1000" kern="1200" spc="-30" dirty="0">
                  <a:solidFill>
                    <a:sysClr val="windowText" lastClr="000000"/>
                  </a:solidFill>
                  <a:latin typeface="EC Square Sans Pro" panose="020B0506040000020004" pitchFamily="34" charset="0"/>
                </a:rPr>
                <a:t>liés aux politiques)</a:t>
              </a:r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A2A349E3-F13A-051C-F665-A5DD73A72276}"/>
              </a:ext>
            </a:extLst>
          </p:cNvPr>
          <p:cNvSpPr/>
          <p:nvPr/>
        </p:nvSpPr>
        <p:spPr>
          <a:xfrm>
            <a:off x="10774340" y="4987363"/>
            <a:ext cx="602137" cy="240966"/>
          </a:xfrm>
          <a:prstGeom prst="rect">
            <a:avLst/>
          </a:prstGeom>
          <a:noFill/>
          <a:ln w="15875">
            <a:noFill/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GB" sz="1400" b="1" kern="1200" dirty="0">
                <a:solidFill>
                  <a:schemeClr val="accent1"/>
                </a:solidFill>
                <a:latin typeface="EC Square Sans Pro"/>
              </a:rPr>
              <a:t>1</a:t>
            </a:r>
            <a:r>
              <a:rPr lang="en-IE" sz="1400" b="1" kern="1200" dirty="0">
                <a:solidFill>
                  <a:schemeClr val="accent1"/>
                </a:solidFill>
                <a:latin typeface="EC Square Sans Pro"/>
              </a:rPr>
              <a:t>50</a:t>
            </a:r>
            <a:endParaRPr lang="en-IE" sz="1400" b="1" kern="1200" dirty="0">
              <a:solidFill>
                <a:schemeClr val="accent1"/>
              </a:solidFill>
              <a:latin typeface="EC Square Sans Pro" panose="020B0506040000020004" pitchFamily="34" charset="0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DC999A4-8FE1-9F5F-16C9-1F409494FF96}"/>
              </a:ext>
            </a:extLst>
          </p:cNvPr>
          <p:cNvCxnSpPr>
            <a:cxnSpLocks/>
          </p:cNvCxnSpPr>
          <p:nvPr/>
        </p:nvCxnSpPr>
        <p:spPr>
          <a:xfrm>
            <a:off x="7565231" y="3306040"/>
            <a:ext cx="229227" cy="228600"/>
          </a:xfrm>
          <a:prstGeom prst="straightConnector1">
            <a:avLst/>
          </a:prstGeom>
          <a:ln w="19050">
            <a:solidFill>
              <a:schemeClr val="accent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6139591-8D93-AEEF-9F72-536F0862819A}"/>
              </a:ext>
            </a:extLst>
          </p:cNvPr>
          <p:cNvCxnSpPr>
            <a:cxnSpLocks/>
          </p:cNvCxnSpPr>
          <p:nvPr/>
        </p:nvCxnSpPr>
        <p:spPr>
          <a:xfrm>
            <a:off x="7616955" y="5265627"/>
            <a:ext cx="196979" cy="252046"/>
          </a:xfrm>
          <a:prstGeom prst="straightConnector1">
            <a:avLst/>
          </a:prstGeom>
          <a:ln w="19050">
            <a:solidFill>
              <a:schemeClr val="accent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6E25CFF4-6C50-891F-63DF-FC153D18D6D7}"/>
              </a:ext>
            </a:extLst>
          </p:cNvPr>
          <p:cNvSpPr txBox="1"/>
          <p:nvPr/>
        </p:nvSpPr>
        <p:spPr>
          <a:xfrm>
            <a:off x="7776335" y="5332493"/>
            <a:ext cx="9051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>
                <a:solidFill>
                  <a:schemeClr val="accent1"/>
                </a:solidFill>
                <a:latin typeface="EC Square Sans Pro" panose="020B0506040000020004" pitchFamily="34" charset="0"/>
              </a:rPr>
              <a:t>50.1</a:t>
            </a:r>
            <a:endParaRPr lang="en-IE" b="1">
              <a:solidFill>
                <a:schemeClr val="accent1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B07E938-1BEE-B7A6-DBC6-320BD87099D9}"/>
              </a:ext>
            </a:extLst>
          </p:cNvPr>
          <p:cNvSpPr txBox="1"/>
          <p:nvPr/>
        </p:nvSpPr>
        <p:spPr>
          <a:xfrm>
            <a:off x="7743432" y="3436316"/>
            <a:ext cx="6659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>
                <a:solidFill>
                  <a:schemeClr val="accent1"/>
                </a:solidFill>
                <a:latin typeface="EC Square Sans Pro" panose="020B0506040000020004" pitchFamily="34" charset="0"/>
              </a:rPr>
              <a:t>14.9</a:t>
            </a:r>
            <a:endParaRPr lang="en-IE" b="1">
              <a:solidFill>
                <a:schemeClr val="accent1"/>
              </a:solidFill>
              <a:latin typeface="EC Square Sans Pro" panose="020B0506040000020004" pitchFamily="34" charset="0"/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9FF599D-DF7D-B1C8-AE7E-43E1938218E8}"/>
              </a:ext>
            </a:extLst>
          </p:cNvPr>
          <p:cNvCxnSpPr>
            <a:cxnSpLocks/>
          </p:cNvCxnSpPr>
          <p:nvPr/>
        </p:nvCxnSpPr>
        <p:spPr>
          <a:xfrm>
            <a:off x="10728325" y="5252317"/>
            <a:ext cx="148222" cy="166270"/>
          </a:xfrm>
          <a:prstGeom prst="straightConnector1">
            <a:avLst/>
          </a:prstGeom>
          <a:ln w="19050">
            <a:solidFill>
              <a:schemeClr val="accent4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1">
            <a:extLst>
              <a:ext uri="{FF2B5EF4-FFF2-40B4-BE49-F238E27FC236}">
                <a16:creationId xmlns:a16="http://schemas.microsoft.com/office/drawing/2014/main" id="{AFDC8DA0-1A22-0462-1A0D-219B53A0E5D0}"/>
              </a:ext>
            </a:extLst>
          </p:cNvPr>
          <p:cNvSpPr txBox="1"/>
          <p:nvPr/>
        </p:nvSpPr>
        <p:spPr>
          <a:xfrm>
            <a:off x="7437604" y="1231018"/>
            <a:ext cx="1452396" cy="48083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r-FR" sz="1100">
                <a:latin typeface="EC Square Sans Pro" panose="020B0506040000020004" pitchFamily="34" charset="0"/>
              </a:rPr>
              <a:t>En milliards d’euro, prix courants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86CBFF1-8EC0-ABE2-D96E-8C38B6317127}"/>
              </a:ext>
            </a:extLst>
          </p:cNvPr>
          <p:cNvCxnSpPr>
            <a:cxnSpLocks/>
          </p:cNvCxnSpPr>
          <p:nvPr/>
        </p:nvCxnSpPr>
        <p:spPr>
          <a:xfrm>
            <a:off x="10602746" y="4113286"/>
            <a:ext cx="0" cy="59529"/>
          </a:xfrm>
          <a:prstGeom prst="straightConnector1">
            <a:avLst/>
          </a:prstGeom>
          <a:ln w="19050">
            <a:solidFill>
              <a:schemeClr val="accent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A82C5F3E-F30C-509F-CC9C-6C9A9ACBA596}"/>
              </a:ext>
            </a:extLst>
          </p:cNvPr>
          <p:cNvCxnSpPr>
            <a:cxnSpLocks/>
          </p:cNvCxnSpPr>
          <p:nvPr/>
        </p:nvCxnSpPr>
        <p:spPr>
          <a:xfrm>
            <a:off x="10272546" y="2154311"/>
            <a:ext cx="0" cy="59529"/>
          </a:xfrm>
          <a:prstGeom prst="straightConnector1">
            <a:avLst/>
          </a:prstGeom>
          <a:ln w="19050">
            <a:solidFill>
              <a:schemeClr val="accent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258BBF5-1842-36CE-DB65-B97EFFA663DF}"/>
              </a:ext>
            </a:extLst>
          </p:cNvPr>
          <p:cNvGrpSpPr/>
          <p:nvPr/>
        </p:nvGrpSpPr>
        <p:grpSpPr>
          <a:xfrm>
            <a:off x="7532688" y="5808345"/>
            <a:ext cx="3749675" cy="769441"/>
            <a:chOff x="7532688" y="5808345"/>
            <a:chExt cx="3749675" cy="769441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EECC5E9-DF55-14C8-0BCF-821C3EC30781}"/>
                </a:ext>
              </a:extLst>
            </p:cNvPr>
            <p:cNvSpPr txBox="1"/>
            <p:nvPr/>
          </p:nvSpPr>
          <p:spPr>
            <a:xfrm>
              <a:off x="7598093" y="5808345"/>
              <a:ext cx="368427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sz="1100" dirty="0">
                  <a:latin typeface="EC Square Sans Pro" panose="020B0506040000020004" pitchFamily="34" charset="0"/>
                </a:rPr>
                <a:t>Fonds social du climat</a:t>
              </a:r>
            </a:p>
            <a:p>
              <a:r>
                <a:rPr lang="fr-FR" sz="1100" dirty="0">
                  <a:latin typeface="EC Square Sans Pro" panose="020B0506040000020004" pitchFamily="34" charset="0"/>
                </a:rPr>
                <a:t>Agriculture, Pêche, Cohésion, Affaires intérieures</a:t>
              </a:r>
            </a:p>
            <a:p>
              <a:r>
                <a:rPr lang="fr-BE" sz="1100" dirty="0">
                  <a:latin typeface="EC Square Sans Pro" panose="020B0506040000020004" pitchFamily="34" charset="0"/>
                </a:rPr>
                <a:t>Facilité UE</a:t>
              </a:r>
              <a:endParaRPr lang="en-BE" sz="1100" dirty="0">
                <a:latin typeface="EC Square Sans Pro" panose="020B0506040000020004" pitchFamily="34" charset="0"/>
              </a:endParaRPr>
            </a:p>
            <a:p>
              <a:r>
                <a:rPr lang="en-BE" sz="1100" dirty="0">
                  <a:latin typeface="EC Square Sans Pro" panose="020B0506040000020004" pitchFamily="34" charset="0"/>
                </a:rPr>
                <a:t>Facilité </a:t>
              </a:r>
              <a:r>
                <a:rPr lang="fr-BE" sz="1100" dirty="0">
                  <a:latin typeface="EC Square Sans Pro" panose="020B0506040000020004" pitchFamily="34" charset="0"/>
                </a:rPr>
                <a:t>UE</a:t>
              </a:r>
              <a:r>
                <a:rPr lang="en-BE" sz="1100" dirty="0">
                  <a:latin typeface="EC Square Sans Pro" panose="020B0506040000020004" pitchFamily="34" charset="0"/>
                </a:rPr>
                <a:t> - coussin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4CBA6BF-7235-B4D7-01B4-34F706047355}"/>
                </a:ext>
              </a:extLst>
            </p:cNvPr>
            <p:cNvSpPr/>
            <p:nvPr/>
          </p:nvSpPr>
          <p:spPr>
            <a:xfrm>
              <a:off x="7532688" y="5889625"/>
              <a:ext cx="88900" cy="88900"/>
            </a:xfrm>
            <a:prstGeom prst="rect">
              <a:avLst/>
            </a:prstGeom>
            <a:pattFill prst="dkUpDiag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F4D221B4-ACCD-D0B9-0FE3-336AE802611E}"/>
                </a:ext>
              </a:extLst>
            </p:cNvPr>
            <p:cNvSpPr/>
            <p:nvPr/>
          </p:nvSpPr>
          <p:spPr>
            <a:xfrm>
              <a:off x="7532688" y="6048375"/>
              <a:ext cx="88900" cy="889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3A8411E5-5B7B-69A5-0E42-D6D506440C9A}"/>
                </a:ext>
              </a:extLst>
            </p:cNvPr>
            <p:cNvSpPr/>
            <p:nvPr/>
          </p:nvSpPr>
          <p:spPr>
            <a:xfrm>
              <a:off x="7532688" y="6204743"/>
              <a:ext cx="88900" cy="88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25019103-59F1-B790-960D-2E05CF2A5C34}"/>
                </a:ext>
              </a:extLst>
            </p:cNvPr>
            <p:cNvSpPr/>
            <p:nvPr/>
          </p:nvSpPr>
          <p:spPr>
            <a:xfrm>
              <a:off x="7532688" y="6373812"/>
              <a:ext cx="88900" cy="88900"/>
            </a:xfrm>
            <a:prstGeom prst="rect">
              <a:avLst/>
            </a:prstGeom>
            <a:pattFill prst="dkUpDiag">
              <a:fgClr>
                <a:schemeClr val="accent4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</p:spTree>
    <p:extLst>
      <p:ext uri="{BB962C8B-B14F-4D97-AF65-F5344CB8AC3E}">
        <p14:creationId xmlns:p14="http://schemas.microsoft.com/office/powerpoint/2010/main" val="14619297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96108FFC-5D7A-F877-A876-814ADDA37CFD}"/>
              </a:ext>
            </a:extLst>
          </p:cNvPr>
          <p:cNvSpPr/>
          <p:nvPr/>
        </p:nvSpPr>
        <p:spPr>
          <a:xfrm>
            <a:off x="802101" y="1743075"/>
            <a:ext cx="4700370" cy="4346440"/>
          </a:xfrm>
          <a:prstGeom prst="rect">
            <a:avLst/>
          </a:prstGeom>
          <a:solidFill>
            <a:srgbClr val="E1EB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2A1DCB0-0960-2690-3D64-EE1BA7ABD9A2}"/>
              </a:ext>
            </a:extLst>
          </p:cNvPr>
          <p:cNvSpPr/>
          <p:nvPr/>
        </p:nvSpPr>
        <p:spPr>
          <a:xfrm>
            <a:off x="10541000" y="5545846"/>
            <a:ext cx="1384300" cy="11216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6C0F24-1135-A0C5-840C-7CBEADAAC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438" y="269007"/>
            <a:ext cx="10907486" cy="816904"/>
          </a:xfrm>
        </p:spPr>
        <p:txBody>
          <a:bodyPr/>
          <a:lstStyle/>
          <a:p>
            <a:r>
              <a:t>Plans de </a:t>
            </a:r>
            <a:r>
              <a:rPr err="1"/>
              <a:t>partenariat</a:t>
            </a:r>
            <a:r>
              <a:t> </a:t>
            </a:r>
            <a:r>
              <a:rPr lang="fr-BE"/>
              <a:t>national et régional</a:t>
            </a:r>
            <a:endParaRPr lang="en-US">
              <a:solidFill>
                <a:srgbClr val="FF0000"/>
              </a:solidFill>
              <a:cs typeface="Arial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B78E807-5FB6-AAFC-8116-7DDC47EAF0F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977697" y="1881083"/>
          <a:ext cx="4309872" cy="40395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7ACED298-3651-0384-8A30-D1CB57990FD7}"/>
              </a:ext>
            </a:extLst>
          </p:cNvPr>
          <p:cNvSpPr/>
          <p:nvPr/>
        </p:nvSpPr>
        <p:spPr>
          <a:xfrm>
            <a:off x="6037872" y="1762238"/>
            <a:ext cx="1621965" cy="1506684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8429" tIns="238429" rIns="238429" bIns="238429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600" kern="1200">
                <a:latin typeface="EC Square Sans Pro Medium" panose="020B0500000000020004" pitchFamily="34" charset="0"/>
              </a:defRPr>
            </a:pPr>
            <a:r>
              <a:rPr err="1"/>
              <a:t>Priorités</a:t>
            </a:r>
            <a:r>
              <a:t> </a:t>
            </a:r>
            <a:r>
              <a:rPr err="1"/>
              <a:t>européennes</a:t>
            </a:r>
            <a:r>
              <a:t> communes</a:t>
            </a:r>
            <a:endParaRPr sz="1600" kern="1200">
              <a:latin typeface="EC Square Sans Pro Medium" panose="020B0500000000020004" pitchFamily="34" charset="0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7D974A6F-BEBD-BCE7-6042-5E8AAB5DE5C1}"/>
              </a:ext>
            </a:extLst>
          </p:cNvPr>
          <p:cNvSpPr/>
          <p:nvPr/>
        </p:nvSpPr>
        <p:spPr>
          <a:xfrm>
            <a:off x="6453351" y="3490340"/>
            <a:ext cx="675726" cy="675726"/>
          </a:xfrm>
          <a:custGeom>
            <a:avLst/>
            <a:gdLst>
              <a:gd name="connsiteX0" fmla="*/ 115832 w 873876"/>
              <a:gd name="connsiteY0" fmla="*/ 334170 h 873876"/>
              <a:gd name="connsiteX1" fmla="*/ 334170 w 873876"/>
              <a:gd name="connsiteY1" fmla="*/ 334170 h 873876"/>
              <a:gd name="connsiteX2" fmla="*/ 334170 w 873876"/>
              <a:gd name="connsiteY2" fmla="*/ 115832 h 873876"/>
              <a:gd name="connsiteX3" fmla="*/ 539706 w 873876"/>
              <a:gd name="connsiteY3" fmla="*/ 115832 h 873876"/>
              <a:gd name="connsiteX4" fmla="*/ 539706 w 873876"/>
              <a:gd name="connsiteY4" fmla="*/ 334170 h 873876"/>
              <a:gd name="connsiteX5" fmla="*/ 758044 w 873876"/>
              <a:gd name="connsiteY5" fmla="*/ 334170 h 873876"/>
              <a:gd name="connsiteX6" fmla="*/ 758044 w 873876"/>
              <a:gd name="connsiteY6" fmla="*/ 539706 h 873876"/>
              <a:gd name="connsiteX7" fmla="*/ 539706 w 873876"/>
              <a:gd name="connsiteY7" fmla="*/ 539706 h 873876"/>
              <a:gd name="connsiteX8" fmla="*/ 539706 w 873876"/>
              <a:gd name="connsiteY8" fmla="*/ 758044 h 873876"/>
              <a:gd name="connsiteX9" fmla="*/ 334170 w 873876"/>
              <a:gd name="connsiteY9" fmla="*/ 758044 h 873876"/>
              <a:gd name="connsiteX10" fmla="*/ 334170 w 873876"/>
              <a:gd name="connsiteY10" fmla="*/ 539706 h 873876"/>
              <a:gd name="connsiteX11" fmla="*/ 115832 w 873876"/>
              <a:gd name="connsiteY11" fmla="*/ 539706 h 873876"/>
              <a:gd name="connsiteX12" fmla="*/ 115832 w 873876"/>
              <a:gd name="connsiteY12" fmla="*/ 334170 h 873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73876" h="873876">
                <a:moveTo>
                  <a:pt x="115832" y="334170"/>
                </a:moveTo>
                <a:lnTo>
                  <a:pt x="334170" y="334170"/>
                </a:lnTo>
                <a:lnTo>
                  <a:pt x="334170" y="115832"/>
                </a:lnTo>
                <a:lnTo>
                  <a:pt x="539706" y="115832"/>
                </a:lnTo>
                <a:lnTo>
                  <a:pt x="539706" y="334170"/>
                </a:lnTo>
                <a:lnTo>
                  <a:pt x="758044" y="334170"/>
                </a:lnTo>
                <a:lnTo>
                  <a:pt x="758044" y="539706"/>
                </a:lnTo>
                <a:lnTo>
                  <a:pt x="539706" y="539706"/>
                </a:lnTo>
                <a:lnTo>
                  <a:pt x="539706" y="758044"/>
                </a:lnTo>
                <a:lnTo>
                  <a:pt x="334170" y="758044"/>
                </a:lnTo>
                <a:lnTo>
                  <a:pt x="334170" y="539706"/>
                </a:lnTo>
                <a:lnTo>
                  <a:pt x="115832" y="539706"/>
                </a:lnTo>
                <a:lnTo>
                  <a:pt x="115832" y="334170"/>
                </a:lnTo>
                <a:close/>
              </a:path>
            </a:pathLst>
          </a:custGeom>
          <a:solidFill>
            <a:schemeClr val="accent6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5832" tIns="334170" rIns="115832" bIns="334170" numCol="1" spcCol="1270" anchor="ctr" anchorCtr="0">
            <a:noAutofit/>
          </a:bodyPr>
          <a:lstStyle/>
          <a:p>
            <a:pPr marL="0" lvl="0" indent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sz="1100" kern="1200">
              <a:latin typeface="EC Square Sans Pro Medium" panose="020B05000000000200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980C25B-BB05-345B-C48C-663D1C44F202}"/>
              </a:ext>
            </a:extLst>
          </p:cNvPr>
          <p:cNvSpPr/>
          <p:nvPr/>
        </p:nvSpPr>
        <p:spPr>
          <a:xfrm>
            <a:off x="6037872" y="4387485"/>
            <a:ext cx="1621965" cy="1506684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8429" tIns="238429" rIns="238429" bIns="238429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600" kern="1200">
                <a:latin typeface="EC Square Sans Pro Medium" panose="020B0500000000020004" pitchFamily="34" charset="0"/>
              </a:defRPr>
            </a:pPr>
            <a:r>
              <a:rPr err="1"/>
              <a:t>Besoins</a:t>
            </a:r>
            <a:r>
              <a:t> </a:t>
            </a:r>
            <a:r>
              <a:rPr err="1"/>
              <a:t>régionaux</a:t>
            </a:r>
            <a:endParaRPr sz="1600" kern="1200">
              <a:latin typeface="EC Square Sans Pro Medium" panose="020B0500000000020004" pitchFamily="34" charset="0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F006094-0FB2-D573-4F0E-CE8A042E218F}"/>
              </a:ext>
            </a:extLst>
          </p:cNvPr>
          <p:cNvSpPr/>
          <p:nvPr/>
        </p:nvSpPr>
        <p:spPr>
          <a:xfrm>
            <a:off x="7659837" y="3644900"/>
            <a:ext cx="479125" cy="396417"/>
          </a:xfrm>
          <a:custGeom>
            <a:avLst/>
            <a:gdLst>
              <a:gd name="connsiteX0" fmla="*/ 0 w 479125"/>
              <a:gd name="connsiteY0" fmla="*/ 112097 h 560486"/>
              <a:gd name="connsiteX1" fmla="*/ 239563 w 479125"/>
              <a:gd name="connsiteY1" fmla="*/ 112097 h 560486"/>
              <a:gd name="connsiteX2" fmla="*/ 239563 w 479125"/>
              <a:gd name="connsiteY2" fmla="*/ 0 h 560486"/>
              <a:gd name="connsiteX3" fmla="*/ 479125 w 479125"/>
              <a:gd name="connsiteY3" fmla="*/ 280243 h 560486"/>
              <a:gd name="connsiteX4" fmla="*/ 239563 w 479125"/>
              <a:gd name="connsiteY4" fmla="*/ 560486 h 560486"/>
              <a:gd name="connsiteX5" fmla="*/ 239563 w 479125"/>
              <a:gd name="connsiteY5" fmla="*/ 448389 h 560486"/>
              <a:gd name="connsiteX6" fmla="*/ 0 w 479125"/>
              <a:gd name="connsiteY6" fmla="*/ 448389 h 560486"/>
              <a:gd name="connsiteX7" fmla="*/ 0 w 479125"/>
              <a:gd name="connsiteY7" fmla="*/ 112097 h 560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9125" h="560486">
                <a:moveTo>
                  <a:pt x="0" y="112097"/>
                </a:moveTo>
                <a:lnTo>
                  <a:pt x="239563" y="112097"/>
                </a:lnTo>
                <a:lnTo>
                  <a:pt x="239563" y="0"/>
                </a:lnTo>
                <a:lnTo>
                  <a:pt x="479125" y="280243"/>
                </a:lnTo>
                <a:lnTo>
                  <a:pt x="239563" y="560486"/>
                </a:lnTo>
                <a:lnTo>
                  <a:pt x="239563" y="448389"/>
                </a:lnTo>
                <a:lnTo>
                  <a:pt x="0" y="448389"/>
                </a:lnTo>
                <a:lnTo>
                  <a:pt x="0" y="112097"/>
                </a:lnTo>
                <a:close/>
              </a:path>
            </a:pathLst>
          </a:custGeom>
          <a:solidFill>
            <a:schemeClr val="accent6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12097" rIns="143737" bIns="112097" numCol="1" spcCol="1270" anchor="ctr" anchorCtr="0">
            <a:noAutofit/>
          </a:bodyPr>
          <a:lstStyle/>
          <a:p>
            <a:pPr marL="0" lvl="0" indent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sz="1100" kern="1200">
              <a:latin typeface="EC Square Sans Pro Medium" panose="020B0500000000020004" pitchFamily="34" charset="0"/>
            </a:endParaRPr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9EF2995A-C4C1-3B39-5FBD-4C5462368EFF}"/>
              </a:ext>
            </a:extLst>
          </p:cNvPr>
          <p:cNvSpPr/>
          <p:nvPr/>
        </p:nvSpPr>
        <p:spPr>
          <a:xfrm>
            <a:off x="5385920" y="1435608"/>
            <a:ext cx="585217" cy="4787392"/>
          </a:xfrm>
          <a:prstGeom prst="rightBrace">
            <a:avLst>
              <a:gd name="adj1" fmla="val 34375"/>
              <a:gd name="adj2" fmla="val 50000"/>
            </a:avLst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C7D5FDA-39AE-6E36-D234-22B7819A8760}"/>
              </a:ext>
            </a:extLst>
          </p:cNvPr>
          <p:cNvGrpSpPr/>
          <p:nvPr/>
        </p:nvGrpSpPr>
        <p:grpSpPr>
          <a:xfrm>
            <a:off x="8263247" y="1312154"/>
            <a:ext cx="3126652" cy="5210271"/>
            <a:chOff x="8263247" y="1312154"/>
            <a:chExt cx="3126652" cy="5210271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08D32F57-8999-891A-2DB0-1AF0932E8AF1}"/>
                </a:ext>
              </a:extLst>
            </p:cNvPr>
            <p:cNvSpPr/>
            <p:nvPr/>
          </p:nvSpPr>
          <p:spPr>
            <a:xfrm>
              <a:off x="8493802" y="1512558"/>
              <a:ext cx="2895091" cy="1441204"/>
            </a:xfrm>
            <a:prstGeom prst="roundRect">
              <a:avLst>
                <a:gd name="adj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anchor="t"/>
            <a:lstStyle/>
            <a:p>
              <a:pPr algn="ctr">
                <a:spcBef>
                  <a:spcPts val="1200"/>
                </a:spcBef>
              </a:pPr>
              <a:endParaRPr sz="3200" b="1">
                <a:solidFill>
                  <a:schemeClr val="accent1"/>
                </a:solidFill>
                <a:latin typeface="EC Square Sans Pro" panose="020B0506040000020004" pitchFamily="34" charset="0"/>
              </a:endParaRPr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88AB065A-5AD5-B8CC-0BE8-1707A29C1DED}"/>
                </a:ext>
              </a:extLst>
            </p:cNvPr>
            <p:cNvSpPr/>
            <p:nvPr/>
          </p:nvSpPr>
          <p:spPr>
            <a:xfrm>
              <a:off x="8263247" y="1312154"/>
              <a:ext cx="3027298" cy="1550942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72000" rIns="91440" bIns="45720" anchor="t"/>
            <a:lstStyle/>
            <a:p>
              <a:pPr lvl="0" algn="ctr">
                <a:defRPr sz="1800" b="1">
                  <a:solidFill>
                    <a:schemeClr val="accent1"/>
                  </a:solidFill>
                  <a:latin typeface="EC Square Sans Pro" panose="020B0506040000020004" pitchFamily="34" charset="0"/>
                </a:defRPr>
              </a:pPr>
              <a:r>
                <a:rPr lang="en-US">
                  <a:latin typeface="EC Square Sans Pro"/>
                </a:rPr>
                <a:t>CONCENTRÉ</a:t>
              </a:r>
              <a:endParaRPr lang="en-US"/>
            </a:p>
          </p:txBody>
        </p:sp>
        <p:sp>
          <p:nvSpPr>
            <p:cNvPr id="25" name="Left Bracket 24">
              <a:extLst>
                <a:ext uri="{FF2B5EF4-FFF2-40B4-BE49-F238E27FC236}">
                  <a16:creationId xmlns:a16="http://schemas.microsoft.com/office/drawing/2014/main" id="{1DFFF9E4-5760-45ED-B267-3F2FA2D82628}"/>
                </a:ext>
              </a:extLst>
            </p:cNvPr>
            <p:cNvSpPr/>
            <p:nvPr/>
          </p:nvSpPr>
          <p:spPr>
            <a:xfrm rot="16200000">
              <a:off x="9664420" y="263815"/>
              <a:ext cx="224955" cy="2722442"/>
            </a:xfrm>
            <a:prstGeom prst="leftBracket">
              <a:avLst>
                <a:gd name="adj" fmla="val 0"/>
              </a:avLst>
            </a:prstGeom>
            <a:ln w="28575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669C9D2-6ACD-7DEB-9388-89543A03C260}"/>
                </a:ext>
              </a:extLst>
            </p:cNvPr>
            <p:cNvSpPr/>
            <p:nvPr/>
          </p:nvSpPr>
          <p:spPr>
            <a:xfrm>
              <a:off x="8400755" y="1881083"/>
              <a:ext cx="2752283" cy="866173"/>
            </a:xfrm>
            <a:prstGeom prst="rect">
              <a:avLst/>
            </a:prstGeom>
            <a:solidFill>
              <a:srgbClr val="E1EBFF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anchor="ctr"/>
            <a:lstStyle/>
            <a:p>
              <a:pPr algn="ctr">
                <a:defRPr sz="1600">
                  <a:solidFill>
                    <a:schemeClr val="accent1"/>
                  </a:solidFill>
                  <a:latin typeface="EC Square Sans Pro Medium" panose="020B0500000000020004" pitchFamily="34" charset="0"/>
                </a:defRPr>
              </a:pPr>
              <a:r>
                <a:rPr err="1"/>
                <a:t>Réformes</a:t>
              </a:r>
              <a:r>
                <a:t> </a:t>
              </a:r>
              <a:r>
                <a:rPr err="1"/>
                <a:t>stratégiques</a:t>
              </a:r>
              <a:r>
                <a:t> + </a:t>
              </a:r>
              <a:r>
                <a:rPr err="1"/>
                <a:t>investissements</a:t>
              </a:r>
              <a:endParaRPr/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EC3E0E14-81E7-7D3C-E6AD-07ACE15F846E}"/>
                </a:ext>
              </a:extLst>
            </p:cNvPr>
            <p:cNvSpPr/>
            <p:nvPr/>
          </p:nvSpPr>
          <p:spPr>
            <a:xfrm>
              <a:off x="8493802" y="3263904"/>
              <a:ext cx="2895092" cy="1441204"/>
            </a:xfrm>
            <a:prstGeom prst="roundRect">
              <a:avLst>
                <a:gd name="adj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anchor="t"/>
            <a:lstStyle/>
            <a:p>
              <a:pPr algn="ctr">
                <a:spcBef>
                  <a:spcPts val="1200"/>
                </a:spcBef>
              </a:pPr>
              <a:endParaRPr sz="3200" b="1">
                <a:solidFill>
                  <a:schemeClr val="accent1"/>
                </a:solidFill>
                <a:latin typeface="EC Square Sans Pro" panose="020B0506040000020004" pitchFamily="34" charset="0"/>
              </a:endParaRP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D3F0EF5A-938E-60B6-ACAD-5FE8C283E868}"/>
                </a:ext>
              </a:extLst>
            </p:cNvPr>
            <p:cNvSpPr/>
            <p:nvPr/>
          </p:nvSpPr>
          <p:spPr>
            <a:xfrm>
              <a:off x="8263247" y="3063500"/>
              <a:ext cx="3027296" cy="1550943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anchor="t"/>
            <a:lstStyle/>
            <a:p>
              <a:pPr algn="ctr">
                <a:spcBef>
                  <a:spcPts val="3600"/>
                </a:spcBef>
                <a:defRPr sz="1800" b="1">
                  <a:solidFill>
                    <a:schemeClr val="accent1"/>
                  </a:solidFill>
                  <a:latin typeface="EC Square Sans Pro" panose="020B0506040000020004" pitchFamily="34" charset="0"/>
                </a:defRPr>
              </a:pPr>
              <a:r>
                <a:t>PLUS SIMPLE</a:t>
              </a:r>
            </a:p>
          </p:txBody>
        </p:sp>
        <p:sp>
          <p:nvSpPr>
            <p:cNvPr id="21" name="Left Bracket 20">
              <a:extLst>
                <a:ext uri="{FF2B5EF4-FFF2-40B4-BE49-F238E27FC236}">
                  <a16:creationId xmlns:a16="http://schemas.microsoft.com/office/drawing/2014/main" id="{91B0B2B7-1545-9FC4-7569-1D9CA3144D8E}"/>
                </a:ext>
              </a:extLst>
            </p:cNvPr>
            <p:cNvSpPr/>
            <p:nvPr/>
          </p:nvSpPr>
          <p:spPr>
            <a:xfrm rot="16200000">
              <a:off x="9664419" y="2015162"/>
              <a:ext cx="224955" cy="2722440"/>
            </a:xfrm>
            <a:prstGeom prst="leftBracket">
              <a:avLst>
                <a:gd name="adj" fmla="val 0"/>
              </a:avLst>
            </a:prstGeom>
            <a:ln w="28575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7D19982-15BD-8206-4E6B-618F7FFD83BB}"/>
                </a:ext>
              </a:extLst>
            </p:cNvPr>
            <p:cNvSpPr/>
            <p:nvPr/>
          </p:nvSpPr>
          <p:spPr>
            <a:xfrm>
              <a:off x="8400755" y="3632429"/>
              <a:ext cx="2752282" cy="866173"/>
            </a:xfrm>
            <a:prstGeom prst="rect">
              <a:avLst/>
            </a:prstGeom>
            <a:solidFill>
              <a:srgbClr val="E1EBFF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0" rIns="91440" bIns="0" anchor="ctr"/>
            <a:lstStyle/>
            <a:p>
              <a:pPr algn="ctr">
                <a:defRPr sz="1600">
                  <a:solidFill>
                    <a:schemeClr val="accent1"/>
                  </a:solidFill>
                  <a:latin typeface="EC Square Sans Pro Medium"/>
                </a:defRPr>
              </a:pPr>
              <a:r>
                <a:t>Moins de documents de programmation = moins de charge administrative</a:t>
              </a: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DCACA560-6F34-2598-1CC2-EED85CD6322B}"/>
                </a:ext>
              </a:extLst>
            </p:cNvPr>
            <p:cNvSpPr/>
            <p:nvPr/>
          </p:nvSpPr>
          <p:spPr>
            <a:xfrm>
              <a:off x="8494808" y="5081221"/>
              <a:ext cx="2895091" cy="1441204"/>
            </a:xfrm>
            <a:prstGeom prst="roundRect">
              <a:avLst>
                <a:gd name="adj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anchor="t"/>
            <a:lstStyle/>
            <a:p>
              <a:pPr algn="ctr">
                <a:spcBef>
                  <a:spcPts val="1200"/>
                </a:spcBef>
              </a:pPr>
              <a:endParaRPr sz="3200" b="1">
                <a:solidFill>
                  <a:schemeClr val="accent1"/>
                </a:solidFill>
                <a:latin typeface="EC Square Sans Pro" panose="020B0506040000020004" pitchFamily="34" charset="0"/>
              </a:endParaRP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1721E895-1027-A5DF-A9B9-2F1C0766C189}"/>
                </a:ext>
              </a:extLst>
            </p:cNvPr>
            <p:cNvSpPr/>
            <p:nvPr/>
          </p:nvSpPr>
          <p:spPr>
            <a:xfrm>
              <a:off x="8400754" y="4880817"/>
              <a:ext cx="2895090" cy="1550943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72000" rIns="91440" bIns="45720" anchor="t"/>
            <a:lstStyle/>
            <a:p>
              <a:pPr algn="ctr">
                <a:spcBef>
                  <a:spcPts val="3600"/>
                </a:spcBef>
                <a:defRPr sz="1800" b="1">
                  <a:solidFill>
                    <a:schemeClr val="accent1"/>
                  </a:solidFill>
                  <a:latin typeface="EC Square Sans Pro" panose="020B0506040000020004" pitchFamily="34" charset="0"/>
                </a:defRPr>
              </a:pPr>
              <a:r>
                <a:rPr lang="fr-BE">
                  <a:latin typeface="EC Square Sans Pro"/>
                </a:rPr>
                <a:t>PLUS D’IMPACT</a:t>
              </a:r>
              <a:endParaRPr lang="en-US">
                <a:latin typeface="EC Square Sans Pro"/>
              </a:endParaRPr>
            </a:p>
          </p:txBody>
        </p:sp>
        <p:sp>
          <p:nvSpPr>
            <p:cNvPr id="17" name="Left Bracket 16">
              <a:extLst>
                <a:ext uri="{FF2B5EF4-FFF2-40B4-BE49-F238E27FC236}">
                  <a16:creationId xmlns:a16="http://schemas.microsoft.com/office/drawing/2014/main" id="{6E1BAEFF-7B91-0D7B-3EF8-9122E7C8B4D4}"/>
                </a:ext>
              </a:extLst>
            </p:cNvPr>
            <p:cNvSpPr/>
            <p:nvPr/>
          </p:nvSpPr>
          <p:spPr>
            <a:xfrm rot="16200000">
              <a:off x="9678164" y="3834267"/>
              <a:ext cx="224955" cy="2718864"/>
            </a:xfrm>
            <a:prstGeom prst="leftBracket">
              <a:avLst>
                <a:gd name="adj" fmla="val 0"/>
              </a:avLst>
            </a:prstGeom>
            <a:ln w="28575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B9515DB-27BF-304A-72AE-9623FCE96D50}"/>
                </a:ext>
              </a:extLst>
            </p:cNvPr>
            <p:cNvSpPr/>
            <p:nvPr/>
          </p:nvSpPr>
          <p:spPr>
            <a:xfrm>
              <a:off x="8415677" y="5449746"/>
              <a:ext cx="2748666" cy="866173"/>
            </a:xfrm>
            <a:prstGeom prst="rect">
              <a:avLst/>
            </a:prstGeom>
            <a:solidFill>
              <a:srgbClr val="E1EBFF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0" rIns="91440" bIns="0" anchor="ctr"/>
            <a:lstStyle/>
            <a:p>
              <a:pPr algn="ctr">
                <a:defRPr sz="1600">
                  <a:solidFill>
                    <a:schemeClr val="accent1"/>
                  </a:solidFill>
                  <a:latin typeface="EC Square Sans Pro Medium" panose="020B0500000000020004" pitchFamily="34" charset="0"/>
                </a:defRPr>
              </a:pPr>
              <a:r>
                <a:rPr lang="en-US">
                  <a:latin typeface="EC Square Sans Pro Medium"/>
                </a:rPr>
                <a:t>Paiements</a:t>
              </a:r>
              <a:r>
                <a:rPr>
                  <a:latin typeface="EC Square Sans Pro Medium"/>
                </a:rPr>
                <a:t> </a:t>
              </a:r>
              <a:r>
                <a:rPr lang="en-US" err="1">
                  <a:latin typeface="EC Square Sans Pro Medium"/>
                </a:rPr>
                <a:t>fondés</a:t>
              </a:r>
              <a:r>
                <a:rPr>
                  <a:latin typeface="EC Square Sans Pro Medium"/>
                </a:rPr>
                <a:t> sur </a:t>
              </a:r>
              <a:r>
                <a:rPr lang="en-US">
                  <a:latin typeface="EC Square Sans Pro Medium"/>
                </a:rPr>
                <a:t>les </a:t>
              </a:r>
              <a:r>
                <a:rPr lang="en-US" err="1">
                  <a:latin typeface="EC Square Sans Pro Medium"/>
                </a:rPr>
                <a:t>objectifs</a:t>
              </a:r>
              <a:endParaRPr lang="en-US">
                <a:latin typeface="EC Square Sans Pro Medium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5398CDFA-9FC8-6022-B1D1-07B163F72C42}"/>
              </a:ext>
            </a:extLst>
          </p:cNvPr>
          <p:cNvSpPr txBox="1"/>
          <p:nvPr/>
        </p:nvSpPr>
        <p:spPr>
          <a:xfrm>
            <a:off x="604789" y="1333447"/>
            <a:ext cx="5093384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defRPr sz="1800" b="1">
                <a:solidFill>
                  <a:schemeClr val="accent1"/>
                </a:solidFill>
                <a:latin typeface="EC Square Sans Pro" panose="020B0506040000020004" pitchFamily="34" charset="0"/>
              </a:defRPr>
            </a:pPr>
            <a:r>
              <a:rPr>
                <a:latin typeface="EC Square Sans Pro"/>
              </a:rPr>
              <a:t>PLUS PUISSANTS LORSQU</a:t>
            </a:r>
            <a:r>
              <a:rPr lang="fr-BE">
                <a:latin typeface="EC Square Sans Pro"/>
              </a:rPr>
              <a:t>E</a:t>
            </a:r>
            <a:r>
              <a:rPr>
                <a:latin typeface="EC Square Sans Pro"/>
              </a:rPr>
              <a:t> COMBINÉS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8AB1C7B-9F6F-5C02-BFFB-7A8AD56C56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768364BB-9B21-4D29-A19C-C6410F652861}" type="slidenum">
              <a:rPr lang="en-IE" smtClean="0"/>
              <a:pPr algn="l"/>
              <a:t>12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170702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9AC3E-1D1C-DA65-BC65-E587E56B2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885488" cy="817563"/>
          </a:xfrm>
        </p:spPr>
        <p:txBody>
          <a:bodyPr/>
          <a:lstStyle/>
          <a:p>
            <a:r>
              <a:rPr lang="en-IE"/>
              <a:t>Migrations et </a:t>
            </a:r>
            <a:r>
              <a:rPr lang="en-IE" err="1"/>
              <a:t>sécurité</a:t>
            </a:r>
            <a:r>
              <a:rPr lang="en-IE"/>
              <a:t> </a:t>
            </a:r>
          </a:p>
        </p:txBody>
      </p:sp>
      <p:sp>
        <p:nvSpPr>
          <p:cNvPr id="39" name="Content Placeholder 38">
            <a:extLst>
              <a:ext uri="{FF2B5EF4-FFF2-40B4-BE49-F238E27FC236}">
                <a16:creationId xmlns:a16="http://schemas.microsoft.com/office/drawing/2014/main" id="{0E720992-B3F6-A172-5270-258A45CC0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22425"/>
            <a:ext cx="4735287" cy="3841750"/>
          </a:xfrm>
        </p:spPr>
        <p:txBody>
          <a:bodyPr vert="horz" lIns="144000" tIns="144000" rIns="144000" bIns="144000" anchor="t">
            <a:noAutofit/>
          </a:bodyPr>
          <a:lstStyle/>
          <a:p>
            <a:pPr marL="342900" indent="-342900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chemeClr val="accent1"/>
                </a:solidFill>
              </a:rPr>
              <a:t>Renforcement majeur (x3) </a:t>
            </a:r>
            <a:r>
              <a:rPr lang="fr-FR" dirty="0">
                <a:solidFill>
                  <a:schemeClr val="tx1"/>
                </a:solidFill>
              </a:rPr>
              <a:t>de la capacité collective d’action de l’UE</a:t>
            </a:r>
          </a:p>
          <a:p>
            <a:pPr marL="342900" indent="-342900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chemeClr val="accent1"/>
                </a:solidFill>
              </a:rPr>
              <a:t>Bonus </a:t>
            </a:r>
            <a:r>
              <a:rPr lang="fr-FR" dirty="0">
                <a:solidFill>
                  <a:schemeClr val="tx1"/>
                </a:solidFill>
              </a:rPr>
              <a:t>aux États membres limitrophes de la Russie et de la Biélorussie dans la clé de</a:t>
            </a:r>
            <a:r>
              <a:rPr lang="en-BE" dirty="0">
                <a:solidFill>
                  <a:schemeClr val="tx1"/>
                </a:solidFill>
              </a:rPr>
              <a:t> </a:t>
            </a:r>
            <a:r>
              <a:rPr lang="fr-FR" dirty="0">
                <a:solidFill>
                  <a:schemeClr val="tx1"/>
                </a:solidFill>
              </a:rPr>
              <a:t>répartition</a:t>
            </a:r>
            <a:endParaRPr lang="fr-FR" dirty="0">
              <a:solidFill>
                <a:schemeClr val="tx1"/>
              </a:solidFill>
              <a:cs typeface="Arial"/>
            </a:endParaRPr>
          </a:p>
          <a:p>
            <a:pPr marL="342900" indent="-342900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chemeClr val="accent1"/>
                </a:solidFill>
              </a:rPr>
              <a:t>Approche intégrée dans les plans de partenariat nationaux </a:t>
            </a:r>
            <a:br>
              <a:rPr lang="fr-FR" b="1" dirty="0">
                <a:solidFill>
                  <a:schemeClr val="accent1"/>
                </a:solidFill>
              </a:rPr>
            </a:br>
            <a:r>
              <a:rPr lang="fr-FR" b="1" dirty="0">
                <a:solidFill>
                  <a:schemeClr val="accent1"/>
                </a:solidFill>
              </a:rPr>
              <a:t>et régionaux </a:t>
            </a:r>
            <a:r>
              <a:rPr lang="fr-FR" dirty="0">
                <a:solidFill>
                  <a:schemeClr val="tx1"/>
                </a:solidFill>
              </a:rPr>
              <a:t>garantissant la cohérence entre la protection des frontières, la gestion des migrations et le soutien à l’intégration</a:t>
            </a:r>
            <a:endParaRPr lang="fr-FR" dirty="0">
              <a:solidFill>
                <a:schemeClr val="tx1"/>
              </a:solidFill>
              <a:cs typeface="Arial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6C2D42F-A2AB-A475-85EC-68D1FC5C25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768364BB-9B21-4D29-A19C-C6410F652861}" type="slidenum">
              <a:rPr kumimoji="0" lang="en-IE" sz="10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13</a:t>
            </a:fld>
            <a:endParaRPr kumimoji="0" lang="en-IE" sz="1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CE2BF793-BB6F-DAFC-20BA-74911AADFFD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3981821"/>
              </p:ext>
            </p:extLst>
          </p:nvPr>
        </p:nvGraphicFramePr>
        <p:xfrm>
          <a:off x="6192091" y="859724"/>
          <a:ext cx="6352341" cy="4954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2" name="Group 11">
            <a:extLst>
              <a:ext uri="{FF2B5EF4-FFF2-40B4-BE49-F238E27FC236}">
                <a16:creationId xmlns:a16="http://schemas.microsoft.com/office/drawing/2014/main" id="{979EE771-5630-4DB7-8E44-92963FC79BA2}"/>
              </a:ext>
            </a:extLst>
          </p:cNvPr>
          <p:cNvGrpSpPr/>
          <p:nvPr/>
        </p:nvGrpSpPr>
        <p:grpSpPr>
          <a:xfrm>
            <a:off x="7313136" y="5568762"/>
            <a:ext cx="3975012" cy="630942"/>
            <a:chOff x="7685972" y="5813228"/>
            <a:chExt cx="3975012" cy="630942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0BF82E2B-4370-AF71-1C18-511B3F1126DA}"/>
                </a:ext>
              </a:extLst>
            </p:cNvPr>
            <p:cNvGrpSpPr/>
            <p:nvPr/>
          </p:nvGrpSpPr>
          <p:grpSpPr>
            <a:xfrm>
              <a:off x="7688871" y="5813228"/>
              <a:ext cx="3972113" cy="630942"/>
              <a:chOff x="5033612" y="6210851"/>
              <a:chExt cx="4067651" cy="650335"/>
            </a:xfrm>
          </p:grpSpPr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7E8886D-25F4-8B93-BC25-7BA826CF5B2D}"/>
                  </a:ext>
                </a:extLst>
              </p:cNvPr>
              <p:cNvSpPr txBox="1"/>
              <p:nvPr/>
            </p:nvSpPr>
            <p:spPr>
              <a:xfrm>
                <a:off x="5174595" y="6210851"/>
                <a:ext cx="3926668" cy="6503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ts val="1400"/>
                  </a:lnSpc>
                </a:pPr>
                <a:r>
                  <a:rPr lang="fr-FR" sz="1200" b="0" i="0" u="none" strike="noStrike">
                    <a:solidFill>
                      <a:srgbClr val="000000"/>
                    </a:solidFill>
                    <a:effectLst/>
                    <a:latin typeface="EC Square Sans Pro" panose="020B0506040000020004" pitchFamily="34" charset="0"/>
                  </a:rPr>
                  <a:t>Fonds «Asile, migration et intégration»</a:t>
                </a:r>
              </a:p>
              <a:p>
                <a:pPr>
                  <a:lnSpc>
                    <a:spcPts val="1400"/>
                  </a:lnSpc>
                </a:pPr>
                <a:r>
                  <a:rPr lang="fr-FR" sz="1200" b="0" i="0" u="none" strike="noStrike">
                    <a:solidFill>
                      <a:srgbClr val="000000"/>
                    </a:solidFill>
                    <a:effectLst/>
                    <a:latin typeface="EC Square Sans Pro" panose="020B0506040000020004" pitchFamily="34" charset="0"/>
                  </a:rPr>
                  <a:t>Instrument relatif à la gestion des frontières et aux visas</a:t>
                </a:r>
              </a:p>
              <a:p>
                <a:pPr>
                  <a:lnSpc>
                    <a:spcPts val="1400"/>
                  </a:lnSpc>
                </a:pPr>
                <a:r>
                  <a:rPr lang="fr-FR" sz="1200">
                    <a:latin typeface="EC Square Sans Pro" panose="020B0506040000020004" pitchFamily="34" charset="0"/>
                  </a:rPr>
                  <a:t>Fonds pour la sécurité intérieure</a:t>
                </a: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0FC84525-D790-4B62-9DB2-06527A0B19FD}"/>
                  </a:ext>
                </a:extLst>
              </p:cNvPr>
              <p:cNvSpPr/>
              <p:nvPr/>
            </p:nvSpPr>
            <p:spPr>
              <a:xfrm>
                <a:off x="5038108" y="6317816"/>
                <a:ext cx="180000" cy="720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1DCD1CC-CDA9-EBDE-1681-A5C3B4C85198}"/>
                  </a:ext>
                </a:extLst>
              </p:cNvPr>
              <p:cNvSpPr/>
              <p:nvPr/>
            </p:nvSpPr>
            <p:spPr>
              <a:xfrm>
                <a:off x="5033612" y="6498552"/>
                <a:ext cx="180000" cy="72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</p:grp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947D20C-1DBA-ECD5-4BDA-698FA5E8ADCC}"/>
                </a:ext>
              </a:extLst>
            </p:cNvPr>
            <p:cNvSpPr/>
            <p:nvPr/>
          </p:nvSpPr>
          <p:spPr>
            <a:xfrm>
              <a:off x="7685972" y="6266026"/>
              <a:ext cx="172939" cy="6905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5BE2B33-3686-A4FF-F2E5-F0022ABC581E}"/>
              </a:ext>
            </a:extLst>
          </p:cNvPr>
          <p:cNvGrpSpPr/>
          <p:nvPr/>
        </p:nvGrpSpPr>
        <p:grpSpPr>
          <a:xfrm>
            <a:off x="8591101" y="2743563"/>
            <a:ext cx="1017743" cy="728456"/>
            <a:chOff x="8591101" y="2562588"/>
            <a:chExt cx="1017743" cy="728456"/>
          </a:xfrm>
        </p:grpSpPr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5349A526-87B8-0261-E153-5198C0DB3CB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344991" y="2785370"/>
              <a:ext cx="263853" cy="505674"/>
            </a:xfrm>
            <a:prstGeom prst="straightConnector1">
              <a:avLst/>
            </a:prstGeom>
            <a:ln w="15875">
              <a:solidFill>
                <a:schemeClr val="accent1"/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F6DA6A52-10C9-2934-EB18-96BAC7876EF8}"/>
                </a:ext>
              </a:extLst>
            </p:cNvPr>
            <p:cNvCxnSpPr>
              <a:cxnSpLocks/>
            </p:cNvCxnSpPr>
            <p:nvPr/>
          </p:nvCxnSpPr>
          <p:spPr>
            <a:xfrm>
              <a:off x="8591101" y="2759551"/>
              <a:ext cx="590528" cy="0"/>
            </a:xfrm>
            <a:prstGeom prst="straightConnector1">
              <a:avLst/>
            </a:prstGeom>
            <a:ln w="15875">
              <a:solidFill>
                <a:schemeClr val="accent1"/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109D18B8-24AC-5A26-D4DD-92B640494802}"/>
                </a:ext>
              </a:extLst>
            </p:cNvPr>
            <p:cNvSpPr>
              <a:spLocks/>
            </p:cNvSpPr>
            <p:nvPr/>
          </p:nvSpPr>
          <p:spPr>
            <a:xfrm>
              <a:off x="9122228" y="2562588"/>
              <a:ext cx="395999" cy="396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b="1">
                  <a:latin typeface="EC Square Sans Pro" panose="020B0506040000020004" pitchFamily="34" charset="0"/>
                </a:rPr>
                <a:t>x2</a:t>
              </a:r>
              <a:endParaRPr lang="en-IE" sz="1200" b="1">
                <a:latin typeface="EC Square Sans Pro" panose="020B0506040000020004" pitchFamily="34" charset="0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8EA1D144-7B9E-CB0F-9A6F-C8118CBDFE66}"/>
              </a:ext>
            </a:extLst>
          </p:cNvPr>
          <p:cNvSpPr txBox="1"/>
          <p:nvPr/>
        </p:nvSpPr>
        <p:spPr>
          <a:xfrm>
            <a:off x="10089928" y="1151476"/>
            <a:ext cx="1625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300" dirty="0">
                <a:latin typeface="EC Square Sans Pro" panose="020B0506040000020004" pitchFamily="34" charset="0"/>
              </a:rPr>
              <a:t>En milliards d’euro</a:t>
            </a:r>
            <a:r>
              <a:rPr lang="en-BE" sz="1300" dirty="0">
                <a:latin typeface="EC Square Sans Pro" panose="020B0506040000020004" pitchFamily="34" charset="0"/>
              </a:rPr>
              <a:t>s</a:t>
            </a:r>
            <a:r>
              <a:rPr lang="fr-FR" sz="1300" dirty="0">
                <a:latin typeface="EC Square Sans Pro" panose="020B0506040000020004" pitchFamily="34" charset="0"/>
              </a:rPr>
              <a:t>, prix courants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961062D-FC48-81E8-984E-8F2C21608522}"/>
              </a:ext>
            </a:extLst>
          </p:cNvPr>
          <p:cNvGrpSpPr/>
          <p:nvPr/>
        </p:nvGrpSpPr>
        <p:grpSpPr>
          <a:xfrm>
            <a:off x="7509514" y="3899392"/>
            <a:ext cx="1122840" cy="630942"/>
            <a:chOff x="7738114" y="3878437"/>
            <a:chExt cx="1122840" cy="630942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37EA3CE5-A960-D7D4-9D7E-6E835C740B38}"/>
                </a:ext>
              </a:extLst>
            </p:cNvPr>
            <p:cNvGrpSpPr/>
            <p:nvPr/>
          </p:nvGrpSpPr>
          <p:grpSpPr>
            <a:xfrm>
              <a:off x="7738114" y="3878437"/>
              <a:ext cx="1122840" cy="630942"/>
              <a:chOff x="5084038" y="6080133"/>
              <a:chExt cx="1149847" cy="650335"/>
            </a:xfrm>
          </p:grpSpPr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5A15C161-CDC6-2F20-A494-D9F1C2025CDB}"/>
                  </a:ext>
                </a:extLst>
              </p:cNvPr>
              <p:cNvSpPr txBox="1"/>
              <p:nvPr/>
            </p:nvSpPr>
            <p:spPr>
              <a:xfrm>
                <a:off x="5203750" y="6080133"/>
                <a:ext cx="1030135" cy="6503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ts val="1400"/>
                  </a:lnSpc>
                </a:pPr>
                <a:r>
                  <a:rPr lang="en-IE" sz="1200" b="0" i="0" u="none" strike="noStrike" dirty="0">
                    <a:solidFill>
                      <a:srgbClr val="000000"/>
                    </a:solidFill>
                    <a:effectLst/>
                    <a:latin typeface="EC Square Sans Pro" panose="020B0506040000020004" pitchFamily="34" charset="0"/>
                  </a:rPr>
                  <a:t>Europol</a:t>
                </a:r>
              </a:p>
              <a:p>
                <a:pPr>
                  <a:lnSpc>
                    <a:spcPts val="1400"/>
                  </a:lnSpc>
                </a:pPr>
                <a:r>
                  <a:rPr lang="en-BE" sz="1200" dirty="0">
                    <a:latin typeface="EC Square Sans Pro" panose="020B0506040000020004" pitchFamily="34" charset="0"/>
                  </a:rPr>
                  <a:t>FRONTEX</a:t>
                </a:r>
                <a:endParaRPr lang="en-IE" sz="1200" b="0" i="0" u="none" strike="noStrike" dirty="0">
                  <a:solidFill>
                    <a:srgbClr val="000000"/>
                  </a:solidFill>
                  <a:effectLst/>
                  <a:latin typeface="EC Square Sans Pro" panose="020B0506040000020004" pitchFamily="34" charset="0"/>
                </a:endParaRPr>
              </a:p>
              <a:p>
                <a:pPr>
                  <a:lnSpc>
                    <a:spcPts val="1400"/>
                  </a:lnSpc>
                </a:pPr>
                <a:r>
                  <a:rPr lang="en-IE" sz="1200" dirty="0" err="1">
                    <a:latin typeface="EC Square Sans Pro" panose="020B0506040000020004" pitchFamily="34" charset="0"/>
                  </a:rPr>
                  <a:t>Autres</a:t>
                </a:r>
                <a:endParaRPr lang="en-IE" sz="1200" b="0" i="0" u="none" strike="noStrike" dirty="0">
                  <a:solidFill>
                    <a:srgbClr val="000000"/>
                  </a:solidFill>
                  <a:effectLst/>
                  <a:latin typeface="EC Square Sans Pro" panose="020B0506040000020004" pitchFamily="34" charset="0"/>
                </a:endParaRPr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D7101E09-A916-8242-8E0D-828D78B89E8B}"/>
                  </a:ext>
                </a:extLst>
              </p:cNvPr>
              <p:cNvSpPr/>
              <p:nvPr/>
            </p:nvSpPr>
            <p:spPr>
              <a:xfrm>
                <a:off x="5084038" y="6180320"/>
                <a:ext cx="180001" cy="72000"/>
              </a:xfrm>
              <a:prstGeom prst="rect">
                <a:avLst/>
              </a:prstGeom>
              <a:solidFill>
                <a:srgbClr val="D8315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</p:grp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692554DC-3C41-81D5-C5E8-385F40221370}"/>
                </a:ext>
              </a:extLst>
            </p:cNvPr>
            <p:cNvSpPr/>
            <p:nvPr/>
          </p:nvSpPr>
          <p:spPr>
            <a:xfrm>
              <a:off x="7738115" y="4149517"/>
              <a:ext cx="175772" cy="6985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CC70600A-C73E-19BC-43C1-685A81B9F1F2}"/>
                </a:ext>
              </a:extLst>
            </p:cNvPr>
            <p:cNvSpPr/>
            <p:nvPr/>
          </p:nvSpPr>
          <p:spPr>
            <a:xfrm>
              <a:off x="7738115" y="4329027"/>
              <a:ext cx="175772" cy="69853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>
                <a:solidFill>
                  <a:schemeClr val="accent6"/>
                </a:solidFill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45E19AE-FA7D-2FF9-CF2C-C0E469412C98}"/>
              </a:ext>
            </a:extLst>
          </p:cNvPr>
          <p:cNvGrpSpPr/>
          <p:nvPr/>
        </p:nvGrpSpPr>
        <p:grpSpPr>
          <a:xfrm>
            <a:off x="9467081" y="4463808"/>
            <a:ext cx="1938856" cy="606801"/>
            <a:chOff x="9467081" y="4282833"/>
            <a:chExt cx="1938856" cy="606801"/>
          </a:xfrm>
        </p:grpSpPr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90E17AE9-1F94-CC38-6B3C-17E9A2A8CB33}"/>
                </a:ext>
              </a:extLst>
            </p:cNvPr>
            <p:cNvCxnSpPr>
              <a:cxnSpLocks/>
            </p:cNvCxnSpPr>
            <p:nvPr/>
          </p:nvCxnSpPr>
          <p:spPr>
            <a:xfrm>
              <a:off x="9467081" y="4474448"/>
              <a:ext cx="1771218" cy="2"/>
            </a:xfrm>
            <a:prstGeom prst="straightConnector1">
              <a:avLst/>
            </a:prstGeom>
            <a:ln w="15875">
              <a:solidFill>
                <a:schemeClr val="accent1"/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4B53BB2B-6FDC-782C-763D-B672580FAD7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1180311" y="4589207"/>
              <a:ext cx="225626" cy="300427"/>
            </a:xfrm>
            <a:prstGeom prst="straightConnector1">
              <a:avLst/>
            </a:prstGeom>
            <a:ln w="15875">
              <a:solidFill>
                <a:schemeClr val="accent1"/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2E69BB8B-BC6D-91B3-4E74-8DA1443E8746}"/>
                </a:ext>
              </a:extLst>
            </p:cNvPr>
            <p:cNvSpPr>
              <a:spLocks/>
            </p:cNvSpPr>
            <p:nvPr/>
          </p:nvSpPr>
          <p:spPr>
            <a:xfrm>
              <a:off x="10842307" y="4282833"/>
              <a:ext cx="396000" cy="396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b="1">
                  <a:latin typeface="EC Square Sans Pro"/>
                </a:rPr>
                <a:t>x2</a:t>
              </a:r>
              <a:endParaRPr lang="en-IE" sz="1200" b="1">
                <a:latin typeface="EC Square Sans Pro" panose="020B0506040000020004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1E0124F0-1D35-870B-5048-48F4CAC5546E}"/>
              </a:ext>
            </a:extLst>
          </p:cNvPr>
          <p:cNvGrpSpPr/>
          <p:nvPr/>
        </p:nvGrpSpPr>
        <p:grpSpPr>
          <a:xfrm>
            <a:off x="8251563" y="1176536"/>
            <a:ext cx="1715397" cy="626296"/>
            <a:chOff x="8251563" y="995561"/>
            <a:chExt cx="1715397" cy="626296"/>
          </a:xfrm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1A415581-6A71-0EE7-B42F-25B80AA340A7}"/>
                </a:ext>
              </a:extLst>
            </p:cNvPr>
            <p:cNvSpPr>
              <a:spLocks/>
            </p:cNvSpPr>
            <p:nvPr/>
          </p:nvSpPr>
          <p:spPr>
            <a:xfrm>
              <a:off x="9265776" y="995561"/>
              <a:ext cx="396001" cy="40817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b="1">
                  <a:latin typeface="EC Square Sans Pro" panose="020B0506040000020004" pitchFamily="34" charset="0"/>
                </a:rPr>
                <a:t>x3</a:t>
              </a:r>
              <a:endParaRPr lang="en-IE" sz="1200" b="1">
                <a:latin typeface="EC Square Sans Pro" panose="020B0506040000020004" pitchFamily="34" charset="0"/>
              </a:endParaRPr>
            </a:p>
          </p:txBody>
        </p: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904AE97C-D52B-9938-E285-1322BC20AB50}"/>
                </a:ext>
              </a:extLst>
            </p:cNvPr>
            <p:cNvCxnSpPr>
              <a:cxnSpLocks/>
            </p:cNvCxnSpPr>
            <p:nvPr/>
          </p:nvCxnSpPr>
          <p:spPr>
            <a:xfrm>
              <a:off x="8251563" y="1136932"/>
              <a:ext cx="1014164" cy="0"/>
            </a:xfrm>
            <a:prstGeom prst="straightConnector1">
              <a:avLst/>
            </a:prstGeom>
            <a:ln w="15875">
              <a:solidFill>
                <a:schemeClr val="accent1"/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57FB4FB6-64D4-133C-A518-6DCD0DAAB56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650099" y="1249407"/>
              <a:ext cx="316861" cy="372450"/>
            </a:xfrm>
            <a:prstGeom prst="straightConnector1">
              <a:avLst/>
            </a:prstGeom>
            <a:ln w="15875">
              <a:solidFill>
                <a:schemeClr val="accent1"/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BBCD3E90-1BCC-1140-9149-F9F6FCBF6B0B}"/>
              </a:ext>
            </a:extLst>
          </p:cNvPr>
          <p:cNvSpPr txBox="1"/>
          <p:nvPr/>
        </p:nvSpPr>
        <p:spPr>
          <a:xfrm rot="16200000">
            <a:off x="5685564" y="4857750"/>
            <a:ext cx="108585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BE" b="1">
                <a:solidFill>
                  <a:schemeClr val="accent1"/>
                </a:solidFill>
                <a:latin typeface="EC Square Sans Pro" panose="020B0506040000020004" pitchFamily="34" charset="0"/>
              </a:rPr>
              <a:t>Fonds</a:t>
            </a:r>
            <a:endParaRPr lang="en-IE" b="1">
              <a:solidFill>
                <a:schemeClr val="accent1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0F9AEFE-74BA-5D95-D418-0D8001E27E5E}"/>
              </a:ext>
            </a:extLst>
          </p:cNvPr>
          <p:cNvSpPr txBox="1"/>
          <p:nvPr/>
        </p:nvSpPr>
        <p:spPr>
          <a:xfrm rot="16200000">
            <a:off x="5685565" y="3303686"/>
            <a:ext cx="108585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BE" b="1" err="1">
                <a:solidFill>
                  <a:schemeClr val="accent1"/>
                </a:solidFill>
                <a:latin typeface="EC Square Sans Pro" panose="020B0506040000020004" pitchFamily="34" charset="0"/>
              </a:rPr>
              <a:t>Agences</a:t>
            </a:r>
            <a:endParaRPr lang="en-IE" b="1">
              <a:solidFill>
                <a:schemeClr val="accent1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69E928A-514B-540E-F028-112109564460}"/>
              </a:ext>
            </a:extLst>
          </p:cNvPr>
          <p:cNvSpPr txBox="1"/>
          <p:nvPr/>
        </p:nvSpPr>
        <p:spPr>
          <a:xfrm rot="16200000">
            <a:off x="5201944" y="1297664"/>
            <a:ext cx="187255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BE" b="1" dirty="0">
                <a:solidFill>
                  <a:schemeClr val="accent1"/>
                </a:solidFill>
                <a:latin typeface="EC Square Sans Pro" panose="020B0506040000020004" pitchFamily="34" charset="0"/>
              </a:rPr>
              <a:t>Affaires intérieures  </a:t>
            </a:r>
            <a:r>
              <a:rPr lang="en-BE" b="1" dirty="0">
                <a:solidFill>
                  <a:schemeClr val="accent1"/>
                </a:solidFill>
                <a:latin typeface="EC Square Sans Pro" panose="020B0506040000020004" pitchFamily="34" charset="0"/>
              </a:rPr>
              <a:t>Facilit</a:t>
            </a:r>
            <a:r>
              <a:rPr lang="fr-BE" b="1" dirty="0">
                <a:solidFill>
                  <a:schemeClr val="accent1"/>
                </a:solidFill>
                <a:latin typeface="EC Square Sans Pro" panose="020B0506040000020004" pitchFamily="34" charset="0"/>
              </a:rPr>
              <a:t>é UE</a:t>
            </a:r>
            <a:r>
              <a:rPr lang="fr-BE" b="1" dirty="0">
                <a:solidFill>
                  <a:schemeClr val="bg1"/>
                </a:solidFill>
                <a:latin typeface="EC Square Sans Pro" panose="020B0506040000020004" pitchFamily="34" charset="0"/>
              </a:rPr>
              <a:t>--</a:t>
            </a:r>
            <a:endParaRPr lang="en-IE" b="1" dirty="0">
              <a:solidFill>
                <a:schemeClr val="bg1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454872E-B124-E654-F31F-8355206C2E8E}"/>
              </a:ext>
            </a:extLst>
          </p:cNvPr>
          <p:cNvSpPr txBox="1"/>
          <p:nvPr/>
        </p:nvSpPr>
        <p:spPr>
          <a:xfrm>
            <a:off x="8529959" y="2966980"/>
            <a:ext cx="3994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b="1">
                <a:solidFill>
                  <a:schemeClr val="tx1"/>
                </a:solidFill>
                <a:latin typeface="EC Square Sans Pro" panose="020B0506040000020004" pitchFamily="34" charset="0"/>
              </a:rPr>
              <a:t>12</a:t>
            </a:r>
            <a:endParaRPr lang="en-IE" b="1">
              <a:solidFill>
                <a:schemeClr val="tx1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9B4EA38F-950D-4DA3-C117-7FB51EE7C4C8}"/>
              </a:ext>
            </a:extLst>
          </p:cNvPr>
          <p:cNvSpPr txBox="1"/>
          <p:nvPr/>
        </p:nvSpPr>
        <p:spPr>
          <a:xfrm>
            <a:off x="9650099" y="3545939"/>
            <a:ext cx="3994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b="1">
                <a:solidFill>
                  <a:schemeClr val="tx1"/>
                </a:solidFill>
                <a:latin typeface="EC Square Sans Pro" panose="020B0506040000020004" pitchFamily="34" charset="0"/>
              </a:rPr>
              <a:t>22</a:t>
            </a:r>
            <a:endParaRPr lang="en-IE" b="1">
              <a:solidFill>
                <a:schemeClr val="tx1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971CC4D-6CD0-D5C7-BAFD-0CAF2A66437A}"/>
              </a:ext>
            </a:extLst>
          </p:cNvPr>
          <p:cNvSpPr txBox="1"/>
          <p:nvPr/>
        </p:nvSpPr>
        <p:spPr>
          <a:xfrm>
            <a:off x="9421038" y="4675892"/>
            <a:ext cx="3994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b="1">
                <a:solidFill>
                  <a:schemeClr val="tx1"/>
                </a:solidFill>
                <a:latin typeface="EC Square Sans Pro" panose="020B0506040000020004" pitchFamily="34" charset="0"/>
              </a:rPr>
              <a:t>20</a:t>
            </a:r>
            <a:endParaRPr lang="en-IE" b="1">
              <a:solidFill>
                <a:schemeClr val="tx1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6A494B73-2AC5-6993-8B2C-11F390B0CA2D}"/>
              </a:ext>
            </a:extLst>
          </p:cNvPr>
          <p:cNvSpPr txBox="1"/>
          <p:nvPr/>
        </p:nvSpPr>
        <p:spPr>
          <a:xfrm>
            <a:off x="11426397" y="5236470"/>
            <a:ext cx="3994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b="1">
                <a:solidFill>
                  <a:schemeClr val="tx1"/>
                </a:solidFill>
                <a:latin typeface="EC Square Sans Pro" panose="020B0506040000020004" pitchFamily="34" charset="0"/>
              </a:rPr>
              <a:t>38</a:t>
            </a:r>
            <a:endParaRPr lang="en-IE" b="1">
              <a:solidFill>
                <a:schemeClr val="tx1"/>
              </a:solidFill>
              <a:latin typeface="EC Square Sans Pro" panose="020B050604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72203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6185AE-C29E-3B79-265F-3B053FFDD1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10" name="Chart 9">
                <a:extLst>
                  <a:ext uri="{FF2B5EF4-FFF2-40B4-BE49-F238E27FC236}">
                    <a16:creationId xmlns:a16="http://schemas.microsoft.com/office/drawing/2014/main" id="{6B54654B-A982-CD22-2228-BB5B353180EF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630435639"/>
                  </p:ext>
                </p:extLst>
              </p:nvPr>
            </p:nvGraphicFramePr>
            <p:xfrm>
              <a:off x="836780" y="1930400"/>
              <a:ext cx="6745120" cy="4747232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10" name="Chart 9">
                <a:extLst>
                  <a:ext uri="{FF2B5EF4-FFF2-40B4-BE49-F238E27FC236}">
                    <a16:creationId xmlns:a16="http://schemas.microsoft.com/office/drawing/2014/main" id="{6B54654B-A982-CD22-2228-BB5B353180E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36780" y="1930400"/>
                <a:ext cx="6745120" cy="4747232"/>
              </a:xfrm>
              <a:prstGeom prst="rect">
                <a:avLst/>
              </a:prstGeom>
            </p:spPr>
          </p:pic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A7FC88F5-B669-CCE5-642E-D1BD829A2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885714" cy="816904"/>
          </a:xfrm>
        </p:spPr>
        <p:txBody>
          <a:bodyPr/>
          <a:lstStyle/>
          <a:p>
            <a:r>
              <a:rPr lang="fr-FR"/>
              <a:t>Fonds européen pour la compétitivité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DBA95A-A4AC-472D-C84C-420030D32A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3414"/>
            <a:ext cx="9137073" cy="732386"/>
          </a:xfrm>
        </p:spPr>
        <p:txBody>
          <a:bodyPr vert="horz" lIns="144000" tIns="144000" rIns="144000" bIns="144000" anchor="t">
            <a:noAutofit/>
          </a:bodyPr>
          <a:lstStyle/>
          <a:p>
            <a:r>
              <a:rPr lang="fr-FR" dirty="0"/>
              <a:t>Un montant de </a:t>
            </a:r>
            <a:r>
              <a:rPr lang="fr-FR" b="1" dirty="0">
                <a:solidFill>
                  <a:schemeClr val="accent1"/>
                </a:solidFill>
              </a:rPr>
              <a:t>451 milliards d’euros </a:t>
            </a:r>
            <a:r>
              <a:rPr lang="fr-FR" dirty="0"/>
              <a:t>pour stimuler l’innovation </a:t>
            </a:r>
            <a:br>
              <a:rPr lang="fr-FR" dirty="0"/>
            </a:br>
            <a:r>
              <a:rPr lang="fr-FR" dirty="0"/>
              <a:t>(y compris le Fonds pour l’innovation)</a:t>
            </a:r>
          </a:p>
          <a:p>
            <a:endParaRPr lang="fr-F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6E0BAE-D7C7-D665-1D1D-09C4F553E5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385812" cy="365125"/>
          </a:xfrm>
        </p:spPr>
        <p:txBody>
          <a:bodyPr/>
          <a:lstStyle/>
          <a:p>
            <a:pPr algn="l"/>
            <a:fld id="{768364BB-9B21-4D29-A19C-C6410F652861}" type="slidenum">
              <a:rPr lang="en-IE" smtClean="0"/>
              <a:pPr algn="l"/>
              <a:t>14</a:t>
            </a:fld>
            <a:endParaRPr lang="en-I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B5DE747-BB13-443D-4B21-473395A8F065}"/>
              </a:ext>
            </a:extLst>
          </p:cNvPr>
          <p:cNvSpPr/>
          <p:nvPr/>
        </p:nvSpPr>
        <p:spPr>
          <a:xfrm>
            <a:off x="10531509" y="6051132"/>
            <a:ext cx="1469571" cy="4929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3478809-9BD8-BEA9-51DF-B733129B1A9C}"/>
              </a:ext>
            </a:extLst>
          </p:cNvPr>
          <p:cNvGrpSpPr/>
          <p:nvPr/>
        </p:nvGrpSpPr>
        <p:grpSpPr>
          <a:xfrm>
            <a:off x="7764993" y="1927225"/>
            <a:ext cx="4039681" cy="4551536"/>
            <a:chOff x="8023683" y="1312154"/>
            <a:chExt cx="3111039" cy="5268423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D8B5F46A-D04C-4EDC-8A77-25AE7354834E}"/>
                </a:ext>
              </a:extLst>
            </p:cNvPr>
            <p:cNvSpPr/>
            <p:nvPr/>
          </p:nvSpPr>
          <p:spPr>
            <a:xfrm>
              <a:off x="8259012" y="1537059"/>
              <a:ext cx="2869961" cy="1441201"/>
            </a:xfrm>
            <a:prstGeom prst="roundRect">
              <a:avLst>
                <a:gd name="adj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anchor="t"/>
            <a:lstStyle/>
            <a:p>
              <a:pPr algn="ctr">
                <a:spcBef>
                  <a:spcPts val="1200"/>
                </a:spcBef>
              </a:pPr>
              <a:endParaRPr sz="2800" b="1">
                <a:solidFill>
                  <a:schemeClr val="accent1"/>
                </a:solidFill>
                <a:latin typeface="EC Square Sans Pro" panose="020B0506040000020004" pitchFamily="34" charset="0"/>
              </a:endParaRPr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B4B0CDD2-E759-4CF5-69E0-9F0196D77D30}"/>
                </a:ext>
              </a:extLst>
            </p:cNvPr>
            <p:cNvSpPr/>
            <p:nvPr/>
          </p:nvSpPr>
          <p:spPr>
            <a:xfrm>
              <a:off x="8025464" y="1312154"/>
              <a:ext cx="3027298" cy="1550942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108000" rIns="91440" bIns="45720" anchor="t"/>
            <a:lstStyle/>
            <a:p>
              <a:pPr lvl="0" algn="ctr">
                <a:defRPr sz="1600" b="1">
                  <a:solidFill>
                    <a:schemeClr val="accent1"/>
                  </a:solidFill>
                  <a:latin typeface="EC Square Sans Pro" panose="020B0506040000020004" pitchFamily="34" charset="0"/>
                </a:defRPr>
              </a:pPr>
              <a:r>
                <a:rPr>
                  <a:latin typeface="EC Square Sans Pro"/>
                </a:rPr>
                <a:t>CONCENTRÉ</a:t>
              </a:r>
              <a:endParaRPr lang="en-US">
                <a:latin typeface="EC Square Sans Pro"/>
              </a:endParaRPr>
            </a:p>
          </p:txBody>
        </p:sp>
        <p:sp>
          <p:nvSpPr>
            <p:cNvPr id="23" name="Left Bracket 22">
              <a:extLst>
                <a:ext uri="{FF2B5EF4-FFF2-40B4-BE49-F238E27FC236}">
                  <a16:creationId xmlns:a16="http://schemas.microsoft.com/office/drawing/2014/main" id="{F3792ABD-3D7D-59C3-612E-E6E92929D2E1}"/>
                </a:ext>
              </a:extLst>
            </p:cNvPr>
            <p:cNvSpPr/>
            <p:nvPr/>
          </p:nvSpPr>
          <p:spPr>
            <a:xfrm rot="16200000">
              <a:off x="9426637" y="307182"/>
              <a:ext cx="224955" cy="2722442"/>
            </a:xfrm>
            <a:prstGeom prst="leftBracket">
              <a:avLst>
                <a:gd name="adj" fmla="val 0"/>
              </a:avLst>
            </a:prstGeom>
            <a:ln w="28575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 sz="120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F6940AB-7795-89F1-9465-4806EE07200F}"/>
                </a:ext>
              </a:extLst>
            </p:cNvPr>
            <p:cNvSpPr/>
            <p:nvPr/>
          </p:nvSpPr>
          <p:spPr>
            <a:xfrm>
              <a:off x="8023686" y="1857821"/>
              <a:ext cx="2883330" cy="958413"/>
            </a:xfrm>
            <a:prstGeom prst="rect">
              <a:avLst/>
            </a:prstGeom>
            <a:solidFill>
              <a:srgbClr val="E1EBFF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anchor="ctr"/>
            <a:lstStyle/>
            <a:p>
              <a:pPr algn="ctr">
                <a:defRPr>
                  <a:solidFill>
                    <a:schemeClr val="accent1"/>
                  </a:solidFill>
                  <a:latin typeface="EC Square Sans Pro" panose="020B0506040000020004" pitchFamily="34" charset="0"/>
                </a:defRPr>
              </a:pPr>
              <a:r>
                <a:rPr err="1"/>
                <a:t>Orienté</a:t>
              </a:r>
              <a:r>
                <a:t> </a:t>
              </a:r>
              <a:r>
                <a:rPr err="1"/>
                <a:t>vers</a:t>
              </a:r>
              <a:r>
                <a:t> les </a:t>
              </a:r>
              <a:r>
                <a:rPr err="1"/>
                <a:t>priorités</a:t>
              </a:r>
              <a:r>
                <a:t> </a:t>
              </a:r>
              <a:r>
                <a:rPr err="1"/>
                <a:t>industrielles</a:t>
              </a:r>
              <a:r>
                <a:t> et </a:t>
              </a:r>
              <a:r>
                <a:rPr err="1"/>
                <a:t>technologiques</a:t>
              </a:r>
              <a:r>
                <a:t> de </a:t>
              </a:r>
              <a:r>
                <a:rPr err="1"/>
                <a:t>l’UE</a:t>
              </a:r>
              <a:endParaRPr/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82F5C458-5881-5D6B-DE04-6432048C3DEA}"/>
                </a:ext>
              </a:extLst>
            </p:cNvPr>
            <p:cNvSpPr/>
            <p:nvPr/>
          </p:nvSpPr>
          <p:spPr>
            <a:xfrm>
              <a:off x="8263756" y="3322056"/>
              <a:ext cx="2869961" cy="1441201"/>
            </a:xfrm>
            <a:prstGeom prst="roundRect">
              <a:avLst>
                <a:gd name="adj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anchor="t"/>
            <a:lstStyle/>
            <a:p>
              <a:pPr algn="ctr">
                <a:spcBef>
                  <a:spcPts val="1200"/>
                </a:spcBef>
              </a:pPr>
              <a:endParaRPr sz="2800" b="1">
                <a:solidFill>
                  <a:schemeClr val="accent1"/>
                </a:solidFill>
                <a:latin typeface="EC Square Sans Pro" panose="020B0506040000020004" pitchFamily="34" charset="0"/>
              </a:endParaRPr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D50A4727-FDA3-97FE-A62B-1499C6CC1494}"/>
                </a:ext>
              </a:extLst>
            </p:cNvPr>
            <p:cNvSpPr/>
            <p:nvPr/>
          </p:nvSpPr>
          <p:spPr>
            <a:xfrm>
              <a:off x="8025464" y="3063500"/>
              <a:ext cx="3027296" cy="1550943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08000" anchor="t"/>
            <a:lstStyle/>
            <a:p>
              <a:pPr algn="ctr">
                <a:spcBef>
                  <a:spcPts val="3600"/>
                </a:spcBef>
                <a:defRPr sz="1600" b="1">
                  <a:solidFill>
                    <a:schemeClr val="accent1"/>
                  </a:solidFill>
                  <a:latin typeface="EC Square Sans Pro" panose="020B0506040000020004" pitchFamily="34" charset="0"/>
                </a:defRPr>
              </a:pPr>
              <a:r>
                <a:t>PLUS SIMPLE</a:t>
              </a:r>
            </a:p>
          </p:txBody>
        </p:sp>
        <p:sp>
          <p:nvSpPr>
            <p:cNvPr id="27" name="Left Bracket 26">
              <a:extLst>
                <a:ext uri="{FF2B5EF4-FFF2-40B4-BE49-F238E27FC236}">
                  <a16:creationId xmlns:a16="http://schemas.microsoft.com/office/drawing/2014/main" id="{7BA48D60-6ABB-A97A-6F58-CB53BBEB3D87}"/>
                </a:ext>
              </a:extLst>
            </p:cNvPr>
            <p:cNvSpPr/>
            <p:nvPr/>
          </p:nvSpPr>
          <p:spPr>
            <a:xfrm rot="16200000">
              <a:off x="9426636" y="2041609"/>
              <a:ext cx="224955" cy="2722440"/>
            </a:xfrm>
            <a:prstGeom prst="leftBracket">
              <a:avLst>
                <a:gd name="adj" fmla="val 0"/>
              </a:avLst>
            </a:prstGeom>
            <a:ln w="28575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 sz="120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0C2FFDCC-2F11-2F5C-8A08-83216520D084}"/>
                </a:ext>
              </a:extLst>
            </p:cNvPr>
            <p:cNvSpPr/>
            <p:nvPr/>
          </p:nvSpPr>
          <p:spPr>
            <a:xfrm>
              <a:off x="8023683" y="3609168"/>
              <a:ext cx="2883330" cy="958413"/>
            </a:xfrm>
            <a:prstGeom prst="rect">
              <a:avLst/>
            </a:prstGeom>
            <a:solidFill>
              <a:srgbClr val="E1EBFF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>
                  <a:solidFill>
                    <a:schemeClr val="accent1"/>
                  </a:solidFill>
                  <a:latin typeface="EC Square Sans Pro" panose="020B0506040000020004" pitchFamily="34" charset="0"/>
                </a:defRPr>
              </a:pPr>
              <a:r>
                <a:rPr lang="fr-BE">
                  <a:latin typeface="EC Square Sans Pro"/>
                </a:rPr>
                <a:t>C</a:t>
              </a:r>
              <a:r>
                <a:rPr err="1">
                  <a:latin typeface="EC Square Sans Pro"/>
                </a:rPr>
                <a:t>orpus</a:t>
              </a:r>
              <a:r>
                <a:rPr>
                  <a:latin typeface="EC Square Sans Pro"/>
                </a:rPr>
                <a:t> </a:t>
              </a:r>
              <a:r>
                <a:rPr err="1">
                  <a:latin typeface="EC Square Sans Pro"/>
                </a:rPr>
                <a:t>réglementaire</a:t>
              </a:r>
              <a:r>
                <a:rPr lang="fr-BE">
                  <a:latin typeface="EC Square Sans Pro"/>
                </a:rPr>
                <a:t> unique</a:t>
              </a:r>
              <a:endParaRPr lang="en-US">
                <a:latin typeface="EC Square Sans Pro"/>
              </a:endParaRPr>
            </a:p>
            <a:p>
              <a:pPr algn="ctr">
                <a:defRPr>
                  <a:solidFill>
                    <a:schemeClr val="accent1"/>
                  </a:solidFill>
                  <a:latin typeface="EC Square Sans Pro" panose="020B0506040000020004" pitchFamily="34" charset="0"/>
                </a:defRPr>
              </a:pPr>
              <a:r>
                <a:rPr err="1">
                  <a:latin typeface="EC Square Sans Pro"/>
                </a:rPr>
                <a:t>Portail</a:t>
              </a:r>
              <a:r>
                <a:rPr>
                  <a:latin typeface="EC Square Sans Pro"/>
                </a:rPr>
                <a:t> unique </a:t>
              </a:r>
              <a:endParaRPr lang="fr-FR">
                <a:latin typeface="EC Square Sans Pro"/>
              </a:endParaRPr>
            </a:p>
            <a:p>
              <a:pPr algn="ctr">
                <a:defRPr>
                  <a:solidFill>
                    <a:schemeClr val="accent1"/>
                  </a:solidFill>
                  <a:latin typeface="EC Square Sans Pro" panose="020B0506040000020004" pitchFamily="34" charset="0"/>
                </a:defRPr>
              </a:pPr>
              <a:r>
                <a:rPr lang="fr-FR">
                  <a:latin typeface="EC Square Sans Pro"/>
                </a:rPr>
                <a:t>Règles communes pour les promoteurs de projets</a:t>
              </a:r>
              <a:endParaRPr lang="fr-FR">
                <a:latin typeface="EC Square Sans Pro" panose="020B0506040000020004" pitchFamily="34" charset="0"/>
              </a:endParaRPr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EA5611F4-F50F-EE1E-31F1-C34E5593A674}"/>
                </a:ext>
              </a:extLst>
            </p:cNvPr>
            <p:cNvSpPr/>
            <p:nvPr/>
          </p:nvSpPr>
          <p:spPr>
            <a:xfrm>
              <a:off x="8264761" y="5139376"/>
              <a:ext cx="2869961" cy="1441201"/>
            </a:xfrm>
            <a:prstGeom prst="roundRect">
              <a:avLst>
                <a:gd name="adj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anchor="t"/>
            <a:lstStyle/>
            <a:p>
              <a:pPr algn="ctr">
                <a:spcBef>
                  <a:spcPts val="1200"/>
                </a:spcBef>
              </a:pPr>
              <a:endParaRPr sz="2800" b="1">
                <a:solidFill>
                  <a:schemeClr val="accent1"/>
                </a:solidFill>
                <a:latin typeface="EC Square Sans Pro" panose="020B0506040000020004" pitchFamily="34" charset="0"/>
              </a:endParaRPr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157C0BB0-0714-808E-4806-CD5269294F26}"/>
                </a:ext>
              </a:extLst>
            </p:cNvPr>
            <p:cNvSpPr/>
            <p:nvPr/>
          </p:nvSpPr>
          <p:spPr>
            <a:xfrm>
              <a:off x="8162971" y="4880817"/>
              <a:ext cx="2895090" cy="1550943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108000" rIns="91440" bIns="45720" anchor="t"/>
            <a:lstStyle/>
            <a:p>
              <a:pPr algn="ctr">
                <a:spcBef>
                  <a:spcPts val="3600"/>
                </a:spcBef>
                <a:defRPr sz="1600" b="1">
                  <a:solidFill>
                    <a:schemeClr val="accent1"/>
                  </a:solidFill>
                  <a:latin typeface="EC Square Sans Pro" panose="020B0506040000020004" pitchFamily="34" charset="0"/>
                </a:defRPr>
              </a:pPr>
              <a:r>
                <a:rPr lang="fr-BE">
                  <a:latin typeface="EC Square Sans Pro"/>
                </a:rPr>
                <a:t>PLUS D’IMPACT</a:t>
              </a:r>
              <a:endParaRPr lang="en-US">
                <a:latin typeface="EC Square Sans Pro"/>
              </a:endParaRPr>
            </a:p>
          </p:txBody>
        </p:sp>
        <p:sp>
          <p:nvSpPr>
            <p:cNvPr id="31" name="Left Bracket 30">
              <a:extLst>
                <a:ext uri="{FF2B5EF4-FFF2-40B4-BE49-F238E27FC236}">
                  <a16:creationId xmlns:a16="http://schemas.microsoft.com/office/drawing/2014/main" id="{26445894-FDBD-2782-5440-DFFA4BE14A36}"/>
                </a:ext>
              </a:extLst>
            </p:cNvPr>
            <p:cNvSpPr/>
            <p:nvPr/>
          </p:nvSpPr>
          <p:spPr>
            <a:xfrm rot="16200000">
              <a:off x="9440381" y="3834267"/>
              <a:ext cx="224955" cy="2718864"/>
            </a:xfrm>
            <a:prstGeom prst="leftBracket">
              <a:avLst>
                <a:gd name="adj" fmla="val 0"/>
              </a:avLst>
            </a:prstGeom>
            <a:ln w="28575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 sz="120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00C5FBA-C1A4-59E3-AF55-420F94024992}"/>
                </a:ext>
              </a:extLst>
            </p:cNvPr>
            <p:cNvSpPr/>
            <p:nvPr/>
          </p:nvSpPr>
          <p:spPr>
            <a:xfrm>
              <a:off x="8038603" y="5426484"/>
              <a:ext cx="2883330" cy="958413"/>
            </a:xfrm>
            <a:prstGeom prst="rect">
              <a:avLst/>
            </a:prstGeom>
            <a:solidFill>
              <a:srgbClr val="E1EBFF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0" rIns="91440" bIns="0" anchor="ctr"/>
            <a:lstStyle/>
            <a:p>
              <a:pPr algn="ctr">
                <a:defRPr>
                  <a:solidFill>
                    <a:schemeClr val="accent1"/>
                  </a:solidFill>
                  <a:latin typeface="EC Square Sans Pro"/>
                </a:defRPr>
              </a:pPr>
              <a:r>
                <a:rPr err="1"/>
                <a:t>Soutien</a:t>
              </a:r>
              <a:r>
                <a:t> de la recherche </a:t>
              </a:r>
              <a:r>
                <a:rPr lang="en-US"/>
                <a:t>au "scale-up"</a:t>
              </a:r>
            </a:p>
            <a:p>
              <a:pPr algn="ctr">
                <a:defRPr>
                  <a:solidFill>
                    <a:schemeClr val="accent1"/>
                  </a:solidFill>
                  <a:latin typeface="EC Square Sans Pro"/>
                </a:defRPr>
              </a:pPr>
              <a:r>
                <a:rPr err="1"/>
                <a:t>Libérer</a:t>
              </a:r>
              <a:r>
                <a:t> des </a:t>
              </a:r>
              <a:r>
                <a:rPr err="1"/>
                <a:t>financements</a:t>
              </a:r>
              <a:r>
                <a:t> </a:t>
              </a:r>
              <a:r>
                <a:rPr err="1"/>
                <a:t>privés</a:t>
              </a:r>
              <a:r>
                <a:t> avec un </a:t>
              </a:r>
              <a:r>
                <a:rPr err="1"/>
                <a:t>effet</a:t>
              </a:r>
              <a:r>
                <a:t> </a:t>
              </a:r>
              <a:r>
                <a:rPr lang="en-US"/>
                <a:t>levier </a:t>
              </a:r>
              <a:r>
                <a:rPr err="1"/>
                <a:t>accru</a:t>
              </a:r>
              <a:r>
                <a:t> </a:t>
              </a:r>
              <a:r>
                <a:rPr lang="en-US"/>
                <a:t>du budget</a:t>
              </a:r>
              <a:r>
                <a:t> de </a:t>
              </a:r>
              <a:r>
                <a:rPr err="1"/>
                <a:t>l’UE</a:t>
              </a:r>
              <a:r>
                <a:t> (</a:t>
              </a:r>
              <a:r>
                <a:rPr lang="en-US" i="1"/>
                <a:t>e.g.</a:t>
              </a:r>
              <a:r>
                <a:rPr i="1"/>
                <a:t> </a:t>
              </a:r>
              <a:r>
                <a:rPr b="1" i="1"/>
                <a:t>InvestEU</a:t>
              </a:r>
              <a:r>
                <a:t>)</a:t>
              </a:r>
              <a:endParaRPr>
                <a:solidFill>
                  <a:schemeClr val="accent1"/>
                </a:solidFill>
                <a:latin typeface="EC Square Sans Pro" panose="020B0506040000020004" pitchFamily="34" charset="0"/>
              </a:endParaRPr>
            </a:p>
          </p:txBody>
        </p:sp>
      </p:grp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9" name="Chart 8">
                <a:extLst>
                  <a:ext uri="{FF2B5EF4-FFF2-40B4-BE49-F238E27FC236}">
                    <a16:creationId xmlns:a16="http://schemas.microsoft.com/office/drawing/2014/main" id="{EFF01F46-576F-1CBF-2FA9-BD064E9B86A7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829230046"/>
                  </p:ext>
                </p:extLst>
              </p:nvPr>
            </p:nvGraphicFramePr>
            <p:xfrm>
              <a:off x="836780" y="1919936"/>
              <a:ext cx="6177600" cy="461880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5"/>
              </a:graphicData>
            </a:graphic>
          </p:graphicFrame>
        </mc:Choice>
        <mc:Fallback xmlns="">
          <p:pic>
            <p:nvPicPr>
              <p:cNvPr id="9" name="Chart 8">
                <a:extLst>
                  <a:ext uri="{FF2B5EF4-FFF2-40B4-BE49-F238E27FC236}">
                    <a16:creationId xmlns:a16="http://schemas.microsoft.com/office/drawing/2014/main" id="{EFF01F46-576F-1CBF-2FA9-BD064E9B86A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36780" y="1919936"/>
                <a:ext cx="6177600" cy="4618800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36709D98-72D8-0015-B54A-979C56335D7B}"/>
              </a:ext>
            </a:extLst>
          </p:cNvPr>
          <p:cNvSpPr txBox="1"/>
          <p:nvPr/>
        </p:nvSpPr>
        <p:spPr>
          <a:xfrm>
            <a:off x="941747" y="2481185"/>
            <a:ext cx="1649053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defRPr b="1">
                <a:solidFill>
                  <a:schemeClr val="bg1"/>
                </a:solidFill>
                <a:latin typeface="EC Square Sans Pro"/>
              </a:defRPr>
            </a:pPr>
            <a:r>
              <a:t>175,0 </a:t>
            </a:r>
            <a:r>
              <a:rPr err="1"/>
              <a:t>Mrd</a:t>
            </a:r>
            <a:endParaRPr/>
          </a:p>
          <a:p>
            <a:pPr>
              <a:defRPr b="1">
                <a:solidFill>
                  <a:schemeClr val="bg1"/>
                </a:solidFill>
                <a:latin typeface="EC Square Sans Pro"/>
              </a:defRPr>
            </a:pPr>
            <a:r>
              <a:rPr lang="en-IE"/>
              <a:t>2x augmentation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5B1262A-C374-05D0-6DF6-ADAA6B27BBD8}"/>
              </a:ext>
            </a:extLst>
          </p:cNvPr>
          <p:cNvSpPr txBox="1"/>
          <p:nvPr/>
        </p:nvSpPr>
        <p:spPr>
          <a:xfrm>
            <a:off x="3433706" y="2860873"/>
            <a:ext cx="1595494" cy="73866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defRPr b="1">
                <a:solidFill>
                  <a:srgbClr val="003399"/>
                </a:solidFill>
                <a:latin typeface="EC Square Sans Pro"/>
              </a:defRPr>
            </a:pPr>
            <a:r>
              <a:t>130,7 </a:t>
            </a:r>
            <a:r>
              <a:rPr err="1"/>
              <a:t>Mrd</a:t>
            </a:r>
            <a:endParaRPr/>
          </a:p>
          <a:p>
            <a:pPr>
              <a:defRPr b="1">
                <a:solidFill>
                  <a:srgbClr val="003399"/>
                </a:solidFill>
                <a:latin typeface="EC Square Sans Pro"/>
              </a:defRPr>
            </a:pPr>
            <a:r>
              <a:rPr lang="en-IE"/>
              <a:t>5x augmentation</a:t>
            </a:r>
          </a:p>
          <a:p>
            <a:pPr>
              <a:defRPr b="1">
                <a:solidFill>
                  <a:srgbClr val="003399"/>
                </a:solidFill>
                <a:latin typeface="EC Square Sans Pro"/>
              </a:defRPr>
            </a:pPr>
            <a:endParaRPr b="1">
              <a:solidFill>
                <a:srgbClr val="003399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185E0D5-11DC-4BFB-204C-1A351080E5D5}"/>
              </a:ext>
            </a:extLst>
          </p:cNvPr>
          <p:cNvSpPr txBox="1"/>
          <p:nvPr/>
        </p:nvSpPr>
        <p:spPr>
          <a:xfrm>
            <a:off x="6096000" y="2881081"/>
            <a:ext cx="1025392" cy="30777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defRPr b="1">
                <a:solidFill>
                  <a:schemeClr val="bg1"/>
                </a:solidFill>
                <a:latin typeface="EC Square Sans Pro"/>
              </a:defRPr>
            </a:pPr>
            <a:r>
              <a:t>67,4 </a:t>
            </a:r>
            <a:r>
              <a:rPr err="1"/>
              <a:t>Mrd</a:t>
            </a:r>
            <a:endParaRPr b="1">
              <a:solidFill>
                <a:schemeClr val="bg1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AA94E4A-C68A-408F-0AAF-BAD7B2D49A44}"/>
              </a:ext>
            </a:extLst>
          </p:cNvPr>
          <p:cNvSpPr txBox="1"/>
          <p:nvPr/>
        </p:nvSpPr>
        <p:spPr>
          <a:xfrm>
            <a:off x="3457737" y="5339399"/>
            <a:ext cx="1652743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defRPr b="1">
                <a:solidFill>
                  <a:schemeClr val="bg1"/>
                </a:solidFill>
                <a:latin typeface="EC Square Sans Pro"/>
              </a:defRPr>
            </a:pPr>
            <a:r>
              <a:t>54,8 </a:t>
            </a:r>
            <a:r>
              <a:rPr err="1"/>
              <a:t>Mrd</a:t>
            </a:r>
            <a:endParaRPr/>
          </a:p>
          <a:p>
            <a:pPr>
              <a:defRPr b="1">
                <a:solidFill>
                  <a:schemeClr val="bg1"/>
                </a:solidFill>
                <a:latin typeface="EC Square Sans Pro"/>
              </a:defRPr>
            </a:pPr>
            <a:r>
              <a:rPr lang="en-IE"/>
              <a:t>5x augmentation 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268913F-5D88-EAEB-53B8-9B71079CBC23}"/>
              </a:ext>
            </a:extLst>
          </p:cNvPr>
          <p:cNvSpPr txBox="1"/>
          <p:nvPr/>
        </p:nvSpPr>
        <p:spPr>
          <a:xfrm>
            <a:off x="5862320" y="5290699"/>
            <a:ext cx="1684199" cy="29238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r">
              <a:defRPr sz="1300" b="1">
                <a:solidFill>
                  <a:schemeClr val="bg1"/>
                </a:solidFill>
                <a:latin typeface="EC Square Sans Pro"/>
              </a:defRPr>
            </a:pPr>
            <a:r>
              <a:t>22,6 </a:t>
            </a:r>
            <a:r>
              <a:rPr err="1"/>
              <a:t>Mrd</a:t>
            </a:r>
            <a:endParaRPr lang="fr-BE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08AC07F-8A2E-1A98-ADDA-74F53C737AEA}"/>
              </a:ext>
            </a:extLst>
          </p:cNvPr>
          <p:cNvSpPr/>
          <p:nvPr/>
        </p:nvSpPr>
        <p:spPr>
          <a:xfrm>
            <a:off x="6187440" y="3170494"/>
            <a:ext cx="1239520" cy="1051181"/>
          </a:xfrm>
          <a:prstGeom prst="rect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t"/>
          <a:lstStyle/>
          <a:p>
            <a:pPr>
              <a:defRPr sz="1000" i="1"/>
            </a:pPr>
            <a:r>
              <a:rPr sz="1050" err="1"/>
              <a:t>dont</a:t>
            </a:r>
            <a:r>
              <a:rPr sz="1050"/>
              <a:t> 41 milliards </a:t>
            </a:r>
            <a:r>
              <a:rPr sz="1050" b="1"/>
              <a:t>d</a:t>
            </a:r>
            <a:r>
              <a:rPr lang="fr-BE" sz="1050" b="1"/>
              <a:t>u</a:t>
            </a:r>
            <a:r>
              <a:rPr sz="1050" b="1"/>
              <a:t> </a:t>
            </a:r>
            <a:r>
              <a:rPr lang="fr-BE" sz="1050" b="1"/>
              <a:t>F</a:t>
            </a:r>
            <a:r>
              <a:rPr sz="1050" b="1" err="1"/>
              <a:t>onds</a:t>
            </a:r>
            <a:r>
              <a:rPr sz="1050" b="1"/>
              <a:t> </a:t>
            </a:r>
            <a:r>
              <a:rPr sz="1050"/>
              <a:t> pour </a:t>
            </a:r>
            <a:r>
              <a:rPr sz="1050" err="1"/>
              <a:t>l’innovation</a:t>
            </a:r>
            <a:r>
              <a:rPr sz="1050"/>
              <a:t>,</a:t>
            </a:r>
          </a:p>
          <a:p>
            <a:pPr>
              <a:defRPr sz="1000" i="1"/>
            </a:pPr>
            <a:r>
              <a:rPr sz="1050"/>
              <a:t>via </a:t>
            </a:r>
            <a:r>
              <a:rPr lang="fr-BE" sz="1050"/>
              <a:t>SEQE-</a:t>
            </a:r>
            <a:r>
              <a:rPr sz="1050"/>
              <a:t>1 </a:t>
            </a:r>
            <a:r>
              <a:rPr sz="1050" err="1"/>
              <a:t>recettes</a:t>
            </a:r>
            <a:r>
              <a:rPr lang="fr-BE" sz="1050"/>
              <a:t> externes</a:t>
            </a:r>
            <a:r>
              <a:rPr sz="1050"/>
              <a:t> </a:t>
            </a:r>
            <a:r>
              <a:rPr sz="1050" err="1"/>
              <a:t>affectées</a:t>
            </a:r>
            <a:endParaRPr sz="1050" i="1">
              <a:cs typeface="Arial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9297D35-D862-29AB-3DDC-87FE80929605}"/>
              </a:ext>
            </a:extLst>
          </p:cNvPr>
          <p:cNvSpPr txBox="1"/>
          <p:nvPr/>
        </p:nvSpPr>
        <p:spPr>
          <a:xfrm>
            <a:off x="6108052" y="4255689"/>
            <a:ext cx="1373065" cy="42242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r">
              <a:lnSpc>
                <a:spcPct val="80000"/>
              </a:lnSpc>
              <a:defRPr b="1">
                <a:solidFill>
                  <a:schemeClr val="bg1"/>
                </a:solidFill>
                <a:latin typeface="EC Square Sans Pro"/>
              </a:defRPr>
            </a:pPr>
            <a:r>
              <a:rPr lang="en-IE" sz="1300"/>
              <a:t>2x augmentation</a:t>
            </a:r>
            <a:endParaRPr lang="en-IE" sz="1300" b="1">
              <a:solidFill>
                <a:schemeClr val="bg1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B67B714-236B-717E-147F-ED62EC6DACCB}"/>
              </a:ext>
            </a:extLst>
          </p:cNvPr>
          <p:cNvSpPr/>
          <p:nvPr/>
        </p:nvSpPr>
        <p:spPr>
          <a:xfrm>
            <a:off x="5304831" y="4503106"/>
            <a:ext cx="1260000" cy="1260000"/>
          </a:xfrm>
          <a:prstGeom prst="ellipse">
            <a:avLst/>
          </a:prstGeom>
          <a:noFill/>
          <a:ln w="190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05A9BF8-110C-77E7-7E62-0DF124CE09B7}"/>
              </a:ext>
            </a:extLst>
          </p:cNvPr>
          <p:cNvSpPr txBox="1"/>
          <p:nvPr/>
        </p:nvSpPr>
        <p:spPr>
          <a:xfrm>
            <a:off x="5405037" y="4890731"/>
            <a:ext cx="1058343" cy="523220"/>
          </a:xfrm>
          <a:prstGeom prst="rect">
            <a:avLst/>
          </a:prstGeom>
          <a:solidFill>
            <a:srgbClr val="DDDDDD"/>
          </a:solidFill>
          <a:ln w="28575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IE" sz="1200" b="1">
                <a:solidFill>
                  <a:schemeClr val="tx1"/>
                </a:solidFill>
                <a:latin typeface="EC Square Sans Pro" panose="020B0506040000020004" pitchFamily="34" charset="0"/>
              </a:rPr>
              <a:t> </a:t>
            </a:r>
            <a:r>
              <a:rPr lang="en-IE" b="1">
                <a:solidFill>
                  <a:schemeClr val="tx1"/>
                </a:solidFill>
                <a:latin typeface="EC Square Sans Pro" panose="020B0506040000020004" pitchFamily="34" charset="0"/>
              </a:rPr>
              <a:t>ECF</a:t>
            </a:r>
            <a:r>
              <a:rPr lang="en-IE" sz="1200" b="1">
                <a:solidFill>
                  <a:schemeClr val="tx1"/>
                </a:solidFill>
                <a:latin typeface="EC Square Sans Pro" panose="020B0506040000020004" pitchFamily="34" charset="0"/>
              </a:rPr>
              <a:t> </a:t>
            </a:r>
            <a:r>
              <a:rPr lang="en-IE" b="1" err="1">
                <a:solidFill>
                  <a:schemeClr val="tx1"/>
                </a:solidFill>
                <a:latin typeface="EC Square Sans Pro" panose="020B0506040000020004" pitchFamily="34" charset="0"/>
              </a:rPr>
              <a:t>InvestEU</a:t>
            </a:r>
            <a:endParaRPr lang="en-IE" b="1">
              <a:solidFill>
                <a:schemeClr val="tx1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84F43E9-BFBC-7DEF-8410-52DBE546639F}"/>
              </a:ext>
            </a:extLst>
          </p:cNvPr>
          <p:cNvSpPr txBox="1"/>
          <p:nvPr/>
        </p:nvSpPr>
        <p:spPr>
          <a:xfrm>
            <a:off x="922962" y="2064924"/>
            <a:ext cx="1370658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PT" err="1">
                <a:solidFill>
                  <a:schemeClr val="bg1"/>
                </a:solidFill>
                <a:latin typeface="EC Square Sans Pro Medium" panose="020B0500000000020004" pitchFamily="34" charset="0"/>
              </a:rPr>
              <a:t>Horizon</a:t>
            </a:r>
            <a:r>
              <a:rPr lang="pt-PT">
                <a:solidFill>
                  <a:schemeClr val="bg1"/>
                </a:solidFill>
                <a:latin typeface="EC Square Sans Pro Medium" panose="020B0500000000020004" pitchFamily="34" charset="0"/>
              </a:rPr>
              <a:t> </a:t>
            </a:r>
            <a:r>
              <a:rPr lang="pt-PT" err="1">
                <a:solidFill>
                  <a:schemeClr val="bg1"/>
                </a:solidFill>
                <a:latin typeface="EC Square Sans Pro Medium" panose="020B0500000000020004" pitchFamily="34" charset="0"/>
              </a:rPr>
              <a:t>Europe</a:t>
            </a:r>
            <a:endParaRPr lang="en-IE">
              <a:solidFill>
                <a:schemeClr val="bg1"/>
              </a:solidFill>
              <a:latin typeface="EC Square Sans Pro Medium" panose="020B05000000000200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83A13C5-31E5-1C20-BD03-FCB17EEBBE76}"/>
              </a:ext>
            </a:extLst>
          </p:cNvPr>
          <p:cNvSpPr txBox="1"/>
          <p:nvPr/>
        </p:nvSpPr>
        <p:spPr>
          <a:xfrm>
            <a:off x="3454328" y="2030185"/>
            <a:ext cx="1818712" cy="73866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fr-FR" kern="1200">
                <a:solidFill>
                  <a:schemeClr val="accent1"/>
                </a:solidFill>
                <a:latin typeface="EC Square Sans Pro Medium" panose="020B0500000000020004" pitchFamily="34" charset="0"/>
                <a:ea typeface="+mn-ea"/>
                <a:cs typeface="+mn-cs"/>
              </a:rPr>
              <a:t>Résilience et sécurité, industrie de la défense et espace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25FFDC3-AA1D-2E3D-5039-DB69C865760C}"/>
              </a:ext>
            </a:extLst>
          </p:cNvPr>
          <p:cNvSpPr txBox="1"/>
          <p:nvPr/>
        </p:nvSpPr>
        <p:spPr>
          <a:xfrm>
            <a:off x="6092178" y="2036952"/>
            <a:ext cx="1449163" cy="95410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fr-FR">
                <a:solidFill>
                  <a:schemeClr val="bg1"/>
                </a:solidFill>
                <a:latin typeface="EC Square Sans Pro Medium" panose="020B0500000000020004" pitchFamily="34" charset="0"/>
              </a:rPr>
              <a:t>Transition propre et décarbonation industrielle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1791B59-5D61-129B-9A75-AC4F63FC8226}"/>
              </a:ext>
            </a:extLst>
          </p:cNvPr>
          <p:cNvSpPr txBox="1"/>
          <p:nvPr/>
        </p:nvSpPr>
        <p:spPr>
          <a:xfrm>
            <a:off x="3470846" y="6251781"/>
            <a:ext cx="19749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err="1">
                <a:solidFill>
                  <a:schemeClr val="bg1"/>
                </a:solidFill>
                <a:latin typeface="EC Square Sans Pro Medium" panose="020B0500000000020004" pitchFamily="34" charset="0"/>
              </a:rPr>
              <a:t>Leadership</a:t>
            </a:r>
            <a:r>
              <a:rPr lang="pt-PT">
                <a:solidFill>
                  <a:schemeClr val="bg1"/>
                </a:solidFill>
                <a:latin typeface="EC Square Sans Pro Medium" panose="020B0500000000020004" pitchFamily="34" charset="0"/>
              </a:rPr>
              <a:t> </a:t>
            </a:r>
            <a:r>
              <a:rPr lang="pt-PT" err="1">
                <a:solidFill>
                  <a:schemeClr val="bg1"/>
                </a:solidFill>
                <a:latin typeface="EC Square Sans Pro Medium" panose="020B0500000000020004" pitchFamily="34" charset="0"/>
              </a:rPr>
              <a:t>numérique</a:t>
            </a:r>
            <a:endParaRPr lang="pt-PT">
              <a:solidFill>
                <a:schemeClr val="bg1"/>
              </a:solidFill>
              <a:latin typeface="EC Square Sans Pro Medium" panose="020B05000000000200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99831CA-CF7E-FD1D-1849-302D4D9789FF}"/>
              </a:ext>
            </a:extLst>
          </p:cNvPr>
          <p:cNvSpPr txBox="1"/>
          <p:nvPr/>
        </p:nvSpPr>
        <p:spPr>
          <a:xfrm>
            <a:off x="6095999" y="5933932"/>
            <a:ext cx="1459797" cy="6914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fr-FR" sz="1200" spc="-20">
                <a:solidFill>
                  <a:schemeClr val="bg1"/>
                </a:solidFill>
                <a:latin typeface="EC Square Sans Pro Medium" panose="020B0500000000020004" pitchFamily="34" charset="0"/>
              </a:rPr>
              <a:t>Santé, biotechnologies, agriculture et bioéconomie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A4517BE-F2E9-7A4B-63CB-6573B64174B0}"/>
              </a:ext>
            </a:extLst>
          </p:cNvPr>
          <p:cNvSpPr txBox="1"/>
          <p:nvPr/>
        </p:nvSpPr>
        <p:spPr>
          <a:xfrm>
            <a:off x="6268720" y="5526924"/>
            <a:ext cx="1270000" cy="4224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80000"/>
              </a:lnSpc>
              <a:defRPr sz="1300" b="1">
                <a:solidFill>
                  <a:schemeClr val="bg1"/>
                </a:solidFill>
                <a:latin typeface="EC Square Sans Pro"/>
              </a:defRPr>
            </a:pPr>
            <a:r>
              <a:rPr lang="en-IE"/>
              <a:t>4.5x</a:t>
            </a:r>
            <a:br>
              <a:rPr lang="en-BE"/>
            </a:br>
            <a:r>
              <a:rPr lang="en-IE"/>
              <a:t>augmentation</a:t>
            </a:r>
          </a:p>
        </p:txBody>
      </p:sp>
    </p:spTree>
    <p:extLst>
      <p:ext uri="{BB962C8B-B14F-4D97-AF65-F5344CB8AC3E}">
        <p14:creationId xmlns:p14="http://schemas.microsoft.com/office/powerpoint/2010/main" val="5681510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98B8B-13EE-0A15-7384-B5A939419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Défense, </a:t>
            </a:r>
            <a:r>
              <a:rPr err="1"/>
              <a:t>sécurité</a:t>
            </a:r>
            <a:r>
              <a:t> et </a:t>
            </a:r>
            <a:r>
              <a:rPr err="1"/>
              <a:t>connectivité</a:t>
            </a:r>
            <a:endParaRPr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F9B3BBB-9776-C9DC-2013-EC2F131DB9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7955"/>
            <a:ext cx="5004192" cy="3842127"/>
          </a:xfrm>
        </p:spPr>
        <p:txBody>
          <a:bodyPr vert="horz" lIns="144000" tIns="144000" rIns="144000" bIns="144000" anchor="t">
            <a:noAutofit/>
          </a:bodyPr>
          <a:lstStyle/>
          <a:p>
            <a:pPr>
              <a:lnSpc>
                <a:spcPct val="100000"/>
              </a:lnSpc>
            </a:pPr>
            <a:r>
              <a:rPr dirty="0"/>
              <a:t>Un nouveau budget de </a:t>
            </a:r>
            <a:r>
              <a:rPr dirty="0" err="1"/>
              <a:t>l’UE</a:t>
            </a:r>
            <a:r>
              <a:rPr dirty="0"/>
              <a:t> </a:t>
            </a:r>
            <a:r>
              <a:rPr dirty="0" err="1"/>
              <a:t>destiné</a:t>
            </a:r>
            <a:r>
              <a:rPr dirty="0"/>
              <a:t> à </a:t>
            </a:r>
            <a:r>
              <a:rPr dirty="0" err="1"/>
              <a:t>renforcer</a:t>
            </a:r>
            <a:r>
              <a:rPr dirty="0"/>
              <a:t> les </a:t>
            </a:r>
            <a:r>
              <a:rPr dirty="0" err="1"/>
              <a:t>capacités</a:t>
            </a:r>
            <a:r>
              <a:rPr dirty="0"/>
              <a:t> de </a:t>
            </a:r>
            <a:r>
              <a:rPr dirty="0" err="1"/>
              <a:t>l’Europe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matière de </a:t>
            </a:r>
            <a:r>
              <a:rPr dirty="0" err="1"/>
              <a:t>sécurité</a:t>
            </a:r>
            <a:r>
              <a:rPr dirty="0"/>
              <a:t> et à </a:t>
            </a:r>
            <a:r>
              <a:rPr dirty="0" err="1"/>
              <a:t>soutenir</a:t>
            </a:r>
            <a:r>
              <a:rPr dirty="0"/>
              <a:t> les infrastructures critiques:</a:t>
            </a:r>
            <a:endParaRPr lang="en-US" dirty="0">
              <a:cs typeface="Arial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b="1" dirty="0">
                <a:solidFill>
                  <a:schemeClr val="accent1"/>
                </a:solidFill>
              </a:rPr>
              <a:t>131 milliards pour la </a:t>
            </a:r>
            <a:r>
              <a:rPr b="1" dirty="0" err="1">
                <a:solidFill>
                  <a:schemeClr val="accent1"/>
                </a:solidFill>
              </a:rPr>
              <a:t>défense</a:t>
            </a:r>
            <a:r>
              <a:rPr b="1" dirty="0">
                <a:solidFill>
                  <a:schemeClr val="accent1"/>
                </a:solidFill>
              </a:rPr>
              <a:t> et </a:t>
            </a:r>
            <a:r>
              <a:rPr b="1" dirty="0" err="1">
                <a:solidFill>
                  <a:schemeClr val="accent1"/>
                </a:solidFill>
              </a:rPr>
              <a:t>l’espace</a:t>
            </a:r>
            <a:r>
              <a:rPr b="1" dirty="0">
                <a:solidFill>
                  <a:schemeClr val="accent1"/>
                </a:solidFill>
              </a:rPr>
              <a:t> </a:t>
            </a:r>
            <a:r>
              <a:rPr dirty="0"/>
              <a:t>dans le Fonds pour la </a:t>
            </a:r>
            <a:r>
              <a:rPr dirty="0" err="1"/>
              <a:t>compétitivité</a:t>
            </a:r>
            <a:r>
              <a:rPr dirty="0"/>
              <a:t>) (</a:t>
            </a:r>
            <a:r>
              <a:rPr b="1" dirty="0">
                <a:solidFill>
                  <a:schemeClr val="accent1"/>
                </a:solidFill>
              </a:rPr>
              <a:t>x 5</a:t>
            </a:r>
            <a:r>
              <a:rPr dirty="0"/>
              <a:t>)</a:t>
            </a:r>
            <a:endParaRPr dirty="0">
              <a:cs typeface="Arial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dirty="0" err="1"/>
              <a:t>Soutien</a:t>
            </a:r>
            <a:r>
              <a:rPr dirty="0"/>
              <a:t> tout au long du </a:t>
            </a:r>
            <a:r>
              <a:rPr dirty="0" err="1"/>
              <a:t>parcours</a:t>
            </a:r>
            <a:r>
              <a:rPr dirty="0"/>
              <a:t> </a:t>
            </a:r>
            <a:r>
              <a:rPr lang="en-IE" dirty="0" err="1"/>
              <a:t>d’investissement</a:t>
            </a:r>
            <a:r>
              <a:rPr dirty="0"/>
              <a:t> par </a:t>
            </a:r>
            <a:r>
              <a:rPr dirty="0" err="1"/>
              <a:t>l’intermédiaire</a:t>
            </a:r>
            <a:r>
              <a:rPr dirty="0"/>
              <a:t> du </a:t>
            </a:r>
            <a:r>
              <a:rPr b="1" dirty="0">
                <a:solidFill>
                  <a:schemeClr val="accent1"/>
                </a:solidFill>
              </a:rPr>
              <a:t>Fonds pour la </a:t>
            </a:r>
            <a:r>
              <a:rPr b="1" dirty="0" err="1">
                <a:solidFill>
                  <a:schemeClr val="accent1"/>
                </a:solidFill>
              </a:rPr>
              <a:t>compétitivité</a:t>
            </a:r>
            <a:endParaRPr b="1" dirty="0">
              <a:solidFill>
                <a:schemeClr val="accent1"/>
              </a:solidFill>
              <a:cs typeface="Arial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b="1" dirty="0">
                <a:solidFill>
                  <a:schemeClr val="accent1"/>
                </a:solidFill>
              </a:rPr>
              <a:t>Une impulsion majeure </a:t>
            </a:r>
            <a:r>
              <a:rPr dirty="0" err="1">
                <a:solidFill>
                  <a:schemeClr val="tx1"/>
                </a:solidFill>
              </a:rPr>
              <a:t>en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faveur</a:t>
            </a:r>
            <a:r>
              <a:rPr dirty="0">
                <a:solidFill>
                  <a:schemeClr val="tx1"/>
                </a:solidFill>
              </a:rPr>
              <a:t> de la </a:t>
            </a:r>
            <a:r>
              <a:rPr dirty="0" err="1">
                <a:solidFill>
                  <a:schemeClr val="tx1"/>
                </a:solidFill>
              </a:rPr>
              <a:t>cybersécurité</a:t>
            </a:r>
            <a:r>
              <a:rPr dirty="0">
                <a:solidFill>
                  <a:schemeClr val="tx1"/>
                </a:solidFill>
              </a:rPr>
              <a:t>, des </a:t>
            </a:r>
            <a:r>
              <a:rPr lang="en-IE" dirty="0">
                <a:solidFill>
                  <a:schemeClr val="tx1"/>
                </a:solidFill>
              </a:rPr>
              <a:t>infrastructures à double usage</a:t>
            </a:r>
            <a:r>
              <a:rPr dirty="0">
                <a:solidFill>
                  <a:schemeClr val="tx1"/>
                </a:solidFill>
              </a:rPr>
              <a:t> et de la </a:t>
            </a:r>
            <a:r>
              <a:rPr dirty="0" err="1">
                <a:solidFill>
                  <a:schemeClr val="tx1"/>
                </a:solidFill>
              </a:rPr>
              <a:t>défense</a:t>
            </a:r>
            <a:endParaRPr dirty="0">
              <a:solidFill>
                <a:schemeClr val="tx1"/>
              </a:solidFill>
              <a:cs typeface="Arial"/>
            </a:endParaRPr>
          </a:p>
          <a:p>
            <a:endParaRPr dirty="0">
              <a:solidFill>
                <a:schemeClr val="tx1"/>
              </a:solidFill>
              <a:cs typeface="Arial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98C5E80-D4F8-FEF9-8D08-BCCC568193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768364BB-9B21-4D29-A19C-C6410F652861}" type="slidenum">
              <a:rPr kumimoji="0" lang="en-IE" sz="10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15</a:t>
            </a:fld>
            <a:endParaRPr kumimoji="0" lang="en-IE" sz="1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FDE5599-2E79-FD58-4DD1-94FC528D351B}"/>
              </a:ext>
            </a:extLst>
          </p:cNvPr>
          <p:cNvGrpSpPr/>
          <p:nvPr/>
        </p:nvGrpSpPr>
        <p:grpSpPr>
          <a:xfrm>
            <a:off x="6096000" y="737574"/>
            <a:ext cx="6908800" cy="5755300"/>
            <a:chOff x="6197600" y="1182030"/>
            <a:chExt cx="5494777" cy="5755300"/>
          </a:xfrm>
        </p:grpSpPr>
        <p:graphicFrame>
          <p:nvGraphicFramePr>
            <p:cNvPr id="14" name="Chart 13">
              <a:extLst>
                <a:ext uri="{FF2B5EF4-FFF2-40B4-BE49-F238E27FC236}">
                  <a16:creationId xmlns:a16="http://schemas.microsoft.com/office/drawing/2014/main" id="{9FCF4796-DDA6-839F-B3B6-3D1BF9F67EB3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795434464"/>
                </p:ext>
              </p:extLst>
            </p:nvPr>
          </p:nvGraphicFramePr>
          <p:xfrm>
            <a:off x="6197600" y="1182030"/>
            <a:ext cx="5494777" cy="57553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7CC73D5-F902-F9AE-BC5C-E47C00C832F4}"/>
                </a:ext>
              </a:extLst>
            </p:cNvPr>
            <p:cNvSpPr txBox="1"/>
            <p:nvPr/>
          </p:nvSpPr>
          <p:spPr>
            <a:xfrm>
              <a:off x="10088686" y="4703926"/>
              <a:ext cx="846139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t-PT" sz="1600" err="1">
                  <a:latin typeface="EC Square Sans Pro Medium" panose="020B0500000000020004" pitchFamily="34" charset="0"/>
                </a:rPr>
                <a:t>Défense</a:t>
              </a:r>
              <a:r>
                <a:rPr lang="pt-PT" sz="1600">
                  <a:latin typeface="EC Square Sans Pro Medium" panose="020B0500000000020004" pitchFamily="34" charset="0"/>
                </a:rPr>
                <a:t> </a:t>
              </a:r>
              <a:r>
                <a:rPr lang="pt-PT" sz="1600" err="1">
                  <a:latin typeface="EC Square Sans Pro Medium" panose="020B0500000000020004" pitchFamily="34" charset="0"/>
                </a:rPr>
                <a:t>et</a:t>
              </a:r>
              <a:r>
                <a:rPr lang="pt-PT" sz="1600">
                  <a:latin typeface="EC Square Sans Pro Medium" panose="020B0500000000020004" pitchFamily="34" charset="0"/>
                </a:rPr>
                <a:t> espace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6B5AF351-9407-07D3-A695-3622F44A9DEC}"/>
                </a:ext>
              </a:extLst>
            </p:cNvPr>
            <p:cNvCxnSpPr>
              <a:cxnSpLocks/>
            </p:cNvCxnSpPr>
            <p:nvPr/>
          </p:nvCxnSpPr>
          <p:spPr>
            <a:xfrm>
              <a:off x="9921630" y="4994564"/>
              <a:ext cx="144535" cy="0"/>
            </a:xfrm>
            <a:prstGeom prst="straightConnector1">
              <a:avLst/>
            </a:prstGeom>
            <a:ln w="28575">
              <a:solidFill>
                <a:schemeClr val="accent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47F4B192-AD6A-2FAF-368A-029D75A10ACB}"/>
                </a:ext>
              </a:extLst>
            </p:cNvPr>
            <p:cNvGrpSpPr/>
            <p:nvPr/>
          </p:nvGrpSpPr>
          <p:grpSpPr>
            <a:xfrm>
              <a:off x="7374335" y="3255430"/>
              <a:ext cx="2537604" cy="1277170"/>
              <a:chOff x="5191586" y="5674381"/>
              <a:chExt cx="2054948" cy="1277170"/>
            </a:xfrm>
          </p:grpSpPr>
          <p:cxnSp>
            <p:nvCxnSpPr>
              <p:cNvPr id="18" name="Straight Arrow Connector 17">
                <a:extLst>
                  <a:ext uri="{FF2B5EF4-FFF2-40B4-BE49-F238E27FC236}">
                    <a16:creationId xmlns:a16="http://schemas.microsoft.com/office/drawing/2014/main" id="{F800EEB2-760A-CCBB-4A06-B34D507977B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91586" y="5829507"/>
                <a:ext cx="909637" cy="3"/>
              </a:xfrm>
              <a:prstGeom prst="straightConnector1">
                <a:avLst/>
              </a:prstGeom>
              <a:ln w="15875">
                <a:solidFill>
                  <a:schemeClr val="accent1"/>
                </a:solidFill>
                <a:prstDash val="das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62EC066B-A67A-1966-CACC-EA7FCA61436C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101223" y="5674381"/>
                <a:ext cx="278233" cy="4320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200" b="1">
                    <a:latin typeface="EC Square Sans Pro" panose="020B0506040000020004" pitchFamily="34" charset="0"/>
                  </a:rPr>
                  <a:t>x5</a:t>
                </a:r>
                <a:endParaRPr lang="en-IE" sz="1050" b="1">
                  <a:latin typeface="EC Square Sans Pro" panose="020B0506040000020004" pitchFamily="34" charset="0"/>
                </a:endParaRPr>
              </a:p>
            </p:txBody>
          </p:sp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FFC20A94-2F25-1722-9807-6EBB5C77386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50875" y="6005711"/>
                <a:ext cx="895659" cy="945840"/>
              </a:xfrm>
              <a:prstGeom prst="straightConnector1">
                <a:avLst/>
              </a:prstGeom>
              <a:ln w="15875">
                <a:solidFill>
                  <a:schemeClr val="accent1"/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C8F21BDD-5DC6-2B0D-5BE1-80EFDB0726A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797296" y="2800558"/>
            <a:ext cx="930794" cy="454706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fr-BE" sz="1100">
                <a:latin typeface="EC Square Sans Pro" panose="020B0506040000020004" pitchFamily="34" charset="0"/>
              </a:rPr>
              <a:t>2021-2027</a:t>
            </a:r>
            <a:endParaRPr lang="en-IE" sz="1100">
              <a:latin typeface="EC Square Sans Pro" panose="020B05060400000200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FDCC6A1-DD0A-F5B1-F8B0-9C9CECDB378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797296" y="4219909"/>
            <a:ext cx="930794" cy="693997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fr-BE" sz="1100">
                <a:latin typeface="EC Square Sans Pro" panose="020B0506040000020004" pitchFamily="34" charset="0"/>
              </a:rPr>
              <a:t>2028-2034</a:t>
            </a:r>
            <a:endParaRPr lang="en-IE" sz="1100">
              <a:latin typeface="EC Square Sans Pro" panose="020B050604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2674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7F477E3-1517-0F48-E907-B8D0B2735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/>
              <a:t>Europe globale</a:t>
            </a:r>
            <a:endParaRPr lang="en-US">
              <a:cs typeface="Arial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5AAC969-C929-D026-683B-06DFD6866922}"/>
              </a:ext>
            </a:extLst>
          </p:cNvPr>
          <p:cNvGrpSpPr>
            <a:grpSpLocks noChangeAspect="1"/>
          </p:cNvGrpSpPr>
          <p:nvPr/>
        </p:nvGrpSpPr>
        <p:grpSpPr>
          <a:xfrm>
            <a:off x="0" y="1050800"/>
            <a:ext cx="12192000" cy="5550924"/>
            <a:chOff x="1957361" y="1451791"/>
            <a:chExt cx="7962856" cy="3625429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E477EA7B-FD2E-69C0-48E0-E8D6ECDF9E32}"/>
                </a:ext>
              </a:extLst>
            </p:cNvPr>
            <p:cNvGrpSpPr/>
            <p:nvPr/>
          </p:nvGrpSpPr>
          <p:grpSpPr>
            <a:xfrm>
              <a:off x="1957361" y="1451791"/>
              <a:ext cx="7962856" cy="3569661"/>
              <a:chOff x="1957361" y="1451791"/>
              <a:chExt cx="7962852" cy="3569661"/>
            </a:xfrm>
          </p:grpSpPr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5BF595BB-3700-7059-7450-F075254032CF}"/>
                  </a:ext>
                </a:extLst>
              </p:cNvPr>
              <p:cNvSpPr/>
              <p:nvPr/>
            </p:nvSpPr>
            <p:spPr>
              <a:xfrm>
                <a:off x="1957361" y="1451791"/>
                <a:ext cx="7962852" cy="3569661"/>
              </a:xfrm>
              <a:prstGeom prst="rect">
                <a:avLst/>
              </a:prstGeom>
              <a:solidFill>
                <a:srgbClr val="E1EBFF"/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sz="2800" b="0" i="0" u="none" strike="noStrike" kern="0" cap="none" normalizeH="0" baseline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E42084D9-3B52-9AA5-D151-B259FEA14D6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535816" y="1674933"/>
                <a:ext cx="0" cy="952720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214DB441-057B-F74C-F766-8C0B5C43675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448950" y="1674933"/>
                <a:ext cx="0" cy="836280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</p:cxnSp>
          <p:sp>
            <p:nvSpPr>
              <p:cNvPr id="40" name="TextBox 76">
                <a:extLst>
                  <a:ext uri="{FF2B5EF4-FFF2-40B4-BE49-F238E27FC236}">
                    <a16:creationId xmlns:a16="http://schemas.microsoft.com/office/drawing/2014/main" id="{56A8363D-AF87-6265-6B44-5A8E8DD1043B}"/>
                  </a:ext>
                </a:extLst>
              </p:cNvPr>
              <p:cNvSpPr txBox="1"/>
              <p:nvPr/>
            </p:nvSpPr>
            <p:spPr>
              <a:xfrm>
                <a:off x="6507377" y="1768361"/>
                <a:ext cx="2568795" cy="2211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buClrTx/>
                  <a:defRPr/>
                </a:pPr>
                <a:r>
                  <a:rPr sz="1600" b="1" kern="0">
                    <a:solidFill>
                      <a:srgbClr val="003399"/>
                    </a:solidFill>
                    <a:latin typeface="EC Square Sans Pro" panose="020B0506040000020004" pitchFamily="34" charset="0"/>
                  </a:rPr>
                  <a:t>OUTILS</a:t>
                </a:r>
              </a:p>
            </p:txBody>
          </p:sp>
          <p:sp>
            <p:nvSpPr>
              <p:cNvPr id="41" name="TextBox 77">
                <a:extLst>
                  <a:ext uri="{FF2B5EF4-FFF2-40B4-BE49-F238E27FC236}">
                    <a16:creationId xmlns:a16="http://schemas.microsoft.com/office/drawing/2014/main" id="{476738A7-FBDE-B2F0-F165-F004AEBB7E23}"/>
                  </a:ext>
                </a:extLst>
              </p:cNvPr>
              <p:cNvSpPr txBox="1"/>
              <p:nvPr/>
            </p:nvSpPr>
            <p:spPr>
              <a:xfrm>
                <a:off x="4854783" y="1768361"/>
                <a:ext cx="1584795" cy="2211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400" b="1" kern="0">
                    <a:ln>
                      <a:noFill/>
                    </a:ln>
                    <a:solidFill>
                      <a:srgbClr val="003399"/>
                    </a:solidFill>
                    <a:effectLst/>
                    <a:uLnTx/>
                    <a:uFillTx/>
                    <a:latin typeface="EC Square Sans Pro" panose="020B0506040000020004" pitchFamily="34" charset="0"/>
                  </a:defRPr>
                </a:pPr>
                <a:r>
                  <a:rPr sz="1600" b="1" kern="0">
                    <a:solidFill>
                      <a:srgbClr val="003399"/>
                    </a:solidFill>
                    <a:latin typeface="EC Square Sans Pro" panose="020B0506040000020004" pitchFamily="34" charset="0"/>
                  </a:rPr>
                  <a:t>GÉOGRAPHIES</a:t>
                </a:r>
              </a:p>
            </p:txBody>
          </p:sp>
          <p:sp>
            <p:nvSpPr>
              <p:cNvPr id="42" name="TextBox 78">
                <a:extLst>
                  <a:ext uri="{FF2B5EF4-FFF2-40B4-BE49-F238E27FC236}">
                    <a16:creationId xmlns:a16="http://schemas.microsoft.com/office/drawing/2014/main" id="{7FCE5275-B247-4426-58A6-E2F619E6B707}"/>
                  </a:ext>
                </a:extLst>
              </p:cNvPr>
              <p:cNvSpPr txBox="1"/>
              <p:nvPr/>
            </p:nvSpPr>
            <p:spPr>
              <a:xfrm>
                <a:off x="2696769" y="1768361"/>
                <a:ext cx="1793027" cy="2211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buClrTx/>
                  <a:defRPr/>
                </a:pPr>
                <a:r>
                  <a:rPr sz="1600" b="1" kern="0">
                    <a:solidFill>
                      <a:srgbClr val="003399"/>
                    </a:solidFill>
                    <a:latin typeface="EC Square Sans Pro" panose="020B0506040000020004" pitchFamily="34" charset="0"/>
                  </a:rPr>
                  <a:t>INSTRUMENTS FINANCIERS</a:t>
                </a:r>
              </a:p>
            </p:txBody>
          </p:sp>
        </p:grpSp>
        <p:sp>
          <p:nvSpPr>
            <p:cNvPr id="4" name="TextBox 42">
              <a:extLst>
                <a:ext uri="{FF2B5EF4-FFF2-40B4-BE49-F238E27FC236}">
                  <a16:creationId xmlns:a16="http://schemas.microsoft.com/office/drawing/2014/main" id="{6FE1CB33-318D-0E52-6E0D-8B030B262F49}"/>
                </a:ext>
              </a:extLst>
            </p:cNvPr>
            <p:cNvSpPr txBox="1"/>
            <p:nvPr/>
          </p:nvSpPr>
          <p:spPr>
            <a:xfrm>
              <a:off x="2757866" y="2160138"/>
              <a:ext cx="1742538" cy="536084"/>
            </a:xfrm>
            <a:prstGeom prst="rect">
              <a:avLst/>
            </a:prstGeom>
            <a:solidFill>
              <a:srgbClr val="FFED00"/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spcFirstLastPara="0" vert="horz" wrap="square" lIns="60960" tIns="60960" rIns="60960" bIns="60960" numCol="1" spcCol="1270" anchor="ctr" anchorCtr="0">
              <a:noAutofit/>
            </a:bodyPr>
            <a:lstStyle>
              <a:lvl1pPr marL="0" algn="ctr" defTabSz="914400" rtl="0" eaLnBrk="1" latinLnBrk="0" hangingPunct="1"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sz="1800" b="0" i="0" u="none" strike="noStrike" kern="0" cap="none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C Square Sans Pro Medium" panose="020B0500000000020004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7759C96-75BA-CD58-32DA-854A1E95227E}"/>
                </a:ext>
              </a:extLst>
            </p:cNvPr>
            <p:cNvSpPr/>
            <p:nvPr/>
          </p:nvSpPr>
          <p:spPr>
            <a:xfrm>
              <a:off x="2759184" y="3774456"/>
              <a:ext cx="1450574" cy="673510"/>
            </a:xfrm>
            <a:prstGeom prst="rect">
              <a:avLst/>
            </a:prstGeom>
            <a:solidFill>
              <a:srgbClr val="FFED00"/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spcFirstLastPara="0" vert="horz" wrap="square" lIns="60960" tIns="60960" rIns="60960" bIns="60960" numCol="1" spcCol="1270" anchor="ctr" anchorCtr="0">
              <a:noAutofit/>
            </a:bodyPr>
            <a:lstStyle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b="0" i="0" u="none" strike="noStrike" kern="0" cap="none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C Square Sans Pro Medium" panose="020B05000000000200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826DF22-D83B-690D-4D0C-7BFD04901C7E}"/>
                </a:ext>
              </a:extLst>
            </p:cNvPr>
            <p:cNvSpPr/>
            <p:nvPr/>
          </p:nvSpPr>
          <p:spPr>
            <a:xfrm>
              <a:off x="2757866" y="2838449"/>
              <a:ext cx="1450573" cy="658114"/>
            </a:xfrm>
            <a:prstGeom prst="rect">
              <a:avLst/>
            </a:prstGeom>
            <a:solidFill>
              <a:srgbClr val="FFED00"/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spcFirstLastPara="0" vert="horz" wrap="square" lIns="60960" tIns="60960" rIns="60960" bIns="60960" numCol="1" spcCol="1270" anchor="ctr" anchorCtr="0">
              <a:noAutofit/>
            </a:bodyPr>
            <a:lstStyle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b="0" i="0" u="none" strike="noStrike" kern="0" cap="none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C Square Sans Pro Medium" panose="020B0500000000020004" pitchFamily="34" charset="0"/>
              </a:endParaRPr>
            </a:p>
          </p:txBody>
        </p:sp>
        <p:sp>
          <p:nvSpPr>
            <p:cNvPr id="9" name="Flowchart: Manual Input 8">
              <a:extLst>
                <a:ext uri="{FF2B5EF4-FFF2-40B4-BE49-F238E27FC236}">
                  <a16:creationId xmlns:a16="http://schemas.microsoft.com/office/drawing/2014/main" id="{49984F06-5BDA-F066-5994-C0DD9A96FB31}"/>
                </a:ext>
              </a:extLst>
            </p:cNvPr>
            <p:cNvSpPr/>
            <p:nvPr/>
          </p:nvSpPr>
          <p:spPr>
            <a:xfrm flipH="1">
              <a:off x="4442399" y="2125870"/>
              <a:ext cx="4790801" cy="2951350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15 w 10000"/>
                <a:gd name="connsiteY0" fmla="*/ 1446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5 w 10000"/>
                <a:gd name="connsiteY4" fmla="*/ 1446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15" y="1446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cubicBezTo>
                    <a:pt x="5" y="7149"/>
                    <a:pt x="10" y="4297"/>
                    <a:pt x="15" y="1446"/>
                  </a:cubicBezTo>
                  <a:close/>
                </a:path>
              </a:pathLst>
            </a:custGeom>
            <a:solidFill>
              <a:srgbClr val="003399"/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b="0" i="0" u="none" strike="noStrike" kern="0" cap="none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C Square Sans Pro Medium" panose="020B0500000000020004" pitchFamily="34" charset="0"/>
                <a:ea typeface="+mn-ea"/>
                <a:cs typeface="+mn-cs"/>
              </a:endParaRPr>
            </a:p>
          </p:txBody>
        </p:sp>
        <p:sp>
          <p:nvSpPr>
            <p:cNvPr id="10" name="TextBox 46">
              <a:extLst>
                <a:ext uri="{FF2B5EF4-FFF2-40B4-BE49-F238E27FC236}">
                  <a16:creationId xmlns:a16="http://schemas.microsoft.com/office/drawing/2014/main" id="{28B2551A-B323-A964-4D8D-7609E5A7397E}"/>
                </a:ext>
              </a:extLst>
            </p:cNvPr>
            <p:cNvSpPr txBox="1"/>
            <p:nvPr/>
          </p:nvSpPr>
          <p:spPr>
            <a:xfrm>
              <a:off x="2783907" y="2125870"/>
              <a:ext cx="1658495" cy="536084"/>
            </a:xfrm>
            <a:prstGeom prst="rect">
              <a:avLst/>
            </a:prstGeom>
            <a:solidFill>
              <a:srgbClr val="003399"/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spcFirstLastPara="0" vert="horz" wrap="square" lIns="60960" tIns="60960" rIns="60960" bIns="60960" numCol="1" spcCol="1270" anchor="ctr" anchorCtr="0">
              <a:noAutofit/>
            </a:bodyPr>
            <a:lstStyle>
              <a:lvl1pPr marL="0" algn="ctr" defTabSz="914400" rtl="0" eaLnBrk="1" latinLnBrk="0" hangingPunct="1"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defTabSz="457200">
                <a:buClrTx/>
                <a:defRPr sz="1800" ker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EC Square Sans Pro Medium" panose="020B0500000000020004" pitchFamily="34" charset="0"/>
                </a:defRPr>
              </a:pPr>
              <a:r>
                <a:rPr lang="fr-BE" dirty="0">
                  <a:latin typeface="EC Square Sans Pro Medium"/>
                </a:rPr>
                <a:t>Europe globale</a:t>
              </a:r>
              <a:r>
                <a:rPr dirty="0">
                  <a:latin typeface="EC Square Sans Pro Medium"/>
                </a:rPr>
                <a:t>*, </a:t>
              </a:r>
              <a:br>
                <a:rPr lang="fr-BE" dirty="0">
                  <a:latin typeface="EC Square Sans Pro Medium"/>
                </a:rPr>
              </a:br>
              <a:r>
                <a:rPr b="1" dirty="0">
                  <a:latin typeface="EC Square Sans Pro Medium"/>
                </a:rPr>
                <a:t>200 milliards </a:t>
              </a:r>
              <a:r>
                <a:rPr b="1" dirty="0" err="1">
                  <a:latin typeface="EC Square Sans Pro Medium"/>
                </a:rPr>
                <a:t>d’euros</a:t>
              </a:r>
              <a:endParaRPr b="1" dirty="0">
                <a:latin typeface="EC Square Sans Pro Medium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FF480D0-7F79-76B9-ED24-1E7425E3F7F3}"/>
                </a:ext>
              </a:extLst>
            </p:cNvPr>
            <p:cNvSpPr/>
            <p:nvPr/>
          </p:nvSpPr>
          <p:spPr>
            <a:xfrm>
              <a:off x="2785224" y="3733612"/>
              <a:ext cx="1450574" cy="673510"/>
            </a:xfrm>
            <a:prstGeom prst="rect">
              <a:avLst/>
            </a:prstGeom>
            <a:solidFill>
              <a:srgbClr val="003399"/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spcFirstLastPara="0" vert="horz" wrap="square" lIns="60960" tIns="60960" rIns="60960" bIns="60960" numCol="1" spcCol="1270" anchor="ctr" anchorCtr="0">
              <a:noAutofit/>
            </a:bodyPr>
            <a:lstStyle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ern="0">
                  <a:solidFill>
                    <a:prstClr val="white"/>
                  </a:solidFill>
                  <a:latin typeface="EC Square Sans Pro Medium" panose="020B0500000000020004" pitchFamily="34" charset="0"/>
                </a:defRPr>
              </a:pPr>
              <a:r>
                <a:rPr lang="fr-BE" sz="160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EC Square Sans Pro Medium"/>
                </a:rPr>
                <a:t>Pays et territoires </a:t>
              </a:r>
              <a:br>
                <a:rPr lang="fr-BE" sz="1600" dirty="0">
                  <a:ln>
                    <a:noFill/>
                  </a:ln>
                  <a:effectLst/>
                  <a:uLnTx/>
                  <a:uFillTx/>
                </a:rPr>
              </a:br>
              <a:r>
                <a:rPr lang="fr-BE" sz="160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EC Square Sans Pro Medium"/>
                </a:rPr>
                <a:t>d’outre-mer</a:t>
              </a:r>
              <a:br>
                <a:rPr sz="1600" dirty="0">
                  <a:ln>
                    <a:noFill/>
                  </a:ln>
                  <a:effectLst/>
                  <a:uLnTx/>
                  <a:uFillTx/>
                </a:rPr>
              </a:br>
              <a:r>
                <a:rPr sz="160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EC Square Sans Pro Medium"/>
                </a:rPr>
                <a:t>(y </a:t>
              </a:r>
              <a:r>
                <a:rPr sz="160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EC Square Sans Pro Medium"/>
                </a:rPr>
                <a:t>compris</a:t>
              </a:r>
              <a:r>
                <a:rPr sz="160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EC Square Sans Pro Medium"/>
                </a:rPr>
                <a:t> </a:t>
              </a:r>
              <a:r>
                <a:rPr sz="160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EC Square Sans Pro Medium"/>
                </a:rPr>
                <a:t>Groenland</a:t>
              </a:r>
              <a:r>
                <a:rPr sz="160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EC Square Sans Pro Medium"/>
                </a:rPr>
                <a:t>)</a:t>
              </a:r>
              <a:r>
                <a:rPr sz="1600" dirty="0">
                  <a:solidFill>
                    <a:prstClr val="white"/>
                  </a:solidFill>
                  <a:latin typeface="EC Square Sans Pro Medium"/>
                </a:rPr>
                <a:t>,</a:t>
              </a:r>
              <a:br>
                <a:rPr lang="fr-BE" sz="1600" dirty="0"/>
              </a:br>
              <a:r>
                <a:rPr sz="1600" b="1" dirty="0">
                  <a:solidFill>
                    <a:prstClr val="white"/>
                  </a:solidFill>
                  <a:latin typeface="EC Square Sans Pro Medium"/>
                </a:rPr>
                <a:t>1 </a:t>
              </a:r>
              <a:r>
                <a:rPr sz="1600" b="1" dirty="0" err="1">
                  <a:solidFill>
                    <a:prstClr val="white"/>
                  </a:solidFill>
                  <a:latin typeface="EC Square Sans Pro Medium"/>
                </a:rPr>
                <a:t>Mrd</a:t>
              </a:r>
              <a:endParaRPr kumimoji="0" sz="1600" b="1" i="0" u="none" strike="noStrike" kern="0" cap="none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C Square Sans Pro Medium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944C344-B01D-80C6-D783-E1C2F4E4A057}"/>
                </a:ext>
              </a:extLst>
            </p:cNvPr>
            <p:cNvSpPr/>
            <p:nvPr/>
          </p:nvSpPr>
          <p:spPr>
            <a:xfrm>
              <a:off x="2783906" y="2791056"/>
              <a:ext cx="1450573" cy="658114"/>
            </a:xfrm>
            <a:prstGeom prst="rect">
              <a:avLst/>
            </a:prstGeom>
            <a:solidFill>
              <a:srgbClr val="003399"/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spcFirstLastPara="0" vert="horz" wrap="square" lIns="60960" tIns="60960" rIns="60960" bIns="60960" numCol="1" spcCol="1270" anchor="ctr" anchorCtr="0">
              <a:noAutofit/>
            </a:bodyPr>
            <a:lstStyle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er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EC Square Sans Pro Medium" panose="020B0500000000020004" pitchFamily="34" charset="0"/>
                </a:defRPr>
              </a:pPr>
              <a:r>
                <a:rPr sz="1600" dirty="0"/>
                <a:t>Politique </a:t>
              </a:r>
              <a:r>
                <a:rPr sz="1600" dirty="0" err="1"/>
                <a:t>étrangère</a:t>
              </a:r>
              <a:r>
                <a:rPr sz="1600" dirty="0"/>
                <a:t> et de </a:t>
              </a:r>
              <a:r>
                <a:rPr sz="1600" dirty="0" err="1"/>
                <a:t>sécurité</a:t>
              </a:r>
              <a:r>
                <a:rPr sz="1600" dirty="0"/>
                <a:t> commune, 3</a:t>
              </a:r>
              <a:r>
                <a:rPr lang="fr-BE" sz="1600" dirty="0"/>
                <a:t>,</a:t>
              </a:r>
              <a:r>
                <a:rPr sz="1600" dirty="0"/>
                <a:t>4 </a:t>
              </a:r>
              <a:r>
                <a:rPr sz="1600" b="1" dirty="0"/>
                <a:t>milliards </a:t>
              </a:r>
              <a:r>
                <a:rPr sz="1600" b="1" dirty="0" err="1"/>
                <a:t>d’euros</a:t>
              </a:r>
              <a:endParaRPr kumimoji="0" sz="1600" b="1" i="0" u="none" strike="noStrike" kern="0" cap="none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C Square Sans Pro Medium" panose="020B05000000000200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8A29073-E139-EDE5-A4A0-A84109F523FD}"/>
                </a:ext>
              </a:extLst>
            </p:cNvPr>
            <p:cNvSpPr/>
            <p:nvPr/>
          </p:nvSpPr>
          <p:spPr>
            <a:xfrm>
              <a:off x="6536716" y="2796701"/>
              <a:ext cx="1245597" cy="494308"/>
            </a:xfrm>
            <a:prstGeom prst="rect">
              <a:avLst/>
            </a:prstGeom>
            <a:solidFill>
              <a:srgbClr val="7371FC"/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spcFirstLastPara="0" vert="horz" wrap="square" lIns="106806" tIns="106806" rIns="106806" bIns="106806" numCol="1" spcCol="1270" anchor="ctr" anchorCtr="0">
              <a:noAutofit/>
            </a:bodyPr>
            <a:lstStyle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7112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 sz="1600" ker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EC Square Sans Pro Medium" panose="020B0500000000020004" pitchFamily="34" charset="0"/>
                </a:defRPr>
              </a:pPr>
              <a:r>
                <a:rPr>
                  <a:latin typeface="EC Square Sans Pro Medium"/>
                </a:rPr>
                <a:t>Assistance </a:t>
              </a:r>
              <a:r>
                <a:rPr err="1">
                  <a:latin typeface="EC Square Sans Pro Medium"/>
                </a:rPr>
                <a:t>fondée</a:t>
              </a:r>
              <a:r>
                <a:rPr>
                  <a:latin typeface="EC Square Sans Pro Medium"/>
                </a:rPr>
                <a:t> sur les politiques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D373958-91FA-3340-7813-A73D9CE760EF}"/>
                </a:ext>
              </a:extLst>
            </p:cNvPr>
            <p:cNvSpPr/>
            <p:nvPr/>
          </p:nvSpPr>
          <p:spPr>
            <a:xfrm>
              <a:off x="7844005" y="2796700"/>
              <a:ext cx="1245597" cy="494307"/>
            </a:xfrm>
            <a:prstGeom prst="rect">
              <a:avLst/>
            </a:prstGeom>
            <a:solidFill>
              <a:srgbClr val="7371FC"/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spcFirstLastPara="0" vert="horz" wrap="square" lIns="106806" tIns="106806" rIns="106806" bIns="106806" numCol="1" spcCol="1270" anchor="ctr" anchorCtr="0">
              <a:noAutofit/>
            </a:bodyPr>
            <a:lstStyle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7112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 sz="1600" ker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EC Square Sans Pro Medium" panose="020B0500000000020004" pitchFamily="34" charset="0"/>
                </a:defRPr>
              </a:pPr>
              <a:r>
                <a:rPr lang="fr-BE">
                  <a:latin typeface="EC Square Sans Pro Medium"/>
                </a:rPr>
                <a:t>Assistance pendant la </a:t>
              </a:r>
              <a:r>
                <a:rPr err="1">
                  <a:latin typeface="EC Square Sans Pro Medium"/>
                </a:rPr>
                <a:t>préadhésion</a:t>
              </a:r>
              <a:endParaRPr lang="en-US" sz="1600" b="0" i="0" u="none" strike="noStrike" kern="0" cap="none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C Square Sans Pro Medium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C79F199-A4DF-E71B-FADC-01265524F902}"/>
                </a:ext>
              </a:extLst>
            </p:cNvPr>
            <p:cNvSpPr/>
            <p:nvPr/>
          </p:nvSpPr>
          <p:spPr>
            <a:xfrm>
              <a:off x="6536715" y="3341843"/>
              <a:ext cx="2554078" cy="555614"/>
            </a:xfrm>
            <a:prstGeom prst="rect">
              <a:avLst/>
            </a:prstGeom>
            <a:solidFill>
              <a:srgbClr val="7371FC"/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spcFirstLastPara="0" vert="horz" wrap="square" lIns="106806" tIns="106806" rIns="106806" bIns="106806" numCol="1" spcCol="1270" anchor="ctr" anchorCtr="0">
              <a:noAutofit/>
            </a:bodyPr>
            <a:lstStyle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7112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 sz="1600" ker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EC Square Sans Pro Medium" panose="020B0500000000020004" pitchFamily="34" charset="0"/>
                </a:defRPr>
              </a:pPr>
              <a:r>
                <a:rPr err="1">
                  <a:latin typeface="EC Square Sans Pro Medium"/>
                </a:rPr>
                <a:t>Coopération</a:t>
              </a:r>
              <a:r>
                <a:rPr>
                  <a:latin typeface="EC Square Sans Pro Medium"/>
                </a:rPr>
                <a:t> au </a:t>
              </a:r>
              <a:r>
                <a:rPr err="1">
                  <a:latin typeface="EC Square Sans Pro Medium"/>
                </a:rPr>
                <a:t>développement</a:t>
              </a:r>
              <a:r>
                <a:rPr>
                  <a:latin typeface="EC Square Sans Pro Medium"/>
                </a:rPr>
                <a:t> </a:t>
              </a:r>
              <a:r>
                <a:rPr lang="fr-BE">
                  <a:latin typeface="EC Square Sans Pro Medium"/>
                </a:rPr>
                <a:t>et</a:t>
              </a:r>
              <a:r>
                <a:rPr>
                  <a:latin typeface="EC Square Sans Pro Medium"/>
                </a:rPr>
                <a:t> </a:t>
              </a:r>
              <a:r>
                <a:rPr err="1">
                  <a:latin typeface="EC Square Sans Pro Medium"/>
                </a:rPr>
                <a:t>Partenariats</a:t>
              </a:r>
              <a:r>
                <a:rPr>
                  <a:latin typeface="EC Square Sans Pro Medium"/>
                </a:rPr>
                <a:t> </a:t>
              </a:r>
              <a:r>
                <a:rPr err="1">
                  <a:latin typeface="EC Square Sans Pro Medium"/>
                </a:rPr>
                <a:t>internationaux</a:t>
              </a:r>
              <a:endParaRPr lang="en-US">
                <a:latin typeface="EC Square Sans Pro Medium"/>
              </a:endParaRPr>
            </a:p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defRPr sz="1600" kern="0">
                  <a:solidFill>
                    <a:prstClr val="white"/>
                  </a:solidFill>
                  <a:latin typeface="EC Square Sans Pro Medium" panose="020B0500000000020004" pitchFamily="34" charset="0"/>
                </a:defRPr>
              </a:pPr>
              <a:r>
                <a:rPr>
                  <a:latin typeface="EC Square Sans Pro Medium"/>
                </a:rPr>
                <a:t>Investissements</a:t>
              </a:r>
              <a:r>
                <a:rPr lang="fr-BE">
                  <a:latin typeface="EC Square Sans Pro Medium"/>
                </a:rPr>
                <a:t> </a:t>
              </a:r>
              <a:r>
                <a:rPr>
                  <a:latin typeface="EC Square Sans Pro Medium"/>
                </a:rPr>
                <a:t>/</a:t>
              </a:r>
              <a:r>
                <a:rPr lang="fr-BE">
                  <a:latin typeface="EC Square Sans Pro Medium"/>
                </a:rPr>
                <a:t> "</a:t>
              </a:r>
              <a:r>
                <a:rPr>
                  <a:latin typeface="EC Square Sans Pro Medium"/>
                </a:rPr>
                <a:t>Global Gateway</a:t>
              </a:r>
              <a:r>
                <a:rPr lang="en-US">
                  <a:latin typeface="EC Square Sans Pro Medium"/>
                </a:rPr>
                <a:t>"</a:t>
              </a:r>
              <a:endParaRPr sz="1600" kern="0">
                <a:solidFill>
                  <a:prstClr val="white"/>
                </a:solidFill>
                <a:latin typeface="EC Square Sans Pro Medium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BD579E7-67C4-222D-98EA-5C2499686AC1}"/>
                </a:ext>
              </a:extLst>
            </p:cNvPr>
            <p:cNvSpPr/>
            <p:nvPr/>
          </p:nvSpPr>
          <p:spPr>
            <a:xfrm>
              <a:off x="6536716" y="4582951"/>
              <a:ext cx="1245597" cy="360000"/>
            </a:xfrm>
            <a:prstGeom prst="rect">
              <a:avLst/>
            </a:prstGeom>
            <a:solidFill>
              <a:srgbClr val="7371FC"/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spcFirstLastPara="0" vert="horz" wrap="square" lIns="106806" tIns="106806" rIns="106806" bIns="106806" numCol="1" spcCol="1270" anchor="ctr" anchorCtr="0">
              <a:noAutofit/>
            </a:bodyPr>
            <a:lstStyle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7112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 sz="1600" ker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EC Square Sans Pro Medium" panose="020B0500000000020004" pitchFamily="34" charset="0"/>
                </a:defRPr>
              </a:pPr>
              <a:r>
                <a:rPr lang="fr-BE"/>
                <a:t>A</a:t>
              </a:r>
              <a:r>
                <a:rPr err="1"/>
                <a:t>ssistance</a:t>
              </a:r>
              <a:r>
                <a:t> </a:t>
              </a:r>
              <a:r>
                <a:rPr err="1"/>
                <a:t>macrofinancière</a:t>
              </a:r>
              <a:endParaRPr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002AC27-EA54-B7D2-DAB6-9B9D3A197C85}"/>
                </a:ext>
              </a:extLst>
            </p:cNvPr>
            <p:cNvSpPr/>
            <p:nvPr/>
          </p:nvSpPr>
          <p:spPr>
            <a:xfrm>
              <a:off x="6535819" y="3948292"/>
              <a:ext cx="2555028" cy="422065"/>
            </a:xfrm>
            <a:prstGeom prst="rect">
              <a:avLst/>
            </a:prstGeom>
            <a:solidFill>
              <a:srgbClr val="7371FC"/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spcFirstLastPara="0" vert="horz" wrap="square" lIns="106806" tIns="106806" rIns="106806" bIns="106806" numCol="1" spcCol="1270" anchor="ctr" anchorCtr="0">
              <a:noAutofit/>
            </a:bodyPr>
            <a:lstStyle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defRPr sz="1600" kern="0">
                  <a:solidFill>
                    <a:prstClr val="white"/>
                  </a:solidFill>
                  <a:latin typeface="EC Square Sans Pro Medium" panose="020B0500000000020004" pitchFamily="34" charset="0"/>
                </a:defRPr>
              </a:pPr>
              <a:r>
                <a:t>Crise, </a:t>
              </a:r>
              <a:r>
                <a:rPr err="1"/>
                <a:t>paix</a:t>
              </a:r>
              <a:r>
                <a:t> et </a:t>
              </a:r>
              <a:r>
                <a:rPr err="1"/>
                <a:t>besoins</a:t>
              </a:r>
              <a:r>
                <a:t> </a:t>
              </a:r>
              <a:r>
                <a:rPr err="1"/>
                <a:t>en</a:t>
              </a:r>
              <a:r>
                <a:t> matière de politique </a:t>
              </a:r>
              <a:r>
                <a:rPr err="1"/>
                <a:t>étrangère</a:t>
              </a:r>
              <a:endParaRPr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918E202-265B-25E8-4D58-83FECFC55922}"/>
                </a:ext>
              </a:extLst>
            </p:cNvPr>
            <p:cNvSpPr/>
            <p:nvPr/>
          </p:nvSpPr>
          <p:spPr>
            <a:xfrm>
              <a:off x="7845250" y="4575950"/>
              <a:ext cx="1245557" cy="367002"/>
            </a:xfrm>
            <a:prstGeom prst="rect">
              <a:avLst/>
            </a:prstGeom>
            <a:solidFill>
              <a:srgbClr val="7371FC"/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spcFirstLastPara="0" vert="horz" wrap="square" lIns="60960" tIns="60960" rIns="60960" bIns="60960" numCol="1" spcCol="1270" anchor="ctr" anchorCtr="0">
              <a:noAutofit/>
            </a:bodyPr>
            <a:lstStyle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7112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 sz="1600" ker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EC Square Sans Pro Medium" panose="020B0500000000020004" pitchFamily="34" charset="0"/>
                </a:defRPr>
              </a:pPr>
              <a:r>
                <a:rPr lang="fr-BE"/>
                <a:t>A</a:t>
              </a:r>
              <a:r>
                <a:t>ide </a:t>
              </a:r>
              <a:r>
                <a:rPr err="1"/>
                <a:t>humanitaire</a:t>
              </a:r>
              <a:endParaRPr/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7F49132-273D-911C-5038-D9978094712A}"/>
                </a:ext>
              </a:extLst>
            </p:cNvPr>
            <p:cNvCxnSpPr>
              <a:cxnSpLocks/>
            </p:cNvCxnSpPr>
            <p:nvPr/>
          </p:nvCxnSpPr>
          <p:spPr>
            <a:xfrm>
              <a:off x="6536716" y="4477339"/>
              <a:ext cx="2554132" cy="0"/>
            </a:xfrm>
            <a:prstGeom prst="line">
              <a:avLst/>
            </a:prstGeom>
            <a:noFill/>
            <a:ln w="19050" cap="flat" cmpd="sng" algn="ctr">
              <a:solidFill>
                <a:srgbClr val="FFED00"/>
              </a:solidFill>
              <a:prstDash val="sysDash"/>
              <a:miter lim="800000"/>
            </a:ln>
            <a:effectLst/>
          </p:spPr>
        </p:cxnSp>
        <p:sp>
          <p:nvSpPr>
            <p:cNvPr id="21" name="TextBox 57">
              <a:extLst>
                <a:ext uri="{FF2B5EF4-FFF2-40B4-BE49-F238E27FC236}">
                  <a16:creationId xmlns:a16="http://schemas.microsoft.com/office/drawing/2014/main" id="{0B58542C-3E6C-00C4-B9D6-9A02916F66D8}"/>
                </a:ext>
              </a:extLst>
            </p:cNvPr>
            <p:cNvSpPr txBox="1"/>
            <p:nvPr/>
          </p:nvSpPr>
          <p:spPr>
            <a:xfrm>
              <a:off x="5839583" y="2009089"/>
              <a:ext cx="1302383" cy="443374"/>
            </a:xfrm>
            <a:prstGeom prst="rect">
              <a:avLst/>
            </a:prstGeom>
            <a:solidFill>
              <a:schemeClr val="tx2">
                <a:lumMod val="50000"/>
                <a:lumOff val="50000"/>
              </a:schemeClr>
            </a:solidFill>
          </p:spPr>
          <p:txBody>
            <a:bodyPr wrap="square" tIns="90000" bIns="90000" anchor="ctr">
              <a:noAutofit/>
            </a:bodyPr>
            <a:lstStyle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ker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EC Square Sans Pro Medium" panose="020B0500000000020004" pitchFamily="34" charset="0"/>
                </a:defRPr>
              </a:pPr>
              <a:r>
                <a:rPr sz="1600" dirty="0" err="1"/>
                <a:t>Réserve</a:t>
              </a:r>
              <a:r>
                <a:rPr sz="1600" dirty="0"/>
                <a:t> pour </a:t>
              </a:r>
              <a:r>
                <a:rPr sz="1600" dirty="0" err="1"/>
                <a:t>l’Ukraine</a:t>
              </a:r>
              <a:r>
                <a:rPr lang="fr-BE" sz="1600" dirty="0"/>
                <a:t>**</a:t>
              </a:r>
              <a:r>
                <a:rPr sz="1600" dirty="0"/>
                <a:t>, 100 </a:t>
              </a:r>
              <a:r>
                <a:rPr sz="1600" dirty="0" err="1"/>
                <a:t>Mrd</a:t>
              </a:r>
              <a:endParaRPr sz="1600" dirty="0"/>
            </a:p>
          </p:txBody>
        </p:sp>
        <p:sp>
          <p:nvSpPr>
            <p:cNvPr id="22" name="Arrow: Bent-Up 21">
              <a:extLst>
                <a:ext uri="{FF2B5EF4-FFF2-40B4-BE49-F238E27FC236}">
                  <a16:creationId xmlns:a16="http://schemas.microsoft.com/office/drawing/2014/main" id="{77CA9378-4FB1-25D0-5184-7E8C29FD1AC6}"/>
                </a:ext>
              </a:extLst>
            </p:cNvPr>
            <p:cNvSpPr/>
            <p:nvPr/>
          </p:nvSpPr>
          <p:spPr>
            <a:xfrm rot="10800000">
              <a:off x="5689951" y="2190089"/>
              <a:ext cx="151585" cy="437561"/>
            </a:xfrm>
            <a:prstGeom prst="bentUpArrow">
              <a:avLst>
                <a:gd name="adj1" fmla="val 0"/>
                <a:gd name="adj2" fmla="val 17727"/>
                <a:gd name="adj3" fmla="val 24545"/>
              </a:avLst>
            </a:prstGeom>
            <a:solidFill>
              <a:srgbClr val="E1EBFF"/>
            </a:solidFill>
            <a:ln w="28575" cap="flat" cmpd="sng" algn="ctr">
              <a:solidFill>
                <a:schemeClr val="accent2"/>
              </a:solidFill>
              <a:prstDash val="solid"/>
              <a:miter lim="800000"/>
            </a:ln>
            <a:effectLst/>
          </p:spPr>
          <p:txBody>
            <a:bodyPr anchor="ctr"/>
            <a:lstStyle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sz="2800" b="0" i="0" u="none" strike="noStrike" kern="0" cap="none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E1EA9191-DBCB-E72F-A2D0-C2D0C3D2D501}"/>
                </a:ext>
              </a:extLst>
            </p:cNvPr>
            <p:cNvGrpSpPr/>
            <p:nvPr/>
          </p:nvGrpSpPr>
          <p:grpSpPr>
            <a:xfrm>
              <a:off x="4664555" y="2817223"/>
              <a:ext cx="241539" cy="1937714"/>
              <a:chOff x="4664553" y="2817223"/>
              <a:chExt cx="241539" cy="1937714"/>
            </a:xfrm>
          </p:grpSpPr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680A936B-B52A-8E37-3763-F693686524F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64553" y="2817223"/>
                <a:ext cx="241539" cy="0"/>
              </a:xfrm>
              <a:prstGeom prst="line">
                <a:avLst/>
              </a:prstGeom>
              <a:noFill/>
              <a:ln w="571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FF0ECB7D-55B9-55B8-C813-115A9DFDC81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64553" y="3204766"/>
                <a:ext cx="241539" cy="0"/>
              </a:xfrm>
              <a:prstGeom prst="line">
                <a:avLst/>
              </a:prstGeom>
              <a:noFill/>
              <a:ln w="571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9867E6A5-2EB7-85B9-87E4-C3C10B81C6D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64553" y="3592309"/>
                <a:ext cx="241539" cy="0"/>
              </a:xfrm>
              <a:prstGeom prst="line">
                <a:avLst/>
              </a:prstGeom>
              <a:noFill/>
              <a:ln w="571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4751B316-0736-064D-ADDD-087ECA41B6F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64553" y="3979852"/>
                <a:ext cx="241539" cy="0"/>
              </a:xfrm>
              <a:prstGeom prst="line">
                <a:avLst/>
              </a:prstGeom>
              <a:noFill/>
              <a:ln w="571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48572EB5-EA28-B0A1-2F8C-031D97CA07F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64553" y="4367395"/>
                <a:ext cx="241539" cy="0"/>
              </a:xfrm>
              <a:prstGeom prst="line">
                <a:avLst/>
              </a:prstGeom>
              <a:noFill/>
              <a:ln w="571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30898A80-4AD8-1500-C0C0-ED22F2F5EBC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64553" y="4754937"/>
                <a:ext cx="241539" cy="0"/>
              </a:xfrm>
              <a:prstGeom prst="line">
                <a:avLst/>
              </a:prstGeom>
              <a:noFill/>
              <a:ln w="571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24" name="Rectangle: Rounded Corners 6">
              <a:extLst>
                <a:ext uri="{FF2B5EF4-FFF2-40B4-BE49-F238E27FC236}">
                  <a16:creationId xmlns:a16="http://schemas.microsoft.com/office/drawing/2014/main" id="{1B9AA8A8-C554-0570-483F-82679AF056EB}"/>
                </a:ext>
              </a:extLst>
            </p:cNvPr>
            <p:cNvSpPr txBox="1"/>
            <p:nvPr/>
          </p:nvSpPr>
          <p:spPr>
            <a:xfrm>
              <a:off x="4871461" y="3040841"/>
              <a:ext cx="1512001" cy="324000"/>
            </a:xfrm>
            <a:prstGeom prst="rect">
              <a:avLst/>
            </a:prstGeom>
            <a:solidFill>
              <a:srgbClr val="E1EBFF"/>
            </a:solidFill>
            <a:ln>
              <a:noFill/>
            </a:ln>
            <a:effectLst/>
          </p:spPr>
          <p:txBody>
            <a:bodyPr spcFirstLastPara="0" vert="horz" wrap="square" lIns="43180" tIns="43180" rIns="43180" bIns="43180" numCol="1" spcCol="1270" anchor="ctr" anchorCtr="0">
              <a:noAutofit/>
            </a:bodyPr>
            <a:lstStyle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7556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 sz="1600" kern="0">
                  <a:ln>
                    <a:noFill/>
                  </a:ln>
                  <a:solidFill>
                    <a:srgbClr val="0E2841"/>
                  </a:solidFill>
                  <a:effectLst/>
                  <a:uLnTx/>
                  <a:uFillTx/>
                  <a:latin typeface="EC Square Sans Pro Medium" panose="020B0500000000020004" pitchFamily="34" charset="0"/>
                </a:defRPr>
              </a:pPr>
              <a:r>
                <a:t>Moyen-Orient, Afrique du Nord </a:t>
              </a:r>
              <a:r>
                <a:rPr lang="fr-BE"/>
                <a:t>et</a:t>
              </a:r>
              <a:r>
                <a:t> Golfe, 43</a:t>
              </a:r>
              <a:r>
                <a:rPr lang="fr-BE"/>
                <a:t> Mrd</a:t>
              </a:r>
              <a:endParaRPr b="1"/>
            </a:p>
          </p:txBody>
        </p:sp>
        <p:sp>
          <p:nvSpPr>
            <p:cNvPr id="25" name="Rectangle: Rounded Corners 8">
              <a:extLst>
                <a:ext uri="{FF2B5EF4-FFF2-40B4-BE49-F238E27FC236}">
                  <a16:creationId xmlns:a16="http://schemas.microsoft.com/office/drawing/2014/main" id="{4947AD47-24D4-4706-352D-5C2F77C06293}"/>
                </a:ext>
              </a:extLst>
            </p:cNvPr>
            <p:cNvSpPr txBox="1"/>
            <p:nvPr/>
          </p:nvSpPr>
          <p:spPr>
            <a:xfrm>
              <a:off x="4865292" y="3428982"/>
              <a:ext cx="1512001" cy="324000"/>
            </a:xfrm>
            <a:prstGeom prst="rect">
              <a:avLst/>
            </a:prstGeom>
            <a:solidFill>
              <a:srgbClr val="E1EBFF"/>
            </a:solidFill>
            <a:ln>
              <a:noFill/>
            </a:ln>
            <a:effectLst/>
          </p:spPr>
          <p:txBody>
            <a:bodyPr spcFirstLastPara="0" vert="horz" wrap="square" lIns="43180" tIns="43180" rIns="43180" bIns="43180" numCol="1" spcCol="1270" anchor="ctr" anchorCtr="0">
              <a:noAutofit/>
            </a:bodyPr>
            <a:lstStyle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7556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 sz="1600" kern="0">
                  <a:ln>
                    <a:noFill/>
                  </a:ln>
                  <a:solidFill>
                    <a:srgbClr val="0E2841"/>
                  </a:solidFill>
                  <a:effectLst/>
                  <a:uLnTx/>
                  <a:uFillTx/>
                  <a:latin typeface="EC Square Sans Pro Medium" panose="020B0500000000020004" pitchFamily="34" charset="0"/>
                </a:defRPr>
              </a:pPr>
              <a:r>
                <a:t>Afrique </a:t>
              </a:r>
              <a:r>
                <a:rPr err="1"/>
                <a:t>subsaharienne</a:t>
              </a:r>
              <a:r>
                <a:t>, 61 </a:t>
              </a:r>
              <a:r>
                <a:rPr lang="fr-BE" b="1"/>
                <a:t>Mrd</a:t>
              </a:r>
              <a:endParaRPr b="1"/>
            </a:p>
          </p:txBody>
        </p:sp>
        <p:sp>
          <p:nvSpPr>
            <p:cNvPr id="26" name="Rectangle: Rounded Corners 10">
              <a:extLst>
                <a:ext uri="{FF2B5EF4-FFF2-40B4-BE49-F238E27FC236}">
                  <a16:creationId xmlns:a16="http://schemas.microsoft.com/office/drawing/2014/main" id="{77E4E47C-2AD2-9938-994F-EA5C01ACCF62}"/>
                </a:ext>
              </a:extLst>
            </p:cNvPr>
            <p:cNvSpPr txBox="1"/>
            <p:nvPr/>
          </p:nvSpPr>
          <p:spPr>
            <a:xfrm>
              <a:off x="4863315" y="3817122"/>
              <a:ext cx="1512001" cy="324000"/>
            </a:xfrm>
            <a:prstGeom prst="rect">
              <a:avLst/>
            </a:prstGeom>
            <a:solidFill>
              <a:srgbClr val="E1EBFF"/>
            </a:solidFill>
            <a:ln>
              <a:noFill/>
            </a:ln>
            <a:effectLst/>
          </p:spPr>
          <p:txBody>
            <a:bodyPr spcFirstLastPara="0" vert="horz" wrap="square" lIns="43180" tIns="43180" rIns="43180" bIns="43180" numCol="1" spcCol="1270" anchor="ctr" anchorCtr="0">
              <a:noAutofit/>
            </a:bodyPr>
            <a:lstStyle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7556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 sz="1600" kern="0">
                  <a:ln>
                    <a:noFill/>
                  </a:ln>
                  <a:solidFill>
                    <a:srgbClr val="0E2841"/>
                  </a:solidFill>
                  <a:effectLst/>
                  <a:uLnTx/>
                  <a:uFillTx/>
                  <a:latin typeface="EC Square Sans Pro Medium" panose="020B0500000000020004" pitchFamily="34" charset="0"/>
                </a:defRPr>
              </a:pPr>
              <a:r>
                <a:rPr>
                  <a:latin typeface="EC Square Sans Pro Medium"/>
                </a:rPr>
                <a:t>Asie </a:t>
              </a:r>
              <a:r>
                <a:rPr lang="fr-BE">
                  <a:latin typeface="EC Square Sans Pro Medium"/>
                </a:rPr>
                <a:t>et </a:t>
              </a:r>
              <a:r>
                <a:rPr>
                  <a:latin typeface="EC Square Sans Pro Medium"/>
                </a:rPr>
                <a:t>Pacifique, 17 </a:t>
              </a:r>
              <a:r>
                <a:rPr b="1" err="1">
                  <a:latin typeface="EC Square Sans Pro Medium"/>
                </a:rPr>
                <a:t>Mrd</a:t>
              </a:r>
              <a:endParaRPr kumimoji="0" sz="1600" b="1" i="0" u="none" strike="noStrike" kern="0" cap="none" normalizeH="0" baseline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EC Square Sans Pro Medium"/>
              </a:endParaRPr>
            </a:p>
          </p:txBody>
        </p:sp>
        <p:sp>
          <p:nvSpPr>
            <p:cNvPr id="27" name="Rectangle: Rounded Corners 12">
              <a:extLst>
                <a:ext uri="{FF2B5EF4-FFF2-40B4-BE49-F238E27FC236}">
                  <a16:creationId xmlns:a16="http://schemas.microsoft.com/office/drawing/2014/main" id="{08E7E8B1-D758-3BD2-2E96-EC8163EE70C8}"/>
                </a:ext>
              </a:extLst>
            </p:cNvPr>
            <p:cNvSpPr txBox="1"/>
            <p:nvPr/>
          </p:nvSpPr>
          <p:spPr>
            <a:xfrm>
              <a:off x="4871461" y="4205262"/>
              <a:ext cx="1512001" cy="324000"/>
            </a:xfrm>
            <a:prstGeom prst="rect">
              <a:avLst/>
            </a:prstGeom>
            <a:solidFill>
              <a:srgbClr val="E1EBFF"/>
            </a:solidFill>
            <a:ln>
              <a:noFill/>
            </a:ln>
            <a:effectLst/>
          </p:spPr>
          <p:txBody>
            <a:bodyPr spcFirstLastPara="0" vert="horz" wrap="square" lIns="43180" tIns="43180" rIns="43180" bIns="43180" numCol="1" spcCol="1270" anchor="ctr" anchorCtr="0">
              <a:noAutofit/>
            </a:bodyPr>
            <a:lstStyle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7556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 sz="1600" kern="0">
                  <a:ln>
                    <a:noFill/>
                  </a:ln>
                  <a:solidFill>
                    <a:srgbClr val="0E2841"/>
                  </a:solidFill>
                  <a:effectLst/>
                  <a:uLnTx/>
                  <a:uFillTx/>
                  <a:latin typeface="EC Square Sans Pro Medium" panose="020B0500000000020004" pitchFamily="34" charset="0"/>
                </a:defRPr>
              </a:pPr>
              <a:r>
                <a:rPr err="1">
                  <a:latin typeface="EC Square Sans Pro Medium"/>
                </a:rPr>
                <a:t>Amériques</a:t>
              </a:r>
              <a:r>
                <a:rPr>
                  <a:latin typeface="EC Square Sans Pro Medium"/>
                </a:rPr>
                <a:t> </a:t>
              </a:r>
              <a:r>
                <a:rPr lang="fr-BE">
                  <a:latin typeface="EC Square Sans Pro Medium"/>
                </a:rPr>
                <a:t>et </a:t>
              </a:r>
              <a:r>
                <a:rPr err="1">
                  <a:latin typeface="EC Square Sans Pro Medium"/>
                </a:rPr>
                <a:t>Caraïbes</a:t>
              </a:r>
              <a:r>
                <a:rPr>
                  <a:latin typeface="EC Square Sans Pro Medium"/>
                </a:rPr>
                <a:t>,</a:t>
              </a:r>
              <a:br>
                <a:rPr lang="fr-BE"/>
              </a:br>
              <a:r>
                <a:rPr b="1">
                  <a:latin typeface="EC Square Sans Pro Medium"/>
                </a:rPr>
                <a:t>9 </a:t>
              </a:r>
              <a:r>
                <a:rPr b="1" err="1">
                  <a:latin typeface="EC Square Sans Pro Medium"/>
                </a:rPr>
                <a:t>Mrd</a:t>
              </a:r>
              <a:endParaRPr b="1">
                <a:latin typeface="EC Square Sans Pro Medium"/>
              </a:endParaRPr>
            </a:p>
          </p:txBody>
        </p:sp>
        <p:sp>
          <p:nvSpPr>
            <p:cNvPr id="28" name="Rectangle: Rounded Corners 14">
              <a:extLst>
                <a:ext uri="{FF2B5EF4-FFF2-40B4-BE49-F238E27FC236}">
                  <a16:creationId xmlns:a16="http://schemas.microsoft.com/office/drawing/2014/main" id="{F6CBDF90-FE4A-6DE6-6E36-13922CF116D2}"/>
                </a:ext>
              </a:extLst>
            </p:cNvPr>
            <p:cNvSpPr txBox="1"/>
            <p:nvPr/>
          </p:nvSpPr>
          <p:spPr>
            <a:xfrm>
              <a:off x="4868549" y="4593401"/>
              <a:ext cx="1512000" cy="324000"/>
            </a:xfrm>
            <a:prstGeom prst="rect">
              <a:avLst/>
            </a:prstGeom>
            <a:solidFill>
              <a:srgbClr val="E1EBFF"/>
            </a:solidFill>
            <a:ln>
              <a:noFill/>
            </a:ln>
            <a:effectLst/>
          </p:spPr>
          <p:txBody>
            <a:bodyPr spcFirstLastPara="0" vert="horz" wrap="square" lIns="43180" tIns="43180" rIns="43180" bIns="43180" numCol="1" spcCol="1270" anchor="ctr" anchorCtr="0">
              <a:noAutofit/>
            </a:bodyPr>
            <a:lstStyle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7556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 sz="1600" kern="0">
                  <a:ln>
                    <a:noFill/>
                  </a:ln>
                  <a:solidFill>
                    <a:srgbClr val="0E2841"/>
                  </a:solidFill>
                  <a:effectLst/>
                  <a:uLnTx/>
                  <a:uFillTx/>
                  <a:latin typeface="EC Square Sans Pro Medium" panose="020B0500000000020004" pitchFamily="34" charset="0"/>
                </a:defRPr>
              </a:pPr>
              <a:r>
                <a:rPr lang="en-US">
                  <a:latin typeface="EC Square Sans Pro Medium"/>
                </a:rPr>
                <a:t>Global</a:t>
              </a:r>
              <a:r>
                <a:rPr>
                  <a:latin typeface="EC Square Sans Pro Medium"/>
                </a:rPr>
                <a:t>, </a:t>
              </a:r>
              <a:r>
                <a:rPr b="1">
                  <a:latin typeface="EC Square Sans Pro Medium"/>
                </a:rPr>
                <a:t>13 </a:t>
              </a:r>
              <a:r>
                <a:rPr lang="en-US" b="1" err="1">
                  <a:latin typeface="EC Square Sans Pro Medium"/>
                </a:rPr>
                <a:t>Mrd</a:t>
              </a:r>
              <a:endParaRPr kumimoji="0" sz="1600" b="1" i="0" u="none" strike="noStrike" kern="0" cap="none" normalizeH="0" baseline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EC Square Sans Pro Medium"/>
              </a:endParaRPr>
            </a:p>
          </p:txBody>
        </p:sp>
        <p:sp>
          <p:nvSpPr>
            <p:cNvPr id="29" name="Rectangle: Rounded Corners 4">
              <a:extLst>
                <a:ext uri="{FF2B5EF4-FFF2-40B4-BE49-F238E27FC236}">
                  <a16:creationId xmlns:a16="http://schemas.microsoft.com/office/drawing/2014/main" id="{9DCABB3C-07FB-1D31-B361-3890AF7836CA}"/>
                </a:ext>
              </a:extLst>
            </p:cNvPr>
            <p:cNvSpPr txBox="1"/>
            <p:nvPr/>
          </p:nvSpPr>
          <p:spPr>
            <a:xfrm>
              <a:off x="4864805" y="2652700"/>
              <a:ext cx="1512000" cy="324000"/>
            </a:xfrm>
            <a:prstGeom prst="rect">
              <a:avLst/>
            </a:prstGeom>
            <a:solidFill>
              <a:srgbClr val="E1EBFF"/>
            </a:solidFill>
            <a:ln>
              <a:noFill/>
            </a:ln>
            <a:effectLst/>
          </p:spPr>
          <p:txBody>
            <a:bodyPr spcFirstLastPara="0" vert="horz" wrap="square" lIns="43180" tIns="43180" rIns="43180" bIns="43180" numCol="1" spcCol="1270" anchor="ctr" anchorCtr="0">
              <a:noAutofit/>
            </a:bodyPr>
            <a:lstStyle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7556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 sz="1600" kern="0">
                  <a:ln>
                    <a:noFill/>
                  </a:ln>
                  <a:solidFill>
                    <a:srgbClr val="0E2841"/>
                  </a:solidFill>
                  <a:effectLst/>
                  <a:uLnTx/>
                  <a:uFillTx/>
                  <a:latin typeface="EC Square Sans Pro Medium" panose="020B0500000000020004" pitchFamily="34" charset="0"/>
                </a:defRPr>
              </a:pPr>
              <a:r>
                <a:rPr sz="1600"/>
                <a:t>Europe (y </a:t>
              </a:r>
              <a:r>
                <a:rPr sz="1600" err="1"/>
                <a:t>compris</a:t>
              </a:r>
              <a:r>
                <a:rPr sz="1600"/>
                <a:t> </a:t>
              </a:r>
              <a:r>
                <a:rPr sz="1600" err="1"/>
                <a:t>élargissement</a:t>
              </a:r>
              <a:r>
                <a:rPr sz="1600"/>
                <a:t>), 43 </a:t>
              </a:r>
              <a:r>
                <a:rPr lang="fr-BE" sz="1600"/>
                <a:t>Mrd</a:t>
              </a:r>
              <a:endParaRPr sz="1600" b="1"/>
            </a:p>
          </p:txBody>
        </p:sp>
        <p:sp>
          <p:nvSpPr>
            <p:cNvPr id="30" name="TextBox 66">
              <a:extLst>
                <a:ext uri="{FF2B5EF4-FFF2-40B4-BE49-F238E27FC236}">
                  <a16:creationId xmlns:a16="http://schemas.microsoft.com/office/drawing/2014/main" id="{4751C972-FDC4-8B1E-8263-C9FDF9FD8FF2}"/>
                </a:ext>
              </a:extLst>
            </p:cNvPr>
            <p:cNvSpPr txBox="1"/>
            <p:nvPr/>
          </p:nvSpPr>
          <p:spPr>
            <a:xfrm rot="16200000">
              <a:off x="3491153" y="3680902"/>
              <a:ext cx="2264700" cy="208296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square" lIns="91440" tIns="36000" rIns="91440" bIns="36000" anchor="ctr">
              <a:spAutoFit/>
            </a:bodyPr>
            <a:lstStyle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600" kern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EC Square Sans Pro" panose="020B0506040000020004" pitchFamily="34" charset="0"/>
                </a:defRPr>
              </a:pPr>
              <a:r>
                <a:rPr err="1">
                  <a:latin typeface="EC Square Sans Pro"/>
                </a:rPr>
                <a:t>Coussin</a:t>
              </a:r>
              <a:r>
                <a:rPr>
                  <a:latin typeface="EC Square Sans Pro"/>
                </a:rPr>
                <a:t>, </a:t>
              </a:r>
              <a:r>
                <a:rPr b="1">
                  <a:latin typeface="EC Square Sans Pro"/>
                </a:rPr>
                <a:t>15 </a:t>
              </a:r>
              <a:r>
                <a:rPr b="1" err="1">
                  <a:latin typeface="EC Square Sans Pro"/>
                </a:rPr>
                <a:t>Mrd</a:t>
              </a:r>
              <a:endParaRPr kumimoji="0" sz="1600" b="1" i="0" u="none" strike="noStrike" kern="0" cap="none" normalizeH="0" baseline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EC Square Sans Pro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B0A05D10-8184-600D-8120-3D6F90039E14}"/>
              </a:ext>
            </a:extLst>
          </p:cNvPr>
          <p:cNvSpPr txBox="1"/>
          <p:nvPr/>
        </p:nvSpPr>
        <p:spPr>
          <a:xfrm>
            <a:off x="1213190" y="5669971"/>
            <a:ext cx="2371486" cy="8357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 sz="1100" i="1"/>
            </a:pPr>
            <a:r>
              <a:rPr sz="1200" i="1" dirty="0">
                <a:latin typeface="EC Square Sans Pro" panose="020B0506040000020004" pitchFamily="34" charset="0"/>
              </a:rPr>
              <a:t>* </a:t>
            </a:r>
            <a:r>
              <a:rPr sz="1200" i="1" dirty="0">
                <a:solidFill>
                  <a:schemeClr val="tx1"/>
                </a:solidFill>
                <a:latin typeface="EC Square Sans Pro" panose="020B0506040000020004" pitchFamily="34" charset="0"/>
              </a:rPr>
              <a:t>25 milliards </a:t>
            </a:r>
            <a:r>
              <a:rPr sz="1200" i="1" dirty="0" err="1">
                <a:solidFill>
                  <a:schemeClr val="tx1"/>
                </a:solidFill>
                <a:latin typeface="EC Square Sans Pro" panose="020B0506040000020004" pitchFamily="34" charset="0"/>
              </a:rPr>
              <a:t>pourraient</a:t>
            </a:r>
            <a:r>
              <a:rPr sz="1200" i="1" dirty="0">
                <a:solidFill>
                  <a:schemeClr val="tx1"/>
                </a:solidFill>
                <a:latin typeface="EC Square Sans Pro" panose="020B0506040000020004" pitchFamily="34" charset="0"/>
              </a:rPr>
              <a:t> </a:t>
            </a:r>
            <a:r>
              <a:rPr sz="1200" i="1" dirty="0" err="1">
                <a:solidFill>
                  <a:schemeClr val="tx1"/>
                </a:solidFill>
                <a:latin typeface="EC Square Sans Pro" panose="020B0506040000020004" pitchFamily="34" charset="0"/>
              </a:rPr>
              <a:t>contribuer</a:t>
            </a:r>
            <a:r>
              <a:rPr sz="1200" i="1" dirty="0">
                <a:solidFill>
                  <a:schemeClr val="tx1"/>
                </a:solidFill>
                <a:latin typeface="EC Square Sans Pro" panose="020B0506040000020004" pitchFamily="34" charset="0"/>
              </a:rPr>
              <a:t> à </a:t>
            </a:r>
            <a:r>
              <a:rPr lang="en-IE" sz="1200" i="1" dirty="0" err="1">
                <a:solidFill>
                  <a:schemeClr val="tx1"/>
                </a:solidFill>
                <a:latin typeface="EC Square Sans Pro" panose="020B0506040000020004" pitchFamily="34" charset="0"/>
              </a:rPr>
              <a:t>l’aide</a:t>
            </a:r>
            <a:r>
              <a:rPr sz="1200" i="1" dirty="0">
                <a:solidFill>
                  <a:schemeClr val="tx1"/>
                </a:solidFill>
                <a:latin typeface="EC Square Sans Pro" panose="020B0506040000020004" pitchFamily="34" charset="0"/>
              </a:rPr>
              <a:t> </a:t>
            </a:r>
            <a:r>
              <a:rPr sz="1200" i="1" dirty="0" err="1">
                <a:solidFill>
                  <a:schemeClr val="tx1"/>
                </a:solidFill>
                <a:latin typeface="EC Square Sans Pro" panose="020B0506040000020004" pitchFamily="34" charset="0"/>
              </a:rPr>
              <a:t>humanitaire</a:t>
            </a:r>
            <a:r>
              <a:rPr sz="1200" i="1" dirty="0">
                <a:solidFill>
                  <a:schemeClr val="tx1"/>
                </a:solidFill>
                <a:latin typeface="EC Square Sans Pro" panose="020B0506040000020004" pitchFamily="34" charset="0"/>
              </a:rPr>
              <a:t> sur la </a:t>
            </a:r>
            <a:r>
              <a:rPr sz="1200" i="1" dirty="0" err="1">
                <a:solidFill>
                  <a:schemeClr val="tx1"/>
                </a:solidFill>
                <a:latin typeface="EC Square Sans Pro" panose="020B0506040000020004" pitchFamily="34" charset="0"/>
              </a:rPr>
              <a:t>période</a:t>
            </a:r>
            <a:r>
              <a:rPr sz="1200" i="1" dirty="0">
                <a:solidFill>
                  <a:schemeClr val="tx1"/>
                </a:solidFill>
                <a:latin typeface="EC Square Sans Pro" panose="020B0506040000020004" pitchFamily="34" charset="0"/>
              </a:rPr>
              <a:t> 2028-34</a:t>
            </a:r>
            <a:endParaRPr lang="fr-BE" sz="1200" i="1" dirty="0">
              <a:solidFill>
                <a:schemeClr val="tx1"/>
              </a:solidFill>
              <a:latin typeface="EC Square Sans Pro" panose="020B0506040000020004" pitchFamily="34" charset="0"/>
            </a:endParaRPr>
          </a:p>
          <a:p>
            <a:pPr>
              <a:lnSpc>
                <a:spcPct val="80000"/>
              </a:lnSpc>
              <a:defRPr sz="1100" i="1"/>
            </a:pPr>
            <a:r>
              <a:rPr lang="fr-BE" sz="1200" dirty="0">
                <a:solidFill>
                  <a:schemeClr val="tx1"/>
                </a:solidFill>
                <a:latin typeface="EC Square Sans Pro" panose="020B0506040000020004" pitchFamily="34" charset="0"/>
              </a:rPr>
              <a:t>**La réserve pour l'Ukraine est financée au-delà des plafonds.</a:t>
            </a:r>
            <a:endParaRPr lang="fr-BE" sz="1200" i="1" dirty="0">
              <a:solidFill>
                <a:schemeClr val="tx1"/>
              </a:solidFill>
              <a:latin typeface="EC Square Sans Pro" panose="020B050604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9465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82FB41-6757-EC9A-BFDF-5F0E129040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5A699E-4D30-FDAC-2815-95B8334C3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6083"/>
            <a:ext cx="10885714" cy="816904"/>
          </a:xfrm>
        </p:spPr>
        <p:txBody>
          <a:bodyPr/>
          <a:lstStyle/>
          <a:p>
            <a:r>
              <a:rPr err="1"/>
              <a:t>Mécanisme</a:t>
            </a:r>
            <a:r>
              <a:t> pour </a:t>
            </a:r>
            <a:r>
              <a:rPr err="1"/>
              <a:t>l’interconnexion</a:t>
            </a:r>
            <a:r>
              <a:t> </a:t>
            </a:r>
            <a:r>
              <a:rPr err="1"/>
              <a:t>en</a:t>
            </a:r>
            <a:r>
              <a:t> Europe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261A2E34-D2D8-BFF0-4C0F-CC41224CC2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81347"/>
            <a:ext cx="4947186" cy="4416101"/>
          </a:xfrm>
        </p:spPr>
        <p:txBody>
          <a:bodyPr vert="horz" lIns="144000" tIns="144000" rIns="144000" bIns="144000" anchor="t">
            <a:noAutofit/>
          </a:bodyPr>
          <a:lstStyle/>
          <a:p>
            <a:pPr>
              <a:lnSpc>
                <a:spcPct val="100000"/>
              </a:lnSpc>
              <a:defRPr sz="1800"/>
            </a:pPr>
            <a:r>
              <a:rPr b="1">
                <a:solidFill>
                  <a:srgbClr val="003399"/>
                </a:solidFill>
              </a:rPr>
              <a:t>81 milliards </a:t>
            </a:r>
            <a:r>
              <a:rPr b="1" err="1">
                <a:solidFill>
                  <a:srgbClr val="003399"/>
                </a:solidFill>
              </a:rPr>
              <a:t>d’euros</a:t>
            </a:r>
            <a:r>
              <a:rPr b="1">
                <a:solidFill>
                  <a:srgbClr val="003399"/>
                </a:solidFill>
              </a:rPr>
              <a:t> </a:t>
            </a:r>
            <a:r>
              <a:rPr>
                <a:solidFill>
                  <a:schemeClr val="tx1"/>
                </a:solidFill>
              </a:rPr>
              <a:t>pour le </a:t>
            </a:r>
            <a:r>
              <a:rPr b="1" err="1">
                <a:solidFill>
                  <a:srgbClr val="003399"/>
                </a:solidFill>
              </a:rPr>
              <a:t>mécanisme</a:t>
            </a:r>
            <a:r>
              <a:rPr b="1">
                <a:solidFill>
                  <a:srgbClr val="003399"/>
                </a:solidFill>
              </a:rPr>
              <a:t> pour </a:t>
            </a:r>
            <a:r>
              <a:rPr b="1" err="1">
                <a:solidFill>
                  <a:srgbClr val="003399"/>
                </a:solidFill>
              </a:rPr>
              <a:t>l’interconnexion</a:t>
            </a:r>
            <a:r>
              <a:rPr b="1">
                <a:solidFill>
                  <a:srgbClr val="003399"/>
                </a:solidFill>
              </a:rPr>
              <a:t> </a:t>
            </a:r>
            <a:r>
              <a:rPr b="1" err="1">
                <a:solidFill>
                  <a:srgbClr val="003399"/>
                </a:solidFill>
              </a:rPr>
              <a:t>en</a:t>
            </a:r>
            <a:r>
              <a:rPr b="1">
                <a:solidFill>
                  <a:srgbClr val="003399"/>
                </a:solidFill>
              </a:rPr>
              <a:t> Europe: </a:t>
            </a:r>
            <a:endParaRPr lang="en-US" b="1">
              <a:solidFill>
                <a:srgbClr val="003399"/>
              </a:solidFill>
              <a:cs typeface="Arial"/>
            </a:endParaRPr>
          </a:p>
          <a:p>
            <a:pPr marL="647700" lvl="1" indent="-359410">
              <a:lnSpc>
                <a:spcPct val="100000"/>
              </a:lnSpc>
              <a:spcAft>
                <a:spcPts val="600"/>
              </a:spcAft>
              <a:buFont typeface="Arial,Sans-Serif"/>
              <a:buChar char="‒"/>
            </a:pPr>
            <a:r>
              <a:rPr b="1">
                <a:solidFill>
                  <a:srgbClr val="003399"/>
                </a:solidFill>
              </a:rPr>
              <a:t>51,5 milliards pour les infrastructures de transport </a:t>
            </a:r>
            <a:r>
              <a:t>(</a:t>
            </a:r>
            <a:r>
              <a:rPr b="1">
                <a:solidFill>
                  <a:srgbClr val="003399"/>
                </a:solidFill>
              </a:rPr>
              <a:t>x2</a:t>
            </a:r>
            <a:r>
              <a:t>)</a:t>
            </a:r>
            <a:endParaRPr>
              <a:cs typeface="Arial"/>
            </a:endParaRPr>
          </a:p>
          <a:p>
            <a:pPr marL="647700" lvl="1" indent="-359410">
              <a:lnSpc>
                <a:spcPct val="100000"/>
              </a:lnSpc>
              <a:spcAft>
                <a:spcPts val="600"/>
              </a:spcAft>
              <a:buFont typeface="Arial,Sans-Serif"/>
              <a:buChar char="‒"/>
            </a:pPr>
            <a:r>
              <a:rPr err="1"/>
              <a:t>Dont</a:t>
            </a:r>
            <a:r>
              <a:t> </a:t>
            </a:r>
            <a:r>
              <a:rPr b="1">
                <a:solidFill>
                  <a:srgbClr val="003399"/>
                </a:solidFill>
              </a:rPr>
              <a:t>18 milliards pour la </a:t>
            </a:r>
            <a:r>
              <a:rPr b="1" err="1">
                <a:solidFill>
                  <a:srgbClr val="003399"/>
                </a:solidFill>
              </a:rPr>
              <a:t>mobilité</a:t>
            </a:r>
            <a:r>
              <a:rPr b="1">
                <a:solidFill>
                  <a:srgbClr val="003399"/>
                </a:solidFill>
              </a:rPr>
              <a:t> </a:t>
            </a:r>
            <a:r>
              <a:rPr b="1" err="1">
                <a:solidFill>
                  <a:srgbClr val="003399"/>
                </a:solidFill>
              </a:rPr>
              <a:t>militaire</a:t>
            </a:r>
            <a:r>
              <a:rPr b="1">
                <a:solidFill>
                  <a:srgbClr val="003399"/>
                </a:solidFill>
              </a:rPr>
              <a:t> </a:t>
            </a:r>
            <a:r>
              <a:t>(</a:t>
            </a:r>
            <a:r>
              <a:rPr b="1">
                <a:solidFill>
                  <a:srgbClr val="003399"/>
                </a:solidFill>
              </a:rPr>
              <a:t>x10</a:t>
            </a:r>
            <a:r>
              <a:t>)</a:t>
            </a:r>
            <a:endParaRPr>
              <a:cs typeface="Arial"/>
            </a:endParaRPr>
          </a:p>
          <a:p>
            <a:pPr marL="647700" lvl="1" indent="-359410">
              <a:lnSpc>
                <a:spcPct val="100000"/>
              </a:lnSpc>
              <a:spcAft>
                <a:spcPts val="600"/>
              </a:spcAft>
              <a:buFont typeface="Arial,Sans-Serif"/>
              <a:buChar char="‒"/>
            </a:pPr>
            <a:r>
              <a:rPr b="1">
                <a:solidFill>
                  <a:srgbClr val="003399"/>
                </a:solidFill>
              </a:rPr>
              <a:t>30 milliards </a:t>
            </a:r>
            <a:r>
              <a:rPr b="1" err="1">
                <a:solidFill>
                  <a:srgbClr val="003399"/>
                </a:solidFill>
              </a:rPr>
              <a:t>d’euros</a:t>
            </a:r>
            <a:r>
              <a:rPr b="1">
                <a:solidFill>
                  <a:srgbClr val="003399"/>
                </a:solidFill>
              </a:rPr>
              <a:t> pour les infrastructures </a:t>
            </a:r>
            <a:r>
              <a:rPr b="1" err="1">
                <a:solidFill>
                  <a:srgbClr val="003399"/>
                </a:solidFill>
              </a:rPr>
              <a:t>énergétiques</a:t>
            </a:r>
            <a:r>
              <a:rPr b="1">
                <a:solidFill>
                  <a:srgbClr val="003399"/>
                </a:solidFill>
              </a:rPr>
              <a:t> </a:t>
            </a:r>
            <a:br>
              <a:rPr lang="en-IE" b="1"/>
            </a:br>
            <a:r>
              <a:t>(</a:t>
            </a:r>
            <a:r>
              <a:rPr b="1">
                <a:solidFill>
                  <a:srgbClr val="003399"/>
                </a:solidFill>
              </a:rPr>
              <a:t>x5</a:t>
            </a:r>
            <a:r>
              <a:t>) </a:t>
            </a:r>
            <a:endParaRPr lang="en-IE">
              <a:cs typeface="Arial"/>
            </a:endParaRPr>
          </a:p>
          <a:p>
            <a:pPr marL="0" lvl="1" indent="0">
              <a:lnSpc>
                <a:spcPct val="100000"/>
              </a:lnSpc>
              <a:buNone/>
            </a:pPr>
            <a:r>
              <a:rPr lang="fr-BE" b="1">
                <a:solidFill>
                  <a:srgbClr val="003399"/>
                </a:solidFill>
              </a:rPr>
              <a:t>P</a:t>
            </a:r>
            <a:r>
              <a:rPr b="1" err="1">
                <a:solidFill>
                  <a:srgbClr val="003399"/>
                </a:solidFill>
              </a:rPr>
              <a:t>rojets</a:t>
            </a:r>
            <a:r>
              <a:rPr b="1">
                <a:solidFill>
                  <a:srgbClr val="003399"/>
                </a:solidFill>
              </a:rPr>
              <a:t> </a:t>
            </a:r>
            <a:r>
              <a:rPr lang="en-US" b="1" err="1">
                <a:solidFill>
                  <a:srgbClr val="003399"/>
                </a:solidFill>
              </a:rPr>
              <a:t>transfrontières</a:t>
            </a:r>
            <a:r>
              <a:t> </a:t>
            </a:r>
            <a:r>
              <a:rPr err="1"/>
              <a:t>liés</a:t>
            </a:r>
            <a:r>
              <a:t> à </a:t>
            </a:r>
            <a:r>
              <a:rPr err="1"/>
              <a:t>l’énergie</a:t>
            </a:r>
            <a:r>
              <a:t>, aux transports et à la </a:t>
            </a:r>
            <a:r>
              <a:rPr err="1"/>
              <a:t>mobilité</a:t>
            </a:r>
            <a:r>
              <a:t> </a:t>
            </a:r>
            <a:r>
              <a:rPr err="1"/>
              <a:t>militaire</a:t>
            </a:r>
            <a:r>
              <a:t>, qui </a:t>
            </a:r>
            <a:r>
              <a:rPr err="1"/>
              <a:t>sont</a:t>
            </a:r>
            <a:r>
              <a:t> </a:t>
            </a:r>
            <a:r>
              <a:rPr err="1"/>
              <a:t>essentiels</a:t>
            </a:r>
            <a:r>
              <a:t> pour </a:t>
            </a:r>
            <a:r>
              <a:rPr err="1"/>
              <a:t>améliorer</a:t>
            </a:r>
            <a:r>
              <a:t> la </a:t>
            </a:r>
            <a:r>
              <a:rPr err="1"/>
              <a:t>compétitivité</a:t>
            </a:r>
            <a:r>
              <a:t> et la </a:t>
            </a:r>
            <a:r>
              <a:rPr err="1"/>
              <a:t>sécurité</a:t>
            </a:r>
            <a:r>
              <a:t> de </a:t>
            </a:r>
            <a:r>
              <a:rPr err="1"/>
              <a:t>l’UE</a:t>
            </a:r>
            <a:r>
              <a:t> et </a:t>
            </a:r>
            <a:r>
              <a:rPr err="1"/>
              <a:t>réduire</a:t>
            </a:r>
            <a:r>
              <a:t> les </a:t>
            </a:r>
            <a:r>
              <a:rPr err="1"/>
              <a:t>dépendances</a:t>
            </a:r>
            <a:r>
              <a:t> </a:t>
            </a:r>
            <a:r>
              <a:rPr lang="en-US" err="1"/>
              <a:t>stratégiques</a:t>
            </a:r>
            <a:r>
              <a:t>.</a:t>
            </a:r>
            <a:endParaRPr sz="1800">
              <a:cs typeface="Arial"/>
            </a:endParaRPr>
          </a:p>
          <a:p>
            <a:endParaRPr sz="1800">
              <a:cs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7507F3-DB30-55A3-FF28-ED3B1742B7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5814" y="6319354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768364BB-9B21-4D29-A19C-C6410F652861}" type="slidenum">
              <a:rPr kumimoji="0" lang="en-IE" sz="10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17</a:t>
            </a:fld>
            <a:endParaRPr kumimoji="0" lang="en-IE" sz="1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3D5926D-91CA-3A35-6AE5-F37290FB740E}"/>
              </a:ext>
            </a:extLst>
          </p:cNvPr>
          <p:cNvCxnSpPr>
            <a:cxnSpLocks/>
          </p:cNvCxnSpPr>
          <p:nvPr/>
        </p:nvCxnSpPr>
        <p:spPr>
          <a:xfrm>
            <a:off x="6703219" y="3511233"/>
            <a:ext cx="492919" cy="0"/>
          </a:xfrm>
          <a:prstGeom prst="straightConnector1">
            <a:avLst/>
          </a:prstGeom>
          <a:ln w="15875">
            <a:solidFill>
              <a:schemeClr val="accent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E336D13-BDEF-3A83-26C7-8C7697F45217}"/>
              </a:ext>
            </a:extLst>
          </p:cNvPr>
          <p:cNvGrpSpPr/>
          <p:nvPr/>
        </p:nvGrpSpPr>
        <p:grpSpPr>
          <a:xfrm>
            <a:off x="5968334" y="1465031"/>
            <a:ext cx="5993683" cy="4595705"/>
            <a:chOff x="5970405" y="1235923"/>
            <a:chExt cx="5993683" cy="4595705"/>
          </a:xfrm>
        </p:grpSpPr>
        <p:graphicFrame>
          <p:nvGraphicFramePr>
            <p:cNvPr id="14" name="Chart 13">
              <a:extLst>
                <a:ext uri="{FF2B5EF4-FFF2-40B4-BE49-F238E27FC236}">
                  <a16:creationId xmlns:a16="http://schemas.microsoft.com/office/drawing/2014/main" id="{E366767E-1F99-AC8A-151B-49441F62B439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341946528"/>
                </p:ext>
              </p:extLst>
            </p:nvPr>
          </p:nvGraphicFramePr>
          <p:xfrm>
            <a:off x="5970405" y="1681347"/>
            <a:ext cx="5383395" cy="415028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1FA11224-D50E-1923-5356-6E39CB9D3952}"/>
                </a:ext>
              </a:extLst>
            </p:cNvPr>
            <p:cNvGrpSpPr/>
            <p:nvPr/>
          </p:nvGrpSpPr>
          <p:grpSpPr>
            <a:xfrm>
              <a:off x="7252054" y="4363689"/>
              <a:ext cx="1424940" cy="601503"/>
              <a:chOff x="7109654" y="1730683"/>
              <a:chExt cx="1424940" cy="601503"/>
            </a:xfrm>
          </p:grpSpPr>
          <p:cxnSp>
            <p:nvCxnSpPr>
              <p:cNvPr id="71" name="Straight Arrow Connector 70">
                <a:extLst>
                  <a:ext uri="{FF2B5EF4-FFF2-40B4-BE49-F238E27FC236}">
                    <a16:creationId xmlns:a16="http://schemas.microsoft.com/office/drawing/2014/main" id="{06ECE9B6-9DE1-64F2-0BF9-36EDD8D3248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231985" y="2078584"/>
                <a:ext cx="302609" cy="253602"/>
              </a:xfrm>
              <a:prstGeom prst="straightConnector1">
                <a:avLst/>
              </a:prstGeom>
              <a:ln w="15875">
                <a:solidFill>
                  <a:schemeClr val="accent1"/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2" name="Group 71">
                <a:extLst>
                  <a:ext uri="{FF2B5EF4-FFF2-40B4-BE49-F238E27FC236}">
                    <a16:creationId xmlns:a16="http://schemas.microsoft.com/office/drawing/2014/main" id="{F57278FB-3A5D-DE60-94BC-73E0224DA37F}"/>
                  </a:ext>
                </a:extLst>
              </p:cNvPr>
              <p:cNvGrpSpPr/>
              <p:nvPr/>
            </p:nvGrpSpPr>
            <p:grpSpPr>
              <a:xfrm>
                <a:off x="7109654" y="1730683"/>
                <a:ext cx="1134141" cy="468000"/>
                <a:chOff x="10750765" y="4779778"/>
                <a:chExt cx="918434" cy="468000"/>
              </a:xfrm>
            </p:grpSpPr>
            <p:cxnSp>
              <p:nvCxnSpPr>
                <p:cNvPr id="73" name="Straight Arrow Connector 72">
                  <a:extLst>
                    <a:ext uri="{FF2B5EF4-FFF2-40B4-BE49-F238E27FC236}">
                      <a16:creationId xmlns:a16="http://schemas.microsoft.com/office/drawing/2014/main" id="{01E9B4D8-1167-63DA-578F-DB6745E8CF6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750765" y="5013778"/>
                  <a:ext cx="503244" cy="0"/>
                </a:xfrm>
                <a:prstGeom prst="straightConnector1">
                  <a:avLst/>
                </a:prstGeom>
                <a:ln w="15875">
                  <a:solidFill>
                    <a:schemeClr val="accent1"/>
                  </a:solidFill>
                  <a:prstDash val="dash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4" name="Oval 73">
                  <a:extLst>
                    <a:ext uri="{FF2B5EF4-FFF2-40B4-BE49-F238E27FC236}">
                      <a16:creationId xmlns:a16="http://schemas.microsoft.com/office/drawing/2014/main" id="{B23FFBD1-7764-532A-6F13-430D76D71178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11290210" y="4779778"/>
                  <a:ext cx="378989" cy="468000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sz="1200" b="1">
                      <a:latin typeface="EC Square Sans Pro" panose="020B0506040000020004" pitchFamily="34" charset="0"/>
                    </a:rPr>
                    <a:t>x5</a:t>
                  </a:r>
                  <a:endParaRPr lang="en-IE" sz="1050" b="1">
                    <a:latin typeface="EC Square Sans Pro" panose="020B0506040000020004" pitchFamily="34" charset="0"/>
                  </a:endParaRPr>
                </a:p>
              </p:txBody>
            </p:sp>
          </p:grp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3D67451F-082C-5FAA-4390-9697EA38E0CD}"/>
                </a:ext>
              </a:extLst>
            </p:cNvPr>
            <p:cNvGrpSpPr/>
            <p:nvPr/>
          </p:nvGrpSpPr>
          <p:grpSpPr>
            <a:xfrm>
              <a:off x="8515251" y="1886846"/>
              <a:ext cx="1546717" cy="644124"/>
              <a:chOff x="7073498" y="1643956"/>
              <a:chExt cx="1546717" cy="644124"/>
            </a:xfrm>
          </p:grpSpPr>
          <p:cxnSp>
            <p:nvCxnSpPr>
              <p:cNvPr id="67" name="Straight Arrow Connector 66">
                <a:extLst>
                  <a:ext uri="{FF2B5EF4-FFF2-40B4-BE49-F238E27FC236}">
                    <a16:creationId xmlns:a16="http://schemas.microsoft.com/office/drawing/2014/main" id="{652EB18D-EB8E-3EDE-AEFC-11D5627C20C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048032" y="1914542"/>
                <a:ext cx="572183" cy="373538"/>
              </a:xfrm>
              <a:prstGeom prst="straightConnector1">
                <a:avLst/>
              </a:prstGeom>
              <a:ln w="15875">
                <a:solidFill>
                  <a:schemeClr val="accent1"/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8" name="Group 67">
                <a:extLst>
                  <a:ext uri="{FF2B5EF4-FFF2-40B4-BE49-F238E27FC236}">
                    <a16:creationId xmlns:a16="http://schemas.microsoft.com/office/drawing/2014/main" id="{36152EB7-FD10-D85B-B27E-2E3E5479197E}"/>
                  </a:ext>
                </a:extLst>
              </p:cNvPr>
              <p:cNvGrpSpPr/>
              <p:nvPr/>
            </p:nvGrpSpPr>
            <p:grpSpPr>
              <a:xfrm>
                <a:off x="7073498" y="1643956"/>
                <a:ext cx="948862" cy="468000"/>
                <a:chOff x="10721444" y="4693050"/>
                <a:chExt cx="768391" cy="468000"/>
              </a:xfrm>
            </p:grpSpPr>
            <p:cxnSp>
              <p:nvCxnSpPr>
                <p:cNvPr id="69" name="Straight Arrow Connector 68">
                  <a:extLst>
                    <a:ext uri="{FF2B5EF4-FFF2-40B4-BE49-F238E27FC236}">
                      <a16:creationId xmlns:a16="http://schemas.microsoft.com/office/drawing/2014/main" id="{B77365D2-A9E7-DA86-9931-A723456E2C2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721444" y="4927050"/>
                  <a:ext cx="495599" cy="0"/>
                </a:xfrm>
                <a:prstGeom prst="straightConnector1">
                  <a:avLst/>
                </a:prstGeom>
                <a:ln w="15875">
                  <a:solidFill>
                    <a:schemeClr val="accent1"/>
                  </a:solidFill>
                  <a:prstDash val="dash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0" name="Oval 69">
                  <a:extLst>
                    <a:ext uri="{FF2B5EF4-FFF2-40B4-BE49-F238E27FC236}">
                      <a16:creationId xmlns:a16="http://schemas.microsoft.com/office/drawing/2014/main" id="{0FD85324-F913-75F1-AC0D-F657BE450F6E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11110847" y="4693050"/>
                  <a:ext cx="378988" cy="468000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sz="1200" b="1">
                      <a:latin typeface="EC Square Sans Pro" panose="020B0506040000020004" pitchFamily="34" charset="0"/>
                    </a:rPr>
                    <a:t>x2</a:t>
                  </a:r>
                  <a:endParaRPr lang="en-IE" sz="1050" b="1">
                    <a:latin typeface="EC Square Sans Pro" panose="020B0506040000020004" pitchFamily="34" charset="0"/>
                  </a:endParaRPr>
                </a:p>
              </p:txBody>
            </p:sp>
          </p:grp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F6096DC-8DAA-5462-BE04-200A870C6115}"/>
                </a:ext>
              </a:extLst>
            </p:cNvPr>
            <p:cNvSpPr txBox="1"/>
            <p:nvPr/>
          </p:nvSpPr>
          <p:spPr>
            <a:xfrm>
              <a:off x="10492723" y="4606811"/>
              <a:ext cx="1471365" cy="716762"/>
            </a:xfrm>
            <a:prstGeom prst="rect">
              <a:avLst/>
            </a:prstGeom>
            <a:noFill/>
          </p:spPr>
          <p:txBody>
            <a:bodyPr wrap="square" anchor="ctr">
              <a:noAutofit/>
            </a:bodyPr>
            <a:lstStyle/>
            <a:p>
              <a:r>
                <a:rPr lang="en-IE" b="1" dirty="0">
                  <a:solidFill>
                    <a:schemeClr val="accent6"/>
                  </a:solidFill>
                  <a:latin typeface="EC Square Sans Pro" panose="020B0506040000020004" pitchFamily="34" charset="0"/>
                </a:rPr>
                <a:t>Infrastructures </a:t>
              </a:r>
              <a:r>
                <a:rPr lang="en-IE" b="1" dirty="0" err="1">
                  <a:solidFill>
                    <a:schemeClr val="accent6"/>
                  </a:solidFill>
                  <a:latin typeface="EC Square Sans Pro" panose="020B0506040000020004" pitchFamily="34" charset="0"/>
                </a:rPr>
                <a:t>énergétiques</a:t>
              </a:r>
              <a:r>
                <a:rPr lang="en-IE" b="1" dirty="0">
                  <a:solidFill>
                    <a:schemeClr val="accent6"/>
                  </a:solidFill>
                  <a:latin typeface="EC Square Sans Pro" panose="020B0506040000020004" pitchFamily="34" charset="0"/>
                </a:rPr>
                <a:t> 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C2B5165B-7F4E-06FF-AE76-F09C386F0C64}"/>
                </a:ext>
              </a:extLst>
            </p:cNvPr>
            <p:cNvSpPr/>
            <p:nvPr/>
          </p:nvSpPr>
          <p:spPr>
            <a:xfrm>
              <a:off x="10442389" y="4640180"/>
              <a:ext cx="72000" cy="720000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20000"/>
                    <a:lumOff val="80000"/>
                  </a:schemeClr>
                </a:gs>
                <a:gs pos="100000">
                  <a:schemeClr val="accent6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7BF09C7A-1263-C407-99CD-2EFD8B5A0EC8}"/>
                </a:ext>
              </a:extLst>
            </p:cNvPr>
            <p:cNvSpPr txBox="1"/>
            <p:nvPr/>
          </p:nvSpPr>
          <p:spPr>
            <a:xfrm>
              <a:off x="10492723" y="2120825"/>
              <a:ext cx="1471364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IE" b="1" dirty="0">
                  <a:solidFill>
                    <a:schemeClr val="accent1"/>
                  </a:solidFill>
                  <a:latin typeface="EC Square Sans Pro" panose="020B0506040000020004" pitchFamily="34" charset="0"/>
                </a:rPr>
                <a:t>Infrastructures de transports 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70F4C66E-844C-B4E5-CCE5-D0D2C865E0F0}"/>
                </a:ext>
              </a:extLst>
            </p:cNvPr>
            <p:cNvSpPr/>
            <p:nvPr/>
          </p:nvSpPr>
          <p:spPr>
            <a:xfrm>
              <a:off x="10442389" y="2059042"/>
              <a:ext cx="72000" cy="720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20000"/>
                    <a:lumOff val="80000"/>
                  </a:schemeClr>
                </a:gs>
                <a:gs pos="100000">
                  <a:schemeClr val="accent1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2885E3B0-AA83-E01D-A18D-1398DA232F2E}"/>
                </a:ext>
              </a:extLst>
            </p:cNvPr>
            <p:cNvGrpSpPr/>
            <p:nvPr/>
          </p:nvGrpSpPr>
          <p:grpSpPr>
            <a:xfrm>
              <a:off x="7321734" y="3088483"/>
              <a:ext cx="539238" cy="640890"/>
              <a:chOff x="7495985" y="1578729"/>
              <a:chExt cx="539238" cy="640890"/>
            </a:xfrm>
          </p:grpSpPr>
          <p:cxnSp>
            <p:nvCxnSpPr>
              <p:cNvPr id="65" name="Straight Arrow Connector 64">
                <a:extLst>
                  <a:ext uri="{FF2B5EF4-FFF2-40B4-BE49-F238E27FC236}">
                    <a16:creationId xmlns:a16="http://schemas.microsoft.com/office/drawing/2014/main" id="{93F4A513-700D-601B-E17D-4BCA22B47FA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15206" y="1957581"/>
                <a:ext cx="220017" cy="262038"/>
              </a:xfrm>
              <a:prstGeom prst="straightConnector1">
                <a:avLst/>
              </a:prstGeom>
              <a:ln w="15875">
                <a:solidFill>
                  <a:schemeClr val="accent1"/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018D70FF-6C61-D1E4-2289-B50D72A3F0B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495985" y="1578729"/>
                <a:ext cx="467999" cy="4680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200" b="1">
                    <a:latin typeface="EC Square Sans Pro" panose="020B0506040000020004" pitchFamily="34" charset="0"/>
                  </a:rPr>
                  <a:t>x10</a:t>
                </a:r>
                <a:endParaRPr lang="en-IE" sz="1050" b="1">
                  <a:latin typeface="EC Square Sans Pro" panose="020B0506040000020004" pitchFamily="34" charset="0"/>
                </a:endParaRPr>
              </a:p>
            </p:txBody>
          </p:sp>
        </p:grpSp>
        <p:sp>
          <p:nvSpPr>
            <p:cNvPr id="45" name="TextBox 1">
              <a:extLst>
                <a:ext uri="{FF2B5EF4-FFF2-40B4-BE49-F238E27FC236}">
                  <a16:creationId xmlns:a16="http://schemas.microsoft.com/office/drawing/2014/main" id="{3D445444-8DD0-BCEE-FF6A-3B208FA960E2}"/>
                </a:ext>
              </a:extLst>
            </p:cNvPr>
            <p:cNvSpPr txBox="1"/>
            <p:nvPr/>
          </p:nvSpPr>
          <p:spPr>
            <a:xfrm>
              <a:off x="6765200" y="1235923"/>
              <a:ext cx="1521141" cy="453177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sz="1300" dirty="0">
                  <a:latin typeface="EC Square Sans Pro" panose="020B0506040000020004" pitchFamily="34" charset="0"/>
                </a:rPr>
                <a:t>En milliards d’EUR  prix courants</a:t>
              </a:r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913F2C24-3635-A56B-3F8E-99EC23269031}"/>
                </a:ext>
              </a:extLst>
            </p:cNvPr>
            <p:cNvGrpSpPr/>
            <p:nvPr/>
          </p:nvGrpSpPr>
          <p:grpSpPr>
            <a:xfrm>
              <a:off x="10253836" y="3283368"/>
              <a:ext cx="1572422" cy="1002355"/>
              <a:chOff x="10253836" y="3283368"/>
              <a:chExt cx="1572422" cy="1002355"/>
            </a:xfrm>
          </p:grpSpPr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9A75785C-64A7-A89B-AFC5-524F9CDD980E}"/>
                  </a:ext>
                </a:extLst>
              </p:cNvPr>
              <p:cNvSpPr txBox="1"/>
              <p:nvPr/>
            </p:nvSpPr>
            <p:spPr>
              <a:xfrm>
                <a:off x="10492723" y="3292322"/>
                <a:ext cx="1333535" cy="7386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IE" dirty="0" err="1">
                    <a:solidFill>
                      <a:schemeClr val="accent1"/>
                    </a:solidFill>
                    <a:latin typeface="EC Square Sans Pro" panose="020B0506040000020004" pitchFamily="34" charset="0"/>
                  </a:rPr>
                  <a:t>dont</a:t>
                </a:r>
                <a:endParaRPr lang="en-IE" dirty="0">
                  <a:solidFill>
                    <a:schemeClr val="accent1"/>
                  </a:solidFill>
                  <a:latin typeface="EC Square Sans Pro" panose="020B0506040000020004" pitchFamily="34" charset="0"/>
                </a:endParaRPr>
              </a:p>
              <a:p>
                <a:r>
                  <a:rPr lang="en-IE" b="1" dirty="0" err="1">
                    <a:solidFill>
                      <a:schemeClr val="accent1"/>
                    </a:solidFill>
                    <a:latin typeface="EC Square Sans Pro" panose="020B0506040000020004" pitchFamily="34" charset="0"/>
                  </a:rPr>
                  <a:t>Mobilité</a:t>
                </a:r>
                <a:r>
                  <a:rPr lang="en-IE" b="1" dirty="0">
                    <a:solidFill>
                      <a:schemeClr val="accent1"/>
                    </a:solidFill>
                    <a:latin typeface="EC Square Sans Pro" panose="020B0506040000020004" pitchFamily="34" charset="0"/>
                  </a:rPr>
                  <a:t> </a:t>
                </a:r>
                <a:r>
                  <a:rPr lang="en-IE" b="1" dirty="0" err="1">
                    <a:solidFill>
                      <a:schemeClr val="accent1"/>
                    </a:solidFill>
                    <a:latin typeface="EC Square Sans Pro" panose="020B0506040000020004" pitchFamily="34" charset="0"/>
                  </a:rPr>
                  <a:t>militaire</a:t>
                </a:r>
                <a:r>
                  <a:rPr lang="en-IE" b="1" dirty="0">
                    <a:solidFill>
                      <a:schemeClr val="accent1"/>
                    </a:solidFill>
                    <a:latin typeface="EC Square Sans Pro" panose="020B0506040000020004" pitchFamily="34" charset="0"/>
                  </a:rPr>
                  <a:t> </a:t>
                </a:r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E7A9DDEA-25D4-CDBE-6574-840CE7CEA4C1}"/>
                  </a:ext>
                </a:extLst>
              </p:cNvPr>
              <p:cNvSpPr/>
              <p:nvPr/>
            </p:nvSpPr>
            <p:spPr>
              <a:xfrm>
                <a:off x="10447075" y="3347593"/>
                <a:ext cx="72000" cy="72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C0C24200-30EE-1621-F91E-B3794D9C9159}"/>
                  </a:ext>
                </a:extLst>
              </p:cNvPr>
              <p:cNvGrpSpPr/>
              <p:nvPr/>
            </p:nvGrpSpPr>
            <p:grpSpPr>
              <a:xfrm>
                <a:off x="10253836" y="3283368"/>
                <a:ext cx="311285" cy="1002355"/>
                <a:chOff x="10062847" y="3396309"/>
                <a:chExt cx="311285" cy="906247"/>
              </a:xfrm>
            </p:grpSpPr>
            <p:cxnSp>
              <p:nvCxnSpPr>
                <p:cNvPr id="56" name="Straight Connector 55">
                  <a:extLst>
                    <a:ext uri="{FF2B5EF4-FFF2-40B4-BE49-F238E27FC236}">
                      <a16:creationId xmlns:a16="http://schemas.microsoft.com/office/drawing/2014/main" id="{E707AFD0-D468-031A-BF84-FB2B16E0A1E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0062847" y="3396309"/>
                  <a:ext cx="311285" cy="311285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>
                  <a:extLst>
                    <a:ext uri="{FF2B5EF4-FFF2-40B4-BE49-F238E27FC236}">
                      <a16:creationId xmlns:a16="http://schemas.microsoft.com/office/drawing/2014/main" id="{60CDEB9F-E59D-0C73-F3AD-5410D730AF4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0062847" y="3470678"/>
                  <a:ext cx="311285" cy="311285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>
                  <a:extLst>
                    <a:ext uri="{FF2B5EF4-FFF2-40B4-BE49-F238E27FC236}">
                      <a16:creationId xmlns:a16="http://schemas.microsoft.com/office/drawing/2014/main" id="{92D22CE6-DF16-493A-6AB6-E6952AB1965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0062847" y="3545048"/>
                  <a:ext cx="311285" cy="311285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>
                  <a:extLst>
                    <a:ext uri="{FF2B5EF4-FFF2-40B4-BE49-F238E27FC236}">
                      <a16:creationId xmlns:a16="http://schemas.microsoft.com/office/drawing/2014/main" id="{F1D6B297-5212-F2BA-66E0-7A7CC13F5A5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0062847" y="3619418"/>
                  <a:ext cx="311285" cy="311285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>
                  <a:extLst>
                    <a:ext uri="{FF2B5EF4-FFF2-40B4-BE49-F238E27FC236}">
                      <a16:creationId xmlns:a16="http://schemas.microsoft.com/office/drawing/2014/main" id="{69BD4BB6-1B2B-9F74-D77E-C29A48B6B4E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0062847" y="3693788"/>
                  <a:ext cx="311285" cy="311285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>
                  <a:extLst>
                    <a:ext uri="{FF2B5EF4-FFF2-40B4-BE49-F238E27FC236}">
                      <a16:creationId xmlns:a16="http://schemas.microsoft.com/office/drawing/2014/main" id="{F418ACD1-75A4-2FBB-1264-41A9A03677E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0062847" y="3768158"/>
                  <a:ext cx="311285" cy="311285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>
                  <a:extLst>
                    <a:ext uri="{FF2B5EF4-FFF2-40B4-BE49-F238E27FC236}">
                      <a16:creationId xmlns:a16="http://schemas.microsoft.com/office/drawing/2014/main" id="{95B52409-DF78-17E5-9EE0-B99B877D6DD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0062847" y="3842528"/>
                  <a:ext cx="311285" cy="311285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>
                  <a:extLst>
                    <a:ext uri="{FF2B5EF4-FFF2-40B4-BE49-F238E27FC236}">
                      <a16:creationId xmlns:a16="http://schemas.microsoft.com/office/drawing/2014/main" id="{B9F5DDFB-4C71-C209-7373-25D8273D85F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0062847" y="3916898"/>
                  <a:ext cx="311285" cy="311285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>
                  <a:extLst>
                    <a:ext uri="{FF2B5EF4-FFF2-40B4-BE49-F238E27FC236}">
                      <a16:creationId xmlns:a16="http://schemas.microsoft.com/office/drawing/2014/main" id="{15C50A25-252E-AD73-922D-229662A26C0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0062847" y="3991271"/>
                  <a:ext cx="311285" cy="311285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</p:spTree>
    <p:extLst>
      <p:ext uri="{BB962C8B-B14F-4D97-AF65-F5344CB8AC3E}">
        <p14:creationId xmlns:p14="http://schemas.microsoft.com/office/powerpoint/2010/main" val="40680966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09AA3-BFC9-4B29-FA58-EB00972B8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err="1"/>
              <a:t>Éducation</a:t>
            </a:r>
            <a:r>
              <a:t>, </a:t>
            </a:r>
            <a:r>
              <a:rPr err="1"/>
              <a:t>compétences</a:t>
            </a:r>
            <a:r>
              <a:t>, culture et </a:t>
            </a:r>
            <a:r>
              <a:rPr err="1"/>
              <a:t>valeurs</a:t>
            </a:r>
            <a:r>
              <a:t> </a:t>
            </a:r>
            <a:r>
              <a:rPr err="1"/>
              <a:t>transfrontières</a:t>
            </a:r>
            <a:r>
              <a:t>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6624D5-918F-A208-3A85-4050394BFB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1971"/>
            <a:ext cx="5257800" cy="3842127"/>
          </a:xfrm>
        </p:spPr>
        <p:txBody>
          <a:bodyPr vert="horz" lIns="144000" tIns="144000" rIns="144000" bIns="144000" anchor="t">
            <a:noAutofit/>
          </a:bodyPr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  <a:defRPr sz="1800"/>
            </a:pPr>
            <a:r>
              <a:rPr b="1">
                <a:solidFill>
                  <a:schemeClr val="accent1"/>
                </a:solidFill>
              </a:rPr>
              <a:t>Erasmus+</a:t>
            </a:r>
            <a:r>
              <a:rPr>
                <a:solidFill>
                  <a:schemeClr val="accent1"/>
                </a:solidFill>
              </a:rPr>
              <a:t> </a:t>
            </a:r>
            <a:r>
              <a:rPr err="1"/>
              <a:t>combinera</a:t>
            </a:r>
            <a:r>
              <a:t> le programme </a:t>
            </a:r>
            <a:r>
              <a:rPr err="1"/>
              <a:t>actuel</a:t>
            </a:r>
            <a:r>
              <a:t> avec le </a:t>
            </a:r>
            <a:r>
              <a:rPr lang="fr-BE"/>
              <a:t>C</a:t>
            </a:r>
            <a:r>
              <a:rPr err="1"/>
              <a:t>orps</a:t>
            </a:r>
            <a:r>
              <a:t> </a:t>
            </a:r>
            <a:r>
              <a:rPr lang="fr-BE"/>
              <a:t>e</a:t>
            </a:r>
            <a:r>
              <a:rPr err="1"/>
              <a:t>uropéen</a:t>
            </a:r>
            <a:r>
              <a:t> de </a:t>
            </a:r>
            <a:r>
              <a:rPr err="1"/>
              <a:t>solidarité</a:t>
            </a:r>
            <a:r>
              <a:t>. </a:t>
            </a:r>
            <a:endParaRPr sz="1800">
              <a:cs typeface="Arial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  <a:defRPr sz="1800"/>
            </a:pPr>
            <a:r>
              <a:t>Il </a:t>
            </a:r>
            <a:r>
              <a:rPr err="1"/>
              <a:t>soutiendra</a:t>
            </a:r>
            <a:r>
              <a:t> la future </a:t>
            </a:r>
            <a:r>
              <a:rPr b="1">
                <a:solidFill>
                  <a:schemeClr val="accent1"/>
                </a:solidFill>
              </a:rPr>
              <a:t>Union des </a:t>
            </a:r>
            <a:r>
              <a:rPr b="1" err="1">
                <a:solidFill>
                  <a:schemeClr val="accent1"/>
                </a:solidFill>
              </a:rPr>
              <a:t>compétences</a:t>
            </a:r>
            <a:r>
              <a:t>, </a:t>
            </a:r>
            <a:r>
              <a:rPr err="1"/>
              <a:t>renforcée</a:t>
            </a:r>
            <a:r>
              <a:t> à </a:t>
            </a:r>
            <a:r>
              <a:rPr b="1">
                <a:solidFill>
                  <a:schemeClr val="accent1"/>
                </a:solidFill>
              </a:rPr>
              <a:t>41 milliards (1</a:t>
            </a:r>
            <a:r>
              <a:rPr lang="fr-BE" b="1">
                <a:solidFill>
                  <a:schemeClr val="accent1"/>
                </a:solidFill>
              </a:rPr>
              <a:t>,</a:t>
            </a:r>
            <a:r>
              <a:rPr b="1">
                <a:solidFill>
                  <a:schemeClr val="accent1"/>
                </a:solidFill>
              </a:rPr>
              <a:t>5x)</a:t>
            </a:r>
            <a:endParaRPr b="1">
              <a:solidFill>
                <a:schemeClr val="accent1"/>
              </a:solidFill>
              <a:cs typeface="Arial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  <a:defRPr sz="1800"/>
            </a:pPr>
            <a:r>
              <a:rPr b="1">
                <a:solidFill>
                  <a:schemeClr val="accent1"/>
                </a:solidFill>
              </a:rPr>
              <a:t>AgoraEU</a:t>
            </a:r>
            <a:r>
              <a:t> </a:t>
            </a:r>
            <a:r>
              <a:rPr err="1"/>
              <a:t>soutiendra</a:t>
            </a:r>
            <a:r>
              <a:t> les </a:t>
            </a:r>
            <a:r>
              <a:rPr err="1"/>
              <a:t>médias</a:t>
            </a:r>
            <a:r>
              <a:t>, la culture </a:t>
            </a:r>
            <a:br>
              <a:rPr lang="fr-BE"/>
            </a:br>
            <a:r>
              <a:t>et la société civile à hauteur de </a:t>
            </a:r>
            <a:r>
              <a:rPr b="1">
                <a:solidFill>
                  <a:schemeClr val="accent1"/>
                </a:solidFill>
              </a:rPr>
              <a:t>9 milliards </a:t>
            </a:r>
            <a:r>
              <a:rPr b="1" err="1">
                <a:solidFill>
                  <a:schemeClr val="accent1"/>
                </a:solidFill>
              </a:rPr>
              <a:t>d’euros</a:t>
            </a:r>
            <a:r>
              <a:t> </a:t>
            </a:r>
            <a:r>
              <a:rPr b="1">
                <a:solidFill>
                  <a:schemeClr val="accent1"/>
                </a:solidFill>
              </a:rPr>
              <a:t>(2x)</a:t>
            </a:r>
            <a:endParaRPr b="1">
              <a:solidFill>
                <a:schemeClr val="accent1"/>
              </a:solidFill>
              <a:cs typeface="Arial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  <a:defRPr sz="1800"/>
            </a:pPr>
            <a:r>
              <a:rPr lang="fr-BE"/>
              <a:t>Cela</a:t>
            </a:r>
            <a:r>
              <a:t> </a:t>
            </a:r>
            <a:r>
              <a:rPr err="1"/>
              <a:t>réunira</a:t>
            </a:r>
            <a:r>
              <a:t> Europe </a:t>
            </a:r>
            <a:r>
              <a:rPr err="1"/>
              <a:t>créative</a:t>
            </a:r>
            <a:r>
              <a:t> et </a:t>
            </a:r>
            <a:r>
              <a:rPr lang="fr-BE"/>
              <a:t>le programme </a:t>
            </a:r>
            <a:r>
              <a:t>«</a:t>
            </a:r>
            <a:r>
              <a:rPr err="1"/>
              <a:t>Citoyens</a:t>
            </a:r>
            <a:r>
              <a:t>, égalité, droits et </a:t>
            </a:r>
            <a:r>
              <a:rPr err="1"/>
              <a:t>valeurs</a:t>
            </a:r>
            <a:r>
              <a:t>»</a:t>
            </a:r>
            <a:endParaRPr sz="1800">
              <a:cs typeface="Arial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  <a:defRPr sz="1800"/>
            </a:pPr>
            <a:r>
              <a:rPr lang="fr-BE"/>
              <a:t>Cela contribuera à s</a:t>
            </a:r>
            <a:r>
              <a:rPr err="1"/>
              <a:t>outenir</a:t>
            </a:r>
            <a:r>
              <a:t> un </a:t>
            </a:r>
            <a:r>
              <a:rPr err="1"/>
              <a:t>espace</a:t>
            </a:r>
            <a:r>
              <a:t> </a:t>
            </a:r>
            <a:r>
              <a:rPr err="1"/>
              <a:t>culturel</a:t>
            </a:r>
            <a:r>
              <a:t>, </a:t>
            </a:r>
            <a:r>
              <a:rPr err="1"/>
              <a:t>médiatique</a:t>
            </a:r>
            <a:r>
              <a:t> et </a:t>
            </a:r>
            <a:r>
              <a:rPr err="1"/>
              <a:t>démocratique</a:t>
            </a:r>
            <a:r>
              <a:t> </a:t>
            </a:r>
            <a:r>
              <a:rPr err="1"/>
              <a:t>dynamique</a:t>
            </a:r>
            <a:endParaRPr sz="1800"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6439D8-4CAC-298B-6BB5-42D398F09F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768364BB-9B21-4D29-A19C-C6410F652861}" type="slidenum">
              <a:rPr kumimoji="0" lang="en-IE" sz="10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18</a:t>
            </a:fld>
            <a:endParaRPr kumimoji="0" lang="en-IE" sz="1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AC64D9F-BF21-7B92-583C-65FFF3EACA26}"/>
              </a:ext>
            </a:extLst>
          </p:cNvPr>
          <p:cNvGrpSpPr/>
          <p:nvPr/>
        </p:nvGrpSpPr>
        <p:grpSpPr>
          <a:xfrm>
            <a:off x="6080991" y="1251732"/>
            <a:ext cx="9289142" cy="4981883"/>
            <a:chOff x="6096000" y="1785132"/>
            <a:chExt cx="9289142" cy="4981883"/>
          </a:xfrm>
        </p:grpSpPr>
        <p:graphicFrame>
          <p:nvGraphicFramePr>
            <p:cNvPr id="8" name="Chart 7">
              <a:extLst>
                <a:ext uri="{FF2B5EF4-FFF2-40B4-BE49-F238E27FC236}">
                  <a16:creationId xmlns:a16="http://schemas.microsoft.com/office/drawing/2014/main" id="{0F4587DE-1557-5C47-98A6-049AA8D87A8E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865564676"/>
                </p:ext>
              </p:extLst>
            </p:nvPr>
          </p:nvGraphicFramePr>
          <p:xfrm>
            <a:off x="6096000" y="1785132"/>
            <a:ext cx="9289142" cy="498188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F6D42AE-049E-D8D5-4672-F4854A02C8DC}"/>
                </a:ext>
              </a:extLst>
            </p:cNvPr>
            <p:cNvSpPr>
              <a:spLocks/>
            </p:cNvSpPr>
            <p:nvPr/>
          </p:nvSpPr>
          <p:spPr>
            <a:xfrm>
              <a:off x="6781505" y="3962400"/>
              <a:ext cx="396000" cy="396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100" b="1">
                  <a:latin typeface="EC Square Sans Pro"/>
                </a:rPr>
                <a:t>x2</a:t>
              </a:r>
              <a:endParaRPr lang="en-IE" sz="1100" b="1">
                <a:latin typeface="EC Square Sans Pro" panose="020B0506040000020004" pitchFamily="34" charset="0"/>
              </a:endParaRPr>
            </a:p>
          </p:txBody>
        </p: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id="{FBB89AE1-5457-C0E4-6D65-6294CEDF2989}"/>
              </a:ext>
            </a:extLst>
          </p:cNvPr>
          <p:cNvSpPr>
            <a:spLocks/>
          </p:cNvSpPr>
          <p:nvPr/>
        </p:nvSpPr>
        <p:spPr>
          <a:xfrm>
            <a:off x="7486105" y="3455873"/>
            <a:ext cx="396000" cy="396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b="1">
                <a:latin typeface="EC Square Sans Pro" panose="020B0506040000020004" pitchFamily="34" charset="0"/>
              </a:rPr>
              <a:t>x1.5</a:t>
            </a:r>
            <a:endParaRPr lang="en-IE" sz="1100" b="1">
              <a:latin typeface="EC Square Sans Pro" panose="020B05060400000200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7759A98-5EFE-8009-E856-F81C4DFB2379}"/>
              </a:ext>
            </a:extLst>
          </p:cNvPr>
          <p:cNvSpPr txBox="1"/>
          <p:nvPr/>
        </p:nvSpPr>
        <p:spPr>
          <a:xfrm>
            <a:off x="9673053" y="4940233"/>
            <a:ext cx="125324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sz="1600" i="0" u="none" strike="noStrike">
                <a:solidFill>
                  <a:srgbClr val="000000"/>
                </a:solidFill>
                <a:effectLst/>
                <a:latin typeface="EC Square Sans Pro Medium" panose="020B0500000000020004" pitchFamily="34" charset="0"/>
              </a:rPr>
              <a:t>Erasmus+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30C9D44-CE97-9C1D-AE4B-AA151EA94A8E}"/>
              </a:ext>
            </a:extLst>
          </p:cNvPr>
          <p:cNvCxnSpPr>
            <a:cxnSpLocks/>
          </p:cNvCxnSpPr>
          <p:nvPr/>
        </p:nvCxnSpPr>
        <p:spPr>
          <a:xfrm>
            <a:off x="7075565" y="5072122"/>
            <a:ext cx="267327" cy="0"/>
          </a:xfrm>
          <a:prstGeom prst="straightConnector1">
            <a:avLst/>
          </a:prstGeom>
          <a:ln w="28575">
            <a:solidFill>
              <a:schemeClr val="accent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BEB77BA2-553C-6D51-B7DA-AB9724327C8F}"/>
              </a:ext>
            </a:extLst>
          </p:cNvPr>
          <p:cNvSpPr txBox="1"/>
          <p:nvPr/>
        </p:nvSpPr>
        <p:spPr>
          <a:xfrm>
            <a:off x="7400243" y="4909110"/>
            <a:ext cx="118708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sz="1600" i="0" u="none" strike="noStrike" err="1">
                <a:solidFill>
                  <a:srgbClr val="000000"/>
                </a:solidFill>
                <a:effectLst/>
                <a:latin typeface="EC Square Sans Pro Medium" panose="020B0500000000020004" pitchFamily="34" charset="0"/>
              </a:rPr>
              <a:t>AgoraEU</a:t>
            </a:r>
            <a:endParaRPr lang="en-IE" sz="1600" i="0" u="none" strike="noStrike">
              <a:solidFill>
                <a:srgbClr val="000000"/>
              </a:solidFill>
              <a:effectLst/>
              <a:latin typeface="EC Square Sans Pro Medium" panose="020B0500000000020004" pitchFamily="34" charset="0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F98C737-31E9-9680-F2FB-F8D6950AE203}"/>
              </a:ext>
            </a:extLst>
          </p:cNvPr>
          <p:cNvCxnSpPr>
            <a:cxnSpLocks/>
          </p:cNvCxnSpPr>
          <p:nvPr/>
        </p:nvCxnSpPr>
        <p:spPr>
          <a:xfrm>
            <a:off x="9407815" y="5070217"/>
            <a:ext cx="195134" cy="0"/>
          </a:xfrm>
          <a:prstGeom prst="straightConnector1">
            <a:avLst/>
          </a:prstGeom>
          <a:ln w="28575"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0750FB3-7076-67E8-5036-9C8CB4AF530F}"/>
              </a:ext>
            </a:extLst>
          </p:cNvPr>
          <p:cNvCxnSpPr>
            <a:cxnSpLocks/>
          </p:cNvCxnSpPr>
          <p:nvPr/>
        </p:nvCxnSpPr>
        <p:spPr>
          <a:xfrm>
            <a:off x="6814416" y="3343275"/>
            <a:ext cx="133350" cy="237490"/>
          </a:xfrm>
          <a:prstGeom prst="straightConnector1">
            <a:avLst/>
          </a:prstGeom>
          <a:ln w="15875">
            <a:solidFill>
              <a:schemeClr val="accent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92CAEBD-62DE-0951-0C06-A8766648F8A7}"/>
              </a:ext>
            </a:extLst>
          </p:cNvPr>
          <p:cNvCxnSpPr>
            <a:cxnSpLocks/>
          </p:cNvCxnSpPr>
          <p:nvPr/>
        </p:nvCxnSpPr>
        <p:spPr>
          <a:xfrm>
            <a:off x="7088260" y="4884897"/>
            <a:ext cx="0" cy="196056"/>
          </a:xfrm>
          <a:prstGeom prst="line">
            <a:avLst/>
          </a:prstGeom>
          <a:ln w="28575">
            <a:solidFill>
              <a:schemeClr val="accent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D581411-E8B0-DF09-7640-4D078376C4AD}"/>
              </a:ext>
            </a:extLst>
          </p:cNvPr>
          <p:cNvCxnSpPr>
            <a:cxnSpLocks/>
          </p:cNvCxnSpPr>
          <p:nvPr/>
        </p:nvCxnSpPr>
        <p:spPr>
          <a:xfrm>
            <a:off x="9423314" y="4881563"/>
            <a:ext cx="0" cy="196056"/>
          </a:xfrm>
          <a:prstGeom prst="line">
            <a:avLst/>
          </a:prstGeom>
          <a:ln w="28575">
            <a:solidFill>
              <a:schemeClr val="accent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A948AB6F-A072-5657-4E6F-A7902D528FD4}"/>
              </a:ext>
            </a:extLst>
          </p:cNvPr>
          <p:cNvSpPr txBox="1"/>
          <p:nvPr/>
        </p:nvSpPr>
        <p:spPr>
          <a:xfrm>
            <a:off x="10866468" y="4359897"/>
            <a:ext cx="714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E" b="1">
                <a:solidFill>
                  <a:schemeClr val="tx1"/>
                </a:solidFill>
                <a:latin typeface="EC Square Sans Pro" panose="020B0506040000020004" pitchFamily="34" charset="0"/>
              </a:rPr>
              <a:t>50</a:t>
            </a:r>
            <a:endParaRPr lang="en-IE" b="1">
              <a:solidFill>
                <a:schemeClr val="tx1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22C8268-26BF-DE6F-5DAD-C2C49A77BD15}"/>
              </a:ext>
            </a:extLst>
          </p:cNvPr>
          <p:cNvSpPr txBox="1"/>
          <p:nvPr/>
        </p:nvSpPr>
        <p:spPr>
          <a:xfrm>
            <a:off x="9393039" y="2737132"/>
            <a:ext cx="5485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E" b="1">
                <a:solidFill>
                  <a:schemeClr val="tx1"/>
                </a:solidFill>
                <a:latin typeface="EC Square Sans Pro" panose="020B0506040000020004" pitchFamily="34" charset="0"/>
              </a:rPr>
              <a:t>32.2</a:t>
            </a:r>
            <a:endParaRPr lang="en-IE" b="1">
              <a:solidFill>
                <a:schemeClr val="tx1"/>
              </a:solidFill>
              <a:latin typeface="EC Square Sans Pro" panose="020B0506040000020004" pitchFamily="34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BAA3A5A-7B84-1EFF-7FF5-EC994768565B}"/>
              </a:ext>
            </a:extLst>
          </p:cNvPr>
          <p:cNvGrpSpPr/>
          <p:nvPr/>
        </p:nvGrpSpPr>
        <p:grpSpPr>
          <a:xfrm>
            <a:off x="6725225" y="5391890"/>
            <a:ext cx="5637461" cy="736997"/>
            <a:chOff x="6690573" y="1153457"/>
            <a:chExt cx="5693833" cy="736997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777724A-ED37-5397-BB1D-2392CA68F9B9}"/>
                </a:ext>
              </a:extLst>
            </p:cNvPr>
            <p:cNvSpPr txBox="1"/>
            <p:nvPr/>
          </p:nvSpPr>
          <p:spPr>
            <a:xfrm>
              <a:off x="6878481" y="1153457"/>
              <a:ext cx="2638900" cy="736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ts val="1700"/>
                </a:lnSpc>
              </a:pPr>
              <a:r>
                <a:rPr lang="fr-FR" sz="1300" b="0" i="0" u="none" strike="noStrike">
                  <a:solidFill>
                    <a:srgbClr val="000000"/>
                  </a:solidFill>
                  <a:effectLst/>
                  <a:latin typeface="EC Square Sans Pro" panose="020B0506040000020004" pitchFamily="34" charset="0"/>
                </a:rPr>
                <a:t>Citoyens, égalité, droits et valeurs</a:t>
              </a:r>
            </a:p>
            <a:p>
              <a:pPr>
                <a:lnSpc>
                  <a:spcPts val="1700"/>
                </a:lnSpc>
              </a:pPr>
              <a:r>
                <a:rPr lang="en-IE" sz="1300">
                  <a:latin typeface="EC Square Sans Pro" panose="020B0506040000020004" pitchFamily="34" charset="0"/>
                </a:rPr>
                <a:t>Europe </a:t>
              </a:r>
              <a:r>
                <a:rPr lang="en-IE" sz="1300" err="1">
                  <a:latin typeface="EC Square Sans Pro" panose="020B0506040000020004" pitchFamily="34" charset="0"/>
                </a:rPr>
                <a:t>Créative</a:t>
              </a:r>
              <a:endParaRPr lang="en-BE" sz="1300">
                <a:latin typeface="EC Square Sans Pro" panose="020B0506040000020004" pitchFamily="34" charset="0"/>
              </a:endParaRPr>
            </a:p>
            <a:p>
              <a:pPr>
                <a:lnSpc>
                  <a:spcPts val="1700"/>
                </a:lnSpc>
              </a:pPr>
              <a:r>
                <a:rPr lang="en-US" sz="1300" b="0" i="0" u="none" strike="noStrike">
                  <a:solidFill>
                    <a:srgbClr val="000000"/>
                  </a:solidFill>
                  <a:effectLst/>
                  <a:latin typeface="EC Square Sans Pro" panose="020B0506040000020004" pitchFamily="34" charset="0"/>
                </a:rPr>
                <a:t>Actions </a:t>
              </a:r>
              <a:r>
                <a:rPr lang="en-US" sz="1300" b="0" i="0" u="none" strike="noStrike" err="1">
                  <a:solidFill>
                    <a:srgbClr val="000000"/>
                  </a:solidFill>
                  <a:effectLst/>
                  <a:latin typeface="EC Square Sans Pro" panose="020B0506040000020004" pitchFamily="34" charset="0"/>
                </a:rPr>
                <a:t>multimédias</a:t>
              </a:r>
              <a:r>
                <a:rPr lang="en-US" sz="1300" b="0" i="0" u="none" strike="noStrike">
                  <a:solidFill>
                    <a:srgbClr val="000000"/>
                  </a:solidFill>
                  <a:effectLst/>
                  <a:latin typeface="EC Square Sans Pro" panose="020B0506040000020004" pitchFamily="34" charset="0"/>
                </a:rPr>
                <a:t> 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258B5B90-3EC4-CA91-7F94-B3FA255DB5B8}"/>
                </a:ext>
              </a:extLst>
            </p:cNvPr>
            <p:cNvSpPr/>
            <p:nvPr/>
          </p:nvSpPr>
          <p:spPr>
            <a:xfrm>
              <a:off x="9534738" y="1276950"/>
              <a:ext cx="209023" cy="72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9EAF7568-EAEB-D4AF-52C1-4C83BA0765A6}"/>
                </a:ext>
              </a:extLst>
            </p:cNvPr>
            <p:cNvSpPr/>
            <p:nvPr/>
          </p:nvSpPr>
          <p:spPr>
            <a:xfrm>
              <a:off x="9534738" y="1484340"/>
              <a:ext cx="209023" cy="72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420E537F-7F6A-3E5B-8541-277B98D6FCA9}"/>
                </a:ext>
              </a:extLst>
            </p:cNvPr>
            <p:cNvSpPr/>
            <p:nvPr/>
          </p:nvSpPr>
          <p:spPr>
            <a:xfrm>
              <a:off x="6690573" y="1484340"/>
              <a:ext cx="209023" cy="72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6F68AAF6-73C2-B2B5-264A-CBB47E2321DA}"/>
                </a:ext>
              </a:extLst>
            </p:cNvPr>
            <p:cNvSpPr/>
            <p:nvPr/>
          </p:nvSpPr>
          <p:spPr>
            <a:xfrm>
              <a:off x="6690573" y="1276950"/>
              <a:ext cx="209023" cy="72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8E255E3C-FD31-A47F-E866-9BB903ADB277}"/>
                </a:ext>
              </a:extLst>
            </p:cNvPr>
            <p:cNvSpPr/>
            <p:nvPr/>
          </p:nvSpPr>
          <p:spPr>
            <a:xfrm>
              <a:off x="6690573" y="1699233"/>
              <a:ext cx="209023" cy="72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17B5A33F-C2C0-2F44-14C1-CE5437348854}"/>
                </a:ext>
              </a:extLst>
            </p:cNvPr>
            <p:cNvSpPr txBox="1"/>
            <p:nvPr/>
          </p:nvSpPr>
          <p:spPr>
            <a:xfrm>
              <a:off x="9745506" y="1153457"/>
              <a:ext cx="2638900" cy="51898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ts val="1700"/>
                </a:lnSpc>
              </a:pPr>
              <a:r>
                <a:rPr lang="en-IE" sz="1300" dirty="0">
                  <a:latin typeface="EC Square Sans Pro" panose="020B0506040000020004" pitchFamily="34" charset="0"/>
                </a:rPr>
                <a:t>Erasmus+</a:t>
              </a:r>
            </a:p>
            <a:p>
              <a:pPr>
                <a:lnSpc>
                  <a:spcPts val="1700"/>
                </a:lnSpc>
              </a:pPr>
              <a:r>
                <a:rPr lang="en-IE" sz="1300" dirty="0">
                  <a:latin typeface="EC Square Sans Pro" panose="020B0506040000020004" pitchFamily="34" charset="0"/>
                </a:rPr>
                <a:t>Corps </a:t>
              </a:r>
              <a:r>
                <a:rPr lang="en-IE" sz="1300" dirty="0" err="1">
                  <a:latin typeface="EC Square Sans Pro" panose="020B0506040000020004" pitchFamily="34" charset="0"/>
                </a:rPr>
                <a:t>européen</a:t>
              </a:r>
              <a:r>
                <a:rPr lang="en-IE" sz="1300" dirty="0">
                  <a:latin typeface="EC Square Sans Pro" panose="020B0506040000020004" pitchFamily="34" charset="0"/>
                </a:rPr>
                <a:t> de </a:t>
              </a:r>
              <a:r>
                <a:rPr lang="en-IE" sz="1300" dirty="0" err="1">
                  <a:latin typeface="EC Square Sans Pro" panose="020B0506040000020004" pitchFamily="34" charset="0"/>
                </a:rPr>
                <a:t>solidarité</a:t>
              </a:r>
              <a:endParaRPr lang="en-IE" sz="1300" dirty="0">
                <a:latin typeface="EC Square Sans Pro" panose="020B0506040000020004" pitchFamily="34" charset="0"/>
              </a:endParaRP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AD6D9806-5F35-60E7-F224-F6A1550EF3B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791200" y="2672542"/>
            <a:ext cx="930794" cy="395778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fr-BE" sz="1100">
                <a:latin typeface="EC Square Sans Pro" panose="020B0506040000020004" pitchFamily="34" charset="0"/>
              </a:rPr>
              <a:t>2021-2027</a:t>
            </a:r>
            <a:endParaRPr lang="en-IE" sz="1100">
              <a:latin typeface="EC Square Sans Pro" panose="020B05060400000200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F51EC01-E48F-9156-6B30-2A23A447F2F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791200" y="4140662"/>
            <a:ext cx="930794" cy="604058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fr-BE" sz="1100">
                <a:latin typeface="EC Square Sans Pro" panose="020B0506040000020004" pitchFamily="34" charset="0"/>
              </a:rPr>
              <a:t>2028-2034</a:t>
            </a:r>
            <a:endParaRPr lang="en-IE" sz="1100">
              <a:latin typeface="EC Square Sans Pro" panose="020B050604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16617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93EF2-3194-4665-AA43-4C1E65996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02900" cy="817563"/>
          </a:xfrm>
        </p:spPr>
        <p:txBody>
          <a:bodyPr/>
          <a:lstStyle/>
          <a:p>
            <a:r>
              <a:rPr lang="fr-FR" dirty="0"/>
              <a:t>Mécanisme de protection civile renforcé </a:t>
            </a:r>
            <a:endParaRPr lang="fr-FR" dirty="0"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DC66ED-B6CA-4A37-5F78-C85FA499D6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2425"/>
            <a:ext cx="5575300" cy="3841750"/>
          </a:xfrm>
        </p:spPr>
        <p:txBody>
          <a:bodyPr vert="horz" lIns="144000" tIns="144000" rIns="144000" bIns="144000" anchor="t">
            <a:noAutofit/>
          </a:bodyPr>
          <a:lstStyle/>
          <a:p>
            <a:pPr marL="342900" indent="-342900" fontAlgn="base">
              <a:lnSpc>
                <a:spcPct val="100000"/>
              </a:lnSpc>
              <a:buFont typeface="Arial" panose="020B0604020202020204" pitchFamily="34" charset="0"/>
              <a:buChar char="•"/>
              <a:defRPr sz="1800"/>
            </a:pPr>
            <a:r>
              <a:rPr lang="fr-FR">
                <a:solidFill>
                  <a:schemeClr val="tx1"/>
                </a:solidFill>
              </a:rPr>
              <a:t>Le</a:t>
            </a:r>
            <a:r>
              <a:rPr lang="fr-FR" b="1">
                <a:solidFill>
                  <a:schemeClr val="accent1"/>
                </a:solidFill>
              </a:rPr>
              <a:t> mécanisme de protection civile de l’Union </a:t>
            </a:r>
            <a:r>
              <a:rPr lang="fr-FR"/>
              <a:t>mettra en place notre objectif de "</a:t>
            </a:r>
            <a:r>
              <a:rPr lang="fr-FR" err="1"/>
              <a:t>preparedness</a:t>
            </a:r>
            <a:r>
              <a:rPr lang="fr-FR"/>
              <a:t> by design"</a:t>
            </a:r>
            <a:endParaRPr lang="fr-FR">
              <a:cs typeface="Arial"/>
            </a:endParaRPr>
          </a:p>
          <a:p>
            <a:pPr marL="342900" indent="-342900" fontAlgn="base">
              <a:lnSpc>
                <a:spcPct val="100000"/>
              </a:lnSpc>
              <a:buFont typeface="Arial" panose="020B0604020202020204" pitchFamily="34" charset="0"/>
              <a:buChar char="•"/>
              <a:defRPr sz="1800" b="1">
                <a:solidFill>
                  <a:schemeClr val="accent1"/>
                </a:solidFill>
              </a:defRPr>
            </a:pPr>
            <a:r>
              <a:rPr lang="fr-FR"/>
              <a:t>Combiner le soutien à la protection civile avec la préparation et la réaction en matière de santé</a:t>
            </a:r>
            <a:endParaRPr lang="fr-FR" b="1">
              <a:solidFill>
                <a:schemeClr val="accent1"/>
              </a:solidFill>
              <a:cs typeface="Arial"/>
            </a:endParaRPr>
          </a:p>
          <a:p>
            <a:pPr marL="342900" indent="-342900" fontAlgn="base">
              <a:lnSpc>
                <a:spcPct val="100000"/>
              </a:lnSpc>
              <a:buFont typeface="Arial" panose="020B0604020202020204" pitchFamily="34" charset="0"/>
              <a:buChar char="•"/>
              <a:defRPr sz="1800"/>
            </a:pPr>
            <a:r>
              <a:rPr lang="fr-FR" b="1">
                <a:solidFill>
                  <a:schemeClr val="accent1"/>
                </a:solidFill>
              </a:rPr>
              <a:t>11 milliards d’euros </a:t>
            </a:r>
            <a:r>
              <a:rPr lang="fr-FR">
                <a:solidFill>
                  <a:schemeClr val="accent1"/>
                </a:solidFill>
              </a:rPr>
              <a:t>—</a:t>
            </a:r>
            <a:r>
              <a:rPr lang="fr-FR"/>
              <a:t> une augmentation </a:t>
            </a:r>
            <a:r>
              <a:rPr lang="fr-FR" b="1">
                <a:solidFill>
                  <a:schemeClr val="accent1"/>
                </a:solidFill>
              </a:rPr>
              <a:t>x5</a:t>
            </a:r>
            <a:r>
              <a:rPr lang="fr-FR"/>
              <a:t> afin de garantir une réaction plus rapide et plus efficace aux incendies de forêt, aux inondations, aux pandémies et à d’autres situations d’urgence </a:t>
            </a:r>
            <a:endParaRPr lang="fr-FR"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DDA4EB-D74E-A10A-6CAC-F892CF0AA3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768364BB-9B21-4D29-A19C-C6410F652861}" type="slidenum">
              <a:rPr kumimoji="0" lang="en-IE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19</a:t>
            </a:fld>
            <a:endParaRPr kumimoji="0" lang="en-IE" sz="1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7DD3DBAB-0A2D-E338-7615-C4C8C341BC6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1450920"/>
              </p:ext>
            </p:extLst>
          </p:nvPr>
        </p:nvGraphicFramePr>
        <p:xfrm>
          <a:off x="6471917" y="1583517"/>
          <a:ext cx="5342119" cy="4432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6" name="Group 5">
            <a:extLst>
              <a:ext uri="{FF2B5EF4-FFF2-40B4-BE49-F238E27FC236}">
                <a16:creationId xmlns:a16="http://schemas.microsoft.com/office/drawing/2014/main" id="{8F58A1B5-8DB8-919F-B3FF-309DB0B369F0}"/>
              </a:ext>
            </a:extLst>
          </p:cNvPr>
          <p:cNvGrpSpPr/>
          <p:nvPr/>
        </p:nvGrpSpPr>
        <p:grpSpPr>
          <a:xfrm>
            <a:off x="7200860" y="5692784"/>
            <a:ext cx="3484461" cy="736997"/>
            <a:chOff x="6791116" y="5493310"/>
            <a:chExt cx="2934044" cy="845533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03BBFF6-1095-3B75-BE59-E24FD9C9A2CF}"/>
                </a:ext>
              </a:extLst>
            </p:cNvPr>
            <p:cNvSpPr txBox="1"/>
            <p:nvPr/>
          </p:nvSpPr>
          <p:spPr>
            <a:xfrm>
              <a:off x="6952932" y="5493310"/>
              <a:ext cx="2772228" cy="84553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ts val="1700"/>
                </a:lnSpc>
              </a:pPr>
              <a:r>
                <a:rPr lang="en-IE" sz="1300">
                  <a:latin typeface="EC Square Sans Pro" panose="020B0506040000020004" pitchFamily="34" charset="0"/>
                </a:rPr>
                <a:t>EU4Health (</a:t>
              </a:r>
              <a:r>
                <a:rPr lang="en-IE" sz="1300" err="1">
                  <a:latin typeface="EC Square Sans Pro" panose="020B0506040000020004" pitchFamily="34" charset="0"/>
                </a:rPr>
                <a:t>préparation</a:t>
              </a:r>
              <a:r>
                <a:rPr lang="en-IE" sz="1300">
                  <a:latin typeface="EC Square Sans Pro" panose="020B0506040000020004" pitchFamily="34" charset="0"/>
                </a:rPr>
                <a:t>)</a:t>
              </a:r>
            </a:p>
            <a:p>
              <a:pPr>
                <a:lnSpc>
                  <a:spcPts val="1700"/>
                </a:lnSpc>
              </a:pPr>
              <a:r>
                <a:rPr lang="fr-FR" sz="1300" b="0" i="0" u="none" strike="noStrike">
                  <a:solidFill>
                    <a:srgbClr val="000000"/>
                  </a:solidFill>
                  <a:effectLst/>
                  <a:latin typeface="EC Square Sans Pro" panose="020B0506040000020004" pitchFamily="34" charset="0"/>
                </a:rPr>
                <a:t>Mécanisme de protection civile de l’Union (</a:t>
              </a:r>
              <a:r>
                <a:rPr lang="fr-FR" sz="1300" b="0" i="0" u="none" strike="noStrike" err="1">
                  <a:solidFill>
                    <a:srgbClr val="000000"/>
                  </a:solidFill>
                  <a:effectLst/>
                  <a:latin typeface="EC Square Sans Pro" panose="020B0506040000020004" pitchFamily="34" charset="0"/>
                </a:rPr>
                <a:t>rescEU</a:t>
              </a:r>
              <a:r>
                <a:rPr lang="fr-FR" sz="1300" b="0" i="0" u="none" strike="noStrike">
                  <a:solidFill>
                    <a:srgbClr val="000000"/>
                  </a:solidFill>
                  <a:effectLst/>
                  <a:latin typeface="EC Square Sans Pro" panose="020B0506040000020004" pitchFamily="34" charset="0"/>
                </a:rPr>
                <a:t>)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CC697C9-83F9-B6A0-8E10-567C13C5C9A8}"/>
                </a:ext>
              </a:extLst>
            </p:cNvPr>
            <p:cNvSpPr/>
            <p:nvPr/>
          </p:nvSpPr>
          <p:spPr>
            <a:xfrm>
              <a:off x="6791116" y="5650744"/>
              <a:ext cx="180000" cy="72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777821C-B0E2-6966-25C5-19E6B7C34201}"/>
                </a:ext>
              </a:extLst>
            </p:cNvPr>
            <p:cNvSpPr/>
            <p:nvPr/>
          </p:nvSpPr>
          <p:spPr>
            <a:xfrm>
              <a:off x="6791116" y="5861277"/>
              <a:ext cx="180000" cy="72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D346787-246F-1AD9-FF61-D6A5B60ED749}"/>
              </a:ext>
            </a:extLst>
          </p:cNvPr>
          <p:cNvGrpSpPr/>
          <p:nvPr/>
        </p:nvGrpSpPr>
        <p:grpSpPr>
          <a:xfrm flipV="1">
            <a:off x="7378700" y="3476376"/>
            <a:ext cx="1212850" cy="705099"/>
            <a:chOff x="5285875" y="5399015"/>
            <a:chExt cx="1212850" cy="705099"/>
          </a:xfrm>
        </p:grpSpPr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FF974A41-9390-8066-FF6B-91A0F0FA1F5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51038" y="5399015"/>
              <a:ext cx="547687" cy="352425"/>
            </a:xfrm>
            <a:prstGeom prst="straightConnector1">
              <a:avLst/>
            </a:prstGeom>
            <a:ln w="15875">
              <a:solidFill>
                <a:schemeClr val="accent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CE51D5BB-4B2A-BECD-3275-D887DBFB2CE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16075" y="5784777"/>
              <a:ext cx="334963" cy="319337"/>
            </a:xfrm>
            <a:prstGeom prst="straightConnector1">
              <a:avLst/>
            </a:prstGeom>
            <a:ln w="15875">
              <a:solidFill>
                <a:schemeClr val="accent1"/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84438D90-66EC-5EF3-D3FC-39B49F7137F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85875" y="5727627"/>
              <a:ext cx="631825" cy="376487"/>
            </a:xfrm>
            <a:prstGeom prst="straightConnector1">
              <a:avLst/>
            </a:prstGeom>
            <a:ln w="15875">
              <a:solidFill>
                <a:schemeClr val="accent1"/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382C20D3-482E-7F92-0C72-B84C1AD6F587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5775391" y="5583929"/>
              <a:ext cx="324000" cy="324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b="1">
                  <a:latin typeface="EC Square Sans Pro" panose="020B0506040000020004" pitchFamily="34" charset="0"/>
                </a:rPr>
                <a:t>x5</a:t>
              </a:r>
              <a:endParaRPr lang="en-IE" sz="1200" b="1">
                <a:latin typeface="EC Square Sans Pro" panose="020B0506040000020004" pitchFamily="34" charset="0"/>
              </a:endParaRPr>
            </a:p>
          </p:txBody>
        </p:sp>
      </p:grpSp>
      <p:sp>
        <p:nvSpPr>
          <p:cNvPr id="28" name="TextBox 1">
            <a:extLst>
              <a:ext uri="{FF2B5EF4-FFF2-40B4-BE49-F238E27FC236}">
                <a16:creationId xmlns:a16="http://schemas.microsoft.com/office/drawing/2014/main" id="{8C79540D-ABC3-6EF6-0484-5F9EFC0AB6BD}"/>
              </a:ext>
            </a:extLst>
          </p:cNvPr>
          <p:cNvSpPr txBox="1"/>
          <p:nvPr/>
        </p:nvSpPr>
        <p:spPr>
          <a:xfrm>
            <a:off x="7082972" y="1480456"/>
            <a:ext cx="1611086" cy="42091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lvl="0">
              <a:defRPr sz="1300">
                <a:latin typeface="EC Square Sans Pro" panose="020B0506040000020004" pitchFamily="34" charset="0"/>
              </a:defRPr>
            </a:pPr>
            <a:r>
              <a:rPr lang="fr-FR" sz="1300">
                <a:latin typeface="EC Square Sans Pro"/>
              </a:rPr>
              <a:t>En milliards d’euros, prix courants</a:t>
            </a:r>
            <a:endParaRPr lang="fr-FR" sz="1300">
              <a:latin typeface="EC Square Sans Pro" panose="020B0506040000020004" pitchFamily="34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B45E337-C163-04C3-44C3-080422DE989B}"/>
              </a:ext>
            </a:extLst>
          </p:cNvPr>
          <p:cNvGrpSpPr/>
          <p:nvPr/>
        </p:nvGrpSpPr>
        <p:grpSpPr>
          <a:xfrm>
            <a:off x="8891959" y="3385458"/>
            <a:ext cx="3300043" cy="886731"/>
            <a:chOff x="8357748" y="3490007"/>
            <a:chExt cx="3300043" cy="886731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290395E4-C072-1B68-4AC6-15E3633F4255}"/>
                </a:ext>
              </a:extLst>
            </p:cNvPr>
            <p:cNvGrpSpPr/>
            <p:nvPr/>
          </p:nvGrpSpPr>
          <p:grpSpPr>
            <a:xfrm>
              <a:off x="8357748" y="3490007"/>
              <a:ext cx="3300043" cy="784830"/>
              <a:chOff x="10519941" y="3578907"/>
              <a:chExt cx="1509932" cy="784830"/>
            </a:xfrm>
          </p:grpSpPr>
          <p:cxnSp>
            <p:nvCxnSpPr>
              <p:cNvPr id="32" name="Straight Arrow Connector 31">
                <a:extLst>
                  <a:ext uri="{FF2B5EF4-FFF2-40B4-BE49-F238E27FC236}">
                    <a16:creationId xmlns:a16="http://schemas.microsoft.com/office/drawing/2014/main" id="{C1F1E808-DBFB-A55D-337C-781E831EE2B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519941" y="4080759"/>
                <a:ext cx="119462" cy="0"/>
              </a:xfrm>
              <a:prstGeom prst="straightConnector1">
                <a:avLst/>
              </a:prstGeom>
              <a:ln w="28575">
                <a:solidFill>
                  <a:schemeClr val="accent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08F08C7-A73F-C1C4-96DF-F31EDD7B1AE5}"/>
                  </a:ext>
                </a:extLst>
              </p:cNvPr>
              <p:cNvSpPr txBox="1"/>
              <p:nvPr/>
            </p:nvSpPr>
            <p:spPr>
              <a:xfrm>
                <a:off x="10668117" y="3578907"/>
                <a:ext cx="1361756" cy="7848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defRPr>
                    <a:latin typeface="EC Square Sans Pro Medium" panose="020B0500000000020004" pitchFamily="34" charset="0"/>
                  </a:defRPr>
                </a:pPr>
                <a:r>
                  <a:rPr lang="fr-FR" sz="1500" dirty="0">
                    <a:latin typeface="EC Square Sans Pro Medium"/>
                  </a:rPr>
                  <a:t>Mécanisme de protection civile </a:t>
                </a:r>
                <a:br>
                  <a:rPr lang="fr-FR" sz="1500" dirty="0">
                    <a:latin typeface="EC Square Sans Pro Medium"/>
                  </a:rPr>
                </a:br>
                <a:r>
                  <a:rPr lang="fr-FR" sz="1500" dirty="0">
                    <a:latin typeface="EC Square Sans Pro Medium"/>
                  </a:rPr>
                  <a:t>de l’Union et préparation et réaction en matière de santé   </a:t>
                </a:r>
              </a:p>
            </p:txBody>
          </p:sp>
        </p:grp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5B74180-8687-0BD2-0600-9CA93CC439F9}"/>
                </a:ext>
              </a:extLst>
            </p:cNvPr>
            <p:cNvCxnSpPr/>
            <p:nvPr/>
          </p:nvCxnSpPr>
          <p:spPr>
            <a:xfrm flipV="1">
              <a:off x="8365671" y="3981450"/>
              <a:ext cx="0" cy="395288"/>
            </a:xfrm>
            <a:prstGeom prst="line">
              <a:avLst/>
            </a:prstGeom>
            <a:ln w="28575">
              <a:solidFill>
                <a:schemeClr val="accent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A97D1D2A-C6F4-EF4F-6231-47133639E566}"/>
              </a:ext>
            </a:extLst>
          </p:cNvPr>
          <p:cNvSpPr txBox="1"/>
          <p:nvPr/>
        </p:nvSpPr>
        <p:spPr>
          <a:xfrm>
            <a:off x="7810500" y="2770833"/>
            <a:ext cx="4411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b="1">
                <a:solidFill>
                  <a:schemeClr val="tx1"/>
                </a:solidFill>
                <a:latin typeface="EC Square Sans Pro" panose="020B0506040000020004" pitchFamily="34" charset="0"/>
              </a:rPr>
              <a:t>2.1</a:t>
            </a:r>
            <a:endParaRPr lang="en-IE" b="1">
              <a:solidFill>
                <a:schemeClr val="tx1"/>
              </a:solidFill>
              <a:latin typeface="EC Square Sans Pro" panose="020B0506040000020004" pitchFamily="34" charset="0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FC12564-63C4-9E4C-2602-B3D7E96CE1E5}"/>
              </a:ext>
            </a:extLst>
          </p:cNvPr>
          <p:cNvCxnSpPr>
            <a:cxnSpLocks/>
          </p:cNvCxnSpPr>
          <p:nvPr/>
        </p:nvCxnSpPr>
        <p:spPr>
          <a:xfrm>
            <a:off x="7800975" y="2343150"/>
            <a:ext cx="0" cy="71438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0A4E54A7-5C41-17E9-2C60-89CFA5CEF27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352032" y="2690830"/>
            <a:ext cx="816864" cy="45470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fr-BE" sz="1100">
                <a:latin typeface="EC Square Sans Pro" panose="020B0506040000020004" pitchFamily="34" charset="0"/>
              </a:rPr>
              <a:t>2021-2027</a:t>
            </a:r>
            <a:endParaRPr lang="en-IE" sz="1100">
              <a:latin typeface="EC Square Sans Pro" panose="020B05060400000200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1CFCDFA-E8CC-B10E-0473-E927D089098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339840" y="4372309"/>
            <a:ext cx="845450" cy="69399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fr-BE" sz="1100">
                <a:latin typeface="EC Square Sans Pro" panose="020B0506040000020004" pitchFamily="34" charset="0"/>
              </a:rPr>
              <a:t>2028-2034</a:t>
            </a:r>
            <a:endParaRPr lang="en-IE" sz="1100">
              <a:latin typeface="EC Square Sans Pro" panose="020B050604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277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BA228-BEB1-CC88-9DD7-A17276383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6904"/>
          </a:xfrm>
        </p:spPr>
        <p:txBody>
          <a:bodyPr anchor="ctr">
            <a:normAutofit fontScale="90000"/>
          </a:bodyPr>
          <a:lstStyle/>
          <a:p>
            <a:r>
              <a:rPr dirty="0"/>
              <a:t>Un budget de l’UE plus </a:t>
            </a:r>
            <a:r>
              <a:rPr lang="fr-BE" dirty="0"/>
              <a:t>large</a:t>
            </a:r>
            <a:r>
              <a:rPr dirty="0"/>
              <a:t>, </a:t>
            </a:r>
            <a:r>
              <a:rPr lang="fr-BE" dirty="0"/>
              <a:t>plus efficace </a:t>
            </a:r>
            <a:br>
              <a:rPr lang="fr-BE" dirty="0"/>
            </a:br>
            <a:r>
              <a:rPr dirty="0"/>
              <a:t>et </a:t>
            </a:r>
            <a:r>
              <a:rPr lang="fr-BE" dirty="0"/>
              <a:t>plus focalisé</a:t>
            </a:r>
            <a:endParaRPr lang="fr-BE" dirty="0">
              <a:cs typeface="Arial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2C713D04-9F2F-0482-8403-241FC9167CB0}"/>
              </a:ext>
            </a:extLst>
          </p:cNvPr>
          <p:cNvGrpSpPr/>
          <p:nvPr/>
        </p:nvGrpSpPr>
        <p:grpSpPr>
          <a:xfrm>
            <a:off x="1023257" y="1765223"/>
            <a:ext cx="9728200" cy="3887296"/>
            <a:chOff x="838200" y="1993823"/>
            <a:chExt cx="9728200" cy="3887296"/>
          </a:xfrm>
        </p:grpSpPr>
        <p:sp>
          <p:nvSpPr>
            <p:cNvPr id="4" name="Flowchart: Manual Input 3">
              <a:extLst>
                <a:ext uri="{FF2B5EF4-FFF2-40B4-BE49-F238E27FC236}">
                  <a16:creationId xmlns:a16="http://schemas.microsoft.com/office/drawing/2014/main" id="{AAC02172-7E70-0C52-92E5-180E381879A0}"/>
                </a:ext>
              </a:extLst>
            </p:cNvPr>
            <p:cNvSpPr/>
            <p:nvPr/>
          </p:nvSpPr>
          <p:spPr>
            <a:xfrm>
              <a:off x="838200" y="1993823"/>
              <a:ext cx="9728200" cy="1798896"/>
            </a:xfrm>
            <a:prstGeom prst="flowChartManualInpu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/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9BE0B0D8-07A5-EA7D-65C2-4E79D6F24BC2}"/>
                </a:ext>
              </a:extLst>
            </p:cNvPr>
            <p:cNvSpPr/>
            <p:nvPr/>
          </p:nvSpPr>
          <p:spPr>
            <a:xfrm>
              <a:off x="1401272" y="2838217"/>
              <a:ext cx="9007580" cy="3042902"/>
            </a:xfrm>
            <a:prstGeom prst="roundRect">
              <a:avLst>
                <a:gd name="adj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anchor="t"/>
            <a:lstStyle/>
            <a:p>
              <a:pPr algn="ctr">
                <a:spcBef>
                  <a:spcPts val="1200"/>
                </a:spcBef>
              </a:pPr>
              <a:endParaRPr sz="4800" b="1">
                <a:solidFill>
                  <a:schemeClr val="accent1"/>
                </a:solidFill>
                <a:latin typeface="EC Square Sans Pro" panose="020B0506040000020004" pitchFamily="34" charset="0"/>
              </a:endParaRP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AD33C6E7-4AA9-64CE-5B59-5EAECFF20880}"/>
                </a:ext>
              </a:extLst>
            </p:cNvPr>
            <p:cNvSpPr/>
            <p:nvPr/>
          </p:nvSpPr>
          <p:spPr>
            <a:xfrm>
              <a:off x="1048179" y="2594981"/>
              <a:ext cx="9254838" cy="3174448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anchor="t"/>
            <a:lstStyle/>
            <a:p>
              <a:pPr lvl="0" algn="ctr"/>
              <a:endParaRPr sz="2000" b="1">
                <a:solidFill>
                  <a:schemeClr val="accent1"/>
                </a:solidFill>
                <a:latin typeface="EC Square Sans Pro" panose="020B0506040000020004" pitchFamily="34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6C6889F-6B1A-A414-9E37-EACAC556B91C}"/>
                </a:ext>
              </a:extLst>
            </p:cNvPr>
            <p:cNvSpPr/>
            <p:nvPr/>
          </p:nvSpPr>
          <p:spPr>
            <a:xfrm>
              <a:off x="2620421" y="2796529"/>
              <a:ext cx="7435339" cy="702000"/>
            </a:xfrm>
            <a:prstGeom prst="rect">
              <a:avLst/>
            </a:prstGeom>
            <a:solidFill>
              <a:srgbClr val="E1EBFF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0" rIns="91440" bIns="0" anchor="ctr"/>
            <a:lstStyle/>
            <a:p>
              <a:pPr>
                <a:defRPr sz="1800">
                  <a:solidFill>
                    <a:schemeClr val="accent1"/>
                  </a:solidFill>
                  <a:latin typeface="EC Square Sans Pro Medium"/>
                </a:defRPr>
              </a:pPr>
              <a:r>
                <a:rPr dirty="0"/>
                <a:t>2</a:t>
              </a:r>
              <a:r>
                <a:rPr lang="fr-BE" dirty="0"/>
                <a:t>000</a:t>
              </a:r>
              <a:r>
                <a:rPr dirty="0"/>
                <a:t> milliards d’euros (1,26 % du RNB de l’UE) </a:t>
              </a:r>
              <a:r>
                <a:rPr lang="fr-FR" dirty="0"/>
                <a:t>à la hauteur des besoins et de l’ambition de l’Europe</a:t>
              </a:r>
              <a:endParaRPr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54031FC-1E64-E6DD-52A8-E8D973495B7A}"/>
                </a:ext>
              </a:extLst>
            </p:cNvPr>
            <p:cNvSpPr/>
            <p:nvPr/>
          </p:nvSpPr>
          <p:spPr>
            <a:xfrm>
              <a:off x="2620419" y="3766481"/>
              <a:ext cx="7435339" cy="703311"/>
            </a:xfrm>
            <a:prstGeom prst="rect">
              <a:avLst/>
            </a:prstGeom>
            <a:solidFill>
              <a:srgbClr val="E1EBFF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0" rIns="91440" bIns="0" anchor="ctr"/>
            <a:lstStyle/>
            <a:p>
              <a:pPr>
                <a:defRPr sz="1800">
                  <a:solidFill>
                    <a:schemeClr val="accent1"/>
                  </a:solidFill>
                  <a:latin typeface="EC Square Sans Pro Medium"/>
                </a:defRPr>
              </a:pPr>
              <a:r>
                <a:rPr dirty="0" err="1"/>
                <a:t>Axé</a:t>
              </a:r>
              <a:r>
                <a:rPr dirty="0"/>
                <a:t> sur les </a:t>
              </a:r>
              <a:r>
                <a:rPr dirty="0" err="1"/>
                <a:t>résultats</a:t>
              </a:r>
              <a:r>
                <a:rPr dirty="0"/>
                <a:t>, plus simple pour les </a:t>
              </a:r>
              <a:r>
                <a:rPr dirty="0" err="1"/>
                <a:t>bénéficiaires</a:t>
              </a:r>
              <a:r>
                <a:rPr dirty="0"/>
                <a:t>, plus souple 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D8ABF7D-F694-84D9-FE0E-A9B076192CCF}"/>
                </a:ext>
              </a:extLst>
            </p:cNvPr>
            <p:cNvSpPr/>
            <p:nvPr/>
          </p:nvSpPr>
          <p:spPr>
            <a:xfrm>
              <a:off x="2620419" y="4737745"/>
              <a:ext cx="7435339" cy="700153"/>
            </a:xfrm>
            <a:prstGeom prst="rect">
              <a:avLst/>
            </a:prstGeom>
            <a:solidFill>
              <a:srgbClr val="E1EBFF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0" rIns="91440" bIns="0" anchor="ctr"/>
            <a:lstStyle/>
            <a:p>
              <a:pPr>
                <a:defRPr sz="1800">
                  <a:solidFill>
                    <a:schemeClr val="accent1"/>
                  </a:solidFill>
                  <a:latin typeface="EC Square Sans Pro Medium"/>
                </a:defRPr>
              </a:pPr>
              <a:r>
                <a:rPr lang="fr-BE"/>
                <a:t>Centré sur </a:t>
              </a:r>
              <a:r>
                <a:t>les </a:t>
              </a:r>
              <a:r>
                <a:rPr err="1"/>
                <a:t>priorités</a:t>
              </a:r>
              <a:r>
                <a:t> </a:t>
              </a:r>
              <a:r>
                <a:rPr err="1"/>
                <a:t>européennes</a:t>
              </a:r>
              <a:endParaRPr sz="1800">
                <a:solidFill>
                  <a:schemeClr val="accent1"/>
                </a:solidFill>
                <a:latin typeface="EC Square Sans Pro Medium" panose="020B0500000000020004" pitchFamily="34" charset="0"/>
              </a:endParaRPr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08C92E98-132B-4B43-1E7D-70013010E38C}"/>
                </a:ext>
              </a:extLst>
            </p:cNvPr>
            <p:cNvGrpSpPr/>
            <p:nvPr/>
          </p:nvGrpSpPr>
          <p:grpSpPr>
            <a:xfrm>
              <a:off x="1241098" y="2796529"/>
              <a:ext cx="1268285" cy="695777"/>
              <a:chOff x="1241098" y="2796529"/>
              <a:chExt cx="1268285" cy="695777"/>
            </a:xfrm>
          </p:grpSpPr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440429C-8672-6992-B547-BF8E175D8F49}"/>
                  </a:ext>
                </a:extLst>
              </p:cNvPr>
              <p:cNvSpPr txBox="1"/>
              <p:nvPr/>
            </p:nvSpPr>
            <p:spPr>
              <a:xfrm>
                <a:off x="1241098" y="2828252"/>
                <a:ext cx="1268274" cy="514647"/>
              </a:xfrm>
              <a:prstGeom prst="rect">
                <a:avLst/>
              </a:prstGeom>
              <a:noFill/>
            </p:spPr>
            <p:txBody>
              <a:bodyPr wrap="square" lIns="0" tIns="45720" rIns="0" bIns="45720" anchor="t">
                <a:noAutofit/>
              </a:bodyPr>
              <a:lstStyle/>
              <a:p>
                <a:pPr algn="ctr">
                  <a:defRPr sz="1800" b="1">
                    <a:solidFill>
                      <a:schemeClr val="accent1"/>
                    </a:solidFill>
                    <a:latin typeface="EC Square Sans Pro" panose="020B0506040000020004" pitchFamily="34" charset="0"/>
                  </a:defRPr>
                </a:pPr>
                <a:r>
                  <a:rPr lang="fr-BE" sz="1800">
                    <a:latin typeface="EC Square Sans Pro"/>
                  </a:rPr>
                  <a:t>Plus </a:t>
                </a:r>
                <a:br>
                  <a:rPr lang="fr-BE" sz="1800">
                    <a:latin typeface="EC Square Sans Pro"/>
                  </a:rPr>
                </a:br>
                <a:r>
                  <a:rPr lang="fr-BE" sz="1800">
                    <a:latin typeface="EC Square Sans Pro"/>
                  </a:rPr>
                  <a:t>large</a:t>
                </a:r>
                <a:endParaRPr lang="en-US" sz="1800"/>
              </a:p>
            </p:txBody>
          </p:sp>
          <p:sp>
            <p:nvSpPr>
              <p:cNvPr id="22" name="Left Bracket 21">
                <a:extLst>
                  <a:ext uri="{FF2B5EF4-FFF2-40B4-BE49-F238E27FC236}">
                    <a16:creationId xmlns:a16="http://schemas.microsoft.com/office/drawing/2014/main" id="{0C5F0730-6DB5-F91B-2053-350BFE181A3B}"/>
                  </a:ext>
                </a:extLst>
              </p:cNvPr>
              <p:cNvSpPr/>
              <p:nvPr/>
            </p:nvSpPr>
            <p:spPr>
              <a:xfrm rot="16200000">
                <a:off x="1778183" y="2761107"/>
                <a:ext cx="194125" cy="1268274"/>
              </a:xfrm>
              <a:prstGeom prst="leftBracket">
                <a:avLst>
                  <a:gd name="adj" fmla="val 0"/>
                </a:avLst>
              </a:prstGeom>
              <a:ln w="28575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 sz="2400"/>
              </a:p>
            </p:txBody>
          </p:sp>
          <p:sp>
            <p:nvSpPr>
              <p:cNvPr id="23" name="Left Bracket 22">
                <a:extLst>
                  <a:ext uri="{FF2B5EF4-FFF2-40B4-BE49-F238E27FC236}">
                    <a16:creationId xmlns:a16="http://schemas.microsoft.com/office/drawing/2014/main" id="{D133CDD3-37F2-3651-630E-9496C49D8E7C}"/>
                  </a:ext>
                </a:extLst>
              </p:cNvPr>
              <p:cNvSpPr/>
              <p:nvPr/>
            </p:nvSpPr>
            <p:spPr>
              <a:xfrm rot="5400000">
                <a:off x="1778178" y="2259455"/>
                <a:ext cx="194125" cy="1268274"/>
              </a:xfrm>
              <a:prstGeom prst="leftBracket">
                <a:avLst>
                  <a:gd name="adj" fmla="val 0"/>
                </a:avLst>
              </a:prstGeom>
              <a:ln w="28575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 sz="2400"/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479ED3E4-8ACD-D24D-CAFF-59E54657B071}"/>
                </a:ext>
              </a:extLst>
            </p:cNvPr>
            <p:cNvGrpSpPr/>
            <p:nvPr/>
          </p:nvGrpSpPr>
          <p:grpSpPr>
            <a:xfrm>
              <a:off x="1241099" y="3753985"/>
              <a:ext cx="1268279" cy="695777"/>
              <a:chOff x="1241104" y="2796529"/>
              <a:chExt cx="1268279" cy="695777"/>
            </a:xfrm>
          </p:grpSpPr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F3C93E67-A747-B942-8354-EE701DAA801D}"/>
                  </a:ext>
                </a:extLst>
              </p:cNvPr>
              <p:cNvSpPr txBox="1"/>
              <p:nvPr/>
            </p:nvSpPr>
            <p:spPr>
              <a:xfrm>
                <a:off x="1241104" y="2847214"/>
                <a:ext cx="1268274" cy="514647"/>
              </a:xfrm>
              <a:prstGeom prst="rect">
                <a:avLst/>
              </a:prstGeom>
              <a:noFill/>
            </p:spPr>
            <p:txBody>
              <a:bodyPr wrap="square" lIns="0" tIns="45720" rIns="0" bIns="45720" anchor="t">
                <a:noAutofit/>
              </a:bodyPr>
              <a:lstStyle/>
              <a:p>
                <a:pPr algn="ctr">
                  <a:defRPr sz="1800" b="1">
                    <a:solidFill>
                      <a:schemeClr val="accent1"/>
                    </a:solidFill>
                    <a:latin typeface="EC Square Sans Pro" panose="020B0506040000020004" pitchFamily="34" charset="0"/>
                  </a:defRPr>
                </a:pPr>
                <a:r>
                  <a:rPr lang="fr-BE" sz="1800">
                    <a:latin typeface="EC Square Sans Pro"/>
                  </a:rPr>
                  <a:t>Plus efficace</a:t>
                </a:r>
                <a:endParaRPr lang="en-US"/>
              </a:p>
            </p:txBody>
          </p:sp>
          <p:sp>
            <p:nvSpPr>
              <p:cNvPr id="37" name="Left Bracket 36">
                <a:extLst>
                  <a:ext uri="{FF2B5EF4-FFF2-40B4-BE49-F238E27FC236}">
                    <a16:creationId xmlns:a16="http://schemas.microsoft.com/office/drawing/2014/main" id="{C8FEFC5C-94A8-2723-1667-24C838D4F9E7}"/>
                  </a:ext>
                </a:extLst>
              </p:cNvPr>
              <p:cNvSpPr/>
              <p:nvPr/>
            </p:nvSpPr>
            <p:spPr>
              <a:xfrm rot="16200000">
                <a:off x="1778183" y="2761107"/>
                <a:ext cx="194125" cy="1268274"/>
              </a:xfrm>
              <a:prstGeom prst="leftBracket">
                <a:avLst>
                  <a:gd name="adj" fmla="val 0"/>
                </a:avLst>
              </a:prstGeom>
              <a:ln w="28575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 sz="2400"/>
              </a:p>
            </p:txBody>
          </p:sp>
          <p:sp>
            <p:nvSpPr>
              <p:cNvPr id="38" name="Left Bracket 37">
                <a:extLst>
                  <a:ext uri="{FF2B5EF4-FFF2-40B4-BE49-F238E27FC236}">
                    <a16:creationId xmlns:a16="http://schemas.microsoft.com/office/drawing/2014/main" id="{6A933410-1A6A-DD97-B0A9-17F51F01D6B3}"/>
                  </a:ext>
                </a:extLst>
              </p:cNvPr>
              <p:cNvSpPr/>
              <p:nvPr/>
            </p:nvSpPr>
            <p:spPr>
              <a:xfrm rot="5400000">
                <a:off x="1778178" y="2259455"/>
                <a:ext cx="194125" cy="1268274"/>
              </a:xfrm>
              <a:prstGeom prst="leftBracket">
                <a:avLst>
                  <a:gd name="adj" fmla="val 0"/>
                </a:avLst>
              </a:prstGeom>
              <a:ln w="28575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 sz="2400"/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F80461CC-1D12-B04D-A224-0D6A2F31946C}"/>
                </a:ext>
              </a:extLst>
            </p:cNvPr>
            <p:cNvGrpSpPr/>
            <p:nvPr/>
          </p:nvGrpSpPr>
          <p:grpSpPr>
            <a:xfrm>
              <a:off x="1254843" y="4711441"/>
              <a:ext cx="1268279" cy="695777"/>
              <a:chOff x="1241104" y="2796529"/>
              <a:chExt cx="1268279" cy="695777"/>
            </a:xfrm>
          </p:grpSpPr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FEF94D9-B55C-FD6D-9643-E5F0B583F944}"/>
                  </a:ext>
                </a:extLst>
              </p:cNvPr>
              <p:cNvSpPr txBox="1"/>
              <p:nvPr/>
            </p:nvSpPr>
            <p:spPr>
              <a:xfrm>
                <a:off x="1241104" y="2838213"/>
                <a:ext cx="1268274" cy="612405"/>
              </a:xfrm>
              <a:prstGeom prst="rect">
                <a:avLst/>
              </a:prstGeom>
              <a:noFill/>
            </p:spPr>
            <p:txBody>
              <a:bodyPr wrap="square" lIns="0" tIns="45720" rIns="0" bIns="45720" anchor="t">
                <a:noAutofit/>
              </a:bodyPr>
              <a:lstStyle/>
              <a:p>
                <a:pPr algn="ctr">
                  <a:defRPr sz="1800" b="1">
                    <a:solidFill>
                      <a:schemeClr val="accent1"/>
                    </a:solidFill>
                    <a:latin typeface="EC Square Sans Pro" panose="020B0506040000020004" pitchFamily="34" charset="0"/>
                  </a:defRPr>
                </a:pPr>
                <a:r>
                  <a:rPr lang="fr-BE">
                    <a:latin typeface="EC Square Sans Pro"/>
                  </a:rPr>
                  <a:t>Plus focalisé</a:t>
                </a:r>
                <a:endParaRPr lang="fr-BE"/>
              </a:p>
            </p:txBody>
          </p:sp>
          <p:sp>
            <p:nvSpPr>
              <p:cNvPr id="41" name="Left Bracket 40">
                <a:extLst>
                  <a:ext uri="{FF2B5EF4-FFF2-40B4-BE49-F238E27FC236}">
                    <a16:creationId xmlns:a16="http://schemas.microsoft.com/office/drawing/2014/main" id="{1A0EBB53-FA60-F266-1655-57A093704B1F}"/>
                  </a:ext>
                </a:extLst>
              </p:cNvPr>
              <p:cNvSpPr/>
              <p:nvPr/>
            </p:nvSpPr>
            <p:spPr>
              <a:xfrm rot="16200000">
                <a:off x="1778183" y="2761107"/>
                <a:ext cx="194125" cy="1268274"/>
              </a:xfrm>
              <a:prstGeom prst="leftBracket">
                <a:avLst>
                  <a:gd name="adj" fmla="val 0"/>
                </a:avLst>
              </a:prstGeom>
              <a:ln w="28575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 sz="2400"/>
              </a:p>
            </p:txBody>
          </p:sp>
          <p:sp>
            <p:nvSpPr>
              <p:cNvPr id="42" name="Left Bracket 41">
                <a:extLst>
                  <a:ext uri="{FF2B5EF4-FFF2-40B4-BE49-F238E27FC236}">
                    <a16:creationId xmlns:a16="http://schemas.microsoft.com/office/drawing/2014/main" id="{8DA5610F-D16F-84E3-57CE-CAE66CECB5D9}"/>
                  </a:ext>
                </a:extLst>
              </p:cNvPr>
              <p:cNvSpPr/>
              <p:nvPr/>
            </p:nvSpPr>
            <p:spPr>
              <a:xfrm rot="5400000">
                <a:off x="1778178" y="2259455"/>
                <a:ext cx="194125" cy="1268274"/>
              </a:xfrm>
              <a:prstGeom prst="leftBracket">
                <a:avLst>
                  <a:gd name="adj" fmla="val 0"/>
                </a:avLst>
              </a:prstGeom>
              <a:ln w="28575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 sz="2400"/>
              </a:p>
            </p:txBody>
          </p:sp>
        </p:grp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4F475EA-2129-ED36-2FFB-BEF2567418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768364BB-9B21-4D29-A19C-C6410F652861}" type="slidenum">
              <a:rPr lang="en-IE" smtClean="0"/>
              <a:pPr algn="l"/>
              <a:t>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913593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589FAE5-D3E9-8389-A22F-2F63C0FC09E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429000"/>
            <a:ext cx="10515600" cy="1020337"/>
          </a:xfrm>
        </p:spPr>
        <p:txBody>
          <a:bodyPr/>
          <a:lstStyle/>
          <a:p>
            <a:pPr>
              <a:defRPr sz="8000">
                <a:solidFill>
                  <a:schemeClr val="bg1"/>
                </a:solidFill>
              </a:defRPr>
            </a:pPr>
            <a:r>
              <a:rPr lang="fr-BE"/>
              <a:t>MERCI</a:t>
            </a:r>
            <a:endParaRPr lang="en-US" sz="8000">
              <a:solidFill>
                <a:schemeClr val="bg1"/>
              </a:solidFill>
              <a:cs typeface="Arial"/>
            </a:endParaRPr>
          </a:p>
        </p:txBody>
      </p:sp>
      <p:sp>
        <p:nvSpPr>
          <p:cNvPr id="6" name="Google Shape;445;p20">
            <a:extLst>
              <a:ext uri="{FF2B5EF4-FFF2-40B4-BE49-F238E27FC236}">
                <a16:creationId xmlns:a16="http://schemas.microsoft.com/office/drawing/2014/main" id="{38E61E29-8603-546B-ECBD-D4F8E851B3FC}"/>
              </a:ext>
            </a:extLst>
          </p:cNvPr>
          <p:cNvSpPr txBox="1"/>
          <p:nvPr/>
        </p:nvSpPr>
        <p:spPr>
          <a:xfrm>
            <a:off x="838200" y="4905552"/>
            <a:ext cx="8941016" cy="1061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  <a:latin typeface="+mj-lt"/>
                <a:ea typeface="Arial"/>
                <a:cs typeface="Arial"/>
                <a:sym typeface="Arial"/>
              </a:defRPr>
            </a:pPr>
            <a:r>
              <a:rPr dirty="0"/>
              <a:t>© Union européenne </a:t>
            </a:r>
            <a:r>
              <a:rPr lang="en-IE"/>
              <a:t>2026</a:t>
            </a:r>
            <a:endParaRPr sz="1200" dirty="0">
              <a:solidFill>
                <a:schemeClr val="bg1"/>
              </a:solidFill>
              <a:latin typeface="+mj-lt"/>
            </a:endParaRPr>
          </a:p>
          <a:p>
            <a:pPr marL="0" marR="0" lvl="0" indent="0" algn="l" rtl="0">
              <a:spcBef>
                <a:spcPts val="1800"/>
              </a:spcBef>
              <a:spcAft>
                <a:spcPts val="0"/>
              </a:spcAft>
              <a:buNone/>
              <a:defRPr sz="1200">
                <a:solidFill>
                  <a:schemeClr val="bg1"/>
                </a:solidFill>
                <a:latin typeface="+mj-lt"/>
                <a:ea typeface="Arial"/>
                <a:cs typeface="Arial"/>
                <a:sym typeface="Arial"/>
              </a:defRPr>
            </a:pPr>
            <a:r>
              <a:rPr lang="en-IE" err="1"/>
              <a:t>Sauf</a:t>
            </a:r>
            <a:r>
              <a:rPr dirty="0"/>
              <a:t> mention contraire, la </a:t>
            </a:r>
            <a:r>
              <a:rPr lang="en-IE" err="1"/>
              <a:t>réutilisation</a:t>
            </a:r>
            <a:r>
              <a:rPr dirty="0"/>
              <a:t> de </a:t>
            </a:r>
            <a:r>
              <a:rPr lang="en-IE" err="1"/>
              <a:t>cette</a:t>
            </a:r>
            <a:r>
              <a:rPr dirty="0"/>
              <a:t> </a:t>
            </a:r>
            <a:r>
              <a:rPr lang="en-IE" err="1"/>
              <a:t>présentation</a:t>
            </a:r>
            <a:r>
              <a:rPr dirty="0"/>
              <a:t> </a:t>
            </a:r>
            <a:r>
              <a:rPr lang="en-IE" err="1"/>
              <a:t>est</a:t>
            </a:r>
            <a:r>
              <a:rPr dirty="0"/>
              <a:t> </a:t>
            </a:r>
            <a:r>
              <a:rPr lang="en-IE" err="1"/>
              <a:t>autorisée</a:t>
            </a:r>
            <a:r>
              <a:rPr dirty="0"/>
              <a:t> </a:t>
            </a:r>
            <a:r>
              <a:rPr lang="en-IE" err="1"/>
              <a:t>en</a:t>
            </a:r>
            <a:r>
              <a:rPr dirty="0"/>
              <a:t> vertu de la </a:t>
            </a:r>
            <a:r>
              <a:rPr lang="en-IE" err="1"/>
              <a:t>licence</a:t>
            </a:r>
            <a:r>
              <a:rPr dirty="0"/>
              <a:t> </a:t>
            </a:r>
            <a:r>
              <a:rPr u="sng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 4.0</a:t>
            </a:r>
            <a:r>
              <a:rPr dirty="0"/>
              <a:t>. Pour toute </a:t>
            </a:r>
            <a:r>
              <a:rPr lang="en-IE" err="1"/>
              <a:t>utilisation</a:t>
            </a:r>
            <a:r>
              <a:rPr dirty="0"/>
              <a:t> </a:t>
            </a:r>
            <a:r>
              <a:rPr lang="en-IE" err="1"/>
              <a:t>ou</a:t>
            </a:r>
            <a:r>
              <a:rPr dirty="0"/>
              <a:t> reproduction </a:t>
            </a:r>
            <a:r>
              <a:rPr lang="en-IE" err="1"/>
              <a:t>d’éléments</a:t>
            </a:r>
            <a:r>
              <a:rPr dirty="0"/>
              <a:t> qui ne </a:t>
            </a:r>
            <a:r>
              <a:rPr lang="en-IE" err="1"/>
              <a:t>sont</a:t>
            </a:r>
            <a:r>
              <a:rPr dirty="0"/>
              <a:t> pas la </a:t>
            </a:r>
            <a:r>
              <a:rPr lang="en-IE" err="1"/>
              <a:t>propriété</a:t>
            </a:r>
            <a:r>
              <a:rPr dirty="0"/>
              <a:t> de l’UE, </a:t>
            </a:r>
            <a:r>
              <a:rPr lang="en-IE" err="1"/>
              <a:t>l’autorisation</a:t>
            </a:r>
            <a:r>
              <a:rPr dirty="0"/>
              <a:t> </a:t>
            </a:r>
            <a:r>
              <a:rPr lang="en-IE" err="1"/>
              <a:t>peut</a:t>
            </a:r>
            <a:r>
              <a:rPr dirty="0"/>
              <a:t> devoir </a:t>
            </a:r>
            <a:r>
              <a:rPr lang="en-IE" err="1"/>
              <a:t>être</a:t>
            </a:r>
            <a:r>
              <a:rPr dirty="0"/>
              <a:t> </a:t>
            </a:r>
            <a:r>
              <a:rPr lang="en-IE" err="1"/>
              <a:t>obtenue</a:t>
            </a:r>
            <a:r>
              <a:rPr dirty="0"/>
              <a:t> </a:t>
            </a:r>
            <a:r>
              <a:rPr lang="en-IE" err="1"/>
              <a:t>directement</a:t>
            </a:r>
            <a:r>
              <a:rPr dirty="0"/>
              <a:t> </a:t>
            </a:r>
            <a:r>
              <a:rPr lang="en-IE" err="1"/>
              <a:t>auprès</a:t>
            </a:r>
            <a:r>
              <a:rPr dirty="0"/>
              <a:t> des </a:t>
            </a:r>
            <a:r>
              <a:rPr lang="en-IE" err="1"/>
              <a:t>titulaires</a:t>
            </a:r>
            <a:r>
              <a:rPr dirty="0"/>
              <a:t> de droits </a:t>
            </a:r>
            <a:r>
              <a:rPr lang="en-IE" err="1"/>
              <a:t>respectifs</a:t>
            </a:r>
            <a:r>
              <a:rPr dirty="0"/>
              <a:t>.</a:t>
            </a:r>
            <a:endParaRPr lang="en-IE" sz="120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78372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7536D3-F9CB-3DAF-D998-B6497D1335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6DF55-6748-683E-D4A6-D8026E5E8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Un budget de </a:t>
            </a:r>
            <a:r>
              <a:rPr dirty="0" err="1"/>
              <a:t>l’UE</a:t>
            </a:r>
            <a:r>
              <a:rPr dirty="0"/>
              <a:t> </a:t>
            </a:r>
            <a:r>
              <a:rPr dirty="0" err="1"/>
              <a:t>ambitieux</a:t>
            </a:r>
            <a:r>
              <a:rPr dirty="0"/>
              <a:t> pour </a:t>
            </a:r>
            <a:r>
              <a:rPr dirty="0" err="1"/>
              <a:t>une</a:t>
            </a:r>
            <a:r>
              <a:rPr dirty="0"/>
              <a:t> Europe </a:t>
            </a:r>
            <a:r>
              <a:rPr dirty="0" err="1"/>
              <a:t>ambitieuse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591D8F-883E-98D6-4E6A-EFA4D589F96D}"/>
              </a:ext>
            </a:extLst>
          </p:cNvPr>
          <p:cNvSpPr txBox="1"/>
          <p:nvPr/>
        </p:nvSpPr>
        <p:spPr>
          <a:xfrm>
            <a:off x="838199" y="5963113"/>
            <a:ext cx="9881682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defRPr sz="1200">
                <a:latin typeface="EC Square Sans Pro" panose="020B0506040000020004" pitchFamily="34" charset="0"/>
              </a:defRPr>
            </a:pPr>
            <a:r>
              <a:rPr lang="fr-FR" dirty="0">
                <a:latin typeface="EC Square Sans Pro"/>
              </a:rPr>
              <a:t>Les crédits d’engagement se fondent sur les cadres financiers pluriannuels adoptés (y compris le Fonds de solidarité de l’Union européenne et la réserve pour l'aide européenne).</a:t>
            </a:r>
          </a:p>
          <a:p>
            <a:pPr>
              <a:defRPr sz="1200">
                <a:latin typeface="EC Square Sans Pro" panose="020B0506040000020004" pitchFamily="34" charset="0"/>
              </a:defRPr>
            </a:pPr>
            <a:r>
              <a:rPr lang="fr-FR" dirty="0">
                <a:latin typeface="EC Square Sans Pro"/>
              </a:rPr>
              <a:t>Les montants du revenu national brut se fondent sur les premiers ajustements techniques du cadre financier pluriannuel concerné.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F51059-A583-5822-CE66-6FCD3E078F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768364BB-9B21-4D29-A19C-C6410F652861}" type="slidenum">
              <a:rPr lang="en-IE" smtClean="0"/>
              <a:pPr algn="l"/>
              <a:t>3</a:t>
            </a:fld>
            <a:endParaRPr lang="en-IE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D35263FB-D91E-4AD6-AC4C-DD72521A733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4162035"/>
              </p:ext>
            </p:extLst>
          </p:nvPr>
        </p:nvGraphicFramePr>
        <p:xfrm>
          <a:off x="740227" y="1536193"/>
          <a:ext cx="10488605" cy="40835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9C13E32B-6713-8E2F-1E4E-94A7032729D4}"/>
              </a:ext>
            </a:extLst>
          </p:cNvPr>
          <p:cNvSpPr/>
          <p:nvPr/>
        </p:nvSpPr>
        <p:spPr>
          <a:xfrm>
            <a:off x="4705350" y="5714017"/>
            <a:ext cx="121444" cy="1214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71A622-5290-0747-533B-539026C927BD}"/>
              </a:ext>
            </a:extLst>
          </p:cNvPr>
          <p:cNvSpPr txBox="1"/>
          <p:nvPr/>
        </p:nvSpPr>
        <p:spPr>
          <a:xfrm>
            <a:off x="4798219" y="5605462"/>
            <a:ext cx="569119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BE" sz="1600" b="1">
                <a:solidFill>
                  <a:schemeClr val="accent1"/>
                </a:solidFill>
                <a:latin typeface="EC Square Sans Pro"/>
              </a:rPr>
              <a:t>CFP</a:t>
            </a:r>
            <a:endParaRPr lang="fr-BE" sz="1600" b="1">
              <a:solidFill>
                <a:schemeClr val="accent1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99BAB21-B6B7-BC0E-8904-42928D3244D4}"/>
              </a:ext>
            </a:extLst>
          </p:cNvPr>
          <p:cNvSpPr/>
          <p:nvPr/>
        </p:nvSpPr>
        <p:spPr>
          <a:xfrm>
            <a:off x="5508625" y="5714017"/>
            <a:ext cx="121444" cy="12144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016C947-5D3B-DF15-89DD-5273CC12113B}"/>
              </a:ext>
            </a:extLst>
          </p:cNvPr>
          <p:cNvSpPr txBox="1"/>
          <p:nvPr/>
        </p:nvSpPr>
        <p:spPr>
          <a:xfrm>
            <a:off x="5623264" y="5616347"/>
            <a:ext cx="2453935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BE" sz="1600" b="1">
                <a:solidFill>
                  <a:schemeClr val="accent1"/>
                </a:solidFill>
                <a:latin typeface="EC Square Sans Pro"/>
              </a:rPr>
              <a:t>Remboursements NGEU</a:t>
            </a:r>
          </a:p>
        </p:txBody>
      </p:sp>
    </p:spTree>
    <p:extLst>
      <p:ext uri="{BB962C8B-B14F-4D97-AF65-F5344CB8AC3E}">
        <p14:creationId xmlns:p14="http://schemas.microsoft.com/office/powerpoint/2010/main" val="2766751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250121-88CA-593E-2D2F-FEC287469D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68D9A-2306-E49B-5B63-0F50FBF0A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885714" cy="816904"/>
          </a:xfrm>
        </p:spPr>
        <p:txBody>
          <a:bodyPr/>
          <a:lstStyle/>
          <a:p>
            <a:r>
              <a:rPr lang="en-GB" dirty="0"/>
              <a:t>Un budget </a:t>
            </a:r>
            <a:r>
              <a:rPr lang="en-GB" dirty="0" err="1"/>
              <a:t>ambitieux</a:t>
            </a:r>
            <a:endParaRPr lang="en-IE" dirty="0">
              <a:solidFill>
                <a:srgbClr val="FF0000"/>
              </a:solidFill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D86DB00-1F33-FEBC-F69A-72CCF731D289}"/>
              </a:ext>
            </a:extLst>
          </p:cNvPr>
          <p:cNvSpPr/>
          <p:nvPr/>
        </p:nvSpPr>
        <p:spPr>
          <a:xfrm>
            <a:off x="1" y="2557802"/>
            <a:ext cx="5528930" cy="1930428"/>
          </a:xfrm>
          <a:prstGeom prst="rect">
            <a:avLst/>
          </a:prstGeom>
          <a:gradFill flip="none" rotWithShape="1">
            <a:gsLst>
              <a:gs pos="0">
                <a:srgbClr val="E1EBFF"/>
              </a:gs>
              <a:gs pos="50000">
                <a:srgbClr val="E1EBFF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C63CB602-3969-B331-BF5F-D98C3451C8A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6302480"/>
              </p:ext>
            </p:extLst>
          </p:nvPr>
        </p:nvGraphicFramePr>
        <p:xfrm>
          <a:off x="3176840" y="1022400"/>
          <a:ext cx="6730594" cy="500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21" name="Connector: Elbow 20">
            <a:extLst>
              <a:ext uri="{FF2B5EF4-FFF2-40B4-BE49-F238E27FC236}">
                <a16:creationId xmlns:a16="http://schemas.microsoft.com/office/drawing/2014/main" id="{FB7B8BC3-9322-39E1-2577-486F7948037B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6393060" y="1314479"/>
            <a:ext cx="685053" cy="318404"/>
          </a:xfrm>
          <a:prstGeom prst="bentConnector3">
            <a:avLst>
              <a:gd name="adj1" fmla="val 99998"/>
            </a:avLst>
          </a:prstGeom>
          <a:ln w="28575">
            <a:solidFill>
              <a:schemeClr val="accent2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6FC71E-0636-B9D5-94D3-9E75DD9D42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453" y="2721867"/>
            <a:ext cx="4299857" cy="1583016"/>
          </a:xfrm>
        </p:spPr>
        <p:txBody>
          <a:bodyPr vert="horz" lIns="144000" tIns="144000" rIns="144000" bIns="144000" anchor="t">
            <a:noAutofit/>
          </a:bodyPr>
          <a:lstStyle/>
          <a:p>
            <a:pPr marL="283845" lvl="1" indent="-283845">
              <a:spcBef>
                <a:spcPts val="0"/>
              </a:spcBef>
              <a:spcAft>
                <a:spcPts val="600"/>
              </a:spcAft>
              <a:defRPr sz="2000">
                <a:solidFill>
                  <a:schemeClr val="accent1"/>
                </a:solidFill>
                <a:latin typeface="EC Square Sans Pro" panose="020B0506040000020004" pitchFamily="34" charset="0"/>
              </a:defRPr>
            </a:pPr>
            <a:r>
              <a:rPr sz="1900" dirty="0">
                <a:latin typeface="EC Square Sans Pro"/>
              </a:rPr>
              <a:t>De 52 à </a:t>
            </a:r>
            <a:r>
              <a:rPr sz="1900" b="1" dirty="0">
                <a:latin typeface="EC Square Sans Pro"/>
              </a:rPr>
              <a:t>16 programmes</a:t>
            </a:r>
          </a:p>
          <a:p>
            <a:pPr marL="283845" lvl="1" indent="-283845">
              <a:spcBef>
                <a:spcPts val="0"/>
              </a:spcBef>
              <a:spcAft>
                <a:spcPts val="600"/>
              </a:spcAft>
              <a:defRPr sz="2000">
                <a:solidFill>
                  <a:schemeClr val="accent1"/>
                </a:solidFill>
                <a:latin typeface="EC Square Sans Pro" panose="020B0506040000020004" pitchFamily="34" charset="0"/>
              </a:defRPr>
            </a:pPr>
            <a:r>
              <a:rPr sz="1900" b="1" dirty="0">
                <a:latin typeface="EC Square Sans Pro"/>
              </a:rPr>
              <a:t>Plus simple</a:t>
            </a:r>
            <a:r>
              <a:rPr sz="1900" dirty="0">
                <a:latin typeface="EC Square Sans Pro"/>
              </a:rPr>
              <a:t> pour les </a:t>
            </a:r>
            <a:r>
              <a:rPr sz="1900" dirty="0" err="1">
                <a:latin typeface="EC Square Sans Pro"/>
              </a:rPr>
              <a:t>bénéficiaires</a:t>
            </a:r>
            <a:endParaRPr sz="1900" dirty="0">
              <a:latin typeface="EC Square Sans Pro"/>
            </a:endParaRPr>
          </a:p>
          <a:p>
            <a:pPr marL="283845" lvl="1" indent="-283845">
              <a:spcBef>
                <a:spcPts val="0"/>
              </a:spcBef>
              <a:spcAft>
                <a:spcPts val="600"/>
              </a:spcAft>
              <a:defRPr sz="2000">
                <a:solidFill>
                  <a:schemeClr val="accent1"/>
                </a:solidFill>
                <a:latin typeface="EC Square Sans Pro" panose="020B0506040000020004" pitchFamily="34" charset="0"/>
              </a:defRPr>
            </a:pPr>
            <a:r>
              <a:rPr sz="1900" dirty="0">
                <a:latin typeface="EC Square Sans Pro"/>
              </a:rPr>
              <a:t>A</a:t>
            </a:r>
            <a:r>
              <a:rPr lang="fr-BE" sz="1900" dirty="0" err="1">
                <a:latin typeface="EC Square Sans Pro"/>
              </a:rPr>
              <a:t>ccent</a:t>
            </a:r>
            <a:r>
              <a:rPr lang="fr-BE" sz="1900" dirty="0">
                <a:latin typeface="EC Square Sans Pro"/>
              </a:rPr>
              <a:t> mis</a:t>
            </a:r>
            <a:r>
              <a:rPr sz="1900" dirty="0">
                <a:latin typeface="EC Square Sans Pro"/>
              </a:rPr>
              <a:t> </a:t>
            </a:r>
            <a:r>
              <a:rPr sz="1900" b="1" dirty="0">
                <a:latin typeface="EC Square Sans Pro"/>
              </a:rPr>
              <a:t>sur</a:t>
            </a:r>
            <a:r>
              <a:rPr sz="1900" dirty="0">
                <a:latin typeface="EC Square Sans Pro"/>
              </a:rPr>
              <a:t> les </a:t>
            </a:r>
            <a:r>
              <a:rPr sz="1900" dirty="0" err="1">
                <a:latin typeface="EC Square Sans Pro"/>
              </a:rPr>
              <a:t>résultats</a:t>
            </a:r>
            <a:endParaRPr sz="1900" dirty="0">
              <a:latin typeface="EC Square Sans Pro"/>
            </a:endParaRPr>
          </a:p>
          <a:p>
            <a:pPr marL="283845" lvl="1" indent="-283845">
              <a:spcBef>
                <a:spcPts val="0"/>
              </a:spcBef>
              <a:spcAft>
                <a:spcPts val="600"/>
              </a:spcAft>
              <a:defRPr sz="2000">
                <a:solidFill>
                  <a:schemeClr val="accent1"/>
                </a:solidFill>
                <a:latin typeface="EC Square Sans Pro" panose="020B0506040000020004" pitchFamily="34" charset="0"/>
              </a:defRPr>
            </a:pPr>
            <a:r>
              <a:rPr sz="1900" dirty="0">
                <a:latin typeface="EC Square Sans Pro"/>
              </a:rPr>
              <a:t>Plus </a:t>
            </a:r>
            <a:r>
              <a:rPr lang="fr-BE" sz="1900" b="1" dirty="0">
                <a:latin typeface="EC Square Sans Pro"/>
              </a:rPr>
              <a:t>flexible</a:t>
            </a:r>
            <a:endParaRPr sz="19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2DB2686-BC2A-75F1-8336-262C5FD58418}"/>
              </a:ext>
            </a:extLst>
          </p:cNvPr>
          <p:cNvSpPr txBox="1"/>
          <p:nvPr/>
        </p:nvSpPr>
        <p:spPr>
          <a:xfrm>
            <a:off x="2048043" y="1418262"/>
            <a:ext cx="2522615" cy="61555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r">
              <a:defRPr sz="1800">
                <a:latin typeface="EC Square Sans Pro Medium" panose="020B0500000000020004" pitchFamily="34" charset="0"/>
              </a:defRPr>
            </a:pPr>
            <a:r>
              <a:rPr sz="1700" dirty="0">
                <a:latin typeface="EC Square Sans Pro Medium"/>
              </a:rPr>
              <a:t>Plans de </a:t>
            </a:r>
            <a:r>
              <a:rPr sz="1700" dirty="0" err="1">
                <a:latin typeface="EC Square Sans Pro Medium"/>
              </a:rPr>
              <a:t>partenariat</a:t>
            </a:r>
            <a:r>
              <a:rPr sz="1700" dirty="0">
                <a:latin typeface="EC Square Sans Pro Medium"/>
              </a:rPr>
              <a:t> </a:t>
            </a:r>
            <a:r>
              <a:rPr sz="1700" dirty="0" err="1">
                <a:latin typeface="EC Square Sans Pro Medium"/>
              </a:rPr>
              <a:t>nationa</a:t>
            </a:r>
            <a:r>
              <a:rPr lang="fr-BE" sz="1700" dirty="0">
                <a:latin typeface="EC Square Sans Pro Medium"/>
              </a:rPr>
              <a:t>l</a:t>
            </a:r>
            <a:r>
              <a:rPr sz="1700" dirty="0">
                <a:latin typeface="EC Square Sans Pro Medium"/>
              </a:rPr>
              <a:t> et </a:t>
            </a:r>
            <a:r>
              <a:rPr sz="1700" dirty="0" err="1">
                <a:latin typeface="EC Square Sans Pro Medium"/>
              </a:rPr>
              <a:t>régiona</a:t>
            </a:r>
            <a:r>
              <a:rPr lang="fr-BE" sz="1700" dirty="0">
                <a:latin typeface="EC Square Sans Pro Medium"/>
              </a:rPr>
              <a:t>l</a:t>
            </a:r>
            <a:endParaRPr sz="1700" dirty="0">
              <a:latin typeface="EC Square Sans Pro Medium"/>
            </a:endParaRPr>
          </a:p>
        </p:txBody>
      </p:sp>
      <p:cxnSp>
        <p:nvCxnSpPr>
          <p:cNvPr id="14" name="Connector: Elbow 13">
            <a:extLst>
              <a:ext uri="{FF2B5EF4-FFF2-40B4-BE49-F238E27FC236}">
                <a16:creationId xmlns:a16="http://schemas.microsoft.com/office/drawing/2014/main" id="{CCE26E4E-6162-A489-3BF9-A2C6AFE83963}"/>
              </a:ext>
            </a:extLst>
          </p:cNvPr>
          <p:cNvCxnSpPr>
            <a:cxnSpLocks/>
          </p:cNvCxnSpPr>
          <p:nvPr/>
        </p:nvCxnSpPr>
        <p:spPr>
          <a:xfrm rot="16200000" flipV="1">
            <a:off x="4408203" y="1876455"/>
            <a:ext cx="685053" cy="318404"/>
          </a:xfrm>
          <a:prstGeom prst="bentConnector3">
            <a:avLst>
              <a:gd name="adj1" fmla="val 99998"/>
            </a:avLst>
          </a:prstGeom>
          <a:ln w="28575"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7E008B14-0E87-3BDB-8255-BC4DA7288C1E}"/>
              </a:ext>
            </a:extLst>
          </p:cNvPr>
          <p:cNvSpPr txBox="1"/>
          <p:nvPr/>
        </p:nvSpPr>
        <p:spPr>
          <a:xfrm>
            <a:off x="8373207" y="1872422"/>
            <a:ext cx="1459779" cy="61555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defRPr sz="1800">
                <a:latin typeface="EC Square Sans Pro Medium"/>
              </a:defRPr>
            </a:pPr>
            <a:r>
              <a:rPr sz="1700" dirty="0"/>
              <a:t>Erasmus+ </a:t>
            </a:r>
            <a:br>
              <a:rPr lang="fr-BE" sz="1700" dirty="0"/>
            </a:br>
            <a:r>
              <a:rPr lang="fr-BE" sz="1700" dirty="0"/>
              <a:t>et </a:t>
            </a:r>
            <a:r>
              <a:rPr sz="1700" dirty="0"/>
              <a:t>AgoraEU</a:t>
            </a:r>
            <a:endParaRPr sz="1700" dirty="0">
              <a:latin typeface="EC Square Sans Pro Medium" panose="020B0500000000020004" pitchFamily="34" charset="0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B7B9020-EE85-7390-9CAC-B1C73DCCC5DB}"/>
              </a:ext>
            </a:extLst>
          </p:cNvPr>
          <p:cNvCxnSpPr>
            <a:cxnSpLocks/>
          </p:cNvCxnSpPr>
          <p:nvPr/>
        </p:nvCxnSpPr>
        <p:spPr>
          <a:xfrm flipV="1">
            <a:off x="7968752" y="2183408"/>
            <a:ext cx="324000" cy="20761"/>
          </a:xfrm>
          <a:prstGeom prst="straightConnector1">
            <a:avLst/>
          </a:prstGeom>
          <a:ln w="28575">
            <a:solidFill>
              <a:schemeClr val="accent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73F5EF01-84AC-0669-3DC9-28F6D9B5BE0C}"/>
              </a:ext>
            </a:extLst>
          </p:cNvPr>
          <p:cNvGrpSpPr/>
          <p:nvPr/>
        </p:nvGrpSpPr>
        <p:grpSpPr>
          <a:xfrm>
            <a:off x="8373207" y="2783904"/>
            <a:ext cx="3039354" cy="342723"/>
            <a:chOff x="8646507" y="2783904"/>
            <a:chExt cx="3039354" cy="342723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4F4CFDA-6655-6A29-2CD1-100DFDF3BDAC}"/>
                </a:ext>
              </a:extLst>
            </p:cNvPr>
            <p:cNvSpPr txBox="1"/>
            <p:nvPr/>
          </p:nvSpPr>
          <p:spPr>
            <a:xfrm>
              <a:off x="8979070" y="2783904"/>
              <a:ext cx="2706791" cy="342723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>
                <a:lnSpc>
                  <a:spcPts val="1900"/>
                </a:lnSpc>
                <a:defRPr sz="1800">
                  <a:latin typeface="EC Square Sans Pro Medium" panose="020B0500000000020004" pitchFamily="34" charset="0"/>
                </a:defRPr>
              </a:pPr>
              <a:r>
                <a:rPr lang="fr-BE" sz="1700" dirty="0">
                  <a:latin typeface="EC Square Sans Pro Medium"/>
                </a:rPr>
                <a:t>Europe globale</a:t>
              </a:r>
              <a:endParaRPr lang="en-US" sz="1700" dirty="0"/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09BEA9D8-72AD-44C4-B680-FD5D47B71335}"/>
                </a:ext>
              </a:extLst>
            </p:cNvPr>
            <p:cNvCxnSpPr>
              <a:cxnSpLocks/>
            </p:cNvCxnSpPr>
            <p:nvPr/>
          </p:nvCxnSpPr>
          <p:spPr>
            <a:xfrm>
              <a:off x="8646507" y="2944895"/>
              <a:ext cx="306738" cy="0"/>
            </a:xfrm>
            <a:prstGeom prst="straightConnector1">
              <a:avLst/>
            </a:prstGeom>
            <a:ln w="28575">
              <a:solidFill>
                <a:schemeClr val="accent6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8800B0B8-537A-9257-5C88-4DDE5FA0165F}"/>
              </a:ext>
            </a:extLst>
          </p:cNvPr>
          <p:cNvSpPr txBox="1"/>
          <p:nvPr/>
        </p:nvSpPr>
        <p:spPr>
          <a:xfrm>
            <a:off x="838200" y="6055565"/>
            <a:ext cx="5704407" cy="2769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defRPr sz="1200" i="1">
                <a:effectLst/>
                <a:latin typeface="EC Square Sans Pro" panose="020B0506040000020004" pitchFamily="34" charset="0"/>
              </a:defRPr>
            </a:pPr>
            <a:r>
              <a:rPr dirty="0">
                <a:latin typeface="EC Square Sans Pro"/>
              </a:rPr>
              <a:t>Tous les </a:t>
            </a:r>
            <a:r>
              <a:rPr dirty="0" err="1">
                <a:latin typeface="EC Square Sans Pro"/>
              </a:rPr>
              <a:t>montants</a:t>
            </a:r>
            <a:r>
              <a:rPr dirty="0">
                <a:latin typeface="EC Square Sans Pro"/>
              </a:rPr>
              <a:t> </a:t>
            </a:r>
            <a:r>
              <a:rPr dirty="0" err="1">
                <a:solidFill>
                  <a:schemeClr val="tx1"/>
                </a:solidFill>
                <a:latin typeface="EC Square Sans Pro"/>
              </a:rPr>
              <a:t>en</a:t>
            </a:r>
            <a:r>
              <a:rPr dirty="0">
                <a:solidFill>
                  <a:schemeClr val="tx1"/>
                </a:solidFill>
                <a:latin typeface="EC Square Sans Pro"/>
              </a:rPr>
              <a:t> </a:t>
            </a:r>
            <a:r>
              <a:rPr lang="en-US" dirty="0">
                <a:solidFill>
                  <a:schemeClr val="tx1"/>
                </a:solidFill>
                <a:latin typeface="EC Square Sans Pro"/>
              </a:rPr>
              <a:t>milliards </a:t>
            </a:r>
            <a:r>
              <a:rPr lang="en-US" dirty="0" err="1">
                <a:solidFill>
                  <a:schemeClr val="tx1"/>
                </a:solidFill>
                <a:latin typeface="EC Square Sans Pro"/>
              </a:rPr>
              <a:t>d'euros</a:t>
            </a:r>
            <a:r>
              <a:rPr lang="en-US" dirty="0">
                <a:latin typeface="EC Square Sans Pro"/>
              </a:rPr>
              <a:t>,</a:t>
            </a:r>
            <a:r>
              <a:rPr b="1" u="sng" dirty="0">
                <a:latin typeface="EC Square Sans Pro"/>
              </a:rPr>
              <a:t> </a:t>
            </a:r>
            <a:r>
              <a:rPr b="1" dirty="0">
                <a:latin typeface="EC Square Sans Pro"/>
              </a:rPr>
              <a:t>prix courants,</a:t>
            </a:r>
            <a:r>
              <a:rPr dirty="0">
                <a:latin typeface="EC Square Sans Pro"/>
              </a:rPr>
              <a:t> </a:t>
            </a:r>
            <a:r>
              <a:rPr dirty="0" err="1">
                <a:latin typeface="EC Square Sans Pro"/>
              </a:rPr>
              <a:t>ajustés</a:t>
            </a:r>
            <a:r>
              <a:rPr dirty="0">
                <a:latin typeface="EC Square Sans Pro"/>
              </a:rPr>
              <a:t> par un </a:t>
            </a:r>
            <a:r>
              <a:rPr dirty="0" err="1">
                <a:latin typeface="EC Square Sans Pro"/>
              </a:rPr>
              <a:t>déflateur</a:t>
            </a:r>
            <a:r>
              <a:rPr dirty="0">
                <a:latin typeface="EC Square Sans Pro"/>
              </a:rPr>
              <a:t> de 2 %</a:t>
            </a:r>
            <a:endParaRPr sz="1050" i="1" dirty="0">
              <a:latin typeface="EC Square Sans Pro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0AD3E1-B246-2BC6-5539-FB1643B440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768364BB-9B21-4D29-A19C-C6410F652861}" type="slidenum">
              <a:rPr lang="en-IE" smtClean="0"/>
              <a:pPr algn="l"/>
              <a:t>4</a:t>
            </a:fld>
            <a:endParaRPr lang="en-IE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5445C8A-DDF1-4BE6-98D7-61B9D1D14F7D}"/>
              </a:ext>
            </a:extLst>
          </p:cNvPr>
          <p:cNvGrpSpPr/>
          <p:nvPr/>
        </p:nvGrpSpPr>
        <p:grpSpPr>
          <a:xfrm>
            <a:off x="7946376" y="3342610"/>
            <a:ext cx="3980765" cy="2492990"/>
            <a:chOff x="7698110" y="4370707"/>
            <a:chExt cx="3980765" cy="2492990"/>
          </a:xfrm>
        </p:grpSpPr>
        <p:cxnSp>
          <p:nvCxnSpPr>
            <p:cNvPr id="26" name="Connector: Elbow 25">
              <a:extLst>
                <a:ext uri="{FF2B5EF4-FFF2-40B4-BE49-F238E27FC236}">
                  <a16:creationId xmlns:a16="http://schemas.microsoft.com/office/drawing/2014/main" id="{17841346-6E6B-703A-5FAF-AD2BB3E615FD}"/>
                </a:ext>
              </a:extLst>
            </p:cNvPr>
            <p:cNvCxnSpPr>
              <a:cxnSpLocks/>
            </p:cNvCxnSpPr>
            <p:nvPr/>
          </p:nvCxnSpPr>
          <p:spPr>
            <a:xfrm>
              <a:off x="7698110" y="4964431"/>
              <a:ext cx="677792" cy="170665"/>
            </a:xfrm>
            <a:prstGeom prst="bentConnector3">
              <a:avLst>
                <a:gd name="adj1" fmla="val 50000"/>
              </a:avLst>
            </a:prstGeom>
            <a:ln w="28575">
              <a:solidFill>
                <a:schemeClr val="bg2"/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2AEA6017-5A96-B26F-2687-46921AB64855}"/>
                </a:ext>
              </a:extLst>
            </p:cNvPr>
            <p:cNvGrpSpPr/>
            <p:nvPr/>
          </p:nvGrpSpPr>
          <p:grpSpPr>
            <a:xfrm>
              <a:off x="8391254" y="4370707"/>
              <a:ext cx="3287621" cy="2492990"/>
              <a:chOff x="8391254" y="4370707"/>
              <a:chExt cx="3287621" cy="2492990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10D6FA81-9403-ABF3-B4FC-FFDDE56D160F}"/>
                  </a:ext>
                </a:extLst>
              </p:cNvPr>
              <p:cNvGrpSpPr/>
              <p:nvPr/>
            </p:nvGrpSpPr>
            <p:grpSpPr>
              <a:xfrm>
                <a:off x="8391254" y="4370707"/>
                <a:ext cx="3287621" cy="2492990"/>
                <a:chOff x="8391254" y="4370707"/>
                <a:chExt cx="3287621" cy="2492990"/>
              </a:xfrm>
            </p:grpSpPr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3686A1F2-945F-4C66-EE65-6B260046EF8C}"/>
                    </a:ext>
                  </a:extLst>
                </p:cNvPr>
                <p:cNvSpPr txBox="1"/>
                <p:nvPr/>
              </p:nvSpPr>
              <p:spPr>
                <a:xfrm>
                  <a:off x="8391254" y="4945181"/>
                  <a:ext cx="946619" cy="35394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defRPr sz="1800">
                      <a:latin typeface="EC Square Sans Pro Medium" panose="020B0500000000020004" pitchFamily="34" charset="0"/>
                    </a:defRPr>
                  </a:pPr>
                  <a:r>
                    <a:rPr sz="1700" dirty="0" err="1"/>
                    <a:t>Autres</a:t>
                  </a:r>
                  <a:r>
                    <a:rPr lang="fr-BE" sz="1700" dirty="0"/>
                    <a:t>*</a:t>
                  </a:r>
                  <a:endParaRPr sz="1700" dirty="0"/>
                </a:p>
              </p:txBody>
            </p:sp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DB3B9B06-2500-9EE3-69B5-F399332C46C0}"/>
                    </a:ext>
                  </a:extLst>
                </p:cNvPr>
                <p:cNvSpPr txBox="1"/>
                <p:nvPr/>
              </p:nvSpPr>
              <p:spPr>
                <a:xfrm>
                  <a:off x="9226012" y="4370707"/>
                  <a:ext cx="2452863" cy="249299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 anchor="t">
                  <a:spAutoFit/>
                </a:bodyPr>
                <a:lstStyle/>
                <a:p>
                  <a:pPr>
                    <a:defRPr sz="1200">
                      <a:latin typeface="EC Square Sans Pro Medium"/>
                    </a:defRPr>
                  </a:pPr>
                  <a:r>
                    <a:rPr lang="fr-BE" dirty="0"/>
                    <a:t>-Mécanisme pour </a:t>
                  </a:r>
                  <a:br>
                    <a:rPr lang="fr-BE" dirty="0"/>
                  </a:br>
                  <a:r>
                    <a:rPr lang="fr-BE" dirty="0"/>
                    <a:t>l’interconnexion en Europe (MIE)</a:t>
                  </a:r>
                  <a:br>
                    <a:rPr dirty="0"/>
                  </a:br>
                  <a:r>
                    <a:rPr lang="fr-BE" dirty="0"/>
                    <a:t>-</a:t>
                  </a:r>
                  <a:r>
                    <a:rPr dirty="0"/>
                    <a:t>Protection civile et santé </a:t>
                  </a:r>
                  <a:br>
                    <a:rPr dirty="0"/>
                  </a:br>
                  <a:r>
                    <a:rPr lang="fr-BE" dirty="0"/>
                    <a:t>-</a:t>
                  </a:r>
                  <a:r>
                    <a:rPr dirty="0"/>
                    <a:t>Programme </a:t>
                  </a:r>
                  <a:r>
                    <a:rPr lang="fr-BE" dirty="0"/>
                    <a:t>"</a:t>
                  </a:r>
                  <a:r>
                    <a:rPr dirty="0" err="1"/>
                    <a:t>marché</a:t>
                  </a:r>
                  <a:r>
                    <a:rPr dirty="0"/>
                    <a:t> unique</a:t>
                  </a:r>
                  <a:r>
                    <a:rPr lang="fr-BE" dirty="0"/>
                    <a:t> et douanes"  </a:t>
                  </a:r>
                  <a:r>
                    <a:rPr dirty="0"/>
                    <a:t> </a:t>
                  </a:r>
                  <a:br>
                    <a:rPr dirty="0"/>
                  </a:br>
                  <a:r>
                    <a:rPr lang="fr-BE" dirty="0"/>
                    <a:t>-Programme Euratom de Recherche et de </a:t>
                  </a:r>
                  <a:r>
                    <a:rPr dirty="0"/>
                    <a:t>Formation</a:t>
                  </a:r>
                  <a:r>
                    <a:rPr lang="fr-BE" dirty="0"/>
                    <a:t> (</a:t>
                  </a:r>
                  <a:r>
                    <a:rPr dirty="0"/>
                    <a:t>PESC</a:t>
                  </a:r>
                  <a:r>
                    <a:rPr lang="fr-BE" dirty="0"/>
                    <a:t>)</a:t>
                  </a:r>
                  <a:r>
                    <a:rPr dirty="0"/>
                    <a:t> </a:t>
                  </a:r>
                  <a:br>
                    <a:rPr dirty="0"/>
                  </a:br>
                  <a:r>
                    <a:rPr lang="fr-BE" dirty="0"/>
                    <a:t>-</a:t>
                  </a:r>
                  <a:r>
                    <a:rPr dirty="0"/>
                    <a:t>Justice </a:t>
                  </a:r>
                  <a:br>
                    <a:rPr dirty="0"/>
                  </a:br>
                  <a:r>
                    <a:rPr lang="fr-BE" dirty="0"/>
                    <a:t>-Sûreté nucléaire, coopération </a:t>
                  </a:r>
                  <a:br>
                    <a:rPr lang="fr-BE" dirty="0"/>
                  </a:br>
                  <a:r>
                    <a:rPr lang="fr-BE" dirty="0"/>
                    <a:t>et déclassement</a:t>
                  </a:r>
                  <a:br>
                    <a:rPr dirty="0"/>
                  </a:br>
                  <a:r>
                    <a:rPr lang="fr-BE" dirty="0"/>
                    <a:t>-Pays et territoires d’outre-mer </a:t>
                  </a:r>
                  <a:br>
                    <a:rPr lang="fr-BE" dirty="0"/>
                  </a:br>
                  <a:r>
                    <a:rPr lang="fr-BE" dirty="0">
                      <a:solidFill>
                        <a:schemeClr val="tx1"/>
                      </a:solidFill>
                    </a:rPr>
                    <a:t>(</a:t>
                  </a:r>
                  <a:r>
                    <a:rPr lang="fr-BE" sz="1200" dirty="0">
                      <a:solidFill>
                        <a:schemeClr val="tx1"/>
                      </a:solidFill>
                    </a:rPr>
                    <a:t>y compris le Groenland).</a:t>
                  </a:r>
                  <a:br>
                    <a:rPr dirty="0"/>
                  </a:br>
                  <a:r>
                    <a:rPr lang="fr-BE" dirty="0"/>
                    <a:t>-</a:t>
                  </a:r>
                  <a:r>
                    <a:rPr dirty="0"/>
                    <a:t>Pericles</a:t>
                  </a:r>
                  <a:endParaRPr lang="en-US" sz="1200" dirty="0">
                    <a:latin typeface="EC Square Sans Pro Medium"/>
                  </a:endParaRPr>
                </a:p>
              </p:txBody>
            </p:sp>
          </p:grp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C321A675-2232-8D0C-845C-30877147343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218014" y="4380897"/>
                <a:ext cx="0" cy="2357438"/>
              </a:xfrm>
              <a:prstGeom prst="line">
                <a:avLst/>
              </a:prstGeom>
              <a:ln w="28575"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69EFC6CC-FBF4-EFC6-2B07-A565F1098044}"/>
              </a:ext>
            </a:extLst>
          </p:cNvPr>
          <p:cNvSpPr txBox="1"/>
          <p:nvPr/>
        </p:nvSpPr>
        <p:spPr>
          <a:xfrm>
            <a:off x="7504226" y="5714456"/>
            <a:ext cx="232876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>
                <a:latin typeface="EC Square Sans Pro Medium" panose="020B0500000000020004" pitchFamily="34" charset="0"/>
              </a:defRPr>
            </a:pPr>
            <a:r>
              <a:rPr sz="1700" dirty="0" err="1"/>
              <a:t>Remboursement</a:t>
            </a:r>
            <a:r>
              <a:rPr lang="fr-BE" sz="1700" dirty="0"/>
              <a:t>s</a:t>
            </a:r>
            <a:r>
              <a:rPr sz="1700" dirty="0"/>
              <a:t> de NextGenerationEU </a:t>
            </a:r>
          </a:p>
        </p:txBody>
      </p:sp>
      <p:cxnSp>
        <p:nvCxnSpPr>
          <p:cNvPr id="20" name="Connector: Elbow 19">
            <a:extLst>
              <a:ext uri="{FF2B5EF4-FFF2-40B4-BE49-F238E27FC236}">
                <a16:creationId xmlns:a16="http://schemas.microsoft.com/office/drawing/2014/main" id="{D00CB0A9-C732-DBE5-FDED-C041DCADD51A}"/>
              </a:ext>
            </a:extLst>
          </p:cNvPr>
          <p:cNvCxnSpPr>
            <a:cxnSpLocks/>
          </p:cNvCxnSpPr>
          <p:nvPr/>
        </p:nvCxnSpPr>
        <p:spPr>
          <a:xfrm>
            <a:off x="6853422" y="5340720"/>
            <a:ext cx="611990" cy="494880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5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5CA1046-1742-5576-D508-2457F7CDA2EC}"/>
              </a:ext>
            </a:extLst>
          </p:cNvPr>
          <p:cNvSpPr txBox="1"/>
          <p:nvPr/>
        </p:nvSpPr>
        <p:spPr>
          <a:xfrm>
            <a:off x="838200" y="6277117"/>
            <a:ext cx="4465261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IE" sz="1200">
                <a:effectLst/>
                <a:latin typeface="EC Square Sans Pro"/>
              </a:rPr>
              <a:t>* </a:t>
            </a:r>
            <a:r>
              <a:rPr lang="en-IE" sz="1200" err="1">
                <a:latin typeface="EC Square Sans Pro"/>
              </a:rPr>
              <a:t>Inclut</a:t>
            </a:r>
            <a:r>
              <a:rPr lang="en-IE" sz="1200">
                <a:latin typeface="EC Square Sans Pro"/>
              </a:rPr>
              <a:t> </a:t>
            </a:r>
            <a:r>
              <a:rPr lang="en-IE" sz="1200" err="1">
                <a:latin typeface="EC Square Sans Pro"/>
              </a:rPr>
              <a:t>également</a:t>
            </a:r>
            <a:r>
              <a:rPr lang="en-IE" sz="1200">
                <a:latin typeface="EC Square Sans Pro"/>
              </a:rPr>
              <a:t> les </a:t>
            </a:r>
            <a:r>
              <a:rPr lang="en-IE" sz="1200" err="1">
                <a:latin typeface="EC Square Sans Pro"/>
              </a:rPr>
              <a:t>agences</a:t>
            </a:r>
            <a:r>
              <a:rPr lang="en-IE" sz="1200">
                <a:latin typeface="EC Square Sans Pro"/>
              </a:rPr>
              <a:t> </a:t>
            </a:r>
            <a:r>
              <a:rPr lang="en-IE" sz="1200" err="1">
                <a:latin typeface="EC Square Sans Pro"/>
              </a:rPr>
              <a:t>décentralisées</a:t>
            </a:r>
            <a:r>
              <a:rPr lang="en-IE" sz="1200">
                <a:latin typeface="EC Square Sans Pro"/>
              </a:rPr>
              <a:t> et </a:t>
            </a:r>
            <a:r>
              <a:rPr lang="en-IE" sz="1200" err="1">
                <a:latin typeface="EC Square Sans Pro"/>
              </a:rPr>
              <a:t>l'administration</a:t>
            </a:r>
            <a:endParaRPr lang="en-IE" sz="1050">
              <a:latin typeface="EC Square Sans Pro" panose="020B05060400000200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BD91B1B-13C9-6EA4-92C9-8A30989B15AF}"/>
              </a:ext>
            </a:extLst>
          </p:cNvPr>
          <p:cNvSpPr txBox="1"/>
          <p:nvPr/>
        </p:nvSpPr>
        <p:spPr>
          <a:xfrm>
            <a:off x="6957128" y="776611"/>
            <a:ext cx="3894772" cy="73866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defRPr sz="1800">
                <a:latin typeface="EC Square Sans Pro Medium" panose="020B0500000000020004" pitchFamily="34" charset="0"/>
              </a:defRPr>
            </a:pPr>
            <a:r>
              <a:rPr sz="1700" dirty="0">
                <a:latin typeface="EC Square Sans Pro Medium"/>
              </a:rPr>
              <a:t>Fonds </a:t>
            </a:r>
            <a:r>
              <a:rPr sz="1700" dirty="0" err="1">
                <a:latin typeface="EC Square Sans Pro Medium"/>
              </a:rPr>
              <a:t>européen</a:t>
            </a:r>
            <a:r>
              <a:rPr sz="1700" dirty="0">
                <a:latin typeface="EC Square Sans Pro Medium"/>
              </a:rPr>
              <a:t> pour la </a:t>
            </a:r>
            <a:r>
              <a:rPr sz="1700" dirty="0" err="1">
                <a:latin typeface="EC Square Sans Pro Medium"/>
              </a:rPr>
              <a:t>compétitivité</a:t>
            </a:r>
            <a:endParaRPr lang="en-US" sz="1700" dirty="0">
              <a:latin typeface="EC Square Sans Pro Medium"/>
            </a:endParaRPr>
          </a:p>
          <a:p>
            <a:pPr>
              <a:defRPr sz="1200" i="1">
                <a:latin typeface="EC Square Sans Pro Medium" panose="020B0500000000020004" pitchFamily="34" charset="0"/>
              </a:defRPr>
            </a:pPr>
            <a:r>
              <a:rPr dirty="0">
                <a:latin typeface="EC Square Sans Pro Medium"/>
              </a:rPr>
              <a:t>(y </a:t>
            </a:r>
            <a:r>
              <a:rPr dirty="0" err="1">
                <a:latin typeface="EC Square Sans Pro Medium"/>
              </a:rPr>
              <a:t>compris</a:t>
            </a:r>
            <a:r>
              <a:rPr dirty="0">
                <a:latin typeface="EC Square Sans Pro Medium"/>
              </a:rPr>
              <a:t> Horizon Europe)</a:t>
            </a:r>
            <a:br>
              <a:rPr lang="fr-BE" dirty="0"/>
            </a:br>
            <a:r>
              <a:rPr lang="fr-BE" dirty="0">
                <a:latin typeface="EC Square Sans Pro Medium"/>
              </a:rPr>
              <a:t>Fonds pour l’innovation (41 milliards) non inclus </a:t>
            </a:r>
            <a:endParaRPr sz="1200" dirty="0">
              <a:latin typeface="EC Square Sans Pro Medium"/>
            </a:endParaRPr>
          </a:p>
        </p:txBody>
      </p:sp>
    </p:spTree>
    <p:extLst>
      <p:ext uri="{BB962C8B-B14F-4D97-AF65-F5344CB8AC3E}">
        <p14:creationId xmlns:p14="http://schemas.microsoft.com/office/powerpoint/2010/main" val="23249994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587E3A-C6EE-DCDD-1516-50314D6CBD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87E3E-7518-419C-13E1-984866EE3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885714" cy="816904"/>
          </a:xfrm>
        </p:spPr>
        <p:txBody>
          <a:bodyPr>
            <a:normAutofit/>
          </a:bodyPr>
          <a:lstStyle/>
          <a:p>
            <a:r>
              <a:rPr lang="en-IE"/>
              <a:t>Nouvelles </a:t>
            </a:r>
            <a:r>
              <a:rPr lang="en-IE" err="1"/>
              <a:t>ressources</a:t>
            </a:r>
            <a:r>
              <a:rPr lang="en-IE"/>
              <a:t> </a:t>
            </a:r>
            <a:r>
              <a:rPr lang="en-IE" err="1"/>
              <a:t>propres</a:t>
            </a:r>
            <a:endParaRPr lang="en-IE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ED1E5AF-202D-C8C8-CBDC-6A46E132C4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359774"/>
            <a:ext cx="4857206" cy="3841750"/>
          </a:xfrm>
        </p:spPr>
        <p:txBody>
          <a:bodyPr vert="horz" lIns="144000" tIns="144000" rIns="144000" bIns="144000" anchor="t">
            <a:noAutofit/>
          </a:bodyPr>
          <a:lstStyle/>
          <a:p>
            <a:pPr marL="342900" indent="-342900" fontAlgn="base">
              <a:buFont typeface="Arial" panose="020B0604020202020204" pitchFamily="34" charset="0"/>
              <a:buChar char="•"/>
              <a:defRPr sz="1800"/>
            </a:pPr>
            <a:r>
              <a:rPr lang="fr-FR" sz="1600" dirty="0"/>
              <a:t>Les </a:t>
            </a:r>
            <a:r>
              <a:rPr lang="fr-FR" sz="1600" b="1" dirty="0">
                <a:solidFill>
                  <a:schemeClr val="accent1"/>
                </a:solidFill>
              </a:rPr>
              <a:t>ressources propres TVA et RNB </a:t>
            </a:r>
            <a:br>
              <a:rPr lang="fr-FR" sz="1600" b="1" dirty="0">
                <a:solidFill>
                  <a:schemeClr val="accent1"/>
                </a:solidFill>
              </a:rPr>
            </a:br>
            <a:r>
              <a:rPr lang="fr-FR" sz="1600" b="1" dirty="0">
                <a:solidFill>
                  <a:schemeClr val="accent1"/>
                </a:solidFill>
              </a:rPr>
              <a:t>restent stables </a:t>
            </a:r>
            <a:r>
              <a:rPr lang="fr-FR" sz="1600" dirty="0"/>
              <a:t>pour l’EU-27 par rapport </a:t>
            </a:r>
            <a:br>
              <a:rPr lang="fr-FR" sz="1600" dirty="0"/>
            </a:br>
            <a:r>
              <a:rPr lang="fr-FR" sz="1600" dirty="0"/>
              <a:t>à 2027 à prix constants.</a:t>
            </a:r>
            <a:endParaRPr lang="fr-FR" sz="1600" dirty="0">
              <a:cs typeface="Arial"/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  <a:defRPr sz="1800"/>
            </a:pPr>
            <a:r>
              <a:rPr lang="fr-FR" sz="1600" b="1" dirty="0">
                <a:solidFill>
                  <a:schemeClr val="accent1"/>
                </a:solidFill>
              </a:rPr>
              <a:t>Introduction de nouvelles ressources propres </a:t>
            </a:r>
            <a:r>
              <a:rPr lang="fr-FR" sz="1600" dirty="0"/>
              <a:t>(Système d’échange de quotas d’émission 1, Mécanisme d’ajustement carbone aux frontières, e-déchets, tabac </a:t>
            </a:r>
            <a:br>
              <a:rPr lang="fr-FR" sz="1600" dirty="0"/>
            </a:br>
            <a:r>
              <a:rPr lang="fr-FR" sz="1600" dirty="0"/>
              <a:t>et "CORE").</a:t>
            </a:r>
            <a:endParaRPr lang="fr-FR" sz="1600" dirty="0">
              <a:cs typeface="Arial"/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  <a:defRPr sz="1800"/>
            </a:pPr>
            <a:r>
              <a:rPr lang="fr-FR" sz="1600" b="1" dirty="0">
                <a:solidFill>
                  <a:schemeClr val="accent1"/>
                </a:solidFill>
              </a:rPr>
              <a:t>Modification des ressources propres existantes </a:t>
            </a:r>
            <a:r>
              <a:rPr lang="fr-FR" sz="1600" dirty="0"/>
              <a:t>(taux d’appel sur les déchets plastiques, frais de perception des RPT, suppression de la règle des minimis et </a:t>
            </a:r>
            <a:br>
              <a:rPr lang="fr-FR" sz="1600" dirty="0"/>
            </a:br>
            <a:r>
              <a:rPr lang="fr-FR" sz="1600" dirty="0"/>
              <a:t>frais de commerce électronique).</a:t>
            </a:r>
            <a:endParaRPr lang="fr-FR" sz="1600" dirty="0"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  <a:defRPr sz="1800">
                <a:cs typeface="Arial"/>
              </a:defRPr>
            </a:pPr>
            <a:r>
              <a:rPr lang="fr-FR" sz="1600" b="1" dirty="0">
                <a:solidFill>
                  <a:schemeClr val="accent1"/>
                </a:solidFill>
              </a:rPr>
              <a:t>Pas d’écrêtement des assiettes TVA ni de réductions forfaitaires </a:t>
            </a:r>
            <a:r>
              <a:rPr lang="fr-FR" sz="1600" dirty="0">
                <a:cs typeface="Arial"/>
              </a:rPr>
              <a:t>des</a:t>
            </a:r>
            <a:r>
              <a:rPr lang="fr-FR" sz="1600" dirty="0"/>
              <a:t> ressources propres fondées sur les déchets plastiques </a:t>
            </a:r>
            <a:br>
              <a:rPr lang="fr-FR" sz="1600" dirty="0"/>
            </a:br>
            <a:r>
              <a:rPr lang="fr-FR" sz="1600" dirty="0"/>
              <a:t>et le RNB.</a:t>
            </a:r>
          </a:p>
          <a:p>
            <a:pPr marL="342900" indent="-342900" fontAlgn="base">
              <a:buFont typeface="Arial" panose="020B0604020202020204" pitchFamily="34" charset="0"/>
              <a:buChar char="•"/>
              <a:defRPr sz="1800"/>
            </a:pPr>
            <a:r>
              <a:rPr lang="fr-FR" sz="1600" dirty="0"/>
              <a:t>Les droits ETIAS sont augmentés et ajoutés aux </a:t>
            </a:r>
            <a:r>
              <a:rPr lang="fr-FR" sz="1600" b="1" dirty="0">
                <a:solidFill>
                  <a:srgbClr val="003399"/>
                </a:solidFill>
              </a:rPr>
              <a:t>autres recettes</a:t>
            </a:r>
            <a:r>
              <a:rPr lang="fr-FR" sz="1600" dirty="0"/>
              <a:t>.</a:t>
            </a:r>
            <a:endParaRPr lang="fr-FR" sz="1600" dirty="0">
              <a:cs typeface="Arial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858A405-2B48-990A-3649-036C776B7112}"/>
              </a:ext>
            </a:extLst>
          </p:cNvPr>
          <p:cNvSpPr txBox="1"/>
          <p:nvPr/>
        </p:nvSpPr>
        <p:spPr>
          <a:xfrm>
            <a:off x="6181260" y="1392199"/>
            <a:ext cx="514278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800" b="1" kern="1200">
                <a:solidFill>
                  <a:schemeClr val="accent1"/>
                </a:solidFill>
                <a:effectLst/>
                <a:latin typeface="EC Square Sans Pro" panose="020B0506040000020004" pitchFamily="34" charset="0"/>
              </a:defRPr>
            </a:pPr>
            <a:r>
              <a:rPr lang="en-US"/>
              <a:t>Prix courants</a:t>
            </a:r>
            <a:r>
              <a:t>, </a:t>
            </a:r>
            <a:r>
              <a:rPr err="1"/>
              <a:t>moyenne</a:t>
            </a:r>
            <a:r>
              <a:t> </a:t>
            </a:r>
            <a:r>
              <a:rPr err="1"/>
              <a:t>annuelle</a:t>
            </a:r>
            <a:r>
              <a:t> sur la </a:t>
            </a:r>
            <a:r>
              <a:rPr err="1"/>
              <a:t>période</a:t>
            </a:r>
            <a:r>
              <a:t> 2028-2034 — Recettes </a:t>
            </a:r>
            <a:r>
              <a:rPr err="1"/>
              <a:t>en</a:t>
            </a:r>
            <a:r>
              <a:t> milliards </a:t>
            </a:r>
            <a:r>
              <a:rPr err="1"/>
              <a:t>d’EUR</a:t>
            </a:r>
            <a:endParaRPr b="1">
              <a:solidFill>
                <a:schemeClr val="accent1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F7D630-4668-85B1-EDD5-38DF459CD6E3}"/>
              </a:ext>
            </a:extLst>
          </p:cNvPr>
          <p:cNvSpPr txBox="1"/>
          <p:nvPr/>
        </p:nvSpPr>
        <p:spPr>
          <a:xfrm>
            <a:off x="5686660" y="6212548"/>
            <a:ext cx="5220629" cy="30777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defRPr>
                <a:latin typeface="EC Square Sans Pro Medium"/>
              </a:defRPr>
            </a:pPr>
            <a:r>
              <a:rPr dirty="0"/>
              <a:t>Les droits ETIAS </a:t>
            </a:r>
            <a:r>
              <a:rPr lang="en-US" dirty="0" err="1"/>
              <a:t>génèrent</a:t>
            </a:r>
            <a:r>
              <a:rPr dirty="0"/>
              <a:t> 0,3 milliards </a:t>
            </a:r>
            <a:r>
              <a:rPr lang="en-US" dirty="0" err="1"/>
              <a:t>d’euros</a:t>
            </a:r>
            <a:r>
              <a:rPr dirty="0"/>
              <a:t> </a:t>
            </a:r>
            <a:r>
              <a:rPr lang="en-US" dirty="0" err="1"/>
              <a:t>supplémentaires</a:t>
            </a:r>
            <a:endParaRPr dirty="0">
              <a:latin typeface="EC Square Sans Pro Medium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51E094-8D13-BFE3-4740-BB58EB7F6D26}"/>
              </a:ext>
            </a:extLst>
          </p:cNvPr>
          <p:cNvSpPr txBox="1"/>
          <p:nvPr/>
        </p:nvSpPr>
        <p:spPr>
          <a:xfrm>
            <a:off x="10578945" y="2923174"/>
            <a:ext cx="698005" cy="30777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defRPr>
                <a:latin typeface="EC Square Sans Pro Medium" panose="020B0500000000020004" pitchFamily="34" charset="0"/>
              </a:defRPr>
            </a:pPr>
            <a:r>
              <a:rPr>
                <a:latin typeface="EC Square Sans Pro Medium"/>
              </a:rPr>
              <a:t>MACF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720F3C4F-8BC3-8A14-FA9B-BDAF4F65CD1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7714200"/>
              </p:ext>
            </p:extLst>
          </p:nvPr>
        </p:nvGraphicFramePr>
        <p:xfrm>
          <a:off x="6334612" y="2084519"/>
          <a:ext cx="4593336" cy="3806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F5D6E717-ED0E-E347-1E50-E14D13FD0057}"/>
              </a:ext>
            </a:extLst>
          </p:cNvPr>
          <p:cNvSpPr txBox="1"/>
          <p:nvPr/>
        </p:nvSpPr>
        <p:spPr>
          <a:xfrm>
            <a:off x="10233967" y="2262970"/>
            <a:ext cx="805508" cy="30777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defRPr>
                <a:latin typeface="EC Square Sans Pro Medium" panose="020B0500000000020004" pitchFamily="34" charset="0"/>
              </a:defRPr>
            </a:pPr>
            <a:r>
              <a:rPr dirty="0">
                <a:latin typeface="EC Square Sans Pro Medium"/>
              </a:rPr>
              <a:t>SEQE 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829E78E-AF76-4C57-B65B-63C32C23A63F}"/>
              </a:ext>
            </a:extLst>
          </p:cNvPr>
          <p:cNvSpPr txBox="1"/>
          <p:nvPr/>
        </p:nvSpPr>
        <p:spPr>
          <a:xfrm>
            <a:off x="5675403" y="2461975"/>
            <a:ext cx="1318417" cy="95410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r">
              <a:defRPr>
                <a:latin typeface="EC Square Sans Pro Medium" panose="020B0500000000020004" pitchFamily="34" charset="0"/>
              </a:defRPr>
            </a:pPr>
            <a:r>
              <a:rPr dirty="0" err="1">
                <a:latin typeface="EC Square Sans Pro Medium"/>
              </a:rPr>
              <a:t>Ajustements</a:t>
            </a:r>
            <a:r>
              <a:rPr dirty="0">
                <a:latin typeface="EC Square Sans Pro Medium"/>
              </a:rPr>
              <a:t> </a:t>
            </a:r>
            <a:br>
              <a:rPr dirty="0"/>
            </a:br>
            <a:r>
              <a:rPr lang="fr-BE" dirty="0">
                <a:latin typeface="EC Square Sans Pro Medium"/>
              </a:rPr>
              <a:t>des ressources propres existantes</a:t>
            </a:r>
            <a:endParaRPr lang="en-US" dirty="0">
              <a:latin typeface="EC Square Sans Pro Medium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13F16AA-8FB0-5952-725C-4972FCDA6542}"/>
              </a:ext>
            </a:extLst>
          </p:cNvPr>
          <p:cNvSpPr txBox="1"/>
          <p:nvPr/>
        </p:nvSpPr>
        <p:spPr>
          <a:xfrm>
            <a:off x="10726547" y="4011832"/>
            <a:ext cx="1253445" cy="30777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defRPr>
                <a:latin typeface="EC Square Sans Pro Medium" panose="020B0500000000020004" pitchFamily="34" charset="0"/>
              </a:defRPr>
            </a:pPr>
            <a:r>
              <a:rPr lang="en-US" dirty="0">
                <a:latin typeface="EC Square Sans Pro Medium"/>
              </a:rPr>
              <a:t>e-</a:t>
            </a:r>
            <a:r>
              <a:rPr lang="en-US" dirty="0" err="1">
                <a:latin typeface="EC Square Sans Pro Medium"/>
              </a:rPr>
              <a:t>déchets</a:t>
            </a:r>
            <a:r>
              <a:rPr lang="en-US" dirty="0">
                <a:latin typeface="EC Square Sans Pro Medium"/>
              </a:rPr>
              <a:t>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C67F9EC-A8D3-4983-9320-FB01B11CD78F}"/>
              </a:ext>
            </a:extLst>
          </p:cNvPr>
          <p:cNvSpPr txBox="1"/>
          <p:nvPr/>
        </p:nvSpPr>
        <p:spPr>
          <a:xfrm>
            <a:off x="7391991" y="5804193"/>
            <a:ext cx="101202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>
                <a:latin typeface="EC Square Sans Pro Medium" panose="020B0500000000020004" pitchFamily="34" charset="0"/>
              </a:defRPr>
            </a:pPr>
            <a:r>
              <a:t>Tabac</a:t>
            </a:r>
            <a:endParaRPr sz="1800">
              <a:latin typeface="EC Square Sans Pro Medium" panose="020B05000000000200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36A46CB-C432-105F-C6B4-A23D6940548C}"/>
              </a:ext>
            </a:extLst>
          </p:cNvPr>
          <p:cNvSpPr txBox="1"/>
          <p:nvPr/>
        </p:nvSpPr>
        <p:spPr>
          <a:xfrm>
            <a:off x="5999433" y="4568616"/>
            <a:ext cx="750426" cy="30777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r">
              <a:defRPr>
                <a:latin typeface="EC Square Sans Pro Medium" panose="020B0500000000020004" pitchFamily="34" charset="0"/>
              </a:defRPr>
            </a:pPr>
            <a:r>
              <a:rPr lang="fr-BE">
                <a:latin typeface="EC Square Sans Pro Medium"/>
              </a:rPr>
              <a:t>"CORE"</a:t>
            </a:r>
            <a:endParaRPr lang="en-US" sz="1800">
              <a:latin typeface="EC Square Sans Pro Medium"/>
            </a:endParaRPr>
          </a:p>
        </p:txBody>
      </p:sp>
      <p:cxnSp>
        <p:nvCxnSpPr>
          <p:cNvPr id="25" name="Connector: Elbow 24">
            <a:extLst>
              <a:ext uri="{FF2B5EF4-FFF2-40B4-BE49-F238E27FC236}">
                <a16:creationId xmlns:a16="http://schemas.microsoft.com/office/drawing/2014/main" id="{D29E4C35-A43E-43AB-42F6-1DA09F0982DE}"/>
              </a:ext>
            </a:extLst>
          </p:cNvPr>
          <p:cNvCxnSpPr>
            <a:cxnSpLocks/>
          </p:cNvCxnSpPr>
          <p:nvPr/>
        </p:nvCxnSpPr>
        <p:spPr>
          <a:xfrm flipV="1">
            <a:off x="10178045" y="4165721"/>
            <a:ext cx="497626" cy="108951"/>
          </a:xfrm>
          <a:prstGeom prst="bentConnector3">
            <a:avLst>
              <a:gd name="adj1" fmla="val 50000"/>
            </a:avLst>
          </a:prstGeom>
          <a:ln w="28575"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or: Elbow 26">
            <a:hlinkClick r:id="rId3"/>
            <a:extLst>
              <a:ext uri="{FF2B5EF4-FFF2-40B4-BE49-F238E27FC236}">
                <a16:creationId xmlns:a16="http://schemas.microsoft.com/office/drawing/2014/main" id="{BB63E295-5AE6-9747-17AD-CE6F391A6052}"/>
              </a:ext>
            </a:extLst>
          </p:cNvPr>
          <p:cNvCxnSpPr>
            <a:cxnSpLocks/>
          </p:cNvCxnSpPr>
          <p:nvPr/>
        </p:nvCxnSpPr>
        <p:spPr>
          <a:xfrm rot="10800000" flipV="1">
            <a:off x="6796438" y="4512988"/>
            <a:ext cx="533704" cy="209516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6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or: Elbow 27">
            <a:extLst>
              <a:ext uri="{FF2B5EF4-FFF2-40B4-BE49-F238E27FC236}">
                <a16:creationId xmlns:a16="http://schemas.microsoft.com/office/drawing/2014/main" id="{F6AB1FDF-7E9D-8FAA-0306-7366D7B45BF9}"/>
              </a:ext>
            </a:extLst>
          </p:cNvPr>
          <p:cNvCxnSpPr>
            <a:cxnSpLocks/>
          </p:cNvCxnSpPr>
          <p:nvPr/>
        </p:nvCxnSpPr>
        <p:spPr>
          <a:xfrm rot="16200000" flipH="1">
            <a:off x="7676533" y="5440002"/>
            <a:ext cx="492106" cy="49161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5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or: Elbow 28">
            <a:extLst>
              <a:ext uri="{FF2B5EF4-FFF2-40B4-BE49-F238E27FC236}">
                <a16:creationId xmlns:a16="http://schemas.microsoft.com/office/drawing/2014/main" id="{86435558-4F2B-8673-EE80-8E67549CAAEE}"/>
              </a:ext>
            </a:extLst>
          </p:cNvPr>
          <p:cNvCxnSpPr>
            <a:cxnSpLocks/>
          </p:cNvCxnSpPr>
          <p:nvPr/>
        </p:nvCxnSpPr>
        <p:spPr>
          <a:xfrm flipV="1">
            <a:off x="10170155" y="3097151"/>
            <a:ext cx="346695" cy="142703"/>
          </a:xfrm>
          <a:prstGeom prst="bentConnector3">
            <a:avLst/>
          </a:prstGeom>
          <a:ln w="28575">
            <a:solidFill>
              <a:schemeClr val="accent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or: Elbow 29">
            <a:extLst>
              <a:ext uri="{FF2B5EF4-FFF2-40B4-BE49-F238E27FC236}">
                <a16:creationId xmlns:a16="http://schemas.microsoft.com/office/drawing/2014/main" id="{4672B04B-DB1C-BC75-BB0B-87C35A4967FA}"/>
              </a:ext>
            </a:extLst>
          </p:cNvPr>
          <p:cNvCxnSpPr>
            <a:cxnSpLocks/>
          </p:cNvCxnSpPr>
          <p:nvPr/>
        </p:nvCxnSpPr>
        <p:spPr>
          <a:xfrm rot="10800000">
            <a:off x="7076355" y="2700705"/>
            <a:ext cx="821398" cy="22879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2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or: Elbow 30">
            <a:extLst>
              <a:ext uri="{FF2B5EF4-FFF2-40B4-BE49-F238E27FC236}">
                <a16:creationId xmlns:a16="http://schemas.microsoft.com/office/drawing/2014/main" id="{ED5BBCA8-DC66-DB19-14D0-D72CD28E619A}"/>
              </a:ext>
            </a:extLst>
          </p:cNvPr>
          <p:cNvCxnSpPr>
            <a:cxnSpLocks/>
          </p:cNvCxnSpPr>
          <p:nvPr/>
        </p:nvCxnSpPr>
        <p:spPr>
          <a:xfrm flipV="1">
            <a:off x="9548805" y="2444513"/>
            <a:ext cx="582749" cy="470853"/>
          </a:xfrm>
          <a:prstGeom prst="bentConnector3">
            <a:avLst>
              <a:gd name="adj1" fmla="val 50000"/>
            </a:avLst>
          </a:prstGeom>
          <a:ln w="28575">
            <a:solidFill>
              <a:schemeClr val="bg2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CB9EBC7E-04ED-0441-6205-0C930ABF5F17}"/>
              </a:ext>
            </a:extLst>
          </p:cNvPr>
          <p:cNvSpPr/>
          <p:nvPr/>
        </p:nvSpPr>
        <p:spPr>
          <a:xfrm>
            <a:off x="7366578" y="3232562"/>
            <a:ext cx="2764976" cy="1417534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45720" anchor="ctr"/>
          <a:lstStyle/>
          <a:p>
            <a:pPr algn="ctr">
              <a:lnSpc>
                <a:spcPct val="80000"/>
              </a:lnSpc>
              <a:defRPr sz="2000" b="1">
                <a:solidFill>
                  <a:schemeClr val="accent1"/>
                </a:solidFill>
                <a:latin typeface="EC Square Sans Pro"/>
              </a:defRPr>
            </a:pPr>
            <a:r>
              <a:t> EUR</a:t>
            </a:r>
          </a:p>
          <a:p>
            <a:pPr algn="ctr">
              <a:lnSpc>
                <a:spcPct val="80000"/>
              </a:lnSpc>
              <a:defRPr sz="2000">
                <a:solidFill>
                  <a:schemeClr val="accent1"/>
                </a:solidFill>
                <a:latin typeface="EC Square Sans Pro"/>
              </a:defRPr>
            </a:pPr>
            <a:r>
              <a:rPr b="1"/>
              <a:t>65,6 milliards</a:t>
            </a:r>
            <a:br>
              <a:rPr b="1"/>
            </a:br>
            <a:r>
              <a:t>par année</a:t>
            </a:r>
          </a:p>
          <a:p>
            <a:pPr algn="ctr">
              <a:defRPr sz="1600">
                <a:solidFill>
                  <a:schemeClr val="accent1"/>
                </a:solidFill>
                <a:latin typeface="EC Square Sans Pro"/>
              </a:defRPr>
            </a:pPr>
            <a:r>
              <a:t>(prix courants)</a:t>
            </a:r>
            <a:endParaRPr sz="1600">
              <a:solidFill>
                <a:schemeClr val="accent1"/>
              </a:solidFill>
              <a:latin typeface="EC Squar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3696048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F31334CA-F925-4B19-A58D-1371B1DFA0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786396"/>
              </p:ext>
            </p:extLst>
          </p:nvPr>
        </p:nvGraphicFramePr>
        <p:xfrm>
          <a:off x="2014589" y="1355800"/>
          <a:ext cx="6981825" cy="42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F0CE773-CE40-6646-52DF-B636F0711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Un budget </a:t>
            </a:r>
            <a:r>
              <a:rPr dirty="0" err="1"/>
              <a:t>responsable</a:t>
            </a:r>
            <a:r>
              <a:rPr dirty="0"/>
              <a:t> avec des contributions stables</a:t>
            </a:r>
            <a:r>
              <a:rPr lang="fr-BE" dirty="0"/>
              <a:t> (basé sur le RNB et la TVA)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CCDCDDE4-62C9-4358-138F-4BD936F73EEA}"/>
              </a:ext>
            </a:extLst>
          </p:cNvPr>
          <p:cNvSpPr txBox="1"/>
          <p:nvPr/>
        </p:nvSpPr>
        <p:spPr>
          <a:xfrm>
            <a:off x="2014589" y="1672288"/>
            <a:ext cx="2357792" cy="447658"/>
          </a:xfrm>
          <a:prstGeom prst="rect">
            <a:avLst/>
          </a:prstGeom>
        </p:spPr>
        <p:txBody>
          <a:bodyPr wrap="square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 sz="1300">
                <a:latin typeface="EC Square Sans Pro" panose="020B0506040000020004" pitchFamily="34" charset="0"/>
              </a:defRPr>
            </a:pPr>
            <a:r>
              <a:rPr dirty="0"/>
              <a:t>En milliards </a:t>
            </a:r>
            <a:r>
              <a:rPr lang="fr-BE" dirty="0"/>
              <a:t>d’euros</a:t>
            </a:r>
            <a:r>
              <a:rPr dirty="0"/>
              <a:t>, </a:t>
            </a:r>
          </a:p>
          <a:p>
            <a:pPr>
              <a:defRPr sz="1300" b="1">
                <a:highlight>
                  <a:srgbClr val="00FFFF"/>
                </a:highlight>
                <a:latin typeface="EC Square Sans Pro" panose="020B0506040000020004" pitchFamily="34" charset="0"/>
              </a:defRPr>
            </a:pPr>
            <a:r>
              <a:rPr dirty="0">
                <a:highlight>
                  <a:srgbClr val="FFFFFF"/>
                </a:highlight>
              </a:rPr>
              <a:t>Prix 2025</a:t>
            </a:r>
            <a:endParaRPr sz="1300" b="1" dirty="0">
              <a:highlight>
                <a:srgbClr val="FFFFFF"/>
              </a:highlight>
              <a:latin typeface="EC Square Sans Pro" panose="020B05060400000200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B8BC36-52EA-7C98-ACF7-E3C8DA387B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0988" y="6311097"/>
            <a:ext cx="2743200" cy="365125"/>
          </a:xfrm>
        </p:spPr>
        <p:txBody>
          <a:bodyPr/>
          <a:lstStyle/>
          <a:p>
            <a:pPr algn="l"/>
            <a:fld id="{768364BB-9B21-4D29-A19C-C6410F652861}" type="slidenum">
              <a:rPr lang="en-IE" smtClean="0"/>
              <a:pPr algn="l"/>
              <a:t>6</a:t>
            </a:fld>
            <a:endParaRPr lang="en-IE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0290826-4551-AB22-42DD-6AA59301895B}"/>
              </a:ext>
            </a:extLst>
          </p:cNvPr>
          <p:cNvSpPr/>
          <p:nvPr/>
        </p:nvSpPr>
        <p:spPr>
          <a:xfrm>
            <a:off x="3274219" y="5739833"/>
            <a:ext cx="319088" cy="9286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AC7009C-815B-6BD8-EA7D-744FD601EBD2}"/>
              </a:ext>
            </a:extLst>
          </p:cNvPr>
          <p:cNvSpPr/>
          <p:nvPr/>
        </p:nvSpPr>
        <p:spPr>
          <a:xfrm>
            <a:off x="3274219" y="5927952"/>
            <a:ext cx="319088" cy="9286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0D8839E-FA0D-7FAA-413A-891721DB3606}"/>
              </a:ext>
            </a:extLst>
          </p:cNvPr>
          <p:cNvSpPr/>
          <p:nvPr/>
        </p:nvSpPr>
        <p:spPr>
          <a:xfrm>
            <a:off x="3274219" y="6118452"/>
            <a:ext cx="319088" cy="9286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DCDAD47-74BC-3032-B00E-4279CACA2894}"/>
              </a:ext>
            </a:extLst>
          </p:cNvPr>
          <p:cNvSpPr txBox="1"/>
          <p:nvPr/>
        </p:nvSpPr>
        <p:spPr>
          <a:xfrm>
            <a:off x="3539966" y="5624104"/>
            <a:ext cx="970137" cy="30777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fr-BE" dirty="0">
                <a:latin typeface="EC Square Sans Pro"/>
              </a:rPr>
              <a:t>TVA + RNB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F18EA8C-969C-FF94-DB7C-B7B0DFCAD683}"/>
              </a:ext>
            </a:extLst>
          </p:cNvPr>
          <p:cNvSpPr txBox="1"/>
          <p:nvPr/>
        </p:nvSpPr>
        <p:spPr>
          <a:xfrm>
            <a:off x="3539966" y="5814604"/>
            <a:ext cx="2712602" cy="30777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fr-BE" dirty="0">
                <a:latin typeface="EC Square Sans Pro"/>
              </a:rPr>
              <a:t>Ressources propres traditionnelles</a:t>
            </a:r>
            <a:endParaRPr lang="fr-BE" dirty="0">
              <a:latin typeface="EC Square Sans Pro" panose="020B05060400000200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1681E47-84D3-486D-1BF7-009FA4FD7C73}"/>
              </a:ext>
            </a:extLst>
          </p:cNvPr>
          <p:cNvSpPr txBox="1"/>
          <p:nvPr/>
        </p:nvSpPr>
        <p:spPr>
          <a:xfrm>
            <a:off x="3539966" y="6002722"/>
            <a:ext cx="1128835" cy="30777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fr-BE">
                <a:latin typeface="EC Square Sans Pro"/>
              </a:rPr>
              <a:t>Autre revenu</a:t>
            </a:r>
            <a:endParaRPr lang="fr-BE">
              <a:latin typeface="EC Square Sans Pro" panose="020B05060400000200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8A7EB0F-4513-BCD9-FF6E-24F86D71A801}"/>
              </a:ext>
            </a:extLst>
          </p:cNvPr>
          <p:cNvGrpSpPr/>
          <p:nvPr/>
        </p:nvGrpSpPr>
        <p:grpSpPr>
          <a:xfrm>
            <a:off x="6277180" y="5613218"/>
            <a:ext cx="2771260" cy="686396"/>
            <a:chOff x="6081237" y="5624104"/>
            <a:chExt cx="2771260" cy="686396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2BE14E7-9462-380C-121D-71CAA7FE2A84}"/>
                </a:ext>
              </a:extLst>
            </p:cNvPr>
            <p:cNvSpPr/>
            <p:nvPr/>
          </p:nvSpPr>
          <p:spPr>
            <a:xfrm>
              <a:off x="6081237" y="5739833"/>
              <a:ext cx="319088" cy="928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BF5D4C5-C437-AD0F-FA39-07DA2E7A55C4}"/>
                </a:ext>
              </a:extLst>
            </p:cNvPr>
            <p:cNvSpPr/>
            <p:nvPr/>
          </p:nvSpPr>
          <p:spPr>
            <a:xfrm>
              <a:off x="6081237" y="5927952"/>
              <a:ext cx="319088" cy="9286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B44A9C2-898E-5FD7-4367-8E823D82AA5B}"/>
                </a:ext>
              </a:extLst>
            </p:cNvPr>
            <p:cNvCxnSpPr>
              <a:cxnSpLocks/>
            </p:cNvCxnSpPr>
            <p:nvPr/>
          </p:nvCxnSpPr>
          <p:spPr>
            <a:xfrm>
              <a:off x="6081713" y="6166078"/>
              <a:ext cx="283368" cy="0"/>
            </a:xfrm>
            <a:prstGeom prst="line">
              <a:avLst/>
            </a:prstGeom>
            <a:ln w="28575" cap="rnd">
              <a:solidFill>
                <a:schemeClr val="accent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6C8D276-1D52-9665-E527-DF0BA653B203}"/>
                </a:ext>
              </a:extLst>
            </p:cNvPr>
            <p:cNvSpPr txBox="1"/>
            <p:nvPr/>
          </p:nvSpPr>
          <p:spPr>
            <a:xfrm>
              <a:off x="6342698" y="5624104"/>
              <a:ext cx="1576072" cy="307777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r>
                <a:rPr lang="fr-BE">
                  <a:latin typeface="EC Square Sans Pro"/>
                </a:rPr>
                <a:t>Déchets plastiques</a:t>
              </a:r>
              <a:endParaRPr lang="fr-BE">
                <a:latin typeface="EC Square Sans Pro" panose="020B05060400000200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7C1FA16-0B9C-C2E9-C372-CA08AD1490FF}"/>
                </a:ext>
              </a:extLst>
            </p:cNvPr>
            <p:cNvSpPr txBox="1"/>
            <p:nvPr/>
          </p:nvSpPr>
          <p:spPr>
            <a:xfrm>
              <a:off x="6345079" y="5814604"/>
              <a:ext cx="2342308" cy="307777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r>
                <a:rPr lang="fr-BE">
                  <a:latin typeface="EC Square Sans Pro"/>
                </a:rPr>
                <a:t>Nouvelles ressources propres</a:t>
              </a:r>
              <a:endParaRPr lang="en-IE">
                <a:latin typeface="EC Square Sans Pro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8CAEC77-A264-318F-538E-27A3ED4825DE}"/>
                </a:ext>
              </a:extLst>
            </p:cNvPr>
            <p:cNvSpPr txBox="1"/>
            <p:nvPr/>
          </p:nvSpPr>
          <p:spPr>
            <a:xfrm>
              <a:off x="6345079" y="6002723"/>
              <a:ext cx="2507418" cy="307777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r>
                <a:rPr lang="fr-BE">
                  <a:latin typeface="EC Square Sans Pro"/>
                </a:rPr>
                <a:t>Niveau de référence TVA + RNB</a:t>
              </a:r>
              <a:endParaRPr lang="fr-BE">
                <a:latin typeface="EC Square Sans Pro" panose="020B05060400000200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39459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>
            <a:extLst>
              <a:ext uri="{FF2B5EF4-FFF2-40B4-BE49-F238E27FC236}">
                <a16:creationId xmlns:a16="http://schemas.microsoft.com/office/drawing/2014/main" id="{52273986-56D8-00B7-7A38-E3DA27AE3014}"/>
              </a:ext>
            </a:extLst>
          </p:cNvPr>
          <p:cNvSpPr/>
          <p:nvPr/>
        </p:nvSpPr>
        <p:spPr>
          <a:xfrm>
            <a:off x="10572758" y="5865535"/>
            <a:ext cx="1534886" cy="8330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DBA228-BEB1-CC88-9DD7-A17276383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/>
              <a:t>Concentré sur les </a:t>
            </a:r>
            <a:r>
              <a:rPr err="1"/>
              <a:t>priorités</a:t>
            </a:r>
            <a:r>
              <a:rPr lang="en-US"/>
              <a:t> </a:t>
            </a:r>
            <a:r>
              <a:rPr lang="en-US" err="1"/>
              <a:t>européennes</a:t>
            </a:r>
            <a:endParaRPr lang="en-US">
              <a:cs typeface="Arial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2A5B668-5E3F-8E18-C754-3C17A43D402C}"/>
              </a:ext>
            </a:extLst>
          </p:cNvPr>
          <p:cNvGrpSpPr/>
          <p:nvPr/>
        </p:nvGrpSpPr>
        <p:grpSpPr>
          <a:xfrm>
            <a:off x="693995" y="2371398"/>
            <a:ext cx="5414597" cy="1895885"/>
            <a:chOff x="1826987" y="2951005"/>
            <a:chExt cx="5629727" cy="1712271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C1A5DFE4-1605-F646-FEBE-1BC0CCB20B8F}"/>
                </a:ext>
              </a:extLst>
            </p:cNvPr>
            <p:cNvSpPr/>
            <p:nvPr/>
          </p:nvSpPr>
          <p:spPr>
            <a:xfrm>
              <a:off x="1934634" y="3086963"/>
              <a:ext cx="5522080" cy="1576313"/>
            </a:xfrm>
            <a:prstGeom prst="roundRect">
              <a:avLst>
                <a:gd name="adj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anchor="t"/>
            <a:lstStyle/>
            <a:p>
              <a:pPr algn="ctr">
                <a:spcBef>
                  <a:spcPts val="1200"/>
                </a:spcBef>
              </a:pPr>
              <a:endParaRPr sz="4800" b="1">
                <a:solidFill>
                  <a:schemeClr val="accent1"/>
                </a:solidFill>
                <a:latin typeface="EC Square Sans Pro" panose="020B0506040000020004" pitchFamily="34" charset="0"/>
              </a:endParaRP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45CF47A6-B41E-F442-0C66-814F15C8AA54}"/>
                </a:ext>
              </a:extLst>
            </p:cNvPr>
            <p:cNvSpPr/>
            <p:nvPr/>
          </p:nvSpPr>
          <p:spPr>
            <a:xfrm>
              <a:off x="1826987" y="2951005"/>
              <a:ext cx="5522080" cy="1625439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anchor="t"/>
            <a:lstStyle/>
            <a:p>
              <a:pPr lvl="0" algn="ctr"/>
              <a:endParaRPr sz="2000" b="1">
                <a:solidFill>
                  <a:schemeClr val="accent1"/>
                </a:solidFill>
                <a:latin typeface="EC Square Sans Pro" panose="020B0506040000020004" pitchFamily="34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40DF2B8-F2A9-3FDC-C38C-55C8AB87292F}"/>
                </a:ext>
              </a:extLst>
            </p:cNvPr>
            <p:cNvSpPr/>
            <p:nvPr/>
          </p:nvSpPr>
          <p:spPr>
            <a:xfrm>
              <a:off x="1826987" y="3911332"/>
              <a:ext cx="5403546" cy="612000"/>
            </a:xfrm>
            <a:prstGeom prst="rect">
              <a:avLst/>
            </a:prstGeom>
            <a:solidFill>
              <a:srgbClr val="E1EBFF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0" rIns="91440" bIns="0" anchor="ctr"/>
            <a:lstStyle/>
            <a:p>
              <a:pPr marL="285750" indent="-285750">
                <a:buClr>
                  <a:schemeClr val="accent1"/>
                </a:buClr>
                <a:buFont typeface="Arial" panose="020B0604020202020204" pitchFamily="34" charset="0"/>
                <a:buChar char="•"/>
                <a:defRPr sz="1800">
                  <a:solidFill>
                    <a:schemeClr val="accent1"/>
                  </a:solidFill>
                  <a:latin typeface="EC Square Sans Pro Medium" panose="020B0500000000020004" pitchFamily="34" charset="0"/>
                </a:defRPr>
              </a:pPr>
              <a:r>
                <a:rPr sz="1700">
                  <a:latin typeface="EC Square Sans Pro Medium"/>
                </a:rPr>
                <a:t>Plans de </a:t>
              </a:r>
              <a:r>
                <a:rPr sz="1700" err="1">
                  <a:latin typeface="EC Square Sans Pro Medium"/>
                </a:rPr>
                <a:t>partenariat</a:t>
              </a:r>
              <a:r>
                <a:rPr sz="1700">
                  <a:latin typeface="EC Square Sans Pro Medium"/>
                </a:rPr>
                <a:t> </a:t>
              </a:r>
              <a:r>
                <a:rPr lang="fr-BE" sz="1700">
                  <a:latin typeface="EC Square Sans Pro Medium"/>
                </a:rPr>
                <a:t>national et régional</a:t>
              </a:r>
              <a:endParaRPr lang="en-US" sz="1700">
                <a:latin typeface="EC Square Sans Pro Medium"/>
              </a:endParaRPr>
            </a:p>
            <a:p>
              <a:pPr marL="285750" indent="-285750">
                <a:buClr>
                  <a:schemeClr val="accent1"/>
                </a:buClr>
                <a:buFont typeface="Arial" panose="020B0604020202020204" pitchFamily="34" charset="0"/>
                <a:buChar char="•"/>
                <a:defRPr sz="1800">
                  <a:solidFill>
                    <a:schemeClr val="accent1"/>
                  </a:solidFill>
                  <a:latin typeface="EC Square Sans Pro Medium" panose="020B0500000000020004" pitchFamily="34" charset="0"/>
                </a:defRPr>
              </a:pPr>
              <a:r>
                <a:rPr sz="1700" err="1">
                  <a:latin typeface="EC Square Sans Pro Medium"/>
                </a:rPr>
                <a:t>Remboursement</a:t>
              </a:r>
              <a:r>
                <a:rPr lang="fr-BE" sz="1700">
                  <a:latin typeface="EC Square Sans Pro Medium"/>
                </a:rPr>
                <a:t>s</a:t>
              </a:r>
              <a:r>
                <a:rPr sz="1700">
                  <a:latin typeface="EC Square Sans Pro Medium"/>
                </a:rPr>
                <a:t> de </a:t>
              </a:r>
              <a:r>
                <a:rPr sz="1700" err="1">
                  <a:latin typeface="EC Square Sans Pro Medium"/>
                </a:rPr>
                <a:t>NextGenerationEU</a:t>
              </a:r>
              <a:endParaRPr sz="1700">
                <a:solidFill>
                  <a:schemeClr val="accent1"/>
                </a:solidFill>
                <a:latin typeface="EC Square Sans Pro Medium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5A0CE86E-C3DF-F533-B0A9-D5A15CDC222D}"/>
                </a:ext>
              </a:extLst>
            </p:cNvPr>
            <p:cNvSpPr txBox="1"/>
            <p:nvPr/>
          </p:nvSpPr>
          <p:spPr>
            <a:xfrm>
              <a:off x="1833033" y="2969699"/>
              <a:ext cx="5397500" cy="972891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lIns="91440" tIns="45720" rIns="91440" bIns="45720" anchor="t">
              <a:spAutoFit/>
            </a:bodyPr>
            <a:lstStyle/>
            <a:p>
              <a:pPr>
                <a:defRPr sz="1600" b="1">
                  <a:solidFill>
                    <a:schemeClr val="bg1"/>
                  </a:solidFill>
                  <a:latin typeface="EC Square Sans Pro"/>
                </a:defRPr>
              </a:pPr>
              <a:r>
                <a:rPr dirty="0"/>
                <a:t>1. </a:t>
              </a:r>
              <a:r>
                <a:rPr cap="all" dirty="0" err="1"/>
                <a:t>Cohésion</a:t>
              </a:r>
              <a:r>
                <a:rPr cap="all" dirty="0"/>
                <a:t> </a:t>
              </a:r>
              <a:r>
                <a:rPr cap="all" dirty="0" err="1"/>
                <a:t>économique</a:t>
              </a:r>
              <a:r>
                <a:rPr cap="all" dirty="0"/>
                <a:t>, </a:t>
              </a:r>
              <a:r>
                <a:rPr cap="all" dirty="0" err="1"/>
                <a:t>sociale</a:t>
              </a:r>
              <a:r>
                <a:rPr cap="all" dirty="0"/>
                <a:t> et </a:t>
              </a:r>
              <a:r>
                <a:rPr cap="all" dirty="0" err="1"/>
                <a:t>territoriale</a:t>
              </a:r>
              <a:r>
                <a:rPr lang="en-US" cap="all" dirty="0"/>
                <a:t>, </a:t>
              </a:r>
              <a:r>
                <a:rPr lang="en-IE" cap="all" dirty="0"/>
                <a:t>agriculture et zones rurales, </a:t>
              </a:r>
              <a:r>
                <a:rPr lang="en-IE" cap="all" dirty="0" err="1"/>
                <a:t>pêche</a:t>
              </a:r>
              <a:r>
                <a:rPr lang="en-IE" cap="all" dirty="0"/>
                <a:t> et affaires </a:t>
              </a:r>
              <a:r>
                <a:rPr lang="en-IE" cap="all" dirty="0" err="1"/>
                <a:t>maritimes</a:t>
              </a:r>
              <a:r>
                <a:rPr lang="en-IE" cap="all" dirty="0"/>
                <a:t>, </a:t>
              </a:r>
              <a:r>
                <a:rPr lang="en-IE" cap="all" dirty="0" err="1"/>
                <a:t>prospérité</a:t>
              </a:r>
              <a:r>
                <a:rPr lang="en-IE" cap="all" dirty="0"/>
                <a:t> et </a:t>
              </a:r>
              <a:r>
                <a:rPr lang="en-IE" cap="all" dirty="0" err="1"/>
                <a:t>sécurité</a:t>
              </a:r>
              <a:endParaRPr lang="en-IE" sz="1600" b="1" cap="all" dirty="0">
                <a:solidFill>
                  <a:schemeClr val="bg1"/>
                </a:solidFill>
                <a:latin typeface="EC Square Sans Pro" panose="020B0506040000020004" pitchFamily="34" charset="0"/>
              </a:endParaRP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B8DC3568-77C5-3414-322B-6E82A7555438}"/>
              </a:ext>
            </a:extLst>
          </p:cNvPr>
          <p:cNvGrpSpPr/>
          <p:nvPr/>
        </p:nvGrpSpPr>
        <p:grpSpPr>
          <a:xfrm>
            <a:off x="693995" y="4397380"/>
            <a:ext cx="5423777" cy="1727682"/>
            <a:chOff x="269452" y="4462940"/>
            <a:chExt cx="5423777" cy="1727682"/>
          </a:xfrm>
        </p:grpSpPr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08E1FCBF-5DB9-6D49-2301-72A5BD037955}"/>
                </a:ext>
              </a:extLst>
            </p:cNvPr>
            <p:cNvSpPr/>
            <p:nvPr/>
          </p:nvSpPr>
          <p:spPr>
            <a:xfrm>
              <a:off x="373161" y="4565180"/>
              <a:ext cx="5320068" cy="1625442"/>
            </a:xfrm>
            <a:prstGeom prst="roundRect">
              <a:avLst>
                <a:gd name="adj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anchor="t"/>
            <a:lstStyle/>
            <a:p>
              <a:pPr algn="ctr">
                <a:spcBef>
                  <a:spcPts val="1200"/>
                </a:spcBef>
              </a:pPr>
              <a:endParaRPr sz="4800" b="1">
                <a:solidFill>
                  <a:schemeClr val="accent1"/>
                </a:solidFill>
                <a:latin typeface="EC Square Sans Pro" panose="020B0506040000020004" pitchFamily="34" charset="0"/>
              </a:endParaRPr>
            </a:p>
          </p:txBody>
        </p:sp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ADD2D4F7-B5D6-021D-FCBE-1717300451E2}"/>
                </a:ext>
              </a:extLst>
            </p:cNvPr>
            <p:cNvSpPr/>
            <p:nvPr/>
          </p:nvSpPr>
          <p:spPr>
            <a:xfrm>
              <a:off x="269452" y="4462940"/>
              <a:ext cx="5320068" cy="1640850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anchor="t"/>
            <a:lstStyle/>
            <a:p>
              <a:pPr lvl="0" algn="ctr"/>
              <a:endParaRPr sz="2000" b="1">
                <a:solidFill>
                  <a:schemeClr val="accent1"/>
                </a:solidFill>
                <a:latin typeface="EC Square Sans Pro" panose="020B0506040000020004" pitchFamily="34" charset="0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608AE480-F026-ED15-FAAE-4F362E79D1DB}"/>
                </a:ext>
              </a:extLst>
            </p:cNvPr>
            <p:cNvSpPr/>
            <p:nvPr/>
          </p:nvSpPr>
          <p:spPr>
            <a:xfrm>
              <a:off x="269452" y="4912130"/>
              <a:ext cx="5205869" cy="1083290"/>
            </a:xfrm>
            <a:prstGeom prst="rect">
              <a:avLst/>
            </a:prstGeom>
            <a:solidFill>
              <a:srgbClr val="E1EBFF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0" rIns="91440" bIns="0" anchor="ctr"/>
            <a:lstStyle/>
            <a:p>
              <a:pPr marL="285750" indent="-285750">
                <a:lnSpc>
                  <a:spcPct val="90000"/>
                </a:lnSpc>
                <a:spcAft>
                  <a:spcPts val="20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800">
                  <a:solidFill>
                    <a:schemeClr val="accent1"/>
                  </a:solidFill>
                  <a:latin typeface="EC Square Sans Pro Medium" panose="020B0500000000020004" pitchFamily="34" charset="0"/>
                </a:defRPr>
              </a:pPr>
              <a:r>
                <a:rPr lang="fr-BE" sz="1700">
                  <a:latin typeface="EC Square Sans Pro Medium"/>
                </a:rPr>
                <a:t>Instrument Europe globale</a:t>
              </a:r>
            </a:p>
            <a:p>
              <a:pPr marL="285750" indent="-285750">
                <a:lnSpc>
                  <a:spcPct val="90000"/>
                </a:lnSpc>
                <a:spcAft>
                  <a:spcPts val="20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800">
                  <a:solidFill>
                    <a:schemeClr val="accent1"/>
                  </a:solidFill>
                  <a:latin typeface="EC Square Sans Pro Medium" panose="020B0500000000020004" pitchFamily="34" charset="0"/>
                </a:defRPr>
              </a:pPr>
              <a:r>
                <a:rPr sz="1700">
                  <a:latin typeface="EC Square Sans Pro Medium"/>
                </a:rPr>
                <a:t>Politique </a:t>
              </a:r>
              <a:r>
                <a:rPr sz="1700" err="1">
                  <a:latin typeface="EC Square Sans Pro Medium"/>
                </a:rPr>
                <a:t>étrangère</a:t>
              </a:r>
              <a:r>
                <a:rPr sz="1700">
                  <a:latin typeface="EC Square Sans Pro Medium"/>
                </a:rPr>
                <a:t> et de </a:t>
              </a:r>
              <a:r>
                <a:rPr sz="1700" err="1">
                  <a:latin typeface="EC Square Sans Pro Medium"/>
                </a:rPr>
                <a:t>sécurité</a:t>
              </a:r>
              <a:r>
                <a:rPr sz="1700">
                  <a:latin typeface="EC Square Sans Pro Medium"/>
                </a:rPr>
                <a:t> commune, pays et </a:t>
              </a:r>
              <a:r>
                <a:rPr sz="1700" err="1">
                  <a:latin typeface="EC Square Sans Pro Medium"/>
                </a:rPr>
                <a:t>territoires</a:t>
              </a:r>
              <a:r>
                <a:rPr sz="1700">
                  <a:latin typeface="EC Square Sans Pro Medium"/>
                </a:rPr>
                <a:t> </a:t>
              </a:r>
              <a:r>
                <a:rPr sz="1700" err="1">
                  <a:solidFill>
                    <a:schemeClr val="accent1"/>
                  </a:solidFill>
                  <a:latin typeface="EC Square Sans Pro Medium"/>
                </a:rPr>
                <a:t>d’outre-mer</a:t>
              </a:r>
              <a:r>
                <a:rPr lang="fr-BE" sz="1700">
                  <a:solidFill>
                    <a:schemeClr val="accent1"/>
                  </a:solidFill>
                  <a:latin typeface="EC Square Sans Pro Medium"/>
                </a:rPr>
                <a:t> (</a:t>
              </a:r>
              <a:r>
                <a:rPr lang="fr-BE" sz="1700">
                  <a:solidFill>
                    <a:schemeClr val="accent1"/>
                  </a:solidFill>
                </a:rPr>
                <a:t>y compris le Groenland).</a:t>
              </a:r>
              <a:endParaRPr sz="1700">
                <a:solidFill>
                  <a:schemeClr val="accent1"/>
                </a:solidFill>
                <a:latin typeface="EC Square Sans Pro Medium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0464BCFC-8AD1-76B3-7C94-8DA8BB9AFF11}"/>
                </a:ext>
              </a:extLst>
            </p:cNvPr>
            <p:cNvSpPr txBox="1"/>
            <p:nvPr/>
          </p:nvSpPr>
          <p:spPr>
            <a:xfrm>
              <a:off x="275277" y="4462940"/>
              <a:ext cx="5200045" cy="338554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>
              <a:spAutoFit/>
            </a:bodyPr>
            <a:lstStyle/>
            <a:p>
              <a:pPr lvl="0">
                <a:defRPr sz="1600" b="1">
                  <a:solidFill>
                    <a:schemeClr val="bg1"/>
                  </a:solidFill>
                  <a:latin typeface="EC Square Sans Pro" panose="020B0506040000020004" pitchFamily="34" charset="0"/>
                </a:defRPr>
              </a:pPr>
              <a:r>
                <a:t>3. L’EUROPE DANS LE MONDE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B123CBB1-E72C-0E16-BFD5-99D96A4E7CB2}"/>
              </a:ext>
            </a:extLst>
          </p:cNvPr>
          <p:cNvGrpSpPr/>
          <p:nvPr/>
        </p:nvGrpSpPr>
        <p:grpSpPr>
          <a:xfrm>
            <a:off x="6333565" y="2371731"/>
            <a:ext cx="5415981" cy="3085172"/>
            <a:chOff x="1805188" y="3431710"/>
            <a:chExt cx="5651526" cy="2807077"/>
          </a:xfrm>
        </p:grpSpPr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9709F3BC-290E-582D-0763-BF1E28428AFE}"/>
                </a:ext>
              </a:extLst>
            </p:cNvPr>
            <p:cNvSpPr/>
            <p:nvPr/>
          </p:nvSpPr>
          <p:spPr>
            <a:xfrm>
              <a:off x="1934634" y="3548974"/>
              <a:ext cx="5522080" cy="2689813"/>
            </a:xfrm>
            <a:prstGeom prst="roundRect">
              <a:avLst>
                <a:gd name="adj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anchor="t"/>
            <a:lstStyle/>
            <a:p>
              <a:pPr algn="ctr">
                <a:spcBef>
                  <a:spcPts val="1200"/>
                </a:spcBef>
              </a:pPr>
              <a:endParaRPr sz="4800" b="1">
                <a:solidFill>
                  <a:schemeClr val="accent1"/>
                </a:solidFill>
                <a:latin typeface="EC Square Sans Pro" panose="020B0506040000020004" pitchFamily="34" charset="0"/>
              </a:endParaRPr>
            </a:p>
          </p:txBody>
        </p:sp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504FA8FF-EC58-52C5-6504-87EE4E5E891A}"/>
                </a:ext>
              </a:extLst>
            </p:cNvPr>
            <p:cNvSpPr/>
            <p:nvPr/>
          </p:nvSpPr>
          <p:spPr>
            <a:xfrm>
              <a:off x="1826987" y="3492428"/>
              <a:ext cx="5506609" cy="2643201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anchor="t"/>
            <a:lstStyle/>
            <a:p>
              <a:pPr lvl="0" algn="ctr"/>
              <a:endParaRPr sz="2000" b="1">
                <a:solidFill>
                  <a:schemeClr val="accent1"/>
                </a:solidFill>
                <a:latin typeface="EC Square Sans Pro" panose="020B0506040000020004" pitchFamily="34" charset="0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AB169144-0C6A-53DA-3048-0F0595491AEA}"/>
                </a:ext>
              </a:extLst>
            </p:cNvPr>
            <p:cNvSpPr/>
            <p:nvPr/>
          </p:nvSpPr>
          <p:spPr>
            <a:xfrm>
              <a:off x="1805188" y="3939367"/>
              <a:ext cx="5405289" cy="2093662"/>
            </a:xfrm>
            <a:prstGeom prst="rect">
              <a:avLst/>
            </a:prstGeom>
            <a:solidFill>
              <a:srgbClr val="E1EBFF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0" rIns="91440" bIns="0" anchor="ctr"/>
            <a:lstStyle/>
            <a:p>
              <a:pPr marL="285750" indent="-285750">
                <a:lnSpc>
                  <a:spcPct val="90000"/>
                </a:lnSpc>
                <a:spcAft>
                  <a:spcPts val="20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750">
                  <a:solidFill>
                    <a:schemeClr val="accent1"/>
                  </a:solidFill>
                  <a:latin typeface="EC Square Sans Pro Medium"/>
                </a:defRPr>
              </a:pPr>
              <a:r>
                <a:rPr sz="1700" dirty="0"/>
                <a:t>Fonds </a:t>
              </a:r>
              <a:r>
                <a:rPr sz="1700" dirty="0" err="1"/>
                <a:t>européen</a:t>
              </a:r>
              <a:r>
                <a:rPr sz="1700" dirty="0"/>
                <a:t> pour la </a:t>
              </a:r>
              <a:r>
                <a:rPr sz="1700" dirty="0" err="1"/>
                <a:t>compétitivité</a:t>
              </a:r>
              <a:r>
                <a:rPr sz="1700" dirty="0"/>
                <a:t>, y </a:t>
              </a:r>
              <a:r>
                <a:rPr sz="1700" dirty="0" err="1"/>
                <a:t>compris</a:t>
              </a:r>
              <a:r>
                <a:rPr sz="1700" dirty="0"/>
                <a:t> Horizon Europe</a:t>
              </a:r>
              <a:endParaRPr lang="en-US" sz="1700" dirty="0"/>
            </a:p>
            <a:p>
              <a:pPr marL="285750" indent="-285750">
                <a:lnSpc>
                  <a:spcPct val="90000"/>
                </a:lnSpc>
                <a:spcAft>
                  <a:spcPts val="20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750">
                  <a:solidFill>
                    <a:schemeClr val="accent1"/>
                  </a:solidFill>
                  <a:latin typeface="EC Square Sans Pro Medium"/>
                </a:defRPr>
              </a:pPr>
              <a:r>
                <a:rPr sz="1700" dirty="0"/>
                <a:t>Erasmus +; AgoraEU; </a:t>
              </a:r>
              <a:r>
                <a:rPr lang="fr-BE" sz="1700" dirty="0"/>
                <a:t>J</a:t>
              </a:r>
              <a:r>
                <a:rPr sz="1700" dirty="0" err="1"/>
                <a:t>ustice</a:t>
              </a:r>
              <a:r>
                <a:rPr sz="1700" dirty="0"/>
                <a:t>, </a:t>
              </a:r>
              <a:r>
                <a:rPr sz="1700" dirty="0" err="1"/>
                <a:t>Mécanisme</a:t>
              </a:r>
              <a:r>
                <a:rPr sz="1700" dirty="0"/>
                <a:t> de </a:t>
              </a:r>
              <a:r>
                <a:rPr sz="1700" dirty="0">
                  <a:solidFill>
                    <a:schemeClr val="accent1"/>
                  </a:solidFill>
                </a:rPr>
                <a:t>protection civile de </a:t>
              </a:r>
              <a:r>
                <a:rPr sz="1700" dirty="0" err="1">
                  <a:solidFill>
                    <a:schemeClr val="accent1"/>
                  </a:solidFill>
                </a:rPr>
                <a:t>l’Union</a:t>
              </a:r>
              <a:r>
                <a:rPr sz="1700" dirty="0">
                  <a:solidFill>
                    <a:schemeClr val="accent1"/>
                  </a:solidFill>
                </a:rPr>
                <a:t> </a:t>
              </a:r>
              <a:r>
                <a:rPr lang="fr-BE" sz="1700" dirty="0">
                  <a:solidFill>
                    <a:schemeClr val="accent1"/>
                  </a:solidFill>
                </a:rPr>
                <a:t>et</a:t>
              </a:r>
              <a:r>
                <a:rPr sz="1700" dirty="0">
                  <a:solidFill>
                    <a:schemeClr val="accent1"/>
                  </a:solidFill>
                </a:rPr>
                <a:t> </a:t>
              </a:r>
              <a:r>
                <a:rPr lang="fr-BE" sz="1700" dirty="0">
                  <a:solidFill>
                    <a:schemeClr val="accent1"/>
                  </a:solidFill>
                </a:rPr>
                <a:t>de réaction aux situations d’urgence sanitaire</a:t>
              </a:r>
              <a:endParaRPr sz="1700" dirty="0">
                <a:solidFill>
                  <a:schemeClr val="accent1"/>
                </a:solidFill>
              </a:endParaRPr>
            </a:p>
            <a:p>
              <a:pPr marL="285750" indent="-285750">
                <a:lnSpc>
                  <a:spcPct val="90000"/>
                </a:lnSpc>
                <a:spcAft>
                  <a:spcPts val="20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750">
                  <a:solidFill>
                    <a:schemeClr val="accent1"/>
                  </a:solidFill>
                  <a:latin typeface="EC Square Sans Pro Medium"/>
                </a:defRPr>
              </a:pPr>
              <a:r>
                <a:rPr sz="1700" dirty="0" err="1"/>
                <a:t>Mécanisme</a:t>
              </a:r>
              <a:r>
                <a:rPr sz="1700" dirty="0"/>
                <a:t> pour </a:t>
              </a:r>
              <a:r>
                <a:rPr sz="1700" dirty="0" err="1"/>
                <a:t>l’interconnexion</a:t>
              </a:r>
              <a:r>
                <a:rPr sz="1700" dirty="0"/>
                <a:t> </a:t>
              </a:r>
              <a:r>
                <a:rPr sz="1700" dirty="0" err="1"/>
                <a:t>en</a:t>
              </a:r>
              <a:r>
                <a:rPr sz="1700" dirty="0"/>
                <a:t> Europe; </a:t>
              </a:r>
              <a:r>
                <a:rPr lang="fr-BE" sz="1700" dirty="0"/>
                <a:t>Programme « marché unique et douanes»</a:t>
              </a:r>
              <a:r>
                <a:rPr sz="1700" dirty="0"/>
                <a:t>; Euratom/ITER; </a:t>
              </a:r>
              <a:r>
                <a:rPr lang="fr-BE" sz="1700" dirty="0"/>
                <a:t>D</a:t>
              </a:r>
              <a:r>
                <a:rPr sz="1700" dirty="0" err="1"/>
                <a:t>éclassement</a:t>
              </a:r>
              <a:r>
                <a:rPr sz="1700" dirty="0"/>
                <a:t> </a:t>
              </a:r>
              <a:r>
                <a:rPr sz="1700" dirty="0" err="1"/>
                <a:t>d’installations</a:t>
              </a:r>
              <a:r>
                <a:rPr sz="1700" dirty="0"/>
                <a:t> </a:t>
              </a:r>
              <a:r>
                <a:rPr sz="1700" dirty="0" err="1"/>
                <a:t>nucléaires</a:t>
              </a:r>
              <a:r>
                <a:rPr sz="1700" dirty="0"/>
                <a:t>; Pericles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C1F947DC-97FD-A473-914A-BED66A6B4834}"/>
                </a:ext>
              </a:extLst>
            </p:cNvPr>
            <p:cNvSpPr txBox="1"/>
            <p:nvPr/>
          </p:nvSpPr>
          <p:spPr>
            <a:xfrm>
              <a:off x="1833033" y="3431710"/>
              <a:ext cx="5397500" cy="368986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anchor="ctr">
              <a:noAutofit/>
            </a:bodyPr>
            <a:lstStyle/>
            <a:p>
              <a:pPr lvl="0">
                <a:defRPr sz="1600" b="1">
                  <a:solidFill>
                    <a:schemeClr val="bg1"/>
                  </a:solidFill>
                  <a:latin typeface="EC Square Sans Pro" panose="020B0506040000020004" pitchFamily="34" charset="0"/>
                </a:defRPr>
              </a:pPr>
              <a:r>
                <a:t>2. COMPÉTITIVITÉ, PROSPÉRITÉ ET SÉCURITÉ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D37A6CEA-EE47-BEF7-7210-DD2DDD9796B2}"/>
              </a:ext>
            </a:extLst>
          </p:cNvPr>
          <p:cNvGrpSpPr/>
          <p:nvPr/>
        </p:nvGrpSpPr>
        <p:grpSpPr>
          <a:xfrm>
            <a:off x="6333563" y="5526724"/>
            <a:ext cx="5423777" cy="578801"/>
            <a:chOff x="1826987" y="3462142"/>
            <a:chExt cx="5629727" cy="578801"/>
          </a:xfrm>
        </p:grpSpPr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id="{E2606014-AC7C-3CAE-E2ED-B03C42E9DBF0}"/>
                </a:ext>
              </a:extLst>
            </p:cNvPr>
            <p:cNvSpPr/>
            <p:nvPr/>
          </p:nvSpPr>
          <p:spPr>
            <a:xfrm>
              <a:off x="1934634" y="3492428"/>
              <a:ext cx="5522080" cy="548515"/>
            </a:xfrm>
            <a:prstGeom prst="roundRect">
              <a:avLst>
                <a:gd name="adj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anchor="t"/>
            <a:lstStyle/>
            <a:p>
              <a:pPr algn="ctr">
                <a:spcBef>
                  <a:spcPts val="1200"/>
                </a:spcBef>
              </a:pPr>
              <a:endParaRPr sz="4800" b="1">
                <a:solidFill>
                  <a:schemeClr val="accent1"/>
                </a:solidFill>
                <a:latin typeface="EC Square Sans Pro" panose="020B0506040000020004" pitchFamily="34" charset="0"/>
              </a:endParaRPr>
            </a:p>
          </p:txBody>
        </p:sp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99193E72-2260-28B0-46A8-F84646518455}"/>
                </a:ext>
              </a:extLst>
            </p:cNvPr>
            <p:cNvSpPr/>
            <p:nvPr/>
          </p:nvSpPr>
          <p:spPr>
            <a:xfrm>
              <a:off x="1826987" y="3492427"/>
              <a:ext cx="5522080" cy="452645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anchor="t"/>
            <a:lstStyle/>
            <a:p>
              <a:pPr lvl="0" algn="ctr"/>
              <a:endParaRPr sz="2000" b="1">
                <a:solidFill>
                  <a:schemeClr val="accent1"/>
                </a:solidFill>
                <a:latin typeface="EC Square Sans Pro" panose="020B0506040000020004" pitchFamily="34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E50EEFE5-4664-37C5-3593-8DF5A7D86502}"/>
                </a:ext>
              </a:extLst>
            </p:cNvPr>
            <p:cNvSpPr txBox="1"/>
            <p:nvPr/>
          </p:nvSpPr>
          <p:spPr>
            <a:xfrm>
              <a:off x="1833033" y="3462142"/>
              <a:ext cx="5397500" cy="338554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>
              <a:spAutoFit/>
            </a:bodyPr>
            <a:lstStyle/>
            <a:p>
              <a:pPr lvl="0">
                <a:defRPr sz="1600" b="1">
                  <a:solidFill>
                    <a:schemeClr val="bg1"/>
                  </a:solidFill>
                  <a:latin typeface="EC Square Sans Pro" panose="020B0506040000020004" pitchFamily="34" charset="0"/>
                </a:defRPr>
              </a:pPr>
              <a:r>
                <a:t>4. ADMINISTRATION</a:t>
              </a:r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FE8F277-F422-4E81-C15D-6CEAE72288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768364BB-9B21-4D29-A19C-C6410F652861}" type="slidenum">
              <a:rPr lang="en-IE" smtClean="0"/>
              <a:pPr algn="l"/>
              <a:t>7</a:t>
            </a:fld>
            <a:endParaRPr lang="en-I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59198D-D6DC-31FA-3B85-ABBB31AF9EB0}"/>
              </a:ext>
            </a:extLst>
          </p:cNvPr>
          <p:cNvSpPr txBox="1"/>
          <p:nvPr/>
        </p:nvSpPr>
        <p:spPr>
          <a:xfrm>
            <a:off x="693995" y="1327188"/>
            <a:ext cx="10980639" cy="791504"/>
          </a:xfrm>
          <a:prstGeom prst="rect">
            <a:avLst/>
          </a:prstGeom>
          <a:solidFill>
            <a:schemeClr val="accent1"/>
          </a:solidFill>
        </p:spPr>
        <p:txBody>
          <a:bodyPr wrap="square" lIns="91440" tIns="45720" rIns="91440" bIns="45720" anchor="ctr">
            <a:noAutofit/>
          </a:bodyPr>
          <a:lstStyle/>
          <a:p>
            <a:pPr algn="ctr">
              <a:defRPr sz="2400">
                <a:latin typeface="EC Square Sans Pro" panose="020B0506040000020004" pitchFamily="34" charset="0"/>
              </a:defRPr>
            </a:pPr>
            <a:r>
              <a:rPr lang="fr-FR">
                <a:solidFill>
                  <a:schemeClr val="bg1"/>
                </a:solidFill>
                <a:latin typeface="EC Square Sans Pro"/>
              </a:rPr>
              <a:t>UN CFP DE 7 ANS: </a:t>
            </a:r>
            <a:r>
              <a:rPr lang="fr-FR" b="1">
                <a:solidFill>
                  <a:schemeClr val="accent2"/>
                </a:solidFill>
                <a:latin typeface="EC Square Sans Pro"/>
              </a:rPr>
              <a:t>2028-2034</a:t>
            </a:r>
            <a:r>
              <a:rPr lang="fr-FR" b="1">
                <a:solidFill>
                  <a:schemeClr val="bg1"/>
                </a:solidFill>
                <a:latin typeface="EC Square Sans Pro"/>
              </a:rPr>
              <a:t> </a:t>
            </a:r>
          </a:p>
          <a:p>
            <a:pPr algn="ctr">
              <a:defRPr sz="1800">
                <a:latin typeface="EC Square Sans Pro" panose="020B0506040000020004" pitchFamily="34" charset="0"/>
              </a:defRPr>
            </a:pPr>
            <a:r>
              <a:rPr lang="fr-FR">
                <a:solidFill>
                  <a:schemeClr val="bg1"/>
                </a:solidFill>
                <a:latin typeface="EC Square Sans Pro"/>
              </a:rPr>
              <a:t>De 7 à </a:t>
            </a:r>
            <a:r>
              <a:rPr lang="fr-FR" b="1">
                <a:solidFill>
                  <a:schemeClr val="accent2"/>
                </a:solidFill>
                <a:latin typeface="EC Square Sans Pro"/>
              </a:rPr>
              <a:t>4 rubriques</a:t>
            </a:r>
            <a:endParaRPr lang="fr-FR" sz="1800">
              <a:solidFill>
                <a:schemeClr val="accent2"/>
              </a:solidFill>
              <a:latin typeface="EC Squar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29996745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 62">
            <a:extLst>
              <a:ext uri="{FF2B5EF4-FFF2-40B4-BE49-F238E27FC236}">
                <a16:creationId xmlns:a16="http://schemas.microsoft.com/office/drawing/2014/main" id="{EA41D184-E4B9-89A7-0172-F47366BDB13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anchor="ctr">
            <a:noAutofit/>
          </a:bodyPr>
          <a:lstStyle/>
          <a:p>
            <a:r>
              <a:rPr err="1"/>
              <a:t>Mécanisme</a:t>
            </a:r>
            <a:r>
              <a:t> </a:t>
            </a:r>
            <a:r>
              <a:rPr lang="en-IE"/>
              <a:t>extraordinaire </a:t>
            </a:r>
            <a:r>
              <a:t>de </a:t>
            </a:r>
            <a:r>
              <a:rPr err="1"/>
              <a:t>réaction</a:t>
            </a:r>
            <a:r>
              <a:t> aux crises dans le prochain CFP 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3958F5B-1AC5-B544-E6A6-9AF000AF3B08}"/>
              </a:ext>
            </a:extLst>
          </p:cNvPr>
          <p:cNvCxnSpPr/>
          <p:nvPr/>
        </p:nvCxnSpPr>
        <p:spPr>
          <a:xfrm>
            <a:off x="2059856" y="4050562"/>
            <a:ext cx="2358862" cy="0"/>
          </a:xfrm>
          <a:prstGeom prst="line">
            <a:avLst/>
          </a:prstGeom>
          <a:noFill/>
          <a:ln w="19050" cap="flat" cmpd="sng" algn="ctr">
            <a:solidFill>
              <a:srgbClr val="FFED00"/>
            </a:solidFill>
            <a:prstDash val="dash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6CC84915-D536-7723-2C1B-54879DAD6F1E}"/>
              </a:ext>
            </a:extLst>
          </p:cNvPr>
          <p:cNvGrpSpPr/>
          <p:nvPr/>
        </p:nvGrpSpPr>
        <p:grpSpPr>
          <a:xfrm>
            <a:off x="4545618" y="2670988"/>
            <a:ext cx="276479" cy="1891773"/>
            <a:chOff x="3725539" y="1257994"/>
            <a:chExt cx="261610" cy="1891773"/>
          </a:xfrm>
        </p:grpSpPr>
        <p:sp>
          <p:nvSpPr>
            <p:cNvPr id="58" name="TextBox 40">
              <a:extLst>
                <a:ext uri="{FF2B5EF4-FFF2-40B4-BE49-F238E27FC236}">
                  <a16:creationId xmlns:a16="http://schemas.microsoft.com/office/drawing/2014/main" id="{087F768C-903A-7831-479E-6C0D69E975A6}"/>
                </a:ext>
              </a:extLst>
            </p:cNvPr>
            <p:cNvSpPr txBox="1"/>
            <p:nvPr/>
          </p:nvSpPr>
          <p:spPr>
            <a:xfrm rot="16200000">
              <a:off x="3275056" y="2131897"/>
              <a:ext cx="1162576" cy="261610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>
              <a:lvl1pPr marL="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Aptos" panose="02110004020202020204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Aptos" panose="02110004020202020204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Aptos" panose="02110004020202020204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Aptos" panose="02110004020202020204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Aptos" panose="02110004020202020204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Aptos" panose="02110004020202020204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Aptos" panose="02110004020202020204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Aptos" panose="02110004020202020204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Aptos" panose="02110004020202020204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 sz="1200" b="1">
                  <a:solidFill>
                    <a:srgbClr val="7371FC"/>
                  </a:solidFill>
                  <a:latin typeface="EC Square Sans Pro" panose="020B0506040000020004" pitchFamily="34" charset="0"/>
                </a:defRPr>
              </a:pPr>
              <a:r>
                <a:rPr kumimoji="0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7371FC"/>
                  </a:solidFill>
                  <a:effectLst/>
                  <a:uLnTx/>
                  <a:uFillTx/>
                  <a:latin typeface="EC Square Sans Pro" panose="020B0506040000020004" pitchFamily="34" charset="0"/>
                  <a:cs typeface="Arial"/>
                  <a:sym typeface="Arial"/>
                </a:rPr>
                <a:t>ACTIVATION</a:t>
              </a:r>
            </a:p>
          </p:txBody>
        </p: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CB31F917-184E-504D-1294-60BB814E838D}"/>
                </a:ext>
              </a:extLst>
            </p:cNvPr>
            <p:cNvGrpSpPr/>
            <p:nvPr/>
          </p:nvGrpSpPr>
          <p:grpSpPr>
            <a:xfrm>
              <a:off x="3726183" y="1257994"/>
              <a:ext cx="252001" cy="1891773"/>
              <a:chOff x="3726180" y="1257994"/>
              <a:chExt cx="396241" cy="1891773"/>
            </a:xfrm>
          </p:grpSpPr>
          <p:cxnSp>
            <p:nvCxnSpPr>
              <p:cNvPr id="60" name="Straight Arrow Connector 59">
                <a:extLst>
                  <a:ext uri="{FF2B5EF4-FFF2-40B4-BE49-F238E27FC236}">
                    <a16:creationId xmlns:a16="http://schemas.microsoft.com/office/drawing/2014/main" id="{81B285F6-B6FA-35CB-25FC-63A942FEB32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726180" y="3142147"/>
                <a:ext cx="388620" cy="0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7371FC"/>
                </a:solidFill>
                <a:prstDash val="solid"/>
                <a:miter lim="800000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EA7F6F49-F2FB-1839-2F5D-9FF30126B6EF}"/>
                  </a:ext>
                </a:extLst>
              </p:cNvPr>
              <p:cNvCxnSpPr/>
              <p:nvPr/>
            </p:nvCxnSpPr>
            <p:spPr>
              <a:xfrm>
                <a:off x="3726180" y="1276133"/>
                <a:ext cx="396241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7371FC"/>
                </a:solidFill>
                <a:prstDash val="solid"/>
                <a:miter lim="800000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8B60D603-FC30-C8F7-0F92-30CBEACFE3E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14800" y="1257994"/>
                <a:ext cx="0" cy="1891773"/>
              </a:xfrm>
              <a:prstGeom prst="line">
                <a:avLst/>
              </a:prstGeom>
              <a:noFill/>
              <a:ln w="28575" cap="flat" cmpd="sng" algn="ctr">
                <a:solidFill>
                  <a:srgbClr val="7371FC"/>
                </a:solidFill>
                <a:prstDash val="solid"/>
                <a:miter lim="800000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818013B-ABDC-54F1-469D-10D8937036A6}"/>
              </a:ext>
            </a:extLst>
          </p:cNvPr>
          <p:cNvGrpSpPr/>
          <p:nvPr/>
        </p:nvGrpSpPr>
        <p:grpSpPr>
          <a:xfrm>
            <a:off x="6054541" y="2251493"/>
            <a:ext cx="5640608" cy="2842772"/>
            <a:chOff x="6385552" y="2443742"/>
            <a:chExt cx="5337251" cy="2842772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ADF2D664-C545-0977-5572-0C49283922B7}"/>
                </a:ext>
              </a:extLst>
            </p:cNvPr>
            <p:cNvGrpSpPr/>
            <p:nvPr/>
          </p:nvGrpSpPr>
          <p:grpSpPr>
            <a:xfrm>
              <a:off x="10223605" y="3694783"/>
              <a:ext cx="1274396" cy="276999"/>
              <a:chOff x="10008200" y="2181075"/>
              <a:chExt cx="1274396" cy="276999"/>
            </a:xfrm>
          </p:grpSpPr>
          <p:cxnSp>
            <p:nvCxnSpPr>
              <p:cNvPr id="56" name="Straight Arrow Connector 55">
                <a:extLst>
                  <a:ext uri="{FF2B5EF4-FFF2-40B4-BE49-F238E27FC236}">
                    <a16:creationId xmlns:a16="http://schemas.microsoft.com/office/drawing/2014/main" id="{985A6486-3833-94A0-5941-A423C80C5C6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08200" y="2311703"/>
                <a:ext cx="180000" cy="0"/>
              </a:xfrm>
              <a:prstGeom prst="straightConnector1">
                <a:avLst/>
              </a:prstGeom>
              <a:noFill/>
              <a:ln w="19050" cap="flat" cmpd="sng" algn="ctr">
                <a:solidFill>
                  <a:srgbClr val="003399"/>
                </a:solidFill>
                <a:prstDash val="solid"/>
                <a:miter lim="800000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TextBox 27">
                <a:extLst>
                  <a:ext uri="{FF2B5EF4-FFF2-40B4-BE49-F238E27FC236}">
                    <a16:creationId xmlns:a16="http://schemas.microsoft.com/office/drawing/2014/main" id="{1C6BDABD-0D4F-9516-23A2-2589DC790C22}"/>
                  </a:ext>
                </a:extLst>
              </p:cNvPr>
              <p:cNvSpPr txBox="1"/>
              <p:nvPr/>
            </p:nvSpPr>
            <p:spPr>
              <a:xfrm>
                <a:off x="10153519" y="2181075"/>
                <a:ext cx="1129077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lvl1pPr marL="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Aptos" panose="02110004020202020204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Aptos" panose="02110004020202020204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Aptos" panose="02110004020202020204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Aptos" panose="02110004020202020204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Aptos" panose="02110004020202020204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Aptos" panose="02110004020202020204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Aptos" panose="02110004020202020204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Aptos" panose="02110004020202020204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Aptos" panose="02110004020202020204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 sz="1200">
                    <a:latin typeface="EC Square Sans Pro" panose="020B0506040000020004" pitchFamily="34" charset="0"/>
                  </a:defRPr>
                </a:pPr>
                <a:r>
                  <a:rPr kumimoji="0" sz="1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EC Square Sans Pro" panose="020B0506040000020004" pitchFamily="34" charset="0"/>
                    <a:cs typeface="Arial"/>
                    <a:sym typeface="Arial"/>
                  </a:rPr>
                  <a:t>Déclencheur</a:t>
                </a: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EC Square Sans Pro" panose="020B0506040000020004" pitchFamily="34" charset="0"/>
                  <a:cs typeface="Arial"/>
                  <a:sym typeface="Arial"/>
                </a:endParaRPr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A96C33BB-6494-B584-B294-55DCB4EFAEF0}"/>
                </a:ext>
              </a:extLst>
            </p:cNvPr>
            <p:cNvGrpSpPr/>
            <p:nvPr/>
          </p:nvGrpSpPr>
          <p:grpSpPr>
            <a:xfrm>
              <a:off x="6856974" y="2824325"/>
              <a:ext cx="1627504" cy="487278"/>
              <a:chOff x="6455256" y="1257994"/>
              <a:chExt cx="1813818" cy="487278"/>
            </a:xfrm>
          </p:grpSpPr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2B4FDCA5-5F35-06B1-313A-D4AEEB617F86}"/>
                  </a:ext>
                </a:extLst>
              </p:cNvPr>
              <p:cNvGrpSpPr/>
              <p:nvPr/>
            </p:nvGrpSpPr>
            <p:grpSpPr>
              <a:xfrm>
                <a:off x="6455256" y="1257994"/>
                <a:ext cx="1813818" cy="477429"/>
                <a:chOff x="6806172" y="1257994"/>
                <a:chExt cx="1455282" cy="477429"/>
              </a:xfrm>
            </p:grpSpPr>
            <p:cxnSp>
              <p:nvCxnSpPr>
                <p:cNvPr id="54" name="Straight Connector 53">
                  <a:extLst>
                    <a:ext uri="{FF2B5EF4-FFF2-40B4-BE49-F238E27FC236}">
                      <a16:creationId xmlns:a16="http://schemas.microsoft.com/office/drawing/2014/main" id="{C7032B3B-161D-8696-2A33-2B3C9939A19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806172" y="1257994"/>
                  <a:ext cx="1455282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003399"/>
                  </a:solidFill>
                  <a:prstDash val="dash"/>
                  <a:miter lim="800000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>
                  <a:extLst>
                    <a:ext uri="{FF2B5EF4-FFF2-40B4-BE49-F238E27FC236}">
                      <a16:creationId xmlns:a16="http://schemas.microsoft.com/office/drawing/2014/main" id="{55C2323D-77B2-9E1F-4461-4A6A14222E5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806172" y="1735423"/>
                  <a:ext cx="1455282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003399"/>
                  </a:solidFill>
                  <a:prstDash val="dash"/>
                  <a:miter lim="800000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3" name="TextBox 11">
                <a:extLst>
                  <a:ext uri="{FF2B5EF4-FFF2-40B4-BE49-F238E27FC236}">
                    <a16:creationId xmlns:a16="http://schemas.microsoft.com/office/drawing/2014/main" id="{6FBAC6F6-966E-E50A-6064-B14D6C2F6D88}"/>
                  </a:ext>
                </a:extLst>
              </p:cNvPr>
              <p:cNvSpPr txBox="1"/>
              <p:nvPr/>
            </p:nvSpPr>
            <p:spPr>
              <a:xfrm>
                <a:off x="6455256" y="1283607"/>
                <a:ext cx="1678683" cy="46166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anchor="t">
                <a:spAutoFit/>
              </a:bodyPr>
              <a:lstStyle>
                <a:lvl1pPr marL="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Aptos" panose="02110004020202020204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Aptos" panose="02110004020202020204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Aptos" panose="02110004020202020204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Aptos" panose="02110004020202020204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Aptos" panose="02110004020202020204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Aptos" panose="02110004020202020204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Aptos" panose="02110004020202020204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Aptos" panose="02110004020202020204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Aptos" panose="02110004020202020204"/>
                  </a:defRPr>
                </a:lvl9pPr>
              </a:lstStyle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 sz="1200">
                    <a:latin typeface="EC Square Sans Pro" panose="020B0506040000020004" pitchFamily="34" charset="0"/>
                  </a:defRPr>
                </a:pPr>
                <a:r>
                  <a:rPr kumimoji="0" sz="12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EC Square Sans Pro" panose="020B0506040000020004" pitchFamily="34" charset="0"/>
                    <a:cs typeface="Arial"/>
                    <a:sym typeface="Arial"/>
                  </a:rPr>
                  <a:t>Conseil (</a:t>
                </a:r>
                <a:r>
                  <a:rPr kumimoji="0" sz="1200" b="0" i="0" u="none" strike="noStrike" kern="1200" cap="none" spc="0" normalizeH="0" baseline="0" noProof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EC Square Sans Pro" panose="020B0506040000020004" pitchFamily="34" charset="0"/>
                    <a:cs typeface="Arial"/>
                    <a:sym typeface="Arial"/>
                  </a:rPr>
                  <a:t>unanimité</a:t>
                </a:r>
                <a:r>
                  <a:rPr kumimoji="0" sz="12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EC Square Sans Pro" panose="020B0506040000020004" pitchFamily="34" charset="0"/>
                    <a:cs typeface="Arial"/>
                    <a:sym typeface="Arial"/>
                  </a:rPr>
                  <a:t>)</a:t>
                </a:r>
              </a:p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 sz="1200">
                    <a:latin typeface="EC Square Sans Pro" panose="020B0506040000020004" pitchFamily="34" charset="0"/>
                  </a:defRPr>
                </a:pPr>
                <a:r>
                  <a:rPr kumimoji="0" sz="12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EC Square Sans Pro" panose="020B0506040000020004" pitchFamily="34" charset="0"/>
                    <a:cs typeface="Arial"/>
                    <a:sym typeface="Arial"/>
                  </a:rPr>
                  <a:t>+ consultation PE</a:t>
                </a:r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35E3F823-BAC1-CE7B-C2ED-D8F36279070F}"/>
                </a:ext>
              </a:extLst>
            </p:cNvPr>
            <p:cNvGrpSpPr/>
            <p:nvPr/>
          </p:nvGrpSpPr>
          <p:grpSpPr>
            <a:xfrm>
              <a:off x="6385552" y="3626334"/>
              <a:ext cx="2098928" cy="499010"/>
              <a:chOff x="5943907" y="2060003"/>
              <a:chExt cx="2325167" cy="499010"/>
            </a:xfrm>
          </p:grpSpPr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989DA3F9-C675-13E9-5A7E-F383FFB779E5}"/>
                  </a:ext>
                </a:extLst>
              </p:cNvPr>
              <p:cNvGrpSpPr/>
              <p:nvPr/>
            </p:nvGrpSpPr>
            <p:grpSpPr>
              <a:xfrm>
                <a:off x="6455256" y="2060003"/>
                <a:ext cx="1813818" cy="477429"/>
                <a:chOff x="6806172" y="1257994"/>
                <a:chExt cx="1455282" cy="477429"/>
              </a:xfrm>
            </p:grpSpPr>
            <p:cxnSp>
              <p:nvCxnSpPr>
                <p:cNvPr id="50" name="Straight Connector 49">
                  <a:extLst>
                    <a:ext uri="{FF2B5EF4-FFF2-40B4-BE49-F238E27FC236}">
                      <a16:creationId xmlns:a16="http://schemas.microsoft.com/office/drawing/2014/main" id="{3C38A1EC-6C87-B579-C620-F70FC047AE0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806172" y="1257994"/>
                  <a:ext cx="1455282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003399"/>
                  </a:solidFill>
                  <a:prstDash val="dash"/>
                  <a:miter lim="800000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>
                  <a:extLst>
                    <a:ext uri="{FF2B5EF4-FFF2-40B4-BE49-F238E27FC236}">
                      <a16:creationId xmlns:a16="http://schemas.microsoft.com/office/drawing/2014/main" id="{514E5CDD-92A6-23C5-95CB-A81CFFFCDA4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806172" y="1735423"/>
                  <a:ext cx="1455282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003399"/>
                  </a:solidFill>
                  <a:prstDash val="dash"/>
                  <a:miter lim="800000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9" name="TextBox 19">
                <a:extLst>
                  <a:ext uri="{FF2B5EF4-FFF2-40B4-BE49-F238E27FC236}">
                    <a16:creationId xmlns:a16="http://schemas.microsoft.com/office/drawing/2014/main" id="{D8704ED6-1D74-7226-6035-3304BD17F277}"/>
                  </a:ext>
                </a:extLst>
              </p:cNvPr>
              <p:cNvSpPr txBox="1"/>
              <p:nvPr/>
            </p:nvSpPr>
            <p:spPr>
              <a:xfrm>
                <a:off x="5943907" y="2097348"/>
                <a:ext cx="2319494" cy="46166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anchor="t">
                <a:spAutoFit/>
              </a:bodyPr>
              <a:lstStyle>
                <a:lvl1pPr marL="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Aptos" panose="02110004020202020204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Aptos" panose="02110004020202020204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Aptos" panose="02110004020202020204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Aptos" panose="02110004020202020204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Aptos" panose="02110004020202020204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Aptos" panose="02110004020202020204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Aptos" panose="02110004020202020204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Aptos" panose="02110004020202020204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Aptos" panose="02110004020202020204"/>
                  </a:defRPr>
                </a:lvl9pPr>
              </a:lstStyle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 sz="1200">
                    <a:latin typeface="EC Square Sans Pro" panose="020B0506040000020004" pitchFamily="34" charset="0"/>
                  </a:defRPr>
                </a:pPr>
                <a:r>
                  <a:rPr kumimoji="0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EC Square Sans Pro" panose="020B0506040000020004" pitchFamily="34" charset="0"/>
                    <a:cs typeface="Arial"/>
                    <a:sym typeface="Arial"/>
                  </a:rPr>
                  <a:t> EUCO </a:t>
                </a:r>
                <a:r>
                  <a:rPr kumimoji="0" lang="fr-BE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EC Square Sans Pro" panose="020B0506040000020004" pitchFamily="34" charset="0"/>
                    <a:cs typeface="Arial"/>
                    <a:sym typeface="Arial"/>
                  </a:rPr>
                  <a:t>(</a:t>
                </a:r>
                <a:r>
                  <a:rPr kumimoji="0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EC Square Sans Pro" panose="020B0506040000020004" pitchFamily="34" charset="0"/>
                    <a:cs typeface="Arial"/>
                    <a:sym typeface="Arial"/>
                  </a:rPr>
                  <a:t>«impulsion»</a:t>
                </a:r>
                <a:r>
                  <a:rPr kumimoji="0" lang="fr-BE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EC Square Sans Pro" panose="020B0506040000020004" pitchFamily="34" charset="0"/>
                    <a:cs typeface="Arial"/>
                    <a:sym typeface="Arial"/>
                  </a:rPr>
                  <a:t>)</a:t>
                </a:r>
                <a:r>
                  <a:rPr kumimoji="0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EC Square Sans Pro" panose="020B0506040000020004" pitchFamily="34" charset="0"/>
                    <a:cs typeface="Arial"/>
                    <a:sym typeface="Arial"/>
                  </a:rPr>
                  <a:t> + Conseil (</a:t>
                </a:r>
                <a:r>
                  <a:rPr kumimoji="0" lang="fr-BE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EC Square Sans Pro" panose="020B0506040000020004" pitchFamily="34" charset="0"/>
                    <a:cs typeface="Arial"/>
                    <a:sym typeface="Arial"/>
                  </a:rPr>
                  <a:t>VMQ</a:t>
                </a:r>
                <a:r>
                  <a:rPr kumimoji="0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EC Square Sans Pro" panose="020B0506040000020004" pitchFamily="34" charset="0"/>
                    <a:cs typeface="Arial"/>
                    <a:sym typeface="Arial"/>
                  </a:rPr>
                  <a:t>)* + PE</a:t>
                </a:r>
                <a:r>
                  <a:rPr kumimoji="0" lang="fr-BE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EC Square Sans Pro" panose="020B0506040000020004" pitchFamily="34" charset="0"/>
                    <a:cs typeface="Arial"/>
                    <a:sym typeface="Arial"/>
                  </a:rPr>
                  <a:t> (approbation)</a:t>
                </a: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EC Square Sans Pro" panose="020B0506040000020004" pitchFamily="34" charset="0"/>
                  <a:cs typeface="Arial"/>
                  <a:sym typeface="Arial"/>
                </a:endParaRPr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E675299B-E0DB-7619-A4A3-245CDAE81F70}"/>
                </a:ext>
              </a:extLst>
            </p:cNvPr>
            <p:cNvGrpSpPr/>
            <p:nvPr/>
          </p:nvGrpSpPr>
          <p:grpSpPr>
            <a:xfrm>
              <a:off x="6460622" y="4320255"/>
              <a:ext cx="2023855" cy="647624"/>
              <a:chOff x="6013530" y="2753924"/>
              <a:chExt cx="2255544" cy="647624"/>
            </a:xfrm>
          </p:grpSpPr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A7FF8BA0-894F-4100-F0E0-3D5931D47A4F}"/>
                  </a:ext>
                </a:extLst>
              </p:cNvPr>
              <p:cNvGrpSpPr/>
              <p:nvPr/>
            </p:nvGrpSpPr>
            <p:grpSpPr>
              <a:xfrm>
                <a:off x="6455256" y="2753924"/>
                <a:ext cx="1813818" cy="601457"/>
                <a:chOff x="6806172" y="1257994"/>
                <a:chExt cx="1455282" cy="601457"/>
              </a:xfrm>
            </p:grpSpPr>
            <p:cxnSp>
              <p:nvCxnSpPr>
                <p:cNvPr id="46" name="Straight Connector 45">
                  <a:extLst>
                    <a:ext uri="{FF2B5EF4-FFF2-40B4-BE49-F238E27FC236}">
                      <a16:creationId xmlns:a16="http://schemas.microsoft.com/office/drawing/2014/main" id="{B05DF8D5-6071-DB4F-EBCB-D794BFB8A22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806172" y="1257994"/>
                  <a:ext cx="1455282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003399"/>
                  </a:solidFill>
                  <a:prstDash val="dash"/>
                  <a:miter lim="800000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>
                  <a:extLst>
                    <a:ext uri="{FF2B5EF4-FFF2-40B4-BE49-F238E27FC236}">
                      <a16:creationId xmlns:a16="http://schemas.microsoft.com/office/drawing/2014/main" id="{C614995F-0E0F-CBFC-8CC6-AEE56AF1946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806172" y="1859451"/>
                  <a:ext cx="1455282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003399"/>
                  </a:solidFill>
                  <a:prstDash val="dash"/>
                  <a:miter lim="800000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5" name="TextBox 22">
                <a:extLst>
                  <a:ext uri="{FF2B5EF4-FFF2-40B4-BE49-F238E27FC236}">
                    <a16:creationId xmlns:a16="http://schemas.microsoft.com/office/drawing/2014/main" id="{B35A533F-9FB0-39F2-311F-3260FDFEC080}"/>
                  </a:ext>
                </a:extLst>
              </p:cNvPr>
              <p:cNvSpPr txBox="1"/>
              <p:nvPr/>
            </p:nvSpPr>
            <p:spPr>
              <a:xfrm>
                <a:off x="6013530" y="2755217"/>
                <a:ext cx="2120409" cy="64633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anchor="t">
                <a:spAutoFit/>
              </a:bodyPr>
              <a:lstStyle>
                <a:lvl1pPr marL="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Aptos" panose="02110004020202020204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Aptos" panose="02110004020202020204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Aptos" panose="02110004020202020204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Aptos" panose="02110004020202020204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Aptos" panose="02110004020202020204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Aptos" panose="02110004020202020204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Aptos" panose="02110004020202020204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Aptos" panose="02110004020202020204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Aptos" panose="02110004020202020204"/>
                  </a:defRPr>
                </a:lvl9pPr>
              </a:lstStyle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 sz="1200">
                    <a:latin typeface="EC Square Sans Pro" panose="020B0506040000020004" pitchFamily="34" charset="0"/>
                  </a:defRPr>
                </a:pPr>
                <a:r>
                  <a:rPr kumimoji="0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EC Square Sans Pro" panose="020B0506040000020004" pitchFamily="34" charset="0"/>
                    <a:cs typeface="Arial"/>
                    <a:sym typeface="Arial"/>
                  </a:rPr>
                  <a:t>En </a:t>
                </a:r>
                <a:r>
                  <a:rPr kumimoji="0" sz="1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EC Square Sans Pro" panose="020B0506040000020004" pitchFamily="34" charset="0"/>
                    <a:cs typeface="Arial"/>
                    <a:sym typeface="Arial"/>
                  </a:rPr>
                  <a:t>fonction</a:t>
                </a:r>
                <a:r>
                  <a:rPr kumimoji="0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EC Square Sans Pro" panose="020B0506040000020004" pitchFamily="34" charset="0"/>
                    <a:cs typeface="Arial"/>
                    <a:sym typeface="Arial"/>
                  </a:rPr>
                  <a:t> de la base </a:t>
                </a:r>
                <a:r>
                  <a:rPr kumimoji="0" sz="1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EC Square Sans Pro" panose="020B0506040000020004" pitchFamily="34" charset="0"/>
                    <a:cs typeface="Arial"/>
                    <a:sym typeface="Arial"/>
                  </a:rPr>
                  <a:t>juridique</a:t>
                </a:r>
                <a:r>
                  <a:rPr kumimoji="0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EC Square Sans Pro" panose="020B0506040000020004" pitchFamily="34" charset="0"/>
                    <a:cs typeface="Arial"/>
                    <a:sym typeface="Arial"/>
                  </a:rPr>
                  <a:t>: le plus </a:t>
                </a:r>
                <a:r>
                  <a:rPr kumimoji="0" sz="1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EC Square Sans Pro" panose="020B0506040000020004" pitchFamily="34" charset="0"/>
                    <a:cs typeface="Arial"/>
                    <a:sym typeface="Arial"/>
                  </a:rPr>
                  <a:t>souvent</a:t>
                </a:r>
                <a:r>
                  <a:rPr kumimoji="0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EC Square Sans Pro" panose="020B0506040000020004" pitchFamily="34" charset="0"/>
                    <a:cs typeface="Arial"/>
                    <a:sym typeface="Arial"/>
                  </a:rPr>
                  <a:t>:</a:t>
                </a:r>
              </a:p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 sz="1200">
                    <a:latin typeface="EC Square Sans Pro" panose="020B0506040000020004" pitchFamily="34" charset="0"/>
                  </a:defRPr>
                </a:pPr>
                <a:r>
                  <a:rPr kumimoji="0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EC Square Sans Pro" panose="020B0506040000020004" pitchFamily="34" charset="0"/>
                    <a:cs typeface="Arial"/>
                    <a:sym typeface="Arial"/>
                  </a:rPr>
                  <a:t> Conseil (VMQ)</a:t>
                </a:r>
                <a:r>
                  <a:rPr kumimoji="0" lang="fr-BE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EC Square Sans Pro" panose="020B0506040000020004" pitchFamily="34" charset="0"/>
                    <a:cs typeface="Arial"/>
                    <a:sym typeface="Arial"/>
                  </a:rPr>
                  <a:t>*</a:t>
                </a:r>
                <a:r>
                  <a:rPr kumimoji="0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EC Square Sans Pro" panose="020B0506040000020004" pitchFamily="34" charset="0"/>
                    <a:cs typeface="Arial"/>
                    <a:sym typeface="Arial"/>
                  </a:rPr>
                  <a:t> + PE </a:t>
                </a:r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6D5DE0F5-DE1E-0E5D-4528-1EE8F2AAB720}"/>
                </a:ext>
              </a:extLst>
            </p:cNvPr>
            <p:cNvGrpSpPr/>
            <p:nvPr/>
          </p:nvGrpSpPr>
          <p:grpSpPr>
            <a:xfrm>
              <a:off x="10223605" y="4479949"/>
              <a:ext cx="1488510" cy="276999"/>
              <a:chOff x="10008200" y="2913618"/>
              <a:chExt cx="1488510" cy="276999"/>
            </a:xfrm>
          </p:grpSpPr>
          <p:cxnSp>
            <p:nvCxnSpPr>
              <p:cNvPr id="42" name="Straight Arrow Connector 41">
                <a:extLst>
                  <a:ext uri="{FF2B5EF4-FFF2-40B4-BE49-F238E27FC236}">
                    <a16:creationId xmlns:a16="http://schemas.microsoft.com/office/drawing/2014/main" id="{2D55E37C-B166-6F35-ACD6-13535646B18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08200" y="3044423"/>
                <a:ext cx="180000" cy="0"/>
              </a:xfrm>
              <a:prstGeom prst="straightConnector1">
                <a:avLst/>
              </a:prstGeom>
              <a:noFill/>
              <a:ln w="19050" cap="flat" cmpd="sng" algn="ctr">
                <a:solidFill>
                  <a:srgbClr val="003399"/>
                </a:solidFill>
                <a:prstDash val="solid"/>
                <a:miter lim="800000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TextBox 8">
                <a:extLst>
                  <a:ext uri="{FF2B5EF4-FFF2-40B4-BE49-F238E27FC236}">
                    <a16:creationId xmlns:a16="http://schemas.microsoft.com/office/drawing/2014/main" id="{25B51C0D-6BBB-7C2A-CA6E-6849EC74B27E}"/>
                  </a:ext>
                </a:extLst>
              </p:cNvPr>
              <p:cNvSpPr txBox="1"/>
              <p:nvPr/>
            </p:nvSpPr>
            <p:spPr>
              <a:xfrm>
                <a:off x="10153519" y="2913618"/>
                <a:ext cx="1343191" cy="27699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anchor="t">
                <a:spAutoFit/>
              </a:bodyPr>
              <a:lstStyle>
                <a:lvl1pPr marL="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Aptos" panose="02110004020202020204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Aptos" panose="02110004020202020204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Aptos" panose="02110004020202020204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Aptos" panose="02110004020202020204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Aptos" panose="02110004020202020204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Aptos" panose="02110004020202020204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Aptos" panose="02110004020202020204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Aptos" panose="02110004020202020204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Aptos" panose="02110004020202020204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 sz="1200">
                    <a:latin typeface="EC Square Sans Pro" panose="020B0506040000020004" pitchFamily="34" charset="0"/>
                  </a:defRPr>
                </a:pPr>
                <a:r>
                  <a:rPr kumimoji="0" lang="fr-BE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EC Square Sans Pro"/>
                    <a:cs typeface="Arial"/>
                    <a:sym typeface="Arial"/>
                  </a:rPr>
                  <a:t>Mise en </a:t>
                </a:r>
                <a:r>
                  <a:rPr kumimoji="0" lang="fr-BE" sz="1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EC Square Sans Pro"/>
                    <a:cs typeface="Arial"/>
                    <a:sym typeface="Arial"/>
                  </a:rPr>
                  <a:t>oeuvre</a:t>
                </a: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EC Square Sans Pro"/>
                  <a:cs typeface="Arial"/>
                  <a:sym typeface="Arial"/>
                </a:endParaRPr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ECEAAB19-590F-450B-8405-E6B08B3274E6}"/>
                </a:ext>
              </a:extLst>
            </p:cNvPr>
            <p:cNvGrpSpPr/>
            <p:nvPr/>
          </p:nvGrpSpPr>
          <p:grpSpPr>
            <a:xfrm>
              <a:off x="10223605" y="2909617"/>
              <a:ext cx="1499198" cy="276999"/>
              <a:chOff x="10008200" y="1343286"/>
              <a:chExt cx="1499198" cy="276999"/>
            </a:xfrm>
          </p:grpSpPr>
          <p:cxnSp>
            <p:nvCxnSpPr>
              <p:cNvPr id="40" name="Straight Arrow Connector 39">
                <a:extLst>
                  <a:ext uri="{FF2B5EF4-FFF2-40B4-BE49-F238E27FC236}">
                    <a16:creationId xmlns:a16="http://schemas.microsoft.com/office/drawing/2014/main" id="{7373446E-5D1B-87D8-CD7C-69360EFBAC2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08200" y="1474091"/>
                <a:ext cx="180000" cy="0"/>
              </a:xfrm>
              <a:prstGeom prst="straightConnector1">
                <a:avLst/>
              </a:prstGeom>
              <a:noFill/>
              <a:ln w="19050" cap="flat" cmpd="sng" algn="ctr">
                <a:solidFill>
                  <a:srgbClr val="003399"/>
                </a:solidFill>
                <a:prstDash val="solid"/>
                <a:miter lim="800000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TextBox 15">
                <a:extLst>
                  <a:ext uri="{FF2B5EF4-FFF2-40B4-BE49-F238E27FC236}">
                    <a16:creationId xmlns:a16="http://schemas.microsoft.com/office/drawing/2014/main" id="{688D8F88-FBC0-7250-6819-E064D37A57E6}"/>
                  </a:ext>
                </a:extLst>
              </p:cNvPr>
              <p:cNvSpPr txBox="1"/>
              <p:nvPr/>
            </p:nvSpPr>
            <p:spPr>
              <a:xfrm>
                <a:off x="10153519" y="1343286"/>
                <a:ext cx="1353879" cy="27699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anchor="t">
                <a:spAutoFit/>
              </a:bodyPr>
              <a:lstStyle>
                <a:lvl1pPr marL="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Aptos" panose="02110004020202020204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Aptos" panose="02110004020202020204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Aptos" panose="02110004020202020204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Aptos" panose="02110004020202020204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Aptos" panose="02110004020202020204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Aptos" panose="02110004020202020204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Aptos" panose="02110004020202020204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Aptos" panose="02110004020202020204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Aptos" panose="02110004020202020204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 sz="1200">
                    <a:latin typeface="EC Square Sans Pro" panose="020B0506040000020004" pitchFamily="34" charset="0"/>
                  </a:defRPr>
                </a:pPr>
                <a:r>
                  <a:rPr kumimoji="0" lang="en-US" sz="1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EC Square Sans Pro"/>
                    <a:cs typeface="Arial"/>
                    <a:sym typeface="Arial"/>
                  </a:rPr>
                  <a:t>Décision</a:t>
                </a: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EC Square Sans Pro"/>
                    <a:cs typeface="Arial"/>
                    <a:sym typeface="Arial"/>
                  </a:rPr>
                  <a:t> commune</a:t>
                </a: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EC Square Sans Pro" panose="020B0506040000020004" pitchFamily="34" charset="0"/>
                  <a:cs typeface="Arial"/>
                  <a:sym typeface="Arial"/>
                </a:endParaRPr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EB4762CC-773D-B390-F04C-681EF468DA29}"/>
                </a:ext>
              </a:extLst>
            </p:cNvPr>
            <p:cNvGrpSpPr/>
            <p:nvPr/>
          </p:nvGrpSpPr>
          <p:grpSpPr>
            <a:xfrm>
              <a:off x="8434072" y="2443742"/>
              <a:ext cx="1701808" cy="2842772"/>
              <a:chOff x="8218667" y="877411"/>
              <a:chExt cx="1701808" cy="2842772"/>
            </a:xfrm>
          </p:grpSpPr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3E6433FE-1F42-0924-9576-93A46A193F4A}"/>
                  </a:ext>
                </a:extLst>
              </p:cNvPr>
              <p:cNvSpPr/>
              <p:nvPr/>
            </p:nvSpPr>
            <p:spPr>
              <a:xfrm>
                <a:off x="8218667" y="877411"/>
                <a:ext cx="1701808" cy="2842772"/>
              </a:xfrm>
              <a:prstGeom prst="rect">
                <a:avLst/>
              </a:prstGeom>
              <a:solidFill>
                <a:srgbClr val="E1EBFF"/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marL="0" algn="l" defTabSz="9144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Aptos" panose="02110004020202020204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Aptos" panose="02110004020202020204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Aptos" panose="02110004020202020204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Aptos" panose="02110004020202020204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Aptos" panose="02110004020202020204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Aptos" panose="02110004020202020204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Aptos" panose="02110004020202020204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Aptos" panose="02110004020202020204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Aptos" panose="02110004020202020204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35" name="TextBox 117">
                <a:extLst>
                  <a:ext uri="{FF2B5EF4-FFF2-40B4-BE49-F238E27FC236}">
                    <a16:creationId xmlns:a16="http://schemas.microsoft.com/office/drawing/2014/main" id="{A72C850C-7305-D1CA-6A1C-E7963FF79D5F}"/>
                  </a:ext>
                </a:extLst>
              </p:cNvPr>
              <p:cNvSpPr txBox="1"/>
              <p:nvPr/>
            </p:nvSpPr>
            <p:spPr>
              <a:xfrm>
                <a:off x="8277571" y="1153835"/>
                <a:ext cx="1584000" cy="738664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anchor="t">
                <a:spAutoFit/>
              </a:bodyPr>
              <a:lstStyle>
                <a:lvl1pPr marL="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Aptos" panose="02110004020202020204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Aptos" panose="02110004020202020204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Aptos" panose="02110004020202020204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Aptos" panose="02110004020202020204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Aptos" panose="02110004020202020204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Aptos" panose="02110004020202020204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Aptos" panose="02110004020202020204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Aptos" panose="02110004020202020204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Aptos" panose="02110004020202020204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 sz="1400" b="1">
                    <a:solidFill>
                      <a:srgbClr val="003399"/>
                    </a:solidFill>
                    <a:latin typeface="EC Square Sans Pro" panose="020B0506040000020004" pitchFamily="34" charset="0"/>
                  </a:defRPr>
                </a:pPr>
                <a:r>
                  <a:rPr kumimoji="0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3399"/>
                    </a:solidFill>
                    <a:effectLst/>
                    <a:uLnTx/>
                    <a:uFillTx/>
                    <a:latin typeface="EC Square Sans Pro"/>
                    <a:cs typeface="Arial"/>
                    <a:sym typeface="Arial"/>
                  </a:rPr>
                  <a:t>DÉCISION </a:t>
                </a:r>
                <a:r>
                  <a:rPr kumimoji="0" lang="fr-BE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3399"/>
                    </a:solidFill>
                    <a:effectLst/>
                    <a:uLnTx/>
                    <a:uFillTx/>
                    <a:latin typeface="EC Square Sans Pro"/>
                    <a:cs typeface="Arial"/>
                    <a:sym typeface="Arial"/>
                  </a:rPr>
                  <a:t>SUR LES </a:t>
                </a:r>
                <a:r>
                  <a:rPr kumimoji="0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3399"/>
                    </a:solidFill>
                    <a:effectLst/>
                    <a:uLnTx/>
                    <a:uFillTx/>
                    <a:latin typeface="EC Square Sans Pro"/>
                    <a:cs typeface="Arial"/>
                    <a:sym typeface="Arial"/>
                  </a:rPr>
                  <a:t>RESSOURCES PROPRES</a:t>
                </a:r>
              </a:p>
            </p:txBody>
          </p:sp>
          <p:sp>
            <p:nvSpPr>
              <p:cNvPr id="36" name="TextBox 120">
                <a:extLst>
                  <a:ext uri="{FF2B5EF4-FFF2-40B4-BE49-F238E27FC236}">
                    <a16:creationId xmlns:a16="http://schemas.microsoft.com/office/drawing/2014/main" id="{AF0E2CF0-F368-3F8B-DB45-40980DAADB2F}"/>
                  </a:ext>
                </a:extLst>
              </p:cNvPr>
              <p:cNvSpPr txBox="1"/>
              <p:nvPr/>
            </p:nvSpPr>
            <p:spPr>
              <a:xfrm>
                <a:off x="8277571" y="2116015"/>
                <a:ext cx="158400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lvl1pPr marL="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Aptos" panose="02110004020202020204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Aptos" panose="02110004020202020204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Aptos" panose="02110004020202020204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Aptos" panose="02110004020202020204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Aptos" panose="02110004020202020204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Aptos" panose="02110004020202020204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Aptos" panose="02110004020202020204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Aptos" panose="02110004020202020204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Aptos" panose="02110004020202020204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 sz="1400" b="1">
                    <a:solidFill>
                      <a:srgbClr val="003399"/>
                    </a:solidFill>
                    <a:latin typeface="EC Square Sans Pro" panose="020B0506040000020004" pitchFamily="34" charset="0"/>
                  </a:defRPr>
                </a:pPr>
                <a:r>
                  <a:rPr kumimoji="0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3399"/>
                    </a:solidFill>
                    <a:effectLst/>
                    <a:uLnTx/>
                    <a:uFillTx/>
                    <a:latin typeface="EC Square Sans Pro" panose="020B0506040000020004" pitchFamily="34" charset="0"/>
                    <a:cs typeface="Arial"/>
                    <a:sym typeface="Arial"/>
                  </a:rPr>
                  <a:t>RÈGLEMENT DU CONSEIL</a:t>
                </a:r>
              </a:p>
            </p:txBody>
          </p:sp>
          <p:sp>
            <p:nvSpPr>
              <p:cNvPr id="37" name="TextBox 121">
                <a:extLst>
                  <a:ext uri="{FF2B5EF4-FFF2-40B4-BE49-F238E27FC236}">
                    <a16:creationId xmlns:a16="http://schemas.microsoft.com/office/drawing/2014/main" id="{65F3E3E7-8266-A406-9001-188882E3DDDD}"/>
                  </a:ext>
                </a:extLst>
              </p:cNvPr>
              <p:cNvSpPr txBox="1"/>
              <p:nvPr/>
            </p:nvSpPr>
            <p:spPr>
              <a:xfrm>
                <a:off x="8277571" y="2873382"/>
                <a:ext cx="1584000" cy="52322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anchor="t">
                <a:spAutoFit/>
              </a:bodyPr>
              <a:lstStyle>
                <a:lvl1pPr marL="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Aptos" panose="02110004020202020204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Aptos" panose="02110004020202020204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Aptos" panose="02110004020202020204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Aptos" panose="02110004020202020204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Aptos" panose="02110004020202020204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Aptos" panose="02110004020202020204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Aptos" panose="02110004020202020204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Aptos" panose="02110004020202020204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Aptos" panose="02110004020202020204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 sz="1400" b="1">
                    <a:solidFill>
                      <a:srgbClr val="003399"/>
                    </a:solidFill>
                    <a:latin typeface="EC Square Sans Pro" panose="020B0506040000020004" pitchFamily="34" charset="0"/>
                  </a:defRPr>
                </a:pPr>
                <a:r>
                  <a:rPr kumimoji="0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3399"/>
                    </a:solidFill>
                    <a:effectLst/>
                    <a:uLnTx/>
                    <a:uFillTx/>
                    <a:latin typeface="EC Square Sans Pro"/>
                    <a:cs typeface="Arial"/>
                    <a:sym typeface="Arial"/>
                  </a:rPr>
                  <a:t>ACTE DE BASE — </a:t>
                </a:r>
                <a:endPara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EC Square Sans Pro"/>
                  <a:cs typeface="Arial"/>
                  <a:sym typeface="Arial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 sz="1400" b="1">
                    <a:solidFill>
                      <a:srgbClr val="003399"/>
                    </a:solidFill>
                    <a:latin typeface="EC Square Sans Pro" panose="020B0506040000020004" pitchFamily="34" charset="0"/>
                  </a:defRPr>
                </a:pPr>
                <a:r>
                  <a:rPr kumimoji="0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3399"/>
                    </a:solidFill>
                    <a:effectLst/>
                    <a:uLnTx/>
                    <a:uFillTx/>
                    <a:latin typeface="EC Square Sans Pro"/>
                    <a:cs typeface="Arial"/>
                    <a:sym typeface="Arial"/>
                  </a:rPr>
                  <a:t>PROGRAMME</a:t>
                </a:r>
              </a:p>
            </p:txBody>
          </p:sp>
          <p:sp>
            <p:nvSpPr>
              <p:cNvPr id="38" name="Arrow: Down 37">
                <a:extLst>
                  <a:ext uri="{FF2B5EF4-FFF2-40B4-BE49-F238E27FC236}">
                    <a16:creationId xmlns:a16="http://schemas.microsoft.com/office/drawing/2014/main" id="{A1033D25-AB34-1AFC-A11C-BB1F66EB9B16}"/>
                  </a:ext>
                </a:extLst>
              </p:cNvPr>
              <p:cNvSpPr/>
              <p:nvPr/>
            </p:nvSpPr>
            <p:spPr>
              <a:xfrm>
                <a:off x="9015113" y="1881351"/>
                <a:ext cx="108916" cy="180000"/>
              </a:xfrm>
              <a:prstGeom prst="downArrow">
                <a:avLst/>
              </a:prstGeom>
              <a:solidFill>
                <a:srgbClr val="003399"/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marL="0" algn="l" defTabSz="9144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Aptos" panose="02110004020202020204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Aptos" panose="02110004020202020204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Aptos" panose="02110004020202020204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Aptos" panose="02110004020202020204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Aptos" panose="02110004020202020204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Aptos" panose="02110004020202020204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Aptos" panose="02110004020202020204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Aptos" panose="02110004020202020204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Aptos" panose="02110004020202020204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EC Square Sans Pro" panose="020B0506040000020004" pitchFamily="34" charset="0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39" name="Arrow: Down 38">
                <a:extLst>
                  <a:ext uri="{FF2B5EF4-FFF2-40B4-BE49-F238E27FC236}">
                    <a16:creationId xmlns:a16="http://schemas.microsoft.com/office/drawing/2014/main" id="{1EA1D387-C32B-FB4D-13A6-67D66EEF2528}"/>
                  </a:ext>
                </a:extLst>
              </p:cNvPr>
              <p:cNvSpPr/>
              <p:nvPr/>
            </p:nvSpPr>
            <p:spPr>
              <a:xfrm>
                <a:off x="9015113" y="2654987"/>
                <a:ext cx="108916" cy="180000"/>
              </a:xfrm>
              <a:prstGeom prst="downArrow">
                <a:avLst/>
              </a:prstGeom>
              <a:solidFill>
                <a:srgbClr val="003399"/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marL="0" algn="l" defTabSz="9144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Aptos" panose="02110004020202020204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Aptos" panose="02110004020202020204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Aptos" panose="02110004020202020204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Aptos" panose="02110004020202020204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Aptos" panose="02110004020202020204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Aptos" panose="02110004020202020204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Aptos" panose="02110004020202020204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Aptos" panose="02110004020202020204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Aptos" panose="02110004020202020204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EC Square Sans Pro" panose="020B0506040000020004" pitchFamily="34" charset="0"/>
                  <a:ea typeface="+mn-ea"/>
                  <a:cs typeface="+mn-cs"/>
                  <a:sym typeface="Arial"/>
                </a:endParaRPr>
              </a:p>
            </p:txBody>
          </p:sp>
        </p:grpSp>
      </p:grpSp>
      <p:sp>
        <p:nvSpPr>
          <p:cNvPr id="10" name="TextBox 1">
            <a:extLst>
              <a:ext uri="{FF2B5EF4-FFF2-40B4-BE49-F238E27FC236}">
                <a16:creationId xmlns:a16="http://schemas.microsoft.com/office/drawing/2014/main" id="{E3C39051-BCD6-545F-072B-E65E767B1B59}"/>
              </a:ext>
            </a:extLst>
          </p:cNvPr>
          <p:cNvSpPr txBox="1"/>
          <p:nvPr/>
        </p:nvSpPr>
        <p:spPr>
          <a:xfrm>
            <a:off x="508144" y="2922447"/>
            <a:ext cx="1415164" cy="461665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91440" tIns="45720" rIns="91440" bIns="45720" numCol="1" spcCol="0" fromWordArt="0" anchor="t" anchorCtr="0" forceAA="0" compatLnSpc="1">
            <a:prstTxWarp prst="textNoShape">
              <a:avLst/>
            </a:prstTxWarp>
            <a:spAutoFit/>
          </a:bodyPr>
          <a:lstStyle>
            <a:lvl1pPr marL="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 sz="1200">
                <a:latin typeface="EC Square Sans Pro" panose="020B0506040000020004" pitchFamily="34" charset="0"/>
              </a:defRPr>
            </a:pPr>
            <a:r>
              <a:rPr kumimoji="0" lang="fr-BE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EC Square Sans Pro"/>
                <a:cs typeface="Arial"/>
                <a:sym typeface="Arial"/>
              </a:rPr>
              <a:t>Plafond des </a:t>
            </a:r>
            <a:r>
              <a:rPr kumimoji="0" sz="1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EC Square Sans Pro"/>
                <a:cs typeface="Arial"/>
                <a:sym typeface="Arial"/>
              </a:rPr>
              <a:t>Ressources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EC Square Sans Pro"/>
                <a:cs typeface="Arial"/>
                <a:sym typeface="Arial"/>
              </a:rPr>
              <a:t> </a:t>
            </a:r>
            <a:r>
              <a:rPr kumimoji="0" sz="1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EC Square Sans Pro"/>
                <a:cs typeface="Arial"/>
                <a:sym typeface="Arial"/>
              </a:rPr>
              <a:t>propres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EC Square Sans Pro"/>
              <a:cs typeface="Arial"/>
              <a:sym typeface="Arial"/>
            </a:endParaRPr>
          </a:p>
        </p:txBody>
      </p:sp>
      <p:sp>
        <p:nvSpPr>
          <p:cNvPr id="11" name="TextBox 24">
            <a:extLst>
              <a:ext uri="{FF2B5EF4-FFF2-40B4-BE49-F238E27FC236}">
                <a16:creationId xmlns:a16="http://schemas.microsoft.com/office/drawing/2014/main" id="{BD6205BE-2C3A-6B19-99D2-703B8B1270FA}"/>
              </a:ext>
            </a:extLst>
          </p:cNvPr>
          <p:cNvSpPr txBox="1"/>
          <p:nvPr/>
        </p:nvSpPr>
        <p:spPr>
          <a:xfrm>
            <a:off x="665499" y="2506867"/>
            <a:ext cx="1224323" cy="276999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91440" tIns="45720" rIns="91440" bIns="45720" numCol="1" spcCol="0" fromWordArt="0" anchor="t" anchorCtr="0" forceAA="0" compatLnSpc="1">
            <a:prstTxWarp prst="textNoShape">
              <a:avLst/>
            </a:prstTxWarp>
            <a:spAutoFit/>
          </a:bodyPr>
          <a:lstStyle>
            <a:lvl1pPr marL="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 sz="1200">
                <a:latin typeface="EC Square Sans Pro" panose="020B0506040000020004" pitchFamily="34" charset="0"/>
              </a:defRPr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EC Square Sans Pro" panose="020B0506040000020004" pitchFamily="34" charset="0"/>
                <a:cs typeface="Arial"/>
                <a:sym typeface="Arial"/>
              </a:rPr>
              <a:t>Plafond de crise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DF8F828-756A-1D39-15FE-D9B7248171C8}"/>
              </a:ext>
            </a:extLst>
          </p:cNvPr>
          <p:cNvSpPr/>
          <p:nvPr/>
        </p:nvSpPr>
        <p:spPr>
          <a:xfrm>
            <a:off x="2056116" y="3561293"/>
            <a:ext cx="2358862" cy="1532972"/>
          </a:xfrm>
          <a:prstGeom prst="rect">
            <a:avLst/>
          </a:prstGeom>
          <a:solidFill>
            <a:srgbClr val="003399"/>
          </a:solidFill>
          <a:ln w="190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anchor="ctr"/>
          <a:lstStyle>
            <a:lvl1pPr marL="0" algn="l" defTabSz="4572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1pPr>
            <a:lvl2pPr marL="457200" algn="l" defTabSz="4572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2pPr>
            <a:lvl3pPr marL="914400" algn="l" defTabSz="4572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3pPr>
            <a:lvl4pPr marL="1371600" algn="l" defTabSz="4572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4pPr>
            <a:lvl5pPr marL="1828800" algn="l" defTabSz="4572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5pPr>
            <a:lvl6pPr marL="2286000" algn="l" defTabSz="4572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6pPr>
            <a:lvl7pPr marL="2743200" algn="l" defTabSz="4572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7pPr>
            <a:lvl8pPr marL="3200400" algn="l" defTabSz="4572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8pPr>
            <a:lvl9pPr marL="3657600" algn="l" defTabSz="4572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100" b="1" i="0" u="none" strike="noStrike" kern="1200" cap="none" spc="0" normalizeH="0" baseline="0" noProof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EC Square Sans Pro" panose="020B0506040000020004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14" name="TextBox 76">
            <a:extLst>
              <a:ext uri="{FF2B5EF4-FFF2-40B4-BE49-F238E27FC236}">
                <a16:creationId xmlns:a16="http://schemas.microsoft.com/office/drawing/2014/main" id="{501FAE36-41F1-AC6A-18A5-21AB6B372749}"/>
              </a:ext>
            </a:extLst>
          </p:cNvPr>
          <p:cNvSpPr txBox="1"/>
          <p:nvPr/>
        </p:nvSpPr>
        <p:spPr>
          <a:xfrm>
            <a:off x="2214837" y="4256666"/>
            <a:ext cx="2048900" cy="30777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lvl1pPr marL="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 sz="1400" b="1">
                <a:solidFill>
                  <a:sysClr val="window" lastClr="FFFFFF"/>
                </a:solidFill>
                <a:latin typeface="EC Square Sans Pro" panose="020B0506040000020004" pitchFamily="34" charset="0"/>
              </a:defRPr>
            </a:pPr>
            <a:r>
              <a:rPr kumimoji="0" lang="fr-BE" sz="1400" b="1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EC Square Sans Pro"/>
                <a:cs typeface="Arial"/>
                <a:sym typeface="Arial"/>
              </a:rPr>
              <a:t>PROGRAMMES</a:t>
            </a: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EC Square Sans Pro"/>
              <a:cs typeface="Arial"/>
              <a:sym typeface="Arial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B5B3E93-B331-86D1-D67B-F3C61D615842}"/>
              </a:ext>
            </a:extLst>
          </p:cNvPr>
          <p:cNvSpPr/>
          <p:nvPr/>
        </p:nvSpPr>
        <p:spPr>
          <a:xfrm>
            <a:off x="2056116" y="3055496"/>
            <a:ext cx="2358862" cy="505797"/>
          </a:xfrm>
          <a:prstGeom prst="rect">
            <a:avLst/>
          </a:prstGeom>
          <a:solidFill>
            <a:srgbClr val="BBD1EA"/>
          </a:solidFill>
          <a:ln w="190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0" rIns="91440" bIns="0" anchor="ctr"/>
          <a:lstStyle>
            <a:lvl1pPr marL="0" algn="l" defTabSz="4572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1pPr>
            <a:lvl2pPr marL="457200" algn="l" defTabSz="4572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2pPr>
            <a:lvl3pPr marL="914400" algn="l" defTabSz="4572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3pPr>
            <a:lvl4pPr marL="1371600" algn="l" defTabSz="4572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4pPr>
            <a:lvl5pPr marL="1828800" algn="l" defTabSz="4572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5pPr>
            <a:lvl6pPr marL="2286000" algn="l" defTabSz="4572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6pPr>
            <a:lvl7pPr marL="2743200" algn="l" defTabSz="4572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7pPr>
            <a:lvl8pPr marL="3200400" algn="l" defTabSz="4572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8pPr>
            <a:lvl9pPr marL="3657600" algn="l" defTabSz="4572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 sz="1400" b="1">
                <a:solidFill>
                  <a:srgbClr val="003399"/>
                </a:solidFill>
                <a:latin typeface="EC Square Sans Pro" panose="020B0506040000020004" pitchFamily="34" charset="0"/>
              </a:defRPr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EC Square Sans Pro"/>
                <a:ea typeface="+mn-ea"/>
                <a:cs typeface="+mn-cs"/>
                <a:sym typeface="Arial"/>
              </a:rPr>
              <a:t>Marge de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EC Square Sans Pro"/>
                <a:ea typeface="+mn-ea"/>
                <a:cs typeface="+mn-cs"/>
                <a:sym typeface="Arial"/>
              </a:rPr>
              <a:t>manoeuvre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EC Square Sans Pro"/>
                <a:ea typeface="+mn-ea"/>
                <a:cs typeface="+mn-cs"/>
                <a:sym typeface="Arial"/>
              </a:rPr>
              <a:t> du budget de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EC Square Sans Pro"/>
                <a:ea typeface="+mn-ea"/>
                <a:cs typeface="+mn-cs"/>
                <a:sym typeface="Arial"/>
              </a:rPr>
              <a:t>l'UE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EC Square Sans Pro" panose="020B0506040000020004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BEE7804-1BCC-9574-262C-AF0CFD60B667}"/>
              </a:ext>
            </a:extLst>
          </p:cNvPr>
          <p:cNvSpPr/>
          <p:nvPr/>
        </p:nvSpPr>
        <p:spPr>
          <a:xfrm>
            <a:off x="2076887" y="2692192"/>
            <a:ext cx="2338092" cy="341505"/>
          </a:xfrm>
          <a:prstGeom prst="rect">
            <a:avLst/>
          </a:prstGeom>
          <a:solidFill>
            <a:srgbClr val="FFED00">
              <a:lumMod val="20000"/>
              <a:lumOff val="80000"/>
            </a:srgbClr>
          </a:solidFill>
          <a:ln w="190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0" rIns="91440" bIns="0" anchor="ctr"/>
          <a:lstStyle>
            <a:lvl1pPr marL="0" algn="l" defTabSz="4572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1pPr>
            <a:lvl2pPr marL="457200" algn="l" defTabSz="4572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2pPr>
            <a:lvl3pPr marL="914400" algn="l" defTabSz="4572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3pPr>
            <a:lvl4pPr marL="1371600" algn="l" defTabSz="4572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4pPr>
            <a:lvl5pPr marL="1828800" algn="l" defTabSz="4572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5pPr>
            <a:lvl6pPr marL="2286000" algn="l" defTabSz="4572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6pPr>
            <a:lvl7pPr marL="2743200" algn="l" defTabSz="4572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7pPr>
            <a:lvl8pPr marL="3200400" algn="l" defTabSz="4572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8pPr>
            <a:lvl9pPr marL="3657600" algn="l" defTabSz="4572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 sz="1400" b="1">
                <a:solidFill>
                  <a:srgbClr val="003399"/>
                </a:solidFill>
                <a:latin typeface="EC Square Sans Pro" panose="020B0506040000020004" pitchFamily="34" charset="0"/>
              </a:defRPr>
            </a:pPr>
            <a:r>
              <a:rPr kumimoji="0" sz="1100" b="1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EC Square Sans Pro"/>
                <a:ea typeface="+mn-ea"/>
                <a:cs typeface="+mn-cs"/>
                <a:sym typeface="Arial"/>
              </a:rPr>
              <a:t>OUTIL DE RÉACTION AU</a:t>
            </a:r>
            <a:r>
              <a:rPr kumimoji="0" lang="en-IE" sz="1100" b="1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EC Square Sans Pro"/>
                <a:ea typeface="+mn-ea"/>
                <a:cs typeface="+mn-cs"/>
                <a:sym typeface="Arial"/>
              </a:rPr>
              <a:t>X</a:t>
            </a:r>
            <a:r>
              <a:rPr kumimoji="0" sz="1100" b="1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EC Square Sans Pro"/>
                <a:ea typeface="+mn-ea"/>
                <a:cs typeface="+mn-cs"/>
                <a:sym typeface="Arial"/>
              </a:rPr>
              <a:t> CRISES</a:t>
            </a: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EC Square Sans Pro"/>
              <a:ea typeface="+mn-ea"/>
              <a:cs typeface="+mn-cs"/>
              <a:sym typeface="Arial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9D9A754-C703-9FB1-F75B-DBE74A79186C}"/>
              </a:ext>
            </a:extLst>
          </p:cNvPr>
          <p:cNvCxnSpPr/>
          <p:nvPr/>
        </p:nvCxnSpPr>
        <p:spPr>
          <a:xfrm>
            <a:off x="1875181" y="3051954"/>
            <a:ext cx="2528896" cy="0"/>
          </a:xfrm>
          <a:prstGeom prst="line">
            <a:avLst/>
          </a:prstGeom>
          <a:noFill/>
          <a:ln w="19050" cap="flat" cmpd="sng" algn="ctr">
            <a:solidFill>
              <a:srgbClr val="FF8600"/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53">
            <a:extLst>
              <a:ext uri="{FF2B5EF4-FFF2-40B4-BE49-F238E27FC236}">
                <a16:creationId xmlns:a16="http://schemas.microsoft.com/office/drawing/2014/main" id="{A94AC758-7425-3214-C899-0810784769C4}"/>
              </a:ext>
            </a:extLst>
          </p:cNvPr>
          <p:cNvSpPr txBox="1"/>
          <p:nvPr/>
        </p:nvSpPr>
        <p:spPr>
          <a:xfrm>
            <a:off x="9332882" y="5452262"/>
            <a:ext cx="2371576" cy="2616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lvl1pPr marL="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 sz="900">
                <a:latin typeface="EC Square Sans Pro" panose="020B0506040000020004" pitchFamily="34" charset="0"/>
              </a:defRPr>
            </a:pP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EC Square Sans Pro"/>
                <a:cs typeface="Arial"/>
                <a:sym typeface="Arial"/>
              </a:rPr>
              <a:t>* </a:t>
            </a:r>
            <a:r>
              <a:rPr kumimoji="0" lang="fr-BE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EC Square Sans Pro"/>
                <a:cs typeface="Arial"/>
                <a:sym typeface="Arial"/>
              </a:rPr>
              <a:t>VMQ 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EC Square Sans Pro"/>
                <a:cs typeface="Arial"/>
                <a:sym typeface="Arial"/>
              </a:rPr>
              <a:t>— vote à la </a:t>
            </a:r>
            <a:r>
              <a:rPr kumimoji="0" sz="11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EC Square Sans Pro"/>
                <a:cs typeface="Arial"/>
                <a:sym typeface="Arial"/>
              </a:rPr>
              <a:t>majorité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EC Square Sans Pro"/>
                <a:cs typeface="Arial"/>
                <a:sym typeface="Arial"/>
              </a:rPr>
              <a:t> </a:t>
            </a:r>
            <a:r>
              <a:rPr kumimoji="0" sz="11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EC Square Sans Pro"/>
                <a:cs typeface="Arial"/>
                <a:sym typeface="Arial"/>
              </a:rPr>
              <a:t>qualifiée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EC Square Sans Pro"/>
              <a:cs typeface="Arial"/>
              <a:sym typeface="Arial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7E2BA05-0AC2-88A6-DCEA-D69F11F4A574}"/>
              </a:ext>
            </a:extLst>
          </p:cNvPr>
          <p:cNvCxnSpPr/>
          <p:nvPr/>
        </p:nvCxnSpPr>
        <p:spPr>
          <a:xfrm>
            <a:off x="1867702" y="2685808"/>
            <a:ext cx="2528896" cy="0"/>
          </a:xfrm>
          <a:prstGeom prst="line">
            <a:avLst/>
          </a:prstGeom>
          <a:noFill/>
          <a:ln w="19050" cap="flat" cmpd="sng" algn="ctr">
            <a:solidFill>
              <a:srgbClr val="FF8600"/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423BA685-49CA-9786-09B5-E6E8341FBAC0}"/>
              </a:ext>
            </a:extLst>
          </p:cNvPr>
          <p:cNvGrpSpPr/>
          <p:nvPr/>
        </p:nvGrpSpPr>
        <p:grpSpPr>
          <a:xfrm>
            <a:off x="4940751" y="3302000"/>
            <a:ext cx="1329554" cy="469130"/>
            <a:chOff x="4145471" y="1978718"/>
            <a:chExt cx="2001909" cy="469130"/>
          </a:xfrm>
        </p:grpSpPr>
        <p:sp>
          <p:nvSpPr>
            <p:cNvPr id="3" name="Arrow: Pentagon 2">
              <a:extLst>
                <a:ext uri="{FF2B5EF4-FFF2-40B4-BE49-F238E27FC236}">
                  <a16:creationId xmlns:a16="http://schemas.microsoft.com/office/drawing/2014/main" id="{4AFC6F43-8933-BFB6-7000-824FFE1E84DB}"/>
                </a:ext>
              </a:extLst>
            </p:cNvPr>
            <p:cNvSpPr/>
            <p:nvPr/>
          </p:nvSpPr>
          <p:spPr>
            <a:xfrm>
              <a:off x="4145471" y="1978718"/>
              <a:ext cx="1793557" cy="469130"/>
            </a:xfrm>
            <a:prstGeom prst="homePlate">
              <a:avLst>
                <a:gd name="adj" fmla="val 18288"/>
              </a:avLst>
            </a:prstGeom>
            <a:solidFill>
              <a:srgbClr val="FFED00"/>
            </a:solidFill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3600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Aptos" panose="02110004020202020204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Aptos" panose="02110004020202020204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Aptos" panose="02110004020202020204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Aptos" panose="02110004020202020204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Aptos" panose="02110004020202020204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Aptos" panose="02110004020202020204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Aptos" panose="02110004020202020204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Aptos" panose="02110004020202020204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Aptos" panose="02110004020202020204"/>
                </a:defRPr>
              </a:lvl9pPr>
            </a:lstStyle>
            <a:p>
              <a:pPr algn="ctr"/>
              <a:r>
                <a:rPr lang="en-BE" sz="1400" b="1" err="1">
                  <a:solidFill>
                    <a:srgbClr val="003399"/>
                  </a:solidFill>
                  <a:latin typeface="EC Square Sans Pro" panose="020B0506040000020004" pitchFamily="34" charset="0"/>
                </a:rPr>
                <a:t>Emprunts</a:t>
              </a:r>
              <a:r>
                <a:rPr lang="en-BE" sz="1400" b="1">
                  <a:solidFill>
                    <a:srgbClr val="003399"/>
                  </a:solidFill>
                  <a:latin typeface="EC Square Sans Pro" panose="020B0506040000020004" pitchFamily="34" charset="0"/>
                </a:rPr>
                <a:t> pour </a:t>
              </a:r>
              <a:r>
                <a:rPr lang="en-BE" sz="1400" b="1" err="1">
                  <a:solidFill>
                    <a:srgbClr val="003399"/>
                  </a:solidFill>
                  <a:latin typeface="EC Square Sans Pro" panose="020B0506040000020004" pitchFamily="34" charset="0"/>
                </a:rPr>
                <a:t>prêts</a:t>
              </a:r>
              <a:endParaRPr lang="en-IE" sz="1400" b="1">
                <a:solidFill>
                  <a:srgbClr val="003399"/>
                </a:solidFill>
                <a:latin typeface="EC Square Sans Pro" panose="020B0506040000020004" pitchFamily="34" charset="0"/>
              </a:endParaRPr>
            </a:p>
          </p:txBody>
        </p:sp>
        <p:sp>
          <p:nvSpPr>
            <p:cNvPr id="5" name="Arrow: Chevron 4">
              <a:extLst>
                <a:ext uri="{FF2B5EF4-FFF2-40B4-BE49-F238E27FC236}">
                  <a16:creationId xmlns:a16="http://schemas.microsoft.com/office/drawing/2014/main" id="{BC33CA54-6F32-905D-B4B5-C82103D428E9}"/>
                </a:ext>
              </a:extLst>
            </p:cNvPr>
            <p:cNvSpPr/>
            <p:nvPr/>
          </p:nvSpPr>
          <p:spPr>
            <a:xfrm>
              <a:off x="5863515" y="1978718"/>
              <a:ext cx="186097" cy="469130"/>
            </a:xfrm>
            <a:prstGeom prst="chevron">
              <a:avLst>
                <a:gd name="adj" fmla="val 65535"/>
              </a:avLst>
            </a:prstGeom>
            <a:solidFill>
              <a:srgbClr val="FFED00"/>
            </a:solidFill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Aptos" panose="02110004020202020204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Aptos" panose="02110004020202020204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Aptos" panose="02110004020202020204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Aptos" panose="02110004020202020204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Aptos" panose="02110004020202020204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Aptos" panose="02110004020202020204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Aptos" panose="02110004020202020204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Aptos" panose="02110004020202020204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Aptos" panose="02110004020202020204"/>
                </a:defRPr>
              </a:lvl9pPr>
            </a:lstStyle>
            <a:p>
              <a:pPr algn="ctr"/>
              <a:endParaRPr lang="en-IE">
                <a:solidFill>
                  <a:sysClr val="windowText" lastClr="000000"/>
                </a:solidFill>
              </a:endParaRPr>
            </a:p>
          </p:txBody>
        </p:sp>
        <p:sp>
          <p:nvSpPr>
            <p:cNvPr id="12" name="Arrow: Chevron 11">
              <a:extLst>
                <a:ext uri="{FF2B5EF4-FFF2-40B4-BE49-F238E27FC236}">
                  <a16:creationId xmlns:a16="http://schemas.microsoft.com/office/drawing/2014/main" id="{82D5EE00-9EA6-4170-852E-E48B68B54B93}"/>
                </a:ext>
              </a:extLst>
            </p:cNvPr>
            <p:cNvSpPr/>
            <p:nvPr/>
          </p:nvSpPr>
          <p:spPr>
            <a:xfrm>
              <a:off x="5961283" y="1978718"/>
              <a:ext cx="186097" cy="469130"/>
            </a:xfrm>
            <a:prstGeom prst="chevron">
              <a:avLst>
                <a:gd name="adj" fmla="val 65535"/>
              </a:avLst>
            </a:prstGeom>
            <a:solidFill>
              <a:srgbClr val="FFED00"/>
            </a:solidFill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Aptos" panose="02110004020202020204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Aptos" panose="02110004020202020204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Aptos" panose="02110004020202020204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Aptos" panose="02110004020202020204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Aptos" panose="02110004020202020204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Aptos" panose="02110004020202020204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Aptos" panose="02110004020202020204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Aptos" panose="02110004020202020204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Aptos" panose="02110004020202020204"/>
                </a:defRPr>
              </a:lvl9pPr>
            </a:lstStyle>
            <a:p>
              <a:pPr algn="ctr"/>
              <a:endParaRPr lang="en-IE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2201BCEE-FA9A-3EB0-4B18-1F3F8F353FFE}"/>
              </a:ext>
            </a:extLst>
          </p:cNvPr>
          <p:cNvSpPr txBox="1"/>
          <p:nvPr/>
        </p:nvSpPr>
        <p:spPr>
          <a:xfrm>
            <a:off x="563402" y="2738727"/>
            <a:ext cx="157676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 b="1" dirty="0">
                <a:solidFill>
                  <a:schemeClr val="accent1"/>
                </a:solidFill>
                <a:latin typeface="EC Square Sans Pro" panose="020B0506040000020004" pitchFamily="34" charset="0"/>
              </a:rPr>
              <a:t>0.25 % RNB de </a:t>
            </a:r>
            <a:r>
              <a:rPr lang="en-US" sz="1100" b="1" dirty="0" err="1">
                <a:solidFill>
                  <a:schemeClr val="accent1"/>
                </a:solidFill>
                <a:latin typeface="EC Square Sans Pro" panose="020B0506040000020004" pitchFamily="34" charset="0"/>
              </a:rPr>
              <a:t>l’UE</a:t>
            </a:r>
            <a:endParaRPr lang="en-IE" sz="11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8323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31DEF4C-2F4E-7720-33AA-A416833A14D2}"/>
              </a:ext>
            </a:extLst>
          </p:cNvPr>
          <p:cNvSpPr/>
          <p:nvPr/>
        </p:nvSpPr>
        <p:spPr>
          <a:xfrm>
            <a:off x="10601325" y="5831546"/>
            <a:ext cx="1438275" cy="8169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E573D3-8CE9-0544-2FBE-81845DBC3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L’état de droit: une condition</a:t>
            </a:r>
            <a:r>
              <a:rPr lang="fr-FR" i="1"/>
              <a:t> sine qua non </a:t>
            </a:r>
            <a:endParaRPr lang="fr-FR" sz="4000"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FD9501-1CA9-28AD-61BB-93B4DC0DBC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82030"/>
            <a:ext cx="4181475" cy="3842127"/>
          </a:xfrm>
        </p:spPr>
        <p:txBody>
          <a:bodyPr vert="horz" lIns="144000" tIns="144000" rIns="144000" bIns="144000" anchor="t">
            <a:noAutofit/>
          </a:bodyPr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1800"/>
              <a:t>Le respect de l’état de droit est indispensable pour l’accès aux fonds de l’UE.</a:t>
            </a:r>
            <a:endParaRPr lang="fr-FR" sz="1800">
              <a:cs typeface="Arial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1800"/>
              <a:t>Le prochain CFP renforcera notre capacité à défendre ce principe dans l’ensemble des fonds. </a:t>
            </a:r>
            <a:endParaRPr lang="fr-FR" sz="1800">
              <a:cs typeface="Arial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1800"/>
              <a:t>Les plans de partenariat national et régional garantiront la transparence et le respect de l’état de droit et de la charte des droits fondamentaux, dans leur mise en œuvre. </a:t>
            </a:r>
            <a:endParaRPr lang="fr-FR" sz="1800">
              <a:cs typeface="Arial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1800"/>
              <a:t>Le règlement sur la conditionnalité continuera de s’appliquer. </a:t>
            </a:r>
            <a:endParaRPr lang="fr-FR" sz="1800">
              <a:cs typeface="Arial"/>
            </a:endParaRPr>
          </a:p>
        </p:txBody>
      </p:sp>
      <p:graphicFrame>
        <p:nvGraphicFramePr>
          <p:cNvPr id="8" name="Content Placeholder 4">
            <a:extLst>
              <a:ext uri="{FF2B5EF4-FFF2-40B4-BE49-F238E27FC236}">
                <a16:creationId xmlns:a16="http://schemas.microsoft.com/office/drawing/2014/main" id="{0A491BBB-E324-E095-5888-E56FF11372F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9768385"/>
              </p:ext>
            </p:extLst>
          </p:nvPr>
        </p:nvGraphicFramePr>
        <p:xfrm>
          <a:off x="5070763" y="1287091"/>
          <a:ext cx="6849688" cy="512436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3292187">
                  <a:extLst>
                    <a:ext uri="{9D8B030D-6E8A-4147-A177-3AD203B41FA5}">
                      <a16:colId xmlns:a16="http://schemas.microsoft.com/office/drawing/2014/main" val="1094614077"/>
                    </a:ext>
                  </a:extLst>
                </a:gridCol>
                <a:gridCol w="3557501">
                  <a:extLst>
                    <a:ext uri="{9D8B030D-6E8A-4147-A177-3AD203B41FA5}">
                      <a16:colId xmlns:a16="http://schemas.microsoft.com/office/drawing/2014/main" val="764138992"/>
                    </a:ext>
                  </a:extLst>
                </a:gridCol>
              </a:tblGrid>
              <a:tr h="328222">
                <a:tc>
                  <a:txBody>
                    <a:bodyPr/>
                    <a:lstStyle/>
                    <a:p>
                      <a:pPr marL="0" algn="ctr" defTabSz="914400" rtl="0" eaLnBrk="1" fontAlgn="base" latinLnBrk="0" hangingPunct="1">
                        <a:lnSpc>
                          <a:spcPts val="1950"/>
                        </a:lnSpc>
                        <a:buNone/>
                        <a:defRPr sz="1600" b="1">
                          <a:solidFill>
                            <a:schemeClr val="bg1"/>
                          </a:solidFill>
                          <a:effectLst/>
                          <a:latin typeface="EC Square Sans Pro" panose="020B0506040000020004" pitchFamily="34" charset="0"/>
                        </a:defRPr>
                      </a:pPr>
                      <a:r>
                        <a:rPr sz="1800" b="1" kern="1200">
                          <a:solidFill>
                            <a:schemeClr val="bg1"/>
                          </a:solidFill>
                          <a:effectLst/>
                          <a:latin typeface="EC Square Sans Pro"/>
                          <a:ea typeface="+mn-ea"/>
                          <a:cs typeface="+mn-cs"/>
                        </a:rPr>
                        <a:t>APPROCHE DU PROCHAIN CFP</a:t>
                      </a:r>
                    </a:p>
                  </a:txBody>
                  <a:tcPr anchor="ctr">
                    <a:lnL w="0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ase" latinLnBrk="0" hangingPunct="1">
                        <a:lnSpc>
                          <a:spcPts val="1950"/>
                        </a:lnSpc>
                        <a:buNone/>
                        <a:defRPr sz="1600" b="1">
                          <a:solidFill>
                            <a:schemeClr val="bg1"/>
                          </a:solidFill>
                          <a:effectLst/>
                          <a:latin typeface="EC Square Sans Pro" panose="020B0506040000020004" pitchFamily="34" charset="0"/>
                        </a:defRPr>
                      </a:pPr>
                      <a:r>
                        <a:rPr sz="1800" b="1" kern="1200">
                          <a:solidFill>
                            <a:schemeClr val="bg1"/>
                          </a:solidFill>
                          <a:effectLst/>
                          <a:latin typeface="EC Square Sans Pro"/>
                          <a:ea typeface="+mn-ea"/>
                          <a:cs typeface="+mn-cs"/>
                        </a:rPr>
                        <a:t>JUSTIFICATION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>
                      <a:noFill/>
                    </a:lnR>
                    <a:lnT w="0"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473426"/>
                  </a:ext>
                </a:extLst>
              </a:tr>
              <a:tr h="792802">
                <a:tc>
                  <a:txBody>
                    <a:bodyPr/>
                    <a:lstStyle/>
                    <a:p>
                      <a:pPr marL="0" algn="l" defTabSz="914400" rtl="0" eaLnBrk="1" fontAlgn="base" latinLnBrk="0" hangingPunct="1">
                        <a:lnSpc>
                          <a:spcPct val="100000"/>
                        </a:lnSpc>
                        <a:buNone/>
                        <a:defRPr sz="1300">
                          <a:solidFill>
                            <a:srgbClr val="000000"/>
                          </a:solidFill>
                          <a:effectLst/>
                          <a:latin typeface="EC Square Sans Pro"/>
                        </a:defRPr>
                      </a:pPr>
                      <a:r>
                        <a:rPr lang="fr-FR" sz="1400" kern="1200" dirty="0">
                          <a:solidFill>
                            <a:srgbClr val="000000"/>
                          </a:solidFill>
                          <a:effectLst/>
                          <a:latin typeface="EC Square Sans Pro"/>
                          <a:ea typeface="+mn-ea"/>
                          <a:cs typeface="+mn-cs"/>
                        </a:rPr>
                        <a:t>Conditionnalité horizontale dans les plans de partenariat national et régional </a:t>
                      </a:r>
                      <a:br>
                        <a:rPr lang="fr-FR" sz="1400" kern="1200" dirty="0">
                          <a:solidFill>
                            <a:srgbClr val="000000"/>
                          </a:solidFill>
                          <a:effectLst/>
                          <a:latin typeface="EC Square Sans Pro"/>
                          <a:ea typeface="+mn-ea"/>
                          <a:cs typeface="+mn-cs"/>
                        </a:rPr>
                      </a:br>
                      <a:r>
                        <a:rPr lang="fr-FR" sz="1400" kern="1200" dirty="0">
                          <a:solidFill>
                            <a:srgbClr val="000000"/>
                          </a:solidFill>
                          <a:effectLst/>
                          <a:latin typeface="EC Square Sans Pro"/>
                          <a:ea typeface="+mn-ea"/>
                          <a:cs typeface="+mn-cs"/>
                        </a:rPr>
                        <a:t>(état de droit + Charte des droits fondamentaux)</a:t>
                      </a:r>
                    </a:p>
                  </a:txBody>
                  <a:tcPr marT="72000" marB="72000" anchor="ctr">
                    <a:lnL w="0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B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base" latinLnBrk="0" hangingPunct="1">
                        <a:lnSpc>
                          <a:spcPct val="100000"/>
                        </a:lnSpc>
                        <a:buNone/>
                      </a:pPr>
                      <a:r>
                        <a:rPr lang="en-US" sz="1400" kern="1200" err="1">
                          <a:solidFill>
                            <a:srgbClr val="000000"/>
                          </a:solidFill>
                          <a:effectLst/>
                          <a:latin typeface="EC Square Sans Pro"/>
                          <a:ea typeface="+mn-ea"/>
                          <a:cs typeface="+mn-cs"/>
                        </a:rPr>
                        <a:t>Renforcement</a:t>
                      </a: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EC Square Sans Pro"/>
                          <a:ea typeface="+mn-ea"/>
                          <a:cs typeface="+mn-cs"/>
                        </a:rPr>
                        <a:t> du </a:t>
                      </a:r>
                      <a:r>
                        <a:rPr lang="en-US" sz="1400" kern="1200" err="1">
                          <a:solidFill>
                            <a:srgbClr val="000000"/>
                          </a:solidFill>
                          <a:effectLst/>
                          <a:latin typeface="EC Square Sans Pro"/>
                          <a:ea typeface="+mn-ea"/>
                          <a:cs typeface="+mn-cs"/>
                        </a:rPr>
                        <a:t>système</a:t>
                      </a: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EC Square Sans Pro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err="1">
                          <a:solidFill>
                            <a:srgbClr val="000000"/>
                          </a:solidFill>
                          <a:effectLst/>
                          <a:latin typeface="EC Square Sans Pro"/>
                          <a:ea typeface="+mn-ea"/>
                          <a:cs typeface="+mn-cs"/>
                        </a:rPr>
                        <a:t>en</a:t>
                      </a: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EC Square Sans Pro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err="1">
                          <a:solidFill>
                            <a:srgbClr val="000000"/>
                          </a:solidFill>
                          <a:effectLst/>
                          <a:latin typeface="EC Square Sans Pro"/>
                          <a:ea typeface="+mn-ea"/>
                          <a:cs typeface="+mn-cs"/>
                        </a:rPr>
                        <a:t>s’appuyant</a:t>
                      </a:r>
                      <a:r>
                        <a:rPr sz="1400" kern="1200">
                          <a:solidFill>
                            <a:srgbClr val="000000"/>
                          </a:solidFill>
                          <a:effectLst/>
                          <a:latin typeface="EC Square Sans Pro"/>
                          <a:ea typeface="+mn-ea"/>
                          <a:cs typeface="+mn-cs"/>
                        </a:rPr>
                        <a:t> </a:t>
                      </a:r>
                      <a:br>
                        <a:rPr lang="fr-BE" sz="1400" kern="1200">
                          <a:solidFill>
                            <a:srgbClr val="000000"/>
                          </a:solidFill>
                          <a:effectLst/>
                          <a:latin typeface="EC Square Sans Pro"/>
                          <a:ea typeface="+mn-ea"/>
                          <a:cs typeface="+mn-cs"/>
                        </a:rPr>
                      </a:br>
                      <a:r>
                        <a:rPr sz="1400" kern="1200">
                          <a:solidFill>
                            <a:srgbClr val="000000"/>
                          </a:solidFill>
                          <a:effectLst/>
                          <a:latin typeface="EC Square Sans Pro"/>
                          <a:ea typeface="+mn-ea"/>
                          <a:cs typeface="+mn-cs"/>
                        </a:rPr>
                        <a:t>sur les pratiques </a:t>
                      </a:r>
                      <a:r>
                        <a:rPr sz="1400" kern="1200" err="1">
                          <a:solidFill>
                            <a:srgbClr val="000000"/>
                          </a:solidFill>
                          <a:effectLst/>
                          <a:latin typeface="EC Square Sans Pro"/>
                          <a:ea typeface="+mn-ea"/>
                          <a:cs typeface="+mn-cs"/>
                        </a:rPr>
                        <a:t>actuelles</a:t>
                      </a:r>
                      <a:endParaRPr sz="1400" kern="1200">
                        <a:solidFill>
                          <a:srgbClr val="000000"/>
                        </a:solidFill>
                        <a:effectLst/>
                        <a:latin typeface="EC Square Sans Pro"/>
                        <a:ea typeface="+mn-ea"/>
                        <a:cs typeface="+mn-cs"/>
                      </a:endParaRPr>
                    </a:p>
                  </a:txBody>
                  <a:tcPr marT="72000" marB="72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3362748"/>
                  </a:ext>
                </a:extLst>
              </a:tr>
              <a:tr h="310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300">
                          <a:solidFill>
                            <a:srgbClr val="000000"/>
                          </a:solidFill>
                          <a:effectLst/>
                          <a:latin typeface="EC Square Sans Pro" panose="020B0506040000020004" pitchFamily="34" charset="0"/>
                        </a:defRPr>
                      </a:pPr>
                      <a:r>
                        <a:rPr sz="1400" kern="1200" dirty="0" err="1">
                          <a:solidFill>
                            <a:srgbClr val="000000"/>
                          </a:solidFill>
                          <a:effectLst/>
                          <a:latin typeface="EC Square Sans Pro"/>
                          <a:ea typeface="+mn-ea"/>
                          <a:cs typeface="+mn-cs"/>
                        </a:rPr>
                        <a:t>Incitations</a:t>
                      </a:r>
                      <a:r>
                        <a:rPr sz="1400" kern="1200" dirty="0">
                          <a:solidFill>
                            <a:srgbClr val="000000"/>
                          </a:solidFill>
                          <a:effectLst/>
                          <a:latin typeface="EC Square Sans Pro"/>
                          <a:ea typeface="+mn-ea"/>
                          <a:cs typeface="+mn-cs"/>
                        </a:rPr>
                        <a:t> aux </a:t>
                      </a:r>
                      <a:r>
                        <a:rPr sz="1400" kern="1200" dirty="0" err="1">
                          <a:solidFill>
                            <a:srgbClr val="000000"/>
                          </a:solidFill>
                          <a:effectLst/>
                          <a:latin typeface="EC Square Sans Pro"/>
                          <a:ea typeface="+mn-ea"/>
                          <a:cs typeface="+mn-cs"/>
                        </a:rPr>
                        <a:t>réformes</a:t>
                      </a:r>
                      <a:endParaRPr sz="1400" kern="1200" dirty="0">
                        <a:solidFill>
                          <a:srgbClr val="000000"/>
                        </a:solidFill>
                        <a:effectLst/>
                        <a:latin typeface="EC Square Sans Pro"/>
                        <a:ea typeface="+mn-ea"/>
                        <a:cs typeface="+mn-cs"/>
                      </a:endParaRPr>
                    </a:p>
                  </a:txBody>
                  <a:tcPr marT="72000" marB="72000" anchor="ctr">
                    <a:lnL w="0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B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base" latinLnBrk="0" hangingPunct="1">
                        <a:lnSpc>
                          <a:spcPct val="100000"/>
                        </a:lnSpc>
                        <a:buNone/>
                      </a:pPr>
                      <a:r>
                        <a:rPr sz="1400" kern="1200">
                          <a:solidFill>
                            <a:srgbClr val="000000"/>
                          </a:solidFill>
                          <a:effectLst/>
                          <a:latin typeface="EC Square Sans Pro"/>
                          <a:ea typeface="+mn-ea"/>
                          <a:cs typeface="+mn-cs"/>
                        </a:rPr>
                        <a:t>Lier le </a:t>
                      </a:r>
                      <a:r>
                        <a:rPr sz="1400" kern="1200" err="1">
                          <a:solidFill>
                            <a:srgbClr val="000000"/>
                          </a:solidFill>
                          <a:effectLst/>
                          <a:latin typeface="EC Square Sans Pro"/>
                          <a:ea typeface="+mn-ea"/>
                          <a:cs typeface="+mn-cs"/>
                        </a:rPr>
                        <a:t>financement</a:t>
                      </a:r>
                      <a:r>
                        <a:rPr sz="1400" kern="1200">
                          <a:solidFill>
                            <a:srgbClr val="000000"/>
                          </a:solidFill>
                          <a:effectLst/>
                          <a:latin typeface="EC Square Sans Pro"/>
                          <a:ea typeface="+mn-ea"/>
                          <a:cs typeface="+mn-cs"/>
                        </a:rPr>
                        <a:t> aux actions </a:t>
                      </a:r>
                      <a:r>
                        <a:rPr sz="1400" kern="1200" err="1">
                          <a:solidFill>
                            <a:srgbClr val="000000"/>
                          </a:solidFill>
                          <a:effectLst/>
                          <a:latin typeface="EC Square Sans Pro"/>
                          <a:ea typeface="+mn-ea"/>
                          <a:cs typeface="+mn-cs"/>
                        </a:rPr>
                        <a:t>d’amélioration</a:t>
                      </a:r>
                      <a:r>
                        <a:rPr sz="1400" kern="1200">
                          <a:solidFill>
                            <a:srgbClr val="000000"/>
                          </a:solidFill>
                          <a:effectLst/>
                          <a:latin typeface="EC Square Sans Pro"/>
                          <a:ea typeface="+mn-ea"/>
                          <a:cs typeface="+mn-cs"/>
                        </a:rPr>
                        <a:t>, </a:t>
                      </a:r>
                      <a:r>
                        <a:rPr sz="1400" kern="1200" err="1">
                          <a:solidFill>
                            <a:srgbClr val="000000"/>
                          </a:solidFill>
                          <a:effectLst/>
                          <a:latin typeface="EC Square Sans Pro"/>
                          <a:ea typeface="+mn-ea"/>
                          <a:cs typeface="+mn-cs"/>
                        </a:rPr>
                        <a:t>notamment</a:t>
                      </a:r>
                      <a:r>
                        <a:rPr sz="1400" kern="1200">
                          <a:solidFill>
                            <a:srgbClr val="000000"/>
                          </a:solidFill>
                          <a:effectLst/>
                          <a:latin typeface="EC Square Sans Pro"/>
                          <a:ea typeface="+mn-ea"/>
                          <a:cs typeface="+mn-cs"/>
                        </a:rPr>
                        <a:t> à </a:t>
                      </a:r>
                      <a:r>
                        <a:rPr sz="1400" kern="1200" err="1">
                          <a:solidFill>
                            <a:srgbClr val="000000"/>
                          </a:solidFill>
                          <a:effectLst/>
                          <a:latin typeface="EC Square Sans Pro"/>
                          <a:ea typeface="+mn-ea"/>
                          <a:cs typeface="+mn-cs"/>
                        </a:rPr>
                        <a:t>partir</a:t>
                      </a:r>
                      <a:r>
                        <a:rPr sz="1400" kern="1200">
                          <a:solidFill>
                            <a:srgbClr val="000000"/>
                          </a:solidFill>
                          <a:effectLst/>
                          <a:latin typeface="EC Square Sans Pro"/>
                          <a:ea typeface="+mn-ea"/>
                          <a:cs typeface="+mn-cs"/>
                        </a:rPr>
                        <a:t> des rapports </a:t>
                      </a:r>
                      <a:r>
                        <a:rPr lang="en-US" sz="1400" kern="1200" err="1">
                          <a:solidFill>
                            <a:srgbClr val="000000"/>
                          </a:solidFill>
                          <a:effectLst/>
                          <a:latin typeface="EC Square Sans Pro"/>
                          <a:ea typeface="+mn-ea"/>
                          <a:cs typeface="+mn-cs"/>
                        </a:rPr>
                        <a:t>annuels</a:t>
                      </a: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EC Square Sans Pro"/>
                          <a:ea typeface="+mn-ea"/>
                          <a:cs typeface="+mn-cs"/>
                        </a:rPr>
                        <a:t> </a:t>
                      </a:r>
                      <a:r>
                        <a:rPr sz="1400" kern="1200">
                          <a:solidFill>
                            <a:srgbClr val="000000"/>
                          </a:solidFill>
                          <a:effectLst/>
                          <a:latin typeface="EC Square Sans Pro"/>
                          <a:ea typeface="+mn-ea"/>
                          <a:cs typeface="+mn-cs"/>
                        </a:rPr>
                        <a:t>sur </a:t>
                      </a:r>
                      <a:r>
                        <a:rPr sz="1400" kern="1200" err="1">
                          <a:solidFill>
                            <a:srgbClr val="000000"/>
                          </a:solidFill>
                          <a:effectLst/>
                          <a:latin typeface="EC Square Sans Pro"/>
                          <a:ea typeface="+mn-ea"/>
                          <a:cs typeface="+mn-cs"/>
                        </a:rPr>
                        <a:t>l’état</a:t>
                      </a:r>
                      <a:r>
                        <a:rPr sz="1400" kern="1200">
                          <a:solidFill>
                            <a:srgbClr val="000000"/>
                          </a:solidFill>
                          <a:effectLst/>
                          <a:latin typeface="EC Square Sans Pro"/>
                          <a:ea typeface="+mn-ea"/>
                          <a:cs typeface="+mn-cs"/>
                        </a:rPr>
                        <a:t> de droit</a:t>
                      </a:r>
                    </a:p>
                  </a:txBody>
                  <a:tcPr marT="72000" marB="72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1737787"/>
                  </a:ext>
                </a:extLst>
              </a:tr>
              <a:tr h="310363">
                <a:tc>
                  <a:txBody>
                    <a:bodyPr/>
                    <a:lstStyle/>
                    <a:p>
                      <a:pPr marL="0" algn="l" defTabSz="914400" rtl="0" eaLnBrk="1" fontAlgn="base" latinLnBrk="0" hangingPunct="1">
                        <a:lnSpc>
                          <a:spcPct val="100000"/>
                        </a:lnSpc>
                        <a:buNone/>
                        <a:defRPr sz="1300">
                          <a:solidFill>
                            <a:srgbClr val="000000"/>
                          </a:solidFill>
                          <a:effectLst/>
                          <a:latin typeface="EC Square Sans Pro" panose="020B0506040000020004" pitchFamily="34" charset="0"/>
                        </a:defRPr>
                      </a:pPr>
                      <a:r>
                        <a:rPr lang="fr-FR" sz="1400" kern="1200">
                          <a:solidFill>
                            <a:srgbClr val="000000"/>
                          </a:solidFill>
                          <a:effectLst/>
                          <a:latin typeface="EC Square Sans Pro"/>
                          <a:ea typeface="+mn-ea"/>
                          <a:cs typeface="+mn-cs"/>
                        </a:rPr>
                        <a:t>Un seul ensemble de règles pour un fonds</a:t>
                      </a:r>
                    </a:p>
                  </a:txBody>
                  <a:tcPr marT="72000" marB="72000" anchor="ctr">
                    <a:lnL w="0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B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ase" latinLnBrk="0" hangingPunct="1">
                        <a:lnSpc>
                          <a:spcPct val="100000"/>
                        </a:lnSpc>
                        <a:buNone/>
                        <a:defRPr sz="1300">
                          <a:solidFill>
                            <a:srgbClr val="000000"/>
                          </a:solidFill>
                          <a:effectLst/>
                          <a:latin typeface="EC Square Sans Pro" panose="020B0506040000020004" pitchFamily="34" charset="0"/>
                        </a:defRPr>
                      </a:pPr>
                      <a:r>
                        <a:rPr sz="1400" kern="1200">
                          <a:solidFill>
                            <a:srgbClr val="000000"/>
                          </a:solidFill>
                          <a:effectLst/>
                          <a:latin typeface="EC Square Sans Pro"/>
                          <a:ea typeface="+mn-ea"/>
                          <a:cs typeface="+mn-cs"/>
                        </a:rPr>
                        <a:t>Pas </a:t>
                      </a:r>
                      <a:r>
                        <a:rPr sz="1400" kern="1200" err="1">
                          <a:solidFill>
                            <a:srgbClr val="000000"/>
                          </a:solidFill>
                          <a:effectLst/>
                          <a:latin typeface="EC Square Sans Pro"/>
                          <a:ea typeface="+mn-ea"/>
                          <a:cs typeface="+mn-cs"/>
                        </a:rPr>
                        <a:t>d’application</a:t>
                      </a:r>
                      <a:r>
                        <a:rPr sz="1400" kern="1200">
                          <a:solidFill>
                            <a:srgbClr val="000000"/>
                          </a:solidFill>
                          <a:effectLst/>
                          <a:latin typeface="EC Square Sans Pro"/>
                          <a:ea typeface="+mn-ea"/>
                          <a:cs typeface="+mn-cs"/>
                        </a:rPr>
                        <a:t> </a:t>
                      </a:r>
                      <a:r>
                        <a:rPr sz="1400" kern="1200" err="1">
                          <a:solidFill>
                            <a:srgbClr val="000000"/>
                          </a:solidFill>
                          <a:effectLst/>
                          <a:latin typeface="EC Square Sans Pro"/>
                          <a:ea typeface="+mn-ea"/>
                          <a:cs typeface="+mn-cs"/>
                        </a:rPr>
                        <a:t>fragmentée</a:t>
                      </a:r>
                      <a:endParaRPr sz="1400" kern="1200">
                        <a:solidFill>
                          <a:srgbClr val="000000"/>
                        </a:solidFill>
                        <a:effectLst/>
                        <a:latin typeface="EC Square Sans Pro"/>
                        <a:ea typeface="+mn-ea"/>
                        <a:cs typeface="+mn-cs"/>
                      </a:endParaRPr>
                    </a:p>
                  </a:txBody>
                  <a:tcPr marT="72000" marB="72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3263065"/>
                  </a:ext>
                </a:extLst>
              </a:tr>
              <a:tr h="7257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300">
                          <a:solidFill>
                            <a:srgbClr val="000000"/>
                          </a:solidFill>
                          <a:effectLst/>
                          <a:latin typeface="EC Square Sans Pro" panose="020B0506040000020004" pitchFamily="34" charset="0"/>
                        </a:defRPr>
                      </a:pPr>
                      <a:r>
                        <a:rPr sz="1400" kern="1200" err="1">
                          <a:solidFill>
                            <a:srgbClr val="000000"/>
                          </a:solidFill>
                          <a:effectLst/>
                          <a:latin typeface="EC Square Sans Pro"/>
                          <a:ea typeface="+mn-ea"/>
                          <a:cs typeface="+mn-cs"/>
                        </a:rPr>
                        <a:t>Réponses</a:t>
                      </a:r>
                      <a:r>
                        <a:rPr sz="1400" kern="1200">
                          <a:solidFill>
                            <a:srgbClr val="000000"/>
                          </a:solidFill>
                          <a:effectLst/>
                          <a:latin typeface="EC Square Sans Pro"/>
                          <a:ea typeface="+mn-ea"/>
                          <a:cs typeface="+mn-cs"/>
                        </a:rPr>
                        <a:t> </a:t>
                      </a:r>
                      <a:r>
                        <a:rPr sz="1400" kern="1200" err="1">
                          <a:solidFill>
                            <a:srgbClr val="000000"/>
                          </a:solidFill>
                          <a:effectLst/>
                          <a:latin typeface="EC Square Sans Pro"/>
                          <a:ea typeface="+mn-ea"/>
                          <a:cs typeface="+mn-cs"/>
                        </a:rPr>
                        <a:t>proportionnelles</a:t>
                      </a:r>
                      <a:r>
                        <a:rPr sz="1400" kern="1200">
                          <a:solidFill>
                            <a:srgbClr val="000000"/>
                          </a:solidFill>
                          <a:effectLst/>
                          <a:latin typeface="EC Square Sans Pro"/>
                          <a:ea typeface="+mn-ea"/>
                          <a:cs typeface="+mn-cs"/>
                        </a:rPr>
                        <a:t> (</a:t>
                      </a:r>
                      <a:r>
                        <a:rPr lang="fr-BE" sz="1400" kern="1200">
                          <a:solidFill>
                            <a:srgbClr val="000000"/>
                          </a:solidFill>
                          <a:effectLst/>
                          <a:latin typeface="EC Square Sans Pro"/>
                          <a:ea typeface="+mn-ea"/>
                          <a:cs typeface="+mn-cs"/>
                        </a:rPr>
                        <a:t>de </a:t>
                      </a:r>
                      <a:r>
                        <a:rPr sz="1400" kern="1200">
                          <a:solidFill>
                            <a:srgbClr val="000000"/>
                          </a:solidFill>
                          <a:effectLst/>
                          <a:latin typeface="EC Square Sans Pro"/>
                          <a:ea typeface="+mn-ea"/>
                          <a:cs typeface="+mn-cs"/>
                        </a:rPr>
                        <a:t>suspensions </a:t>
                      </a:r>
                      <a:r>
                        <a:rPr sz="1400" kern="1200" err="1">
                          <a:solidFill>
                            <a:srgbClr val="000000"/>
                          </a:solidFill>
                          <a:effectLst/>
                          <a:latin typeface="EC Square Sans Pro"/>
                          <a:ea typeface="+mn-ea"/>
                          <a:cs typeface="+mn-cs"/>
                        </a:rPr>
                        <a:t>ciblées</a:t>
                      </a:r>
                      <a:r>
                        <a:rPr sz="1400" kern="1200">
                          <a:solidFill>
                            <a:srgbClr val="000000"/>
                          </a:solidFill>
                          <a:effectLst/>
                          <a:latin typeface="EC Square Sans Pro"/>
                          <a:ea typeface="+mn-ea"/>
                          <a:cs typeface="+mn-cs"/>
                        </a:rPr>
                        <a:t> à des suspensions </a:t>
                      </a:r>
                      <a:r>
                        <a:rPr sz="1400" kern="1200" err="1">
                          <a:solidFill>
                            <a:srgbClr val="000000"/>
                          </a:solidFill>
                          <a:effectLst/>
                          <a:latin typeface="EC Square Sans Pro"/>
                          <a:ea typeface="+mn-ea"/>
                          <a:cs typeface="+mn-cs"/>
                        </a:rPr>
                        <a:t>complètes</a:t>
                      </a:r>
                      <a:r>
                        <a:rPr sz="1400" kern="1200">
                          <a:solidFill>
                            <a:srgbClr val="000000"/>
                          </a:solidFill>
                          <a:effectLst/>
                          <a:latin typeface="EC Square Sans Pro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T="72000" marB="72000" anchor="ctr">
                    <a:lnL w="0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B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ase" latinLnBrk="0" hangingPunct="1">
                        <a:lnSpc>
                          <a:spcPct val="100000"/>
                        </a:lnSpc>
                        <a:buNone/>
                        <a:defRPr sz="1300">
                          <a:solidFill>
                            <a:srgbClr val="000000"/>
                          </a:solidFill>
                          <a:effectLst/>
                          <a:latin typeface="EC Square Sans Pro" panose="020B0506040000020004" pitchFamily="34" charset="0"/>
                        </a:defRPr>
                      </a:pPr>
                      <a:r>
                        <a:rPr lang="fr-FR" sz="1400" kern="1200">
                          <a:solidFill>
                            <a:srgbClr val="000000"/>
                          </a:solidFill>
                          <a:effectLst/>
                          <a:latin typeface="EC Square Sans Pro"/>
                          <a:ea typeface="+mn-ea"/>
                          <a:cs typeface="+mn-cs"/>
                        </a:rPr>
                        <a:t>Garantit une mise en œuvre équitable et proportionnée liée à la gravité de la déficience et au lien réel avec le </a:t>
                      </a:r>
                      <a:br>
                        <a:rPr lang="fr-FR" sz="1400" kern="1200">
                          <a:solidFill>
                            <a:srgbClr val="000000"/>
                          </a:solidFill>
                          <a:effectLst/>
                          <a:latin typeface="EC Square Sans Pro"/>
                          <a:ea typeface="+mn-ea"/>
                          <a:cs typeface="+mn-cs"/>
                        </a:rPr>
                      </a:br>
                      <a:r>
                        <a:rPr lang="fr-FR" sz="1400" kern="1200">
                          <a:solidFill>
                            <a:srgbClr val="000000"/>
                          </a:solidFill>
                          <a:effectLst/>
                          <a:latin typeface="EC Square Sans Pro"/>
                          <a:ea typeface="+mn-ea"/>
                          <a:cs typeface="+mn-cs"/>
                        </a:rPr>
                        <a:t>financement de l’UE</a:t>
                      </a:r>
                    </a:p>
                  </a:txBody>
                  <a:tcPr marT="72000" marB="72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4580203"/>
                  </a:ext>
                </a:extLst>
              </a:tr>
              <a:tr h="947467">
                <a:tc>
                  <a:txBody>
                    <a:bodyPr/>
                    <a:lstStyle/>
                    <a:p>
                      <a:pPr marL="0" algn="l" defTabSz="914400" rtl="0" eaLnBrk="1" fontAlgn="base" latinLnBrk="0" hangingPunct="1">
                        <a:lnSpc>
                          <a:spcPct val="100000"/>
                        </a:lnSpc>
                        <a:buNone/>
                        <a:defRPr sz="1300">
                          <a:solidFill>
                            <a:srgbClr val="000000"/>
                          </a:solidFill>
                          <a:effectLst/>
                          <a:latin typeface="EC Square Sans Pro" panose="020B0506040000020004" pitchFamily="34" charset="0"/>
                        </a:defRPr>
                      </a:pPr>
                      <a:r>
                        <a:rPr sz="1400" kern="1200">
                          <a:solidFill>
                            <a:srgbClr val="000000"/>
                          </a:solidFill>
                          <a:effectLst/>
                          <a:latin typeface="EC Square Sans Pro"/>
                          <a:ea typeface="+mn-ea"/>
                          <a:cs typeface="+mn-cs"/>
                        </a:rPr>
                        <a:t>«</a:t>
                      </a:r>
                      <a:r>
                        <a:rPr sz="1400" kern="1200" err="1">
                          <a:solidFill>
                            <a:srgbClr val="000000"/>
                          </a:solidFill>
                          <a:effectLst/>
                          <a:latin typeface="EC Square Sans Pro"/>
                          <a:ea typeface="+mn-ea"/>
                          <a:cs typeface="+mn-cs"/>
                        </a:rPr>
                        <a:t>Conditionnalité</a:t>
                      </a:r>
                      <a:r>
                        <a:rPr sz="1400" kern="1200">
                          <a:solidFill>
                            <a:srgbClr val="000000"/>
                          </a:solidFill>
                          <a:effectLst/>
                          <a:latin typeface="EC Square Sans Pro"/>
                          <a:ea typeface="+mn-ea"/>
                          <a:cs typeface="+mn-cs"/>
                        </a:rPr>
                        <a:t> </a:t>
                      </a:r>
                      <a:r>
                        <a:rPr sz="1400" kern="1200" err="1">
                          <a:solidFill>
                            <a:srgbClr val="000000"/>
                          </a:solidFill>
                          <a:effectLst/>
                          <a:latin typeface="EC Square Sans Pro"/>
                          <a:ea typeface="+mn-ea"/>
                          <a:cs typeface="+mn-cs"/>
                        </a:rPr>
                        <a:t>intelligente</a:t>
                      </a:r>
                      <a:r>
                        <a:rPr sz="1400" kern="1200">
                          <a:solidFill>
                            <a:srgbClr val="000000"/>
                          </a:solidFill>
                          <a:effectLst/>
                          <a:latin typeface="EC Square Sans Pro"/>
                          <a:ea typeface="+mn-ea"/>
                          <a:cs typeface="+mn-cs"/>
                        </a:rPr>
                        <a:t>»</a:t>
                      </a:r>
                    </a:p>
                  </a:txBody>
                  <a:tcPr marT="72000" marB="72000" anchor="ctr">
                    <a:lnL w="0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>
                      <a:noFill/>
                    </a:lnB>
                    <a:solidFill>
                      <a:srgbClr val="E1EB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base" latinLnBrk="0" hangingPunct="1">
                        <a:lnSpc>
                          <a:spcPct val="100000"/>
                        </a:lnSpc>
                        <a:buNone/>
                      </a:pPr>
                      <a:r>
                        <a:rPr lang="fr-BE" sz="1400" dirty="0">
                          <a:solidFill>
                            <a:schemeClr val="tx1"/>
                          </a:solidFill>
                          <a:latin typeface="EC Square Sans Pro" panose="020B0506040000020004" pitchFamily="34" charset="0"/>
                        </a:rPr>
                        <a:t>Les possibilités de transférer des fonds bloqués au titre de la Charte vers d'autres objectifs, sous conditions spécifiques.</a:t>
                      </a:r>
                      <a:endParaRPr lang="fr-FR" sz="1400" kern="1200" dirty="0">
                        <a:solidFill>
                          <a:schemeClr val="tx1"/>
                        </a:solidFill>
                        <a:effectLst/>
                        <a:latin typeface="EC Square Sans Pro" panose="020B0506040000020004" pitchFamily="34" charset="0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fontAlgn="base" latinLnBrk="0" hangingPunct="1">
                        <a:lnSpc>
                          <a:spcPct val="100000"/>
                        </a:lnSpc>
                        <a:buNone/>
                        <a:defRPr sz="1300">
                          <a:solidFill>
                            <a:srgbClr val="000000"/>
                          </a:solidFill>
                          <a:effectLst/>
                          <a:latin typeface="EC Square Sans Pro" panose="020B0506040000020004" pitchFamily="34" charset="0"/>
                        </a:defRPr>
                      </a:pPr>
                      <a:r>
                        <a:rPr lang="fr-FR" sz="1400" kern="1200" dirty="0">
                          <a:solidFill>
                            <a:srgbClr val="000000"/>
                          </a:solidFill>
                          <a:effectLst/>
                          <a:latin typeface="EC Square Sans Pro"/>
                          <a:ea typeface="+mn-ea"/>
                          <a:cs typeface="+mn-cs"/>
                        </a:rPr>
                        <a:t>Poursuite des paiements aux bénéficiaires.</a:t>
                      </a:r>
                      <a:br>
                        <a:rPr lang="fr-FR" sz="1400" kern="1200" dirty="0">
                          <a:solidFill>
                            <a:srgbClr val="000000"/>
                          </a:solidFill>
                          <a:effectLst/>
                          <a:latin typeface="EC Square Sans Pro"/>
                          <a:ea typeface="+mn-ea"/>
                          <a:cs typeface="+mn-cs"/>
                        </a:rPr>
                      </a:br>
                      <a:r>
                        <a:rPr lang="fr-FR" sz="1400" kern="1200" dirty="0">
                          <a:solidFill>
                            <a:srgbClr val="000000"/>
                          </a:solidFill>
                          <a:effectLst/>
                          <a:latin typeface="EC Square Sans Pro"/>
                          <a:ea typeface="+mn-ea"/>
                          <a:cs typeface="+mn-cs"/>
                        </a:rPr>
                        <a:t>Les montants dégagés peuvent être </a:t>
                      </a:r>
                      <a:br>
                        <a:rPr lang="fr-FR" sz="1400" kern="1200" dirty="0">
                          <a:solidFill>
                            <a:srgbClr val="000000"/>
                          </a:solidFill>
                          <a:effectLst/>
                          <a:latin typeface="EC Square Sans Pro"/>
                          <a:ea typeface="+mn-ea"/>
                          <a:cs typeface="+mn-cs"/>
                        </a:rPr>
                      </a:br>
                      <a:r>
                        <a:rPr lang="fr-FR" sz="1400" kern="1200" dirty="0">
                          <a:solidFill>
                            <a:srgbClr val="000000"/>
                          </a:solidFill>
                          <a:effectLst/>
                          <a:latin typeface="EC Square Sans Pro"/>
                          <a:ea typeface="+mn-ea"/>
                          <a:cs typeface="+mn-cs"/>
                        </a:rPr>
                        <a:t>affectés à d’autres programmes, </a:t>
                      </a:r>
                      <a:br>
                        <a:rPr lang="fr-FR" sz="1400" kern="1200" dirty="0">
                          <a:solidFill>
                            <a:srgbClr val="000000"/>
                          </a:solidFill>
                          <a:effectLst/>
                          <a:latin typeface="EC Square Sans Pro"/>
                          <a:ea typeface="+mn-ea"/>
                          <a:cs typeface="+mn-cs"/>
                        </a:rPr>
                      </a:br>
                      <a:r>
                        <a:rPr lang="fr-FR" sz="1400" kern="1200" dirty="0">
                          <a:solidFill>
                            <a:srgbClr val="000000"/>
                          </a:solidFill>
                          <a:effectLst/>
                          <a:latin typeface="EC Square Sans Pro"/>
                          <a:ea typeface="+mn-ea"/>
                          <a:cs typeface="+mn-cs"/>
                        </a:rPr>
                        <a:t>par exemple AgoraEU pour la société civile.</a:t>
                      </a:r>
                    </a:p>
                  </a:txBody>
                  <a:tcPr marT="72000" marB="72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>
                      <a:noFill/>
                    </a:lnB>
                    <a:solidFill>
                      <a:srgbClr val="E1E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7851966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30876D-9180-5B66-A9AF-2B8FA14909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768364BB-9B21-4D29-A19C-C6410F652861}" type="slidenum">
              <a:rPr lang="en-IE" smtClean="0"/>
              <a:pPr algn="l"/>
              <a:t>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34011993"/>
      </p:ext>
    </p:extLst>
  </p:cSld>
  <p:clrMapOvr>
    <a:masterClrMapping/>
  </p:clrMapOvr>
</p:sld>
</file>

<file path=ppt/theme/theme1.xml><?xml version="1.0" encoding="utf-8"?>
<a:theme xmlns:a="http://schemas.openxmlformats.org/drawingml/2006/main" name="colour palette new PPT">
  <a:themeElements>
    <a:clrScheme name="MFF palette">
      <a:dk1>
        <a:sysClr val="windowText" lastClr="000000"/>
      </a:dk1>
      <a:lt1>
        <a:sysClr val="window" lastClr="FFFFFF"/>
      </a:lt1>
      <a:dk2>
        <a:srgbClr val="0E2841"/>
      </a:dk2>
      <a:lt2>
        <a:srgbClr val="BBD1EA"/>
      </a:lt2>
      <a:accent1>
        <a:srgbClr val="003399"/>
      </a:accent1>
      <a:accent2>
        <a:srgbClr val="FFED00"/>
      </a:accent2>
      <a:accent3>
        <a:srgbClr val="FF8600"/>
      </a:accent3>
      <a:accent4>
        <a:srgbClr val="D8315B"/>
      </a:accent4>
      <a:accent5>
        <a:srgbClr val="545E75"/>
      </a:accent5>
      <a:accent6>
        <a:srgbClr val="7371FC"/>
      </a:accent6>
      <a:hlink>
        <a:srgbClr val="467886"/>
      </a:hlink>
      <a:folHlink>
        <a:srgbClr val="E1EBFF"/>
      </a:folHlink>
    </a:clrScheme>
    <a:fontScheme name="EC revam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vamp_VI_EC_Corporate_PPT_Template_2024.pptx  -  Read-Only" id="{A476E394-1417-47A8-998E-FFB3C413DF64}" vid="{1C6DC389-8EFF-4C14-8109-DFBA60FF7BA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MFF palette">
    <a:dk1>
      <a:sysClr val="windowText" lastClr="000000"/>
    </a:dk1>
    <a:lt1>
      <a:sysClr val="window" lastClr="FFFFFF"/>
    </a:lt1>
    <a:dk2>
      <a:srgbClr val="0E2841"/>
    </a:dk2>
    <a:lt2>
      <a:srgbClr val="BBD1EA"/>
    </a:lt2>
    <a:accent1>
      <a:srgbClr val="003399"/>
    </a:accent1>
    <a:accent2>
      <a:srgbClr val="FFED00"/>
    </a:accent2>
    <a:accent3>
      <a:srgbClr val="FF8600"/>
    </a:accent3>
    <a:accent4>
      <a:srgbClr val="D8315B"/>
    </a:accent4>
    <a:accent5>
      <a:srgbClr val="545E75"/>
    </a:accent5>
    <a:accent6>
      <a:srgbClr val="7371FC"/>
    </a:accent6>
    <a:hlink>
      <a:srgbClr val="467886"/>
    </a:hlink>
    <a:folHlink>
      <a:srgbClr val="E1EBFF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99A5812EC654640AAF0FBDB42E081DB" ma:contentTypeVersion="19" ma:contentTypeDescription="Crée un document." ma:contentTypeScope="" ma:versionID="01c28d7e562030b6f94e0a8473726d8e">
  <xsd:schema xmlns:xsd="http://www.w3.org/2001/XMLSchema" xmlns:xs="http://www.w3.org/2001/XMLSchema" xmlns:p="http://schemas.microsoft.com/office/2006/metadata/properties" xmlns:ns2="ca8b9c18-5e1d-46e5-9d1a-4e2a3224a5d3" xmlns:ns3="597f0e91-a424-40e7-b159-919cd36229ca" targetNamespace="http://schemas.microsoft.com/office/2006/metadata/properties" ma:root="true" ma:fieldsID="dbf580dc9218dd3cf9c85e5315f946b5" ns2:_="" ns3:_="">
    <xsd:import namespace="ca8b9c18-5e1d-46e5-9d1a-4e2a3224a5d3"/>
    <xsd:import namespace="597f0e91-a424-40e7-b159-919cd36229c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8b9c18-5e1d-46e5-9d1a-4e2a3224a5d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alises d’images" ma:readOnly="false" ma:fieldId="{5cf76f15-5ced-4ddc-b409-7134ff3c332f}" ma:taxonomyMulti="true" ma:sspId="05f3d6fe-baf4-44b9-a882-657db6edb6c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7f0e91-a424-40e7-b159-919cd36229ca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c45a579-8ad3-4386-ab0e-ea2618c9e016}" ma:internalName="TaxCatchAll" ma:showField="CatchAllData" ma:web="597f0e91-a424-40e7-b159-919cd36229c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a8b9c18-5e1d-46e5-9d1a-4e2a3224a5d3">
      <Terms xmlns="http://schemas.microsoft.com/office/infopath/2007/PartnerControls"/>
    </lcf76f155ced4ddcb4097134ff3c332f>
    <TaxCatchAll xmlns="597f0e91-a424-40e7-b159-919cd36229ca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C941817-2ADD-4D91-922F-7E0873D30ACA}"/>
</file>

<file path=customXml/itemProps2.xml><?xml version="1.0" encoding="utf-8"?>
<ds:datastoreItem xmlns:ds="http://schemas.openxmlformats.org/officeDocument/2006/customXml" ds:itemID="{537B6F83-6DDD-48D8-857B-BE72EE2D0B99}">
  <ds:schemaRefs>
    <ds:schemaRef ds:uri="b6d4cde7-209b-4353-8904-a6d145be66ae"/>
    <ds:schemaRef ds:uri="http://schemas.microsoft.com/office/2006/metadata/properties"/>
    <ds:schemaRef ds:uri="http://purl.org/dc/terms/"/>
    <ds:schemaRef ds:uri="http://schemas.microsoft.com/office/infopath/2007/PartnerControls"/>
    <ds:schemaRef ds:uri="http://purl.org/dc/elements/1.1/"/>
    <ds:schemaRef ds:uri="http://www.w3.org/XML/1998/namespace"/>
    <ds:schemaRef ds:uri="http://schemas.microsoft.com/office/2006/documentManagement/types"/>
    <ds:schemaRef ds:uri="http://purl.org/dc/dcmitype/"/>
    <ds:schemaRef ds:uri="f76611c0-4082-4d80-aa9e-b82bf290bbd2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BC578E49-555D-4D0C-B802-355039F0D82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</TotalTime>
  <Words>2340</Words>
  <Application>Microsoft Office PowerPoint</Application>
  <PresentationFormat>Widescreen</PresentationFormat>
  <Paragraphs>371</Paragraphs>
  <Slides>20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EC Square Sans Pro</vt:lpstr>
      <vt:lpstr>Calibri</vt:lpstr>
      <vt:lpstr>Arial</vt:lpstr>
      <vt:lpstr>EC Square Sans Pro Medium</vt:lpstr>
      <vt:lpstr>Arial,Sans-Serif</vt:lpstr>
      <vt:lpstr>Aptos</vt:lpstr>
      <vt:lpstr>colour palette new PPT</vt:lpstr>
      <vt:lpstr>Un budget de l’UE ambitieux pour une Europe plus forte</vt:lpstr>
      <vt:lpstr>Un budget de l’UE plus large, plus efficace  et plus focalisé</vt:lpstr>
      <vt:lpstr>Un budget de l’UE ambitieux pour une Europe ambitieuse</vt:lpstr>
      <vt:lpstr>Un budget ambitieux</vt:lpstr>
      <vt:lpstr>Nouvelles ressources propres</vt:lpstr>
      <vt:lpstr>Un budget responsable avec des contributions stables (basé sur le RNB et la TVA)</vt:lpstr>
      <vt:lpstr>Concentré sur les priorités européennes</vt:lpstr>
      <vt:lpstr>Mécanisme extraordinaire de réaction aux crises dans le prochain CFP </vt:lpstr>
      <vt:lpstr>L’état de droit: une condition sine qua non </vt:lpstr>
      <vt:lpstr>Plans de partenariat national et régional</vt:lpstr>
      <vt:lpstr>Plans de partenariat national et régional</vt:lpstr>
      <vt:lpstr>Plans de partenariat national et régional</vt:lpstr>
      <vt:lpstr>Migrations et sécurité </vt:lpstr>
      <vt:lpstr>Fonds européen pour la compétitivité </vt:lpstr>
      <vt:lpstr>Défense, sécurité et connectivité</vt:lpstr>
      <vt:lpstr>Europe globale</vt:lpstr>
      <vt:lpstr>Mécanisme pour l’interconnexion en Europe</vt:lpstr>
      <vt:lpstr>Éducation, compétences, culture et valeurs transfrontières </vt:lpstr>
      <vt:lpstr>Mécanisme de protection civile renforcé </vt:lpstr>
      <vt:lpstr>MERCI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BAGNATO Sergio (COMM)</dc:creator>
  <cp:lastModifiedBy>CROC-LYONNET Apolline (BUDG)</cp:lastModifiedBy>
  <cp:revision>3</cp:revision>
  <cp:lastPrinted>2025-09-30T08:10:08Z</cp:lastPrinted>
  <dcterms:created xsi:type="dcterms:W3CDTF">2025-02-13T16:07:08Z</dcterms:created>
  <dcterms:modified xsi:type="dcterms:W3CDTF">2026-02-03T18:18:29Z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bd9ddd1-4d20-43f6-abfa-fc3c07406f94_Enabled">
    <vt:lpwstr>true</vt:lpwstr>
  </property>
  <property fmtid="{D5CDD505-2E9C-101B-9397-08002B2CF9AE}" pid="3" name="MSIP_Label_6bd9ddd1-4d20-43f6-abfa-fc3c07406f94_SetDate">
    <vt:lpwstr>2023-09-26T10:27:54Z</vt:lpwstr>
  </property>
  <property fmtid="{D5CDD505-2E9C-101B-9397-08002B2CF9AE}" pid="4" name="MSIP_Label_6bd9ddd1-4d20-43f6-abfa-fc3c07406f94_Method">
    <vt:lpwstr>Standard</vt:lpwstr>
  </property>
  <property fmtid="{D5CDD505-2E9C-101B-9397-08002B2CF9AE}" pid="5" name="MSIP_Label_6bd9ddd1-4d20-43f6-abfa-fc3c07406f94_Name">
    <vt:lpwstr>Commission Use</vt:lpwstr>
  </property>
  <property fmtid="{D5CDD505-2E9C-101B-9397-08002B2CF9AE}" pid="6" name="MSIP_Label_6bd9ddd1-4d20-43f6-abfa-fc3c07406f94_SiteId">
    <vt:lpwstr>b24c8b06-522c-46fe-9080-70926f8dddb1</vt:lpwstr>
  </property>
  <property fmtid="{D5CDD505-2E9C-101B-9397-08002B2CF9AE}" pid="7" name="MSIP_Label_6bd9ddd1-4d20-43f6-abfa-fc3c07406f94_ActionId">
    <vt:lpwstr>5f9041e0-26c3-439f-9557-91c751557f9e</vt:lpwstr>
  </property>
  <property fmtid="{D5CDD505-2E9C-101B-9397-08002B2CF9AE}" pid="8" name="MSIP_Label_6bd9ddd1-4d20-43f6-abfa-fc3c07406f94_ContentBits">
    <vt:lpwstr>0</vt:lpwstr>
  </property>
  <property fmtid="{D5CDD505-2E9C-101B-9397-08002B2CF9AE}" pid="9" name="MediaServiceImageTags">
    <vt:lpwstr/>
  </property>
  <property fmtid="{D5CDD505-2E9C-101B-9397-08002B2CF9AE}" pid="10" name="ContentTypeId">
    <vt:lpwstr>0x010100C99A5812EC654640AAF0FBDB42E081DB</vt:lpwstr>
  </property>
</Properties>
</file>