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0" r:id="rId2"/>
    <p:sldId id="512" r:id="rId3"/>
    <p:sldId id="511" r:id="rId4"/>
    <p:sldId id="466" r:id="rId5"/>
    <p:sldId id="465" r:id="rId6"/>
    <p:sldId id="500" r:id="rId7"/>
    <p:sldId id="516" r:id="rId8"/>
    <p:sldId id="514" r:id="rId9"/>
    <p:sldId id="513" r:id="rId10"/>
    <p:sldId id="501" r:id="rId11"/>
    <p:sldId id="503" r:id="rId12"/>
    <p:sldId id="530" r:id="rId13"/>
    <p:sldId id="529" r:id="rId14"/>
    <p:sldId id="528" r:id="rId15"/>
    <p:sldId id="502" r:id="rId16"/>
    <p:sldId id="533" r:id="rId17"/>
    <p:sldId id="532" r:id="rId18"/>
    <p:sldId id="531" r:id="rId19"/>
    <p:sldId id="504" r:id="rId20"/>
    <p:sldId id="534" r:id="rId21"/>
    <p:sldId id="509" r:id="rId22"/>
    <p:sldId id="538" r:id="rId23"/>
    <p:sldId id="537" r:id="rId24"/>
    <p:sldId id="536" r:id="rId25"/>
    <p:sldId id="535" r:id="rId26"/>
    <p:sldId id="53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2"/>
    <p:restoredTop sz="94674"/>
  </p:normalViewPr>
  <p:slideViewPr>
    <p:cSldViewPr snapToGrid="0" snapToObjects="1">
      <p:cViewPr varScale="1">
        <p:scale>
          <a:sx n="124" d="100"/>
          <a:sy n="124" d="100"/>
        </p:scale>
        <p:origin x="206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6F151-537C-F74A-983A-2D864B60FE33}" type="datetimeFigureOut">
              <a:rPr lang="en-US" smtClean="0"/>
              <a:t>1/14/26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BF584-17BE-8E42-ACB0-B53E35EBF3E7}" type="slidenum">
              <a:rPr lang="en-US" smtClean="0"/>
              <a:t>‹N°›</a:t>
            </a:fld>
            <a:endParaRPr lang="en-US"/>
          </a:p>
        </p:txBody>
      </p:sp>
    </p:spTree>
    <p:extLst>
      <p:ext uri="{BB962C8B-B14F-4D97-AF65-F5344CB8AC3E}">
        <p14:creationId xmlns:p14="http://schemas.microsoft.com/office/powerpoint/2010/main" val="68418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2BBF584-17BE-8E42-ACB0-B53E35EBF3E7}" type="slidenum">
              <a:rPr lang="en-US" smtClean="0"/>
              <a:t>1</a:t>
            </a:fld>
            <a:endParaRPr lang="en-US"/>
          </a:p>
        </p:txBody>
      </p:sp>
    </p:spTree>
    <p:extLst>
      <p:ext uri="{BB962C8B-B14F-4D97-AF65-F5344CB8AC3E}">
        <p14:creationId xmlns:p14="http://schemas.microsoft.com/office/powerpoint/2010/main" val="211697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2BBF584-17BE-8E42-ACB0-B53E35EBF3E7}" type="slidenum">
              <a:rPr lang="en-US" smtClean="0"/>
              <a:t>11</a:t>
            </a:fld>
            <a:endParaRPr lang="en-US"/>
          </a:p>
        </p:txBody>
      </p:sp>
    </p:spTree>
    <p:extLst>
      <p:ext uri="{BB962C8B-B14F-4D97-AF65-F5344CB8AC3E}">
        <p14:creationId xmlns:p14="http://schemas.microsoft.com/office/powerpoint/2010/main" val="280119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D78C2-3DCB-FBA2-53F6-8CA4501AF2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EB75B0-7EFE-5CF0-3C1B-603EFD2964E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9E19097-8F01-6AD4-E49C-7C4DDC2567D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A1BC122-449F-7310-A917-4C8023D89FC4}"/>
              </a:ext>
            </a:extLst>
          </p:cNvPr>
          <p:cNvSpPr>
            <a:spLocks noGrp="1"/>
          </p:cNvSpPr>
          <p:nvPr>
            <p:ph type="sldNum" sz="quarter" idx="5"/>
          </p:nvPr>
        </p:nvSpPr>
        <p:spPr/>
        <p:txBody>
          <a:bodyPr/>
          <a:lstStyle/>
          <a:p>
            <a:fld id="{12BBF584-17BE-8E42-ACB0-B53E35EBF3E7}" type="slidenum">
              <a:rPr lang="en-US" smtClean="0"/>
              <a:t>22</a:t>
            </a:fld>
            <a:endParaRPr lang="en-US"/>
          </a:p>
        </p:txBody>
      </p:sp>
    </p:spTree>
    <p:extLst>
      <p:ext uri="{BB962C8B-B14F-4D97-AF65-F5344CB8AC3E}">
        <p14:creationId xmlns:p14="http://schemas.microsoft.com/office/powerpoint/2010/main" val="126518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C1831-8D54-7C6B-F426-1C9346A367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1E3771-747C-60AC-41D3-6CBD9DBBD9B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8538E9-FF4E-E3F1-EF7C-AC8560A81C8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B1A2E9C-6A2C-01BC-7DD0-822A65C0597C}"/>
              </a:ext>
            </a:extLst>
          </p:cNvPr>
          <p:cNvSpPr>
            <a:spLocks noGrp="1"/>
          </p:cNvSpPr>
          <p:nvPr>
            <p:ph type="sldNum" sz="quarter" idx="5"/>
          </p:nvPr>
        </p:nvSpPr>
        <p:spPr/>
        <p:txBody>
          <a:bodyPr/>
          <a:lstStyle/>
          <a:p>
            <a:fld id="{12BBF584-17BE-8E42-ACB0-B53E35EBF3E7}" type="slidenum">
              <a:rPr lang="en-US" smtClean="0"/>
              <a:t>23</a:t>
            </a:fld>
            <a:endParaRPr lang="en-US"/>
          </a:p>
        </p:txBody>
      </p:sp>
    </p:spTree>
    <p:extLst>
      <p:ext uri="{BB962C8B-B14F-4D97-AF65-F5344CB8AC3E}">
        <p14:creationId xmlns:p14="http://schemas.microsoft.com/office/powerpoint/2010/main" val="66282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2BBF584-17BE-8E42-ACB0-B53E35EBF3E7}" type="slidenum">
              <a:rPr lang="en-US" smtClean="0"/>
              <a:t>24</a:t>
            </a:fld>
            <a:endParaRPr lang="en-US"/>
          </a:p>
        </p:txBody>
      </p:sp>
    </p:spTree>
    <p:extLst>
      <p:ext uri="{BB962C8B-B14F-4D97-AF65-F5344CB8AC3E}">
        <p14:creationId xmlns:p14="http://schemas.microsoft.com/office/powerpoint/2010/main" val="290458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fr-FR"/>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1/14/26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fr-FR"/>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fr-FR"/>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fr-FR"/>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fr-FR"/>
              <a:t>Faire glisser l'image vers l'espace réservé ou cliquer sur l'icône pour l'ajouter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fr-FR"/>
              <a:t>Faire glisser l'image vers l'espace réservé ou cliquer sur l'icône pour l'ajouter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fr-FR"/>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fr-FR"/>
              <a:t>Faire glisser l'image vers l'espace réservé ou cliquer sur l'icône pour l'ajouter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fr-FR"/>
              <a:t>Faire glisser l'image vers l'espace réservé ou cliquer sur l'icône pour l'ajouter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fr-FR"/>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fr-FR"/>
              <a:t>Cliquez et modifiez le titre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1/14/26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fr-FR"/>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FR"/>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fr-FR"/>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fr-FR"/>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fr-FR"/>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1/14/26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BA42F5-677C-6B46-86A4-56231EC925E7}"/>
              </a:ext>
            </a:extLst>
          </p:cNvPr>
          <p:cNvSpPr>
            <a:spLocks noGrp="1"/>
          </p:cNvSpPr>
          <p:nvPr>
            <p:ph type="ctrTitle"/>
          </p:nvPr>
        </p:nvSpPr>
        <p:spPr>
          <a:xfrm>
            <a:off x="1302730" y="471408"/>
            <a:ext cx="7687160" cy="2957592"/>
          </a:xfrm>
        </p:spPr>
        <p:txBody>
          <a:bodyPr/>
          <a:lstStyle/>
          <a:p>
            <a:br>
              <a:rPr lang="fr-FR" sz="4000" b="1" dirty="0">
                <a:effectLst/>
                <a:ea typeface="Calibri" panose="020F0502020204030204" pitchFamily="34" charset="0"/>
                <a:cs typeface="Times New Roman" panose="02020603050405020304" pitchFamily="18" charset="0"/>
              </a:rPr>
            </a:br>
            <a:br>
              <a:rPr lang="fr-FR" sz="4000" b="1" dirty="0">
                <a:effectLst/>
                <a:ea typeface="Calibri" panose="020F0502020204030204" pitchFamily="34" charset="0"/>
                <a:cs typeface="Times New Roman" panose="02020603050405020304" pitchFamily="18" charset="0"/>
              </a:rPr>
            </a:br>
            <a:br>
              <a:rPr lang="fr-FR" sz="4000" b="1" dirty="0">
                <a:effectLst/>
                <a:ea typeface="Calibri" panose="020F0502020204030204" pitchFamily="34" charset="0"/>
                <a:cs typeface="Times New Roman" panose="02020603050405020304" pitchFamily="18" charset="0"/>
              </a:rPr>
            </a:br>
            <a:r>
              <a:rPr lang="fr-FR" sz="3600" b="1" dirty="0">
                <a:effectLst/>
                <a:ea typeface="Calibri" panose="020F0502020204030204" pitchFamily="34" charset="0"/>
                <a:cs typeface="Times New Roman" panose="02020603050405020304" pitchFamily="18" charset="0"/>
              </a:rPr>
              <a:t>« Capitalisme de la finitude : le retour des empires»</a:t>
            </a:r>
            <a:br>
              <a:rPr lang="fr-FR" sz="3600" dirty="0"/>
            </a:br>
            <a:r>
              <a:rPr lang="fr-FR" sz="2400" dirty="0"/>
              <a:t>à propos de l’ouvrage </a:t>
            </a:r>
            <a:br>
              <a:rPr lang="fr-FR" sz="2400" dirty="0"/>
            </a:br>
            <a:r>
              <a:rPr lang="fr-FR" sz="2400" i="1" dirty="0"/>
              <a:t>Le Monde confisqué. Essai sur le capitalisme de la finitude, </a:t>
            </a:r>
            <a:br>
              <a:rPr lang="fr-FR" sz="2400" i="1" dirty="0"/>
            </a:br>
            <a:r>
              <a:rPr lang="fr-FR" sz="2400" i="1" dirty="0"/>
              <a:t>XVI</a:t>
            </a:r>
            <a:r>
              <a:rPr lang="fr-FR" sz="2400" i="1" baseline="30000" dirty="0"/>
              <a:t>e</a:t>
            </a:r>
            <a:r>
              <a:rPr lang="fr-FR" sz="2400" i="1" dirty="0"/>
              <a:t>-XXI</a:t>
            </a:r>
            <a:r>
              <a:rPr lang="fr-FR" sz="2400" i="1" baseline="30000" dirty="0"/>
              <a:t>e</a:t>
            </a:r>
            <a:r>
              <a:rPr lang="fr-FR" sz="2400" i="1" dirty="0"/>
              <a:t> siècle</a:t>
            </a:r>
            <a:r>
              <a:rPr lang="fr-FR" sz="2400" dirty="0"/>
              <a:t> (Flammarion, 2025)</a:t>
            </a:r>
            <a:endParaRPr lang="fr-FR" sz="2400" b="1" dirty="0"/>
          </a:p>
        </p:txBody>
      </p:sp>
      <p:sp>
        <p:nvSpPr>
          <p:cNvPr id="3" name="Sous-titre 2">
            <a:extLst>
              <a:ext uri="{FF2B5EF4-FFF2-40B4-BE49-F238E27FC236}">
                <a16:creationId xmlns:a16="http://schemas.microsoft.com/office/drawing/2014/main" id="{55924878-0BD0-7F4E-A3E1-B1F83D92791B}"/>
              </a:ext>
            </a:extLst>
          </p:cNvPr>
          <p:cNvSpPr>
            <a:spLocks noGrp="1"/>
          </p:cNvSpPr>
          <p:nvPr>
            <p:ph type="subTitle" idx="1"/>
          </p:nvPr>
        </p:nvSpPr>
        <p:spPr>
          <a:xfrm>
            <a:off x="1302730" y="3637052"/>
            <a:ext cx="6495356" cy="3123344"/>
          </a:xfrm>
        </p:spPr>
        <p:txBody>
          <a:bodyPr>
            <a:normAutofit/>
          </a:bodyPr>
          <a:lstStyle/>
          <a:p>
            <a:endParaRPr lang="fr-FR" dirty="0"/>
          </a:p>
          <a:p>
            <a:r>
              <a:rPr lang="fr-FR" dirty="0"/>
              <a:t>Arnaud </a:t>
            </a:r>
            <a:r>
              <a:rPr lang="fr-FR" dirty="0" err="1"/>
              <a:t>Orain</a:t>
            </a:r>
            <a:r>
              <a:rPr lang="fr-FR" dirty="0"/>
              <a:t> – CRH-EHESS</a:t>
            </a:r>
          </a:p>
          <a:p>
            <a:endParaRPr lang="fr-FR" dirty="0"/>
          </a:p>
          <a:p>
            <a:r>
              <a:rPr lang="fr-FR" dirty="0"/>
              <a:t>Conférence </a:t>
            </a:r>
            <a:r>
              <a:rPr lang="fr-FR" dirty="0" err="1"/>
              <a:t>Ihédate</a:t>
            </a:r>
            <a:r>
              <a:rPr lang="fr-FR" dirty="0"/>
              <a:t> - Cycle 2026</a:t>
            </a:r>
          </a:p>
          <a:p>
            <a:r>
              <a:rPr lang="fr-FR" dirty="0"/>
              <a:t>Nouvelles géographies.</a:t>
            </a:r>
          </a:p>
          <a:p>
            <a:r>
              <a:rPr lang="fr-FR" dirty="0"/>
              <a:t>Maîtriser nos dépendances dans un monde qui change</a:t>
            </a:r>
          </a:p>
          <a:p>
            <a:endParaRPr lang="fr-FR" dirty="0"/>
          </a:p>
          <a:p>
            <a:r>
              <a:rPr lang="fr-FR" dirty="0"/>
              <a:t>Paris, 14 janvier 2026</a:t>
            </a:r>
          </a:p>
          <a:p>
            <a:endParaRPr lang="fr-FR" sz="1800" dirty="0"/>
          </a:p>
          <a:p>
            <a:pPr algn="just"/>
            <a:endParaRPr lang="fr-FR" sz="1800" b="1" kern="100" dirty="0">
              <a:latin typeface="+mj-lt"/>
              <a:cs typeface="Times New Roman" panose="02020603050405020304" pitchFamily="18" charset="0"/>
            </a:endParaRPr>
          </a:p>
        </p:txBody>
      </p:sp>
      <p:pic>
        <p:nvPicPr>
          <p:cNvPr id="4" name="Image 3">
            <a:extLst>
              <a:ext uri="{FF2B5EF4-FFF2-40B4-BE49-F238E27FC236}">
                <a16:creationId xmlns:a16="http://schemas.microsoft.com/office/drawing/2014/main" id="{561A1EC3-393C-69FF-52B2-FA1C63D24D26}"/>
              </a:ext>
            </a:extLst>
          </p:cNvPr>
          <p:cNvPicPr>
            <a:picLocks noChangeAspect="1"/>
          </p:cNvPicPr>
          <p:nvPr/>
        </p:nvPicPr>
        <p:blipFill>
          <a:blip r:embed="rId3"/>
          <a:stretch>
            <a:fillRect/>
          </a:stretch>
        </p:blipFill>
        <p:spPr>
          <a:xfrm>
            <a:off x="7489861" y="4411414"/>
            <a:ext cx="1654139" cy="2446586"/>
          </a:xfrm>
          <a:prstGeom prst="rect">
            <a:avLst/>
          </a:prstGeom>
        </p:spPr>
      </p:pic>
    </p:spTree>
    <p:extLst>
      <p:ext uri="{BB962C8B-B14F-4D97-AF65-F5344CB8AC3E}">
        <p14:creationId xmlns:p14="http://schemas.microsoft.com/office/powerpoint/2010/main" val="207603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23695-5EFB-29E3-3C27-92C9AA6B166E}"/>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5894D648-43D0-9E33-5EAE-837397290E7E}"/>
              </a:ext>
            </a:extLst>
          </p:cNvPr>
          <p:cNvSpPr>
            <a:spLocks noGrp="1"/>
          </p:cNvSpPr>
          <p:nvPr>
            <p:ph idx="1"/>
          </p:nvPr>
        </p:nvSpPr>
        <p:spPr>
          <a:xfrm>
            <a:off x="914400" y="1735138"/>
            <a:ext cx="8229600" cy="5122862"/>
          </a:xfrm>
        </p:spPr>
        <p:txBody>
          <a:bodyPr>
            <a:normAutofit/>
          </a:bodyPr>
          <a:lstStyle/>
          <a:p>
            <a:r>
              <a:rPr lang="fr-FR" sz="2200" dirty="0"/>
              <a:t>Notion de « Capitalisme de la finitude » </a:t>
            </a:r>
          </a:p>
          <a:p>
            <a:pPr lvl="1"/>
            <a:r>
              <a:rPr lang="fr-FR" sz="2000" dirty="0"/>
              <a:t>3 caractéristiques majeures (on pourrait certainement en trouver d’autres)</a:t>
            </a:r>
          </a:p>
          <a:p>
            <a:pPr lvl="2"/>
            <a:r>
              <a:rPr lang="fr-FR" sz="1600" dirty="0"/>
              <a:t>« L</a:t>
            </a:r>
            <a:r>
              <a:rPr lang="fr-FR" sz="1600" dirty="0">
                <a:effectLst/>
              </a:rPr>
              <a:t>a </a:t>
            </a:r>
            <a:r>
              <a:rPr lang="fr-FR" sz="1600" b="1" dirty="0">
                <a:effectLst/>
              </a:rPr>
              <a:t>fermeture et la privatisation des mers</a:t>
            </a:r>
            <a:r>
              <a:rPr lang="fr-FR" sz="1600" dirty="0">
                <a:effectLst/>
              </a:rPr>
              <a:t>, phénomène qui appelle une articulation forte, et même un brouillage des lignes, entre marines de guerre et marines marchandes. » </a:t>
            </a:r>
            <a:endParaRPr lang="fr-FR" dirty="0"/>
          </a:p>
          <a:p>
            <a:pPr lvl="2"/>
            <a:r>
              <a:rPr lang="fr-FR" sz="1600" dirty="0">
                <a:effectLst/>
              </a:rPr>
              <a:t>« La </a:t>
            </a:r>
            <a:r>
              <a:rPr lang="fr-FR" sz="1600" b="1" dirty="0">
                <a:effectLst/>
              </a:rPr>
              <a:t>relégation au second plan</a:t>
            </a:r>
            <a:r>
              <a:rPr lang="fr-FR" sz="1600" dirty="0">
                <a:effectLst/>
              </a:rPr>
              <a:t>, voire l’éviction pure et simple, </a:t>
            </a:r>
            <a:r>
              <a:rPr lang="fr-FR" sz="1600" b="1" dirty="0">
                <a:effectLst/>
              </a:rPr>
              <a:t>des mécanismes du marché</a:t>
            </a:r>
            <a:r>
              <a:rPr lang="fr-FR" sz="1600" dirty="0">
                <a:effectLst/>
              </a:rPr>
              <a:t>. Les prix libres, le commerce multilatéral et la concurrence sont tenus à l’écart au profit des zones impériales d’échanges, des monopoles, des ententes et de la coercition violente. » </a:t>
            </a:r>
            <a:endParaRPr lang="fr-FR" dirty="0"/>
          </a:p>
          <a:p>
            <a:pPr lvl="2"/>
            <a:r>
              <a:rPr lang="fr-FR" sz="1600" dirty="0">
                <a:effectLst/>
              </a:rPr>
              <a:t>« </a:t>
            </a:r>
            <a:r>
              <a:rPr lang="fr-FR" sz="1600" dirty="0"/>
              <a:t>La </a:t>
            </a:r>
            <a:r>
              <a:rPr lang="fr-FR" sz="1600" dirty="0">
                <a:effectLst/>
              </a:rPr>
              <a:t>constitution d’empires par la </a:t>
            </a:r>
            <a:r>
              <a:rPr lang="fr-FR" sz="1600" b="1" dirty="0">
                <a:effectLst/>
              </a:rPr>
              <a:t>prise de contrôle de firmes publiques et privées sur de larges espaces</a:t>
            </a:r>
            <a:r>
              <a:rPr lang="fr-FR" sz="1600" dirty="0">
                <a:effectLst/>
              </a:rPr>
              <a:t> (physiques et cybers). Généralement pourvues d’attributs souverains, ces entreprises génèrent les rythmes du capitalisme de la finitude par leurs entrepôts, leurs chaînes logistiques et leur gigantisme. »</a:t>
            </a:r>
          </a:p>
          <a:p>
            <a:pPr marL="914400" lvl="2" indent="0">
              <a:buNone/>
            </a:pPr>
            <a:r>
              <a:rPr lang="fr-FR" sz="1600" dirty="0">
                <a:effectLst/>
              </a:rPr>
              <a:t> </a:t>
            </a:r>
            <a:endParaRPr lang="fr-FR" dirty="0"/>
          </a:p>
          <a:p>
            <a:pPr marL="457200" lvl="1" indent="0">
              <a:buNone/>
            </a:pPr>
            <a:r>
              <a:rPr lang="fr-FR" sz="2400" dirty="0">
                <a:ea typeface="Wingdings"/>
                <a:cs typeface="Wingdings"/>
                <a:sym typeface="Wingdings"/>
              </a:rPr>
              <a:t>		</a:t>
            </a:r>
            <a:r>
              <a:rPr lang="fr-FR" sz="1800" dirty="0">
                <a:ea typeface="Wingdings"/>
                <a:cs typeface="Wingdings"/>
                <a:sym typeface="Wingdings"/>
              </a:rPr>
              <a:t> Généralisation du propos </a:t>
            </a:r>
            <a:endParaRPr lang="fr-FR" sz="1800" dirty="0"/>
          </a:p>
          <a:p>
            <a:endParaRPr lang="fr-FR" dirty="0"/>
          </a:p>
        </p:txBody>
      </p:sp>
    </p:spTree>
    <p:extLst>
      <p:ext uri="{BB962C8B-B14F-4D97-AF65-F5344CB8AC3E}">
        <p14:creationId xmlns:p14="http://schemas.microsoft.com/office/powerpoint/2010/main" val="278013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A7887-D898-B437-10A5-EADEF1332C1F}"/>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69531EF0-0DE7-7BCB-D77E-05F19237CFD9}"/>
              </a:ext>
            </a:extLst>
          </p:cNvPr>
          <p:cNvSpPr>
            <a:spLocks noGrp="1"/>
          </p:cNvSpPr>
          <p:nvPr>
            <p:ph idx="1"/>
          </p:nvPr>
        </p:nvSpPr>
        <p:spPr/>
        <p:txBody>
          <a:bodyPr/>
          <a:lstStyle/>
          <a:p>
            <a:r>
              <a:rPr lang="fr-FR" sz="2400"/>
              <a:t>Notion de « Capitalisme de la finitude » </a:t>
            </a:r>
          </a:p>
          <a:p>
            <a:endParaRPr lang="fr-FR"/>
          </a:p>
        </p:txBody>
      </p:sp>
      <p:graphicFrame>
        <p:nvGraphicFramePr>
          <p:cNvPr id="4" name="Tableau 3">
            <a:extLst>
              <a:ext uri="{FF2B5EF4-FFF2-40B4-BE49-F238E27FC236}">
                <a16:creationId xmlns:a16="http://schemas.microsoft.com/office/drawing/2014/main" id="{309E711D-9344-977E-C215-039F87854834}"/>
              </a:ext>
            </a:extLst>
          </p:cNvPr>
          <p:cNvGraphicFramePr>
            <a:graphicFrameLocks noGrp="1"/>
          </p:cNvGraphicFramePr>
          <p:nvPr>
            <p:extLst>
              <p:ext uri="{D42A27DB-BD31-4B8C-83A1-F6EECF244321}">
                <p14:modId xmlns:p14="http://schemas.microsoft.com/office/powerpoint/2010/main" val="1068672940"/>
              </p:ext>
            </p:extLst>
          </p:nvPr>
        </p:nvGraphicFramePr>
        <p:xfrm>
          <a:off x="0" y="1631407"/>
          <a:ext cx="9144000" cy="5284856"/>
        </p:xfrm>
        <a:graphic>
          <a:graphicData uri="http://schemas.openxmlformats.org/drawingml/2006/table">
            <a:tbl>
              <a:tblPr firstRow="1" bandRow="1">
                <a:tableStyleId>{5C22544A-7EE6-4342-B048-85BDC9FD1C3A}</a:tableStyleId>
              </a:tblPr>
              <a:tblGrid>
                <a:gridCol w="4795828">
                  <a:extLst>
                    <a:ext uri="{9D8B030D-6E8A-4147-A177-3AD203B41FA5}">
                      <a16:colId xmlns:a16="http://schemas.microsoft.com/office/drawing/2014/main" val="3764099726"/>
                    </a:ext>
                  </a:extLst>
                </a:gridCol>
                <a:gridCol w="4348172">
                  <a:extLst>
                    <a:ext uri="{9D8B030D-6E8A-4147-A177-3AD203B41FA5}">
                      <a16:colId xmlns:a16="http://schemas.microsoft.com/office/drawing/2014/main" val="4233520399"/>
                    </a:ext>
                  </a:extLst>
                </a:gridCol>
              </a:tblGrid>
              <a:tr h="809275">
                <a:tc>
                  <a:txBody>
                    <a:bodyPr/>
                    <a:lstStyle/>
                    <a:p>
                      <a:pPr algn="ctr"/>
                      <a:r>
                        <a:rPr lang="fr-FR" sz="1600"/>
                        <a:t>1815-1880</a:t>
                      </a:r>
                    </a:p>
                    <a:p>
                      <a:pPr algn="ctr"/>
                      <a:r>
                        <a:rPr lang="fr-FR" sz="1600"/>
                        <a:t>1945-2010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t>XVI</a:t>
                      </a:r>
                      <a:r>
                        <a:rPr lang="fr-FR" sz="1600" baseline="30000"/>
                        <a:t>e</a:t>
                      </a:r>
                      <a:r>
                        <a:rPr lang="fr-FR" sz="1600" baseline="0"/>
                        <a:t>-XVIII</a:t>
                      </a:r>
                      <a:r>
                        <a:rPr lang="fr-FR" sz="1600" baseline="30000"/>
                        <a:t>e</a:t>
                      </a:r>
                      <a:r>
                        <a:rPr lang="fr-FR" sz="1600" baseline="0"/>
                        <a:t> s.</a:t>
                      </a:r>
                      <a:endParaRPr lang="fr-FR" sz="1600"/>
                    </a:p>
                    <a:p>
                      <a:pPr algn="ctr"/>
                      <a:r>
                        <a:rPr lang="fr-FR" sz="1600"/>
                        <a:t>1880-1945</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t>2010-présent</a:t>
                      </a:r>
                    </a:p>
                  </a:txBody>
                  <a:tcPr/>
                </a:tc>
                <a:extLst>
                  <a:ext uri="{0D108BD9-81ED-4DB2-BD59-A6C34878D82A}">
                    <a16:rowId xmlns:a16="http://schemas.microsoft.com/office/drawing/2014/main" val="2444071303"/>
                  </a:ext>
                </a:extLst>
              </a:tr>
              <a:tr h="3830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t>Capitalisme libéral</a:t>
                      </a:r>
                    </a:p>
                  </a:txBody>
                  <a:tcPr/>
                </a:tc>
                <a:tc>
                  <a:txBody>
                    <a:bodyPr/>
                    <a:lstStyle/>
                    <a:p>
                      <a:pPr algn="ctr"/>
                      <a:r>
                        <a:rPr lang="fr-FR" sz="2000" b="1"/>
                        <a:t>Capitalisme de la finitude </a:t>
                      </a:r>
                    </a:p>
                  </a:txBody>
                  <a:tcPr/>
                </a:tc>
                <a:extLst>
                  <a:ext uri="{0D108BD9-81ED-4DB2-BD59-A6C34878D82A}">
                    <a16:rowId xmlns:a16="http://schemas.microsoft.com/office/drawing/2014/main" val="1093797056"/>
                  </a:ext>
                </a:extLst>
              </a:tr>
              <a:tr h="809275">
                <a:tc>
                  <a:txBody>
                    <a:bodyPr/>
                    <a:lstStyle/>
                    <a:p>
                      <a:pPr algn="ctr"/>
                      <a:r>
                        <a:rPr lang="fr-FR" sz="1600" b="1"/>
                        <a:t>Liberté des mers</a:t>
                      </a:r>
                    </a:p>
                    <a:p>
                      <a:pPr algn="ctr"/>
                      <a:endParaRPr lang="fr-FR" sz="1600"/>
                    </a:p>
                    <a:p>
                      <a:pPr algn="ctr"/>
                      <a:r>
                        <a:rPr lang="fr-FR" sz="1600"/>
                        <a:t>Présence forte d’un </a:t>
                      </a:r>
                      <a:r>
                        <a:rPr lang="fr-FR" sz="1600" i="1" err="1"/>
                        <a:t>hegemon</a:t>
                      </a:r>
                      <a:r>
                        <a:rPr lang="fr-FR" sz="1600" i="1"/>
                        <a:t> </a:t>
                      </a:r>
                      <a:r>
                        <a:rPr lang="fr-FR" sz="1600"/>
                        <a:t>naval</a:t>
                      </a:r>
                    </a:p>
                  </a:txBody>
                  <a:tcPr/>
                </a:tc>
                <a:tc>
                  <a:txBody>
                    <a:bodyPr/>
                    <a:lstStyle/>
                    <a:p>
                      <a:pPr algn="ctr"/>
                      <a:r>
                        <a:rPr lang="fr-FR" sz="1600" b="1"/>
                        <a:t>Fermeture des mers</a:t>
                      </a:r>
                    </a:p>
                    <a:p>
                      <a:pPr algn="ctr"/>
                      <a:endParaRPr lang="fr-FR" sz="1600" b="0"/>
                    </a:p>
                    <a:p>
                      <a:pPr algn="ctr"/>
                      <a:r>
                        <a:rPr lang="fr-FR" sz="1600" b="0"/>
                        <a:t>Absence ou contestation de l’</a:t>
                      </a:r>
                      <a:r>
                        <a:rPr lang="fr-FR" sz="1600" b="0" i="1" err="1"/>
                        <a:t>hegemon</a:t>
                      </a:r>
                      <a:r>
                        <a:rPr lang="fr-FR" sz="1600" b="0" i="1"/>
                        <a:t> </a:t>
                      </a:r>
                      <a:r>
                        <a:rPr lang="fr-FR" sz="1600" b="0"/>
                        <a:t>naval</a:t>
                      </a:r>
                    </a:p>
                  </a:txBody>
                  <a:tcPr/>
                </a:tc>
                <a:extLst>
                  <a:ext uri="{0D108BD9-81ED-4DB2-BD59-A6C34878D82A}">
                    <a16:rowId xmlns:a16="http://schemas.microsoft.com/office/drawing/2014/main" val="1516650955"/>
                  </a:ext>
                </a:extLst>
              </a:tr>
              <a:tr h="1049061">
                <a:tc>
                  <a:txBody>
                    <a:bodyPr/>
                    <a:lstStyle/>
                    <a:p>
                      <a:pPr algn="ctr"/>
                      <a:r>
                        <a:rPr lang="fr-FR" sz="1600" b="1"/>
                        <a:t>Principe concurrentiel moteur du capitalisme</a:t>
                      </a:r>
                    </a:p>
                    <a:p>
                      <a:pPr algn="ctr"/>
                      <a:endParaRPr lang="fr-FR" sz="1600" b="1"/>
                    </a:p>
                    <a:p>
                      <a:pPr algn="ctr"/>
                      <a:r>
                        <a:rPr lang="fr-FR" sz="1600"/>
                        <a:t>Libre-échange multilatéral, marchés libres, lutte contre les monopoles, les cartels, les abus de position dominante</a:t>
                      </a:r>
                    </a:p>
                  </a:txBody>
                  <a:tcPr/>
                </a:tc>
                <a:tc>
                  <a:txBody>
                    <a:bodyPr/>
                    <a:lstStyle/>
                    <a:p>
                      <a:pPr algn="ctr"/>
                      <a:r>
                        <a:rPr lang="fr-FR" sz="1600" b="1" dirty="0"/>
                        <a:t>Contestation forte du principe concurrentiel</a:t>
                      </a:r>
                    </a:p>
                    <a:p>
                      <a:pPr algn="ctr"/>
                      <a:endParaRPr lang="fr-FR" sz="1600" dirty="0"/>
                    </a:p>
                    <a:p>
                      <a:pPr algn="ctr"/>
                      <a:r>
                        <a:rPr lang="fr-FR" sz="1600" dirty="0"/>
                        <a:t>Compagnies-États à monopole, échanges en silos impériaux, </a:t>
                      </a:r>
                      <a:r>
                        <a:rPr lang="fr-FR" sz="1600" i="1" dirty="0" err="1"/>
                        <a:t>tariffs</a:t>
                      </a:r>
                      <a:r>
                        <a:rPr lang="fr-FR" sz="1600" dirty="0"/>
                        <a:t>, ententes, relocalisations, autarcie</a:t>
                      </a:r>
                    </a:p>
                  </a:txBody>
                  <a:tcPr/>
                </a:tc>
                <a:extLst>
                  <a:ext uri="{0D108BD9-81ED-4DB2-BD59-A6C34878D82A}">
                    <a16:rowId xmlns:a16="http://schemas.microsoft.com/office/drawing/2014/main" val="2129128095"/>
                  </a:ext>
                </a:extLst>
              </a:tr>
              <a:tr h="1072669">
                <a:tc>
                  <a:txBody>
                    <a:bodyPr/>
                    <a:lstStyle/>
                    <a:p>
                      <a:pPr algn="ctr"/>
                      <a:r>
                        <a:rPr lang="fr-FR" sz="1600" b="1"/>
                        <a:t>Domination informelle (hors cas particuliers)</a:t>
                      </a:r>
                    </a:p>
                    <a:p>
                      <a:pPr algn="ctr"/>
                      <a:endParaRPr lang="fr-FR" sz="1600"/>
                    </a:p>
                    <a:p>
                      <a:pPr algn="ctr"/>
                      <a:r>
                        <a:rPr lang="fr-FR" sz="1600"/>
                        <a:t>Colonisation stagnante, décolonisation, gestion indirecte de la terre (échange inégal, </a:t>
                      </a:r>
                      <a:r>
                        <a:rPr lang="fr-FR" sz="1600" i="1"/>
                        <a:t>Françafrique</a:t>
                      </a:r>
                      <a:r>
                        <a:rPr lang="fr-FR" sz="1600"/>
                        <a:t>, etc.)</a:t>
                      </a:r>
                    </a:p>
                  </a:txBody>
                  <a:tcPr/>
                </a:tc>
                <a:tc>
                  <a:txBody>
                    <a:bodyPr/>
                    <a:lstStyle/>
                    <a:p>
                      <a:pPr algn="ctr"/>
                      <a:r>
                        <a:rPr lang="fr-FR" sz="1600" b="1"/>
                        <a:t>Impérialisme territorial et souverain </a:t>
                      </a:r>
                    </a:p>
                    <a:p>
                      <a:pPr algn="ctr"/>
                      <a:endParaRPr lang="fr-FR" sz="1600" b="1"/>
                    </a:p>
                    <a:p>
                      <a:pPr algn="ctr"/>
                      <a:r>
                        <a:rPr lang="fr-FR" sz="1600"/>
                        <a:t>Colonisation, </a:t>
                      </a:r>
                      <a:r>
                        <a:rPr lang="fr-FR" sz="1600" i="1"/>
                        <a:t>land </a:t>
                      </a:r>
                      <a:r>
                        <a:rPr lang="fr-FR" sz="1600" i="1" err="1"/>
                        <a:t>grab</a:t>
                      </a:r>
                      <a:r>
                        <a:rPr lang="fr-FR" sz="1600"/>
                        <a:t>, « système des entrepôts », plantations en croissance, firmes « souveraines »</a:t>
                      </a:r>
                    </a:p>
                  </a:txBody>
                  <a:tcPr/>
                </a:tc>
                <a:extLst>
                  <a:ext uri="{0D108BD9-81ED-4DB2-BD59-A6C34878D82A}">
                    <a16:rowId xmlns:a16="http://schemas.microsoft.com/office/drawing/2014/main" val="1963767683"/>
                  </a:ext>
                </a:extLst>
              </a:tr>
              <a:tr h="1103227">
                <a:tc>
                  <a:txBody>
                    <a:bodyPr/>
                    <a:lstStyle/>
                    <a:p>
                      <a:pPr algn="ctr"/>
                      <a:r>
                        <a:rPr lang="fr-FR" sz="1600" b="1"/>
                        <a:t>Utopie de la croissance infinie et globale des richesses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t>Domination du Profit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a:p>
                    <a:p>
                      <a:pPr algn="ctr"/>
                      <a:r>
                        <a:rPr lang="fr-FR" sz="1600" b="0"/>
                        <a:t>« Mondialisation heureuse », « Terre plate »</a:t>
                      </a:r>
                    </a:p>
                  </a:txBody>
                  <a:tcPr/>
                </a:tc>
                <a:tc>
                  <a:txBody>
                    <a:bodyPr/>
                    <a:lstStyle/>
                    <a:p>
                      <a:pPr algn="ctr"/>
                      <a:r>
                        <a:rPr lang="fr-FR" sz="1600" b="1" dirty="0"/>
                        <a:t>Jeu à somme nulle</a:t>
                      </a:r>
                    </a:p>
                    <a:p>
                      <a:pPr algn="ctr"/>
                      <a:r>
                        <a:rPr lang="fr-FR" sz="1600" b="1" dirty="0"/>
                        <a:t>Domination de la Rente</a:t>
                      </a:r>
                    </a:p>
                    <a:p>
                      <a:pPr algn="ctr"/>
                      <a:endParaRPr lang="fr-FR" sz="1600" b="1" dirty="0"/>
                    </a:p>
                    <a:p>
                      <a:pPr algn="ctr"/>
                      <a:r>
                        <a:rPr lang="fr-FR" sz="1600" dirty="0"/>
                        <a:t>« Il n’y en aura pas pour tout le monde »</a:t>
                      </a:r>
                    </a:p>
                  </a:txBody>
                  <a:tcPr/>
                </a:tc>
                <a:extLst>
                  <a:ext uri="{0D108BD9-81ED-4DB2-BD59-A6C34878D82A}">
                    <a16:rowId xmlns:a16="http://schemas.microsoft.com/office/drawing/2014/main" val="2170932713"/>
                  </a:ext>
                </a:extLst>
              </a:tr>
            </a:tbl>
          </a:graphicData>
        </a:graphic>
      </p:graphicFrame>
    </p:spTree>
    <p:extLst>
      <p:ext uri="{BB962C8B-B14F-4D97-AF65-F5344CB8AC3E}">
        <p14:creationId xmlns:p14="http://schemas.microsoft.com/office/powerpoint/2010/main" val="273726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F0260-A65F-2D5A-64B8-50B26AECE4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2A0D73-7CD2-51BE-4238-69808D08051F}"/>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850AFCB0-2F69-DB65-4E8E-76DD090B9FCC}"/>
              </a:ext>
            </a:extLst>
          </p:cNvPr>
          <p:cNvSpPr>
            <a:spLocks noGrp="1"/>
          </p:cNvSpPr>
          <p:nvPr>
            <p:ph idx="1"/>
          </p:nvPr>
        </p:nvSpPr>
        <p:spPr>
          <a:xfrm>
            <a:off x="914400" y="1735138"/>
            <a:ext cx="8229600" cy="1256036"/>
          </a:xfrm>
        </p:spPr>
        <p:txBody>
          <a:bodyPr>
            <a:normAutofit fontScale="77500" lnSpcReduction="20000"/>
          </a:bodyPr>
          <a:lstStyle/>
          <a:p>
            <a:r>
              <a:rPr lang="fr-FR" sz="2800" dirty="0"/>
              <a:t>Notion de « Capitalisme de la finitude » </a:t>
            </a:r>
          </a:p>
          <a:p>
            <a:pPr lvl="1"/>
            <a:r>
              <a:rPr lang="fr-FR" sz="2600" b="1" dirty="0"/>
              <a:t>Pourquoi la « finitude » ? Ressources/Marchés</a:t>
            </a:r>
          </a:p>
          <a:p>
            <a:pPr marL="457200" lvl="1" indent="0">
              <a:buNone/>
            </a:pPr>
            <a:endParaRPr lang="fr-FR" dirty="0"/>
          </a:p>
          <a:p>
            <a:pPr lvl="2"/>
            <a:r>
              <a:rPr lang="fr-FR" dirty="0"/>
              <a:t>XVI</a:t>
            </a:r>
            <a:r>
              <a:rPr lang="fr-FR" baseline="30000" dirty="0"/>
              <a:t>e</a:t>
            </a:r>
            <a:r>
              <a:rPr lang="fr-FR" dirty="0"/>
              <a:t>-XVIII</a:t>
            </a:r>
            <a:r>
              <a:rPr lang="fr-FR" baseline="30000" dirty="0"/>
              <a:t>e</a:t>
            </a:r>
            <a:r>
              <a:rPr lang="fr-FR" dirty="0"/>
              <a:t> siècle : </a:t>
            </a:r>
            <a:r>
              <a:rPr lang="fr-FR" b="1" dirty="0"/>
              <a:t>premier « monde fini » </a:t>
            </a:r>
          </a:p>
          <a:p>
            <a:pPr marL="914400" lvl="2" indent="0">
              <a:buNone/>
            </a:pPr>
            <a:endParaRPr lang="fr-FR" dirty="0"/>
          </a:p>
          <a:p>
            <a:pPr marL="1255712" lvl="3" indent="0">
              <a:buNone/>
            </a:pPr>
            <a:endParaRPr lang="fr-FR" dirty="0">
              <a:ea typeface="Wingdings"/>
              <a:cs typeface="Wingdings"/>
              <a:sym typeface="Wingdings"/>
            </a:endParaRPr>
          </a:p>
        </p:txBody>
      </p:sp>
    </p:spTree>
    <p:extLst>
      <p:ext uri="{BB962C8B-B14F-4D97-AF65-F5344CB8AC3E}">
        <p14:creationId xmlns:p14="http://schemas.microsoft.com/office/powerpoint/2010/main" val="68961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F2B92-1205-E322-14FF-855DFC0CA37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CD809F-7360-B9D2-9218-610792984CE4}"/>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A362EF38-BB3F-94DF-3308-BE24284FE3E0}"/>
              </a:ext>
            </a:extLst>
          </p:cNvPr>
          <p:cNvSpPr>
            <a:spLocks noGrp="1"/>
          </p:cNvSpPr>
          <p:nvPr>
            <p:ph idx="1"/>
          </p:nvPr>
        </p:nvSpPr>
        <p:spPr>
          <a:xfrm>
            <a:off x="914400" y="1735137"/>
            <a:ext cx="8229600" cy="3007343"/>
          </a:xfrm>
        </p:spPr>
        <p:txBody>
          <a:bodyPr>
            <a:normAutofit fontScale="77500" lnSpcReduction="20000"/>
          </a:bodyPr>
          <a:lstStyle/>
          <a:p>
            <a:r>
              <a:rPr lang="fr-FR" sz="2800" dirty="0"/>
              <a:t>Notion de « Capitalisme de la finitude » </a:t>
            </a:r>
          </a:p>
          <a:p>
            <a:pPr lvl="1"/>
            <a:r>
              <a:rPr lang="fr-FR" sz="2600" b="1" dirty="0"/>
              <a:t>Pourquoi la « finitude » ? Ressources/Marchés</a:t>
            </a:r>
          </a:p>
          <a:p>
            <a:pPr marL="457200" lvl="1" indent="0">
              <a:buNone/>
            </a:pPr>
            <a:endParaRPr lang="fr-FR" dirty="0"/>
          </a:p>
          <a:p>
            <a:pPr lvl="2"/>
            <a:r>
              <a:rPr lang="fr-FR" dirty="0"/>
              <a:t>XVI</a:t>
            </a:r>
            <a:r>
              <a:rPr lang="fr-FR" baseline="30000" dirty="0"/>
              <a:t>e</a:t>
            </a:r>
            <a:r>
              <a:rPr lang="fr-FR" dirty="0"/>
              <a:t>-XVIII</a:t>
            </a:r>
            <a:r>
              <a:rPr lang="fr-FR" baseline="30000" dirty="0"/>
              <a:t>e</a:t>
            </a:r>
            <a:r>
              <a:rPr lang="fr-FR" dirty="0"/>
              <a:t> siècle : </a:t>
            </a:r>
            <a:r>
              <a:rPr lang="fr-FR" b="1" dirty="0"/>
              <a:t>premier « monde fini » </a:t>
            </a:r>
          </a:p>
          <a:p>
            <a:pPr lvl="3"/>
            <a:r>
              <a:rPr lang="fr-FR" dirty="0"/>
              <a:t>Globes terrestres, « découvertes », colonisation</a:t>
            </a:r>
          </a:p>
          <a:p>
            <a:pPr lvl="4"/>
            <a:r>
              <a:rPr lang="fr-FR" dirty="0"/>
              <a:t>Course mondiale à l’accaparement, sentiment d’urgence = </a:t>
            </a:r>
            <a:r>
              <a:rPr lang="fr-FR" b="1" dirty="0"/>
              <a:t>découpage global </a:t>
            </a:r>
            <a:r>
              <a:rPr lang="fr-FR" dirty="0"/>
              <a:t>des mers et des terres</a:t>
            </a:r>
          </a:p>
          <a:p>
            <a:pPr lvl="3"/>
            <a:r>
              <a:rPr lang="fr-FR" dirty="0"/>
              <a:t>Objectivation, mesure, comptabilisation du monde (ontologie naturaliste qui progresse)</a:t>
            </a:r>
          </a:p>
          <a:p>
            <a:pPr lvl="4"/>
            <a:r>
              <a:rPr lang="fr-FR" dirty="0"/>
              <a:t>S’approprier la « nature »</a:t>
            </a:r>
          </a:p>
          <a:p>
            <a:pPr lvl="3"/>
            <a:r>
              <a:rPr lang="fr-FR" dirty="0"/>
              <a:t>Croissance globale des richesses qui ne fait pas sens </a:t>
            </a:r>
          </a:p>
          <a:p>
            <a:pPr lvl="4"/>
            <a:r>
              <a:rPr lang="fr-FR" b="1" dirty="0"/>
              <a:t>Gagner contre l’autre </a:t>
            </a:r>
          </a:p>
          <a:p>
            <a:pPr marL="914400" lvl="2" indent="0">
              <a:buNone/>
            </a:pPr>
            <a:endParaRPr lang="fr-FR" dirty="0"/>
          </a:p>
          <a:p>
            <a:pPr marL="1255712" lvl="3" indent="0">
              <a:buNone/>
            </a:pPr>
            <a:endParaRPr lang="fr-FR" dirty="0">
              <a:ea typeface="Wingdings"/>
              <a:cs typeface="Wingdings"/>
              <a:sym typeface="Wingdings"/>
            </a:endParaRPr>
          </a:p>
        </p:txBody>
      </p:sp>
    </p:spTree>
    <p:extLst>
      <p:ext uri="{BB962C8B-B14F-4D97-AF65-F5344CB8AC3E}">
        <p14:creationId xmlns:p14="http://schemas.microsoft.com/office/powerpoint/2010/main" val="258354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8159A-5151-3243-F0C1-61F9779C05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D6B501-764C-EA71-BFA1-78434A189789}"/>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62521181-BDBB-9F9A-EB01-55423198C5D0}"/>
              </a:ext>
            </a:extLst>
          </p:cNvPr>
          <p:cNvSpPr>
            <a:spLocks noGrp="1"/>
          </p:cNvSpPr>
          <p:nvPr>
            <p:ph idx="1"/>
          </p:nvPr>
        </p:nvSpPr>
        <p:spPr>
          <a:xfrm>
            <a:off x="914400" y="1735137"/>
            <a:ext cx="8229600" cy="3503289"/>
          </a:xfrm>
        </p:spPr>
        <p:txBody>
          <a:bodyPr>
            <a:normAutofit fontScale="77500" lnSpcReduction="20000"/>
          </a:bodyPr>
          <a:lstStyle/>
          <a:p>
            <a:r>
              <a:rPr lang="fr-FR" sz="2800" dirty="0"/>
              <a:t>Notion de « Capitalisme de la finitude » </a:t>
            </a:r>
          </a:p>
          <a:p>
            <a:pPr lvl="1"/>
            <a:r>
              <a:rPr lang="fr-FR" sz="2600" b="1" dirty="0"/>
              <a:t>Pourquoi la « finitude » ? Ressources/Marchés</a:t>
            </a:r>
          </a:p>
          <a:p>
            <a:pPr marL="457200" lvl="1" indent="0">
              <a:buNone/>
            </a:pPr>
            <a:endParaRPr lang="fr-FR" dirty="0"/>
          </a:p>
          <a:p>
            <a:pPr lvl="2"/>
            <a:r>
              <a:rPr lang="fr-FR" dirty="0"/>
              <a:t>XVI</a:t>
            </a:r>
            <a:r>
              <a:rPr lang="fr-FR" baseline="30000" dirty="0"/>
              <a:t>e</a:t>
            </a:r>
            <a:r>
              <a:rPr lang="fr-FR" dirty="0"/>
              <a:t>-XVIII</a:t>
            </a:r>
            <a:r>
              <a:rPr lang="fr-FR" baseline="30000" dirty="0"/>
              <a:t>e</a:t>
            </a:r>
            <a:r>
              <a:rPr lang="fr-FR" dirty="0"/>
              <a:t> siècle : </a:t>
            </a:r>
            <a:r>
              <a:rPr lang="fr-FR" b="1" dirty="0"/>
              <a:t>premier « monde fini » </a:t>
            </a:r>
          </a:p>
          <a:p>
            <a:pPr lvl="3"/>
            <a:r>
              <a:rPr lang="fr-FR" dirty="0"/>
              <a:t>Globes terrestres, « découvertes », colonisation</a:t>
            </a:r>
          </a:p>
          <a:p>
            <a:pPr lvl="4"/>
            <a:r>
              <a:rPr lang="fr-FR" dirty="0"/>
              <a:t>Course mondiale à l’accaparement, sentiment d’urgence = </a:t>
            </a:r>
            <a:r>
              <a:rPr lang="fr-FR" b="1" dirty="0"/>
              <a:t>découpage global </a:t>
            </a:r>
            <a:r>
              <a:rPr lang="fr-FR" dirty="0"/>
              <a:t>des mers et des terres</a:t>
            </a:r>
          </a:p>
          <a:p>
            <a:pPr lvl="3"/>
            <a:r>
              <a:rPr lang="fr-FR" dirty="0"/>
              <a:t>Objectivation, mesure, comptabilisation du monde (ontologie naturaliste qui progresse)</a:t>
            </a:r>
          </a:p>
          <a:p>
            <a:pPr lvl="4"/>
            <a:r>
              <a:rPr lang="fr-FR" dirty="0"/>
              <a:t>S’approprier la « nature »</a:t>
            </a:r>
          </a:p>
          <a:p>
            <a:pPr lvl="3"/>
            <a:r>
              <a:rPr lang="fr-FR" dirty="0"/>
              <a:t>Croissance globale des richesses qui ne fait pas sens </a:t>
            </a:r>
          </a:p>
          <a:p>
            <a:pPr lvl="4"/>
            <a:r>
              <a:rPr lang="fr-FR" b="1" dirty="0"/>
              <a:t>Gagner contre l’autre </a:t>
            </a:r>
          </a:p>
          <a:p>
            <a:pPr marL="914400" lvl="2" indent="0">
              <a:buNone/>
            </a:pPr>
            <a:endParaRPr lang="fr-FR" dirty="0"/>
          </a:p>
          <a:p>
            <a:pPr lvl="3">
              <a:buFont typeface="Wingdings" pitchFamily="2" charset="2"/>
              <a:buChar char="è"/>
            </a:pPr>
            <a:r>
              <a:rPr lang="fr-FR" dirty="0">
                <a:ea typeface="Wingdings"/>
                <a:cs typeface="Wingdings"/>
                <a:sym typeface="Wingdings"/>
              </a:rPr>
              <a:t>Processus qui se termine au début du XIX</a:t>
            </a:r>
            <a:r>
              <a:rPr lang="fr-FR" baseline="30000" dirty="0">
                <a:ea typeface="Wingdings"/>
                <a:cs typeface="Wingdings"/>
                <a:sym typeface="Wingdings"/>
              </a:rPr>
              <a:t>e</a:t>
            </a:r>
            <a:r>
              <a:rPr lang="fr-FR" dirty="0">
                <a:ea typeface="Wingdings"/>
                <a:cs typeface="Wingdings"/>
                <a:sym typeface="Wingdings"/>
              </a:rPr>
              <a:t> siècle</a:t>
            </a:r>
          </a:p>
        </p:txBody>
      </p:sp>
    </p:spTree>
    <p:extLst>
      <p:ext uri="{BB962C8B-B14F-4D97-AF65-F5344CB8AC3E}">
        <p14:creationId xmlns:p14="http://schemas.microsoft.com/office/powerpoint/2010/main" val="216874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0B004-5F75-4BF2-951C-B1E301712C89}"/>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EBEECBFD-3E87-0C0A-C07E-0ED84FE73932}"/>
              </a:ext>
            </a:extLst>
          </p:cNvPr>
          <p:cNvSpPr>
            <a:spLocks noGrp="1"/>
          </p:cNvSpPr>
          <p:nvPr>
            <p:ph idx="1"/>
          </p:nvPr>
        </p:nvSpPr>
        <p:spPr>
          <a:xfrm>
            <a:off x="914400" y="1735138"/>
            <a:ext cx="8229600" cy="5122862"/>
          </a:xfrm>
        </p:spPr>
        <p:txBody>
          <a:bodyPr>
            <a:normAutofit fontScale="77500" lnSpcReduction="20000"/>
          </a:bodyPr>
          <a:lstStyle/>
          <a:p>
            <a:r>
              <a:rPr lang="fr-FR" sz="2800" dirty="0"/>
              <a:t>Notion de « Capitalisme de la finitude » </a:t>
            </a:r>
          </a:p>
          <a:p>
            <a:pPr lvl="1"/>
            <a:r>
              <a:rPr lang="fr-FR" sz="2600" b="1" dirty="0"/>
              <a:t>Pourquoi la « finitude » ? Ressources/Marchés</a:t>
            </a:r>
          </a:p>
          <a:p>
            <a:pPr marL="457200" lvl="1" indent="0">
              <a:buNone/>
            </a:pPr>
            <a:endParaRPr lang="fr-FR" dirty="0"/>
          </a:p>
          <a:p>
            <a:pPr lvl="2"/>
            <a:r>
              <a:rPr lang="fr-FR" dirty="0"/>
              <a:t>XVI</a:t>
            </a:r>
            <a:r>
              <a:rPr lang="fr-FR" baseline="30000" dirty="0"/>
              <a:t>e</a:t>
            </a:r>
            <a:r>
              <a:rPr lang="fr-FR" dirty="0"/>
              <a:t>-XVIII</a:t>
            </a:r>
            <a:r>
              <a:rPr lang="fr-FR" baseline="30000" dirty="0"/>
              <a:t>e</a:t>
            </a:r>
            <a:r>
              <a:rPr lang="fr-FR" dirty="0"/>
              <a:t> siècle : </a:t>
            </a:r>
            <a:r>
              <a:rPr lang="fr-FR" b="1" dirty="0"/>
              <a:t>premier « monde fini » </a:t>
            </a:r>
          </a:p>
          <a:p>
            <a:pPr lvl="3"/>
            <a:r>
              <a:rPr lang="fr-FR" dirty="0"/>
              <a:t>Globes terrestres, « découvertes », colonisation</a:t>
            </a:r>
          </a:p>
          <a:p>
            <a:pPr lvl="4"/>
            <a:r>
              <a:rPr lang="fr-FR" dirty="0"/>
              <a:t>Course mondiale à l’accaparement, sentiment d’urgence = </a:t>
            </a:r>
            <a:r>
              <a:rPr lang="fr-FR" b="1" dirty="0"/>
              <a:t>découpage global </a:t>
            </a:r>
            <a:r>
              <a:rPr lang="fr-FR" dirty="0"/>
              <a:t>des mers et des terres</a:t>
            </a:r>
          </a:p>
          <a:p>
            <a:pPr lvl="3"/>
            <a:r>
              <a:rPr lang="fr-FR" dirty="0"/>
              <a:t>Objectivation, mesure, comptabilisation du monde (ontologie naturaliste qui progresse)</a:t>
            </a:r>
          </a:p>
          <a:p>
            <a:pPr lvl="4"/>
            <a:r>
              <a:rPr lang="fr-FR" dirty="0"/>
              <a:t>S’approprier la « nature »</a:t>
            </a:r>
          </a:p>
          <a:p>
            <a:pPr lvl="3"/>
            <a:r>
              <a:rPr lang="fr-FR" dirty="0"/>
              <a:t>Croissance globale des richesses qui ne fait pas sens </a:t>
            </a:r>
          </a:p>
          <a:p>
            <a:pPr lvl="4"/>
            <a:r>
              <a:rPr lang="fr-FR" b="1" dirty="0"/>
              <a:t>Gagner contre l’autre </a:t>
            </a:r>
          </a:p>
          <a:p>
            <a:pPr marL="914400" lvl="2" indent="0">
              <a:buNone/>
            </a:pPr>
            <a:endParaRPr lang="fr-FR" dirty="0"/>
          </a:p>
          <a:p>
            <a:pPr lvl="3">
              <a:buFont typeface="Wingdings" pitchFamily="2" charset="2"/>
              <a:buChar char="è"/>
            </a:pPr>
            <a:r>
              <a:rPr lang="fr-FR" dirty="0">
                <a:ea typeface="Wingdings"/>
                <a:cs typeface="Wingdings"/>
                <a:sym typeface="Wingdings"/>
              </a:rPr>
              <a:t>Processus qui se termine au début du XIX</a:t>
            </a:r>
            <a:r>
              <a:rPr lang="fr-FR" baseline="30000" dirty="0">
                <a:ea typeface="Wingdings"/>
                <a:cs typeface="Wingdings"/>
                <a:sym typeface="Wingdings"/>
              </a:rPr>
              <a:t>e</a:t>
            </a:r>
            <a:r>
              <a:rPr lang="fr-FR" dirty="0">
                <a:ea typeface="Wingdings"/>
                <a:cs typeface="Wingdings"/>
                <a:sym typeface="Wingdings"/>
              </a:rPr>
              <a:t> siècle</a:t>
            </a:r>
          </a:p>
          <a:p>
            <a:pPr lvl="4">
              <a:buFont typeface="Wingdings" pitchFamily="2" charset="2"/>
              <a:buChar char="è"/>
            </a:pPr>
            <a:r>
              <a:rPr lang="fr-FR" dirty="0">
                <a:sym typeface="Wingdings"/>
              </a:rPr>
              <a:t>Naissance du libéralisme économique : faire croître les richesses pour tous</a:t>
            </a:r>
          </a:p>
          <a:p>
            <a:pPr lvl="4">
              <a:buFont typeface="Wingdings" pitchFamily="2" charset="2"/>
              <a:buChar char="è"/>
            </a:pPr>
            <a:r>
              <a:rPr lang="fr-FR" dirty="0">
                <a:sym typeface="Wingdings"/>
              </a:rPr>
              <a:t>« Le progrès est une idée neuve en Europe » (Saint-Just)</a:t>
            </a:r>
          </a:p>
          <a:p>
            <a:pPr lvl="4">
              <a:buFont typeface="Wingdings" pitchFamily="2" charset="2"/>
              <a:buChar char="è"/>
            </a:pPr>
            <a:r>
              <a:rPr lang="fr-FR" dirty="0">
                <a:sym typeface="Wingdings"/>
              </a:rPr>
              <a:t>Nouveau rapport au temps (cf. F. </a:t>
            </a:r>
            <a:r>
              <a:rPr lang="fr-FR" dirty="0" err="1">
                <a:sym typeface="Wingdings"/>
              </a:rPr>
              <a:t>Hartog</a:t>
            </a:r>
            <a:r>
              <a:rPr lang="fr-FR" dirty="0">
                <a:sym typeface="Wingdings"/>
              </a:rPr>
              <a:t>, </a:t>
            </a:r>
            <a:r>
              <a:rPr lang="fr-FR" i="1" dirty="0">
                <a:sym typeface="Wingdings"/>
              </a:rPr>
              <a:t>Chronos</a:t>
            </a:r>
            <a:r>
              <a:rPr lang="fr-FR" dirty="0">
                <a:sym typeface="Wingdings"/>
              </a:rPr>
              <a:t>, 2020)</a:t>
            </a:r>
          </a:p>
          <a:p>
            <a:pPr lvl="4">
              <a:buFont typeface="Wingdings" pitchFamily="2" charset="2"/>
              <a:buChar char="è"/>
            </a:pPr>
            <a:r>
              <a:rPr lang="fr-FR" dirty="0">
                <a:sym typeface="Wingdings"/>
              </a:rPr>
              <a:t>Hausse du niveau de vie dans les pays européens (fin des disettes excepté Irlande)</a:t>
            </a:r>
            <a:endParaRPr lang="fr-FR" dirty="0"/>
          </a:p>
          <a:p>
            <a:pPr lvl="4">
              <a:buFont typeface="Wingdings" pitchFamily="2" charset="2"/>
              <a:buChar char="è"/>
            </a:pPr>
            <a:r>
              <a:rPr lang="fr-FR" dirty="0">
                <a:sym typeface="Wingdings"/>
              </a:rPr>
              <a:t>Construction des États-Nations : forces productives vers le « dedans »</a:t>
            </a:r>
          </a:p>
          <a:p>
            <a:pPr lvl="4">
              <a:buFont typeface="Wingdings" pitchFamily="2" charset="2"/>
              <a:buChar char="è"/>
            </a:pPr>
            <a:r>
              <a:rPr lang="fr-FR" i="1" dirty="0">
                <a:sym typeface="Wingdings"/>
              </a:rPr>
              <a:t>Pax Britannica </a:t>
            </a:r>
            <a:r>
              <a:rPr lang="fr-FR" dirty="0">
                <a:sym typeface="Wingdings"/>
              </a:rPr>
              <a:t>/ Colonisation pas forcenée (hors Algérie et Inde)</a:t>
            </a:r>
          </a:p>
        </p:txBody>
      </p:sp>
    </p:spTree>
    <p:extLst>
      <p:ext uri="{BB962C8B-B14F-4D97-AF65-F5344CB8AC3E}">
        <p14:creationId xmlns:p14="http://schemas.microsoft.com/office/powerpoint/2010/main" val="309193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2C0A1-75BE-2C42-6FE9-2ECE1B422A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47C39A-09CC-D746-5FA7-756AAD5DC715}"/>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72973FE9-43DD-1F9B-E6C8-08832EBC572F}"/>
              </a:ext>
            </a:extLst>
          </p:cNvPr>
          <p:cNvSpPr>
            <a:spLocks noGrp="1"/>
          </p:cNvSpPr>
          <p:nvPr>
            <p:ph idx="1"/>
          </p:nvPr>
        </p:nvSpPr>
        <p:spPr>
          <a:xfrm>
            <a:off x="914400" y="1735139"/>
            <a:ext cx="8229600" cy="1240536"/>
          </a:xfrm>
        </p:spPr>
        <p:txBody>
          <a:bodyPr>
            <a:normAutofit fontScale="77500" lnSpcReduction="20000"/>
          </a:bodyPr>
          <a:lstStyle/>
          <a:p>
            <a:r>
              <a:rPr lang="fr-FR" sz="2800" dirty="0"/>
              <a:t>Notion de « Capitalisme de la finitude » </a:t>
            </a:r>
          </a:p>
          <a:p>
            <a:pPr lvl="1"/>
            <a:r>
              <a:rPr lang="fr-FR" sz="2600" b="1" dirty="0"/>
              <a:t>Pourquoi la « finitude » ? Ressources/Marchés</a:t>
            </a:r>
          </a:p>
          <a:p>
            <a:pPr lvl="1"/>
            <a:endParaRPr lang="fr-FR" sz="1900" dirty="0"/>
          </a:p>
          <a:p>
            <a:pPr lvl="2"/>
            <a:r>
              <a:rPr lang="fr-FR" sz="2100" dirty="0"/>
              <a:t>Fin du XIX</a:t>
            </a:r>
            <a:r>
              <a:rPr lang="fr-FR" sz="2100" baseline="30000" dirty="0"/>
              <a:t>e</a:t>
            </a:r>
            <a:r>
              <a:rPr lang="fr-FR" sz="2100" dirty="0"/>
              <a:t> siècle : </a:t>
            </a:r>
            <a:r>
              <a:rPr lang="fr-FR" sz="2100" b="1" dirty="0"/>
              <a:t>deuxième monde « fini » </a:t>
            </a:r>
          </a:p>
          <a:p>
            <a:endParaRPr lang="fr-FR" dirty="0"/>
          </a:p>
          <a:p>
            <a:endParaRPr lang="fr-FR" dirty="0"/>
          </a:p>
        </p:txBody>
      </p:sp>
    </p:spTree>
    <p:extLst>
      <p:ext uri="{BB962C8B-B14F-4D97-AF65-F5344CB8AC3E}">
        <p14:creationId xmlns:p14="http://schemas.microsoft.com/office/powerpoint/2010/main" val="192947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7BEE-8C46-ED6F-CF16-7BC159D2D4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AAB32C-E21D-406D-AEAB-1EA4BE1B29EC}"/>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DD9880A3-3F92-711A-3D43-7CF6FB6B3106}"/>
              </a:ext>
            </a:extLst>
          </p:cNvPr>
          <p:cNvSpPr>
            <a:spLocks noGrp="1"/>
          </p:cNvSpPr>
          <p:nvPr>
            <p:ph idx="1"/>
          </p:nvPr>
        </p:nvSpPr>
        <p:spPr>
          <a:xfrm>
            <a:off x="914400" y="1735138"/>
            <a:ext cx="8229600" cy="2426157"/>
          </a:xfrm>
        </p:spPr>
        <p:txBody>
          <a:bodyPr>
            <a:normAutofit fontScale="77500" lnSpcReduction="20000"/>
          </a:bodyPr>
          <a:lstStyle/>
          <a:p>
            <a:r>
              <a:rPr lang="fr-FR" sz="2800" dirty="0"/>
              <a:t>Notion de « Capitalisme de la finitude » </a:t>
            </a:r>
          </a:p>
          <a:p>
            <a:pPr lvl="1"/>
            <a:r>
              <a:rPr lang="fr-FR" sz="2600" b="1" dirty="0"/>
              <a:t>Pourquoi la « finitude » ? Ressources/Marchés</a:t>
            </a:r>
          </a:p>
          <a:p>
            <a:pPr lvl="1"/>
            <a:endParaRPr lang="fr-FR" sz="1900" dirty="0"/>
          </a:p>
          <a:p>
            <a:pPr lvl="2"/>
            <a:r>
              <a:rPr lang="fr-FR" sz="2100" dirty="0"/>
              <a:t>Fin du XIX</a:t>
            </a:r>
            <a:r>
              <a:rPr lang="fr-FR" sz="2100" baseline="30000" dirty="0"/>
              <a:t>e</a:t>
            </a:r>
            <a:r>
              <a:rPr lang="fr-FR" sz="2100" dirty="0"/>
              <a:t> siècle : </a:t>
            </a:r>
            <a:r>
              <a:rPr lang="fr-FR" sz="2100" b="1" dirty="0"/>
              <a:t>deuxième monde « fini » </a:t>
            </a:r>
          </a:p>
          <a:p>
            <a:pPr lvl="3"/>
            <a:r>
              <a:rPr lang="fr-FR" dirty="0"/>
              <a:t>Sécularisation religieuse : ailleurs non-terrestre qui s’évanouit </a:t>
            </a:r>
          </a:p>
          <a:p>
            <a:pPr lvl="3"/>
            <a:r>
              <a:rPr lang="fr-FR" dirty="0"/>
              <a:t>Projection démographiques effrayantes </a:t>
            </a:r>
          </a:p>
          <a:p>
            <a:pPr lvl="3"/>
            <a:r>
              <a:rPr lang="fr-FR" dirty="0"/>
              <a:t>Nouveau États industriels (« trop » de production) + Seconde révolution industrielle (nécessite plus de « ressources » et de « débouchés »)</a:t>
            </a:r>
          </a:p>
          <a:p>
            <a:pPr lvl="3"/>
            <a:r>
              <a:rPr lang="fr-FR" dirty="0"/>
              <a:t>« Éveil de l’Orient »  </a:t>
            </a:r>
          </a:p>
          <a:p>
            <a:endParaRPr lang="fr-FR" dirty="0"/>
          </a:p>
          <a:p>
            <a:endParaRPr lang="fr-FR" dirty="0"/>
          </a:p>
        </p:txBody>
      </p:sp>
    </p:spTree>
    <p:extLst>
      <p:ext uri="{BB962C8B-B14F-4D97-AF65-F5344CB8AC3E}">
        <p14:creationId xmlns:p14="http://schemas.microsoft.com/office/powerpoint/2010/main" val="381325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0E4A-1088-4F15-6A3F-7A1B7A6CD7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2E5231-025C-5FD8-D894-6E98466777CB}"/>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34BFCF06-31F5-91D6-253C-A52F89A67903}"/>
              </a:ext>
            </a:extLst>
          </p:cNvPr>
          <p:cNvSpPr>
            <a:spLocks noGrp="1"/>
          </p:cNvSpPr>
          <p:nvPr>
            <p:ph idx="1"/>
          </p:nvPr>
        </p:nvSpPr>
        <p:spPr>
          <a:xfrm>
            <a:off x="914400" y="1735138"/>
            <a:ext cx="8229600" cy="4006984"/>
          </a:xfrm>
        </p:spPr>
        <p:txBody>
          <a:bodyPr>
            <a:normAutofit fontScale="77500" lnSpcReduction="20000"/>
          </a:bodyPr>
          <a:lstStyle/>
          <a:p>
            <a:r>
              <a:rPr lang="fr-FR" sz="2800" dirty="0"/>
              <a:t>Notion de « Capitalisme de la finitude » </a:t>
            </a:r>
          </a:p>
          <a:p>
            <a:pPr lvl="1"/>
            <a:r>
              <a:rPr lang="fr-FR" sz="2600" b="1" dirty="0"/>
              <a:t>Pourquoi la « finitude » ? Ressources/Marchés</a:t>
            </a:r>
          </a:p>
          <a:p>
            <a:pPr lvl="1"/>
            <a:endParaRPr lang="fr-FR" sz="1900" dirty="0"/>
          </a:p>
          <a:p>
            <a:pPr lvl="2"/>
            <a:r>
              <a:rPr lang="fr-FR" sz="2100" dirty="0"/>
              <a:t>Fin du XIX</a:t>
            </a:r>
            <a:r>
              <a:rPr lang="fr-FR" sz="2100" baseline="30000" dirty="0"/>
              <a:t>e</a:t>
            </a:r>
            <a:r>
              <a:rPr lang="fr-FR" sz="2100" dirty="0"/>
              <a:t> siècle : </a:t>
            </a:r>
            <a:r>
              <a:rPr lang="fr-FR" sz="2100" b="1" dirty="0"/>
              <a:t>deuxième monde « fini » </a:t>
            </a:r>
          </a:p>
          <a:p>
            <a:pPr lvl="3"/>
            <a:r>
              <a:rPr lang="fr-FR" dirty="0"/>
              <a:t>Sécularisation religieuse : ailleurs non-terrestre qui s’évanouit </a:t>
            </a:r>
          </a:p>
          <a:p>
            <a:pPr lvl="3"/>
            <a:r>
              <a:rPr lang="fr-FR" dirty="0"/>
              <a:t>Projection démographiques effrayantes </a:t>
            </a:r>
          </a:p>
          <a:p>
            <a:pPr lvl="3"/>
            <a:r>
              <a:rPr lang="fr-FR" dirty="0"/>
              <a:t>Nouveau États industriels (« trop » de production) + Seconde révolution industrielle (nécessite plus de « ressources » et de « débouchés »)</a:t>
            </a:r>
          </a:p>
          <a:p>
            <a:pPr lvl="3"/>
            <a:r>
              <a:rPr lang="fr-FR" dirty="0"/>
              <a:t>« Éveil de l’Orient »  </a:t>
            </a:r>
          </a:p>
          <a:p>
            <a:pPr lvl="3"/>
            <a:r>
              <a:rPr lang="fr-FR" dirty="0"/>
              <a:t>Nouvelle course mondiale à l’accaparement : </a:t>
            </a:r>
            <a:r>
              <a:rPr lang="fr-FR" b="1" dirty="0"/>
              <a:t>Gagner contre l’autre</a:t>
            </a:r>
          </a:p>
          <a:p>
            <a:pPr lvl="4" algn="just"/>
            <a:r>
              <a:rPr lang="fr-FR" sz="1500" dirty="0">
                <a:effectLst/>
              </a:rPr>
              <a:t>« En effet, la terre est ronde ; c’est une sphère, c’est une île dans l’espace [...]. Or sur ce territoire born</a:t>
            </a:r>
            <a:r>
              <a:rPr lang="fr-FR" sz="1500" dirty="0"/>
              <a:t>é </a:t>
            </a:r>
            <a:r>
              <a:rPr lang="fr-FR" sz="1500" dirty="0">
                <a:effectLst/>
              </a:rPr>
              <a:t>les humains vont en augmentant. C’est donc une </a:t>
            </a:r>
            <a:r>
              <a:rPr lang="fr-FR" sz="1500" i="1" dirty="0">
                <a:effectLst/>
              </a:rPr>
              <a:t>offre limitée, </a:t>
            </a:r>
            <a:r>
              <a:rPr lang="fr-FR" sz="1500" dirty="0">
                <a:effectLst/>
              </a:rPr>
              <a:t>pour une </a:t>
            </a:r>
            <a:r>
              <a:rPr lang="fr-FR" sz="1500" i="1" dirty="0">
                <a:effectLst/>
              </a:rPr>
              <a:t>demande illimitée.</a:t>
            </a:r>
            <a:r>
              <a:rPr lang="fr-FR" sz="1500" dirty="0">
                <a:effectLst/>
              </a:rPr>
              <a:t> En vertu de la loi de l’offre et de la demande, voici donc que, sur ce petit astre que nous habitons, si j’ose dire, </a:t>
            </a:r>
            <a:r>
              <a:rPr lang="fr-FR" sz="1500" i="1" dirty="0">
                <a:effectLst/>
              </a:rPr>
              <a:t>le prix du mètre de terrain monte à vue d’œil</a:t>
            </a:r>
            <a:r>
              <a:rPr lang="fr-FR" sz="1500" dirty="0">
                <a:effectLst/>
              </a:rPr>
              <a:t>. » Divers groupes humains « vont se disputer de plus en plus âprement les territoires, la place au soleil [...] mais la planète est désormais explorée et inventoriée en entier [...] Il n’y a plus que des territoires plus ou moins occupée </a:t>
            </a:r>
            <a:r>
              <a:rPr lang="fr-FR" sz="1500" dirty="0"/>
              <a:t>» (</a:t>
            </a:r>
            <a:r>
              <a:rPr lang="fr-FR" sz="1500" dirty="0">
                <a:effectLst/>
              </a:rPr>
              <a:t>Jean </a:t>
            </a:r>
            <a:r>
              <a:rPr lang="fr-FR" sz="1500" dirty="0" err="1">
                <a:effectLst/>
              </a:rPr>
              <a:t>Izoulet</a:t>
            </a:r>
            <a:r>
              <a:rPr lang="fr-FR" sz="1500" dirty="0">
                <a:effectLst/>
              </a:rPr>
              <a:t>, « </a:t>
            </a:r>
            <a:r>
              <a:rPr lang="fr-FR" sz="1500" dirty="0" err="1">
                <a:effectLst/>
              </a:rPr>
              <a:t>Deuxième</a:t>
            </a:r>
            <a:r>
              <a:rPr lang="fr-FR" sz="1500" dirty="0">
                <a:effectLst/>
              </a:rPr>
              <a:t> introduction », in Alfred Thayer Mahan, </a:t>
            </a:r>
            <a:r>
              <a:rPr lang="fr-FR" sz="1500" i="1" dirty="0">
                <a:effectLst/>
              </a:rPr>
              <a:t>Le Salut de la race blanche et l’Empire des mers</a:t>
            </a:r>
            <a:r>
              <a:rPr lang="fr-FR" sz="1500" dirty="0">
                <a:effectLst/>
              </a:rPr>
              <a:t>, 1906)</a:t>
            </a:r>
            <a:endParaRPr lang="fr-FR" sz="1500" dirty="0"/>
          </a:p>
          <a:p>
            <a:endParaRPr lang="fr-FR" dirty="0"/>
          </a:p>
          <a:p>
            <a:endParaRPr lang="fr-FR" dirty="0"/>
          </a:p>
        </p:txBody>
      </p:sp>
    </p:spTree>
    <p:extLst>
      <p:ext uri="{BB962C8B-B14F-4D97-AF65-F5344CB8AC3E}">
        <p14:creationId xmlns:p14="http://schemas.microsoft.com/office/powerpoint/2010/main" val="1123487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98C7C-0BE9-0EEC-F0E4-2776EF3F4631}"/>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8B21275C-0274-2F32-9438-8C6C4FE920E9}"/>
              </a:ext>
            </a:extLst>
          </p:cNvPr>
          <p:cNvSpPr>
            <a:spLocks noGrp="1"/>
          </p:cNvSpPr>
          <p:nvPr>
            <p:ph idx="1"/>
          </p:nvPr>
        </p:nvSpPr>
        <p:spPr>
          <a:xfrm>
            <a:off x="914400" y="1735138"/>
            <a:ext cx="8229600" cy="5122862"/>
          </a:xfrm>
        </p:spPr>
        <p:txBody>
          <a:bodyPr>
            <a:normAutofit fontScale="77500" lnSpcReduction="20000"/>
          </a:bodyPr>
          <a:lstStyle/>
          <a:p>
            <a:r>
              <a:rPr lang="fr-FR" sz="2800" dirty="0"/>
              <a:t>Notion de « Capitalisme de la finitude » </a:t>
            </a:r>
          </a:p>
          <a:p>
            <a:pPr lvl="1"/>
            <a:r>
              <a:rPr lang="fr-FR" sz="2600" b="1" dirty="0"/>
              <a:t>Pourquoi la « finitude » ? Ressources/Marchés</a:t>
            </a:r>
          </a:p>
          <a:p>
            <a:pPr lvl="1"/>
            <a:endParaRPr lang="fr-FR" sz="1900" dirty="0"/>
          </a:p>
          <a:p>
            <a:pPr lvl="2"/>
            <a:r>
              <a:rPr lang="fr-FR" sz="2100" dirty="0"/>
              <a:t>Fin du XIX</a:t>
            </a:r>
            <a:r>
              <a:rPr lang="fr-FR" sz="2100" baseline="30000" dirty="0"/>
              <a:t>e</a:t>
            </a:r>
            <a:r>
              <a:rPr lang="fr-FR" sz="2100" dirty="0"/>
              <a:t> siècle : </a:t>
            </a:r>
            <a:r>
              <a:rPr lang="fr-FR" sz="2100" b="1" dirty="0"/>
              <a:t>deuxième monde « fini » </a:t>
            </a:r>
          </a:p>
          <a:p>
            <a:pPr lvl="3"/>
            <a:r>
              <a:rPr lang="fr-FR" dirty="0"/>
              <a:t>Sécularisation religieuse : ailleurs non-terrestre qui s’évanouit </a:t>
            </a:r>
          </a:p>
          <a:p>
            <a:pPr lvl="3"/>
            <a:r>
              <a:rPr lang="fr-FR" dirty="0"/>
              <a:t>Projection démographiques effrayantes </a:t>
            </a:r>
          </a:p>
          <a:p>
            <a:pPr lvl="3"/>
            <a:r>
              <a:rPr lang="fr-FR" dirty="0"/>
              <a:t>Nouveau États industriels (« trop » de production) + Seconde révolution industrielle (nécessite plus de « ressources » et de « débouchés »)</a:t>
            </a:r>
          </a:p>
          <a:p>
            <a:pPr lvl="3"/>
            <a:r>
              <a:rPr lang="fr-FR" dirty="0"/>
              <a:t>« Éveil de l’Orient »  </a:t>
            </a:r>
          </a:p>
          <a:p>
            <a:pPr lvl="3"/>
            <a:r>
              <a:rPr lang="fr-FR" dirty="0"/>
              <a:t>Nouvelle course mondiale à l’accaparement : </a:t>
            </a:r>
            <a:r>
              <a:rPr lang="fr-FR" b="1" dirty="0"/>
              <a:t>Gagner contre l’autre</a:t>
            </a:r>
          </a:p>
          <a:p>
            <a:pPr lvl="4" algn="just"/>
            <a:r>
              <a:rPr lang="fr-FR" sz="1500" dirty="0">
                <a:effectLst/>
              </a:rPr>
              <a:t>« En effet, la terre est ronde ; c’est une sphère, c’est une île dans l’espace [...]. Or sur ce territoire born</a:t>
            </a:r>
            <a:r>
              <a:rPr lang="fr-FR" sz="1500" dirty="0"/>
              <a:t>é </a:t>
            </a:r>
            <a:r>
              <a:rPr lang="fr-FR" sz="1500" dirty="0">
                <a:effectLst/>
              </a:rPr>
              <a:t>les humains vont en augmentant. C’est donc une </a:t>
            </a:r>
            <a:r>
              <a:rPr lang="fr-FR" sz="1500" i="1" dirty="0">
                <a:effectLst/>
              </a:rPr>
              <a:t>offre limitée, </a:t>
            </a:r>
            <a:r>
              <a:rPr lang="fr-FR" sz="1500" dirty="0">
                <a:effectLst/>
              </a:rPr>
              <a:t>pour une </a:t>
            </a:r>
            <a:r>
              <a:rPr lang="fr-FR" sz="1500" i="1" dirty="0">
                <a:effectLst/>
              </a:rPr>
              <a:t>demande illimitée.</a:t>
            </a:r>
            <a:r>
              <a:rPr lang="fr-FR" sz="1500" dirty="0">
                <a:effectLst/>
              </a:rPr>
              <a:t> En vertu de la loi de l’offre et de la demande, voici donc que, sur ce petit astre que nous habitons, si j’ose dire, </a:t>
            </a:r>
            <a:r>
              <a:rPr lang="fr-FR" sz="1500" i="1" dirty="0">
                <a:effectLst/>
              </a:rPr>
              <a:t>le prix du mètre de terrain monte à vue d’œil</a:t>
            </a:r>
            <a:r>
              <a:rPr lang="fr-FR" sz="1500" dirty="0">
                <a:effectLst/>
              </a:rPr>
              <a:t>. » Divers groupes humains « vont se disputer de plus en plus âprement les territoires, la place au soleil [...] mais la planète est désormais explorée et inventoriée en entier [...] Il n’y a plus que des territoires plus ou moins occupée </a:t>
            </a:r>
            <a:r>
              <a:rPr lang="fr-FR" sz="1500" dirty="0"/>
              <a:t>» (</a:t>
            </a:r>
            <a:r>
              <a:rPr lang="fr-FR" sz="1500" dirty="0">
                <a:effectLst/>
              </a:rPr>
              <a:t>Jean </a:t>
            </a:r>
            <a:r>
              <a:rPr lang="fr-FR" sz="1500" dirty="0" err="1">
                <a:effectLst/>
              </a:rPr>
              <a:t>Izoulet</a:t>
            </a:r>
            <a:r>
              <a:rPr lang="fr-FR" sz="1500" dirty="0">
                <a:effectLst/>
              </a:rPr>
              <a:t>, « </a:t>
            </a:r>
            <a:r>
              <a:rPr lang="fr-FR" sz="1500" dirty="0" err="1">
                <a:effectLst/>
              </a:rPr>
              <a:t>Deuxième</a:t>
            </a:r>
            <a:r>
              <a:rPr lang="fr-FR" sz="1500" dirty="0">
                <a:effectLst/>
              </a:rPr>
              <a:t> introduction », in Alfred Thayer Mahan, </a:t>
            </a:r>
            <a:r>
              <a:rPr lang="fr-FR" sz="1500" i="1" dirty="0">
                <a:effectLst/>
              </a:rPr>
              <a:t>Le Salut de la race blanche et l’Empire des mers</a:t>
            </a:r>
            <a:r>
              <a:rPr lang="fr-FR" sz="1500" dirty="0">
                <a:effectLst/>
              </a:rPr>
              <a:t>, 1906)</a:t>
            </a:r>
            <a:endParaRPr lang="fr-FR" sz="1500" dirty="0"/>
          </a:p>
          <a:p>
            <a:pPr lvl="4" algn="just"/>
            <a:r>
              <a:rPr lang="fr-FR" sz="1500" dirty="0">
                <a:effectLst/>
              </a:rPr>
              <a:t>« Qu’il s’agisse d’une mine à exploiter, d’un chemin de fer à construire, d’un indigène à convertir à l’arbre à pain ou la viande en conserve, [...] l’Allemand et l’Anglais se battent pour être les premiers. Des millions de petites querelles alimentent la plus grande cause de guerre que le monde ait jamais connue. Si l’Allemagne disparaissait demain, après-demain il n’y a pas un Anglais au monde qui ne serait plus riche » (</a:t>
            </a:r>
            <a:r>
              <a:rPr lang="fr-FR" sz="1500" i="1" dirty="0">
                <a:effectLst/>
              </a:rPr>
              <a:t>Saturday </a:t>
            </a:r>
            <a:r>
              <a:rPr lang="fr-FR" sz="1500" i="1" dirty="0" err="1">
                <a:effectLst/>
              </a:rPr>
              <a:t>Review</a:t>
            </a:r>
            <a:r>
              <a:rPr lang="fr-FR" sz="1500" i="1" dirty="0">
                <a:effectLst/>
              </a:rPr>
              <a:t>, </a:t>
            </a:r>
            <a:r>
              <a:rPr lang="fr-FR" sz="1500" dirty="0">
                <a:effectLst/>
              </a:rPr>
              <a:t>11 septembre 1897)</a:t>
            </a:r>
            <a:endParaRPr lang="fr-FR" sz="1500" dirty="0"/>
          </a:p>
          <a:p>
            <a:pPr lvl="4" algn="just"/>
            <a:r>
              <a:rPr lang="fr-FR" sz="1500" dirty="0">
                <a:effectLst/>
              </a:rPr>
              <a:t>« on se sent à l’étroit dans le pays ». (G. Schmoller, </a:t>
            </a:r>
            <a:r>
              <a:rPr lang="fr-FR" sz="1500" i="1" dirty="0">
                <a:effectLst/>
              </a:rPr>
              <a:t>Principes d’économie politique</a:t>
            </a:r>
            <a:r>
              <a:rPr lang="fr-FR" sz="1500" dirty="0">
                <a:effectLst/>
              </a:rPr>
              <a:t>, 1905)</a:t>
            </a:r>
            <a:endParaRPr lang="fr-FR" sz="1500" dirty="0"/>
          </a:p>
          <a:p>
            <a:pPr lvl="4" algn="just"/>
            <a:r>
              <a:rPr lang="fr-FR" sz="1500" dirty="0">
                <a:effectLst/>
              </a:rPr>
              <a:t>« espace vital » (Friedrich Ratzel) et « espace clos » (</a:t>
            </a:r>
            <a:r>
              <a:rPr lang="fr-FR" sz="1500" dirty="0" err="1">
                <a:effectLst/>
              </a:rPr>
              <a:t>Halford</a:t>
            </a:r>
            <a:r>
              <a:rPr lang="fr-FR" sz="1500" dirty="0">
                <a:effectLst/>
              </a:rPr>
              <a:t> J. </a:t>
            </a:r>
            <a:r>
              <a:rPr lang="fr-FR" sz="1500" dirty="0" err="1">
                <a:effectLst/>
              </a:rPr>
              <a:t>Mackinder</a:t>
            </a:r>
            <a:r>
              <a:rPr lang="fr-FR" sz="1500" dirty="0">
                <a:effectLst/>
              </a:rPr>
              <a:t>) </a:t>
            </a:r>
            <a:endParaRPr lang="fr-FR" sz="1500" dirty="0"/>
          </a:p>
          <a:p>
            <a:endParaRPr lang="fr-FR" dirty="0"/>
          </a:p>
          <a:p>
            <a:endParaRPr lang="fr-FR" dirty="0"/>
          </a:p>
        </p:txBody>
      </p:sp>
    </p:spTree>
    <p:extLst>
      <p:ext uri="{BB962C8B-B14F-4D97-AF65-F5344CB8AC3E}">
        <p14:creationId xmlns:p14="http://schemas.microsoft.com/office/powerpoint/2010/main" val="77034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C79F0-D44D-6594-BB90-C4F2BE106C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E112C38-FBB3-C6CB-B401-DAA08E0809DE}"/>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69F5DFB4-095C-0175-FF96-FABC46D5F2B4}"/>
              </a:ext>
            </a:extLst>
          </p:cNvPr>
          <p:cNvSpPr>
            <a:spLocks noGrp="1"/>
          </p:cNvSpPr>
          <p:nvPr>
            <p:ph idx="1"/>
          </p:nvPr>
        </p:nvSpPr>
        <p:spPr>
          <a:xfrm>
            <a:off x="914400" y="1735138"/>
            <a:ext cx="8229600" cy="5122862"/>
          </a:xfrm>
        </p:spPr>
        <p:txBody>
          <a:bodyPr>
            <a:normAutofit/>
          </a:bodyPr>
          <a:lstStyle/>
          <a:p>
            <a:r>
              <a:rPr lang="fr-FR" sz="2200" dirty="0"/>
              <a:t>Notion de « Capitalisme de la finitude » </a:t>
            </a:r>
          </a:p>
          <a:p>
            <a:pPr marL="457200" lvl="1" indent="0">
              <a:buNone/>
            </a:pPr>
            <a:endParaRPr lang="fr-FR" sz="1800" dirty="0">
              <a:effectLst/>
            </a:endParaRPr>
          </a:p>
          <a:p>
            <a:pPr marL="0" indent="0">
              <a:buNone/>
            </a:pPr>
            <a:endParaRPr lang="fr-FR" dirty="0"/>
          </a:p>
        </p:txBody>
      </p:sp>
    </p:spTree>
    <p:extLst>
      <p:ext uri="{BB962C8B-B14F-4D97-AF65-F5344CB8AC3E}">
        <p14:creationId xmlns:p14="http://schemas.microsoft.com/office/powerpoint/2010/main" val="148172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B905E-5179-E008-612A-2CEA3E225B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C241AE-5D00-1465-5D49-FBD5D296C880}"/>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CA220ACE-5B82-E877-9944-3F29A09BE3F1}"/>
              </a:ext>
            </a:extLst>
          </p:cNvPr>
          <p:cNvSpPr>
            <a:spLocks noGrp="1"/>
          </p:cNvSpPr>
          <p:nvPr>
            <p:ph idx="1"/>
          </p:nvPr>
        </p:nvSpPr>
        <p:spPr>
          <a:xfrm>
            <a:off x="914400" y="1735138"/>
            <a:ext cx="8229600" cy="5122862"/>
          </a:xfrm>
        </p:spPr>
        <p:txBody>
          <a:bodyPr/>
          <a:lstStyle/>
          <a:p>
            <a:r>
              <a:rPr lang="fr-FR" sz="2200" dirty="0"/>
              <a:t>Notion de « Capitalisme de la finitude » </a:t>
            </a:r>
          </a:p>
          <a:p>
            <a:pPr lvl="1"/>
            <a:r>
              <a:rPr lang="fr-FR" sz="2000" b="1" dirty="0"/>
              <a:t>Pourquoi la « finitude » ? Ressources/Marchés</a:t>
            </a:r>
          </a:p>
          <a:p>
            <a:pPr lvl="1"/>
            <a:endParaRPr lang="fr-FR" sz="1900" dirty="0"/>
          </a:p>
          <a:p>
            <a:pPr lvl="2">
              <a:buFont typeface="Wingdings" pitchFamily="2" charset="2"/>
              <a:buChar char="è"/>
            </a:pPr>
            <a:r>
              <a:rPr lang="fr-FR" sz="1800" dirty="0">
                <a:ea typeface="Wingdings"/>
                <a:cs typeface="Wingdings"/>
                <a:sym typeface="Wingdings"/>
              </a:rPr>
              <a:t>Processus qui se termine après 1945</a:t>
            </a:r>
          </a:p>
          <a:p>
            <a:pPr lvl="3">
              <a:buFont typeface="Wingdings" pitchFamily="2" charset="2"/>
              <a:buChar char="è"/>
            </a:pPr>
            <a:r>
              <a:rPr lang="fr-FR" sz="1500" dirty="0">
                <a:sym typeface="Wingdings"/>
              </a:rPr>
              <a:t>Formidable croissance des richesses matérielles (même en partie dans le monde soviétique 1950-1960)</a:t>
            </a:r>
          </a:p>
          <a:p>
            <a:pPr lvl="3">
              <a:buFont typeface="Wingdings" pitchFamily="2" charset="2"/>
              <a:buChar char="è"/>
            </a:pPr>
            <a:r>
              <a:rPr lang="fr-FR" sz="1500" dirty="0">
                <a:sym typeface="Wingdings"/>
              </a:rPr>
              <a:t>Décolonisation </a:t>
            </a:r>
          </a:p>
          <a:p>
            <a:pPr lvl="3">
              <a:buFont typeface="Wingdings" pitchFamily="2" charset="2"/>
              <a:buChar char="è"/>
            </a:pPr>
            <a:r>
              <a:rPr lang="fr-FR" sz="1500" dirty="0">
                <a:sym typeface="Wingdings"/>
              </a:rPr>
              <a:t>Mondialisation (empire manufacturier (la Chine) + liberté totale des mers)</a:t>
            </a:r>
          </a:p>
          <a:p>
            <a:pPr lvl="3">
              <a:buFont typeface="Wingdings" pitchFamily="2" charset="2"/>
              <a:buChar char="è"/>
            </a:pPr>
            <a:r>
              <a:rPr lang="fr-FR" sz="1500" dirty="0">
                <a:sym typeface="Wingdings"/>
              </a:rPr>
              <a:t>Nouvelles dimensions de l’espace : informatique et numérique</a:t>
            </a:r>
            <a:endParaRPr lang="fr-FR" sz="1500" dirty="0"/>
          </a:p>
          <a:p>
            <a:pPr lvl="2"/>
            <a:endParaRPr lang="fr-FR" sz="2100" b="1" dirty="0"/>
          </a:p>
          <a:p>
            <a:pPr marL="0" indent="0">
              <a:buNone/>
            </a:pPr>
            <a:endParaRPr lang="fr-FR" dirty="0"/>
          </a:p>
        </p:txBody>
      </p:sp>
    </p:spTree>
    <p:extLst>
      <p:ext uri="{BB962C8B-B14F-4D97-AF65-F5344CB8AC3E}">
        <p14:creationId xmlns:p14="http://schemas.microsoft.com/office/powerpoint/2010/main" val="2557097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A48B9-5792-971F-550A-6277B6E7E6FF}"/>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1A8898E6-63AF-7E3D-B196-AED980FC07C9}"/>
              </a:ext>
            </a:extLst>
          </p:cNvPr>
          <p:cNvSpPr>
            <a:spLocks noGrp="1"/>
          </p:cNvSpPr>
          <p:nvPr>
            <p:ph idx="1"/>
          </p:nvPr>
        </p:nvSpPr>
        <p:spPr>
          <a:xfrm>
            <a:off x="914400" y="1735138"/>
            <a:ext cx="8229600" cy="5122862"/>
          </a:xfrm>
        </p:spPr>
        <p:txBody>
          <a:bodyPr/>
          <a:lstStyle/>
          <a:p>
            <a:r>
              <a:rPr lang="fr-FR" sz="2200" dirty="0"/>
              <a:t>Notion de « Capitalisme de la finitude » </a:t>
            </a:r>
          </a:p>
          <a:p>
            <a:pPr lvl="1"/>
            <a:r>
              <a:rPr lang="fr-FR" sz="2000" b="1" dirty="0"/>
              <a:t>Pourquoi la « finitude » ? Ressources/Marchés</a:t>
            </a:r>
          </a:p>
          <a:p>
            <a:pPr lvl="1"/>
            <a:endParaRPr lang="fr-FR" sz="1900" dirty="0"/>
          </a:p>
          <a:p>
            <a:pPr lvl="2">
              <a:buFont typeface="Wingdings" pitchFamily="2" charset="2"/>
              <a:buChar char="è"/>
            </a:pPr>
            <a:r>
              <a:rPr lang="fr-FR" sz="1800" dirty="0">
                <a:ea typeface="Wingdings"/>
                <a:cs typeface="Wingdings"/>
                <a:sym typeface="Wingdings"/>
              </a:rPr>
              <a:t>Processus qui se termine après 1945</a:t>
            </a:r>
          </a:p>
          <a:p>
            <a:pPr lvl="3">
              <a:buFont typeface="Wingdings" pitchFamily="2" charset="2"/>
              <a:buChar char="è"/>
            </a:pPr>
            <a:r>
              <a:rPr lang="fr-FR" sz="1500" dirty="0">
                <a:sym typeface="Wingdings"/>
              </a:rPr>
              <a:t>Formidable croissance des richesses matérielles (même en partie dans le monde soviétique 1950-1960)</a:t>
            </a:r>
          </a:p>
          <a:p>
            <a:pPr lvl="3">
              <a:buFont typeface="Wingdings" pitchFamily="2" charset="2"/>
              <a:buChar char="è"/>
            </a:pPr>
            <a:r>
              <a:rPr lang="fr-FR" sz="1500" dirty="0">
                <a:sym typeface="Wingdings"/>
              </a:rPr>
              <a:t>Décolonisation </a:t>
            </a:r>
          </a:p>
          <a:p>
            <a:pPr lvl="3">
              <a:buFont typeface="Wingdings" pitchFamily="2" charset="2"/>
              <a:buChar char="è"/>
            </a:pPr>
            <a:r>
              <a:rPr lang="fr-FR" sz="1500" dirty="0">
                <a:sym typeface="Wingdings"/>
              </a:rPr>
              <a:t>Mondialisation (empire manufacturier (la Chine) + liberté totale des mers)</a:t>
            </a:r>
          </a:p>
          <a:p>
            <a:pPr lvl="3">
              <a:buFont typeface="Wingdings" pitchFamily="2" charset="2"/>
              <a:buChar char="è"/>
            </a:pPr>
            <a:r>
              <a:rPr lang="fr-FR" sz="1500" dirty="0">
                <a:sym typeface="Wingdings"/>
              </a:rPr>
              <a:t>Nouvelles dimensions de l’espace : informatique et numérique</a:t>
            </a:r>
            <a:endParaRPr lang="fr-FR" sz="1500" dirty="0"/>
          </a:p>
          <a:p>
            <a:pPr lvl="2"/>
            <a:endParaRPr lang="fr-FR" sz="2100" b="1" dirty="0"/>
          </a:p>
          <a:p>
            <a:pPr lvl="2"/>
            <a:r>
              <a:rPr lang="fr-FR" dirty="0"/>
              <a:t>« Mondialisation heureuse », « Terre plate », « Village global » </a:t>
            </a:r>
          </a:p>
          <a:p>
            <a:pPr lvl="2"/>
            <a:r>
              <a:rPr lang="fr-FR" dirty="0"/>
              <a:t>Croissance illimitée et universelle (au moins en idée !)</a:t>
            </a:r>
          </a:p>
          <a:p>
            <a:endParaRPr lang="fr-FR" dirty="0"/>
          </a:p>
        </p:txBody>
      </p:sp>
    </p:spTree>
    <p:extLst>
      <p:ext uri="{BB962C8B-B14F-4D97-AF65-F5344CB8AC3E}">
        <p14:creationId xmlns:p14="http://schemas.microsoft.com/office/powerpoint/2010/main" val="255888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9753-8927-057A-9FC5-ED8B9ED19A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65B546-3FE0-3EA7-0023-726021727710}"/>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871B13DB-4822-92B8-DE99-6F07E95CB5A2}"/>
              </a:ext>
            </a:extLst>
          </p:cNvPr>
          <p:cNvSpPr>
            <a:spLocks noGrp="1"/>
          </p:cNvSpPr>
          <p:nvPr>
            <p:ph idx="1"/>
          </p:nvPr>
        </p:nvSpPr>
        <p:spPr>
          <a:xfrm>
            <a:off x="914400" y="1735138"/>
            <a:ext cx="8229600" cy="1411018"/>
          </a:xfrm>
        </p:spPr>
        <p:txBody>
          <a:bodyPr>
            <a:normAutofit fontScale="92500" lnSpcReduction="10000"/>
          </a:bodyPr>
          <a:lstStyle/>
          <a:p>
            <a:r>
              <a:rPr lang="fr-FR" sz="2200" dirty="0"/>
              <a:t>Notion de « Capitalisme de la finitude » </a:t>
            </a:r>
          </a:p>
          <a:p>
            <a:pPr lvl="1"/>
            <a:r>
              <a:rPr lang="fr-FR" sz="2000" b="1" dirty="0"/>
              <a:t>Pourquoi la « finitude » ? Ressources/Marchés</a:t>
            </a:r>
          </a:p>
          <a:p>
            <a:pPr lvl="1"/>
            <a:endParaRPr lang="fr-FR" sz="2000" dirty="0"/>
          </a:p>
          <a:p>
            <a:pPr lvl="2"/>
            <a:r>
              <a:rPr lang="fr-FR" sz="1800" dirty="0"/>
              <a:t>Depuis 2010 environ : </a:t>
            </a:r>
            <a:r>
              <a:rPr lang="fr-FR" sz="1800" b="1" dirty="0"/>
              <a:t>troisième « monde fini » </a:t>
            </a:r>
          </a:p>
          <a:p>
            <a:pPr marL="1255712" lvl="3" indent="0">
              <a:buNone/>
            </a:pPr>
            <a:endParaRPr lang="fr-FR" sz="1600" dirty="0"/>
          </a:p>
          <a:p>
            <a:pPr marL="1597025" lvl="4" indent="0">
              <a:buNone/>
            </a:pPr>
            <a:endParaRPr lang="fr-FR" sz="1600" dirty="0"/>
          </a:p>
          <a:p>
            <a:pPr marL="1597025" lvl="4" indent="0">
              <a:buNone/>
            </a:pPr>
            <a:endParaRPr lang="fr-FR" sz="1600" dirty="0"/>
          </a:p>
          <a:p>
            <a:pPr marL="1255712" lvl="3" indent="0">
              <a:buNone/>
            </a:pPr>
            <a:endParaRPr lang="fr-FR" sz="1600" dirty="0"/>
          </a:p>
          <a:p>
            <a:pPr lvl="4"/>
            <a:endParaRPr lang="fr-FR" sz="1500" dirty="0"/>
          </a:p>
        </p:txBody>
      </p:sp>
    </p:spTree>
    <p:extLst>
      <p:ext uri="{BB962C8B-B14F-4D97-AF65-F5344CB8AC3E}">
        <p14:creationId xmlns:p14="http://schemas.microsoft.com/office/powerpoint/2010/main" val="1248198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4BD3-3A7A-8CA3-1045-32724E2CEC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3516D7-8769-B48E-FAC7-7285A5F7BC7F}"/>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E131BAF0-D806-317A-4C4F-A5D1465D2793}"/>
              </a:ext>
            </a:extLst>
          </p:cNvPr>
          <p:cNvSpPr>
            <a:spLocks noGrp="1"/>
          </p:cNvSpPr>
          <p:nvPr>
            <p:ph idx="1"/>
          </p:nvPr>
        </p:nvSpPr>
        <p:spPr>
          <a:xfrm>
            <a:off x="914400" y="1735138"/>
            <a:ext cx="8229600" cy="2883358"/>
          </a:xfrm>
        </p:spPr>
        <p:txBody>
          <a:bodyPr>
            <a:normAutofit fontScale="92500" lnSpcReduction="20000"/>
          </a:bodyPr>
          <a:lstStyle/>
          <a:p>
            <a:r>
              <a:rPr lang="fr-FR" sz="2200" dirty="0"/>
              <a:t>Notion de « Capitalisme de la finitude » </a:t>
            </a:r>
          </a:p>
          <a:p>
            <a:pPr lvl="1"/>
            <a:r>
              <a:rPr lang="fr-FR" sz="2000" b="1" dirty="0"/>
              <a:t>Pourquoi la « finitude » ? Ressources/Marchés</a:t>
            </a:r>
          </a:p>
          <a:p>
            <a:pPr lvl="1"/>
            <a:endParaRPr lang="fr-FR" sz="2000" dirty="0"/>
          </a:p>
          <a:p>
            <a:pPr lvl="2"/>
            <a:r>
              <a:rPr lang="fr-FR" sz="1800" dirty="0"/>
              <a:t>Depuis 2010 environ : </a:t>
            </a:r>
            <a:r>
              <a:rPr lang="fr-FR" sz="1800" b="1" dirty="0"/>
              <a:t>troisième « monde fini » </a:t>
            </a:r>
          </a:p>
          <a:p>
            <a:pPr lvl="3"/>
            <a:r>
              <a:rPr lang="fr-FR" sz="1600" dirty="0"/>
              <a:t>Hausse du niveau de vie des pays émergents (apports protéiniques et équipements en biens manufacturés)</a:t>
            </a:r>
          </a:p>
          <a:p>
            <a:pPr lvl="3"/>
            <a:r>
              <a:rPr lang="fr-FR" sz="1600" dirty="0"/>
              <a:t>Désastres environnementaux / Effondrement des espèces / Epuisement des sols</a:t>
            </a:r>
          </a:p>
          <a:p>
            <a:pPr lvl="3"/>
            <a:r>
              <a:rPr lang="fr-FR" sz="1600" dirty="0"/>
              <a:t>Terre vue comme un système clos et autorégulé </a:t>
            </a:r>
          </a:p>
          <a:p>
            <a:pPr lvl="4"/>
            <a:r>
              <a:rPr lang="fr-FR" sz="1600" dirty="0"/>
              <a:t>Frontière de la « croissance » par les « ressources »</a:t>
            </a:r>
          </a:p>
          <a:p>
            <a:pPr lvl="3"/>
            <a:r>
              <a:rPr lang="fr-FR" sz="1600" dirty="0"/>
              <a:t>« Transition » énergétique : course aux métaux et aux minéraux</a:t>
            </a:r>
          </a:p>
          <a:p>
            <a:pPr lvl="3"/>
            <a:endParaRPr lang="fr-FR" sz="1600" dirty="0"/>
          </a:p>
          <a:p>
            <a:pPr marL="1597025" lvl="4" indent="0">
              <a:buNone/>
            </a:pPr>
            <a:endParaRPr lang="fr-FR" sz="1600" dirty="0"/>
          </a:p>
          <a:p>
            <a:pPr marL="1597025" lvl="4" indent="0">
              <a:buNone/>
            </a:pPr>
            <a:endParaRPr lang="fr-FR" sz="1600" dirty="0"/>
          </a:p>
          <a:p>
            <a:pPr marL="1255712" lvl="3" indent="0">
              <a:buNone/>
            </a:pPr>
            <a:endParaRPr lang="fr-FR" sz="1600" dirty="0"/>
          </a:p>
          <a:p>
            <a:pPr lvl="4"/>
            <a:endParaRPr lang="fr-FR" sz="1500" dirty="0"/>
          </a:p>
        </p:txBody>
      </p:sp>
    </p:spTree>
    <p:extLst>
      <p:ext uri="{BB962C8B-B14F-4D97-AF65-F5344CB8AC3E}">
        <p14:creationId xmlns:p14="http://schemas.microsoft.com/office/powerpoint/2010/main" val="408517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1B430-B760-9F62-C7BA-92CEED0932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7370FF6-E55C-2566-207A-1FE9B73E24C3}"/>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C4078A7F-4CD1-DB13-9B7C-86B4710CDEE8}"/>
              </a:ext>
            </a:extLst>
          </p:cNvPr>
          <p:cNvSpPr>
            <a:spLocks noGrp="1"/>
          </p:cNvSpPr>
          <p:nvPr>
            <p:ph idx="1"/>
          </p:nvPr>
        </p:nvSpPr>
        <p:spPr>
          <a:xfrm>
            <a:off x="914400" y="1735137"/>
            <a:ext cx="8229600" cy="3944992"/>
          </a:xfrm>
        </p:spPr>
        <p:txBody>
          <a:bodyPr>
            <a:normAutofit fontScale="92500" lnSpcReduction="20000"/>
          </a:bodyPr>
          <a:lstStyle/>
          <a:p>
            <a:r>
              <a:rPr lang="fr-FR" sz="2200" dirty="0"/>
              <a:t>Notion de « Capitalisme de la finitude » </a:t>
            </a:r>
          </a:p>
          <a:p>
            <a:pPr lvl="1"/>
            <a:r>
              <a:rPr lang="fr-FR" sz="2000" b="1" dirty="0"/>
              <a:t>Pourquoi la « finitude » ? Ressources/Marchés</a:t>
            </a:r>
          </a:p>
          <a:p>
            <a:pPr lvl="1"/>
            <a:endParaRPr lang="fr-FR" sz="2000" dirty="0"/>
          </a:p>
          <a:p>
            <a:pPr lvl="2"/>
            <a:r>
              <a:rPr lang="fr-FR" sz="1800" dirty="0"/>
              <a:t>Depuis 2010 environ : </a:t>
            </a:r>
            <a:r>
              <a:rPr lang="fr-FR" sz="1800" b="1" dirty="0"/>
              <a:t>troisième « monde fini » </a:t>
            </a:r>
          </a:p>
          <a:p>
            <a:pPr lvl="3"/>
            <a:r>
              <a:rPr lang="fr-FR" sz="1600" dirty="0"/>
              <a:t>Hausse du niveau de vie des pays émergents (apports protéiniques et équipements en biens manufacturés)</a:t>
            </a:r>
          </a:p>
          <a:p>
            <a:pPr lvl="3"/>
            <a:r>
              <a:rPr lang="fr-FR" sz="1600" dirty="0"/>
              <a:t>Désastres environnementaux / Effondrement des espèces / Epuisement des sols</a:t>
            </a:r>
          </a:p>
          <a:p>
            <a:pPr lvl="3"/>
            <a:r>
              <a:rPr lang="fr-FR" sz="1600" dirty="0"/>
              <a:t>Terre vue comme un système clos et autorégulé </a:t>
            </a:r>
          </a:p>
          <a:p>
            <a:pPr lvl="4"/>
            <a:r>
              <a:rPr lang="fr-FR" sz="1600" dirty="0"/>
              <a:t>Frontière de la « croissance » par les « ressources »</a:t>
            </a:r>
          </a:p>
          <a:p>
            <a:pPr lvl="3"/>
            <a:r>
              <a:rPr lang="fr-FR" sz="1600" dirty="0"/>
              <a:t>« Transition » énergétique : course aux métaux et aux minéraux</a:t>
            </a:r>
          </a:p>
          <a:p>
            <a:pPr lvl="3"/>
            <a:endParaRPr lang="fr-FR" sz="1600" dirty="0"/>
          </a:p>
          <a:p>
            <a:pPr lvl="3"/>
            <a:r>
              <a:rPr lang="fr-FR" sz="1600" dirty="0"/>
              <a:t>Monde doublement fini : </a:t>
            </a:r>
            <a:r>
              <a:rPr lang="fr-FR" sz="1600" b="1" dirty="0"/>
              <a:t>Gagner contre l’autre</a:t>
            </a:r>
          </a:p>
          <a:p>
            <a:pPr lvl="4"/>
            <a:r>
              <a:rPr lang="fr-FR" sz="1600" dirty="0"/>
              <a:t>Pour maintenir un système économique</a:t>
            </a:r>
          </a:p>
          <a:p>
            <a:pPr lvl="4"/>
            <a:r>
              <a:rPr lang="fr-FR" sz="1600" dirty="0"/>
              <a:t>Pour tenter de le changer (« Transition »)</a:t>
            </a:r>
          </a:p>
          <a:p>
            <a:pPr marL="1597025" lvl="4" indent="0">
              <a:buNone/>
            </a:pPr>
            <a:endParaRPr lang="fr-FR" sz="1600" dirty="0"/>
          </a:p>
          <a:p>
            <a:pPr marL="1597025" lvl="4" indent="0">
              <a:buNone/>
            </a:pPr>
            <a:endParaRPr lang="fr-FR" sz="1600" dirty="0"/>
          </a:p>
          <a:p>
            <a:pPr marL="1255712" lvl="3" indent="0">
              <a:buNone/>
            </a:pPr>
            <a:endParaRPr lang="fr-FR" sz="1600" dirty="0"/>
          </a:p>
          <a:p>
            <a:pPr lvl="4"/>
            <a:endParaRPr lang="fr-FR" sz="1500" dirty="0"/>
          </a:p>
        </p:txBody>
      </p:sp>
    </p:spTree>
    <p:extLst>
      <p:ext uri="{BB962C8B-B14F-4D97-AF65-F5344CB8AC3E}">
        <p14:creationId xmlns:p14="http://schemas.microsoft.com/office/powerpoint/2010/main" val="2640223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4462A-EA93-D3A1-243B-4A026FDD384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B6883D-1341-851A-0C10-2CDA7B0BB95E}"/>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9906857C-8B15-E4A3-7771-448C35DC9791}"/>
              </a:ext>
            </a:extLst>
          </p:cNvPr>
          <p:cNvSpPr>
            <a:spLocks noGrp="1"/>
          </p:cNvSpPr>
          <p:nvPr>
            <p:ph idx="1"/>
          </p:nvPr>
        </p:nvSpPr>
        <p:spPr>
          <a:xfrm>
            <a:off x="914400" y="1735138"/>
            <a:ext cx="8229600" cy="4619624"/>
          </a:xfrm>
        </p:spPr>
        <p:txBody>
          <a:bodyPr>
            <a:normAutofit fontScale="92500" lnSpcReduction="20000"/>
          </a:bodyPr>
          <a:lstStyle/>
          <a:p>
            <a:r>
              <a:rPr lang="fr-FR" sz="2200" dirty="0"/>
              <a:t>Notion de « Capitalisme de la finitude » </a:t>
            </a:r>
          </a:p>
          <a:p>
            <a:pPr lvl="1"/>
            <a:r>
              <a:rPr lang="fr-FR" sz="2000" b="1" dirty="0"/>
              <a:t>Pourquoi la « finitude » ? Ressources/Marchés</a:t>
            </a:r>
          </a:p>
          <a:p>
            <a:pPr lvl="1"/>
            <a:endParaRPr lang="fr-FR" sz="2000" dirty="0"/>
          </a:p>
          <a:p>
            <a:pPr lvl="2"/>
            <a:r>
              <a:rPr lang="fr-FR" sz="1800" dirty="0"/>
              <a:t>Depuis 2010 environ : </a:t>
            </a:r>
            <a:r>
              <a:rPr lang="fr-FR" sz="1800" b="1" dirty="0"/>
              <a:t>troisième « monde fini » </a:t>
            </a:r>
          </a:p>
          <a:p>
            <a:pPr lvl="3"/>
            <a:r>
              <a:rPr lang="fr-FR" sz="1600" dirty="0"/>
              <a:t>Hausse du niveau de vie des pays émergents (apports protéiniques et équipements en biens manufacturés)</a:t>
            </a:r>
          </a:p>
          <a:p>
            <a:pPr lvl="3"/>
            <a:r>
              <a:rPr lang="fr-FR" sz="1600" dirty="0"/>
              <a:t>Désastres environnementaux / Effondrement des espèces / Epuisement des sols</a:t>
            </a:r>
          </a:p>
          <a:p>
            <a:pPr lvl="3"/>
            <a:r>
              <a:rPr lang="fr-FR" sz="1600" dirty="0"/>
              <a:t>Terre vue comme un système clos et autorégulé </a:t>
            </a:r>
          </a:p>
          <a:p>
            <a:pPr lvl="4"/>
            <a:r>
              <a:rPr lang="fr-FR" sz="1600" dirty="0"/>
              <a:t>Frontière de la « croissance » par les « ressources »</a:t>
            </a:r>
          </a:p>
          <a:p>
            <a:pPr lvl="3"/>
            <a:r>
              <a:rPr lang="fr-FR" sz="1600" dirty="0"/>
              <a:t>« Transition » énergétique : course aux métaux et aux minéraux</a:t>
            </a:r>
          </a:p>
          <a:p>
            <a:pPr lvl="3"/>
            <a:endParaRPr lang="fr-FR" sz="1600" dirty="0"/>
          </a:p>
          <a:p>
            <a:pPr lvl="3"/>
            <a:r>
              <a:rPr lang="fr-FR" sz="1600" dirty="0"/>
              <a:t>Monde doublement fini : </a:t>
            </a:r>
            <a:r>
              <a:rPr lang="fr-FR" sz="1600" b="1" dirty="0"/>
              <a:t>Gagner contre l’autre</a:t>
            </a:r>
          </a:p>
          <a:p>
            <a:pPr lvl="4"/>
            <a:r>
              <a:rPr lang="fr-FR" sz="1600" dirty="0"/>
              <a:t>Pour maintenir un système économique</a:t>
            </a:r>
          </a:p>
          <a:p>
            <a:pPr lvl="4"/>
            <a:r>
              <a:rPr lang="fr-FR" sz="1600" dirty="0"/>
              <a:t>Pour tenter de le changer (« Transition »)</a:t>
            </a:r>
          </a:p>
          <a:p>
            <a:pPr marL="1597025" lvl="4" indent="0">
              <a:buNone/>
            </a:pPr>
            <a:endParaRPr lang="fr-FR" sz="1600" dirty="0"/>
          </a:p>
          <a:p>
            <a:pPr lvl="3"/>
            <a:r>
              <a:rPr lang="fr-FR" sz="1600" dirty="0"/>
              <a:t>+ « Trop » de producteurs (les prétendues « surcapacités » chinoises) : fin de l’idéologie des soi-disant « avantages comparatifs »</a:t>
            </a:r>
          </a:p>
          <a:p>
            <a:pPr marL="1597025" lvl="4" indent="0">
              <a:buNone/>
            </a:pPr>
            <a:endParaRPr lang="fr-FR" sz="1600" dirty="0"/>
          </a:p>
          <a:p>
            <a:pPr marL="1255712" lvl="3" indent="0">
              <a:buNone/>
            </a:pPr>
            <a:endParaRPr lang="fr-FR" sz="1600" dirty="0"/>
          </a:p>
          <a:p>
            <a:pPr lvl="4"/>
            <a:endParaRPr lang="fr-FR" sz="1500" dirty="0"/>
          </a:p>
        </p:txBody>
      </p:sp>
    </p:spTree>
    <p:extLst>
      <p:ext uri="{BB962C8B-B14F-4D97-AF65-F5344CB8AC3E}">
        <p14:creationId xmlns:p14="http://schemas.microsoft.com/office/powerpoint/2010/main" val="298441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84FD0-BDED-E9D9-179E-EAE5D2A1C5B5}"/>
              </a:ext>
            </a:extLst>
          </p:cNvPr>
          <p:cNvSpPr>
            <a:spLocks noGrp="1"/>
          </p:cNvSpPr>
          <p:nvPr>
            <p:ph type="title"/>
          </p:nvPr>
        </p:nvSpPr>
        <p:spPr/>
        <p:txBody>
          <a:bodyPr/>
          <a:lstStyle/>
          <a:p>
            <a:r>
              <a:rPr lang="fr-FR" dirty="0"/>
              <a:t>Finitude</a:t>
            </a:r>
          </a:p>
        </p:txBody>
      </p:sp>
      <p:sp>
        <p:nvSpPr>
          <p:cNvPr id="3" name="Espace réservé du contenu 2">
            <a:extLst>
              <a:ext uri="{FF2B5EF4-FFF2-40B4-BE49-F238E27FC236}">
                <a16:creationId xmlns:a16="http://schemas.microsoft.com/office/drawing/2014/main" id="{0EC99289-F50E-AA66-6D6F-01420E13611E}"/>
              </a:ext>
            </a:extLst>
          </p:cNvPr>
          <p:cNvSpPr>
            <a:spLocks noGrp="1"/>
          </p:cNvSpPr>
          <p:nvPr>
            <p:ph idx="1"/>
          </p:nvPr>
        </p:nvSpPr>
        <p:spPr>
          <a:xfrm>
            <a:off x="914400" y="1735138"/>
            <a:ext cx="8229600" cy="5122862"/>
          </a:xfrm>
        </p:spPr>
        <p:txBody>
          <a:bodyPr>
            <a:normAutofit fontScale="92500" lnSpcReduction="20000"/>
          </a:bodyPr>
          <a:lstStyle/>
          <a:p>
            <a:r>
              <a:rPr lang="fr-FR" sz="2200" dirty="0"/>
              <a:t>Notion de « Capitalisme de la finitude » </a:t>
            </a:r>
          </a:p>
          <a:p>
            <a:pPr lvl="1"/>
            <a:r>
              <a:rPr lang="fr-FR" sz="2000" b="1" dirty="0"/>
              <a:t>Pourquoi la « finitude » ? Ressources/Marchés</a:t>
            </a:r>
          </a:p>
          <a:p>
            <a:pPr lvl="1"/>
            <a:endParaRPr lang="fr-FR" sz="2000" dirty="0"/>
          </a:p>
          <a:p>
            <a:pPr lvl="2"/>
            <a:r>
              <a:rPr lang="fr-FR" sz="1800" dirty="0"/>
              <a:t>Depuis 2010 environ : </a:t>
            </a:r>
            <a:r>
              <a:rPr lang="fr-FR" sz="1800" b="1" dirty="0"/>
              <a:t>troisième « monde fini » </a:t>
            </a:r>
          </a:p>
          <a:p>
            <a:pPr lvl="3"/>
            <a:r>
              <a:rPr lang="fr-FR" sz="1600" dirty="0"/>
              <a:t>Hausse du niveau de vie des pays émergents (apports protéiniques et équipements en biens manufacturés)</a:t>
            </a:r>
          </a:p>
          <a:p>
            <a:pPr lvl="3"/>
            <a:r>
              <a:rPr lang="fr-FR" sz="1600" dirty="0"/>
              <a:t>Désastres environnementaux / Effondrement des espèces / Epuisement des sols</a:t>
            </a:r>
          </a:p>
          <a:p>
            <a:pPr lvl="3"/>
            <a:r>
              <a:rPr lang="fr-FR" sz="1600" dirty="0"/>
              <a:t>Terre vue comme un système clos et autorégulé </a:t>
            </a:r>
          </a:p>
          <a:p>
            <a:pPr lvl="4"/>
            <a:r>
              <a:rPr lang="fr-FR" sz="1600" dirty="0"/>
              <a:t>Frontière de la « croissance » par les « ressources »</a:t>
            </a:r>
          </a:p>
          <a:p>
            <a:pPr lvl="3"/>
            <a:r>
              <a:rPr lang="fr-FR" sz="1600" dirty="0"/>
              <a:t>« Transition » énergétique : course aux métaux et aux minéraux</a:t>
            </a:r>
          </a:p>
          <a:p>
            <a:pPr lvl="3"/>
            <a:endParaRPr lang="fr-FR" sz="1600" dirty="0"/>
          </a:p>
          <a:p>
            <a:pPr lvl="3"/>
            <a:r>
              <a:rPr lang="fr-FR" sz="1600" dirty="0"/>
              <a:t>Monde doublement fini : </a:t>
            </a:r>
            <a:r>
              <a:rPr lang="fr-FR" sz="1600" b="1" dirty="0"/>
              <a:t>Gagner contre l’autre</a:t>
            </a:r>
          </a:p>
          <a:p>
            <a:pPr lvl="4"/>
            <a:r>
              <a:rPr lang="fr-FR" sz="1600" dirty="0"/>
              <a:t>Pour maintenir un système économique</a:t>
            </a:r>
          </a:p>
          <a:p>
            <a:pPr lvl="4"/>
            <a:r>
              <a:rPr lang="fr-FR" sz="1600" dirty="0"/>
              <a:t>Pour tenter de le changer (« Transition »)</a:t>
            </a:r>
          </a:p>
          <a:p>
            <a:pPr marL="1597025" lvl="4" indent="0">
              <a:buNone/>
            </a:pPr>
            <a:endParaRPr lang="fr-FR" sz="1600" dirty="0"/>
          </a:p>
          <a:p>
            <a:pPr lvl="3"/>
            <a:r>
              <a:rPr lang="fr-FR" sz="1600" dirty="0"/>
              <a:t>+ « Trop » de producteurs (les prétendues « surcapacités » chinoises) : fin de l’idéologie des soi-disant « avantages comparatifs »</a:t>
            </a:r>
          </a:p>
          <a:p>
            <a:pPr marL="1597025" lvl="4" indent="0">
              <a:buNone/>
            </a:pPr>
            <a:endParaRPr lang="fr-FR" sz="1600" dirty="0"/>
          </a:p>
          <a:p>
            <a:pPr marL="1597025" lvl="4" indent="0">
              <a:buNone/>
            </a:pPr>
            <a:r>
              <a:rPr lang="fr-FR" sz="1600" dirty="0">
                <a:ea typeface="Wingdings"/>
                <a:cs typeface="Wingdings"/>
                <a:sym typeface="Wingdings"/>
              </a:rPr>
              <a:t> « Le retour de la rareté » ; Fin de l’espérance d’enrichissement global</a:t>
            </a:r>
            <a:endParaRPr lang="fr-FR" sz="1600" dirty="0"/>
          </a:p>
          <a:p>
            <a:pPr lvl="3"/>
            <a:endParaRPr lang="fr-FR" sz="1600" dirty="0"/>
          </a:p>
          <a:p>
            <a:pPr lvl="4"/>
            <a:endParaRPr lang="fr-FR" sz="1500" dirty="0"/>
          </a:p>
        </p:txBody>
      </p:sp>
    </p:spTree>
    <p:extLst>
      <p:ext uri="{BB962C8B-B14F-4D97-AF65-F5344CB8AC3E}">
        <p14:creationId xmlns:p14="http://schemas.microsoft.com/office/powerpoint/2010/main" val="150182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C628-7A3F-C09D-5A85-408DBEDD955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2EB6421-34DA-A1DE-6DE1-7393ABC5869F}"/>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55D33F56-125B-E4B4-7D6A-F5A0E5415D57}"/>
              </a:ext>
            </a:extLst>
          </p:cNvPr>
          <p:cNvSpPr>
            <a:spLocks noGrp="1"/>
          </p:cNvSpPr>
          <p:nvPr>
            <p:ph idx="1"/>
          </p:nvPr>
        </p:nvSpPr>
        <p:spPr>
          <a:xfrm>
            <a:off x="914400" y="1735138"/>
            <a:ext cx="8229600" cy="5122862"/>
          </a:xfrm>
        </p:spPr>
        <p:txBody>
          <a:bodyPr>
            <a:normAutofit/>
          </a:bodyPr>
          <a:lstStyle/>
          <a:p>
            <a:r>
              <a:rPr lang="fr-FR" sz="2200" dirty="0"/>
              <a:t>Notion de « Capitalisme de la finitude » </a:t>
            </a:r>
          </a:p>
          <a:p>
            <a:pPr lvl="1" algn="just"/>
            <a:r>
              <a:rPr lang="fr-FR" sz="1800" dirty="0">
                <a:effectLst/>
              </a:rPr>
              <a:t>« Le néolibéralisme est terminé. La remise en cause du libre-échange, des mécanismes concurrentiels et le retour d’une conception autarcique de l’économie, la croissance décuplée de monopoles privés devenus des compagnies-États, une liberté des mers mise à mal, un réarmement général et une multiplication des conflits, la nouvelle course à l’accaparement des terres, des minerais et des espèces vivantes sont autant de phénomènes qui traduisent une mutation du capitalisme mondial vers un ensemble cohérent, tout à la fois nouveau et très ancien. »</a:t>
            </a:r>
          </a:p>
          <a:p>
            <a:pPr marL="457200" lvl="1" indent="0">
              <a:buNone/>
            </a:pPr>
            <a:endParaRPr lang="fr-FR" sz="1800" dirty="0">
              <a:effectLst/>
            </a:endParaRPr>
          </a:p>
          <a:p>
            <a:pPr marL="0" indent="0">
              <a:buNone/>
            </a:pPr>
            <a:endParaRPr lang="fr-FR" dirty="0"/>
          </a:p>
        </p:txBody>
      </p:sp>
    </p:spTree>
    <p:extLst>
      <p:ext uri="{BB962C8B-B14F-4D97-AF65-F5344CB8AC3E}">
        <p14:creationId xmlns:p14="http://schemas.microsoft.com/office/powerpoint/2010/main" val="98712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4E9FB-2867-29FC-234F-24C67F09B973}"/>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E75FD52F-2CA1-8904-B025-2BE3BF5B20B9}"/>
              </a:ext>
            </a:extLst>
          </p:cNvPr>
          <p:cNvSpPr>
            <a:spLocks noGrp="1"/>
          </p:cNvSpPr>
          <p:nvPr>
            <p:ph idx="1"/>
          </p:nvPr>
        </p:nvSpPr>
        <p:spPr>
          <a:xfrm>
            <a:off x="914400" y="1735138"/>
            <a:ext cx="8229600" cy="5122862"/>
          </a:xfrm>
        </p:spPr>
        <p:txBody>
          <a:bodyPr>
            <a:normAutofit/>
          </a:bodyPr>
          <a:lstStyle/>
          <a:p>
            <a:r>
              <a:rPr lang="fr-FR" sz="2200" dirty="0"/>
              <a:t>Notion de « Capitalisme de la finitude » </a:t>
            </a:r>
          </a:p>
          <a:p>
            <a:pPr lvl="1" algn="just"/>
            <a:r>
              <a:rPr lang="fr-FR" sz="1800" dirty="0">
                <a:effectLst/>
              </a:rPr>
              <a:t>« Le néolibéralisme est terminé. La remise en cause du libre-échange, des mécanismes concurrentiels et le retour d’une conception autarcique de l’économie, la croissance décuplée de monopoles privés devenus des compagnies-États, une liberté des mers mise à mal, un réarmement général et une multiplication des conflits, la nouvelle course à l’accaparement des terres, des minerais et des espèces vivantes sont autant de phénomènes qui traduisent une mutation du capitalisme mondial vers un ensemble cohérent, tout à la fois nouveau et très ancien. »</a:t>
            </a:r>
          </a:p>
          <a:p>
            <a:pPr marL="457200" lvl="1" indent="0">
              <a:buNone/>
            </a:pPr>
            <a:endParaRPr lang="fr-FR" sz="1800" dirty="0">
              <a:effectLst/>
            </a:endParaRPr>
          </a:p>
          <a:p>
            <a:pPr lvl="1">
              <a:buFont typeface="Wingdings" pitchFamily="2" charset="2"/>
              <a:buChar char="è"/>
            </a:pPr>
            <a:r>
              <a:rPr lang="fr-FR" sz="2000" kern="1200" dirty="0">
                <a:solidFill>
                  <a:srgbClr val="000000"/>
                </a:solidFill>
                <a:ea typeface="Wingdings" pitchFamily="2" charset="2"/>
                <a:cs typeface="Wingdings" pitchFamily="2" charset="2"/>
              </a:rPr>
              <a:t>H</a:t>
            </a:r>
            <a:r>
              <a:rPr lang="fr-FR" sz="2000" dirty="0">
                <a:solidFill>
                  <a:srgbClr val="000000"/>
                </a:solidFill>
                <a:ea typeface="Wingdings" pitchFamily="2" charset="2"/>
                <a:cs typeface="Wingdings" pitchFamily="2" charset="2"/>
              </a:rPr>
              <a:t>ypothèse pour une nouvelle histoire/compréhension du capitalisme et de la Modernité : </a:t>
            </a:r>
            <a:r>
              <a:rPr lang="fr-FR" sz="2000" b="1" dirty="0">
                <a:solidFill>
                  <a:srgbClr val="000000"/>
                </a:solidFill>
                <a:ea typeface="Wingdings" pitchFamily="2" charset="2"/>
                <a:cs typeface="Wingdings" pitchFamily="2" charset="2"/>
              </a:rPr>
              <a:t>2 modèles</a:t>
            </a:r>
          </a:p>
          <a:p>
            <a:pPr lvl="2">
              <a:buFont typeface="Wingdings" pitchFamily="2" charset="2"/>
              <a:buChar char="è"/>
            </a:pPr>
            <a:r>
              <a:rPr lang="fr-FR" sz="1800" dirty="0">
                <a:solidFill>
                  <a:srgbClr val="000000"/>
                </a:solidFill>
              </a:rPr>
              <a:t>Capitalisme « libéral »</a:t>
            </a:r>
          </a:p>
          <a:p>
            <a:pPr lvl="2">
              <a:buFont typeface="Wingdings" pitchFamily="2" charset="2"/>
              <a:buChar char="è"/>
            </a:pPr>
            <a:r>
              <a:rPr lang="fr-FR" sz="1800" dirty="0">
                <a:solidFill>
                  <a:srgbClr val="000000"/>
                </a:solidFill>
              </a:rPr>
              <a:t>Capitalisme « de la finitude » </a:t>
            </a:r>
            <a:endParaRPr lang="fr-FR" sz="1800" dirty="0"/>
          </a:p>
          <a:p>
            <a:pPr marL="0" indent="0">
              <a:buNone/>
            </a:pPr>
            <a:endParaRPr lang="fr-FR" dirty="0"/>
          </a:p>
        </p:txBody>
      </p:sp>
    </p:spTree>
    <p:extLst>
      <p:ext uri="{BB962C8B-B14F-4D97-AF65-F5344CB8AC3E}">
        <p14:creationId xmlns:p14="http://schemas.microsoft.com/office/powerpoint/2010/main" val="336020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4E9FB-2867-29FC-234F-24C67F09B973}"/>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E75FD52F-2CA1-8904-B025-2BE3BF5B20B9}"/>
              </a:ext>
            </a:extLst>
          </p:cNvPr>
          <p:cNvSpPr>
            <a:spLocks noGrp="1"/>
          </p:cNvSpPr>
          <p:nvPr>
            <p:ph idx="1"/>
          </p:nvPr>
        </p:nvSpPr>
        <p:spPr>
          <a:xfrm>
            <a:off x="914400" y="1735137"/>
            <a:ext cx="8229600" cy="5122863"/>
          </a:xfrm>
        </p:spPr>
        <p:txBody>
          <a:bodyPr>
            <a:normAutofit/>
          </a:bodyPr>
          <a:lstStyle/>
          <a:p>
            <a:r>
              <a:rPr lang="fr-FR" sz="2200" dirty="0"/>
              <a:t>Notion de « Capitalisme de la finitude » </a:t>
            </a:r>
          </a:p>
          <a:p>
            <a:pPr lvl="1"/>
            <a:r>
              <a:rPr lang="fr-FR" sz="2000" dirty="0"/>
              <a:t>2 modèles </a:t>
            </a:r>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marL="0" indent="0">
              <a:buNone/>
            </a:pPr>
            <a:endParaRPr lang="fr-FR" sz="1600" dirty="0"/>
          </a:p>
          <a:p>
            <a:pPr marL="0" indent="0">
              <a:buNone/>
            </a:pPr>
            <a:endParaRPr lang="fr-FR" dirty="0"/>
          </a:p>
        </p:txBody>
      </p:sp>
      <p:graphicFrame>
        <p:nvGraphicFramePr>
          <p:cNvPr id="4" name="Tableau 3">
            <a:extLst>
              <a:ext uri="{FF2B5EF4-FFF2-40B4-BE49-F238E27FC236}">
                <a16:creationId xmlns:a16="http://schemas.microsoft.com/office/drawing/2014/main" id="{22D2C1CA-B6AE-38BA-5368-C64B4590EC42}"/>
              </a:ext>
            </a:extLst>
          </p:cNvPr>
          <p:cNvGraphicFramePr>
            <a:graphicFrameLocks noGrp="1"/>
          </p:cNvGraphicFramePr>
          <p:nvPr>
            <p:extLst>
              <p:ext uri="{D42A27DB-BD31-4B8C-83A1-F6EECF244321}">
                <p14:modId xmlns:p14="http://schemas.microsoft.com/office/powerpoint/2010/main" val="3915432778"/>
              </p:ext>
            </p:extLst>
          </p:nvPr>
        </p:nvGraphicFramePr>
        <p:xfrm>
          <a:off x="0" y="2921876"/>
          <a:ext cx="9144000" cy="2913467"/>
        </p:xfrm>
        <a:graphic>
          <a:graphicData uri="http://schemas.openxmlformats.org/drawingml/2006/table">
            <a:tbl>
              <a:tblPr firstRow="1" bandRow="1">
                <a:tableStyleId>{5C22544A-7EE6-4342-B048-85BDC9FD1C3A}</a:tableStyleId>
              </a:tblPr>
              <a:tblGrid>
                <a:gridCol w="1906990">
                  <a:extLst>
                    <a:ext uri="{9D8B030D-6E8A-4147-A177-3AD203B41FA5}">
                      <a16:colId xmlns:a16="http://schemas.microsoft.com/office/drawing/2014/main" val="887250116"/>
                    </a:ext>
                  </a:extLst>
                </a:gridCol>
                <a:gridCol w="1561557">
                  <a:extLst>
                    <a:ext uri="{9D8B030D-6E8A-4147-A177-3AD203B41FA5}">
                      <a16:colId xmlns:a16="http://schemas.microsoft.com/office/drawing/2014/main" val="3764099726"/>
                    </a:ext>
                  </a:extLst>
                </a:gridCol>
                <a:gridCol w="1938485">
                  <a:extLst>
                    <a:ext uri="{9D8B030D-6E8A-4147-A177-3AD203B41FA5}">
                      <a16:colId xmlns:a16="http://schemas.microsoft.com/office/drawing/2014/main" val="4233520399"/>
                    </a:ext>
                  </a:extLst>
                </a:gridCol>
                <a:gridCol w="1800951">
                  <a:extLst>
                    <a:ext uri="{9D8B030D-6E8A-4147-A177-3AD203B41FA5}">
                      <a16:colId xmlns:a16="http://schemas.microsoft.com/office/drawing/2014/main" val="1882281935"/>
                    </a:ext>
                  </a:extLst>
                </a:gridCol>
                <a:gridCol w="1936017">
                  <a:extLst>
                    <a:ext uri="{9D8B030D-6E8A-4147-A177-3AD203B41FA5}">
                      <a16:colId xmlns:a16="http://schemas.microsoft.com/office/drawing/2014/main" val="3580626050"/>
                    </a:ext>
                  </a:extLst>
                </a:gridCol>
              </a:tblGrid>
              <a:tr h="536027">
                <a:tc>
                  <a:txBody>
                    <a:bodyPr/>
                    <a:lstStyle/>
                    <a:p>
                      <a:r>
                        <a:rPr lang="fr-FR"/>
                        <a:t>XVI</a:t>
                      </a:r>
                      <a:r>
                        <a:rPr lang="fr-FR" baseline="30000"/>
                        <a:t>e</a:t>
                      </a:r>
                      <a:r>
                        <a:rPr lang="fr-FR" baseline="0"/>
                        <a:t>-XVIII</a:t>
                      </a:r>
                      <a:r>
                        <a:rPr lang="fr-FR" baseline="30000"/>
                        <a:t>e</a:t>
                      </a:r>
                      <a:r>
                        <a:rPr lang="fr-FR" baseline="0"/>
                        <a:t> s.</a:t>
                      </a:r>
                      <a:endParaRPr lang="fr-FR"/>
                    </a:p>
                  </a:txBody>
                  <a:tcPr/>
                </a:tc>
                <a:tc>
                  <a:txBody>
                    <a:bodyPr/>
                    <a:lstStyle/>
                    <a:p>
                      <a:r>
                        <a:rPr lang="fr-FR"/>
                        <a:t>1815-1880</a:t>
                      </a:r>
                    </a:p>
                  </a:txBody>
                  <a:tcPr/>
                </a:tc>
                <a:tc>
                  <a:txBody>
                    <a:bodyPr/>
                    <a:lstStyle/>
                    <a:p>
                      <a:r>
                        <a:rPr lang="fr-FR"/>
                        <a:t>1880-1945</a:t>
                      </a:r>
                    </a:p>
                  </a:txBody>
                  <a:tcPr/>
                </a:tc>
                <a:tc>
                  <a:txBody>
                    <a:bodyPr/>
                    <a:lstStyle/>
                    <a:p>
                      <a:r>
                        <a:rPr lang="fr-FR"/>
                        <a:t>1945-2010</a:t>
                      </a:r>
                    </a:p>
                  </a:txBody>
                  <a:tcPr/>
                </a:tc>
                <a:tc>
                  <a:txBody>
                    <a:bodyPr/>
                    <a:lstStyle/>
                    <a:p>
                      <a:r>
                        <a:rPr lang="fr-FR"/>
                        <a:t>2010-présent</a:t>
                      </a:r>
                    </a:p>
                  </a:txBody>
                  <a:tcPr/>
                </a:tc>
                <a:extLst>
                  <a:ext uri="{0D108BD9-81ED-4DB2-BD59-A6C34878D82A}">
                    <a16:rowId xmlns:a16="http://schemas.microsoft.com/office/drawing/2014/main" val="2444071303"/>
                  </a:ext>
                </a:extLst>
              </a:tr>
              <a:tr h="835792">
                <a:tc>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t>Capitalisme libéral</a:t>
                      </a:r>
                    </a:p>
                    <a:p>
                      <a:r>
                        <a:rPr lang="fr-FR"/>
                        <a:t>(Libéralisme classique)</a:t>
                      </a:r>
                    </a:p>
                  </a:txBody>
                  <a:tcPr/>
                </a:tc>
                <a:tc>
                  <a:txBody>
                    <a:bodyPr/>
                    <a:lstStyle/>
                    <a:p>
                      <a:endParaRPr lang="fr-FR"/>
                    </a:p>
                  </a:txBody>
                  <a:tcPr/>
                </a:tc>
                <a:tc>
                  <a:txBody>
                    <a:bodyPr/>
                    <a:lstStyle/>
                    <a:p>
                      <a:r>
                        <a:rPr lang="fr-FR" b="1"/>
                        <a:t>Capitalisme </a:t>
                      </a:r>
                    </a:p>
                    <a:p>
                      <a:r>
                        <a:rPr lang="fr-FR" b="1"/>
                        <a:t>libéral </a:t>
                      </a:r>
                    </a:p>
                    <a:p>
                      <a:r>
                        <a:rPr lang="fr-FR"/>
                        <a:t>(Libéralisme « encastré » puis néolibéralisme)</a:t>
                      </a:r>
                    </a:p>
                  </a:txBody>
                  <a:tcPr/>
                </a:tc>
                <a:tc>
                  <a:txBody>
                    <a:bodyPr/>
                    <a:lstStyle/>
                    <a:p>
                      <a:endParaRPr lang="fr-FR"/>
                    </a:p>
                  </a:txBody>
                  <a:tcPr/>
                </a:tc>
                <a:extLst>
                  <a:ext uri="{0D108BD9-81ED-4DB2-BD59-A6C34878D82A}">
                    <a16:rowId xmlns:a16="http://schemas.microsoft.com/office/drawing/2014/main" val="1093797056"/>
                  </a:ext>
                </a:extLst>
              </a:tr>
              <a:tr h="835792">
                <a:tc>
                  <a:txBody>
                    <a:bodyPr/>
                    <a:lstStyle/>
                    <a:p>
                      <a:r>
                        <a:rPr lang="fr-FR" b="1"/>
                        <a:t>Capitalisme de la finitude </a:t>
                      </a:r>
                    </a:p>
                    <a:p>
                      <a:r>
                        <a:rPr lang="fr-FR"/>
                        <a:t>(« Mercantilisme »)</a:t>
                      </a:r>
                    </a:p>
                  </a:txBody>
                  <a:tcPr/>
                </a:tc>
                <a:tc>
                  <a:txBody>
                    <a:bodyPr/>
                    <a:lstStyle/>
                    <a:p>
                      <a:endParaRPr lang="fr-FR"/>
                    </a:p>
                  </a:txBody>
                  <a:tcPr/>
                </a:tc>
                <a:tc>
                  <a:txBody>
                    <a:bodyPr/>
                    <a:lstStyle/>
                    <a:p>
                      <a:r>
                        <a:rPr lang="fr-FR" b="1"/>
                        <a:t>Capitalisme de la finitude </a:t>
                      </a:r>
                    </a:p>
                    <a:p>
                      <a:r>
                        <a:rPr lang="fr-FR"/>
                        <a:t>(« Impérialisme »)</a:t>
                      </a:r>
                    </a:p>
                  </a:txBody>
                  <a:tcPr/>
                </a:tc>
                <a:tc>
                  <a:txBody>
                    <a:bodyPr/>
                    <a:lstStyle/>
                    <a:p>
                      <a:endParaRPr lang="fr-FR"/>
                    </a:p>
                  </a:txBody>
                  <a:tcPr/>
                </a:tc>
                <a:tc>
                  <a:txBody>
                    <a:bodyPr/>
                    <a:lstStyle/>
                    <a:p>
                      <a:r>
                        <a:rPr lang="fr-FR" b="1"/>
                        <a:t>Capitalisme de la finitude </a:t>
                      </a:r>
                    </a:p>
                    <a:p>
                      <a:r>
                        <a:rPr lang="fr-FR"/>
                        <a:t>(« </a:t>
                      </a:r>
                      <a:r>
                        <a:rPr lang="fr-FR" err="1"/>
                        <a:t>Illibéralisme</a:t>
                      </a:r>
                      <a:r>
                        <a:rPr lang="fr-FR"/>
                        <a:t> » ?)</a:t>
                      </a:r>
                    </a:p>
                  </a:txBody>
                  <a:tcPr/>
                </a:tc>
                <a:extLst>
                  <a:ext uri="{0D108BD9-81ED-4DB2-BD59-A6C34878D82A}">
                    <a16:rowId xmlns:a16="http://schemas.microsoft.com/office/drawing/2014/main" val="1516650955"/>
                  </a:ext>
                </a:extLst>
              </a:tr>
            </a:tbl>
          </a:graphicData>
        </a:graphic>
      </p:graphicFrame>
    </p:spTree>
    <p:extLst>
      <p:ext uri="{BB962C8B-B14F-4D97-AF65-F5344CB8AC3E}">
        <p14:creationId xmlns:p14="http://schemas.microsoft.com/office/powerpoint/2010/main" val="213326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93F2C-7ABF-552D-C669-B937E41B7614}"/>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F7A793C8-EB56-321D-DE4A-963950AF5D94}"/>
              </a:ext>
            </a:extLst>
          </p:cNvPr>
          <p:cNvSpPr>
            <a:spLocks noGrp="1"/>
          </p:cNvSpPr>
          <p:nvPr>
            <p:ph idx="1"/>
          </p:nvPr>
        </p:nvSpPr>
        <p:spPr>
          <a:xfrm>
            <a:off x="914400" y="1735138"/>
            <a:ext cx="8229600" cy="5122862"/>
          </a:xfrm>
        </p:spPr>
        <p:txBody>
          <a:bodyPr>
            <a:normAutofit/>
          </a:bodyPr>
          <a:lstStyle/>
          <a:p>
            <a:r>
              <a:rPr lang="fr-FR" sz="2200" dirty="0"/>
              <a:t>Notion de « Capitalisme de la finitude » </a:t>
            </a:r>
          </a:p>
          <a:p>
            <a:pPr lvl="1"/>
            <a:r>
              <a:rPr lang="fr-FR" sz="2000" dirty="0">
                <a:effectLst/>
              </a:rPr>
              <a:t>Définition </a:t>
            </a:r>
          </a:p>
          <a:p>
            <a:pPr lvl="1"/>
            <a:endParaRPr lang="fr-FR" sz="2000" dirty="0">
              <a:effectLst/>
            </a:endParaRPr>
          </a:p>
          <a:p>
            <a:pPr lvl="1" algn="just"/>
            <a:r>
              <a:rPr lang="fr-FR" sz="2000" dirty="0"/>
              <a:t>« L</a:t>
            </a:r>
            <a:r>
              <a:rPr lang="fr-FR" sz="2000" dirty="0">
                <a:effectLst/>
              </a:rPr>
              <a:t>e capitalisme de la finitude est une vaste entreprise navale et territoriale de </a:t>
            </a:r>
            <a:r>
              <a:rPr lang="fr-FR" sz="2000" b="1" dirty="0">
                <a:effectLst/>
              </a:rPr>
              <a:t>monopolisation d’actifs </a:t>
            </a:r>
            <a:r>
              <a:rPr lang="fr-FR" sz="2000" dirty="0">
                <a:effectLst/>
              </a:rPr>
              <a:t>– terres, mines, zones maritimes, personnes esclavagisées, entrepôts, </a:t>
            </a:r>
            <a:r>
              <a:rPr lang="fr-FR" sz="2000" dirty="0" err="1">
                <a:effectLst/>
              </a:rPr>
              <a:t>cables</a:t>
            </a:r>
            <a:r>
              <a:rPr lang="fr-FR" sz="2000" dirty="0">
                <a:effectLst/>
              </a:rPr>
              <a:t> sous-marins, satellites, données numériques, etc. – menée par des États-nations et des compagnies publiques et privées afin de générer </a:t>
            </a:r>
            <a:r>
              <a:rPr lang="fr-FR" sz="2000" b="1" dirty="0">
                <a:effectLst/>
              </a:rPr>
              <a:t>un revenu </a:t>
            </a:r>
            <a:r>
              <a:rPr lang="fr-FR" sz="2000" b="1" i="1" dirty="0">
                <a:effectLst/>
              </a:rPr>
              <a:t>rentier </a:t>
            </a:r>
            <a:r>
              <a:rPr lang="fr-FR" sz="2000" b="1" dirty="0">
                <a:effectLst/>
              </a:rPr>
              <a:t>hors du principe concurrentiel</a:t>
            </a:r>
            <a:r>
              <a:rPr lang="fr-FR" sz="2000" dirty="0">
                <a:effectLst/>
              </a:rPr>
              <a:t>. »</a:t>
            </a:r>
          </a:p>
          <a:p>
            <a:endParaRPr lang="fr-FR" dirty="0"/>
          </a:p>
        </p:txBody>
      </p:sp>
    </p:spTree>
    <p:extLst>
      <p:ext uri="{BB962C8B-B14F-4D97-AF65-F5344CB8AC3E}">
        <p14:creationId xmlns:p14="http://schemas.microsoft.com/office/powerpoint/2010/main" val="322108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2C69B-9EE4-5C6A-3439-8991C95768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B799ED-C3C8-236E-2688-3477B2C3ECDF}"/>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23D43BBC-9773-3D81-28EC-4880B07022A9}"/>
              </a:ext>
            </a:extLst>
          </p:cNvPr>
          <p:cNvSpPr>
            <a:spLocks noGrp="1"/>
          </p:cNvSpPr>
          <p:nvPr>
            <p:ph idx="1"/>
          </p:nvPr>
        </p:nvSpPr>
        <p:spPr>
          <a:xfrm>
            <a:off x="914400" y="1735138"/>
            <a:ext cx="8229600" cy="5122862"/>
          </a:xfrm>
        </p:spPr>
        <p:txBody>
          <a:bodyPr>
            <a:normAutofit/>
          </a:bodyPr>
          <a:lstStyle/>
          <a:p>
            <a:r>
              <a:rPr lang="fr-FR" sz="2200" dirty="0"/>
              <a:t>Notion de « Capitalisme de la finitude » </a:t>
            </a:r>
          </a:p>
          <a:p>
            <a:pPr lvl="1"/>
            <a:r>
              <a:rPr lang="fr-FR" sz="2000" dirty="0"/>
              <a:t>3 caractéristiques majeures (on pourrait certainement en trouver d’autres)</a:t>
            </a:r>
          </a:p>
          <a:p>
            <a:pPr marL="914400" lvl="2" indent="0">
              <a:buNone/>
            </a:pPr>
            <a:r>
              <a:rPr lang="fr-FR" sz="2400" dirty="0">
                <a:ea typeface="Wingdings"/>
                <a:cs typeface="Wingdings"/>
                <a:sym typeface="Wingdings"/>
              </a:rPr>
              <a:t>		</a:t>
            </a:r>
            <a:endParaRPr lang="fr-FR" dirty="0"/>
          </a:p>
        </p:txBody>
      </p:sp>
    </p:spTree>
    <p:extLst>
      <p:ext uri="{BB962C8B-B14F-4D97-AF65-F5344CB8AC3E}">
        <p14:creationId xmlns:p14="http://schemas.microsoft.com/office/powerpoint/2010/main" val="283458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0D099-AFAC-6325-C893-5415120C13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12A5B2-3F2C-7C7C-83DF-D5896FE850A5}"/>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0ED6BD2F-5E19-76C1-68C6-1F1B06415C5A}"/>
              </a:ext>
            </a:extLst>
          </p:cNvPr>
          <p:cNvSpPr>
            <a:spLocks noGrp="1"/>
          </p:cNvSpPr>
          <p:nvPr>
            <p:ph idx="1"/>
          </p:nvPr>
        </p:nvSpPr>
        <p:spPr>
          <a:xfrm>
            <a:off x="914400" y="1735138"/>
            <a:ext cx="8229600" cy="5122862"/>
          </a:xfrm>
        </p:spPr>
        <p:txBody>
          <a:bodyPr>
            <a:normAutofit/>
          </a:bodyPr>
          <a:lstStyle/>
          <a:p>
            <a:r>
              <a:rPr lang="fr-FR" sz="2200" dirty="0"/>
              <a:t>Notion de « Capitalisme de la finitude » </a:t>
            </a:r>
          </a:p>
          <a:p>
            <a:pPr lvl="1"/>
            <a:r>
              <a:rPr lang="fr-FR" sz="2000" dirty="0"/>
              <a:t>3 caractéristiques majeures (on pourrait certainement en trouver d’autres)</a:t>
            </a:r>
          </a:p>
          <a:p>
            <a:pPr lvl="2"/>
            <a:r>
              <a:rPr lang="fr-FR" sz="1600" dirty="0"/>
              <a:t>« L</a:t>
            </a:r>
            <a:r>
              <a:rPr lang="fr-FR" sz="1600" dirty="0">
                <a:effectLst/>
              </a:rPr>
              <a:t>a </a:t>
            </a:r>
            <a:r>
              <a:rPr lang="fr-FR" sz="1600" b="1" dirty="0">
                <a:effectLst/>
              </a:rPr>
              <a:t>fermeture et la privatisation des mers</a:t>
            </a:r>
            <a:r>
              <a:rPr lang="fr-FR" sz="1600" dirty="0">
                <a:effectLst/>
              </a:rPr>
              <a:t>, phénomène qui appelle une articulation forte, et même un brouillage des lignes, entre marines de guerre et marines marchandes. » </a:t>
            </a:r>
            <a:endParaRPr lang="fr-FR" dirty="0"/>
          </a:p>
          <a:p>
            <a:pPr lvl="2"/>
            <a:r>
              <a:rPr lang="fr-FR" sz="1600" dirty="0">
                <a:effectLst/>
              </a:rPr>
              <a:t>« La </a:t>
            </a:r>
            <a:r>
              <a:rPr lang="fr-FR" sz="1600" b="1" dirty="0">
                <a:effectLst/>
              </a:rPr>
              <a:t>relégation au second plan</a:t>
            </a:r>
            <a:r>
              <a:rPr lang="fr-FR" sz="1600" dirty="0">
                <a:effectLst/>
              </a:rPr>
              <a:t>, voire l’éviction pure et simple, </a:t>
            </a:r>
            <a:r>
              <a:rPr lang="fr-FR" sz="1600" b="1" dirty="0">
                <a:effectLst/>
              </a:rPr>
              <a:t>des mécanismes du marché</a:t>
            </a:r>
            <a:r>
              <a:rPr lang="fr-FR" sz="1600" dirty="0">
                <a:effectLst/>
              </a:rPr>
              <a:t>. Les prix libres, le commerce multilatéral et la concurrence sont tenus à l’écart au profit des zones impériales d’échanges, des monopoles, des ententes et de la coercition violente. » </a:t>
            </a:r>
            <a:endParaRPr lang="fr-FR" dirty="0"/>
          </a:p>
          <a:p>
            <a:pPr marL="457200" lvl="1" indent="0">
              <a:buNone/>
            </a:pPr>
            <a:r>
              <a:rPr lang="fr-FR" sz="2400" dirty="0">
                <a:ea typeface="Wingdings"/>
                <a:cs typeface="Wingdings"/>
                <a:sym typeface="Wingdings"/>
              </a:rPr>
              <a:t>		</a:t>
            </a:r>
            <a:endParaRPr lang="fr-FR" dirty="0"/>
          </a:p>
        </p:txBody>
      </p:sp>
    </p:spTree>
    <p:extLst>
      <p:ext uri="{BB962C8B-B14F-4D97-AF65-F5344CB8AC3E}">
        <p14:creationId xmlns:p14="http://schemas.microsoft.com/office/powerpoint/2010/main" val="264221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D22A-1810-E6D1-75EB-F2813A1E22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4F8395-19D1-99A2-C01B-1A40371D6DA4}"/>
              </a:ext>
            </a:extLst>
          </p:cNvPr>
          <p:cNvSpPr>
            <a:spLocks noGrp="1"/>
          </p:cNvSpPr>
          <p:nvPr>
            <p:ph type="title"/>
          </p:nvPr>
        </p:nvSpPr>
        <p:spPr/>
        <p:txBody>
          <a:bodyPr/>
          <a:lstStyle/>
          <a:p>
            <a:r>
              <a:rPr lang="fr-FR" dirty="0"/>
              <a:t>Propos général</a:t>
            </a:r>
          </a:p>
        </p:txBody>
      </p:sp>
      <p:sp>
        <p:nvSpPr>
          <p:cNvPr id="3" name="Espace réservé du contenu 2">
            <a:extLst>
              <a:ext uri="{FF2B5EF4-FFF2-40B4-BE49-F238E27FC236}">
                <a16:creationId xmlns:a16="http://schemas.microsoft.com/office/drawing/2014/main" id="{FAEF6ED1-F990-7655-FD9D-6F2E669B7C91}"/>
              </a:ext>
            </a:extLst>
          </p:cNvPr>
          <p:cNvSpPr>
            <a:spLocks noGrp="1"/>
          </p:cNvSpPr>
          <p:nvPr>
            <p:ph idx="1"/>
          </p:nvPr>
        </p:nvSpPr>
        <p:spPr>
          <a:xfrm>
            <a:off x="914400" y="1735138"/>
            <a:ext cx="8229600" cy="5122862"/>
          </a:xfrm>
        </p:spPr>
        <p:txBody>
          <a:bodyPr>
            <a:normAutofit/>
          </a:bodyPr>
          <a:lstStyle/>
          <a:p>
            <a:r>
              <a:rPr lang="fr-FR" sz="2200" dirty="0"/>
              <a:t>Notion de « Capitalisme de la finitude » </a:t>
            </a:r>
          </a:p>
          <a:p>
            <a:pPr lvl="1"/>
            <a:r>
              <a:rPr lang="fr-FR" sz="2000" dirty="0"/>
              <a:t>3 caractéristiques majeures (on pourrait certainement en trouver d’autres)</a:t>
            </a:r>
          </a:p>
          <a:p>
            <a:pPr lvl="2"/>
            <a:r>
              <a:rPr lang="fr-FR" sz="1600" dirty="0"/>
              <a:t>« L</a:t>
            </a:r>
            <a:r>
              <a:rPr lang="fr-FR" sz="1600" dirty="0">
                <a:effectLst/>
              </a:rPr>
              <a:t>a </a:t>
            </a:r>
            <a:r>
              <a:rPr lang="fr-FR" sz="1600" b="1" dirty="0">
                <a:effectLst/>
              </a:rPr>
              <a:t>fermeture et la privatisation des mers</a:t>
            </a:r>
            <a:r>
              <a:rPr lang="fr-FR" sz="1600" dirty="0">
                <a:effectLst/>
              </a:rPr>
              <a:t>, phénomène qui appelle une articulation forte, et même un brouillage des lignes, entre marines de guerre et marines marchandes. » </a:t>
            </a:r>
            <a:endParaRPr lang="fr-FR" dirty="0"/>
          </a:p>
          <a:p>
            <a:pPr lvl="2"/>
            <a:r>
              <a:rPr lang="fr-FR" sz="1600" dirty="0">
                <a:effectLst/>
              </a:rPr>
              <a:t>« La </a:t>
            </a:r>
            <a:r>
              <a:rPr lang="fr-FR" sz="1600" b="1" dirty="0">
                <a:effectLst/>
              </a:rPr>
              <a:t>relégation au second plan</a:t>
            </a:r>
            <a:r>
              <a:rPr lang="fr-FR" sz="1600" dirty="0">
                <a:effectLst/>
              </a:rPr>
              <a:t>, voire l’éviction pure et simple, </a:t>
            </a:r>
            <a:r>
              <a:rPr lang="fr-FR" sz="1600" b="1" dirty="0">
                <a:effectLst/>
              </a:rPr>
              <a:t>des mécanismes du marché</a:t>
            </a:r>
            <a:r>
              <a:rPr lang="fr-FR" sz="1600" dirty="0">
                <a:effectLst/>
              </a:rPr>
              <a:t>. Les prix libres, le commerce multilatéral et la concurrence sont tenus à l’écart au profit des zones impériales d’échanges, des monopoles, des ententes et de la coercition violente. » </a:t>
            </a:r>
            <a:endParaRPr lang="fr-FR" dirty="0"/>
          </a:p>
          <a:p>
            <a:pPr lvl="2"/>
            <a:r>
              <a:rPr lang="fr-FR" sz="1600" dirty="0">
                <a:effectLst/>
              </a:rPr>
              <a:t>« </a:t>
            </a:r>
            <a:r>
              <a:rPr lang="fr-FR" sz="1600" dirty="0"/>
              <a:t>La </a:t>
            </a:r>
            <a:r>
              <a:rPr lang="fr-FR" sz="1600" dirty="0">
                <a:effectLst/>
              </a:rPr>
              <a:t>constitution d’empires par la </a:t>
            </a:r>
            <a:r>
              <a:rPr lang="fr-FR" sz="1600" b="1" dirty="0">
                <a:effectLst/>
              </a:rPr>
              <a:t>prise de contrôle de firmes publiques et privées sur de larges espaces</a:t>
            </a:r>
            <a:r>
              <a:rPr lang="fr-FR" sz="1600" dirty="0">
                <a:effectLst/>
              </a:rPr>
              <a:t> (physiques et cybers). Généralement pourvues d’attributs souverains, ces entreprises génèrent les rythmes du capitalisme de la finitude par leurs entrepôts, leurs chaînes logistiques et leur gigantisme. »</a:t>
            </a:r>
          </a:p>
          <a:p>
            <a:pPr marL="914400" lvl="2" indent="0">
              <a:buNone/>
            </a:pPr>
            <a:r>
              <a:rPr lang="fr-FR" sz="1600" dirty="0">
                <a:effectLst/>
              </a:rPr>
              <a:t> </a:t>
            </a:r>
            <a:endParaRPr lang="fr-FR" dirty="0"/>
          </a:p>
          <a:p>
            <a:pPr marL="457200" lvl="1" indent="0">
              <a:buNone/>
            </a:pPr>
            <a:r>
              <a:rPr lang="fr-FR" sz="2400" dirty="0">
                <a:ea typeface="Wingdings"/>
                <a:cs typeface="Wingdings"/>
                <a:sym typeface="Wingdings"/>
              </a:rPr>
              <a:t>		</a:t>
            </a:r>
            <a:endParaRPr lang="fr-FR" dirty="0"/>
          </a:p>
        </p:txBody>
      </p:sp>
    </p:spTree>
    <p:extLst>
      <p:ext uri="{BB962C8B-B14F-4D97-AF65-F5344CB8AC3E}">
        <p14:creationId xmlns:p14="http://schemas.microsoft.com/office/powerpoint/2010/main" val="9916914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Encrier">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7eb992698b7e708760473317060a576a">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7f1c38bbe3e3539e9a1cbddbc1848502"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E2DEBBBB-CAC5-4733-A881-9871352462E8}"/>
</file>

<file path=customXml/itemProps2.xml><?xml version="1.0" encoding="utf-8"?>
<ds:datastoreItem xmlns:ds="http://schemas.openxmlformats.org/officeDocument/2006/customXml" ds:itemID="{02FD93F3-178B-4E41-BF41-59B48359E5FA}"/>
</file>

<file path=customXml/itemProps3.xml><?xml version="1.0" encoding="utf-8"?>
<ds:datastoreItem xmlns:ds="http://schemas.openxmlformats.org/officeDocument/2006/customXml" ds:itemID="{3ABAC977-1169-4246-BB90-A2D0284CA8AC}"/>
</file>

<file path=docProps/app.xml><?xml version="1.0" encoding="utf-8"?>
<Properties xmlns="http://schemas.openxmlformats.org/officeDocument/2006/extended-properties" xmlns:vt="http://schemas.openxmlformats.org/officeDocument/2006/docPropsVTypes">
  <Template>Encrier.thmx</Template>
  <TotalTime>89171</TotalTime>
  <Words>2722</Words>
  <Application>Microsoft Macintosh PowerPoint</Application>
  <PresentationFormat>Affichage à l'écran (4:3)</PresentationFormat>
  <Paragraphs>299</Paragraphs>
  <Slides>26</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Calibri</vt:lpstr>
      <vt:lpstr>Goudy Old Style</vt:lpstr>
      <vt:lpstr>Impact</vt:lpstr>
      <vt:lpstr>Rockwell</vt:lpstr>
      <vt:lpstr>Wingdings</vt:lpstr>
      <vt:lpstr>Encrier</vt:lpstr>
      <vt:lpstr>   « Capitalisme de la finitude : le retour des empires» à propos de l’ouvrage  Le Monde confisqué. Essai sur le capitalisme de la finitude,  XVIe-XXIe siècle (Flammarion, 2025)</vt:lpstr>
      <vt:lpstr>Propos général</vt:lpstr>
      <vt:lpstr>Propos général</vt:lpstr>
      <vt:lpstr>Propos général</vt:lpstr>
      <vt:lpstr>Propos général</vt:lpstr>
      <vt:lpstr>Propos général</vt:lpstr>
      <vt:lpstr>Propos général</vt:lpstr>
      <vt:lpstr>Propos général</vt:lpstr>
      <vt:lpstr>Propos général</vt:lpstr>
      <vt:lpstr>Propos général</vt:lpstr>
      <vt:lpstr>Propos général</vt:lpstr>
      <vt:lpstr>Finitude</vt:lpstr>
      <vt:lpstr>Finitude</vt:lpstr>
      <vt:lpstr>Finitude</vt:lpstr>
      <vt:lpstr>Finitude</vt:lpstr>
      <vt:lpstr>Finitude</vt:lpstr>
      <vt:lpstr>Finitude</vt:lpstr>
      <vt:lpstr>Finitude</vt:lpstr>
      <vt:lpstr>Finitude</vt:lpstr>
      <vt:lpstr>Finitude</vt:lpstr>
      <vt:lpstr>Finitude</vt:lpstr>
      <vt:lpstr>Finitude</vt:lpstr>
      <vt:lpstr>Finitude</vt:lpstr>
      <vt:lpstr>Finitude</vt:lpstr>
      <vt:lpstr>Finitude</vt:lpstr>
      <vt:lpstr>Finitude</vt:lpstr>
    </vt:vector>
  </TitlesOfParts>
  <Manager/>
  <Company>Université Paris 8</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Arnaud Orain</dc:creator>
  <cp:keywords/>
  <dc:description/>
  <cp:lastModifiedBy>Microsoft Office User</cp:lastModifiedBy>
  <cp:revision>677</cp:revision>
  <cp:lastPrinted>2022-01-07T09:33:20Z</cp:lastPrinted>
  <dcterms:created xsi:type="dcterms:W3CDTF">2017-06-12T12:53:32Z</dcterms:created>
  <dcterms:modified xsi:type="dcterms:W3CDTF">2026-01-14T11:31:05Z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