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9" r:id="rId2"/>
    <p:sldId id="566" r:id="rId3"/>
    <p:sldId id="576" r:id="rId4"/>
    <p:sldId id="415" r:id="rId5"/>
    <p:sldId id="416" r:id="rId6"/>
    <p:sldId id="393" r:id="rId7"/>
    <p:sldId id="410" r:id="rId8"/>
    <p:sldId id="411" r:id="rId9"/>
    <p:sldId id="412" r:id="rId10"/>
    <p:sldId id="413" r:id="rId11"/>
    <p:sldId id="386" r:id="rId12"/>
    <p:sldId id="388" r:id="rId13"/>
    <p:sldId id="403" r:id="rId14"/>
    <p:sldId id="425" r:id="rId15"/>
    <p:sldId id="426" r:id="rId16"/>
    <p:sldId id="431" r:id="rId17"/>
    <p:sldId id="805" r:id="rId18"/>
    <p:sldId id="726" r:id="rId19"/>
    <p:sldId id="762" r:id="rId20"/>
    <p:sldId id="730" r:id="rId21"/>
    <p:sldId id="731" r:id="rId22"/>
    <p:sldId id="763" r:id="rId23"/>
    <p:sldId id="573" r:id="rId24"/>
    <p:sldId id="574" r:id="rId25"/>
    <p:sldId id="799" r:id="rId26"/>
    <p:sldId id="755" r:id="rId27"/>
    <p:sldId id="800" r:id="rId28"/>
    <p:sldId id="570" r:id="rId29"/>
    <p:sldId id="572" r:id="rId30"/>
    <p:sldId id="720" r:id="rId31"/>
    <p:sldId id="756" r:id="rId32"/>
    <p:sldId id="734" r:id="rId33"/>
    <p:sldId id="610" r:id="rId34"/>
    <p:sldId id="757" r:id="rId35"/>
    <p:sldId id="590" r:id="rId36"/>
    <p:sldId id="758" r:id="rId37"/>
    <p:sldId id="801" r:id="rId38"/>
    <p:sldId id="803" r:id="rId39"/>
    <p:sldId id="804" r:id="rId40"/>
    <p:sldId id="593" r:id="rId41"/>
    <p:sldId id="594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310" autoAdjust="0"/>
  </p:normalViewPr>
  <p:slideViewPr>
    <p:cSldViewPr snapToGrid="0">
      <p:cViewPr varScale="1">
        <p:scale>
          <a:sx n="77" d="100"/>
          <a:sy n="77" d="100"/>
        </p:scale>
        <p:origin x="9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01344-98BC-4575-A7D4-D4F516962336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DF563-0AD5-4FEC-9390-AAA7A71B8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52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ee.fr/fr/statistiques/5358250#titre-bloc-14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urlach_Panorama.jp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alshs.archives-ouvertes.fr/halshs-02182407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V%C3%A9loroute#/media/Fichier:Radweg_reinsfeld.jpg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C1273A-96FB-4EFB-B944-CD483A3D3C24}" type="slidenum">
              <a:rPr lang="fr-FR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4368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37E52-B10B-45F8-815B-5A542F928266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dirty="0"/>
              <a:t>93 % vit sous l’influence d’une ville….</a:t>
            </a:r>
          </a:p>
          <a:p>
            <a:pPr eaLnBrk="1" hangingPunct="1"/>
            <a:endParaRPr lang="fr-FR" dirty="0"/>
          </a:p>
          <a:p>
            <a:pPr eaLnBrk="1" hangingPunct="1"/>
            <a:r>
              <a:rPr lang="fr-FR" dirty="0"/>
              <a:t>Nouveau</a:t>
            </a:r>
            <a:r>
              <a:rPr lang="fr-FR" baseline="0" dirty="0"/>
              <a:t> zonage 2020 en aire d’attraction des villes sur la base recensement 2017. On définit toujours des pôles, mais attraction 15 % du domicile travail. </a:t>
            </a:r>
          </a:p>
          <a:p>
            <a:pPr eaLnBrk="1" hangingPunct="1"/>
            <a:endParaRPr lang="fr-FR" baseline="0" dirty="0"/>
          </a:p>
          <a:p>
            <a:pPr eaLnBrk="1" hangingPunct="1"/>
            <a:r>
              <a:rPr lang="fr-FR" baseline="0" dirty="0"/>
              <a:t>A noter on parle de couronne, plus de périurbain aussi explicitement qu’avant. Ca renvoie au débat périurbain / </a:t>
            </a:r>
            <a:r>
              <a:rPr lang="fr-FR" baseline="0" dirty="0" err="1"/>
              <a:t>périrural</a:t>
            </a:r>
            <a:r>
              <a:rPr lang="fr-FR" baseline="0" dirty="0"/>
              <a:t>…. </a:t>
            </a:r>
          </a:p>
        </p:txBody>
      </p:sp>
    </p:spTree>
    <p:extLst>
      <p:ext uri="{BB962C8B-B14F-4D97-AF65-F5344CB8AC3E}">
        <p14:creationId xmlns:p14="http://schemas.microsoft.com/office/powerpoint/2010/main" val="1333035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Grille de densité étend le rural…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C9B1D-FA91-44F1-8D91-06E9FDE6CF0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832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INSEE - </a:t>
            </a:r>
            <a:r>
              <a:rPr lang="fr-FR" b="1" i="0" dirty="0">
                <a:solidFill>
                  <a:srgbClr val="FFFFFF"/>
                </a:solidFill>
                <a:effectLst/>
                <a:latin typeface="inherit"/>
              </a:rPr>
              <a:t>La France et ses </a:t>
            </a:r>
            <a:r>
              <a:rPr lang="fr-FR" b="1" i="0" dirty="0" err="1">
                <a:solidFill>
                  <a:srgbClr val="FFFFFF"/>
                </a:solidFill>
                <a:effectLst/>
                <a:latin typeface="inherit"/>
              </a:rPr>
              <a:t>territoiresÉdition</a:t>
            </a:r>
            <a:r>
              <a:rPr lang="fr-FR" b="1" i="0" dirty="0">
                <a:solidFill>
                  <a:srgbClr val="FFFFFF"/>
                </a:solidFill>
                <a:effectLst/>
                <a:latin typeface="inherit"/>
              </a:rPr>
              <a:t>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« rural périurbain » rassemble 19 % de la population française, soit autant que les aires des grandes métropoles hors Paris. En outre, la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périurbanité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l’état dominant des campagnes : 58 % de la population considérée comme rurale se trouve dans la couronne d’un pôle. </a:t>
            </a:r>
            <a:r>
              <a:rPr lang="fr-F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Voilà pour les oppositions binaires entre villes et campagnes qui, malheureusement, continuent à imprégner les débats publics</a:t>
            </a:r>
            <a:endParaRPr lang="fr-FR" b="1" i="0" dirty="0">
              <a:solidFill>
                <a:srgbClr val="FFFFFF"/>
              </a:solidFill>
              <a:effectLst/>
              <a:latin typeface="Open Sans" panose="020B0606030504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C9B1D-FA91-44F1-8D91-06E9FDE6CF0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451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INSEE - </a:t>
            </a:r>
            <a:r>
              <a:rPr lang="fr-FR" b="1" i="0" dirty="0">
                <a:solidFill>
                  <a:srgbClr val="FFFFFF"/>
                </a:solidFill>
                <a:effectLst/>
                <a:latin typeface="inherit"/>
              </a:rPr>
              <a:t>La France et ses </a:t>
            </a:r>
            <a:r>
              <a:rPr lang="fr-FR" b="1" i="0" dirty="0" err="1">
                <a:solidFill>
                  <a:srgbClr val="FFFFFF"/>
                </a:solidFill>
                <a:effectLst/>
                <a:latin typeface="inherit"/>
              </a:rPr>
              <a:t>territoiresÉdition</a:t>
            </a:r>
            <a:r>
              <a:rPr lang="fr-FR" b="1" i="0" dirty="0">
                <a:solidFill>
                  <a:srgbClr val="FFFFFF"/>
                </a:solidFill>
                <a:effectLst/>
                <a:latin typeface="inherit"/>
              </a:rPr>
              <a:t> 2021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C9B1D-FA91-44F1-8D91-06E9FDE6CF0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429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C1273A-96FB-4EFB-B944-CD483A3D3C24}" type="slidenum">
              <a:rPr lang="fr-FR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98746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INSEE - </a:t>
            </a:r>
            <a:r>
              <a:rPr lang="fr-FR" b="1" i="0" dirty="0">
                <a:solidFill>
                  <a:srgbClr val="FFFFFF"/>
                </a:solidFill>
                <a:effectLst/>
                <a:latin typeface="inherit"/>
              </a:rPr>
              <a:t>La France et ses </a:t>
            </a:r>
            <a:r>
              <a:rPr lang="fr-FR" b="1" i="0" dirty="0" err="1">
                <a:solidFill>
                  <a:srgbClr val="FFFFFF"/>
                </a:solidFill>
                <a:effectLst/>
                <a:latin typeface="inherit"/>
              </a:rPr>
              <a:t>territoiresÉdition</a:t>
            </a:r>
            <a:r>
              <a:rPr lang="fr-FR" b="1" i="0" dirty="0">
                <a:solidFill>
                  <a:srgbClr val="FFFFFF"/>
                </a:solidFill>
                <a:effectLst/>
                <a:latin typeface="inherit"/>
              </a:rPr>
              <a:t> 2021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6212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En 2017, les ménages consacrent 11 % de leur revenu disponible à la voiture - Insee Première - 1855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5467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Deux variables permettent de caractériser la compacité.  </a:t>
            </a:r>
          </a:p>
          <a:p>
            <a:r>
              <a:rPr lang="fr-FR" dirty="0"/>
              <a:t>La densité (sur le schéma de droite passage de a à b, deux fois plus denses que a) et la proximité (c deux fois moins dispersée que a). </a:t>
            </a:r>
          </a:p>
          <a:p>
            <a:r>
              <a:rPr lang="fr-FR" dirty="0"/>
              <a:t>C’est sur cette première base que nous avons choisi de raisonner.</a:t>
            </a:r>
          </a:p>
          <a:p>
            <a:endParaRPr lang="fr-FR" dirty="0"/>
          </a:p>
          <a:p>
            <a:r>
              <a:rPr lang="fr-FR" dirty="0"/>
              <a:t>Source :Extrait du rapport OCDE publié en 2012 qui ici s’inspire des travaux de Nicolas Laruelle (voir : https://read.oecd-ilibrary.org/urban-rural-and-regional-development/compact-city-policies_9789264167865-en#page32)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56CC2-A38B-43D4-AE8B-49F6F766A94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437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Durlach</a:t>
            </a:r>
            <a:r>
              <a:rPr lang="fr-FR" dirty="0"/>
              <a:t> _ LE MODELE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AA215-D337-4274-95AC-D1B8CA04537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671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Bres Desjardins – Annales de Géographie, N° 698 • 2014  Amiens Versus francophonie, plus à l’est de la </a:t>
            </a:r>
            <a:r>
              <a:rPr lang="fr-FR" dirty="0" err="1"/>
              <a:t>Rurh</a:t>
            </a:r>
            <a:r>
              <a:rPr lang="fr-FR" dirty="0"/>
              <a:t>…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193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que sais-je par ailleurs très bien, mais qui dit beaucoup sur le périurbain. Publié en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3886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File:Durlach Panorama.jpg - </a:t>
            </a:r>
            <a:r>
              <a:rPr lang="fr-FR" dirty="0" err="1">
                <a:hlinkClick r:id="rId3"/>
              </a:rPr>
              <a:t>Wikimedia</a:t>
            </a:r>
            <a:r>
              <a:rPr lang="fr-FR" dirty="0">
                <a:hlinkClick r:id="rId3"/>
              </a:rPr>
              <a:t> Commons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99126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croisement de cette caractérisation de la périurbanisation et du débat sur la ville compacte nous a conduit à réfléchir sur la base de 4 configurations </a:t>
            </a:r>
            <a:r>
              <a:rPr lang="fr-FR" dirty="0" err="1"/>
              <a:t>spatio</a:t>
            </a:r>
            <a:r>
              <a:rPr lang="fr-FR" dirty="0"/>
              <a:t>-fonctionnelles.. </a:t>
            </a:r>
          </a:p>
          <a:p>
            <a:endParaRPr lang="fr-FR" dirty="0"/>
          </a:p>
          <a:p>
            <a:r>
              <a:rPr lang="fr-FR" dirty="0"/>
              <a:t>Celles-ci ont été conçues de manière à faire ressortir les différences. Ainsi, l’opposition sur la densité a été poussée à l’extrême (étalement complet vs densification exclusive). Même chose pour la proximité (éparpillement maximal vs polarisation très forte)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56CC2-A38B-43D4-AE8B-49F6F766A94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090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Impact faible pour des politiques difficiles à mettre en œuvre…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56CC2-A38B-43D4-AE8B-49F6F766A94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773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différence devient ici très grande lorsqu’on raisonne sur une feuille blanche, ou comme ici en termes relatifs.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56CC2-A38B-43D4-AE8B-49F6F766A94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6477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Ces caractéristiques du périurbain se retrouve dans les documents de planification, documents importants pour guider notre réflexion prospective.</a:t>
            </a:r>
          </a:p>
          <a:p>
            <a:endParaRPr lang="fr-FR" dirty="0"/>
          </a:p>
          <a:p>
            <a:r>
              <a:rPr lang="fr-FR" dirty="0"/>
              <a:t>Ici SCOT des Monts du lyonnais : quelques pôles sur lesquels concentrer l’urbanisation (arbitrages difficiles…) et volonté de concentrer l’urbanisation dans les enveloppes existantes (les densifier donc)</a:t>
            </a:r>
          </a:p>
          <a:p>
            <a:r>
              <a:rPr lang="fr-FR" dirty="0"/>
              <a:t>1,2¨%</a:t>
            </a:r>
            <a:r>
              <a:rPr lang="fr-FR" baseline="0" dirty="0"/>
              <a:t> dans les bourgs, 0,9 % dans les villages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56CC2-A38B-43D4-AE8B-49F6F766A94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215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Charles </a:t>
            </a:r>
            <a:r>
              <a:rPr lang="fr-FR" b="0" i="0" dirty="0" err="1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Raux</a:t>
            </a:r>
            <a:r>
              <a:rPr lang="fr-FR" b="0" i="0" dirty="0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fr-FR" b="0" i="0" dirty="0" err="1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Lény</a:t>
            </a:r>
            <a:r>
              <a:rPr lang="fr-FR" b="0" i="0" dirty="0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b="0" i="0" dirty="0" err="1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Grassot</a:t>
            </a:r>
            <a:r>
              <a:rPr lang="fr-FR" b="0" i="0" dirty="0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, Eric Charmes, Elise </a:t>
            </a:r>
            <a:r>
              <a:rPr lang="fr-FR" b="0" i="0" dirty="0" err="1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Nimal</a:t>
            </a:r>
            <a:r>
              <a:rPr lang="fr-FR" b="0" i="0" dirty="0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, Marie </a:t>
            </a:r>
            <a:r>
              <a:rPr lang="fr-FR" b="0" i="0" dirty="0" err="1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Sévenet</a:t>
            </a:r>
            <a:r>
              <a:rPr lang="fr-FR" b="0" i="0" dirty="0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. La mobilité quotidienne face à la contrainte carbone : Quelles politiques privilégier ?. </a:t>
            </a:r>
            <a:r>
              <a:rPr lang="fr-FR" b="0" i="1" dirty="0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Les Cahiers scientifiques du transport </a:t>
            </a:r>
            <a:r>
              <a:rPr lang="fr-FR" b="0" i="0" dirty="0">
                <a:solidFill>
                  <a:srgbClr val="826B6B"/>
                </a:solidFill>
                <a:effectLst/>
                <a:latin typeface="Arial" panose="020B0604020202020204" pitchFamily="34" charset="0"/>
              </a:rPr>
              <a:t>, AFITL, 2018, pp.83-116. </a:t>
            </a:r>
            <a:r>
              <a:rPr lang="fr-FR" b="0" i="0" u="none" strike="noStrike">
                <a:solidFill>
                  <a:srgbClr val="333366"/>
                </a:solidFill>
                <a:effectLst/>
                <a:latin typeface="Arial" panose="020B0604020202020204" pitchFamily="34" charset="0"/>
                <a:hlinkClick r:id="rId3"/>
              </a:rPr>
              <a:t>⟨halshs-02182407⟩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31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38968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L’enjeu : des autoroutes à vélos. Infrastructure dédiée </a:t>
            </a:r>
          </a:p>
          <a:p>
            <a:r>
              <a:rPr lang="fr-FR" dirty="0" err="1">
                <a:hlinkClick r:id="rId3"/>
              </a:rPr>
              <a:t>Radweg</a:t>
            </a:r>
            <a:r>
              <a:rPr lang="fr-FR" dirty="0">
                <a:hlinkClick r:id="rId3"/>
              </a:rPr>
              <a:t> </a:t>
            </a:r>
            <a:r>
              <a:rPr lang="fr-FR" dirty="0" err="1">
                <a:hlinkClick r:id="rId3"/>
              </a:rPr>
              <a:t>reinsfeld</a:t>
            </a:r>
            <a:r>
              <a:rPr lang="fr-FR" dirty="0">
                <a:hlinkClick r:id="rId3"/>
              </a:rPr>
              <a:t> - </a:t>
            </a:r>
            <a:r>
              <a:rPr lang="fr-FR" dirty="0" err="1">
                <a:hlinkClick r:id="rId3"/>
              </a:rPr>
              <a:t>Véloroute</a:t>
            </a:r>
            <a:r>
              <a:rPr lang="fr-FR" dirty="0">
                <a:hlinkClick r:id="rId3"/>
              </a:rPr>
              <a:t> — Wikipédia (wikipedia.org)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33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4929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Publié en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35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899366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Rappel ce qui a été dit sur </a:t>
            </a:r>
            <a:r>
              <a:rPr lang="fr-FR"/>
              <a:t>les centralités…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37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4073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Remarque </a:t>
            </a:r>
            <a:r>
              <a:rPr lang="fr-FR" dirty="0" err="1"/>
              <a:t>Vicnet</a:t>
            </a:r>
            <a:r>
              <a:rPr lang="fr-FR" dirty="0"/>
              <a:t> Fouchier : </a:t>
            </a:r>
            <a:r>
              <a:rPr lang="fr-FR" b="0" i="0" dirty="0">
                <a:effectLst/>
                <a:latin typeface="-apple-system"/>
              </a:rPr>
              <a:t>Mais il reste des zones d’ombre, notamment sur:</a:t>
            </a:r>
            <a:br>
              <a:rPr lang="fr-FR" b="0" i="0" dirty="0">
                <a:effectLst/>
                <a:latin typeface="-apple-system"/>
              </a:rPr>
            </a:br>
            <a:br>
              <a:rPr lang="fr-FR" b="0" i="0" dirty="0">
                <a:effectLst/>
                <a:latin typeface="-apple-system"/>
              </a:rPr>
            </a:br>
            <a:r>
              <a:rPr lang="fr-FR" b="0" i="0" dirty="0">
                <a:effectLst/>
                <a:latin typeface="-apple-system"/>
              </a:rPr>
              <a:t>- la potentielle vague d’</a:t>
            </a:r>
            <a:r>
              <a:rPr lang="fr-FR" b="0" i="0" dirty="0" err="1">
                <a:effectLst/>
                <a:latin typeface="-apple-system"/>
              </a:rPr>
              <a:t>eloignement</a:t>
            </a:r>
            <a:r>
              <a:rPr lang="fr-FR" b="0" i="0" dirty="0">
                <a:effectLst/>
                <a:latin typeface="-apple-system"/>
              </a:rPr>
              <a:t> résidentiel des lieux d’emploi : comment éviter que les actifs télétravailleurs veuillent vivre au vert, en acceptant de faire plus de km les seuls jours où ils doivent travailler en présentiel ?</a:t>
            </a:r>
            <a:br>
              <a:rPr lang="fr-FR" b="0" i="0" dirty="0">
                <a:effectLst/>
                <a:latin typeface="-apple-system"/>
              </a:rPr>
            </a:br>
            <a:br>
              <a:rPr lang="fr-FR" b="0" i="0" dirty="0">
                <a:effectLst/>
                <a:latin typeface="-apple-system"/>
              </a:rPr>
            </a:br>
            <a:r>
              <a:rPr lang="fr-FR" b="0" i="0" dirty="0">
                <a:effectLst/>
                <a:latin typeface="-apple-system"/>
              </a:rPr>
              <a:t>- le devenir des lieux d’emploi télétravaillés : un gisement possible pour l’intensification urbaine mais comment accompagner les entreprises à mieux utiliser les bureaux inoccupés plusieurs jours par semaine ?</a:t>
            </a:r>
            <a:br>
              <a:rPr lang="fr-FR" b="0" i="0" dirty="0">
                <a:effectLst/>
                <a:latin typeface="-apple-system"/>
              </a:rPr>
            </a:br>
            <a:br>
              <a:rPr lang="fr-FR" b="0" i="0" dirty="0">
                <a:effectLst/>
                <a:latin typeface="-apple-system"/>
              </a:rPr>
            </a:br>
            <a:r>
              <a:rPr lang="fr-FR" b="0" i="0" dirty="0">
                <a:effectLst/>
                <a:latin typeface="-apple-system"/>
              </a:rPr>
              <a:t>- les potentielles nouvelles inégalités face au télétravail, liées soit aux conditions de logement inadaptées au télétravail : comment faire face aux logements ou occupations du logement interdisant de travailler à domicile ?</a:t>
            </a:r>
            <a:br>
              <a:rPr lang="fr-FR" b="0" i="0" dirty="0">
                <a:effectLst/>
                <a:latin typeface="-apple-system"/>
              </a:rPr>
            </a:br>
            <a:br>
              <a:rPr lang="fr-FR" b="0" i="0" dirty="0">
                <a:effectLst/>
                <a:latin typeface="-apple-system"/>
              </a:rPr>
            </a:br>
            <a:r>
              <a:rPr lang="fr-FR" b="0" i="0" dirty="0">
                <a:effectLst/>
                <a:latin typeface="-apple-system"/>
              </a:rPr>
              <a:t>- la redistribution spatiale des modes de vie, avec un déplacement de certains types de consommation se rapprochant du domicile : quelles conséquences sur les commerces et restaurants proches des lieux d’emploi télétravaillés ?</a:t>
            </a:r>
            <a:br>
              <a:rPr lang="fr-FR" b="0" i="0" dirty="0">
                <a:effectLst/>
                <a:latin typeface="-apple-system"/>
              </a:rPr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38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9560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4BD88E-17B1-46D5-9FED-5ADFB6FDA6B8}" type="slidenum">
              <a:rPr lang="fr-FR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40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045828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Mornant 5 000 habitants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21F96-BDD0-40F9-9CCE-DB8EB21C0DAE}" type="slidenum">
              <a:rPr lang="fr-FR" altLang="fr-FR" smtClean="0"/>
              <a:pPr>
                <a:defRPr/>
              </a:pPr>
              <a:t>41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030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Las Vegas Nevada</a:t>
            </a:r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F5727E-207B-46E1-9F82-BD462BBD94A2}" type="slidenum">
              <a:rPr lang="fr-FR" altLang="fr-FR" smtClean="0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Vue d’Aulnay sous Bois 93,</a:t>
            </a:r>
            <a:r>
              <a:rPr lang="fr-FR" baseline="0" dirty="0"/>
              <a:t> illustration de l’article banlieue pavillonnaire de </a:t>
            </a:r>
            <a:r>
              <a:rPr lang="fr-FR" baseline="0" dirty="0" err="1"/>
              <a:t>Wikipedia</a:t>
            </a:r>
            <a:r>
              <a:rPr lang="fr-FR" baseline="0" dirty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C9B1D-FA91-44F1-8D91-06E9FDE6CF0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110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 err="1"/>
              <a:t>Bnalieu</a:t>
            </a:r>
            <a:r>
              <a:rPr lang="fr-FR" altLang="fr-FR" dirty="0"/>
              <a:t> des mal lotis. </a:t>
            </a:r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11A581-AEAC-47EE-BA5C-A26E3A9C1A24}" type="slidenum">
              <a:rPr lang="fr-FR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415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L’éparpillement plutôt que l’étalement.</a:t>
            </a:r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DB9CAD-7794-4EA4-A486-94E0DF83622F}" type="slidenum">
              <a:rPr lang="fr-FR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D0B515-53A7-4ACD-802A-D101D6841518}" type="slidenum">
              <a:rPr lang="fr-FR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1200 habitants en Seine-et-Marne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1976 – collection de Françoise Choay, connue pour </a:t>
            </a:r>
            <a:r>
              <a:rPr lang="fr-F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Le </a:t>
            </a:r>
            <a:r>
              <a:rPr lang="fr-F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règne</a:t>
            </a:r>
            <a:r>
              <a:rPr lang="fr-F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de l'</a:t>
            </a:r>
            <a:r>
              <a:rPr lang="fr-F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urbain</a:t>
            </a:r>
            <a:r>
              <a:rPr lang="fr-F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et la mort de la ville </a:t>
            </a:r>
            <a:r>
              <a:rPr lang="fr-FR" dirty="0"/>
              <a:t>– 1994.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C9B1D-FA91-44F1-8D91-06E9FDE6CF0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36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CD5C75-BC7D-9330-8B53-06D612BB5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91A0E2-CBF8-63CD-037C-5BE08D796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FCFD24-8FEA-F5C2-5E15-1685153C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246E3E-F7AC-8FAC-99F2-7700FC2B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6E072-A64E-D06D-5DBC-755B4D34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17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EBD123-B93B-41B5-786F-90547313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36BC57-66A8-EDED-A2D5-D1FA9778E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4BEB48-4274-092B-314F-313ABAAA4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7F788B-C2FD-9620-DBB6-9209E698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254099-8C8C-050E-3597-4F7DCBEEE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30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CC0F263-4743-442C-314E-352941443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BB4905-F16B-9535-3AB8-7265DC86D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46DA6C-0E25-106A-204D-BD00B536C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9DD051-20F2-06B0-BAF4-5A097DB43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DE0185-3C3E-B7FF-29AB-03D38D0E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529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1BD0A-1CC8-458A-8EF6-26307A8E876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94174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6035D-4A96-4574-A9E1-D752C73AA8C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617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6FA527-CD48-8BDC-98AE-88C4E4EB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311B35-BFD0-F9B1-C32D-94D4CD82C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3BA697-D1EF-4D4B-3F84-1439C375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149768-1F54-B6CD-244E-DC5C823A3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417831-ABBA-F183-2434-0EF0DD6C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20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5DAF4-10B6-DA10-2338-D8B75165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CF16C1-0505-FC03-23B9-A56DB7735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4BA7C9-65D9-0292-F08D-92752268A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85110C-13E7-976C-95D9-9B4F0332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88C2F4-5611-F624-8A07-9A503ED1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50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E2B50-98DB-AF32-DCD4-B021FE3A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B577E2-8617-5DDF-D9A5-4E405E4EC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97956C-CEA0-3099-91C6-07427807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3B350F-A256-CD8F-D8D3-5CE341D8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A2236C-A153-026B-1DEE-B2B6D41B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B9B8AE-3128-E145-F9E0-74B81030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97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7BFB6-6EDC-37F9-D137-4A0D69BB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088368-E38B-778F-30A5-26256DDF1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84A9AE-6DF6-992F-7382-506B54896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74FDF1-D29A-602D-43EE-7662D77C6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E27C54-3EBA-5325-6D8C-59C77B052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0673FCE-ACFE-F845-D2AE-94C2A55C2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A7D0E04-9797-22AE-6F2D-C822A1C4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FC25E43-6A8C-9249-D123-3922B075D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183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D8D1A-2D7B-B2A7-BA75-DB533575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BD342A-886A-076A-A602-FD9CBF2C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AAB485-204D-6966-8E6D-005B7A49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5229D8-AFEF-C4A1-32C2-8A666E63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27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0991E44-BF4D-00CF-F47B-516A241DE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50D87E-9C65-D2D6-8F1B-90A490959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BA0646-A5F6-BD15-C7D7-131416A8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51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D5E54E-5F1F-59D7-81DE-5FA10EE0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369BD0-EB31-1008-85F0-7E1A20A8F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54F81B-2117-71B2-C143-C05A0F296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EF36B3-5E85-52C1-3F8E-93FD9E59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5CAFC4-5063-4620-3851-00CCCC8A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5CDD6C-E0E4-703C-7665-51828852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90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3E314A-0C6B-23A0-B4A9-F09940B5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82C186-52CB-8A41-C222-0FEE135B0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78D949-3C12-B191-C964-7AE007690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776EC2-2510-8306-AC34-2115A3AE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B1104B-3023-CB0D-A7F2-3A8996702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EE7582-A3DA-E76F-A490-5562A429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67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C3C27FF-B565-0DCB-3523-12624FA6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B6654F-FB14-1E57-01D8-4ECDBB4A3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DFA94D-CEA0-3ADB-3F95-88DBB7452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280E0-0C32-42FA-8BAD-948CC2EEA1A3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D340C0-1523-BDD0-CB8E-28B59F07C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12D01D-6071-55B1-D935-0F98EF4FF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5DD9E-E39F-4B9C-ACDD-91549789F3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94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9C5B3-A5C5-4D17-B4B1-0E12050B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966" y="1086041"/>
            <a:ext cx="10515600" cy="171372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latin typeface="Arial Black" panose="020B0A04020102020204" pitchFamily="34" charset="0"/>
              </a:rPr>
              <a:t>Périurbanisation et mobilité</a:t>
            </a:r>
            <a:br>
              <a:rPr lang="fr-FR" sz="4000" b="1" dirty="0">
                <a:latin typeface="Arial Black" panose="020B0A04020102020204" pitchFamily="34" charset="0"/>
              </a:rPr>
            </a:br>
            <a:r>
              <a:rPr lang="fr-FR" sz="4000" b="1" dirty="0">
                <a:latin typeface="Arial Black" panose="020B0A04020102020204" pitchFamily="34" charset="0"/>
              </a:rPr>
              <a:t>Quelles pistes pour demain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CBFF64E-A003-4B1D-AD6B-4114A815C112}"/>
              </a:ext>
            </a:extLst>
          </p:cNvPr>
          <p:cNvSpPr txBox="1">
            <a:spLocks/>
          </p:cNvSpPr>
          <p:nvPr/>
        </p:nvSpPr>
        <p:spPr>
          <a:xfrm>
            <a:off x="838200" y="41487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latin typeface="Arial Black" panose="020B0A04020102020204" pitchFamily="34" charset="0"/>
              </a:rPr>
              <a:t>Eric Charmes, ENTPE, Vaulx-en-Velin</a:t>
            </a:r>
          </a:p>
        </p:txBody>
      </p:sp>
    </p:spTree>
    <p:extLst>
      <p:ext uri="{BB962C8B-B14F-4D97-AF65-F5344CB8AC3E}">
        <p14:creationId xmlns:p14="http://schemas.microsoft.com/office/powerpoint/2010/main" val="2571628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P10004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3286126"/>
            <a:ext cx="9144000" cy="3571875"/>
          </a:xfr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-1"/>
            <a:ext cx="4618856" cy="6814887"/>
          </a:xfrm>
        </p:spPr>
      </p:pic>
    </p:spTree>
    <p:extLst>
      <p:ext uri="{BB962C8B-B14F-4D97-AF65-F5344CB8AC3E}">
        <p14:creationId xmlns:p14="http://schemas.microsoft.com/office/powerpoint/2010/main" val="119444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07119" y="3238500"/>
            <a:ext cx="7886700" cy="326350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640" y="0"/>
            <a:ext cx="4896544" cy="689752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315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14266" r="25000" b="3600"/>
          <a:stretch/>
        </p:blipFill>
        <p:spPr>
          <a:xfrm>
            <a:off x="2895600" y="0"/>
            <a:ext cx="6668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5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onage rural grille densite 22">
            <a:extLst>
              <a:ext uri="{FF2B5EF4-FFF2-40B4-BE49-F238E27FC236}">
                <a16:creationId xmlns:a16="http://schemas.microsoft.com/office/drawing/2014/main" id="{76316671-F531-453A-AE7F-76AFF9B6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27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4A0AB0-3EF9-4AB4-823A-DC2D528A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5" r="10825" b="3137"/>
          <a:stretch/>
        </p:blipFill>
        <p:spPr>
          <a:xfrm>
            <a:off x="67234" y="0"/>
            <a:ext cx="11632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79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FB026C-F892-4A85-9BAB-E304C216A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3709" y="431800"/>
            <a:ext cx="12406721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28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5175"/>
            <a:ext cx="8913813" cy="2952750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altLang="fr-FR" sz="3200" b="1" dirty="0">
                <a:latin typeface="Arial Black" panose="020B0A04020102020204" pitchFamily="34" charset="0"/>
              </a:rPr>
              <a:t>2. Comment réduire la dépendance automobile ? 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24000" y="24638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65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FAD100-AD7C-47D3-9390-4544DACBDA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457" y="642714"/>
            <a:ext cx="10034616" cy="566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47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E814A2-2C40-4966-BBAC-CD159FF790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544" y="-1"/>
            <a:ext cx="7848872" cy="69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64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5175"/>
            <a:ext cx="8913813" cy="2952750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altLang="fr-FR" sz="3200" b="1" dirty="0">
                <a:latin typeface="Arial Black" panose="020B0A04020102020204" pitchFamily="34" charset="0"/>
              </a:rPr>
              <a:t>1. De quoi la périurbanisation est-elle le nom ? 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24000" y="24638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6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E45362E-7126-49D5-AE59-CF7C1A1B0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098" y="13633"/>
            <a:ext cx="5214824" cy="683793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176" y="822786"/>
            <a:ext cx="6475726" cy="525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15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70953D-2A4E-4639-AF5E-817FB7B4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655" y="775253"/>
            <a:ext cx="10716485" cy="603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texte, extérieur, bâtiment, passage&#10;&#10;Description générée automatiquement">
            <a:extLst>
              <a:ext uri="{FF2B5EF4-FFF2-40B4-BE49-F238E27FC236}">
                <a16:creationId xmlns:a16="http://schemas.microsoft.com/office/drawing/2014/main" id="{D5291ED2-3AB7-4DBE-AA3E-1C66613278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68644"/>
            <a:ext cx="4711148" cy="36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86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CBEDCD4-44CE-05AA-850F-8E2E141678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44" y="459722"/>
            <a:ext cx="5007834" cy="61206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0C4840-022D-EAFC-6A9D-B69A0CF975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6460" y="617339"/>
            <a:ext cx="6091931" cy="56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14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B8F5CB7-588C-47CD-895B-A6AEE67F03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46" y="1707907"/>
            <a:ext cx="7155505" cy="50258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7C5E48-8636-5EA3-636A-D14E091EA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419" y="-1"/>
            <a:ext cx="4913520" cy="600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6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9C85FE0-5900-5408-7520-D0A12EA58C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017643"/>
            <a:ext cx="7770233" cy="46621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0BBCCB-503B-4A95-AEC8-EBEEE7FC5B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134" y="-168966"/>
            <a:ext cx="6278962" cy="579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57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197817-78FD-9FFA-836C-CC4252161C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9227"/>
            <a:ext cx="12192000" cy="5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11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4C7933-5BEE-4B72-B462-F7C025BAA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0502" y="-40435"/>
            <a:ext cx="5138241" cy="66990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E0DEB5-388B-4B3E-A6BE-3CCC3FA164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52" y="0"/>
            <a:ext cx="5128781" cy="59481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63C74F-BAC6-491A-AC55-1E9150D2B3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52" y="119270"/>
            <a:ext cx="5120835" cy="12801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055704-34D2-4F8D-9B47-6A4DBD17AA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60" y="3309066"/>
            <a:ext cx="5095880" cy="27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27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2EBABF04-A081-4B44-8BD0-A0B029B3081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"/>
            <a:ext cx="9144000" cy="688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91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7501F-E4ED-45F4-ADB0-79BCE8092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b="1" dirty="0">
                <a:solidFill>
                  <a:schemeClr val="bg1"/>
                </a:solidFill>
                <a:latin typeface="+mn-lt"/>
              </a:rPr>
              <a:t>Simulation carré OL (nouvelle population)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1B68B98-66A8-447E-9E26-D1040F16F7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42107" y="1916832"/>
          <a:ext cx="7794395" cy="340296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628344">
                  <a:extLst>
                    <a:ext uri="{9D8B030D-6E8A-4147-A177-3AD203B41FA5}">
                      <a16:colId xmlns:a16="http://schemas.microsoft.com/office/drawing/2014/main" val="2005269819"/>
                    </a:ext>
                  </a:extLst>
                </a:gridCol>
                <a:gridCol w="2416867">
                  <a:extLst>
                    <a:ext uri="{9D8B030D-6E8A-4147-A177-3AD203B41FA5}">
                      <a16:colId xmlns:a16="http://schemas.microsoft.com/office/drawing/2014/main" val="2659156710"/>
                    </a:ext>
                  </a:extLst>
                </a:gridCol>
                <a:gridCol w="2749184">
                  <a:extLst>
                    <a:ext uri="{9D8B030D-6E8A-4147-A177-3AD203B41FA5}">
                      <a16:colId xmlns:a16="http://schemas.microsoft.com/office/drawing/2014/main" val="860480685"/>
                    </a:ext>
                  </a:extLst>
                </a:gridCol>
              </a:tblGrid>
              <a:tr h="118799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CO2 tous modes (% par rapport à Actuel)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979" marR="111979" marT="55989" marB="55989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414341"/>
                  </a:ext>
                </a:extLst>
              </a:tr>
              <a:tr h="738323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9" marR="8749" marT="87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Extension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9" marR="8749" marT="87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>
                          <a:solidFill>
                            <a:schemeClr val="tx1"/>
                          </a:solidFill>
                          <a:effectLst/>
                        </a:rPr>
                        <a:t>Intensification</a:t>
                      </a:r>
                      <a:endParaRPr lang="fr-FR" sz="2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9" marR="8749" marT="8749" marB="0" anchor="ctr"/>
                </a:tc>
                <a:extLst>
                  <a:ext uri="{0D108BD9-81ED-4DB2-BD59-A6C34878D82A}">
                    <a16:rowId xmlns:a16="http://schemas.microsoft.com/office/drawing/2014/main" val="3932524809"/>
                  </a:ext>
                </a:extLst>
              </a:tr>
              <a:tr h="738323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Polarités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9" marR="8749" marT="87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16 %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9" marR="8749" marT="87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16 %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9" marR="8749" marT="8749" marB="0" anchor="ctr"/>
                </a:tc>
                <a:extLst>
                  <a:ext uri="{0D108BD9-81ED-4DB2-BD59-A6C34878D82A}">
                    <a16:rowId xmlns:a16="http://schemas.microsoft.com/office/drawing/2014/main" val="4097097824"/>
                  </a:ext>
                </a:extLst>
              </a:tr>
              <a:tr h="738323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Eparpillement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9" marR="8749" marT="87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22 %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9" marR="8749" marT="87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21 %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9" marR="8749" marT="8749" marB="0" anchor="ctr"/>
                </a:tc>
                <a:extLst>
                  <a:ext uri="{0D108BD9-81ED-4DB2-BD59-A6C34878D82A}">
                    <a16:rowId xmlns:a16="http://schemas.microsoft.com/office/drawing/2014/main" val="4105246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235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A73800-9524-4A76-8F9E-241321E6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b="1" dirty="0">
                <a:solidFill>
                  <a:schemeClr val="bg1"/>
                </a:solidFill>
                <a:latin typeface="+mn-lt"/>
              </a:rPr>
              <a:t>Simulation carré OL (nouvelle population)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7AF9828-F9FE-489A-B2B9-29EED9E626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95600" y="1690691"/>
          <a:ext cx="7272808" cy="384831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281665">
                  <a:extLst>
                    <a:ext uri="{9D8B030D-6E8A-4147-A177-3AD203B41FA5}">
                      <a16:colId xmlns:a16="http://schemas.microsoft.com/office/drawing/2014/main" val="849599953"/>
                    </a:ext>
                  </a:extLst>
                </a:gridCol>
                <a:gridCol w="2281665">
                  <a:extLst>
                    <a:ext uri="{9D8B030D-6E8A-4147-A177-3AD203B41FA5}">
                      <a16:colId xmlns:a16="http://schemas.microsoft.com/office/drawing/2014/main" val="4079825806"/>
                    </a:ext>
                  </a:extLst>
                </a:gridCol>
                <a:gridCol w="2709478">
                  <a:extLst>
                    <a:ext uri="{9D8B030D-6E8A-4147-A177-3AD203B41FA5}">
                      <a16:colId xmlns:a16="http://schemas.microsoft.com/office/drawing/2014/main" val="12506064"/>
                    </a:ext>
                  </a:extLst>
                </a:gridCol>
              </a:tblGrid>
              <a:tr h="1200370">
                <a:tc gridSpan="3">
                  <a:txBody>
                    <a:bodyPr/>
                    <a:lstStyle/>
                    <a:p>
                      <a:pPr algn="ctr" fontAlgn="b"/>
                      <a:endParaRPr lang="fr-FR" sz="2200" b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fr-F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CO2 tous modes (% par rapport à PI)</a:t>
                      </a:r>
                    </a:p>
                    <a:p>
                      <a:pPr algn="ctr" fontAlgn="b"/>
                      <a:endParaRPr lang="fr-F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29" marR="101529" marT="50765" marB="5076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490246"/>
                  </a:ext>
                </a:extLst>
              </a:tr>
              <a:tr h="694997"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Extension</a:t>
                      </a:r>
                      <a:endParaRPr lang="fr-F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>
                          <a:solidFill>
                            <a:schemeClr val="tx1"/>
                          </a:solidFill>
                          <a:effectLst/>
                        </a:rPr>
                        <a:t>Intensification</a:t>
                      </a:r>
                      <a:endParaRPr lang="fr-FR" sz="2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val="2527404"/>
                  </a:ext>
                </a:extLst>
              </a:tr>
              <a:tr h="694997"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Polarités</a:t>
                      </a:r>
                      <a:endParaRPr lang="fr-F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38 %</a:t>
                      </a:r>
                      <a:endParaRPr lang="fr-F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fr-F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val="3287410732"/>
                  </a:ext>
                </a:extLst>
              </a:tr>
              <a:tr h="1257947"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>
                          <a:solidFill>
                            <a:schemeClr val="tx1"/>
                          </a:solidFill>
                          <a:effectLst/>
                        </a:rPr>
                        <a:t>Eparpillement</a:t>
                      </a:r>
                      <a:endParaRPr lang="fr-FR" sz="2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165 %</a:t>
                      </a:r>
                      <a:endParaRPr lang="fr-F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155 %</a:t>
                      </a:r>
                      <a:endParaRPr lang="fr-F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val="3395577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64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a France périurbaine">
            <a:extLst>
              <a:ext uri="{FF2B5EF4-FFF2-40B4-BE49-F238E27FC236}">
                <a16:creationId xmlns:a16="http://schemas.microsoft.com/office/drawing/2014/main" id="{3AB4F4A5-C5DF-466E-A435-A2D95E4F4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0" y="0"/>
            <a:ext cx="448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315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426AE8-B1B6-4611-9548-B44864C57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32" t="11500" r="24201"/>
          <a:stretch/>
        </p:blipFill>
        <p:spPr>
          <a:xfrm>
            <a:off x="2423592" y="2830"/>
            <a:ext cx="6408712" cy="686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6CB948-1030-441A-AE5D-931B0F91B1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71" y="584785"/>
            <a:ext cx="10802101" cy="462947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42C7209-D980-AA0A-4FE0-1A86A9DF2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513" t="20441" r="-5891" b="17165"/>
          <a:stretch/>
        </p:blipFill>
        <p:spPr>
          <a:xfrm>
            <a:off x="4432851" y="1534412"/>
            <a:ext cx="4577681" cy="2888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9842DB-4229-6887-BBA0-D7A7479CE799}"/>
              </a:ext>
            </a:extLst>
          </p:cNvPr>
          <p:cNvSpPr/>
          <p:nvPr/>
        </p:nvSpPr>
        <p:spPr>
          <a:xfrm>
            <a:off x="8060635" y="1321904"/>
            <a:ext cx="2902226" cy="31010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627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52DC9C0-E5B1-408A-8F8C-0C3A3CC0B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47" y="402603"/>
            <a:ext cx="6307423" cy="32644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AC13A9-5EF2-457B-87D2-085B643FA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5489" y="0"/>
            <a:ext cx="4796104" cy="69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58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B755B4-E4C8-4C45-BF63-7AA8622008D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-7301"/>
            <a:ext cx="5122493" cy="458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FB5508-07CA-4FCD-81BB-446E11DAB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1" y="2818696"/>
            <a:ext cx="5652120" cy="40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07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8E460C-33BE-4125-85D2-C1DB4E108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8" t="4640"/>
          <a:stretch/>
        </p:blipFill>
        <p:spPr>
          <a:xfrm>
            <a:off x="553039" y="0"/>
            <a:ext cx="11099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02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AF483E-1D63-4E4B-8881-1AA4A123B9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1BCBEC-412C-447A-A3EB-B25EDE23DA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506AC30-8ADE-4535-B50B-AD5BE7E6F2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531" y="260648"/>
            <a:ext cx="9242699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38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707877-2732-427E-86E9-5D0BCD623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260648"/>
            <a:ext cx="916998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5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70F306-36D6-D196-030D-5380CDECA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t="4640"/>
          <a:stretch/>
        </p:blipFill>
        <p:spPr>
          <a:xfrm>
            <a:off x="744591" y="0"/>
            <a:ext cx="11099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35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cune description alternative pour cette image">
            <a:extLst>
              <a:ext uri="{FF2B5EF4-FFF2-40B4-BE49-F238E27FC236}">
                <a16:creationId xmlns:a16="http://schemas.microsoft.com/office/drawing/2014/main" id="{DB4ED209-A578-0B9C-7C84-34F54E254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0"/>
            <a:ext cx="4838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561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E7B52F-009A-B705-D186-D8DDC9DF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60" r="31100"/>
          <a:stretch/>
        </p:blipFill>
        <p:spPr>
          <a:xfrm>
            <a:off x="386499" y="40102"/>
            <a:ext cx="11104775" cy="68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88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253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434" y="-1"/>
            <a:ext cx="10303565" cy="685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665" y="0"/>
            <a:ext cx="4945323" cy="68580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5667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548681"/>
            <a:ext cx="9144000" cy="76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73" y="-9500"/>
            <a:ext cx="9144000" cy="4208040"/>
          </a:xfrm>
        </p:spPr>
      </p:pic>
    </p:spTree>
    <p:extLst>
      <p:ext uri="{BB962C8B-B14F-4D97-AF65-F5344CB8AC3E}">
        <p14:creationId xmlns:p14="http://schemas.microsoft.com/office/powerpoint/2010/main" val="209108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326" y="-16633"/>
            <a:ext cx="908367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0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09852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075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fr-FR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3495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18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143000"/>
            <a:ext cx="9144000" cy="5715000"/>
          </a:xfr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38375" y="285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fr-FR" sz="3200" kern="0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071564"/>
            <a:ext cx="9144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14314"/>
            <a:ext cx="9144000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19E937-4123-4292-9D2A-69DE41C89529}"/>
</file>

<file path=customXml/itemProps2.xml><?xml version="1.0" encoding="utf-8"?>
<ds:datastoreItem xmlns:ds="http://schemas.openxmlformats.org/officeDocument/2006/customXml" ds:itemID="{48EFF096-9943-4F56-BC63-8FD94B56CFE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907</Words>
  <Application>Microsoft Office PowerPoint</Application>
  <PresentationFormat>Grand écran</PresentationFormat>
  <Paragraphs>100</Paragraphs>
  <Slides>41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0" baseType="lpstr">
      <vt:lpstr>-apple-system</vt:lpstr>
      <vt:lpstr>Arial</vt:lpstr>
      <vt:lpstr>Arial</vt:lpstr>
      <vt:lpstr>Arial Black</vt:lpstr>
      <vt:lpstr>Calibri</vt:lpstr>
      <vt:lpstr>Calibri Light</vt:lpstr>
      <vt:lpstr>inherit</vt:lpstr>
      <vt:lpstr>Open Sans</vt:lpstr>
      <vt:lpstr>Thème Office</vt:lpstr>
      <vt:lpstr>Périurbanisation et mobilité Quelles pistes pour demain ?</vt:lpstr>
      <vt:lpstr>1. De quoi la périurbanisation est-elle le nom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2. Comment réduire la dépendance automobile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Simulation carré OL (nouvelle population) </vt:lpstr>
      <vt:lpstr>Simulation carré OL (nouvelle population)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 C</dc:creator>
  <cp:lastModifiedBy>Eric C</cp:lastModifiedBy>
  <cp:revision>3</cp:revision>
  <dcterms:created xsi:type="dcterms:W3CDTF">2024-06-04T18:58:47Z</dcterms:created>
  <dcterms:modified xsi:type="dcterms:W3CDTF">2024-06-19T15:31:52Z</dcterms:modified>
</cp:coreProperties>
</file>