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922" r:id="rId3"/>
    <p:sldId id="839" r:id="rId4"/>
    <p:sldId id="924" r:id="rId5"/>
    <p:sldId id="942" r:id="rId6"/>
    <p:sldId id="907" r:id="rId7"/>
    <p:sldId id="914" r:id="rId8"/>
    <p:sldId id="920" r:id="rId9"/>
    <p:sldId id="935" r:id="rId10"/>
    <p:sldId id="943" r:id="rId11"/>
    <p:sldId id="945" r:id="rId12"/>
    <p:sldId id="346" r:id="rId13"/>
    <p:sldId id="808" r:id="rId14"/>
    <p:sldId id="929" r:id="rId15"/>
    <p:sldId id="941" r:id="rId16"/>
    <p:sldId id="317" r:id="rId17"/>
    <p:sldId id="925" r:id="rId18"/>
    <p:sldId id="931" r:id="rId19"/>
    <p:sldId id="944" r:id="rId20"/>
    <p:sldId id="948" r:id="rId21"/>
    <p:sldId id="870" r:id="rId22"/>
    <p:sldId id="940" r:id="rId23"/>
    <p:sldId id="932" r:id="rId24"/>
    <p:sldId id="820" r:id="rId25"/>
    <p:sldId id="894" r:id="rId26"/>
    <p:sldId id="947" r:id="rId27"/>
    <p:sldId id="946" r:id="rId28"/>
    <p:sldId id="950" r:id="rId29"/>
    <p:sldId id="949" r:id="rId30"/>
    <p:sldId id="951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F49E-03EF-47C1-938D-EA5F73E49ECD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7FCC3-E007-465A-9F70-1AEE61772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64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7FCC3-E007-465A-9F70-1AEE61772C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1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80E92-72EB-7681-E2A5-668AC5AAC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60F8E8D-4BFD-A734-3DDA-8FC54A1CA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676243-1C55-533D-C002-196A2451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D5DC69-3F0D-369D-4B17-A780A1BA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CA0637-3B74-F2A6-2BCA-5727EF90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81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240CD-F396-C3EC-C2A1-4F910304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2CE812-5609-124E-9293-BB73DF31F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47E1F-753A-4400-F15A-AFFF02AC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3D01A-77F6-ECDD-7EA8-6C3E9DD5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8CFA8-F282-FEBF-33F2-E0AAB548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26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FD2C355-1342-E60D-FD7F-93D34B205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187F66-CD19-89A5-BABC-266D21534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09CD36-597A-8B7F-22B0-EF00C54D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7ABE2-03E4-9FF5-BE55-37C3F843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DB11A2-3FBF-CC53-DD07-8A76CAB1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9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85090-EF10-642C-1F3E-C2FC9C09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B8770B-A90D-38B7-85E0-78AAE59E0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40493B-2E7A-F70D-1EA6-EF531C03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E1755-8648-CC2C-80F0-8590CAA0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395796-C3A1-65B0-BCC6-0117183F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24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FBC6C-E797-3E0A-A5F7-052F1BD4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DF8549-36C5-3314-37DA-2FCC40E9C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1DDC75-68A2-E781-78B6-62ACAD44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96F260-90C2-E8B9-1A80-4C0FFE7F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078D88-7EC1-DE27-D9DD-B43B4D4A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11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930384-612C-E0FD-C214-F1BB111B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C955A2-1E58-C22E-F730-4624F955B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22D30E-D2CD-F13C-757C-9AD388B85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45104E-2038-DA16-2CDC-48B2FE57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1C94CC-7E38-1A4B-92BD-B69E2922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814F16-7D5C-4733-BA83-F90BB4AC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1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5CEEF-E627-4B4A-447D-6BD2E9CD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1B55EB-520B-01CE-DE89-85C2CAD99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3ABA02-CDE5-9687-68EC-35A407A11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7991D4-A546-093B-D72C-6AE05A2DA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FC328CD-E018-56BF-07D5-4F21605F5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B6FDBE-BEBD-16B3-EDD3-57C42272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54F1D0-153D-C10C-B90F-C3395A38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3579B4-CD92-1E7E-88A0-DD0B39C4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43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16261-B2F0-1B60-98E8-28FC1735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E78CCD-3DC4-64CB-9267-0F6210DC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E8B49B-B390-5DC9-E1DD-8DE04E3A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74E624-8344-B0D0-276F-0536B551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10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3D1157-A087-F445-DED4-DD57461B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A8CB3F-AC8E-DC31-1765-62F2238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DF793A-AD53-EF59-FB5A-BFE8C535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19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48D3D-97CA-1293-A88B-E957510C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C7C4B3-4711-CC0A-69CA-45176EF83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5887BB-146E-2B7F-B105-D43859C36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34349A-63E6-65B8-E00F-7B4493D1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D345D1-36A7-D896-81CB-43BAA38B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49086E-68B3-0591-3760-3705DB246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17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0A892-F62B-6A53-3E14-441B9055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B09356-F856-2783-F8B4-AB7C121BB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B07CA4-2925-708C-FA5A-F76C640D7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288A5F-FFE9-75EA-257C-06E4F7A1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A11AF5-D884-D0BA-5115-AE17F3C5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0884AF-D06E-D2AA-4D4E-0E77686A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8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A5F4648-0D29-8FA6-D3E1-E8DA885E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A269E2-7574-6456-F8D7-4D807359F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E0E241-7C24-6D23-37CE-4270C5416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316F9-3BBC-4686-A8CB-34247E60F3BA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882C34-5B19-FAA0-9CC6-C9A198A0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92634-421F-6C11-6F5A-A2D566A66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32213-3D6B-4513-89F1-89875010F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71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n.portier@outlook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G7WZYEbNic&amp;t=1s" TargetMode="External"/><Relationship Id="rId2" Type="http://schemas.openxmlformats.org/officeDocument/2006/relationships/hyperlink" Target="https://sealevelrise.brgm.fr/slr/#lng=0.26367;lat=46.60417;zoom=6;level=1.0;layer=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age-allier-aval.fr/ptge-du-bassin-allier-aval/2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-dax.fr/vivre-au-grand-dax/eau-assainissement-et-gemapi/prevenir-des-inondations-et-gerer-les-milieux-aquatiques/papi-programme-dactions-de-prevention-des-inondations/" TargetMode="External"/><Relationship Id="rId2" Type="http://schemas.openxmlformats.org/officeDocument/2006/relationships/hyperlink" Target="https://www.agglo-larochelle.fr/-/les-papi-sur-l-agglomeration-de-la-rochell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39C76-6497-0044-715C-744655792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232" y="725119"/>
            <a:ext cx="10333703" cy="516193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Gouvernance et financement </a:t>
            </a:r>
            <a:b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politiques de l’eau</a:t>
            </a:r>
            <a:b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03EB51-D5B1-54FB-6274-B360F2519CB1}"/>
              </a:ext>
            </a:extLst>
          </p:cNvPr>
          <p:cNvSpPr txBox="1"/>
          <p:nvPr/>
        </p:nvSpPr>
        <p:spPr>
          <a:xfrm>
            <a:off x="3942735" y="4403035"/>
            <a:ext cx="4178710" cy="6090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70000"/>
              </a:lnSpc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Nicolas Portier</a:t>
            </a:r>
          </a:p>
          <a:p>
            <a:pPr algn="l">
              <a:lnSpc>
                <a:spcPct val="170000"/>
              </a:lnSpc>
            </a:pPr>
            <a:r>
              <a:rPr lang="fr-F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Coordonnées : </a:t>
            </a:r>
            <a:r>
              <a:rPr lang="fr-F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n.portier@outlook.com</a:t>
            </a:r>
            <a:r>
              <a:rPr lang="fr-F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0643567732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9BEA73-3943-F2C5-393B-3F08D0FE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418" y="4049860"/>
            <a:ext cx="1001949" cy="13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37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442F1-3791-6B92-7641-D80EB278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89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 côtière et risques de submersion marine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cartes : ministère de l’environnement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700CBA-9422-DF5F-DCEE-16C375DEF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43897"/>
            <a:ext cx="6172200" cy="23695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littoraux inégalement exposés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(courants, marées, vents, roches, estuaires…) </a:t>
            </a:r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voir </a:t>
            </a:r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site BRGM</a:t>
            </a:r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simuler les hypothèses de montée des eaux de la mer.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Certaines communes dont 100% du territoire est concerné (cf. carte ci-dessous)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risques humains (cf. La Faute sur Mer) et patrimoniaux (cf. carte ci-contre)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stratégies de protection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évoluent (gestion dite « souple » en cours d’expérimentation avec le programme 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Adapto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Conservatoire du littoral, solutions fondées sur la nature…)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de destruction d’ouvrages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 tactique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s’amplifient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13C30A-17CE-C406-1C5A-A31F8319C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79693-C547-58ED-8FFB-C2B722BF1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92" y="3404730"/>
            <a:ext cx="3387915" cy="33990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FE89BB-92D2-109D-9542-D79B6B59D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943896"/>
            <a:ext cx="6019800" cy="59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2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95A62A-7B5E-0749-271D-D8BA8B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70" y="318360"/>
            <a:ext cx="6784259" cy="62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2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2F8AE-AFD9-4B1F-B714-53803850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109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« grand cycle » de l’eau : la gestion par bassins hydrographiques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8BC8CEC-36BE-493F-B1B1-95520EF41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1027" y="821094"/>
            <a:ext cx="5900973" cy="6108025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7E0E62-84FA-4AFE-8ACF-999B8B234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21095"/>
            <a:ext cx="6316823" cy="603690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loi sur l’eau de 1964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préparée par le Plan et la DATAR :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institue des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grands bassins hydrographiques 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 des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agences de l’eau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chargées de financer des programmes (redevances additionnelles sur les factures d’eau)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 à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accompagner l’urbanisation rapide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l’industrialisation des Trente glorieuses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 le principe «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l’eau paie l’eau 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 des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parlements de l’eau »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travers les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 de bassins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réunissent toutes les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 prenantes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(collectivités, industriels, agriculteurs) dans une logique de gestion de « commun »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innovant 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dupliqué dans d’autres pays</a:t>
            </a:r>
          </a:p>
          <a:p>
            <a:pPr algn="just">
              <a:lnSpc>
                <a:spcPct val="120000"/>
              </a:lnSpc>
            </a:pP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outil de </a:t>
            </a:r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solidarité amont-aval</a:t>
            </a:r>
          </a:p>
          <a:p>
            <a:pPr algn="just">
              <a:lnSpc>
                <a:spcPct val="120000"/>
              </a:lnSpc>
            </a:pP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tendance actuelle à l’étatisation du modèle 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(prélèvements budgétaires sur les agences; système du « plafond mordant  »; présidence confiée aux préfets…, adoption des programmes-cadres par le Parlement)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907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395E7-F553-C501-D6CB-BB5633B2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501837" cy="84908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gouvernance des politiques de l’eau multi-scalaire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2AEC0E-A696-720D-350B-AF1C0345C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49086"/>
            <a:ext cx="6501838" cy="60089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schéma </a:t>
            </a:r>
            <a:r>
              <a:rPr lang="fr-FR" sz="1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simplifié » </a:t>
            </a:r>
            <a:r>
              <a:rPr lang="fr-FR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(!!!) 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proposé par le rapport public 2024 de la Cour des Comptes sur l’adaptation au changement climatique (volet eau)</a:t>
            </a:r>
          </a:p>
          <a:p>
            <a:pPr algn="just">
              <a:lnSpc>
                <a:spcPct val="120000"/>
              </a:lnSpc>
            </a:pP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cadrages législatifs 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directives cadres européennes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lois nationales (loi sur l’eau de 1992, LEMA de 2006, loi biodiversité de 2016…)</a:t>
            </a: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planification 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 Schémas directeurs d’aménagement et de gestion des eaux (SDAGE)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l’échelle des grands bassins hydrographiques (comités des bassins)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schémas d’aménagement et de gestion locaux (SAGE)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l’échelle des bassins versants (commissions locales de l’eau)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stratégies de prévention des inondations (stratégie globale de bassin et plans locaux PPRI pour encadrer les règles de construction)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7B3D18-2604-FFA3-5000-7CB1058E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836" y="94111"/>
            <a:ext cx="5547061" cy="66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1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EAF8F-717D-4461-77AA-5762DB24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441517" cy="100770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SDAGE Rhône Méditerranée Corse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C6BF11-4C4D-E839-9004-65115D23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07706"/>
            <a:ext cx="7441516" cy="58502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milliards d’euros de soutiens programmés sur la période 2022-2027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orientations fondamentales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47BE36-57E8-9CB1-C901-7117D2A6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30" y="2318807"/>
            <a:ext cx="3129498" cy="37466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F1F793-9202-2134-B6AF-EFA43F18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758" y="1654628"/>
            <a:ext cx="3557972" cy="50750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632928-FBB9-1139-8E26-0A492F54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349" y="0"/>
            <a:ext cx="4784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7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1DDDE-E3D2-52E4-82DB-243F5159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6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déploiement progressif des SAGE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CCF955-3EC3-C0A1-C591-D6313966DF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762A17-8D22-28AA-FE97-A16CA40A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0" y="980523"/>
            <a:ext cx="5517318" cy="58774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D0036B-6FC9-5268-E8C6-E17159F2B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620" y="980523"/>
            <a:ext cx="6096000" cy="55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C896C-B67F-C752-9476-083A492A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42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nouvel enjeu : les projets territoriaux de gestion de l’eau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993DB0-0CE2-5F69-96C0-4CF0836A3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830424"/>
            <a:ext cx="7791063" cy="16276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Incitations actuelles de l’Etat pour la réalisation de projets de territoires pour la gestion de l’eau (PTGE) à l’échelle des SAGE (bassins versants) et des commissions locales de l’eau (CLE)</a:t>
            </a:r>
          </a:p>
          <a:p>
            <a:pPr marL="0" indent="0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Constat du caractère trop peu opérationnel des SDAGE</a:t>
            </a: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3E5A7A-89EA-8143-8672-C465BA6C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062" y="830423"/>
            <a:ext cx="4400938" cy="60157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E690AA-25DD-9313-CBDF-53A76D724FBB}"/>
              </a:ext>
            </a:extLst>
          </p:cNvPr>
          <p:cNvSpPr txBox="1"/>
          <p:nvPr/>
        </p:nvSpPr>
        <p:spPr>
          <a:xfrm>
            <a:off x="0" y="2458065"/>
            <a:ext cx="779106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14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projet de territoire pour la gestion de l’eau (PTGE) : </a:t>
            </a:r>
          </a:p>
          <a:p>
            <a:pPr marL="0" indent="0" algn="ctr">
              <a:buNone/>
            </a:pPr>
            <a:endParaRPr lang="fr-F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pensé sur un périmètre cohérent d’un point de vue hydrogéologique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s’appuie sur un diagnostic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 dialogue avec les acteurs du territoire et permet de déterminer le programme d’actions à mettre en œuvre.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implique les usagers de l’eau d’un territoire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un projet global en vue de faciliter la préservation et la gestion de la ressource en eau.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élaboré dans une perspective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d’arriver sur la durée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:</a:t>
            </a:r>
          </a:p>
          <a:p>
            <a:endParaRPr lang="fr-F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équilibre entre besoins et ressources en eau,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certaine sobriété dans les usages de l’eau,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préserver la qualité des eaux et la fonctionnalité des écosystèmes aquatiques,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anticiper le changement climatique et ses conséquences sur la ressource en eau et à s’y adapter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1">
              <a:buFontTx/>
              <a:buChar char="-"/>
            </a:pP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0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EE067-EEAC-4A06-40E2-140990D1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98322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Réguler les prélèvements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graphique et carte : Cour des Comptes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E4E800-9651-70BE-A8A1-10A371215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3227"/>
            <a:ext cx="3244645" cy="58747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SDAGE, comités de bassins et arrêtés préfectoraux définissent :</a:t>
            </a:r>
          </a:p>
          <a:p>
            <a:pPr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règles de prélèvements et des priorités d’utilisation de la ressource</a:t>
            </a:r>
          </a:p>
          <a:p>
            <a:pPr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investissements en faveur d’une meilleure gestion quantitative</a:t>
            </a:r>
          </a:p>
          <a:p>
            <a:pPr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solutions de stockage et de soutien d’étiage</a:t>
            </a:r>
          </a:p>
          <a:p>
            <a:pPr marL="0" indent="0">
              <a:buNone/>
            </a:pP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noter (cf. graphique ci-contre) : 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 distinguer les notions de prélèvements et de consommations d’eau. 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part importante des prélèvements donne lieu à des restitutions au milieu dans le cadre du bassin versant (usages industriels, consommations domestiques, chaleur nucléaire…)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D552D7-6628-2FC6-9A57-F48D1AB7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90" y="1123796"/>
            <a:ext cx="3682168" cy="3352800"/>
          </a:xfrm>
          <a:prstGeom prst="rect">
            <a:avLst/>
          </a:prstGeom>
        </p:spPr>
      </p:pic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6924533D-009D-0B2C-9AEB-3C8E6957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03" y="1123796"/>
            <a:ext cx="4905306" cy="55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9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27E61-9120-FE2F-E5AE-449D1A7B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7355"/>
            <a:ext cx="10515600" cy="282185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en réserve pour les échanges</a:t>
            </a:r>
          </a:p>
        </p:txBody>
      </p:sp>
    </p:spTree>
    <p:extLst>
      <p:ext uri="{BB962C8B-B14F-4D97-AF65-F5344CB8AC3E}">
        <p14:creationId xmlns:p14="http://schemas.microsoft.com/office/powerpoint/2010/main" val="1661928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D217A-03E7-6B63-A875-FF79BF59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356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eau de mars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475881-0C3D-83E4-7980-32FB6595A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" y="963560"/>
            <a:ext cx="5958349" cy="58944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endParaRPr lang="fr-FR" b="1" dirty="0"/>
          </a:p>
          <a:p>
            <a:pPr>
              <a:buNone/>
            </a:pPr>
            <a:r>
              <a:rPr lang="fr-FR" sz="13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 enjeux</a:t>
            </a:r>
          </a:p>
          <a:p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Sobriété des usages</a:t>
            </a:r>
          </a:p>
          <a:p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 de la disponibilité </a:t>
            </a:r>
          </a:p>
          <a:p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Préservation de la la qualité</a:t>
            </a:r>
          </a:p>
          <a:p>
            <a:pPr>
              <a:buNone/>
            </a:pPr>
            <a:endParaRPr lang="fr-FR" sz="13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mesures réparties en 5 axes (100% engagées à ce jour selon le gouvernement)</a:t>
            </a:r>
          </a:p>
          <a:p>
            <a:pPr marL="0" indent="0">
              <a:buNone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objectif de baisse de 10% des prélèvements en 2030</a:t>
            </a:r>
          </a:p>
          <a:p>
            <a:pPr marL="0" indent="0">
              <a:buNone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objectifs à intégrer dans les SAGE</a:t>
            </a:r>
          </a:p>
          <a:p>
            <a:pPr marL="0" indent="0">
              <a:buNone/>
            </a:pPr>
            <a:endParaRPr lang="fr-FR" sz="13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3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Leviers d’action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Réduction des fuites; 180 collectivités « points noirs » (50% de fuites) ciblées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Incitations aux pratiques agricoles économes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Contrats passés avec 55 sites industriels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Simplification des pratiques de « </a:t>
            </a:r>
            <a:r>
              <a:rPr lang="fr-FR" sz="13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réut</a:t>
            </a: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et valorisation des eaux non conventionnelles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d’adaptation au CC par grand bassin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Modernisation des SAGE et soutien des PTGE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renforcée des points de captage (PGSSE)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Prêts long terme de la Banque des territoires…</a:t>
            </a:r>
          </a:p>
          <a:p>
            <a:pPr>
              <a:buNone/>
            </a:pPr>
            <a:endParaRPr lang="fr-FR" sz="3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E851A0-C57A-150A-A20D-A5E88EC48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88" y="1036885"/>
            <a:ext cx="4561312" cy="57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9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CB059-539A-D23C-D55B-332CFB09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372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L’organisation dite du « petit cycle » de l’eau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4A6DD4-BB50-119A-D731-2DD28599B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01" y="953729"/>
            <a:ext cx="7343770" cy="59042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historique de l’adduction :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anciens (canaux, bassins, puits, fontaines, porteurs d’eau…) à partir des cours d’eau ou des nappes (cf. </a:t>
            </a:r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fr-FR" sz="12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Perpignan de 1423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Potabilisation, verdunisation, essor de hygiénisme urbain… (prévention des épidémies cf. choléra, typhoïde, diphtérie…)</a:t>
            </a: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Structuration au cours du XXème siècle des services publics industriels et commerciaux (SPIC) de l’eau et de l’assainissement pour accompagner l’urbanisation 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Raccordement progressif des bâtiments à l’eau courante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jusque dans les années 1980 (99,5% des logements), extension des réseaux d’assainissement collectif, contrôle des installations d’assainissement non collectif (fosses septiques)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maillage de réseaux de plus d’1,3 million de km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réseaux et de milliers de stations (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patrimoines d’une valeur à neuf de plus de 380 milliards d’euros) 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par un système de redevances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acquittées par les usagers (contreparties d’un service rendu avec 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 « l’eau paie l’eau »)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 des subventions extérieures (agences de l’eau, autres collectivités…) et par emprunts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capacité juridique des collectivités à choisir leur mode de gestion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exercer directement la compétence ou de déléguer la gestion à des entreprises privées ou des sociétés qu’elles contrôlent (Sociétés publiques locales, SEMOP…)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L’organisation d’une gestion séparative des eaux pluviales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(service public administratif spécifique financé par l’impôt). A ce jour : 95 000 km de réseaux séparatifs contre 97 000 km de réseaux unitaires.</a:t>
            </a:r>
          </a:p>
          <a:p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2D8781-5666-E2CA-3B4E-0F7EA0043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66" y="953730"/>
            <a:ext cx="4917283" cy="27530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21FCC3-F7C3-CD9A-C1FB-80E3D49E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228" y="3706762"/>
            <a:ext cx="4942771" cy="31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6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BE131-E561-CE56-A1A6-ED7DDAA1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658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prélèvements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D41037-1AE1-8AF3-C7AC-3ACA2D24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81"/>
            <a:ext cx="4034525" cy="29595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E2425-5C39-9EB2-013F-B304263CF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75" y="1228446"/>
            <a:ext cx="6715432" cy="48114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B9FBE3-1413-E135-E055-BAC55FF7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18062"/>
            <a:ext cx="4034525" cy="333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9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0997B-717A-9BFD-C1DF-F46A757A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2281083" cy="685799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Répartition des financements: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 reposent sur les usagers des SPEA locaux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AFA61B-7FEE-99F6-0838-0C50BB19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80" y="135143"/>
            <a:ext cx="6632803" cy="65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8D847-22C1-15A2-FA42-C435726D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490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réforme des redevances des agences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9D716A-822D-19A7-FD2C-A38E2672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0" y="1462748"/>
            <a:ext cx="8858864" cy="49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6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93F08-C932-767C-3193-037876F1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121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Financements : trop ou trop peu?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graphique : Cercle français de l’eau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62214D-04C9-784E-672B-7E38C474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101212"/>
            <a:ext cx="3982066" cy="57567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constats partagés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nombreux rapports publics (Parlement, Cour des Comptes…) évoquent le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sous-financement des politiques de l’eau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besoins importants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renouveler les réseaux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améliorer les traitements préventifs, faire face aux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investissements « gemapiens »,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organiser la résilience territoriale…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évaluations de 8 à 13 milliards d’euros par an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(cf. document ci-contre)</a:t>
            </a:r>
          </a:p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: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répartition entre redevances (usagers), impôts locaux et nationaux (contribuables), assurances (via le Fonds Barnier) ? 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solidarités amont-aval et villes-campagnes ? 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recettes nouvelles à retirer du « système » eau (production d’énergie, économie circulaire…)?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économies possibles à réaliser (fuites, réutilisation eaux usées…)?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infrastructures à optimiser?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nouveaux modèles économiques et tarifaires à inventer pour faire face aux baisses de volumes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3A8A8E-BF18-118F-275D-76AB0F5383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F99CB4-7D36-C706-3BC7-A7B5DD5F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528" y="1372739"/>
            <a:ext cx="8049008" cy="50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7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500D3-9ABA-B47D-6E54-0E1481FB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243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fr-FR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Extraits du document d’orientations du SDAGE Loire Bretagne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F9449F-F3C6-ABAF-C880-B8345CC17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8" y="1358959"/>
            <a:ext cx="6019952" cy="44073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297D0F-DA6D-C069-2D07-4F2EB635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10" y="1358959"/>
            <a:ext cx="5891242" cy="44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37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1415A-7CAF-5ED2-6E6D-C65D73E4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57F2B-C736-2334-19F0-AAE8DE68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70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SAGE Tech-Albères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3EC8D5-EAD9-3C98-2F76-6EDB65C1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037"/>
            <a:ext cx="12192000" cy="57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A91F8-4BD9-79F1-56D5-E40AF081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339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 montée des eaux d’un mètre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115005-E09E-0324-7835-0AD38544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101"/>
            <a:ext cx="12192000" cy="51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4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2176A9-1920-CC28-4A5A-2185C2D9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35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 montée des eaux de 4 mètres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5EB773-4CDF-67D0-8766-E4D17057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559"/>
            <a:ext cx="12192000" cy="51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6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5DB6E-E577-0DD3-D088-66E35043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644774" cy="301077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Lorient agglomération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08C0AD-3C24-6134-D6EF-A309AF4AC5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0D9871-B4ED-8CDA-76C6-0C12A9FC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767" y="134436"/>
            <a:ext cx="4797233" cy="66563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E90B7B-DDB3-0EC8-3E3E-761EABFD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87" y="0"/>
            <a:ext cx="4749980" cy="6723564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484C9326-0239-B29A-18F9-4804082DE5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3010770"/>
            <a:ext cx="2644775" cy="37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25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70F6B-7AEE-631D-B12C-7CA2382D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14409" cy="92423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 territoriale d’adaptation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552D29D0-B819-CDAA-1495-60E5D1BEBA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409" y="2182761"/>
            <a:ext cx="8043449" cy="2747056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4D9D4A-0EBD-806B-F040-AA7E376C2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267" y="924232"/>
            <a:ext cx="4126142" cy="57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1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F62BB-C2FE-63F1-E22C-A88D1587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310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résistance au transfert des compétences eau et assainissement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DCE8B-0BA2-E18B-B12C-FFF750C51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793103"/>
            <a:ext cx="4124961" cy="60648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35 000 services publics d’eau et assainissement recensés lors du Grenelle de l’environnement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Lois MAPTAM/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prévoient les transferts de compétences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et assainissement aux intercommunalités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réduction déjà très sensible du nombre de services et d’autorités organisatrices…</a:t>
            </a:r>
          </a:p>
          <a:p>
            <a:pPr lvl="1"/>
            <a:r>
              <a:rPr lang="fr-FR" sz="1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: la moitié des intercommunalités (84% population) sont compétentes </a:t>
            </a:r>
          </a:p>
          <a:p>
            <a:pPr lvl="1"/>
            <a:r>
              <a:rPr lang="fr-FR" sz="1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Assainissement : 56% des intercommunalités (81% de la population) sont compétentes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résistance vive aux transferts dans les espaces très ruraux et en montagne</a:t>
            </a: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i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noter : </a:t>
            </a:r>
          </a:p>
          <a:p>
            <a:pPr marL="0" indent="0">
              <a:buNone/>
            </a:pPr>
            <a:r>
              <a:rPr lang="fr-FR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</a:t>
            </a:r>
            <a:r>
              <a:rPr lang="fr-FR" sz="12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révisions de la loi </a:t>
            </a:r>
            <a:r>
              <a:rPr lang="fr-FR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(loi Ferrand-</a:t>
            </a:r>
            <a:r>
              <a:rPr lang="fr-FR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Fesneau</a:t>
            </a:r>
            <a:r>
              <a:rPr lang="fr-FR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2018, loi Engagement et proximité…) pour retarder le transfert à 2026 et pour le rendre facultatif (cf. proposition de loi en cours)</a:t>
            </a: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066568-2737-E776-3DD1-C2A595F9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896" y="956990"/>
            <a:ext cx="7617168" cy="57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49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12884-13A4-26F9-977A-5CD1FE1E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691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Agglomération de Carcassonne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732A2B-EB3E-8E43-5908-1FDE4373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25" y="855944"/>
            <a:ext cx="8200104" cy="581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4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65879-BE3D-331E-4CC6-29456B62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88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priorités reformulées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5B614F-F31E-A3D5-C842-73C5EE8AF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02890"/>
            <a:ext cx="5892800" cy="5855109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2000-2015 : Des investissements prioritaires </a:t>
            </a:r>
            <a:r>
              <a:rPr lang="fr-FR" sz="1400" b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flêchés</a:t>
            </a: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la qualité de la ressource</a:t>
            </a:r>
            <a:endParaRPr lang="fr-FR" sz="1400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importants efforts imposés par les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normes sanitaires et écologiques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matière de traitement amont et aval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Mises aux normes exigées par la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Directive-cadre Eau (DCE)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la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directive Eaux résiduaires urbaines (ERU)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Durcissement des seuils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(nitrates, pesticides, produits pharmaceutiques…) pour reconquérir la qualité des « masses d’eaux »</a:t>
            </a:r>
            <a:endParaRPr lang="fr-FR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des points de captage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contre les pollutions diffuses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enjeux à venir avec le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des polluants éternels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(PFAS) d’origine industrielle</a:t>
            </a:r>
          </a:p>
          <a:p>
            <a:pPr marL="0" indent="0">
              <a:buNone/>
            </a:pPr>
            <a:endParaRPr lang="fr-FR" sz="15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E13AC2-5DCC-506E-A1BD-A41AA98B5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1002890"/>
            <a:ext cx="6299200" cy="5855110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2015-2025 :</a:t>
            </a:r>
            <a:r>
              <a:rPr lang="fr-FR" sz="14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montée en puissance des préoccupations quantitatives (trop/trop peu)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de la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 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Gemapi</a:t>
            </a: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 approche du risque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(ralentissement de l’eau, reméandrage, zones d’expansion de crues, élargissement des lits, talus, haies, bassins…)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séparative des pluviales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de sobriété et d’adaptation au changement climatique </a:t>
            </a:r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(Assises de l’eau, Plan eau de 2023, nouvelles incitations des agences de l’eau…)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patrimoniale : lutte contre les fuites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rattrapages des retards d’entretien </a:t>
            </a:r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(rythmes de renouvellement complet évalués à ce jour à 150 ans pour l’eau et 160 ans pour l’assainissement)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expérimentations et assouplissements réglementaires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réutiliser les eaux usées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les eaux de pluie (nettoiement, arrosages…)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Nouvelles tarifications dans les collectivités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(progressivité du barème, variation saisonnière pour élever le prix du mètre cube en période de sécheresse…)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4822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632C82-B900-DDD2-E731-6B2239DB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272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Sécuriser l’approvisionnement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ACCC68-15F9-C689-7D9A-26F3E5307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12723"/>
            <a:ext cx="6170063" cy="24162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Protéger les </a:t>
            </a:r>
            <a:r>
              <a:rPr lang="fr-FR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aquifères</a:t>
            </a:r>
          </a:p>
          <a:p>
            <a:r>
              <a:rPr lang="fr-FR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Favoriser l’infiltration </a:t>
            </a:r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la recharge des nappes (</a:t>
            </a:r>
            <a:r>
              <a:rPr lang="fr-FR" sz="15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Desimperméabilisation</a:t>
            </a:r>
            <a:r>
              <a:rPr lang="fr-FR" sz="15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sols, végétalisation, débordements…</a:t>
            </a:r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Stocker la ressource </a:t>
            </a:r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(châteaux d’eau, silos enterrés) et soutenir les </a:t>
            </a:r>
            <a:r>
              <a:rPr lang="fr-FR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étiages</a:t>
            </a:r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(barrages)</a:t>
            </a:r>
          </a:p>
          <a:p>
            <a:r>
              <a:rPr lang="fr-FR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Transférer</a:t>
            </a:r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l’eau vers les zones de répartition (canalisation)</a:t>
            </a:r>
          </a:p>
          <a:p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Conduire des </a:t>
            </a:r>
            <a:r>
              <a:rPr lang="fr-FR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politiques de sobriété </a:t>
            </a:r>
            <a:r>
              <a:rPr lang="fr-FR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les ménages et professionnels (agriculteurs, industriels…)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3E91E4-A70A-44EE-C11C-394B0B87D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063" y="1012723"/>
            <a:ext cx="6014955" cy="50722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4A34C6-AFBE-AF02-9232-F8DBA577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" y="3429000"/>
            <a:ext cx="6163265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87BB5-991A-0736-697E-FE0643CA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36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du rapport de l’Office français de la biodiversité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2489E1-C8E7-CE7C-0B96-587FCC95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07" y="934065"/>
            <a:ext cx="7529777" cy="57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641F9-871A-C19E-44A0-2BB8BAC5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573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compétence </a:t>
            </a:r>
            <a:r>
              <a:rPr lang="fr-FR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Gemapi</a:t>
            </a:r>
            <a:endParaRPr lang="fr-FR" sz="2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EB841-DE75-41A6-2CF2-5B126451A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895739"/>
            <a:ext cx="6626943" cy="59622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 créée par la voie d’un amendement voté au Sénat dans le cadre de la loi MAPTAM (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Composée de 4 items de l’article L.211-7 du code de l’environnement) :</a:t>
            </a:r>
          </a:p>
          <a:p>
            <a:pPr lvl="1">
              <a:buFontTx/>
              <a:buChar char="-"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 d’un bassin ou d’une fraction de bassin hydrographique</a:t>
            </a:r>
          </a:p>
          <a:p>
            <a:pPr lvl="1">
              <a:buFontTx/>
              <a:buChar char="-"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et aménagement de cours d’eau, canal, plan d’eau, lac, </a:t>
            </a:r>
          </a:p>
          <a:p>
            <a:pPr lvl="1">
              <a:buFontTx/>
              <a:buChar char="-"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Défense contre les inondations et contre la mer</a:t>
            </a:r>
          </a:p>
          <a:p>
            <a:pPr lvl="1">
              <a:buFontTx/>
              <a:buChar char="-"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et restauration des sites, écosystèmes aquatiques, zones humides…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ressource dédiée (la taxe 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Gemapi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facultative et qui n’est qu’un taux additionnel sur la fiscalité directe locale </a:t>
            </a:r>
            <a:r>
              <a:rPr lang="fr-FR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(environ 275 millions d’euros prélevés à ce jour cf. graphique ci-dessous) 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transfert des digues domaniales de l’Etat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(850 à 1000 km)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effectué début 2024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mal préparé </a:t>
            </a:r>
            <a:r>
              <a:rPr lang="fr-FR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(évaluation de l’état des digues, coûts estimatifs des travaux à conduire…). </a:t>
            </a: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EAF649-043F-4617-3C92-AE07F8AF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5" y="4100593"/>
            <a:ext cx="5928854" cy="26295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F36BBF-E2F8-4670-7C27-4C4CDEC9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942" y="895739"/>
            <a:ext cx="5565058" cy="48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0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E9A59-2A11-C9C3-15FF-8A11F9DA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83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syndicats mixtes à l’échelle des bassins : les EPTB et EPAGE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FE3598-38E9-B45D-BC82-952F45488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98376"/>
            <a:ext cx="3926846" cy="58596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intercommunalités peuvent déléguer ou transférer tout ou partie des compétences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gemapiennes » à des établissements publics constitués à l’échelle des bassins ou sous-bassins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Etablissements publics territoriaux de bassins (EPTB)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plutôt constitués à l’échelle large du bassin hydrographique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fortes incitations de l’Etat (préfets, DREAL…) et des agences pour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favoriser une gestion intégrée à l’échelle des bassins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expérimentation prévue pour lever la taxe 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Gemapi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l’échelle de l’EPTB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d’action pour la prévention des inondations (PAPI)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financés avec le Fonds de prévention des risques naturels majeurs (Fonds « Barnier »)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PAPI La Rochelle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Grand Dax</a:t>
            </a:r>
            <a:endParaRPr lang="fr-F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7E09EA-CF0F-75CD-55F6-E4B1565CA4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E2101B-A782-8DAF-48E9-0302C268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847" y="998376"/>
            <a:ext cx="8265154" cy="58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58F3C-44F6-CC59-A92E-6B3B97C3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966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territoires à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A23E71-054C-BBAD-6E56-A29F1BE3C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341805" y="1037807"/>
            <a:ext cx="5850193" cy="55104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8ACFD8-C2DF-8D02-7BC7-999AEA1A1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15" y="1362363"/>
            <a:ext cx="5425169" cy="47932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A675E8-6C9C-709F-71C6-83F158CCA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8" y="1037807"/>
            <a:ext cx="6000532" cy="55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736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83A417ED-4776-40DA-AE9E-AB1028471466}"/>
</file>

<file path=customXml/itemProps2.xml><?xml version="1.0" encoding="utf-8"?>
<ds:datastoreItem xmlns:ds="http://schemas.openxmlformats.org/officeDocument/2006/customXml" ds:itemID="{E6ABA149-AF29-4AC8-91EB-67B909F4CDC6}"/>
</file>

<file path=customXml/itemProps3.xml><?xml version="1.0" encoding="utf-8"?>
<ds:datastoreItem xmlns:ds="http://schemas.openxmlformats.org/officeDocument/2006/customXml" ds:itemID="{89DEFA56-6D1B-4434-A008-8A1186DE4BA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2078</Words>
  <Application>Microsoft Office PowerPoint</Application>
  <PresentationFormat>Grand écran</PresentationFormat>
  <Paragraphs>200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Thème Office</vt:lpstr>
      <vt:lpstr>Gouvernance et financement  des politiques de l’eau  </vt:lpstr>
      <vt:lpstr>L’organisation dite du « petit cycle » de l’eau</vt:lpstr>
      <vt:lpstr>La résistance au transfert des compétences eau et assainissement</vt:lpstr>
      <vt:lpstr>Des priorités reformulées</vt:lpstr>
      <vt:lpstr>Sécuriser l’approvisionnement</vt:lpstr>
      <vt:lpstr>Données du rapport de l’Office français de la biodiversité</vt:lpstr>
      <vt:lpstr>La compétence Gemapi</vt:lpstr>
      <vt:lpstr>Des syndicats mixtes à l’échelle des bassins : les EPTB et EPAGE</vt:lpstr>
      <vt:lpstr>Les territoires à risques</vt:lpstr>
      <vt:lpstr>Erosion côtière et risques de submersion marine source cartes : ministère de l’environnement</vt:lpstr>
      <vt:lpstr>Présentation PowerPoint</vt:lpstr>
      <vt:lpstr> Le « grand cycle » de l’eau : la gestion par bassins hydrographiques </vt:lpstr>
      <vt:lpstr>Une gouvernance des politiques de l’eau multi-scalaire</vt:lpstr>
      <vt:lpstr>Le SDAGE Rhône Méditerranée Corse</vt:lpstr>
      <vt:lpstr>Le déploiement progressif des SAGE</vt:lpstr>
      <vt:lpstr>Un nouvel enjeu : les projets territoriaux de gestion de l’eau</vt:lpstr>
      <vt:lpstr>Réguler les prélèvements sources graphique et carte : Cour des Comptes</vt:lpstr>
      <vt:lpstr>Supports en réserve pour les échanges</vt:lpstr>
      <vt:lpstr>Plan eau de mars 2023</vt:lpstr>
      <vt:lpstr>Les prélèvements</vt:lpstr>
      <vt:lpstr>Répartition des financements:  55% reposent sur les usagers des SPEA locaux</vt:lpstr>
      <vt:lpstr>La réforme des redevances des agences</vt:lpstr>
      <vt:lpstr>Financements : trop ou trop peu? Source graphique : Cercle français de l’eau</vt:lpstr>
      <vt:lpstr> Extraits du document d’orientations du SDAGE Loire Bretagne  </vt:lpstr>
      <vt:lpstr>Le SAGE Tech-Albères</vt:lpstr>
      <vt:lpstr>Scénario montée des eaux d’un mètre</vt:lpstr>
      <vt:lpstr>Scénario montée des eaux de 4 mètres</vt:lpstr>
      <vt:lpstr>Lorient agglomération</vt:lpstr>
      <vt:lpstr>Stratégie territoriale d’adaptation</vt:lpstr>
      <vt:lpstr>Agglomération de Carcassonne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Portier</dc:creator>
  <cp:lastModifiedBy>Nicolas Portier</cp:lastModifiedBy>
  <cp:revision>22</cp:revision>
  <dcterms:created xsi:type="dcterms:W3CDTF">2025-03-09T11:09:33Z</dcterms:created>
  <dcterms:modified xsi:type="dcterms:W3CDTF">2025-03-13T07:21:29Z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