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16"/>
  </p:notesMasterIdLst>
  <p:sldIdLst>
    <p:sldId id="264" r:id="rId5"/>
    <p:sldId id="305" r:id="rId6"/>
    <p:sldId id="258" r:id="rId7"/>
    <p:sldId id="302" r:id="rId8"/>
    <p:sldId id="303" r:id="rId9"/>
    <p:sldId id="304" r:id="rId10"/>
    <p:sldId id="259" r:id="rId11"/>
    <p:sldId id="260" r:id="rId12"/>
    <p:sldId id="261" r:id="rId13"/>
    <p:sldId id="262" r:id="rId14"/>
    <p:sldId id="257" r:id="rId15"/>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loop="1"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0000"/>
    <a:srgbClr val="F6BB00"/>
    <a:srgbClr val="D6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40423" autoAdjust="0"/>
    <p:restoredTop sz="68160"/>
  </p:normalViewPr>
  <p:slideViewPr>
    <p:cSldViewPr snapToGrid="0">
      <p:cViewPr>
        <p:scale>
          <a:sx n="63" d="100"/>
          <a:sy n="63" d="100"/>
        </p:scale>
        <p:origin x="144" y="376"/>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B8632E6-6B76-BE4E-907E-691FA6FB1F37}" type="datetimeFigureOut">
              <a:rPr lang="fr-FR" smtClean="0"/>
              <a:t>17/06/2026</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r>
              <a:rPr lang="fr-FR"/>
              <a:t>Modifier les styles du texte du masque
Deuxième niveau
Troisième niveau
Quatrième niveau
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CDAA290-421B-8844-ACE6-4957127A9312}" type="slidenum">
              <a:rPr lang="fr-FR" smtClean="0"/>
              <a:t>‹N°›</a:t>
            </a:fld>
            <a:endParaRPr lang="fr-FR"/>
          </a:p>
        </p:txBody>
      </p:sp>
    </p:spTree>
    <p:extLst>
      <p:ext uri="{BB962C8B-B14F-4D97-AF65-F5344CB8AC3E}">
        <p14:creationId xmlns:p14="http://schemas.microsoft.com/office/powerpoint/2010/main" val="15026901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ECDAA290-421B-8844-ACE6-4957127A9312}" type="slidenum">
              <a:rPr lang="fr-FR" smtClean="0"/>
              <a:t>7</a:t>
            </a:fld>
            <a:endParaRPr lang="fr-FR"/>
          </a:p>
        </p:txBody>
      </p:sp>
    </p:spTree>
    <p:extLst>
      <p:ext uri="{BB962C8B-B14F-4D97-AF65-F5344CB8AC3E}">
        <p14:creationId xmlns:p14="http://schemas.microsoft.com/office/powerpoint/2010/main" val="209366328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ECDAA290-421B-8844-ACE6-4957127A9312}" type="slidenum">
              <a:rPr lang="fr-FR" smtClean="0"/>
              <a:t>8</a:t>
            </a:fld>
            <a:endParaRPr lang="fr-FR"/>
          </a:p>
        </p:txBody>
      </p:sp>
    </p:spTree>
    <p:extLst>
      <p:ext uri="{BB962C8B-B14F-4D97-AF65-F5344CB8AC3E}">
        <p14:creationId xmlns:p14="http://schemas.microsoft.com/office/powerpoint/2010/main" val="31086408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ECDAA290-421B-8844-ACE6-4957127A9312}" type="slidenum">
              <a:rPr lang="fr-FR" smtClean="0"/>
              <a:t>10</a:t>
            </a:fld>
            <a:endParaRPr lang="fr-FR"/>
          </a:p>
        </p:txBody>
      </p:sp>
    </p:spTree>
    <p:extLst>
      <p:ext uri="{BB962C8B-B14F-4D97-AF65-F5344CB8AC3E}">
        <p14:creationId xmlns:p14="http://schemas.microsoft.com/office/powerpoint/2010/main" val="310730893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dirty="0"/>
              <a:t>Travail personnel destiné à être partagé</a:t>
            </a:r>
          </a:p>
          <a:p>
            <a:pPr marL="0" marR="0" lvl="0" indent="0" algn="l" defTabSz="914400" rtl="0" eaLnBrk="1" fontAlgn="auto" latinLnBrk="0" hangingPunct="1">
              <a:lnSpc>
                <a:spcPct val="100000"/>
              </a:lnSpc>
              <a:spcBef>
                <a:spcPts val="0"/>
              </a:spcBef>
              <a:spcAft>
                <a:spcPts val="0"/>
              </a:spcAft>
              <a:buClrTx/>
              <a:buSzTx/>
              <a:buFontTx/>
              <a:buNone/>
              <a:tabLst/>
              <a:defRPr/>
            </a:pPr>
            <a:endParaRPr lang="fr-FR" dirty="0"/>
          </a:p>
          <a:p>
            <a:pPr marL="0" marR="0" lvl="0" indent="0" algn="l" defTabSz="914400" rtl="0" eaLnBrk="1" fontAlgn="auto" latinLnBrk="0" hangingPunct="1">
              <a:lnSpc>
                <a:spcPct val="100000"/>
              </a:lnSpc>
              <a:spcBef>
                <a:spcPts val="0"/>
              </a:spcBef>
              <a:spcAft>
                <a:spcPts val="0"/>
              </a:spcAft>
              <a:buClrTx/>
              <a:buSzTx/>
              <a:buFontTx/>
              <a:buNone/>
              <a:tabLst/>
              <a:defRPr/>
            </a:pPr>
            <a:r>
              <a:rPr lang="fr-FR" dirty="0"/>
              <a:t>Ca peut être un sujet pas abordé ou juste effleuré, que vous voulez creuser, ou un sujet abordé mais sur lequel</a:t>
            </a:r>
            <a:r>
              <a:rPr lang="fr-FR" strike="sngStrike" dirty="0"/>
              <a:t> </a:t>
            </a:r>
            <a:r>
              <a:rPr lang="fr-FR" dirty="0"/>
              <a:t>vous voulez apporter un contrepoint, un éclairage contradictoire ou complémentaire.  </a:t>
            </a:r>
          </a:p>
          <a:p>
            <a:endParaRPr lang="fr-FR" dirty="0"/>
          </a:p>
        </p:txBody>
      </p:sp>
      <p:sp>
        <p:nvSpPr>
          <p:cNvPr id="4" name="Espace réservé du numéro de diapositive 3"/>
          <p:cNvSpPr>
            <a:spLocks noGrp="1"/>
          </p:cNvSpPr>
          <p:nvPr>
            <p:ph type="sldNum" sz="quarter" idx="5"/>
          </p:nvPr>
        </p:nvSpPr>
        <p:spPr/>
        <p:txBody>
          <a:bodyPr/>
          <a:lstStyle/>
          <a:p>
            <a:fld id="{ECDAA290-421B-8844-ACE6-4957127A9312}" type="slidenum">
              <a:rPr lang="fr-FR" smtClean="0"/>
              <a:t>11</a:t>
            </a:fld>
            <a:endParaRPr lang="fr-FR"/>
          </a:p>
        </p:txBody>
      </p:sp>
    </p:spTree>
    <p:extLst>
      <p:ext uri="{BB962C8B-B14F-4D97-AF65-F5344CB8AC3E}">
        <p14:creationId xmlns:p14="http://schemas.microsoft.com/office/powerpoint/2010/main" val="16642105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FR"/>
            </a:p>
          </p:txBody>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FR"/>
            </a:p>
          </p:txBody>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FR"/>
            </a:p>
          </p:txBody>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FR"/>
            </a:p>
          </p:txBody>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FR"/>
            </a:p>
          </p:txBody>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FR"/>
            </a:p>
          </p:txBody>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FR"/>
            </a:p>
          </p:txBody>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FR"/>
            </a:p>
          </p:txBody>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fr-FR"/>
              <a:t>Modifiez le style du titre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fld id="{3999E8C8-FD1E-43A2-8C84-ED57A35494F1}" type="datetimeFigureOut">
              <a:rPr lang="fr-FR" smtClean="0"/>
              <a:t>17/06/2026</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83F7A2A2-E1F7-4E57-BD97-2910A9495888}" type="slidenum">
              <a:rPr lang="fr-FR" smtClean="0"/>
              <a:t>‹N°›</a:t>
            </a:fld>
            <a:endParaRPr lang="fr-FR"/>
          </a:p>
        </p:txBody>
      </p:sp>
    </p:spTree>
    <p:extLst>
      <p:ext uri="{BB962C8B-B14F-4D97-AF65-F5344CB8AC3E}">
        <p14:creationId xmlns:p14="http://schemas.microsoft.com/office/powerpoint/2010/main" val="3295702734"/>
      </p:ext>
    </p:extLst>
  </p:cSld>
  <p:clrMapOvr>
    <a:masterClrMapping/>
  </p:clrMapOvr>
  <mc:AlternateContent xmlns:mc="http://schemas.openxmlformats.org/markup-compatibility/2006" xmlns:p14="http://schemas.microsoft.com/office/powerpoint/2010/main">
    <mc:Choice Requires="p14">
      <p:transition spd="slow" p14:dur="2000" advClick="0" advTm="8000">
        <p:wipe/>
      </p:transition>
    </mc:Choice>
    <mc:Fallback xmlns="">
      <p:transition spd="slow" advClick="0" advTm="8000">
        <p:wip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fr-FR"/>
              <a:t>Modifiez le style du titre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Modifiez les styles du texte du masque</a:t>
            </a:r>
          </a:p>
        </p:txBody>
      </p:sp>
      <p:sp>
        <p:nvSpPr>
          <p:cNvPr id="4" name="Date Placeholder 3"/>
          <p:cNvSpPr>
            <a:spLocks noGrp="1"/>
          </p:cNvSpPr>
          <p:nvPr>
            <p:ph type="dt" sz="half" idx="10"/>
          </p:nvPr>
        </p:nvSpPr>
        <p:spPr/>
        <p:txBody>
          <a:bodyPr/>
          <a:lstStyle/>
          <a:p>
            <a:fld id="{3999E8C8-FD1E-43A2-8C84-ED57A35494F1}" type="datetimeFigureOut">
              <a:rPr lang="fr-FR" smtClean="0"/>
              <a:t>17/06/2026</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83F7A2A2-E1F7-4E57-BD97-2910A9495888}" type="slidenum">
              <a:rPr lang="fr-FR" smtClean="0"/>
              <a:t>‹N°›</a:t>
            </a:fld>
            <a:endParaRPr lang="fr-FR"/>
          </a:p>
        </p:txBody>
      </p:sp>
    </p:spTree>
    <p:extLst>
      <p:ext uri="{BB962C8B-B14F-4D97-AF65-F5344CB8AC3E}">
        <p14:creationId xmlns:p14="http://schemas.microsoft.com/office/powerpoint/2010/main" val="644227213"/>
      </p:ext>
    </p:extLst>
  </p:cSld>
  <p:clrMapOvr>
    <a:masterClrMapping/>
  </p:clrMapOvr>
  <mc:AlternateContent xmlns:mc="http://schemas.openxmlformats.org/markup-compatibility/2006" xmlns:p14="http://schemas.microsoft.com/office/powerpoint/2010/main">
    <mc:Choice Requires="p14">
      <p:transition spd="slow" p14:dur="2000" advClick="0" advTm="8000">
        <p:wipe/>
      </p:transition>
    </mc:Choice>
    <mc:Fallback xmlns="">
      <p:transition spd="slow" advClick="0" advTm="8000">
        <p:wip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fr-FR"/>
              <a:t>Modifiez le style du titre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Modifiez les styles du texte du masque</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Modifiez les styles du texte du masque</a:t>
            </a:r>
          </a:p>
        </p:txBody>
      </p:sp>
      <p:sp>
        <p:nvSpPr>
          <p:cNvPr id="4" name="Date Placeholder 3"/>
          <p:cNvSpPr>
            <a:spLocks noGrp="1"/>
          </p:cNvSpPr>
          <p:nvPr>
            <p:ph type="dt" sz="half" idx="10"/>
          </p:nvPr>
        </p:nvSpPr>
        <p:spPr/>
        <p:txBody>
          <a:bodyPr/>
          <a:lstStyle/>
          <a:p>
            <a:fld id="{3999E8C8-FD1E-43A2-8C84-ED57A35494F1}" type="datetimeFigureOut">
              <a:rPr lang="fr-FR" smtClean="0"/>
              <a:t>17/06/2026</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83F7A2A2-E1F7-4E57-BD97-2910A9495888}" type="slidenum">
              <a:rPr lang="fr-FR" smtClean="0"/>
              <a:t>‹N°›</a:t>
            </a:fld>
            <a:endParaRPr lang="fr-FR"/>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3960126103"/>
      </p:ext>
    </p:extLst>
  </p:cSld>
  <p:clrMapOvr>
    <a:masterClrMapping/>
  </p:clrMapOvr>
  <mc:AlternateContent xmlns:mc="http://schemas.openxmlformats.org/markup-compatibility/2006" xmlns:p14="http://schemas.microsoft.com/office/powerpoint/2010/main">
    <mc:Choice Requires="p14">
      <p:transition spd="slow" p14:dur="2000" advClick="0" advTm="8000">
        <p:wipe/>
      </p:transition>
    </mc:Choice>
    <mc:Fallback xmlns="">
      <p:transition spd="slow" advClick="0" advTm="8000">
        <p:wip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fr-FR"/>
              <a:t>Modifiez le style du titre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Modifiez les styles du texte du masque</a:t>
            </a:r>
          </a:p>
        </p:txBody>
      </p:sp>
      <p:sp>
        <p:nvSpPr>
          <p:cNvPr id="4" name="Date Placeholder 3"/>
          <p:cNvSpPr>
            <a:spLocks noGrp="1"/>
          </p:cNvSpPr>
          <p:nvPr>
            <p:ph type="dt" sz="half" idx="10"/>
          </p:nvPr>
        </p:nvSpPr>
        <p:spPr/>
        <p:txBody>
          <a:bodyPr/>
          <a:lstStyle/>
          <a:p>
            <a:fld id="{3999E8C8-FD1E-43A2-8C84-ED57A35494F1}" type="datetimeFigureOut">
              <a:rPr lang="fr-FR" smtClean="0"/>
              <a:t>17/06/2026</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83F7A2A2-E1F7-4E57-BD97-2910A9495888}" type="slidenum">
              <a:rPr lang="fr-FR" smtClean="0"/>
              <a:t>‹N°›</a:t>
            </a:fld>
            <a:endParaRPr lang="fr-FR"/>
          </a:p>
        </p:txBody>
      </p:sp>
    </p:spTree>
    <p:extLst>
      <p:ext uri="{BB962C8B-B14F-4D97-AF65-F5344CB8AC3E}">
        <p14:creationId xmlns:p14="http://schemas.microsoft.com/office/powerpoint/2010/main" val="1621726766"/>
      </p:ext>
    </p:extLst>
  </p:cSld>
  <p:clrMapOvr>
    <a:masterClrMapping/>
  </p:clrMapOvr>
  <mc:AlternateContent xmlns:mc="http://schemas.openxmlformats.org/markup-compatibility/2006" xmlns:p14="http://schemas.microsoft.com/office/powerpoint/2010/main">
    <mc:Choice Requires="p14">
      <p:transition spd="slow" p14:dur="2000" advClick="0" advTm="8000">
        <p:wipe/>
      </p:transition>
    </mc:Choice>
    <mc:Fallback xmlns="">
      <p:transition spd="slow" advClick="0" advTm="8000">
        <p:wip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cita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fr-FR"/>
              <a:t>Modifiez le style du titre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Modifiez les styles du texte du masque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Modifiez les styles du texte du masque</a:t>
            </a:r>
          </a:p>
        </p:txBody>
      </p:sp>
      <p:sp>
        <p:nvSpPr>
          <p:cNvPr id="4" name="Date Placeholder 3"/>
          <p:cNvSpPr>
            <a:spLocks noGrp="1"/>
          </p:cNvSpPr>
          <p:nvPr>
            <p:ph type="dt" sz="half" idx="10"/>
          </p:nvPr>
        </p:nvSpPr>
        <p:spPr/>
        <p:txBody>
          <a:bodyPr/>
          <a:lstStyle/>
          <a:p>
            <a:fld id="{3999E8C8-FD1E-43A2-8C84-ED57A35494F1}" type="datetimeFigureOut">
              <a:rPr lang="fr-FR" smtClean="0"/>
              <a:t>17/06/2026</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83F7A2A2-E1F7-4E57-BD97-2910A9495888}" type="slidenum">
              <a:rPr lang="fr-FR" smtClean="0"/>
              <a:t>‹N°›</a:t>
            </a:fld>
            <a:endParaRPr lang="fr-FR"/>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179022357"/>
      </p:ext>
    </p:extLst>
  </p:cSld>
  <p:clrMapOvr>
    <a:masterClrMapping/>
  </p:clrMapOvr>
  <mc:AlternateContent xmlns:mc="http://schemas.openxmlformats.org/markup-compatibility/2006" xmlns:p14="http://schemas.microsoft.com/office/powerpoint/2010/main">
    <mc:Choice Requires="p14">
      <p:transition spd="slow" p14:dur="2000" advClick="0" advTm="8000">
        <p:wipe/>
      </p:transition>
    </mc:Choice>
    <mc:Fallback xmlns="">
      <p:transition spd="slow" advClick="0" advTm="8000">
        <p:wip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rai ou faux">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fr-FR"/>
              <a:t>Modifiez le style du titre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Modifiez les styles du texte du masque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Modifiez les styles du texte du masque</a:t>
            </a:r>
          </a:p>
        </p:txBody>
      </p:sp>
      <p:sp>
        <p:nvSpPr>
          <p:cNvPr id="4" name="Date Placeholder 3"/>
          <p:cNvSpPr>
            <a:spLocks noGrp="1"/>
          </p:cNvSpPr>
          <p:nvPr>
            <p:ph type="dt" sz="half" idx="10"/>
          </p:nvPr>
        </p:nvSpPr>
        <p:spPr/>
        <p:txBody>
          <a:bodyPr/>
          <a:lstStyle/>
          <a:p>
            <a:fld id="{3999E8C8-FD1E-43A2-8C84-ED57A35494F1}" type="datetimeFigureOut">
              <a:rPr lang="fr-FR" smtClean="0"/>
              <a:t>17/06/2026</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83F7A2A2-E1F7-4E57-BD97-2910A9495888}" type="slidenum">
              <a:rPr lang="fr-FR" smtClean="0"/>
              <a:t>‹N°›</a:t>
            </a:fld>
            <a:endParaRPr lang="fr-FR"/>
          </a:p>
        </p:txBody>
      </p:sp>
    </p:spTree>
    <p:extLst>
      <p:ext uri="{BB962C8B-B14F-4D97-AF65-F5344CB8AC3E}">
        <p14:creationId xmlns:p14="http://schemas.microsoft.com/office/powerpoint/2010/main" val="4236256185"/>
      </p:ext>
    </p:extLst>
  </p:cSld>
  <p:clrMapOvr>
    <a:masterClrMapping/>
  </p:clrMapOvr>
  <mc:AlternateContent xmlns:mc="http://schemas.openxmlformats.org/markup-compatibility/2006" xmlns:p14="http://schemas.microsoft.com/office/powerpoint/2010/main">
    <mc:Choice Requires="p14">
      <p:transition spd="slow" p14:dur="2000" advClick="0" advTm="8000">
        <p:wipe/>
      </p:transition>
    </mc:Choice>
    <mc:Fallback xmlns="">
      <p:transition spd="slow" advClick="0" advTm="8000">
        <p:wip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3999E8C8-FD1E-43A2-8C84-ED57A35494F1}" type="datetimeFigureOut">
              <a:rPr lang="fr-FR" smtClean="0"/>
              <a:t>17/06/2026</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83F7A2A2-E1F7-4E57-BD97-2910A9495888}" type="slidenum">
              <a:rPr lang="fr-FR" smtClean="0"/>
              <a:t>‹N°›</a:t>
            </a:fld>
            <a:endParaRPr lang="fr-FR"/>
          </a:p>
        </p:txBody>
      </p:sp>
    </p:spTree>
    <p:extLst>
      <p:ext uri="{BB962C8B-B14F-4D97-AF65-F5344CB8AC3E}">
        <p14:creationId xmlns:p14="http://schemas.microsoft.com/office/powerpoint/2010/main" val="227655443"/>
      </p:ext>
    </p:extLst>
  </p:cSld>
  <p:clrMapOvr>
    <a:masterClrMapping/>
  </p:clrMapOvr>
  <mc:AlternateContent xmlns:mc="http://schemas.openxmlformats.org/markup-compatibility/2006" xmlns:p14="http://schemas.microsoft.com/office/powerpoint/2010/main">
    <mc:Choice Requires="p14">
      <p:transition spd="slow" p14:dur="2000" advClick="0" advTm="8000">
        <p:wipe/>
      </p:transition>
    </mc:Choice>
    <mc:Fallback xmlns="">
      <p:transition spd="slow" advClick="0" advTm="8000">
        <p:wip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fr-FR"/>
              <a:t>Modifiez le style du titre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3999E8C8-FD1E-43A2-8C84-ED57A35494F1}" type="datetimeFigureOut">
              <a:rPr lang="fr-FR" smtClean="0"/>
              <a:t>17/06/2026</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83F7A2A2-E1F7-4E57-BD97-2910A9495888}" type="slidenum">
              <a:rPr lang="fr-FR" smtClean="0"/>
              <a:t>‹N°›</a:t>
            </a:fld>
            <a:endParaRPr lang="fr-FR"/>
          </a:p>
        </p:txBody>
      </p:sp>
    </p:spTree>
    <p:extLst>
      <p:ext uri="{BB962C8B-B14F-4D97-AF65-F5344CB8AC3E}">
        <p14:creationId xmlns:p14="http://schemas.microsoft.com/office/powerpoint/2010/main" val="3372513174"/>
      </p:ext>
    </p:extLst>
  </p:cSld>
  <p:clrMapOvr>
    <a:masterClrMapping/>
  </p:clrMapOvr>
  <mc:AlternateContent xmlns:mc="http://schemas.openxmlformats.org/markup-compatibility/2006" xmlns:p14="http://schemas.microsoft.com/office/powerpoint/2010/main">
    <mc:Choice Requires="p14">
      <p:transition spd="slow" p14:dur="2000" advClick="0" advTm="8000">
        <p:wipe/>
      </p:transition>
    </mc:Choice>
    <mc:Fallback xmlns="">
      <p:transition spd="slow" advClick="0" advTm="8000">
        <p:wip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3999E8C8-FD1E-43A2-8C84-ED57A35494F1}" type="datetimeFigureOut">
              <a:rPr lang="fr-FR" smtClean="0"/>
              <a:t>17/06/2026</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83F7A2A2-E1F7-4E57-BD97-2910A9495888}" type="slidenum">
              <a:rPr lang="fr-FR" smtClean="0"/>
              <a:t>‹N°›</a:t>
            </a:fld>
            <a:endParaRPr lang="fr-FR"/>
          </a:p>
        </p:txBody>
      </p:sp>
    </p:spTree>
    <p:extLst>
      <p:ext uri="{BB962C8B-B14F-4D97-AF65-F5344CB8AC3E}">
        <p14:creationId xmlns:p14="http://schemas.microsoft.com/office/powerpoint/2010/main" val="2595022128"/>
      </p:ext>
    </p:extLst>
  </p:cSld>
  <p:clrMapOvr>
    <a:masterClrMapping/>
  </p:clrMapOvr>
  <mc:AlternateContent xmlns:mc="http://schemas.openxmlformats.org/markup-compatibility/2006" xmlns:p14="http://schemas.microsoft.com/office/powerpoint/2010/main">
    <mc:Choice Requires="p14">
      <p:transition spd="slow" p14:dur="2000" advClick="0" advTm="8000">
        <p:wipe/>
      </p:transition>
    </mc:Choice>
    <mc:Fallback xmlns="">
      <p:transition spd="slow" advClick="0" advTm="8000">
        <p:wip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fr-FR"/>
              <a:t>Modifiez le style du titre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Modifiez les styles du texte du masque</a:t>
            </a:r>
          </a:p>
        </p:txBody>
      </p:sp>
      <p:sp>
        <p:nvSpPr>
          <p:cNvPr id="4" name="Date Placeholder 3"/>
          <p:cNvSpPr>
            <a:spLocks noGrp="1"/>
          </p:cNvSpPr>
          <p:nvPr>
            <p:ph type="dt" sz="half" idx="10"/>
          </p:nvPr>
        </p:nvSpPr>
        <p:spPr/>
        <p:txBody>
          <a:bodyPr/>
          <a:lstStyle/>
          <a:p>
            <a:fld id="{3999E8C8-FD1E-43A2-8C84-ED57A35494F1}" type="datetimeFigureOut">
              <a:rPr lang="fr-FR" smtClean="0"/>
              <a:t>17/06/2026</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83F7A2A2-E1F7-4E57-BD97-2910A9495888}" type="slidenum">
              <a:rPr lang="fr-FR" smtClean="0"/>
              <a:t>‹N°›</a:t>
            </a:fld>
            <a:endParaRPr lang="fr-FR"/>
          </a:p>
        </p:txBody>
      </p:sp>
    </p:spTree>
    <p:extLst>
      <p:ext uri="{BB962C8B-B14F-4D97-AF65-F5344CB8AC3E}">
        <p14:creationId xmlns:p14="http://schemas.microsoft.com/office/powerpoint/2010/main" val="3966207625"/>
      </p:ext>
    </p:extLst>
  </p:cSld>
  <p:clrMapOvr>
    <a:masterClrMapping/>
  </p:clrMapOvr>
  <mc:AlternateContent xmlns:mc="http://schemas.openxmlformats.org/markup-compatibility/2006" xmlns:p14="http://schemas.microsoft.com/office/powerpoint/2010/main">
    <mc:Choice Requires="p14">
      <p:transition spd="slow" p14:dur="2000" advClick="0" advTm="8000">
        <p:wipe/>
      </p:transition>
    </mc:Choice>
    <mc:Fallback xmlns="">
      <p:transition spd="slow" advClick="0" advTm="8000">
        <p:wip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3999E8C8-FD1E-43A2-8C84-ED57A35494F1}" type="datetimeFigureOut">
              <a:rPr lang="fr-FR" smtClean="0"/>
              <a:t>17/06/2026</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83F7A2A2-E1F7-4E57-BD97-2910A9495888}" type="slidenum">
              <a:rPr lang="fr-FR" smtClean="0"/>
              <a:t>‹N°›</a:t>
            </a:fld>
            <a:endParaRPr lang="fr-FR"/>
          </a:p>
        </p:txBody>
      </p:sp>
    </p:spTree>
    <p:extLst>
      <p:ext uri="{BB962C8B-B14F-4D97-AF65-F5344CB8AC3E}">
        <p14:creationId xmlns:p14="http://schemas.microsoft.com/office/powerpoint/2010/main" val="536692761"/>
      </p:ext>
    </p:extLst>
  </p:cSld>
  <p:clrMapOvr>
    <a:masterClrMapping/>
  </p:clrMapOvr>
  <mc:AlternateContent xmlns:mc="http://schemas.openxmlformats.org/markup-compatibility/2006" xmlns:p14="http://schemas.microsoft.com/office/powerpoint/2010/main">
    <mc:Choice Requires="p14">
      <p:transition spd="slow" p14:dur="2000" advClick="0" advTm="8000">
        <p:wipe/>
      </p:transition>
    </mc:Choice>
    <mc:Fallback xmlns="">
      <p:transition spd="slow" advClick="0" advTm="8000">
        <p:wip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a:t>Modifiez le style du titre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3999E8C8-FD1E-43A2-8C84-ED57A35494F1}" type="datetimeFigureOut">
              <a:rPr lang="fr-FR" smtClean="0"/>
              <a:t>17/06/2026</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83F7A2A2-E1F7-4E57-BD97-2910A9495888}" type="slidenum">
              <a:rPr lang="fr-FR" smtClean="0"/>
              <a:t>‹N°›</a:t>
            </a:fld>
            <a:endParaRPr lang="fr-FR"/>
          </a:p>
        </p:txBody>
      </p:sp>
    </p:spTree>
    <p:extLst>
      <p:ext uri="{BB962C8B-B14F-4D97-AF65-F5344CB8AC3E}">
        <p14:creationId xmlns:p14="http://schemas.microsoft.com/office/powerpoint/2010/main" val="506215331"/>
      </p:ext>
    </p:extLst>
  </p:cSld>
  <p:clrMapOvr>
    <a:masterClrMapping/>
  </p:clrMapOvr>
  <mc:AlternateContent xmlns:mc="http://schemas.openxmlformats.org/markup-compatibility/2006" xmlns:p14="http://schemas.microsoft.com/office/powerpoint/2010/main">
    <mc:Choice Requires="p14">
      <p:transition spd="slow" p14:dur="2000" advClick="0" advTm="8000">
        <p:wipe/>
      </p:transition>
    </mc:Choice>
    <mc:Fallback xmlns="">
      <p:transition spd="slow" advClick="0" advTm="8000">
        <p:wip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3999E8C8-FD1E-43A2-8C84-ED57A35494F1}" type="datetimeFigureOut">
              <a:rPr lang="fr-FR" smtClean="0"/>
              <a:t>17/06/2026</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83F7A2A2-E1F7-4E57-BD97-2910A9495888}" type="slidenum">
              <a:rPr lang="fr-FR" smtClean="0"/>
              <a:t>‹N°›</a:t>
            </a:fld>
            <a:endParaRPr lang="fr-FR"/>
          </a:p>
        </p:txBody>
      </p:sp>
    </p:spTree>
    <p:extLst>
      <p:ext uri="{BB962C8B-B14F-4D97-AF65-F5344CB8AC3E}">
        <p14:creationId xmlns:p14="http://schemas.microsoft.com/office/powerpoint/2010/main" val="283606287"/>
      </p:ext>
    </p:extLst>
  </p:cSld>
  <p:clrMapOvr>
    <a:masterClrMapping/>
  </p:clrMapOvr>
  <mc:AlternateContent xmlns:mc="http://schemas.openxmlformats.org/markup-compatibility/2006" xmlns:p14="http://schemas.microsoft.com/office/powerpoint/2010/main">
    <mc:Choice Requires="p14">
      <p:transition spd="slow" p14:dur="2000" advClick="0" advTm="8000">
        <p:wipe/>
      </p:transition>
    </mc:Choice>
    <mc:Fallback xmlns="">
      <p:transition spd="slow" advClick="0" advTm="8000">
        <p:wip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999E8C8-FD1E-43A2-8C84-ED57A35494F1}" type="datetimeFigureOut">
              <a:rPr lang="fr-FR" smtClean="0"/>
              <a:t>17/06/2026</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83F7A2A2-E1F7-4E57-BD97-2910A9495888}" type="slidenum">
              <a:rPr lang="fr-FR" smtClean="0"/>
              <a:t>‹N°›</a:t>
            </a:fld>
            <a:endParaRPr lang="fr-FR"/>
          </a:p>
        </p:txBody>
      </p:sp>
    </p:spTree>
    <p:extLst>
      <p:ext uri="{BB962C8B-B14F-4D97-AF65-F5344CB8AC3E}">
        <p14:creationId xmlns:p14="http://schemas.microsoft.com/office/powerpoint/2010/main" val="307521157"/>
      </p:ext>
    </p:extLst>
  </p:cSld>
  <p:clrMapOvr>
    <a:masterClrMapping/>
  </p:clrMapOvr>
  <mc:AlternateContent xmlns:mc="http://schemas.openxmlformats.org/markup-compatibility/2006" xmlns:p14="http://schemas.microsoft.com/office/powerpoint/2010/main">
    <mc:Choice Requires="p14">
      <p:transition spd="slow" p14:dur="2000" advClick="0" advTm="8000">
        <p:wipe/>
      </p:transition>
    </mc:Choice>
    <mc:Fallback xmlns="">
      <p:transition spd="slow" advClick="0" advTm="8000">
        <p:wip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fr-FR"/>
              <a:t>Modifiez le style du titre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fr-FR"/>
              <a:t>Modifiez les styles du texte du masque</a:t>
            </a:r>
          </a:p>
        </p:txBody>
      </p:sp>
      <p:sp>
        <p:nvSpPr>
          <p:cNvPr id="5" name="Date Placeholder 4"/>
          <p:cNvSpPr>
            <a:spLocks noGrp="1"/>
          </p:cNvSpPr>
          <p:nvPr>
            <p:ph type="dt" sz="half" idx="10"/>
          </p:nvPr>
        </p:nvSpPr>
        <p:spPr/>
        <p:txBody>
          <a:bodyPr/>
          <a:lstStyle/>
          <a:p>
            <a:fld id="{3999E8C8-FD1E-43A2-8C84-ED57A35494F1}" type="datetimeFigureOut">
              <a:rPr lang="fr-FR" smtClean="0"/>
              <a:t>17/06/2026</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83F7A2A2-E1F7-4E57-BD97-2910A9495888}" type="slidenum">
              <a:rPr lang="fr-FR" smtClean="0"/>
              <a:t>‹N°›</a:t>
            </a:fld>
            <a:endParaRPr lang="fr-FR"/>
          </a:p>
        </p:txBody>
      </p:sp>
    </p:spTree>
    <p:extLst>
      <p:ext uri="{BB962C8B-B14F-4D97-AF65-F5344CB8AC3E}">
        <p14:creationId xmlns:p14="http://schemas.microsoft.com/office/powerpoint/2010/main" val="1866193305"/>
      </p:ext>
    </p:extLst>
  </p:cSld>
  <p:clrMapOvr>
    <a:masterClrMapping/>
  </p:clrMapOvr>
  <mc:AlternateContent xmlns:mc="http://schemas.openxmlformats.org/markup-compatibility/2006" xmlns:p14="http://schemas.microsoft.com/office/powerpoint/2010/main">
    <mc:Choice Requires="p14">
      <p:transition spd="slow" p14:dur="2000" advClick="0" advTm="8000">
        <p:wipe/>
      </p:transition>
    </mc:Choice>
    <mc:Fallback xmlns="">
      <p:transition spd="slow" advClick="0" advTm="8000">
        <p:wip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fr-FR"/>
              <a:t>Modifiez le style du titre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Cliquez sur l'icône pour ajouter une image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5" name="Date Placeholder 4"/>
          <p:cNvSpPr>
            <a:spLocks noGrp="1"/>
          </p:cNvSpPr>
          <p:nvPr>
            <p:ph type="dt" sz="half" idx="10"/>
          </p:nvPr>
        </p:nvSpPr>
        <p:spPr/>
        <p:txBody>
          <a:bodyPr/>
          <a:lstStyle/>
          <a:p>
            <a:fld id="{3999E8C8-FD1E-43A2-8C84-ED57A35494F1}" type="datetimeFigureOut">
              <a:rPr lang="fr-FR" smtClean="0"/>
              <a:t>17/06/2026</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83F7A2A2-E1F7-4E57-BD97-2910A9495888}" type="slidenum">
              <a:rPr lang="fr-FR" smtClean="0"/>
              <a:t>‹N°›</a:t>
            </a:fld>
            <a:endParaRPr lang="fr-FR"/>
          </a:p>
        </p:txBody>
      </p:sp>
    </p:spTree>
    <p:extLst>
      <p:ext uri="{BB962C8B-B14F-4D97-AF65-F5344CB8AC3E}">
        <p14:creationId xmlns:p14="http://schemas.microsoft.com/office/powerpoint/2010/main" val="4124619008"/>
      </p:ext>
    </p:extLst>
  </p:cSld>
  <p:clrMapOvr>
    <a:masterClrMapping/>
  </p:clrMapOvr>
  <mc:AlternateContent xmlns:mc="http://schemas.openxmlformats.org/markup-compatibility/2006" xmlns:p14="http://schemas.microsoft.com/office/powerpoint/2010/main">
    <mc:Choice Requires="p14">
      <p:transition spd="slow" p14:dur="2000" advClick="0" advTm="8000">
        <p:wipe/>
      </p:transition>
    </mc:Choice>
    <mc:Fallback xmlns="">
      <p:transition spd="slow" advClick="0" advTm="8000">
        <p:wip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FR"/>
            </a:p>
          </p:txBody>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FR"/>
            </a:p>
          </p:txBody>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FR"/>
            </a:p>
          </p:txBody>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FR"/>
            </a:p>
          </p:txBody>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FR"/>
            </a:p>
          </p:txBody>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FR"/>
            </a:p>
          </p:txBody>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FR"/>
            </a:p>
          </p:txBody>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FR"/>
            </a:p>
          </p:txBody>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fr-FR"/>
              <a:t>Modifiez le style du titre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3999E8C8-FD1E-43A2-8C84-ED57A35494F1}" type="datetimeFigureOut">
              <a:rPr lang="fr-FR" smtClean="0"/>
              <a:t>17/06/2026</a:t>
            </a:fld>
            <a:endParaRPr lang="fr-FR"/>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fr-FR"/>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83F7A2A2-E1F7-4E57-BD97-2910A9495888}" type="slidenum">
              <a:rPr lang="fr-FR" smtClean="0"/>
              <a:t>‹N°›</a:t>
            </a:fld>
            <a:endParaRPr lang="fr-FR"/>
          </a:p>
        </p:txBody>
      </p:sp>
    </p:spTree>
    <p:extLst>
      <p:ext uri="{BB962C8B-B14F-4D97-AF65-F5344CB8AC3E}">
        <p14:creationId xmlns:p14="http://schemas.microsoft.com/office/powerpoint/2010/main" val="236464028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mc:AlternateContent xmlns:mc="http://schemas.openxmlformats.org/markup-compatibility/2006" xmlns:p14="http://schemas.microsoft.com/office/powerpoint/2010/main">
    <mc:Choice Requires="p14">
      <p:transition spd="slow" p14:dur="2000" advClick="0" advTm="8000">
        <p:wipe/>
      </p:transition>
    </mc:Choice>
    <mc:Fallback xmlns="">
      <p:transition spd="slow" advClick="0" advTm="8000">
        <p:wipe/>
      </p:transition>
    </mc:Fallback>
  </mc:AlternateConten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DBAD6C9-96DD-CF98-5D94-3BDA19B20B4A}"/>
              </a:ext>
            </a:extLst>
          </p:cNvPr>
          <p:cNvSpPr>
            <a:spLocks noGrp="1"/>
          </p:cNvSpPr>
          <p:nvPr>
            <p:ph type="ctrTitle"/>
          </p:nvPr>
        </p:nvSpPr>
        <p:spPr>
          <a:xfrm>
            <a:off x="2418357" y="2529840"/>
            <a:ext cx="6173466" cy="2171033"/>
          </a:xfrm>
        </p:spPr>
        <p:txBody>
          <a:bodyPr vert="horz" lIns="91440" tIns="45720" rIns="91440" bIns="45720" rtlCol="0">
            <a:normAutofit/>
          </a:bodyPr>
          <a:lstStyle/>
          <a:p>
            <a:pPr algn="l">
              <a:lnSpc>
                <a:spcPct val="90000"/>
              </a:lnSpc>
            </a:pPr>
            <a:r>
              <a:rPr lang="en-US" sz="2800" dirty="0"/>
              <a:t>Cycle </a:t>
            </a:r>
            <a:r>
              <a:rPr lang="en-US" sz="2800" dirty="0" err="1"/>
              <a:t>annuel</a:t>
            </a:r>
            <a:r>
              <a:rPr lang="en-US" sz="2800" dirty="0"/>
              <a:t> 2026</a:t>
            </a:r>
            <a:br>
              <a:rPr lang="en-US" sz="2800" dirty="0"/>
            </a:br>
            <a:br>
              <a:rPr lang="en-US" sz="2800" dirty="0"/>
            </a:br>
            <a:r>
              <a:rPr lang="en-US" sz="2800" b="1" dirty="0"/>
              <a:t>Ateliers  + Notes </a:t>
            </a:r>
            <a:r>
              <a:rPr lang="en-US" sz="2800" b="1" dirty="0" err="1"/>
              <a:t>individuelles</a:t>
            </a:r>
            <a:r>
              <a:rPr lang="en-US" sz="2800" b="1" dirty="0"/>
              <a:t> </a:t>
            </a:r>
            <a:br>
              <a:rPr lang="en-US" sz="2800" dirty="0"/>
            </a:br>
            <a:br>
              <a:rPr lang="en-US" sz="2800" dirty="0"/>
            </a:br>
            <a:endParaRPr lang="en-US" sz="2800" dirty="0"/>
          </a:p>
        </p:txBody>
      </p:sp>
      <p:sp>
        <p:nvSpPr>
          <p:cNvPr id="9" name="Isosceles Triangle 8">
            <a:extLst>
              <a:ext uri="{FF2B5EF4-FFF2-40B4-BE49-F238E27FC236}">
                <a16:creationId xmlns:a16="http://schemas.microsoft.com/office/drawing/2014/main" id="{AA330523-F25B-4007-B3E5-ABB5637D160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3174" y="1270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FR"/>
          </a:p>
        </p:txBody>
      </p:sp>
      <p:pic>
        <p:nvPicPr>
          <p:cNvPr id="4" name="Image 3">
            <a:extLst>
              <a:ext uri="{FF2B5EF4-FFF2-40B4-BE49-F238E27FC236}">
                <a16:creationId xmlns:a16="http://schemas.microsoft.com/office/drawing/2014/main" id="{16EFC79E-056B-A3E8-D981-8B6A11D4C48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45771" y="173477"/>
            <a:ext cx="3927237" cy="1463788"/>
          </a:xfrm>
          <a:prstGeom prst="rect">
            <a:avLst/>
          </a:prstGeom>
        </p:spPr>
      </p:pic>
      <p:sp>
        <p:nvSpPr>
          <p:cNvPr id="5" name="Titre 1">
            <a:extLst>
              <a:ext uri="{FF2B5EF4-FFF2-40B4-BE49-F238E27FC236}">
                <a16:creationId xmlns:a16="http://schemas.microsoft.com/office/drawing/2014/main" id="{9BFD2766-3BA3-4043-0D84-F6523DFD45D7}"/>
              </a:ext>
            </a:extLst>
          </p:cNvPr>
          <p:cNvSpPr txBox="1">
            <a:spLocks/>
          </p:cNvSpPr>
          <p:nvPr/>
        </p:nvSpPr>
        <p:spPr>
          <a:xfrm>
            <a:off x="424472" y="4339825"/>
            <a:ext cx="3497565" cy="3002662"/>
          </a:xfrm>
          <a:prstGeom prst="rect">
            <a:avLst/>
          </a:prstGeom>
        </p:spPr>
        <p:txBody>
          <a:bodyPr vert="horz" lIns="91440" tIns="45720" rIns="91440" bIns="45720" rtlCol="0" anchor="b">
            <a:normAutofit/>
          </a:bodyPr>
          <a:lstStyle>
            <a:lvl1pPr algn="r" defTabSz="457200" rtl="0" eaLnBrk="1" latinLnBrk="0" hangingPunct="1">
              <a:spcBef>
                <a:spcPct val="0"/>
              </a:spcBef>
              <a:buNone/>
              <a:defRPr sz="54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l">
              <a:lnSpc>
                <a:spcPct val="90000"/>
              </a:lnSpc>
            </a:pPr>
            <a:br>
              <a:rPr lang="en-US" sz="2800" dirty="0"/>
            </a:br>
            <a:br>
              <a:rPr lang="en-US" sz="2800" dirty="0"/>
            </a:br>
            <a:endParaRPr lang="en-US" sz="2800" dirty="0"/>
          </a:p>
        </p:txBody>
      </p:sp>
    </p:spTree>
    <p:extLst>
      <p:ext uri="{BB962C8B-B14F-4D97-AF65-F5344CB8AC3E}">
        <p14:creationId xmlns:p14="http://schemas.microsoft.com/office/powerpoint/2010/main" val="13414182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Image 4">
            <a:extLst>
              <a:ext uri="{FF2B5EF4-FFF2-40B4-BE49-F238E27FC236}">
                <a16:creationId xmlns:a16="http://schemas.microsoft.com/office/drawing/2014/main" id="{0C300365-27E7-5077-96AB-CA201BDBC376}"/>
              </a:ext>
            </a:extLst>
          </p:cNvPr>
          <p:cNvPicPr>
            <a:picLocks noChangeAspect="1"/>
          </p:cNvPicPr>
          <p:nvPr/>
        </p:nvPicPr>
        <p:blipFill>
          <a:blip r:embed="rId3">
            <a:extLst>
              <a:ext uri="{28A0092B-C50C-407E-A947-70E740481C1C}">
                <a14:useLocalDpi xmlns:a14="http://schemas.microsoft.com/office/drawing/2010/main" val="0"/>
              </a:ext>
            </a:extLst>
          </a:blip>
          <a:srcRect l="3329" r="10034"/>
          <a:stretch>
            <a:fillRect/>
          </a:stretch>
        </p:blipFill>
        <p:spPr>
          <a:xfrm>
            <a:off x="4269854" y="-1"/>
            <a:ext cx="7922146" cy="6858001"/>
          </a:xfrm>
          <a:custGeom>
            <a:avLst/>
            <a:gdLst/>
            <a:ahLst/>
            <a:cxnLst/>
            <a:rect l="l" t="t" r="r" b="b"/>
            <a:pathLst>
              <a:path w="7922146" h="6858001">
                <a:moveTo>
                  <a:pt x="379987" y="0"/>
                </a:moveTo>
                <a:lnTo>
                  <a:pt x="5304971" y="0"/>
                </a:lnTo>
                <a:lnTo>
                  <a:pt x="7065281" y="0"/>
                </a:lnTo>
                <a:lnTo>
                  <a:pt x="7397540" y="0"/>
                </a:lnTo>
                <a:lnTo>
                  <a:pt x="7397540" y="1"/>
                </a:lnTo>
                <a:lnTo>
                  <a:pt x="7922146" y="1"/>
                </a:lnTo>
                <a:lnTo>
                  <a:pt x="7922146" y="6858001"/>
                </a:lnTo>
                <a:lnTo>
                  <a:pt x="7065281" y="6858001"/>
                </a:lnTo>
                <a:lnTo>
                  <a:pt x="7065281" y="6858000"/>
                </a:lnTo>
                <a:lnTo>
                  <a:pt x="5932989" y="6858000"/>
                </a:lnTo>
                <a:lnTo>
                  <a:pt x="5932989" y="6858001"/>
                </a:lnTo>
                <a:lnTo>
                  <a:pt x="27809" y="6858001"/>
                </a:lnTo>
                <a:lnTo>
                  <a:pt x="1803228" y="4521201"/>
                </a:lnTo>
                <a:close/>
                <a:moveTo>
                  <a:pt x="0" y="0"/>
                </a:moveTo>
                <a:lnTo>
                  <a:pt x="379987" y="0"/>
                </a:lnTo>
                <a:lnTo>
                  <a:pt x="0" y="407"/>
                </a:lnTo>
                <a:close/>
              </a:path>
            </a:pathLst>
          </a:custGeom>
        </p:spPr>
      </p:pic>
      <p:sp>
        <p:nvSpPr>
          <p:cNvPr id="2" name="Title 1"/>
          <p:cNvSpPr>
            <a:spLocks noGrp="1"/>
          </p:cNvSpPr>
          <p:nvPr>
            <p:ph type="title"/>
          </p:nvPr>
        </p:nvSpPr>
        <p:spPr>
          <a:xfrm>
            <a:off x="677333" y="609600"/>
            <a:ext cx="3851123" cy="1320800"/>
          </a:xfrm>
        </p:spPr>
        <p:txBody>
          <a:bodyPr>
            <a:normAutofit/>
          </a:bodyPr>
          <a:lstStyle/>
          <a:p>
            <a:r>
              <a:rPr dirty="0"/>
              <a:t>Atelier 4</a:t>
            </a:r>
            <a:r>
              <a:rPr lang="fr-FR" dirty="0"/>
              <a:t> - </a:t>
            </a:r>
            <a:r>
              <a:rPr lang="fr-FR" dirty="0" err="1"/>
              <a:t>Matheysine</a:t>
            </a:r>
            <a:endParaRPr dirty="0"/>
          </a:p>
        </p:txBody>
      </p:sp>
      <p:sp>
        <p:nvSpPr>
          <p:cNvPr id="3" name="Content Placeholder 2"/>
          <p:cNvSpPr>
            <a:spLocks noGrp="1"/>
          </p:cNvSpPr>
          <p:nvPr>
            <p:ph idx="1"/>
          </p:nvPr>
        </p:nvSpPr>
        <p:spPr>
          <a:xfrm>
            <a:off x="677334" y="2160589"/>
            <a:ext cx="3851122" cy="3880773"/>
          </a:xfrm>
        </p:spPr>
        <p:txBody>
          <a:bodyPr>
            <a:normAutofit/>
          </a:bodyPr>
          <a:lstStyle/>
          <a:p>
            <a:pPr>
              <a:lnSpc>
                <a:spcPct val="90000"/>
              </a:lnSpc>
            </a:pPr>
            <a:r>
              <a:rPr lang="fr-FR" dirty="0"/>
              <a:t>Gouverner les flux touristiques dans un contexte de changement climatique </a:t>
            </a:r>
          </a:p>
          <a:p>
            <a:pPr>
              <a:lnSpc>
                <a:spcPct val="90000"/>
              </a:lnSpc>
            </a:pPr>
            <a:endParaRPr lang="fr-FR" dirty="0"/>
          </a:p>
          <a:p>
            <a:pPr lvl="1">
              <a:lnSpc>
                <a:spcPct val="90000"/>
              </a:lnSpc>
            </a:pPr>
            <a:r>
              <a:rPr lang="fr-FR" dirty="0"/>
              <a:t>adaptation des stratégies touristiques </a:t>
            </a:r>
          </a:p>
          <a:p>
            <a:pPr lvl="1">
              <a:lnSpc>
                <a:spcPct val="90000"/>
              </a:lnSpc>
            </a:pPr>
            <a:r>
              <a:rPr lang="fr-FR" dirty="0"/>
              <a:t>gestion de l'accès aux sites naturels </a:t>
            </a:r>
          </a:p>
          <a:p>
            <a:pPr lvl="1">
              <a:lnSpc>
                <a:spcPct val="90000"/>
              </a:lnSpc>
            </a:pPr>
            <a:r>
              <a:rPr lang="fr-FR" dirty="0"/>
              <a:t>coopération entre territoires émetteurs et récepteurs </a:t>
            </a:r>
          </a:p>
          <a:p>
            <a:pPr lvl="1">
              <a:lnSpc>
                <a:spcPct val="90000"/>
              </a:lnSpc>
            </a:pPr>
            <a:r>
              <a:rPr lang="fr-FR" dirty="0"/>
              <a:t>partage des bénéfices</a:t>
            </a:r>
          </a:p>
        </p:txBody>
      </p:sp>
    </p:spTree>
  </p:cSld>
  <p:clrMapOvr>
    <a:masterClrMapping/>
  </p:clrMapOvr>
  <mc:AlternateContent xmlns:mc="http://schemas.openxmlformats.org/markup-compatibility/2006" xmlns:p14="http://schemas.microsoft.com/office/powerpoint/2010/main">
    <mc:Choice Requires="p14">
      <p:transition spd="slow" p14:dur="2000" advClick="0" advTm="8000">
        <p:wipe/>
      </p:transition>
    </mc:Choice>
    <mc:Fallback xmlns="">
      <p:transition spd="slow" advClick="0" advTm="8000">
        <p:wip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5094" y="260027"/>
            <a:ext cx="8596668" cy="1320800"/>
          </a:xfrm>
        </p:spPr>
        <p:txBody>
          <a:bodyPr>
            <a:normAutofit fontScale="90000"/>
          </a:bodyPr>
          <a:lstStyle/>
          <a:p>
            <a:r>
              <a:rPr lang="fr-FR" dirty="0"/>
              <a:t>Les notes individuelles</a:t>
            </a:r>
            <a:br>
              <a:rPr lang="fr-FR" dirty="0"/>
            </a:br>
            <a:r>
              <a:rPr lang="fr-FR" b="1" dirty="0"/>
              <a:t>Un travail d’approfondissement personnel</a:t>
            </a:r>
            <a:br>
              <a:rPr lang="fr-FR" dirty="0"/>
            </a:br>
            <a:endParaRPr dirty="0"/>
          </a:p>
        </p:txBody>
      </p:sp>
      <p:sp>
        <p:nvSpPr>
          <p:cNvPr id="3" name="Content Placeholder 2"/>
          <p:cNvSpPr>
            <a:spLocks noGrp="1"/>
          </p:cNvSpPr>
          <p:nvPr>
            <p:ph idx="1"/>
          </p:nvPr>
        </p:nvSpPr>
        <p:spPr>
          <a:xfrm>
            <a:off x="677334" y="1580827"/>
            <a:ext cx="10093988" cy="5277173"/>
          </a:xfrm>
        </p:spPr>
        <p:txBody>
          <a:bodyPr>
            <a:normAutofit lnSpcReduction="10000"/>
          </a:bodyPr>
          <a:lstStyle/>
          <a:p>
            <a:pPr marL="0" lvl="0" indent="0">
              <a:buNone/>
            </a:pPr>
            <a:r>
              <a:rPr lang="fr-FR" dirty="0"/>
              <a:t>Travail </a:t>
            </a:r>
            <a:r>
              <a:rPr lang="fr-FR" b="1" dirty="0"/>
              <a:t>très libre. </a:t>
            </a:r>
          </a:p>
          <a:p>
            <a:r>
              <a:rPr lang="fr-FR" u="sng" dirty="0"/>
              <a:t>Objectif</a:t>
            </a:r>
            <a:r>
              <a:rPr lang="fr-FR" dirty="0"/>
              <a:t> : </a:t>
            </a:r>
            <a:r>
              <a:rPr lang="fr-FR" b="1" dirty="0"/>
              <a:t>Approfondir un sujet qui vous intéresse/ vous questionne </a:t>
            </a:r>
            <a:r>
              <a:rPr lang="fr-FR" dirty="0"/>
              <a:t>, en relation avec la thématique d’une session/ du voyage / de l’atelier / de l’année. Et </a:t>
            </a:r>
            <a:r>
              <a:rPr lang="fr-FR" b="1" dirty="0"/>
              <a:t>prendre position</a:t>
            </a:r>
            <a:r>
              <a:rPr lang="fr-FR" dirty="0"/>
              <a:t>. </a:t>
            </a:r>
          </a:p>
          <a:p>
            <a:r>
              <a:rPr lang="fr-FR" u="sng" dirty="0"/>
              <a:t>Sources</a:t>
            </a:r>
            <a:r>
              <a:rPr lang="fr-FR" dirty="0"/>
              <a:t> : Il peut s’agir d’une synthèse commentée de différentes sources ou d’un document unique (livre, rapport, article…). Mais la source peut aussi être non livresque. Vous pouvez vous appuyer sur des entretiens par exemple (et pourquoi pas avec vos camarades de l’</a:t>
            </a:r>
            <a:r>
              <a:rPr lang="fr-FR" dirty="0" err="1"/>
              <a:t>Ihédate</a:t>
            </a:r>
            <a:r>
              <a:rPr lang="fr-FR" dirty="0"/>
              <a:t>, dans votre promo ou d’autres). Ou sur votre propre expérience relatée d’une manière réflexive. </a:t>
            </a:r>
          </a:p>
          <a:p>
            <a:r>
              <a:rPr lang="fr-FR" u="sng" dirty="0"/>
              <a:t>Format</a:t>
            </a:r>
            <a:r>
              <a:rPr lang="fr-FR" dirty="0"/>
              <a:t> : Le format est libre, à condition d’être appropriable facilement en 10-15 max. Si c’est une note, pas plus de 4p. si possible. </a:t>
            </a:r>
          </a:p>
          <a:p>
            <a:r>
              <a:rPr lang="fr-FR" u="sng" dirty="0"/>
              <a:t>Échéance </a:t>
            </a:r>
            <a:r>
              <a:rPr lang="fr-FR" dirty="0"/>
              <a:t>: après l’été, avant les ateliers</a:t>
            </a:r>
          </a:p>
          <a:p>
            <a:r>
              <a:rPr lang="fr-FR" u="sng" dirty="0"/>
              <a:t>Destination</a:t>
            </a:r>
            <a:r>
              <a:rPr lang="fr-FR" dirty="0"/>
              <a:t> : Ces travaux serviront, soit à nourrir le travail d’atelier, soit à nourrir des discussions entre vous lors de la demi-journée entre auditeurs du mois d’octobre. </a:t>
            </a:r>
          </a:p>
          <a:p>
            <a:pPr marL="0" indent="0">
              <a:buNone/>
            </a:pPr>
            <a:r>
              <a:rPr lang="fr-FR" dirty="0"/>
              <a:t>	(ne laissez donc pas l'IA produire la note sans vous !)</a:t>
            </a:r>
          </a:p>
          <a:p>
            <a:pPr marL="0" indent="0">
              <a:buNone/>
            </a:pPr>
            <a:r>
              <a:rPr lang="fr-FR" dirty="0"/>
              <a:t>  </a:t>
            </a:r>
          </a:p>
          <a:p>
            <a:pPr marL="0" indent="0">
              <a:buNone/>
            </a:pPr>
            <a:r>
              <a:rPr lang="fr-FR" dirty="0"/>
              <a:t> Si vous voulez discuter de l’angle, vous pouvez m’envoyer un petit message ou m’appeler. </a:t>
            </a:r>
          </a:p>
          <a:p>
            <a:pPr lvl="1"/>
            <a:endParaRPr lang="fr-FR" b="1" dirty="0"/>
          </a:p>
          <a:p>
            <a:endParaRPr dirty="0"/>
          </a:p>
        </p:txBody>
      </p:sp>
    </p:spTree>
    <p:extLst>
      <p:ext uri="{BB962C8B-B14F-4D97-AF65-F5344CB8AC3E}">
        <p14:creationId xmlns:p14="http://schemas.microsoft.com/office/powerpoint/2010/main" val="2071816702"/>
      </p:ext>
    </p:extLst>
  </p:cSld>
  <p:clrMapOvr>
    <a:masterClrMapping/>
  </p:clrMapOvr>
  <mc:AlternateContent xmlns:mc="http://schemas.openxmlformats.org/markup-compatibility/2006" xmlns:p14="http://schemas.microsoft.com/office/powerpoint/2010/main">
    <mc:Choice Requires="p14">
      <p:transition spd="slow" p14:dur="2000" advClick="0" advTm="8000">
        <p:wipe/>
      </p:transition>
    </mc:Choice>
    <mc:Fallback xmlns="">
      <p:transition spd="slow" advClick="0" advTm="8000">
        <p:wip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35D516-3D83-2AB6-46A8-F4DC2E72F3E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66DF6F1-C985-D1F3-3AE0-FCE16F0FBEE4}"/>
              </a:ext>
            </a:extLst>
          </p:cNvPr>
          <p:cNvSpPr>
            <a:spLocks noGrp="1"/>
          </p:cNvSpPr>
          <p:nvPr>
            <p:ph type="title"/>
          </p:nvPr>
        </p:nvSpPr>
        <p:spPr/>
        <p:txBody>
          <a:bodyPr>
            <a:normAutofit fontScale="90000"/>
          </a:bodyPr>
          <a:lstStyle/>
          <a:p>
            <a:r>
              <a:rPr lang="fr-FR" dirty="0"/>
              <a:t>Les </a:t>
            </a:r>
            <a:r>
              <a:rPr dirty="0"/>
              <a:t>ateliers</a:t>
            </a:r>
            <a:br>
              <a:rPr lang="fr-FR" dirty="0"/>
            </a:br>
            <a:r>
              <a:rPr lang="fr-FR" b="1" dirty="0"/>
              <a:t>Une pédagogie par l'immersion et l'enquête </a:t>
            </a:r>
            <a:br>
              <a:rPr lang="fr-FR" dirty="0"/>
            </a:br>
            <a:endParaRPr dirty="0"/>
          </a:p>
        </p:txBody>
      </p:sp>
      <p:sp>
        <p:nvSpPr>
          <p:cNvPr id="3" name="Content Placeholder 2">
            <a:extLst>
              <a:ext uri="{FF2B5EF4-FFF2-40B4-BE49-F238E27FC236}">
                <a16:creationId xmlns:a16="http://schemas.microsoft.com/office/drawing/2014/main" id="{FE8D99BB-E63A-7BDA-AAD7-B4B9AB6FC4A0}"/>
              </a:ext>
            </a:extLst>
          </p:cNvPr>
          <p:cNvSpPr>
            <a:spLocks noGrp="1"/>
          </p:cNvSpPr>
          <p:nvPr>
            <p:ph idx="1"/>
          </p:nvPr>
        </p:nvSpPr>
        <p:spPr>
          <a:xfrm>
            <a:off x="677334" y="2160589"/>
            <a:ext cx="10093988" cy="3880773"/>
          </a:xfrm>
        </p:spPr>
        <p:txBody>
          <a:bodyPr/>
          <a:lstStyle/>
          <a:p>
            <a:pPr marL="0" indent="0">
              <a:buNone/>
            </a:pPr>
            <a:r>
              <a:rPr lang="fr-FR" dirty="0"/>
              <a:t>Un exercice </a:t>
            </a:r>
          </a:p>
          <a:p>
            <a:pPr lvl="0"/>
            <a:r>
              <a:rPr lang="fr-FR" dirty="0"/>
              <a:t>COLLECTIF - groupes de 12/14 personnes issues d'univers professionnels différents </a:t>
            </a:r>
          </a:p>
          <a:p>
            <a:pPr lvl="0"/>
            <a:r>
              <a:rPr lang="fr-FR" dirty="0"/>
              <a:t>IMMERSIF - Immersion de trois jours sur un territoire.</a:t>
            </a:r>
          </a:p>
          <a:p>
            <a:pPr lvl="0"/>
            <a:r>
              <a:rPr lang="fr-FR" dirty="0"/>
              <a:t>NOURRI - Rencontre d'acteurs locaux, visites, échanges et investigation de terrain</a:t>
            </a:r>
          </a:p>
          <a:p>
            <a:r>
              <a:rPr lang="fr-FR" dirty="0"/>
              <a:t>ADRESSÉ - Réponse à une problématique réelle proposée par une collectivité ou un partenaire  </a:t>
            </a:r>
          </a:p>
          <a:p>
            <a:pPr lvl="0"/>
            <a:r>
              <a:rPr lang="fr-FR" dirty="0"/>
              <a:t>PRODUCTIF - Restitution adressée au territoire lui-même </a:t>
            </a:r>
          </a:p>
          <a:p>
            <a:endParaRPr dirty="0"/>
          </a:p>
        </p:txBody>
      </p:sp>
    </p:spTree>
    <p:extLst>
      <p:ext uri="{BB962C8B-B14F-4D97-AF65-F5344CB8AC3E}">
        <p14:creationId xmlns:p14="http://schemas.microsoft.com/office/powerpoint/2010/main" val="1399398754"/>
      </p:ext>
    </p:extLst>
  </p:cSld>
  <p:clrMapOvr>
    <a:masterClrMapping/>
  </p:clrMapOvr>
  <mc:AlternateContent xmlns:mc="http://schemas.openxmlformats.org/markup-compatibility/2006" xmlns:p14="http://schemas.microsoft.com/office/powerpoint/2010/main">
    <mc:Choice Requires="p14">
      <p:transition spd="slow" p14:dur="2000" advClick="0" advTm="8000">
        <p:wipe/>
      </p:transition>
    </mc:Choice>
    <mc:Fallback xmlns="">
      <p:transition spd="slow" advClick="0" advTm="8000">
        <p:wip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b="1" dirty="0"/>
              <a:t>Les objectifs pédagogiques</a:t>
            </a:r>
            <a:endParaRPr dirty="0"/>
          </a:p>
        </p:txBody>
      </p:sp>
      <p:sp>
        <p:nvSpPr>
          <p:cNvPr id="3" name="Content Placeholder 2"/>
          <p:cNvSpPr>
            <a:spLocks noGrp="1"/>
          </p:cNvSpPr>
          <p:nvPr>
            <p:ph idx="1"/>
          </p:nvPr>
        </p:nvSpPr>
        <p:spPr>
          <a:xfrm>
            <a:off x="703739" y="1930400"/>
            <a:ext cx="8596668" cy="3880773"/>
          </a:xfrm>
        </p:spPr>
        <p:txBody>
          <a:bodyPr/>
          <a:lstStyle/>
          <a:p>
            <a:pPr marL="0" indent="0">
              <a:buNone/>
            </a:pPr>
            <a:endParaRPr lang="fr-FR" dirty="0"/>
          </a:p>
          <a:p>
            <a:pPr lvl="0"/>
            <a:r>
              <a:rPr lang="fr-FR" dirty="0"/>
              <a:t>comprendre l'action collective territoriale « en situation » </a:t>
            </a:r>
          </a:p>
          <a:p>
            <a:pPr lvl="0"/>
            <a:r>
              <a:rPr lang="fr-FR" dirty="0"/>
              <a:t>repérer innovations, réussites mais aussi difficultés et échecs </a:t>
            </a:r>
          </a:p>
          <a:p>
            <a:pPr lvl="0"/>
            <a:r>
              <a:rPr lang="fr-FR" dirty="0"/>
              <a:t>croiser les regards et les cultures professionnelles ;  développer écoute, décentrement et intelligence collective</a:t>
            </a:r>
          </a:p>
          <a:p>
            <a:pPr lvl="0"/>
            <a:r>
              <a:rPr lang="fr-FR" dirty="0"/>
              <a:t>apprendre à travailler ensemble dans un temps court </a:t>
            </a:r>
          </a:p>
          <a:p>
            <a:r>
              <a:rPr lang="fr-FR" dirty="0"/>
              <a:t>restituer vos perceptions, votre compréhension, vos questions et vos débats, dans un format propice à la réception et à la discussion</a:t>
            </a:r>
            <a:endParaRPr dirty="0"/>
          </a:p>
        </p:txBody>
      </p:sp>
    </p:spTree>
  </p:cSld>
  <p:clrMapOvr>
    <a:masterClrMapping/>
  </p:clrMapOvr>
  <mc:AlternateContent xmlns:mc="http://schemas.openxmlformats.org/markup-compatibility/2006" xmlns:p14="http://schemas.microsoft.com/office/powerpoint/2010/main">
    <mc:Choice Requires="p14">
      <p:transition spd="slow" p14:dur="2000" advClick="0" advTm="8000">
        <p:wipe/>
      </p:transition>
    </mc:Choice>
    <mc:Fallback xmlns="">
      <p:transition spd="slow" advClick="0" advTm="8000">
        <p:wip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EC3CC6-DCA3-5FFA-3F0F-B2348AEEAB3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B133993-4FBC-7753-41A0-0696A245F059}"/>
              </a:ext>
            </a:extLst>
          </p:cNvPr>
          <p:cNvSpPr>
            <a:spLocks noGrp="1"/>
          </p:cNvSpPr>
          <p:nvPr>
            <p:ph type="title"/>
          </p:nvPr>
        </p:nvSpPr>
        <p:spPr/>
        <p:txBody>
          <a:bodyPr/>
          <a:lstStyle/>
          <a:p>
            <a:r>
              <a:t>Modalités</a:t>
            </a:r>
          </a:p>
        </p:txBody>
      </p:sp>
      <p:sp>
        <p:nvSpPr>
          <p:cNvPr id="3" name="Content Placeholder 2">
            <a:extLst>
              <a:ext uri="{FF2B5EF4-FFF2-40B4-BE49-F238E27FC236}">
                <a16:creationId xmlns:a16="http://schemas.microsoft.com/office/drawing/2014/main" id="{F6B5D058-36A3-B2EC-386A-49EB4E2D52F4}"/>
              </a:ext>
            </a:extLst>
          </p:cNvPr>
          <p:cNvSpPr>
            <a:spLocks noGrp="1"/>
          </p:cNvSpPr>
          <p:nvPr>
            <p:ph idx="1"/>
          </p:nvPr>
        </p:nvSpPr>
        <p:spPr>
          <a:xfrm>
            <a:off x="677334" y="1332854"/>
            <a:ext cx="8596668" cy="5393410"/>
          </a:xfrm>
        </p:spPr>
        <p:txBody>
          <a:bodyPr>
            <a:normAutofit/>
          </a:bodyPr>
          <a:lstStyle/>
          <a:p>
            <a:r>
              <a:rPr lang="fr-FR" b="1" dirty="0"/>
              <a:t>Une préparation en amont</a:t>
            </a:r>
            <a:endParaRPr lang="fr-FR" dirty="0"/>
          </a:p>
          <a:p>
            <a:pPr lvl="1"/>
            <a:r>
              <a:rPr lang="fr-FR" dirty="0"/>
              <a:t>	Choix d'un atelier, idéalement hors de son champ d'expertise habituel.</a:t>
            </a:r>
          </a:p>
          <a:p>
            <a:pPr lvl="1"/>
            <a:r>
              <a:rPr lang="fr-FR" dirty="0"/>
              <a:t>	Première visioconférence avec le coordinateur avant l'été.</a:t>
            </a:r>
          </a:p>
          <a:p>
            <a:pPr lvl="1"/>
            <a:r>
              <a:rPr lang="fr-FR" dirty="0"/>
              <a:t>	Mise à disposition d'outils collaboratifs (Signal, Drive).</a:t>
            </a:r>
          </a:p>
          <a:p>
            <a:pPr lvl="1"/>
            <a:r>
              <a:rPr lang="fr-FR" dirty="0"/>
              <a:t>Rédaction de notes préparatoires</a:t>
            </a:r>
          </a:p>
          <a:p>
            <a:r>
              <a:rPr lang="fr-FR" b="1" dirty="0"/>
              <a:t>Le temps fort : 23, 24 et 25 septembre 2026</a:t>
            </a:r>
            <a:r>
              <a:rPr lang="fr-FR" dirty="0"/>
              <a:t> :</a:t>
            </a:r>
          </a:p>
          <a:p>
            <a:pPr lvl="1"/>
            <a:r>
              <a:rPr lang="fr-FR" dirty="0"/>
              <a:t>immersion sur le terrain ;</a:t>
            </a:r>
          </a:p>
          <a:p>
            <a:pPr lvl="1"/>
            <a:r>
              <a:rPr lang="fr-FR" dirty="0"/>
              <a:t>rencontres d'acteurs ;</a:t>
            </a:r>
          </a:p>
          <a:p>
            <a:pPr lvl="1"/>
            <a:r>
              <a:rPr lang="fr-FR" dirty="0"/>
              <a:t>travail collectif accompagné par un facilitateur ;</a:t>
            </a:r>
          </a:p>
          <a:p>
            <a:pPr lvl="1"/>
            <a:r>
              <a:rPr lang="fr-FR" dirty="0"/>
              <a:t>restitution auprès du commanditaire et des parties prenantes.</a:t>
            </a:r>
          </a:p>
          <a:p>
            <a:r>
              <a:rPr lang="fr-FR" b="1" dirty="0"/>
              <a:t>Après le terrain - </a:t>
            </a:r>
            <a:r>
              <a:rPr lang="fr-FR" dirty="0"/>
              <a:t>14 octobre :</a:t>
            </a:r>
          </a:p>
          <a:p>
            <a:pPr lvl="1"/>
            <a:r>
              <a:rPr lang="fr-FR" dirty="0"/>
              <a:t>retour réflexif en groupe ;</a:t>
            </a:r>
          </a:p>
          <a:p>
            <a:pPr lvl="1"/>
            <a:r>
              <a:rPr lang="fr-FR" dirty="0"/>
              <a:t>mise en discussion avec l'ensemble de la promotion ;</a:t>
            </a:r>
          </a:p>
          <a:p>
            <a:pPr lvl="1"/>
            <a:r>
              <a:rPr lang="fr-FR" dirty="0"/>
              <a:t>identification des enseignements transversaux.</a:t>
            </a:r>
          </a:p>
        </p:txBody>
      </p:sp>
    </p:spTree>
    <p:extLst>
      <p:ext uri="{BB962C8B-B14F-4D97-AF65-F5344CB8AC3E}">
        <p14:creationId xmlns:p14="http://schemas.microsoft.com/office/powerpoint/2010/main" val="384593590"/>
      </p:ext>
    </p:extLst>
  </p:cSld>
  <p:clrMapOvr>
    <a:masterClrMapping/>
  </p:clrMapOvr>
  <mc:AlternateContent xmlns:mc="http://schemas.openxmlformats.org/markup-compatibility/2006" xmlns:p14="http://schemas.microsoft.com/office/powerpoint/2010/main">
    <mc:Choice Requires="p14">
      <p:transition spd="slow" p14:dur="2000" advClick="0" advTm="8000">
        <p:wipe/>
      </p:transition>
    </mc:Choice>
    <mc:Fallback xmlns="">
      <p:transition spd="slow" advClick="0" advTm="8000">
        <p:wip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2F0FB5-FD00-4C6A-4B3D-8DB4715A111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D09436E-6485-FE05-74B2-EB6D4F509FF6}"/>
              </a:ext>
            </a:extLst>
          </p:cNvPr>
          <p:cNvSpPr>
            <a:spLocks noGrp="1"/>
          </p:cNvSpPr>
          <p:nvPr>
            <p:ph type="title"/>
          </p:nvPr>
        </p:nvSpPr>
        <p:spPr/>
        <p:txBody>
          <a:bodyPr/>
          <a:lstStyle/>
          <a:p>
            <a:r>
              <a:rPr lang="fr-FR" dirty="0"/>
              <a:t>Attendus</a:t>
            </a:r>
            <a:endParaRPr dirty="0"/>
          </a:p>
        </p:txBody>
      </p:sp>
      <p:sp>
        <p:nvSpPr>
          <p:cNvPr id="3" name="Content Placeholder 2">
            <a:extLst>
              <a:ext uri="{FF2B5EF4-FFF2-40B4-BE49-F238E27FC236}">
                <a16:creationId xmlns:a16="http://schemas.microsoft.com/office/drawing/2014/main" id="{D1CFEF7C-9889-CA58-230E-1D7C9BD38CA0}"/>
              </a:ext>
            </a:extLst>
          </p:cNvPr>
          <p:cNvSpPr>
            <a:spLocks noGrp="1"/>
          </p:cNvSpPr>
          <p:nvPr>
            <p:ph idx="1"/>
          </p:nvPr>
        </p:nvSpPr>
        <p:spPr>
          <a:xfrm>
            <a:off x="677334" y="1930400"/>
            <a:ext cx="8596668" cy="2096146"/>
          </a:xfrm>
        </p:spPr>
        <p:txBody>
          <a:bodyPr>
            <a:normAutofit/>
          </a:bodyPr>
          <a:lstStyle/>
          <a:p>
            <a:pPr lvl="0"/>
            <a:r>
              <a:rPr lang="fr-FR" dirty="0"/>
              <a:t>implication personnelle ;</a:t>
            </a:r>
          </a:p>
          <a:p>
            <a:pPr lvl="0"/>
            <a:r>
              <a:rPr lang="fr-FR" dirty="0"/>
              <a:t>capacité d'écoute et de rebond ;</a:t>
            </a:r>
          </a:p>
          <a:p>
            <a:pPr lvl="0"/>
            <a:r>
              <a:rPr lang="fr-FR" dirty="0"/>
              <a:t>générosité dans les propositions ;</a:t>
            </a:r>
          </a:p>
          <a:p>
            <a:pPr lvl="0"/>
            <a:r>
              <a:rPr lang="fr-FR" dirty="0"/>
              <a:t>contribution effective au travail collectif.</a:t>
            </a:r>
          </a:p>
          <a:p>
            <a:endParaRPr lang="fr-FR" dirty="0"/>
          </a:p>
        </p:txBody>
      </p:sp>
    </p:spTree>
    <p:extLst>
      <p:ext uri="{BB962C8B-B14F-4D97-AF65-F5344CB8AC3E}">
        <p14:creationId xmlns:p14="http://schemas.microsoft.com/office/powerpoint/2010/main" val="1789947587"/>
      </p:ext>
    </p:extLst>
  </p:cSld>
  <p:clrMapOvr>
    <a:masterClrMapping/>
  </p:clrMapOvr>
  <mc:AlternateContent xmlns:mc="http://schemas.openxmlformats.org/markup-compatibility/2006" xmlns:p14="http://schemas.microsoft.com/office/powerpoint/2010/main">
    <mc:Choice Requires="p14">
      <p:transition spd="slow" p14:dur="2000" advClick="0" advTm="8000">
        <p:wipe/>
      </p:transition>
    </mc:Choice>
    <mc:Fallback xmlns="">
      <p:transition spd="slow" advClick="0" advTm="8000">
        <p:wip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BCF8D7-1AFE-1CFE-D91B-E07054FF766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302AFB5-1FD1-359E-4112-9597A92560A9}"/>
              </a:ext>
            </a:extLst>
          </p:cNvPr>
          <p:cNvSpPr>
            <a:spLocks noGrp="1"/>
          </p:cNvSpPr>
          <p:nvPr>
            <p:ph type="title"/>
          </p:nvPr>
        </p:nvSpPr>
        <p:spPr/>
        <p:txBody>
          <a:bodyPr/>
          <a:lstStyle/>
          <a:p>
            <a:r>
              <a:rPr lang="fr-FR" dirty="0"/>
              <a:t>Les 4 territoires</a:t>
            </a:r>
            <a:endParaRPr dirty="0"/>
          </a:p>
        </p:txBody>
      </p:sp>
      <p:sp>
        <p:nvSpPr>
          <p:cNvPr id="3" name="Content Placeholder 2">
            <a:extLst>
              <a:ext uri="{FF2B5EF4-FFF2-40B4-BE49-F238E27FC236}">
                <a16:creationId xmlns:a16="http://schemas.microsoft.com/office/drawing/2014/main" id="{EE5EC781-9523-84FF-8665-442A67AB3F0C}"/>
              </a:ext>
            </a:extLst>
          </p:cNvPr>
          <p:cNvSpPr>
            <a:spLocks noGrp="1"/>
          </p:cNvSpPr>
          <p:nvPr>
            <p:ph idx="1"/>
          </p:nvPr>
        </p:nvSpPr>
        <p:spPr>
          <a:xfrm>
            <a:off x="677334" y="1332854"/>
            <a:ext cx="8596668" cy="5393410"/>
          </a:xfrm>
        </p:spPr>
        <p:txBody>
          <a:bodyPr>
            <a:normAutofit/>
          </a:bodyPr>
          <a:lstStyle/>
          <a:p>
            <a:r>
              <a:rPr lang="fr-FR" dirty="0"/>
              <a:t>Dépendances et des capacités d'action des territoires ruraux.</a:t>
            </a:r>
          </a:p>
          <a:p>
            <a:endParaRPr lang="fr-FR" dirty="0"/>
          </a:p>
          <a:p>
            <a:r>
              <a:rPr lang="fr-FR" dirty="0"/>
              <a:t>3 territoires dans l’aire d’attraction d’une métropole, un territoire hyper rural</a:t>
            </a:r>
          </a:p>
          <a:p>
            <a:r>
              <a:rPr lang="fr-FR" dirty="0"/>
              <a:t>2 partenaires collectivités / 2 partenaires autres acteurs</a:t>
            </a:r>
          </a:p>
        </p:txBody>
      </p:sp>
    </p:spTree>
    <p:extLst>
      <p:ext uri="{BB962C8B-B14F-4D97-AF65-F5344CB8AC3E}">
        <p14:creationId xmlns:p14="http://schemas.microsoft.com/office/powerpoint/2010/main" val="1144591900"/>
      </p:ext>
    </p:extLst>
  </p:cSld>
  <p:clrMapOvr>
    <a:masterClrMapping/>
  </p:clrMapOvr>
  <mc:AlternateContent xmlns:mc="http://schemas.openxmlformats.org/markup-compatibility/2006" xmlns:p14="http://schemas.microsoft.com/office/powerpoint/2010/main">
    <mc:Choice Requires="p14">
      <p:transition spd="slow" p14:dur="2000" advClick="0" advTm="8000">
        <p:wipe/>
      </p:transition>
    </mc:Choice>
    <mc:Fallback xmlns="">
      <p:transition spd="slow" advClick="0" advTm="8000">
        <p:wip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4" name="Image 13">
            <a:extLst>
              <a:ext uri="{FF2B5EF4-FFF2-40B4-BE49-F238E27FC236}">
                <a16:creationId xmlns:a16="http://schemas.microsoft.com/office/drawing/2014/main" id="{6F3E8133-8257-B080-0070-EF52259A1D6D}"/>
              </a:ext>
            </a:extLst>
          </p:cNvPr>
          <p:cNvPicPr>
            <a:picLocks noChangeAspect="1"/>
          </p:cNvPicPr>
          <p:nvPr/>
        </p:nvPicPr>
        <p:blipFill>
          <a:blip r:embed="rId3">
            <a:extLst>
              <a:ext uri="{28A0092B-C50C-407E-A947-70E740481C1C}">
                <a14:useLocalDpi xmlns:a14="http://schemas.microsoft.com/office/drawing/2010/main" val="0"/>
              </a:ext>
            </a:extLst>
          </a:blip>
          <a:srcRect l="18212" r="13055"/>
          <a:stretch>
            <a:fillRect/>
          </a:stretch>
        </p:blipFill>
        <p:spPr>
          <a:xfrm>
            <a:off x="4269854" y="-1"/>
            <a:ext cx="7922146" cy="6858001"/>
          </a:xfrm>
          <a:custGeom>
            <a:avLst/>
            <a:gdLst/>
            <a:ahLst/>
            <a:cxnLst/>
            <a:rect l="l" t="t" r="r" b="b"/>
            <a:pathLst>
              <a:path w="7922146" h="6858001">
                <a:moveTo>
                  <a:pt x="379987" y="0"/>
                </a:moveTo>
                <a:lnTo>
                  <a:pt x="5304971" y="0"/>
                </a:lnTo>
                <a:lnTo>
                  <a:pt x="7065281" y="0"/>
                </a:lnTo>
                <a:lnTo>
                  <a:pt x="7397540" y="0"/>
                </a:lnTo>
                <a:lnTo>
                  <a:pt x="7397540" y="1"/>
                </a:lnTo>
                <a:lnTo>
                  <a:pt x="7922146" y="1"/>
                </a:lnTo>
                <a:lnTo>
                  <a:pt x="7922146" y="6858001"/>
                </a:lnTo>
                <a:lnTo>
                  <a:pt x="7065281" y="6858001"/>
                </a:lnTo>
                <a:lnTo>
                  <a:pt x="7065281" y="6858000"/>
                </a:lnTo>
                <a:lnTo>
                  <a:pt x="5932989" y="6858000"/>
                </a:lnTo>
                <a:lnTo>
                  <a:pt x="5932989" y="6858001"/>
                </a:lnTo>
                <a:lnTo>
                  <a:pt x="27809" y="6858001"/>
                </a:lnTo>
                <a:lnTo>
                  <a:pt x="1803228" y="4521201"/>
                </a:lnTo>
                <a:close/>
                <a:moveTo>
                  <a:pt x="0" y="0"/>
                </a:moveTo>
                <a:lnTo>
                  <a:pt x="379987" y="0"/>
                </a:lnTo>
                <a:lnTo>
                  <a:pt x="0" y="407"/>
                </a:lnTo>
                <a:close/>
              </a:path>
            </a:pathLst>
          </a:custGeom>
        </p:spPr>
      </p:pic>
      <p:sp>
        <p:nvSpPr>
          <p:cNvPr id="2" name="Title 1"/>
          <p:cNvSpPr>
            <a:spLocks noGrp="1"/>
          </p:cNvSpPr>
          <p:nvPr>
            <p:ph type="title"/>
          </p:nvPr>
        </p:nvSpPr>
        <p:spPr>
          <a:xfrm>
            <a:off x="677333" y="609600"/>
            <a:ext cx="3851123" cy="1320800"/>
          </a:xfrm>
        </p:spPr>
        <p:txBody>
          <a:bodyPr>
            <a:normAutofit/>
          </a:bodyPr>
          <a:lstStyle/>
          <a:p>
            <a:r>
              <a:rPr lang="fr-FR" sz="3300"/>
              <a:t>Atelier 1 Montagne limousine</a:t>
            </a:r>
          </a:p>
        </p:txBody>
      </p:sp>
      <p:sp>
        <p:nvSpPr>
          <p:cNvPr id="3" name="Content Placeholder 2"/>
          <p:cNvSpPr>
            <a:spLocks noGrp="1"/>
          </p:cNvSpPr>
          <p:nvPr>
            <p:ph idx="1"/>
          </p:nvPr>
        </p:nvSpPr>
        <p:spPr>
          <a:xfrm>
            <a:off x="677334" y="2160589"/>
            <a:ext cx="3851122" cy="3880773"/>
          </a:xfrm>
        </p:spPr>
        <p:txBody>
          <a:bodyPr>
            <a:normAutofit/>
          </a:bodyPr>
          <a:lstStyle/>
          <a:p>
            <a:r>
              <a:rPr lang="fr-FR" b="1" dirty="0"/>
              <a:t>Un territoire de marge devenu laboratoire d'innovation sociale</a:t>
            </a:r>
          </a:p>
          <a:p>
            <a:pPr marL="0" indent="0">
              <a:buNone/>
            </a:pPr>
            <a:endParaRPr lang="fr-FR" b="1" dirty="0"/>
          </a:p>
          <a:p>
            <a:pPr lvl="1"/>
            <a:r>
              <a:rPr lang="fr-FR" dirty="0"/>
              <a:t>Hyper-ruralité</a:t>
            </a:r>
          </a:p>
          <a:p>
            <a:pPr lvl="1"/>
            <a:r>
              <a:rPr lang="fr-FR" dirty="0"/>
              <a:t>Contre-cultures rurales </a:t>
            </a:r>
          </a:p>
          <a:p>
            <a:pPr lvl="1"/>
            <a:r>
              <a:rPr lang="fr-FR" dirty="0"/>
              <a:t>Coopératives et ESS </a:t>
            </a:r>
          </a:p>
          <a:p>
            <a:pPr lvl="1"/>
            <a:r>
              <a:rPr lang="fr-FR" dirty="0"/>
              <a:t>Autonomie</a:t>
            </a:r>
          </a:p>
          <a:p>
            <a:pPr lvl="1"/>
            <a:r>
              <a:rPr lang="fr-FR" dirty="0"/>
              <a:t>Innovation sociale </a:t>
            </a:r>
          </a:p>
          <a:p>
            <a:endParaRPr lang="fr-FR" dirty="0"/>
          </a:p>
        </p:txBody>
      </p:sp>
    </p:spTree>
  </p:cSld>
  <p:clrMapOvr>
    <a:masterClrMapping/>
  </p:clrMapOvr>
  <mc:AlternateContent xmlns:mc="http://schemas.openxmlformats.org/markup-compatibility/2006" xmlns:p14="http://schemas.microsoft.com/office/powerpoint/2010/main">
    <mc:Choice Requires="p14">
      <p:transition spd="slow" p14:dur="2000" advClick="0" advTm="8000">
        <p:wipe/>
      </p:transition>
    </mc:Choice>
    <mc:Fallback xmlns="">
      <p:transition spd="slow" advClick="0" advTm="8000">
        <p:wip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Image 4">
            <a:extLst>
              <a:ext uri="{FF2B5EF4-FFF2-40B4-BE49-F238E27FC236}">
                <a16:creationId xmlns:a16="http://schemas.microsoft.com/office/drawing/2014/main" id="{B9033C1C-9237-878C-59E7-36F1E6F96260}"/>
              </a:ext>
            </a:extLst>
          </p:cNvPr>
          <p:cNvPicPr>
            <a:picLocks noChangeAspect="1"/>
          </p:cNvPicPr>
          <p:nvPr/>
        </p:nvPicPr>
        <p:blipFill>
          <a:blip r:embed="rId3">
            <a:extLst>
              <a:ext uri="{28A0092B-C50C-407E-A947-70E740481C1C}">
                <a14:useLocalDpi xmlns:a14="http://schemas.microsoft.com/office/drawing/2010/main" val="0"/>
              </a:ext>
            </a:extLst>
          </a:blip>
          <a:srcRect l="10331" r="12274" b="2"/>
          <a:stretch>
            <a:fillRect/>
          </a:stretch>
        </p:blipFill>
        <p:spPr>
          <a:xfrm>
            <a:off x="4269854" y="-1"/>
            <a:ext cx="7922146" cy="6858001"/>
          </a:xfrm>
          <a:custGeom>
            <a:avLst/>
            <a:gdLst/>
            <a:ahLst/>
            <a:cxnLst/>
            <a:rect l="l" t="t" r="r" b="b"/>
            <a:pathLst>
              <a:path w="7922146" h="6858001">
                <a:moveTo>
                  <a:pt x="379987" y="0"/>
                </a:moveTo>
                <a:lnTo>
                  <a:pt x="5304971" y="0"/>
                </a:lnTo>
                <a:lnTo>
                  <a:pt x="7065281" y="0"/>
                </a:lnTo>
                <a:lnTo>
                  <a:pt x="7397540" y="0"/>
                </a:lnTo>
                <a:lnTo>
                  <a:pt x="7397540" y="1"/>
                </a:lnTo>
                <a:lnTo>
                  <a:pt x="7922146" y="1"/>
                </a:lnTo>
                <a:lnTo>
                  <a:pt x="7922146" y="6858001"/>
                </a:lnTo>
                <a:lnTo>
                  <a:pt x="7065281" y="6858001"/>
                </a:lnTo>
                <a:lnTo>
                  <a:pt x="7065281" y="6858000"/>
                </a:lnTo>
                <a:lnTo>
                  <a:pt x="5932989" y="6858000"/>
                </a:lnTo>
                <a:lnTo>
                  <a:pt x="5932989" y="6858001"/>
                </a:lnTo>
                <a:lnTo>
                  <a:pt x="27809" y="6858001"/>
                </a:lnTo>
                <a:lnTo>
                  <a:pt x="1803228" y="4521201"/>
                </a:lnTo>
                <a:close/>
                <a:moveTo>
                  <a:pt x="0" y="0"/>
                </a:moveTo>
                <a:lnTo>
                  <a:pt x="379987" y="0"/>
                </a:lnTo>
                <a:lnTo>
                  <a:pt x="0" y="407"/>
                </a:lnTo>
                <a:close/>
              </a:path>
            </a:pathLst>
          </a:custGeom>
        </p:spPr>
      </p:pic>
      <p:sp>
        <p:nvSpPr>
          <p:cNvPr id="2" name="Title 1"/>
          <p:cNvSpPr>
            <a:spLocks noGrp="1"/>
          </p:cNvSpPr>
          <p:nvPr>
            <p:ph type="title"/>
          </p:nvPr>
        </p:nvSpPr>
        <p:spPr>
          <a:xfrm>
            <a:off x="677333" y="609600"/>
            <a:ext cx="3851123" cy="1320800"/>
          </a:xfrm>
        </p:spPr>
        <p:txBody>
          <a:bodyPr>
            <a:normAutofit/>
          </a:bodyPr>
          <a:lstStyle/>
          <a:p>
            <a:pPr>
              <a:lnSpc>
                <a:spcPct val="90000"/>
              </a:lnSpc>
            </a:pPr>
            <a:r>
              <a:rPr lang="fr-FR" sz="2800"/>
              <a:t>Atelier 2 Castillonnais et libournais</a:t>
            </a:r>
          </a:p>
        </p:txBody>
      </p:sp>
      <p:sp>
        <p:nvSpPr>
          <p:cNvPr id="3" name="Content Placeholder 2"/>
          <p:cNvSpPr>
            <a:spLocks noGrp="1"/>
          </p:cNvSpPr>
          <p:nvPr>
            <p:ph idx="1"/>
          </p:nvPr>
        </p:nvSpPr>
        <p:spPr>
          <a:xfrm>
            <a:off x="342220" y="1741026"/>
            <a:ext cx="3851122" cy="3880773"/>
          </a:xfrm>
        </p:spPr>
        <p:txBody>
          <a:bodyPr>
            <a:normAutofit/>
          </a:bodyPr>
          <a:lstStyle/>
          <a:p>
            <a:pPr marL="457200" lvl="1" indent="0">
              <a:buNone/>
            </a:pPr>
            <a:endParaRPr lang="fr-FR" dirty="0"/>
          </a:p>
          <a:p>
            <a:pPr lvl="1"/>
            <a:r>
              <a:rPr lang="fr-FR" b="1" dirty="0"/>
              <a:t>Vieillissement, logement et revitalisation rurale </a:t>
            </a:r>
          </a:p>
          <a:p>
            <a:pPr lvl="1"/>
            <a:endParaRPr lang="fr-FR" dirty="0"/>
          </a:p>
          <a:p>
            <a:pPr lvl="2"/>
            <a:r>
              <a:rPr lang="fr-FR" dirty="0"/>
              <a:t>Bien vieillir chez soi</a:t>
            </a:r>
          </a:p>
          <a:p>
            <a:pPr lvl="2"/>
            <a:r>
              <a:rPr lang="fr-FR" dirty="0"/>
              <a:t>habitat partagé </a:t>
            </a:r>
          </a:p>
          <a:p>
            <a:pPr lvl="2"/>
            <a:r>
              <a:rPr lang="fr-FR" dirty="0"/>
              <a:t>innovation sociale </a:t>
            </a:r>
          </a:p>
          <a:p>
            <a:pPr lvl="2"/>
            <a:r>
              <a:rPr lang="fr-FR" dirty="0"/>
              <a:t>coopération public-privé </a:t>
            </a:r>
          </a:p>
          <a:p>
            <a:pPr lvl="2"/>
            <a:r>
              <a:rPr lang="fr-FR" dirty="0"/>
              <a:t>Réinvestir les centres bourgs</a:t>
            </a:r>
          </a:p>
          <a:p>
            <a:endParaRPr lang="fr-FR" dirty="0"/>
          </a:p>
          <a:p>
            <a:endParaRPr dirty="0"/>
          </a:p>
        </p:txBody>
      </p:sp>
    </p:spTree>
  </p:cSld>
  <p:clrMapOvr>
    <a:masterClrMapping/>
  </p:clrMapOvr>
  <mc:AlternateContent xmlns:mc="http://schemas.openxmlformats.org/markup-compatibility/2006" xmlns:p14="http://schemas.microsoft.com/office/powerpoint/2010/main">
    <mc:Choice Requires="p14">
      <p:transition spd="slow" p14:dur="2000" advClick="0" advTm="8000">
        <p:wipe/>
      </p:transition>
    </mc:Choice>
    <mc:Fallback xmlns="">
      <p:transition spd="slow" advClick="0" advTm="8000">
        <p:wip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Image 4">
            <a:extLst>
              <a:ext uri="{FF2B5EF4-FFF2-40B4-BE49-F238E27FC236}">
                <a16:creationId xmlns:a16="http://schemas.microsoft.com/office/drawing/2014/main" id="{9CFBC428-75D6-8D29-987D-81819C693DDA}"/>
              </a:ext>
            </a:extLst>
          </p:cNvPr>
          <p:cNvPicPr>
            <a:picLocks noChangeAspect="1"/>
          </p:cNvPicPr>
          <p:nvPr/>
        </p:nvPicPr>
        <p:blipFill>
          <a:blip r:embed="rId2">
            <a:extLst>
              <a:ext uri="{28A0092B-C50C-407E-A947-70E740481C1C}">
                <a14:useLocalDpi xmlns:a14="http://schemas.microsoft.com/office/drawing/2010/main" val="0"/>
              </a:ext>
            </a:extLst>
          </a:blip>
          <a:srcRect t="13433" r="-2" b="-2"/>
          <a:stretch>
            <a:fillRect/>
          </a:stretch>
        </p:blipFill>
        <p:spPr>
          <a:xfrm>
            <a:off x="4269854" y="-1"/>
            <a:ext cx="7922146" cy="6858001"/>
          </a:xfrm>
          <a:custGeom>
            <a:avLst/>
            <a:gdLst/>
            <a:ahLst/>
            <a:cxnLst/>
            <a:rect l="l" t="t" r="r" b="b"/>
            <a:pathLst>
              <a:path w="7922146" h="6858001">
                <a:moveTo>
                  <a:pt x="379987" y="0"/>
                </a:moveTo>
                <a:lnTo>
                  <a:pt x="5304971" y="0"/>
                </a:lnTo>
                <a:lnTo>
                  <a:pt x="7065281" y="0"/>
                </a:lnTo>
                <a:lnTo>
                  <a:pt x="7397540" y="0"/>
                </a:lnTo>
                <a:lnTo>
                  <a:pt x="7397540" y="1"/>
                </a:lnTo>
                <a:lnTo>
                  <a:pt x="7922146" y="1"/>
                </a:lnTo>
                <a:lnTo>
                  <a:pt x="7922146" y="6858001"/>
                </a:lnTo>
                <a:lnTo>
                  <a:pt x="7065281" y="6858001"/>
                </a:lnTo>
                <a:lnTo>
                  <a:pt x="7065281" y="6858000"/>
                </a:lnTo>
                <a:lnTo>
                  <a:pt x="5932989" y="6858000"/>
                </a:lnTo>
                <a:lnTo>
                  <a:pt x="5932989" y="6858001"/>
                </a:lnTo>
                <a:lnTo>
                  <a:pt x="27809" y="6858001"/>
                </a:lnTo>
                <a:lnTo>
                  <a:pt x="1803228" y="4521201"/>
                </a:lnTo>
                <a:close/>
                <a:moveTo>
                  <a:pt x="0" y="0"/>
                </a:moveTo>
                <a:lnTo>
                  <a:pt x="379987" y="0"/>
                </a:lnTo>
                <a:lnTo>
                  <a:pt x="0" y="407"/>
                </a:lnTo>
                <a:close/>
              </a:path>
            </a:pathLst>
          </a:custGeom>
        </p:spPr>
      </p:pic>
      <p:sp>
        <p:nvSpPr>
          <p:cNvPr id="2" name="Title 1"/>
          <p:cNvSpPr>
            <a:spLocks noGrp="1"/>
          </p:cNvSpPr>
          <p:nvPr>
            <p:ph type="title"/>
          </p:nvPr>
        </p:nvSpPr>
        <p:spPr>
          <a:xfrm>
            <a:off x="677333" y="609600"/>
            <a:ext cx="3851123" cy="1320800"/>
          </a:xfrm>
        </p:spPr>
        <p:txBody>
          <a:bodyPr>
            <a:normAutofit/>
          </a:bodyPr>
          <a:lstStyle/>
          <a:p>
            <a:r>
              <a:rPr dirty="0"/>
              <a:t>Atelier 3</a:t>
            </a:r>
            <a:r>
              <a:rPr lang="fr-FR" dirty="0"/>
              <a:t> </a:t>
            </a:r>
            <a:br>
              <a:rPr lang="fr-FR" dirty="0"/>
            </a:br>
            <a:r>
              <a:rPr lang="fr-FR" dirty="0"/>
              <a:t>Pic Saint-Loup </a:t>
            </a:r>
            <a:endParaRPr dirty="0"/>
          </a:p>
        </p:txBody>
      </p:sp>
      <p:sp>
        <p:nvSpPr>
          <p:cNvPr id="3" name="Content Placeholder 2"/>
          <p:cNvSpPr>
            <a:spLocks noGrp="1"/>
          </p:cNvSpPr>
          <p:nvPr>
            <p:ph idx="1"/>
          </p:nvPr>
        </p:nvSpPr>
        <p:spPr>
          <a:xfrm>
            <a:off x="677334" y="2160589"/>
            <a:ext cx="3851122" cy="3880773"/>
          </a:xfrm>
        </p:spPr>
        <p:txBody>
          <a:bodyPr>
            <a:normAutofit/>
          </a:bodyPr>
          <a:lstStyle/>
          <a:p>
            <a:pPr>
              <a:lnSpc>
                <a:spcPct val="90000"/>
              </a:lnSpc>
            </a:pPr>
            <a:r>
              <a:rPr lang="fr-FR" dirty="0"/>
              <a:t>Produire localement dans un territoire rural situé aux portes d'une métropole</a:t>
            </a:r>
          </a:p>
          <a:p>
            <a:pPr>
              <a:lnSpc>
                <a:spcPct val="90000"/>
              </a:lnSpc>
            </a:pPr>
            <a:endParaRPr lang="fr-FR" dirty="0"/>
          </a:p>
          <a:p>
            <a:pPr lvl="1">
              <a:lnSpc>
                <a:spcPct val="90000"/>
              </a:lnSpc>
            </a:pPr>
            <a:r>
              <a:rPr lang="fr-FR" dirty="0"/>
              <a:t>choix productifs </a:t>
            </a:r>
          </a:p>
          <a:p>
            <a:pPr lvl="1">
              <a:lnSpc>
                <a:spcPct val="90000"/>
              </a:lnSpc>
            </a:pPr>
            <a:r>
              <a:rPr lang="fr-FR" dirty="0"/>
              <a:t>attractivité des entreprises </a:t>
            </a:r>
          </a:p>
          <a:p>
            <a:pPr lvl="1">
              <a:lnSpc>
                <a:spcPct val="90000"/>
              </a:lnSpc>
            </a:pPr>
            <a:r>
              <a:rPr lang="fr-FR" dirty="0"/>
              <a:t>coopérations avec la métropole </a:t>
            </a:r>
          </a:p>
          <a:p>
            <a:pPr lvl="1">
              <a:lnSpc>
                <a:spcPct val="90000"/>
              </a:lnSpc>
            </a:pPr>
            <a:r>
              <a:rPr lang="fr-FR" dirty="0"/>
              <a:t>foncier économique </a:t>
            </a:r>
          </a:p>
          <a:p>
            <a:pPr lvl="1">
              <a:lnSpc>
                <a:spcPct val="90000"/>
              </a:lnSpc>
            </a:pPr>
            <a:r>
              <a:rPr lang="fr-FR" dirty="0"/>
              <a:t>équilibre entre résidentiel et productif</a:t>
            </a:r>
          </a:p>
        </p:txBody>
      </p:sp>
    </p:spTree>
  </p:cSld>
  <p:clrMapOvr>
    <a:masterClrMapping/>
  </p:clrMapOvr>
  <mc:AlternateContent xmlns:mc="http://schemas.openxmlformats.org/markup-compatibility/2006" xmlns:p14="http://schemas.microsoft.com/office/powerpoint/2010/main">
    <mc:Choice Requires="p14">
      <p:transition spd="slow" p14:dur="2000" advClick="0" advTm="8000">
        <p:wipe/>
      </p:transition>
    </mc:Choice>
    <mc:Fallback xmlns="">
      <p:transition spd="slow" advClick="0" advTm="8000">
        <p:wipe/>
      </p:transition>
    </mc:Fallback>
  </mc:AlternateContent>
</p:sld>
</file>

<file path=ppt/theme/theme1.xml><?xml version="1.0" encoding="utf-8"?>
<a:theme xmlns:a="http://schemas.openxmlformats.org/drawingml/2006/main" name="Facette">
  <a:themeElements>
    <a:clrScheme name="Jaune orange">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Facette">
      <a:majorFont>
        <a:latin typeface="Trebuchet MS"/>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te">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C99A5812EC654640AAF0FBDB42E081DB" ma:contentTypeVersion="19" ma:contentTypeDescription="Crée un document." ma:contentTypeScope="" ma:versionID="01c28d7e562030b6f94e0a8473726d8e">
  <xsd:schema xmlns:xsd="http://www.w3.org/2001/XMLSchema" xmlns:xs="http://www.w3.org/2001/XMLSchema" xmlns:p="http://schemas.microsoft.com/office/2006/metadata/properties" xmlns:ns2="ca8b9c18-5e1d-46e5-9d1a-4e2a3224a5d3" xmlns:ns3="597f0e91-a424-40e7-b159-919cd36229ca" targetNamespace="http://schemas.microsoft.com/office/2006/metadata/properties" ma:root="true" ma:fieldsID="dbf580dc9218dd3cf9c85e5315f946b5" ns2:_="" ns3:_="">
    <xsd:import namespace="ca8b9c18-5e1d-46e5-9d1a-4e2a3224a5d3"/>
    <xsd:import namespace="597f0e91-a424-40e7-b159-919cd36229ca"/>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GenerationTime" minOccurs="0"/>
                <xsd:element ref="ns2:MediaServiceEventHashCode" minOccurs="0"/>
                <xsd:element ref="ns2:MediaServiceDateTaken" minOccurs="0"/>
                <xsd:element ref="ns2:MediaServiceLocation" minOccurs="0"/>
                <xsd:element ref="ns2:MediaServiceOCR" minOccurs="0"/>
                <xsd:element ref="ns2:MediaServiceAutoKeyPoints" minOccurs="0"/>
                <xsd:element ref="ns2:MediaServiceKeyPoints" minOccurs="0"/>
                <xsd:element ref="ns2:MediaLengthInSeconds" minOccurs="0"/>
                <xsd:element ref="ns3:SharedWithUsers" minOccurs="0"/>
                <xsd:element ref="ns3:SharedWithDetails" minOccurs="0"/>
                <xsd:element ref="ns2:lcf76f155ced4ddcb4097134ff3c332f" minOccurs="0"/>
                <xsd:element ref="ns3:TaxCatchAll" minOccurs="0"/>
                <xsd:element ref="ns2:MediaServiceObjectDetectorVersion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a8b9c18-5e1d-46e5-9d1a-4e2a3224a5d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GenerationTime" ma:index="11" nillable="true" ma:displayName="MediaServiceGenerationTime" ma:hidden="true" ma:internalName="MediaServiceGenerationTime"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DateTaken" ma:index="13" nillable="true" ma:displayName="MediaServiceDateTaken" ma:hidden="true" ma:internalName="MediaServiceDateTaken" ma:readOnly="true">
      <xsd:simpleType>
        <xsd:restriction base="dms:Text"/>
      </xsd:simpleType>
    </xsd:element>
    <xsd:element name="MediaServiceLocation" ma:index="14" nillable="true" ma:displayName="Location" ma:internalName="MediaServiceLocation"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MediaLengthInSeconds" ma:index="18" nillable="true" ma:displayName="MediaLengthInSeconds" ma:hidden="true"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Balises d’images" ma:readOnly="false" ma:fieldId="{5cf76f15-5ced-4ddc-b409-7134ff3c332f}" ma:taxonomyMulti="true" ma:sspId="05f3d6fe-baf4-44b9-a882-657db6edb6c2"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element name="MediaServiceBillingMetadata" ma:index="26"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597f0e91-a424-40e7-b159-919cd36229ca" elementFormDefault="qualified">
    <xsd:import namespace="http://schemas.microsoft.com/office/2006/documentManagement/types"/>
    <xsd:import namespace="http://schemas.microsoft.com/office/infopath/2007/PartnerControls"/>
    <xsd:element name="SharedWithUsers" ma:index="19" nillable="true" ma:displayName="Partagé avec"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Partagé avec détails" ma:internalName="SharedWithDetails" ma:readOnly="true">
      <xsd:simpleType>
        <xsd:restriction base="dms:Note">
          <xsd:maxLength value="255"/>
        </xsd:restriction>
      </xsd:simpleType>
    </xsd:element>
    <xsd:element name="TaxCatchAll" ma:index="23" nillable="true" ma:displayName="Taxonomy Catch All Column" ma:hidden="true" ma:list="{dc45a579-8ad3-4386-ab0e-ea2618c9e016}" ma:internalName="TaxCatchAll" ma:showField="CatchAllData" ma:web="597f0e91-a424-40e7-b159-919cd36229c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ca8b9c18-5e1d-46e5-9d1a-4e2a3224a5d3">
      <Terms xmlns="http://schemas.microsoft.com/office/infopath/2007/PartnerControls"/>
    </lcf76f155ced4ddcb4097134ff3c332f>
    <TaxCatchAll xmlns="597f0e91-a424-40e7-b159-919cd36229ca" xsi:nil="true"/>
  </documentManagement>
</p:properties>
</file>

<file path=customXml/itemProps1.xml><?xml version="1.0" encoding="utf-8"?>
<ds:datastoreItem xmlns:ds="http://schemas.openxmlformats.org/officeDocument/2006/customXml" ds:itemID="{705A20BC-2C3C-4920-9F87-EB8D054DA05D}">
  <ds:schemaRefs>
    <ds:schemaRef ds:uri="http://schemas.microsoft.com/sharepoint/v3/contenttype/forms"/>
  </ds:schemaRefs>
</ds:datastoreItem>
</file>

<file path=customXml/itemProps2.xml><?xml version="1.0" encoding="utf-8"?>
<ds:datastoreItem xmlns:ds="http://schemas.openxmlformats.org/officeDocument/2006/customXml" ds:itemID="{EDEC999A-B174-4EEF-9418-E6A9B1B541C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a8b9c18-5e1d-46e5-9d1a-4e2a3224a5d3"/>
    <ds:schemaRef ds:uri="597f0e91-a424-40e7-b159-919cd36229c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54F45EB9-DFD1-47B1-9056-3E9D597528D3}">
  <ds:schemaRefs>
    <ds:schemaRef ds:uri="http://purl.org/dc/elements/1.1/"/>
    <ds:schemaRef ds:uri="http://purl.org/dc/terms/"/>
    <ds:schemaRef ds:uri="597f0e91-a424-40e7-b159-919cd36229ca"/>
    <ds:schemaRef ds:uri="http://www.w3.org/XML/1998/namespace"/>
    <ds:schemaRef ds:uri="http://schemas.microsoft.com/office/2006/documentManagement/types"/>
    <ds:schemaRef ds:uri="http://schemas.openxmlformats.org/package/2006/metadata/core-properties"/>
    <ds:schemaRef ds:uri="http://schemas.microsoft.com/office/infopath/2007/PartnerControls"/>
    <ds:schemaRef ds:uri="http://purl.org/dc/dcmitype/"/>
    <ds:schemaRef ds:uri="ca8b9c18-5e1d-46e5-9d1a-4e2a3224a5d3"/>
    <ds:schemaRef ds:uri="http://schemas.microsoft.com/office/2006/metadata/properties"/>
  </ds:schemaRefs>
</ds:datastoreItem>
</file>

<file path=docProps/app.xml><?xml version="1.0" encoding="utf-8"?>
<Properties xmlns="http://schemas.openxmlformats.org/officeDocument/2006/extended-properties" xmlns:vt="http://schemas.openxmlformats.org/officeDocument/2006/docPropsVTypes">
  <Template/>
  <TotalTime>16944</TotalTime>
  <Words>669</Words>
  <Application>Microsoft Macintosh PowerPoint</Application>
  <PresentationFormat>Grand écran</PresentationFormat>
  <Paragraphs>90</Paragraphs>
  <Slides>11</Slides>
  <Notes>4</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11</vt:i4>
      </vt:variant>
    </vt:vector>
  </HeadingPairs>
  <TitlesOfParts>
    <vt:vector size="16" baseType="lpstr">
      <vt:lpstr>Arial</vt:lpstr>
      <vt:lpstr>Calibri</vt:lpstr>
      <vt:lpstr>Trebuchet MS</vt:lpstr>
      <vt:lpstr>Wingdings 3</vt:lpstr>
      <vt:lpstr>Facette</vt:lpstr>
      <vt:lpstr>Cycle annuel 2026  Ateliers  + Notes individuelles   </vt:lpstr>
      <vt:lpstr>Les ateliers Une pédagogie par l'immersion et l'enquête  </vt:lpstr>
      <vt:lpstr>Les objectifs pédagogiques</vt:lpstr>
      <vt:lpstr>Modalités</vt:lpstr>
      <vt:lpstr>Attendus</vt:lpstr>
      <vt:lpstr>Les 4 territoires</vt:lpstr>
      <vt:lpstr>Atelier 1 Montagne limousine</vt:lpstr>
      <vt:lpstr>Atelier 2 Castillonnais et libournais</vt:lpstr>
      <vt:lpstr>Atelier 3  Pic Saint-Loup </vt:lpstr>
      <vt:lpstr>Atelier 4 - Matheysine</vt:lpstr>
      <vt:lpstr>Les notes individuelles Un travail d’approfondissement personnel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Claudia MARTIN-PUYA</dc:creator>
  <cp:lastModifiedBy>Sandra MOATTI</cp:lastModifiedBy>
  <cp:revision>73</cp:revision>
  <dcterms:created xsi:type="dcterms:W3CDTF">2019-09-23T14:42:49Z</dcterms:created>
  <dcterms:modified xsi:type="dcterms:W3CDTF">2026-06-19T09:53:24Z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0x010100C99A5812EC654640AAF0FBDB42E081DB</vt:lpwstr>
  </property>
  <property fmtid="{D5CDD505-2E9C-101B-9397-08002B2CF9AE}" pid="3" name="MediaServiceImageTags">
    <vt:lpwstr/>
  </property>
</Properties>
</file>