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2" r:id="rId3"/>
    <p:sldId id="257" r:id="rId4"/>
    <p:sldId id="361" r:id="rId5"/>
    <p:sldId id="261" r:id="rId6"/>
    <p:sldId id="258" r:id="rId7"/>
    <p:sldId id="329" r:id="rId8"/>
    <p:sldId id="327" r:id="rId9"/>
    <p:sldId id="347" r:id="rId10"/>
    <p:sldId id="356" r:id="rId11"/>
    <p:sldId id="357" r:id="rId12"/>
    <p:sldId id="350" r:id="rId13"/>
    <p:sldId id="358" r:id="rId14"/>
    <p:sldId id="355" r:id="rId15"/>
    <p:sldId id="360" r:id="rId16"/>
    <p:sldId id="326" r:id="rId17"/>
    <p:sldId id="341" r:id="rId18"/>
    <p:sldId id="342" r:id="rId19"/>
    <p:sldId id="344" r:id="rId20"/>
    <p:sldId id="343" r:id="rId21"/>
    <p:sldId id="345" r:id="rId22"/>
    <p:sldId id="339" r:id="rId23"/>
    <p:sldId id="340" r:id="rId24"/>
    <p:sldId id="260" r:id="rId25"/>
    <p:sldId id="262" r:id="rId26"/>
    <p:sldId id="271" r:id="rId27"/>
    <p:sldId id="264" r:id="rId28"/>
  </p:sldIdLst>
  <p:sldSz cx="16256000" cy="9144000"/>
  <p:notesSz cx="16256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176"/>
    <a:srgbClr val="FCCD00"/>
    <a:srgbClr val="06806C"/>
    <a:srgbClr val="5D6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01"/>
  </p:normalViewPr>
  <p:slideViewPr>
    <p:cSldViewPr>
      <p:cViewPr varScale="1">
        <p:scale>
          <a:sx n="58" d="100"/>
          <a:sy n="58" d="100"/>
        </p:scale>
        <p:origin x="304" y="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1FE24ED9-53D5-407C-A959-220DB339F04F}" type="datetimeFigureOut">
              <a:rPr lang="fr-FR" smtClean="0"/>
              <a:t>21/05/2026</a:t>
            </a:fld>
            <a:endParaRPr lang="fr-FR"/>
          </a:p>
        </p:txBody>
      </p:sp>
      <p:sp>
        <p:nvSpPr>
          <p:cNvPr id="4" name="Espace réservé de l'image des diapositives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CA64C44E-73AB-4BB3-A49F-F9C22A8CDA2C}" type="slidenum">
              <a:rPr lang="fr-FR" smtClean="0"/>
              <a:t>‹N°›</a:t>
            </a:fld>
            <a:endParaRPr lang="fr-FR"/>
          </a:p>
        </p:txBody>
      </p:sp>
    </p:spTree>
    <p:extLst>
      <p:ext uri="{BB962C8B-B14F-4D97-AF65-F5344CB8AC3E}">
        <p14:creationId xmlns:p14="http://schemas.microsoft.com/office/powerpoint/2010/main" val="2948289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49D6-9799-117E-219F-CEEFA0D474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EA0DF3-8961-C8C2-6394-59374EA432B4}"/>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464D2583-1477-78A6-0374-F4C3A7FFDEA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120C271-AD1E-DBFC-3B11-2FF5DE8038D9}"/>
              </a:ext>
            </a:extLst>
          </p:cNvPr>
          <p:cNvSpPr>
            <a:spLocks noGrp="1"/>
          </p:cNvSpPr>
          <p:nvPr>
            <p:ph type="sldNum" sz="quarter" idx="5"/>
          </p:nvPr>
        </p:nvSpPr>
        <p:spPr/>
        <p:txBody>
          <a:bodyPr/>
          <a:lstStyle/>
          <a:p>
            <a:fld id="{2B717731-CF66-B14F-A24B-1D5633659EF9}" type="slidenum">
              <a:rPr lang="fr-FR" smtClean="0"/>
              <a:t>7</a:t>
            </a:fld>
            <a:endParaRPr lang="fr-FR"/>
          </a:p>
        </p:txBody>
      </p:sp>
    </p:spTree>
    <p:extLst>
      <p:ext uri="{BB962C8B-B14F-4D97-AF65-F5344CB8AC3E}">
        <p14:creationId xmlns:p14="http://schemas.microsoft.com/office/powerpoint/2010/main" val="256925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717731-CF66-B14F-A24B-1D5633659EF9}" type="slidenum">
              <a:rPr lang="fr-FR" smtClean="0"/>
              <a:t>18</a:t>
            </a:fld>
            <a:endParaRPr lang="fr-FR"/>
          </a:p>
        </p:txBody>
      </p:sp>
    </p:spTree>
    <p:extLst>
      <p:ext uri="{BB962C8B-B14F-4D97-AF65-F5344CB8AC3E}">
        <p14:creationId xmlns:p14="http://schemas.microsoft.com/office/powerpoint/2010/main" val="418038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B717731-CF66-B14F-A24B-1D5633659EF9}" type="slidenum">
              <a:rPr lang="fr-FR" smtClean="0"/>
              <a:t>20</a:t>
            </a:fld>
            <a:endParaRPr lang="fr-FR"/>
          </a:p>
        </p:txBody>
      </p:sp>
    </p:spTree>
    <p:extLst>
      <p:ext uri="{BB962C8B-B14F-4D97-AF65-F5344CB8AC3E}">
        <p14:creationId xmlns:p14="http://schemas.microsoft.com/office/powerpoint/2010/main" val="2484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448845"/>
            <a:ext cx="13817600" cy="1231106"/>
          </a:xfrm>
        </p:spPr>
        <p:txBody>
          <a:bodyPr anchor="b"/>
          <a:lstStyle>
            <a:lvl1pPr algn="ctr">
              <a:defRPr sz="8000"/>
            </a:lvl1pPr>
          </a:lstStyle>
          <a:p>
            <a:r>
              <a:rPr lang="fr-FR"/>
              <a:t>Modifiez le style du titre</a:t>
            </a:r>
            <a:endParaRPr lang="en-US" dirty="0"/>
          </a:p>
        </p:txBody>
      </p:sp>
      <p:sp>
        <p:nvSpPr>
          <p:cNvPr id="3" name="Subtitle 2"/>
          <p:cNvSpPr>
            <a:spLocks noGrp="1"/>
          </p:cNvSpPr>
          <p:nvPr>
            <p:ph type="subTitle" idx="1"/>
          </p:nvPr>
        </p:nvSpPr>
        <p:spPr>
          <a:xfrm>
            <a:off x="2032000" y="4802717"/>
            <a:ext cx="12192000" cy="492443"/>
          </a:xfrm>
        </p:spPr>
        <p:txBody>
          <a:bodyPr/>
          <a:lstStyle>
            <a:lvl1pPr marL="0" indent="0" algn="ctr">
              <a:buNone/>
              <a:defRPr sz="3200"/>
            </a:lvl1pPr>
            <a:lvl2pPr marL="609581" indent="0" algn="ctr">
              <a:buNone/>
              <a:defRPr sz="2667"/>
            </a:lvl2pPr>
            <a:lvl3pPr marL="1219163" indent="0" algn="ctr">
              <a:buNone/>
              <a:defRPr sz="2400"/>
            </a:lvl3pPr>
            <a:lvl4pPr marL="1828744" indent="0" algn="ctr">
              <a:buNone/>
              <a:defRPr sz="2133"/>
            </a:lvl4pPr>
            <a:lvl5pPr marL="2438324" indent="0" algn="ctr">
              <a:buNone/>
              <a:defRPr sz="2133"/>
            </a:lvl5pPr>
            <a:lvl6pPr marL="3047906" indent="0" algn="ctr">
              <a:buNone/>
              <a:defRPr sz="2133"/>
            </a:lvl6pPr>
            <a:lvl7pPr marL="3657487" indent="0" algn="ctr">
              <a:buNone/>
              <a:defRPr sz="2133"/>
            </a:lvl7pPr>
            <a:lvl8pPr marL="4267068" indent="0" algn="ctr">
              <a:buNone/>
              <a:defRPr sz="2133"/>
            </a:lvl8pPr>
            <a:lvl9pPr marL="4876650" indent="0" algn="ctr">
              <a:buNone/>
              <a:defRPr sz="2133"/>
            </a:lvl9pPr>
          </a:lstStyle>
          <a:p>
            <a:r>
              <a:rPr lang="fr-FR"/>
              <a:t>Modifiez le style des sous-titres du masque</a:t>
            </a:r>
            <a:endParaRPr lang="en-US" dirty="0"/>
          </a:p>
        </p:txBody>
      </p:sp>
      <p:sp>
        <p:nvSpPr>
          <p:cNvPr id="4" name="Date Placeholder 3"/>
          <p:cNvSpPr>
            <a:spLocks noGrp="1"/>
          </p:cNvSpPr>
          <p:nvPr>
            <p:ph type="dt" sz="half" idx="10"/>
          </p:nvPr>
        </p:nvSpPr>
        <p:spPr>
          <a:xfrm>
            <a:off x="812800" y="8503920"/>
            <a:ext cx="3738880" cy="276999"/>
          </a:xfrm>
        </p:spPr>
        <p:txBody>
          <a:bodyPr/>
          <a:lstStyle/>
          <a:p>
            <a:fld id="{DD75D783-2F88-FB43-BD83-5255CE30F767}" type="datetimeFigureOut">
              <a:rPr lang="fr-FR" smtClean="0"/>
              <a:t>21/05/2026</a:t>
            </a:fld>
            <a:endParaRPr lang="fr-FR"/>
          </a:p>
        </p:txBody>
      </p:sp>
      <p:sp>
        <p:nvSpPr>
          <p:cNvPr id="5" name="Footer Placeholder 4"/>
          <p:cNvSpPr>
            <a:spLocks noGrp="1"/>
          </p:cNvSpPr>
          <p:nvPr>
            <p:ph type="ftr" sz="quarter" idx="11"/>
          </p:nvPr>
        </p:nvSpPr>
        <p:spPr>
          <a:xfrm>
            <a:off x="5527040" y="8503920"/>
            <a:ext cx="5201920" cy="276999"/>
          </a:xfrm>
        </p:spPr>
        <p:txBody>
          <a:bodyPr/>
          <a:lstStyle/>
          <a:p>
            <a:endParaRPr lang="fr-FR"/>
          </a:p>
        </p:txBody>
      </p:sp>
      <p:sp>
        <p:nvSpPr>
          <p:cNvPr id="6" name="Slide Number Placeholder 5"/>
          <p:cNvSpPr>
            <a:spLocks noGrp="1"/>
          </p:cNvSpPr>
          <p:nvPr>
            <p:ph type="sldNum" sz="quarter" idx="12"/>
          </p:nvPr>
        </p:nvSpPr>
        <p:spPr>
          <a:xfrm>
            <a:off x="11704320" y="8503920"/>
            <a:ext cx="3738880" cy="276999"/>
          </a:xfrm>
        </p:spPr>
        <p:txBody>
          <a:bodyPr/>
          <a:lstStyle/>
          <a:p>
            <a:fld id="{1E5E4458-00F9-2741-A357-2F90E20458CC}" type="slidenum">
              <a:rPr lang="fr-FR" smtClean="0"/>
              <a:t>‹N°›</a:t>
            </a:fld>
            <a:endParaRPr lang="fr-FR"/>
          </a:p>
        </p:txBody>
      </p:sp>
    </p:spTree>
    <p:extLst>
      <p:ext uri="{BB962C8B-B14F-4D97-AF65-F5344CB8AC3E}">
        <p14:creationId xmlns:p14="http://schemas.microsoft.com/office/powerpoint/2010/main" val="86055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50A69A3-2546-8B6D-1226-E5562819C86D}"/>
              </a:ext>
            </a:extLst>
          </p:cNvPr>
          <p:cNvSpPr>
            <a:spLocks noGrp="1"/>
          </p:cNvSpPr>
          <p:nvPr>
            <p:ph type="dt" sz="half" idx="10"/>
          </p:nvPr>
        </p:nvSpPr>
        <p:spPr>
          <a:xfrm>
            <a:off x="812800" y="8503920"/>
            <a:ext cx="3738880" cy="276999"/>
          </a:xfrm>
        </p:spPr>
        <p:txBody>
          <a:bodyPr/>
          <a:lstStyle/>
          <a:p>
            <a:fld id="{54D125A4-3FBE-42A5-8BBA-7D0E037EF402}" type="datetimeFigureOut">
              <a:rPr lang="fr-FR" smtClean="0"/>
              <a:t>21/05/2026</a:t>
            </a:fld>
            <a:endParaRPr lang="fr-FR"/>
          </a:p>
        </p:txBody>
      </p:sp>
      <p:sp>
        <p:nvSpPr>
          <p:cNvPr id="3" name="Espace réservé du pied de page 2">
            <a:extLst>
              <a:ext uri="{FF2B5EF4-FFF2-40B4-BE49-F238E27FC236}">
                <a16:creationId xmlns:a16="http://schemas.microsoft.com/office/drawing/2014/main" id="{0D8F9096-9F42-8EB4-B8AF-DF8F11705FA3}"/>
              </a:ext>
            </a:extLst>
          </p:cNvPr>
          <p:cNvSpPr>
            <a:spLocks noGrp="1"/>
          </p:cNvSpPr>
          <p:nvPr>
            <p:ph type="ftr" sz="quarter" idx="11"/>
          </p:nvPr>
        </p:nvSpPr>
        <p:spPr>
          <a:xfrm>
            <a:off x="5527040" y="8503920"/>
            <a:ext cx="5201920" cy="276999"/>
          </a:xfrm>
        </p:spPr>
        <p:txBody>
          <a:bodyPr/>
          <a:lstStyle/>
          <a:p>
            <a:endParaRPr lang="fr-FR"/>
          </a:p>
        </p:txBody>
      </p:sp>
      <p:sp>
        <p:nvSpPr>
          <p:cNvPr id="4" name="Espace réservé du numéro de diapositive 3">
            <a:extLst>
              <a:ext uri="{FF2B5EF4-FFF2-40B4-BE49-F238E27FC236}">
                <a16:creationId xmlns:a16="http://schemas.microsoft.com/office/drawing/2014/main" id="{F20D0675-8A4E-1723-CF8B-42EC47BCC486}"/>
              </a:ext>
            </a:extLst>
          </p:cNvPr>
          <p:cNvSpPr>
            <a:spLocks noGrp="1"/>
          </p:cNvSpPr>
          <p:nvPr>
            <p:ph type="sldNum" sz="quarter" idx="12"/>
          </p:nvPr>
        </p:nvSpPr>
        <p:spPr>
          <a:xfrm>
            <a:off x="11704320" y="8503920"/>
            <a:ext cx="3738880" cy="276999"/>
          </a:xfrm>
        </p:spPr>
        <p:txBody>
          <a:bodyPr/>
          <a:lstStyle/>
          <a:p>
            <a:fld id="{30565D25-1E73-4D45-A482-6583CA0468C5}" type="slidenum">
              <a:rPr lang="fr-FR" smtClean="0"/>
              <a:t>‹N°›</a:t>
            </a:fld>
            <a:endParaRPr lang="fr-FR"/>
          </a:p>
        </p:txBody>
      </p:sp>
    </p:spTree>
    <p:extLst>
      <p:ext uri="{BB962C8B-B14F-4D97-AF65-F5344CB8AC3E}">
        <p14:creationId xmlns:p14="http://schemas.microsoft.com/office/powerpoint/2010/main" val="139474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0516" y="3581623"/>
            <a:ext cx="14254967" cy="2875279"/>
          </a:xfrm>
          <a:prstGeom prst="rect">
            <a:avLst/>
          </a:prstGeom>
        </p:spPr>
        <p:txBody>
          <a:bodyPr wrap="square" lIns="0" tIns="0" rIns="0" bIns="0">
            <a:spAutoFit/>
          </a:bodyPr>
          <a:lstStyle>
            <a:lvl1pPr>
              <a:defRPr sz="18700" b="1" i="0">
                <a:solidFill>
                  <a:srgbClr val="FCCD00"/>
                </a:solidFill>
                <a:latin typeface="Arial"/>
                <a:cs typeface="Arial"/>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5/21/2026</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24877" y="8070484"/>
            <a:ext cx="393700" cy="376555"/>
          </a:xfrm>
          <a:custGeom>
            <a:avLst/>
            <a:gdLst/>
            <a:ahLst/>
            <a:cxnLst/>
            <a:rect l="l" t="t" r="r" b="b"/>
            <a:pathLst>
              <a:path w="393700" h="376554">
                <a:moveTo>
                  <a:pt x="217690" y="0"/>
                </a:moveTo>
                <a:lnTo>
                  <a:pt x="6223" y="0"/>
                </a:lnTo>
                <a:lnTo>
                  <a:pt x="0" y="6654"/>
                </a:lnTo>
                <a:lnTo>
                  <a:pt x="14617" y="232092"/>
                </a:lnTo>
                <a:lnTo>
                  <a:pt x="24862" y="278192"/>
                </a:lnTo>
                <a:lnTo>
                  <a:pt x="47735" y="317882"/>
                </a:lnTo>
                <a:lnTo>
                  <a:pt x="80889" y="348960"/>
                </a:lnTo>
                <a:lnTo>
                  <a:pt x="121975" y="369222"/>
                </a:lnTo>
                <a:lnTo>
                  <a:pt x="168643" y="376466"/>
                </a:lnTo>
                <a:lnTo>
                  <a:pt x="387350" y="376466"/>
                </a:lnTo>
                <a:lnTo>
                  <a:pt x="393433" y="370382"/>
                </a:lnTo>
                <a:lnTo>
                  <a:pt x="393433" y="159308"/>
                </a:lnTo>
                <a:lnTo>
                  <a:pt x="387350" y="153225"/>
                </a:lnTo>
                <a:lnTo>
                  <a:pt x="238785" y="153225"/>
                </a:lnTo>
                <a:lnTo>
                  <a:pt x="232854" y="147650"/>
                </a:lnTo>
                <a:lnTo>
                  <a:pt x="232384" y="140487"/>
                </a:lnTo>
                <a:lnTo>
                  <a:pt x="223647" y="5575"/>
                </a:lnTo>
                <a:lnTo>
                  <a:pt x="217690" y="0"/>
                </a:lnTo>
                <a:close/>
              </a:path>
            </a:pathLst>
          </a:custGeom>
          <a:solidFill>
            <a:srgbClr val="FCCD00"/>
          </a:solidFill>
        </p:spPr>
        <p:txBody>
          <a:bodyPr wrap="square" lIns="0" tIns="0" rIns="0" bIns="0" rtlCol="0"/>
          <a:lstStyle/>
          <a:p>
            <a:endParaRPr/>
          </a:p>
        </p:txBody>
      </p:sp>
      <p:grpSp>
        <p:nvGrpSpPr>
          <p:cNvPr id="15" name="object 15"/>
          <p:cNvGrpSpPr/>
          <p:nvPr/>
        </p:nvGrpSpPr>
        <p:grpSpPr>
          <a:xfrm rot="5400000">
            <a:off x="14487029" y="419735"/>
            <a:ext cx="1303020" cy="1377950"/>
            <a:chOff x="845064" y="548305"/>
            <a:chExt cx="1303020" cy="1377950"/>
          </a:xfrm>
        </p:grpSpPr>
        <p:sp>
          <p:nvSpPr>
            <p:cNvPr id="16"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7"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796" y="6477000"/>
            <a:ext cx="5052717" cy="2060448"/>
          </a:xfrm>
          <a:prstGeom prst="rect">
            <a:avLst/>
          </a:prstGeom>
        </p:spPr>
      </p:pic>
      <p:sp>
        <p:nvSpPr>
          <p:cNvPr id="18" name="object 18"/>
          <p:cNvSpPr txBox="1">
            <a:spLocks noGrp="1"/>
          </p:cNvSpPr>
          <p:nvPr>
            <p:ph type="title"/>
          </p:nvPr>
        </p:nvSpPr>
        <p:spPr>
          <a:xfrm>
            <a:off x="915988" y="566101"/>
            <a:ext cx="14254967" cy="2228815"/>
          </a:xfrm>
          <a:prstGeom prst="rect">
            <a:avLst/>
          </a:prstGeom>
        </p:spPr>
        <p:txBody>
          <a:bodyPr vert="horz" wrap="square" lIns="0" tIns="12700" rIns="0" bIns="0" rtlCol="0">
            <a:spAutoFit/>
          </a:bodyPr>
          <a:lstStyle/>
          <a:p>
            <a:pPr marL="951230" algn="ctr">
              <a:lnSpc>
                <a:spcPct val="100000"/>
              </a:lnSpc>
              <a:spcBef>
                <a:spcPts val="100"/>
              </a:spcBef>
            </a:pPr>
            <a:r>
              <a:rPr lang="fr-FR" sz="4800" spc="335" dirty="0">
                <a:solidFill>
                  <a:srgbClr val="2C3176"/>
                </a:solidFill>
                <a:latin typeface="Marianne ExtraBold" charset="0"/>
                <a:ea typeface="Marianne ExtraBold" charset="0"/>
                <a:cs typeface="Marianne ExtraBold" charset="0"/>
              </a:rPr>
              <a:t>Plan d’adaptation au changement climatique : le cas du massif des Vosges</a:t>
            </a:r>
            <a:endParaRPr sz="4800" spc="335" dirty="0">
              <a:solidFill>
                <a:srgbClr val="2C3176"/>
              </a:solidFill>
              <a:latin typeface="Marianne ExtraBold" charset="0"/>
              <a:ea typeface="Marianne ExtraBold" charset="0"/>
              <a:cs typeface="Marianne ExtraBold" charset="0"/>
            </a:endParaRPr>
          </a:p>
        </p:txBody>
      </p:sp>
      <p:sp>
        <p:nvSpPr>
          <p:cNvPr id="22" name="Rectangle 21"/>
          <p:cNvSpPr/>
          <p:nvPr/>
        </p:nvSpPr>
        <p:spPr>
          <a:xfrm>
            <a:off x="2512303" y="7969813"/>
            <a:ext cx="8600044" cy="462954"/>
          </a:xfrm>
          <a:prstGeom prst="rect">
            <a:avLst/>
          </a:prstGeom>
          <a:solidFill>
            <a:srgbClr val="FC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2C3176"/>
                </a:solidFill>
              </a:rPr>
              <a:t>EPINAL, jeudi 21 mai 2026</a:t>
            </a:r>
          </a:p>
        </p:txBody>
      </p:sp>
      <p:sp>
        <p:nvSpPr>
          <p:cNvPr id="21" name="ZoneTexte 20"/>
          <p:cNvSpPr txBox="1"/>
          <p:nvPr/>
        </p:nvSpPr>
        <p:spPr>
          <a:xfrm>
            <a:off x="5702579" y="2975187"/>
            <a:ext cx="8382000" cy="2677656"/>
          </a:xfrm>
          <a:prstGeom prst="rect">
            <a:avLst/>
          </a:prstGeom>
          <a:noFill/>
        </p:spPr>
        <p:txBody>
          <a:bodyPr wrap="square" rtlCol="0">
            <a:spAutoFit/>
          </a:bodyPr>
          <a:lstStyle/>
          <a:p>
            <a:pPr algn="ctr"/>
            <a:r>
              <a:rPr lang="fr-FR" sz="2800" dirty="0">
                <a:solidFill>
                  <a:srgbClr val="2C3176"/>
                </a:solidFill>
                <a:latin typeface="Marianne" charset="0"/>
                <a:ea typeface="Marianne" charset="0"/>
                <a:cs typeface="Marianne" charset="0"/>
              </a:rPr>
              <a:t>Une démarche de mise en mouvement pour donner des lignes directrices aux documents de planification structurants</a:t>
            </a:r>
          </a:p>
          <a:p>
            <a:pPr algn="ctr"/>
            <a:endParaRPr lang="fr-FR" sz="2800" dirty="0">
              <a:solidFill>
                <a:srgbClr val="2C3176"/>
              </a:solidFill>
              <a:latin typeface="Marianne" charset="0"/>
              <a:ea typeface="Marianne" charset="0"/>
              <a:cs typeface="Marianne" charset="0"/>
            </a:endParaRPr>
          </a:p>
          <a:p>
            <a:pPr algn="ctr"/>
            <a:r>
              <a:rPr lang="fr-FR" sz="2800" dirty="0">
                <a:solidFill>
                  <a:srgbClr val="2C3176"/>
                </a:solidFill>
                <a:latin typeface="Marianne" charset="0"/>
                <a:ea typeface="Marianne" charset="0"/>
                <a:cs typeface="Marianne" charset="0"/>
              </a:rPr>
              <a:t>Patricia Andriot, commissaire à l’aménagement au massif </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11" name="Image 10">
            <a:extLst>
              <a:ext uri="{FF2B5EF4-FFF2-40B4-BE49-F238E27FC236}">
                <a16:creationId xmlns:a16="http://schemas.microsoft.com/office/drawing/2014/main" id="{E487D968-8456-47F3-960F-10FE1F95E68D}"/>
              </a:ext>
            </a:extLst>
          </p:cNvPr>
          <p:cNvPicPr>
            <a:picLocks noChangeAspect="1"/>
          </p:cNvPicPr>
          <p:nvPr/>
        </p:nvPicPr>
        <p:blipFill>
          <a:blip r:embed="rId4"/>
          <a:stretch>
            <a:fillRect/>
          </a:stretch>
        </p:blipFill>
        <p:spPr>
          <a:xfrm>
            <a:off x="11557000" y="5692906"/>
            <a:ext cx="3531954" cy="2346694"/>
          </a:xfrm>
          <a:prstGeom prst="rect">
            <a:avLst/>
          </a:prstGeom>
        </p:spPr>
      </p:pic>
      <p:pic>
        <p:nvPicPr>
          <p:cNvPr id="13" name="Image 12">
            <a:extLst>
              <a:ext uri="{FF2B5EF4-FFF2-40B4-BE49-F238E27FC236}">
                <a16:creationId xmlns:a16="http://schemas.microsoft.com/office/drawing/2014/main" id="{D23C6FBC-96F5-40D2-B8DB-6717B9C25B97}"/>
              </a:ext>
            </a:extLst>
          </p:cNvPr>
          <p:cNvPicPr>
            <a:picLocks noChangeAspect="1"/>
          </p:cNvPicPr>
          <p:nvPr/>
        </p:nvPicPr>
        <p:blipFill>
          <a:blip r:embed="rId5"/>
          <a:stretch>
            <a:fillRect/>
          </a:stretch>
        </p:blipFill>
        <p:spPr>
          <a:xfrm>
            <a:off x="1121727" y="3145412"/>
            <a:ext cx="4021928" cy="5094988"/>
          </a:xfrm>
          <a:prstGeom prst="rect">
            <a:avLst/>
          </a:prstGeom>
        </p:spPr>
      </p:pic>
      <p:pic>
        <p:nvPicPr>
          <p:cNvPr id="2" name="Image 1">
            <a:extLst>
              <a:ext uri="{FF2B5EF4-FFF2-40B4-BE49-F238E27FC236}">
                <a16:creationId xmlns:a16="http://schemas.microsoft.com/office/drawing/2014/main" id="{5F01EF2C-08D6-4D1F-8179-24C83C7B3658}"/>
              </a:ext>
            </a:extLst>
          </p:cNvPr>
          <p:cNvPicPr>
            <a:picLocks noChangeAspect="1"/>
          </p:cNvPicPr>
          <p:nvPr/>
        </p:nvPicPr>
        <p:blipFill>
          <a:blip r:embed="rId6"/>
          <a:stretch>
            <a:fillRect/>
          </a:stretch>
        </p:blipFill>
        <p:spPr>
          <a:xfrm>
            <a:off x="6146800" y="5487883"/>
            <a:ext cx="3746779" cy="2020621"/>
          </a:xfrm>
          <a:prstGeom prst="rect">
            <a:avLst/>
          </a:prstGeom>
        </p:spPr>
      </p:pic>
      <p:pic>
        <p:nvPicPr>
          <p:cNvPr id="4" name="Image 3">
            <a:extLst>
              <a:ext uri="{FF2B5EF4-FFF2-40B4-BE49-F238E27FC236}">
                <a16:creationId xmlns:a16="http://schemas.microsoft.com/office/drawing/2014/main" id="{3B5A817F-913F-4580-84D6-D6235D34413D}"/>
              </a:ext>
            </a:extLst>
          </p:cNvPr>
          <p:cNvPicPr>
            <a:picLocks noChangeAspect="1"/>
          </p:cNvPicPr>
          <p:nvPr/>
        </p:nvPicPr>
        <p:blipFill>
          <a:blip r:embed="rId7"/>
          <a:stretch>
            <a:fillRect/>
          </a:stretch>
        </p:blipFill>
        <p:spPr>
          <a:xfrm>
            <a:off x="492679" y="1110298"/>
            <a:ext cx="2640012" cy="20460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1415-A655-6E87-58F1-1F68B3F23DB3}"/>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554387B5-90DA-4CB4-B996-248B83C958D7}"/>
              </a:ext>
            </a:extLst>
          </p:cNvPr>
          <p:cNvPicPr>
            <a:picLocks noChangeAspect="1"/>
          </p:cNvPicPr>
          <p:nvPr/>
        </p:nvPicPr>
        <p:blipFill>
          <a:blip r:embed="rId2"/>
          <a:stretch>
            <a:fillRect/>
          </a:stretch>
        </p:blipFill>
        <p:spPr>
          <a:xfrm>
            <a:off x="1524001" y="7715595"/>
            <a:ext cx="6226588" cy="1463167"/>
          </a:xfrm>
          <a:prstGeom prst="rect">
            <a:avLst/>
          </a:prstGeom>
        </p:spPr>
      </p:pic>
      <p:sp>
        <p:nvSpPr>
          <p:cNvPr id="28" name="Shape">
            <a:extLst>
              <a:ext uri="{FF2B5EF4-FFF2-40B4-BE49-F238E27FC236}">
                <a16:creationId xmlns:a16="http://schemas.microsoft.com/office/drawing/2014/main" id="{8F141081-E292-9A59-458D-081107824312}"/>
              </a:ext>
            </a:extLst>
          </p:cNvPr>
          <p:cNvSpPr/>
          <p:nvPr/>
        </p:nvSpPr>
        <p:spPr>
          <a:xfrm rot="897685">
            <a:off x="2528890" y="5349059"/>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4" name="Shape">
            <a:extLst>
              <a:ext uri="{FF2B5EF4-FFF2-40B4-BE49-F238E27FC236}">
                <a16:creationId xmlns:a16="http://schemas.microsoft.com/office/drawing/2014/main" id="{D6C2D3A4-317E-A3EA-F421-27D11DB1781D}"/>
              </a:ext>
            </a:extLst>
          </p:cNvPr>
          <p:cNvSpPr/>
          <p:nvPr/>
        </p:nvSpPr>
        <p:spPr>
          <a:xfrm rot="897685">
            <a:off x="2589709" y="2829761"/>
            <a:ext cx="586103" cy="689481"/>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3" name="Shape">
            <a:extLst>
              <a:ext uri="{FF2B5EF4-FFF2-40B4-BE49-F238E27FC236}">
                <a16:creationId xmlns:a16="http://schemas.microsoft.com/office/drawing/2014/main" id="{29204BEB-F53F-05E6-EFAA-08DD4C1A4AAF}"/>
              </a:ext>
            </a:extLst>
          </p:cNvPr>
          <p:cNvSpPr/>
          <p:nvPr/>
        </p:nvSpPr>
        <p:spPr>
          <a:xfrm rot="897685">
            <a:off x="2759867" y="101391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6" name="Shape">
            <a:extLst>
              <a:ext uri="{FF2B5EF4-FFF2-40B4-BE49-F238E27FC236}">
                <a16:creationId xmlns:a16="http://schemas.microsoft.com/office/drawing/2014/main" id="{2809E4EE-1568-E9F1-3834-1EFD22CA996C}"/>
              </a:ext>
            </a:extLst>
          </p:cNvPr>
          <p:cNvSpPr/>
          <p:nvPr/>
        </p:nvSpPr>
        <p:spPr>
          <a:xfrm rot="897685">
            <a:off x="1863102" y="378550"/>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8" name="Titre 1">
            <a:extLst>
              <a:ext uri="{FF2B5EF4-FFF2-40B4-BE49-F238E27FC236}">
                <a16:creationId xmlns:a16="http://schemas.microsoft.com/office/drawing/2014/main" id="{CAF9B352-139E-6180-273B-21507CD90237}"/>
              </a:ext>
            </a:extLst>
          </p:cNvPr>
          <p:cNvSpPr txBox="1">
            <a:spLocks/>
          </p:cNvSpPr>
          <p:nvPr/>
        </p:nvSpPr>
        <p:spPr>
          <a:xfrm>
            <a:off x="2156153" y="453239"/>
            <a:ext cx="12950761" cy="9891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Suites envisagées</a:t>
            </a:r>
          </a:p>
        </p:txBody>
      </p:sp>
      <p:sp>
        <p:nvSpPr>
          <p:cNvPr id="3" name="ZoneTexte 2">
            <a:extLst>
              <a:ext uri="{FF2B5EF4-FFF2-40B4-BE49-F238E27FC236}">
                <a16:creationId xmlns:a16="http://schemas.microsoft.com/office/drawing/2014/main" id="{82589539-0B48-DE44-F147-383DB6652521}"/>
              </a:ext>
            </a:extLst>
          </p:cNvPr>
          <p:cNvSpPr txBox="1"/>
          <p:nvPr/>
        </p:nvSpPr>
        <p:spPr>
          <a:xfrm>
            <a:off x="-711255" y="1124373"/>
            <a:ext cx="10697097" cy="461665"/>
          </a:xfrm>
          <a:prstGeom prst="rect">
            <a:avLst/>
          </a:prstGeom>
          <a:noFill/>
        </p:spPr>
        <p:txBody>
          <a:bodyPr wrap="square" rtlCol="0">
            <a:spAutoFit/>
          </a:bodyPr>
          <a:lstStyle/>
          <a:p>
            <a:pPr algn="ctr"/>
            <a:r>
              <a:rPr lang="fr-FR" sz="2400" b="1" dirty="0">
                <a:latin typeface="Titillium" pitchFamily="2" charset="77"/>
              </a:rPr>
              <a:t>      La validation du PACC</a:t>
            </a:r>
          </a:p>
        </p:txBody>
      </p:sp>
      <p:sp>
        <p:nvSpPr>
          <p:cNvPr id="4" name="ZoneTexte 3">
            <a:extLst>
              <a:ext uri="{FF2B5EF4-FFF2-40B4-BE49-F238E27FC236}">
                <a16:creationId xmlns:a16="http://schemas.microsoft.com/office/drawing/2014/main" id="{7FC97515-66A2-7D0A-0A4A-9AD5E852A0E3}"/>
              </a:ext>
            </a:extLst>
          </p:cNvPr>
          <p:cNvSpPr txBox="1"/>
          <p:nvPr/>
        </p:nvSpPr>
        <p:spPr>
          <a:xfrm>
            <a:off x="2382257" y="6915490"/>
            <a:ext cx="8212009" cy="461665"/>
          </a:xfrm>
          <a:prstGeom prst="rect">
            <a:avLst/>
          </a:prstGeom>
          <a:noFill/>
        </p:spPr>
        <p:txBody>
          <a:bodyPr wrap="square" rtlCol="0">
            <a:spAutoFit/>
          </a:bodyPr>
          <a:lstStyle/>
          <a:p>
            <a:pPr algn="ctr"/>
            <a:r>
              <a:rPr lang="fr-FR" sz="2400" b="1" dirty="0">
                <a:latin typeface="Titillium" pitchFamily="2" charset="77"/>
              </a:rPr>
              <a:t>   La mise en place d’une journée de séminaire annuel</a:t>
            </a:r>
          </a:p>
        </p:txBody>
      </p:sp>
      <p:cxnSp>
        <p:nvCxnSpPr>
          <p:cNvPr id="11" name="Connecteur droit 10">
            <a:extLst>
              <a:ext uri="{FF2B5EF4-FFF2-40B4-BE49-F238E27FC236}">
                <a16:creationId xmlns:a16="http://schemas.microsoft.com/office/drawing/2014/main" id="{350B6E91-C6CA-3F01-9ECA-4E62132AAE14}"/>
              </a:ext>
            </a:extLst>
          </p:cNvPr>
          <p:cNvCxnSpPr>
            <a:cxnSpLocks/>
          </p:cNvCxnSpPr>
          <p:nvPr/>
        </p:nvCxnSpPr>
        <p:spPr>
          <a:xfrm>
            <a:off x="9184145" y="23742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F0BD3571-D419-A35F-7EA2-F20A422A7518}"/>
              </a:ext>
            </a:extLst>
          </p:cNvPr>
          <p:cNvSpPr txBox="1"/>
          <p:nvPr/>
        </p:nvSpPr>
        <p:spPr>
          <a:xfrm>
            <a:off x="3399528" y="1578176"/>
            <a:ext cx="9677421" cy="1077026"/>
          </a:xfrm>
          <a:prstGeom prst="rect">
            <a:avLst/>
          </a:prstGeom>
          <a:noFill/>
        </p:spPr>
        <p:txBody>
          <a:bodyPr wrap="square" rtlCol="0">
            <a:spAutoFit/>
          </a:bodyPr>
          <a:lstStyle/>
          <a:p>
            <a:pPr marL="380990" indent="-380990">
              <a:buFontTx/>
              <a:buChar char="-"/>
            </a:pPr>
            <a:r>
              <a:rPr lang="fr-FR" sz="2133" b="1" dirty="0">
                <a:solidFill>
                  <a:srgbClr val="CC6E62"/>
                </a:solidFill>
                <a:latin typeface="Titillium" pitchFamily="2" charset="77"/>
              </a:rPr>
              <a:t>Finalisation et passage en CP le 26 janvier</a:t>
            </a:r>
          </a:p>
          <a:p>
            <a:pPr marL="380990" indent="-380990">
              <a:buFontTx/>
              <a:buChar char="-"/>
            </a:pPr>
            <a:r>
              <a:rPr lang="fr-FR" sz="2133" b="1" dirty="0">
                <a:solidFill>
                  <a:srgbClr val="CC6E62"/>
                </a:solidFill>
                <a:latin typeface="Titillium" pitchFamily="2" charset="77"/>
              </a:rPr>
              <a:t>Validation en comité de Massif 2026</a:t>
            </a:r>
          </a:p>
          <a:p>
            <a:pPr marL="380990" indent="-380990">
              <a:buFontTx/>
              <a:buChar char="-"/>
            </a:pPr>
            <a:r>
              <a:rPr lang="fr-FR" sz="2133" b="1" dirty="0">
                <a:solidFill>
                  <a:srgbClr val="CC6E62"/>
                </a:solidFill>
                <a:latin typeface="Titillium" pitchFamily="2" charset="77"/>
              </a:rPr>
              <a:t>Édito du Préfet de région </a:t>
            </a:r>
          </a:p>
        </p:txBody>
      </p:sp>
      <p:cxnSp>
        <p:nvCxnSpPr>
          <p:cNvPr id="14" name="Connecteur droit 13">
            <a:extLst>
              <a:ext uri="{FF2B5EF4-FFF2-40B4-BE49-F238E27FC236}">
                <a16:creationId xmlns:a16="http://schemas.microsoft.com/office/drawing/2014/main" id="{9DBCDF13-CC91-ACE0-98DB-CC045E6739BF}"/>
              </a:ext>
            </a:extLst>
          </p:cNvPr>
          <p:cNvCxnSpPr>
            <a:cxnSpLocks/>
          </p:cNvCxnSpPr>
          <p:nvPr/>
        </p:nvCxnSpPr>
        <p:spPr>
          <a:xfrm>
            <a:off x="3001929" y="236914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E09B3ACC-A213-29C8-6470-25B1B886DF53}"/>
              </a:ext>
            </a:extLst>
          </p:cNvPr>
          <p:cNvSpPr txBox="1"/>
          <p:nvPr/>
        </p:nvSpPr>
        <p:spPr>
          <a:xfrm>
            <a:off x="3190626" y="3514608"/>
            <a:ext cx="9119924" cy="1077026"/>
          </a:xfrm>
          <a:prstGeom prst="rect">
            <a:avLst/>
          </a:prstGeom>
          <a:noFill/>
        </p:spPr>
        <p:txBody>
          <a:bodyPr wrap="square" rtlCol="0">
            <a:spAutoFit/>
          </a:bodyPr>
          <a:lstStyle/>
          <a:p>
            <a:pPr marL="380990" indent="-380990">
              <a:buFontTx/>
              <a:buChar char="-"/>
            </a:pPr>
            <a:r>
              <a:rPr lang="fr-FR" sz="2133" b="1" dirty="0">
                <a:solidFill>
                  <a:srgbClr val="CC6E62"/>
                </a:solidFill>
                <a:latin typeface="Titillium" pitchFamily="2" charset="77"/>
              </a:rPr>
              <a:t>La duplication de l’expérimentation du type de la </a:t>
            </a:r>
            <a:r>
              <a:rPr lang="fr-FR" sz="2133" b="1" dirty="0" err="1">
                <a:solidFill>
                  <a:srgbClr val="CC6E62"/>
                </a:solidFill>
                <a:latin typeface="Titillium" pitchFamily="2" charset="77"/>
              </a:rPr>
              <a:t>Vigotte</a:t>
            </a:r>
            <a:r>
              <a:rPr lang="fr-FR" sz="2133" b="1" dirty="0">
                <a:solidFill>
                  <a:srgbClr val="CC6E62"/>
                </a:solidFill>
                <a:latin typeface="Titillium" pitchFamily="2" charset="77"/>
              </a:rPr>
              <a:t> par différents moyens</a:t>
            </a:r>
          </a:p>
          <a:p>
            <a:pPr marL="380990" indent="-380990">
              <a:buFontTx/>
              <a:buChar char="-"/>
            </a:pPr>
            <a:endParaRPr lang="fr-FR" sz="2133" b="1" dirty="0">
              <a:solidFill>
                <a:srgbClr val="CC6E62"/>
              </a:solidFill>
              <a:latin typeface="Titillium" pitchFamily="2" charset="77"/>
            </a:endParaRPr>
          </a:p>
        </p:txBody>
      </p:sp>
      <p:cxnSp>
        <p:nvCxnSpPr>
          <p:cNvPr id="18" name="Connecteur droit 17">
            <a:extLst>
              <a:ext uri="{FF2B5EF4-FFF2-40B4-BE49-F238E27FC236}">
                <a16:creationId xmlns:a16="http://schemas.microsoft.com/office/drawing/2014/main" id="{2DE490D4-EBB2-7D7F-6C73-8EFA10A3CA5B}"/>
              </a:ext>
            </a:extLst>
          </p:cNvPr>
          <p:cNvCxnSpPr>
            <a:cxnSpLocks/>
          </p:cNvCxnSpPr>
          <p:nvPr/>
        </p:nvCxnSpPr>
        <p:spPr>
          <a:xfrm>
            <a:off x="3049789" y="5776178"/>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9F4E9F90-8D8F-6DAD-D06D-2DC7837234A9}"/>
              </a:ext>
            </a:extLst>
          </p:cNvPr>
          <p:cNvCxnSpPr>
            <a:cxnSpLocks/>
          </p:cNvCxnSpPr>
          <p:nvPr/>
        </p:nvCxnSpPr>
        <p:spPr>
          <a:xfrm>
            <a:off x="9205548" y="58441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27" name="ZoneTexte 26">
            <a:extLst>
              <a:ext uri="{FF2B5EF4-FFF2-40B4-BE49-F238E27FC236}">
                <a16:creationId xmlns:a16="http://schemas.microsoft.com/office/drawing/2014/main" id="{06E6F9DD-5A80-168A-19E0-AE3E93B8B67D}"/>
              </a:ext>
            </a:extLst>
          </p:cNvPr>
          <p:cNvSpPr txBox="1"/>
          <p:nvPr/>
        </p:nvSpPr>
        <p:spPr>
          <a:xfrm>
            <a:off x="3049789" y="5425017"/>
            <a:ext cx="11296296" cy="461665"/>
          </a:xfrm>
          <a:prstGeom prst="rect">
            <a:avLst/>
          </a:prstGeom>
          <a:noFill/>
        </p:spPr>
        <p:txBody>
          <a:bodyPr wrap="square" rtlCol="0">
            <a:spAutoFit/>
          </a:bodyPr>
          <a:lstStyle/>
          <a:p>
            <a:r>
              <a:rPr lang="fr-FR" sz="2400" b="1" dirty="0">
                <a:latin typeface="Titillium" pitchFamily="2" charset="77"/>
              </a:rPr>
              <a:t>  La poursuite d’une dynamique de coopération territoriale</a:t>
            </a:r>
            <a:endParaRPr lang="fr-FR" sz="2133" b="1" dirty="0">
              <a:latin typeface="Titillium" pitchFamily="2" charset="77"/>
            </a:endParaRPr>
          </a:p>
        </p:txBody>
      </p:sp>
      <p:sp>
        <p:nvSpPr>
          <p:cNvPr id="20" name="ZoneTexte 19">
            <a:extLst>
              <a:ext uri="{FF2B5EF4-FFF2-40B4-BE49-F238E27FC236}">
                <a16:creationId xmlns:a16="http://schemas.microsoft.com/office/drawing/2014/main" id="{FE6B8CC5-A387-4BDC-B587-79D181B0E4FE}"/>
              </a:ext>
            </a:extLst>
          </p:cNvPr>
          <p:cNvSpPr txBox="1"/>
          <p:nvPr/>
        </p:nvSpPr>
        <p:spPr>
          <a:xfrm>
            <a:off x="2270095" y="2991366"/>
            <a:ext cx="9995320" cy="461665"/>
          </a:xfrm>
          <a:prstGeom prst="rect">
            <a:avLst/>
          </a:prstGeom>
          <a:noFill/>
        </p:spPr>
        <p:txBody>
          <a:bodyPr wrap="square" rtlCol="0">
            <a:spAutoFit/>
          </a:bodyPr>
          <a:lstStyle/>
          <a:p>
            <a:pPr algn="ctr"/>
            <a:r>
              <a:rPr lang="fr-FR" sz="2400" b="1" dirty="0">
                <a:latin typeface="Titillium" pitchFamily="2" charset="77"/>
              </a:rPr>
              <a:t>  La mise en place de possibilités d’accompagnements territoriaux </a:t>
            </a:r>
          </a:p>
        </p:txBody>
      </p:sp>
      <p:pic>
        <p:nvPicPr>
          <p:cNvPr id="7" name="Image 6">
            <a:extLst>
              <a:ext uri="{FF2B5EF4-FFF2-40B4-BE49-F238E27FC236}">
                <a16:creationId xmlns:a16="http://schemas.microsoft.com/office/drawing/2014/main" id="{82B12173-9274-4158-92D9-3591C4FEBB5D}"/>
              </a:ext>
            </a:extLst>
          </p:cNvPr>
          <p:cNvPicPr>
            <a:picLocks noChangeAspect="1"/>
          </p:cNvPicPr>
          <p:nvPr/>
        </p:nvPicPr>
        <p:blipFill>
          <a:blip r:embed="rId3"/>
          <a:stretch>
            <a:fillRect/>
          </a:stretch>
        </p:blipFill>
        <p:spPr>
          <a:xfrm>
            <a:off x="2564715" y="4488315"/>
            <a:ext cx="625911" cy="512108"/>
          </a:xfrm>
          <a:prstGeom prst="rect">
            <a:avLst/>
          </a:prstGeom>
        </p:spPr>
      </p:pic>
      <p:sp>
        <p:nvSpPr>
          <p:cNvPr id="22" name="ZoneTexte 21">
            <a:extLst>
              <a:ext uri="{FF2B5EF4-FFF2-40B4-BE49-F238E27FC236}">
                <a16:creationId xmlns:a16="http://schemas.microsoft.com/office/drawing/2014/main" id="{960B110E-F564-4BE4-8264-BD3FDE37F35C}"/>
              </a:ext>
            </a:extLst>
          </p:cNvPr>
          <p:cNvSpPr txBox="1"/>
          <p:nvPr/>
        </p:nvSpPr>
        <p:spPr>
          <a:xfrm>
            <a:off x="2042285" y="4520073"/>
            <a:ext cx="9995320" cy="461665"/>
          </a:xfrm>
          <a:prstGeom prst="rect">
            <a:avLst/>
          </a:prstGeom>
          <a:noFill/>
        </p:spPr>
        <p:txBody>
          <a:bodyPr wrap="square" rtlCol="0">
            <a:spAutoFit/>
          </a:bodyPr>
          <a:lstStyle/>
          <a:p>
            <a:pPr algn="ctr"/>
            <a:r>
              <a:rPr lang="fr-FR" sz="2400" b="1" dirty="0">
                <a:latin typeface="Titillium" pitchFamily="2" charset="77"/>
              </a:rPr>
              <a:t>La poursuite des groupes situations concrètes et complexes</a:t>
            </a:r>
          </a:p>
        </p:txBody>
      </p:sp>
      <p:pic>
        <p:nvPicPr>
          <p:cNvPr id="10" name="Image 9">
            <a:extLst>
              <a:ext uri="{FF2B5EF4-FFF2-40B4-BE49-F238E27FC236}">
                <a16:creationId xmlns:a16="http://schemas.microsoft.com/office/drawing/2014/main" id="{46B5FBF6-8B12-4458-B918-D34EC987874D}"/>
              </a:ext>
            </a:extLst>
          </p:cNvPr>
          <p:cNvPicPr>
            <a:picLocks noChangeAspect="1"/>
          </p:cNvPicPr>
          <p:nvPr/>
        </p:nvPicPr>
        <p:blipFill>
          <a:blip r:embed="rId3"/>
          <a:stretch>
            <a:fillRect/>
          </a:stretch>
        </p:blipFill>
        <p:spPr>
          <a:xfrm>
            <a:off x="2470450" y="7472202"/>
            <a:ext cx="625911" cy="512108"/>
          </a:xfrm>
          <a:prstGeom prst="rect">
            <a:avLst/>
          </a:prstGeom>
        </p:spPr>
      </p:pic>
      <p:pic>
        <p:nvPicPr>
          <p:cNvPr id="12" name="Image 11">
            <a:extLst>
              <a:ext uri="{FF2B5EF4-FFF2-40B4-BE49-F238E27FC236}">
                <a16:creationId xmlns:a16="http://schemas.microsoft.com/office/drawing/2014/main" id="{4C711DF0-B9EC-42DE-BB1A-D95F3CA97C88}"/>
              </a:ext>
            </a:extLst>
          </p:cNvPr>
          <p:cNvPicPr>
            <a:picLocks noChangeAspect="1"/>
          </p:cNvPicPr>
          <p:nvPr/>
        </p:nvPicPr>
        <p:blipFill>
          <a:blip r:embed="rId3"/>
          <a:stretch>
            <a:fillRect/>
          </a:stretch>
        </p:blipFill>
        <p:spPr>
          <a:xfrm>
            <a:off x="2526847" y="6165442"/>
            <a:ext cx="625911" cy="512108"/>
          </a:xfrm>
          <a:prstGeom prst="rect">
            <a:avLst/>
          </a:prstGeom>
        </p:spPr>
      </p:pic>
      <p:sp>
        <p:nvSpPr>
          <p:cNvPr id="26" name="ZoneTexte 25">
            <a:extLst>
              <a:ext uri="{FF2B5EF4-FFF2-40B4-BE49-F238E27FC236}">
                <a16:creationId xmlns:a16="http://schemas.microsoft.com/office/drawing/2014/main" id="{C62EEADF-1B77-4DA0-BB2A-DCD476FD4B4E}"/>
              </a:ext>
            </a:extLst>
          </p:cNvPr>
          <p:cNvSpPr txBox="1"/>
          <p:nvPr/>
        </p:nvSpPr>
        <p:spPr>
          <a:xfrm>
            <a:off x="3049789" y="6194258"/>
            <a:ext cx="11296296" cy="461665"/>
          </a:xfrm>
          <a:prstGeom prst="rect">
            <a:avLst/>
          </a:prstGeom>
          <a:noFill/>
        </p:spPr>
        <p:txBody>
          <a:bodyPr wrap="square" rtlCol="0">
            <a:spAutoFit/>
          </a:bodyPr>
          <a:lstStyle/>
          <a:p>
            <a:r>
              <a:rPr lang="fr-FR" sz="2400" b="1" dirty="0">
                <a:latin typeface="Titillium" pitchFamily="2" charset="77"/>
              </a:rPr>
              <a:t>  L’application des principes déclinés dans les avis et documents cadres </a:t>
            </a:r>
            <a:endParaRPr lang="fr-FR" sz="2133" b="1" dirty="0">
              <a:latin typeface="Titillium" pitchFamily="2" charset="77"/>
            </a:endParaRPr>
          </a:p>
        </p:txBody>
      </p:sp>
      <p:pic>
        <p:nvPicPr>
          <p:cNvPr id="15" name="Image 14">
            <a:extLst>
              <a:ext uri="{FF2B5EF4-FFF2-40B4-BE49-F238E27FC236}">
                <a16:creationId xmlns:a16="http://schemas.microsoft.com/office/drawing/2014/main" id="{2D6249C2-F1DF-4D01-BC99-096735C37754}"/>
              </a:ext>
            </a:extLst>
          </p:cNvPr>
          <p:cNvPicPr>
            <a:picLocks noChangeAspect="1"/>
          </p:cNvPicPr>
          <p:nvPr/>
        </p:nvPicPr>
        <p:blipFill>
          <a:blip r:embed="rId3"/>
          <a:stretch>
            <a:fillRect/>
          </a:stretch>
        </p:blipFill>
        <p:spPr>
          <a:xfrm>
            <a:off x="2460290" y="6837743"/>
            <a:ext cx="625911" cy="512108"/>
          </a:xfrm>
          <a:prstGeom prst="rect">
            <a:avLst/>
          </a:prstGeom>
        </p:spPr>
      </p:pic>
      <p:sp>
        <p:nvSpPr>
          <p:cNvPr id="29" name="ZoneTexte 28">
            <a:extLst>
              <a:ext uri="{FF2B5EF4-FFF2-40B4-BE49-F238E27FC236}">
                <a16:creationId xmlns:a16="http://schemas.microsoft.com/office/drawing/2014/main" id="{6BE3B5E9-A288-4304-B8C0-3C2B6181C458}"/>
              </a:ext>
            </a:extLst>
          </p:cNvPr>
          <p:cNvSpPr txBox="1"/>
          <p:nvPr/>
        </p:nvSpPr>
        <p:spPr>
          <a:xfrm>
            <a:off x="2324668" y="7533563"/>
            <a:ext cx="8188008" cy="461665"/>
          </a:xfrm>
          <a:prstGeom prst="rect">
            <a:avLst/>
          </a:prstGeom>
          <a:noFill/>
        </p:spPr>
        <p:txBody>
          <a:bodyPr wrap="square" rtlCol="0">
            <a:spAutoFit/>
          </a:bodyPr>
          <a:lstStyle/>
          <a:p>
            <a:pPr algn="ctr"/>
            <a:r>
              <a:rPr lang="fr-FR" sz="2400" b="1" dirty="0">
                <a:latin typeface="Titillium" pitchFamily="2" charset="77"/>
              </a:rPr>
              <a:t>   La mise en place de certaines actions transversales </a:t>
            </a:r>
          </a:p>
        </p:txBody>
      </p:sp>
    </p:spTree>
    <p:extLst>
      <p:ext uri="{BB962C8B-B14F-4D97-AF65-F5344CB8AC3E}">
        <p14:creationId xmlns:p14="http://schemas.microsoft.com/office/powerpoint/2010/main" val="2188012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2886780F-1FB2-8367-A711-1CC979B57409}"/>
              </a:ext>
            </a:extLst>
          </p:cNvPr>
          <p:cNvSpPr/>
          <p:nvPr/>
        </p:nvSpPr>
        <p:spPr>
          <a:xfrm rot="897685">
            <a:off x="1847446" y="379690"/>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5" name="Titre 1">
            <a:extLst>
              <a:ext uri="{FF2B5EF4-FFF2-40B4-BE49-F238E27FC236}">
                <a16:creationId xmlns:a16="http://schemas.microsoft.com/office/drawing/2014/main" id="{3C2EF5CE-4080-2DDA-49DA-63FA168F2FCA}"/>
              </a:ext>
            </a:extLst>
          </p:cNvPr>
          <p:cNvSpPr txBox="1">
            <a:spLocks/>
          </p:cNvSpPr>
          <p:nvPr/>
        </p:nvSpPr>
        <p:spPr>
          <a:xfrm>
            <a:off x="1993873" y="383773"/>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Livret du participant et diagnostic : constats et enjeux fondamentaux</a:t>
            </a:r>
          </a:p>
        </p:txBody>
      </p:sp>
      <p:sp>
        <p:nvSpPr>
          <p:cNvPr id="2" name="ZoneTexte 1">
            <a:extLst>
              <a:ext uri="{FF2B5EF4-FFF2-40B4-BE49-F238E27FC236}">
                <a16:creationId xmlns:a16="http://schemas.microsoft.com/office/drawing/2014/main" id="{0CD34073-4C46-C133-977C-8A12338ED1DF}"/>
              </a:ext>
            </a:extLst>
          </p:cNvPr>
          <p:cNvSpPr txBox="1"/>
          <p:nvPr/>
        </p:nvSpPr>
        <p:spPr>
          <a:xfrm>
            <a:off x="1789005" y="1810376"/>
            <a:ext cx="3992952" cy="3868431"/>
          </a:xfrm>
          <a:prstGeom prst="rect">
            <a:avLst/>
          </a:prstGeom>
          <a:noFill/>
        </p:spPr>
        <p:txBody>
          <a:bodyPr wrap="square">
            <a:spAutoFit/>
          </a:bodyPr>
          <a:lstStyle/>
          <a:p>
            <a:pPr lvl="0" eaLnBrk="0" fontAlgn="base" hangingPunct="0">
              <a:spcBef>
                <a:spcPct val="0"/>
              </a:spcBef>
              <a:spcAft>
                <a:spcPct val="0"/>
              </a:spcAft>
            </a:pPr>
            <a:r>
              <a:rPr lang="fr-FR" sz="1867" kern="100" dirty="0">
                <a:solidFill>
                  <a:prstClr val="black"/>
                </a:solidFill>
                <a:latin typeface="TITILLIUM WEBLIGHT" pitchFamily="2" charset="77"/>
                <a:cs typeface="Times New Roman" panose="02020603050405020304" pitchFamily="18" charset="0"/>
              </a:rPr>
              <a:t>UN  SOCLE BIOCLIMATIQUE PERTURBE</a:t>
            </a:r>
          </a:p>
          <a:p>
            <a:pPr lvl="0" eaLnBrk="0" fontAlgn="base" hangingPunct="0">
              <a:spcBef>
                <a:spcPct val="0"/>
              </a:spcBef>
              <a:spcAft>
                <a:spcPct val="0"/>
              </a:spcAft>
            </a:pPr>
            <a:endParaRPr lang="fr-FR" sz="1867" kern="100" dirty="0">
              <a:solidFill>
                <a:prstClr val="black"/>
              </a:solidFill>
              <a:latin typeface="TITILLIUM WEBLIGHT" pitchFamily="2" charset="77"/>
              <a:cs typeface="Times New Roman" panose="02020603050405020304" pitchFamily="18" charset="0"/>
            </a:endParaRP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Des précipitations perturbées</a:t>
            </a: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Un massif plus fragile face à l’eau qu’attendu</a:t>
            </a: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Une vulnérabilité des sols</a:t>
            </a: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Des forêts dégradées mais résilientes</a:t>
            </a: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Une biodiversité fragilisée</a:t>
            </a:r>
          </a:p>
          <a:p>
            <a:pPr marL="380990" indent="-380990" eaLnBrk="0" fontAlgn="base" hangingPunct="0">
              <a:spcBef>
                <a:spcPct val="0"/>
              </a:spcBef>
              <a:spcAft>
                <a:spcPct val="0"/>
              </a:spcAft>
              <a:buFontTx/>
              <a:buChar char="-"/>
            </a:pPr>
            <a:r>
              <a:rPr lang="fr-FR" sz="1867" kern="100" dirty="0">
                <a:solidFill>
                  <a:prstClr val="black"/>
                </a:solidFill>
                <a:latin typeface="TITILLIUM WEBLIGHT" pitchFamily="2" charset="77"/>
                <a:cs typeface="Times New Roman" panose="02020603050405020304" pitchFamily="18" charset="0"/>
              </a:rPr>
              <a:t>Un équilibre </a:t>
            </a:r>
            <a:r>
              <a:rPr lang="fr-FR" sz="1867" kern="100" dirty="0" err="1">
                <a:solidFill>
                  <a:prstClr val="black"/>
                </a:solidFill>
                <a:latin typeface="TITILLIUM WEBLIGHT" pitchFamily="2" charset="77"/>
                <a:cs typeface="Times New Roman" panose="02020603050405020304" pitchFamily="18" charset="0"/>
              </a:rPr>
              <a:t>sylvo</a:t>
            </a:r>
            <a:r>
              <a:rPr lang="fr-FR" sz="1867" kern="100" dirty="0">
                <a:solidFill>
                  <a:prstClr val="black"/>
                </a:solidFill>
                <a:latin typeface="TITILLIUM WEBLIGHT" pitchFamily="2" charset="77"/>
                <a:cs typeface="Times New Roman" panose="02020603050405020304" pitchFamily="18" charset="0"/>
              </a:rPr>
              <a:t> cynégétique dégradé</a:t>
            </a:r>
          </a:p>
          <a:p>
            <a:pPr marL="380990" indent="-380990" eaLnBrk="0" fontAlgn="base" hangingPunct="0">
              <a:spcBef>
                <a:spcPct val="0"/>
              </a:spcBef>
              <a:spcAft>
                <a:spcPct val="0"/>
              </a:spcAft>
              <a:buFontTx/>
              <a:buChar char="-"/>
            </a:pPr>
            <a:endParaRPr lang="fr-FR" sz="1867" kern="100" dirty="0">
              <a:solidFill>
                <a:prstClr val="black"/>
              </a:solidFill>
              <a:latin typeface="TITILLIUM WEBLIGHT" pitchFamily="2" charset="77"/>
              <a:cs typeface="Times New Roman" panose="02020603050405020304" pitchFamily="18" charset="0"/>
            </a:endParaRPr>
          </a:p>
          <a:p>
            <a:pPr lvl="0" eaLnBrk="0" fontAlgn="base" hangingPunct="0">
              <a:spcBef>
                <a:spcPct val="0"/>
              </a:spcBef>
              <a:spcAft>
                <a:spcPct val="0"/>
              </a:spcAft>
            </a:pPr>
            <a:endParaRPr lang="fr-FR" altLang="fr-FR" sz="2133" b="1" dirty="0">
              <a:solidFill>
                <a:srgbClr val="275C86"/>
              </a:solidFill>
              <a:latin typeface="Titillium Web" pitchFamily="2" charset="77"/>
            </a:endParaRPr>
          </a:p>
        </p:txBody>
      </p:sp>
      <p:pic>
        <p:nvPicPr>
          <p:cNvPr id="15" name="Image 14" descr="Une image contenant plein air, habits, chaussures, personne&#10;&#10;Le contenu généré par l’IA peut être incorrect.">
            <a:extLst>
              <a:ext uri="{FF2B5EF4-FFF2-40B4-BE49-F238E27FC236}">
                <a16:creationId xmlns:a16="http://schemas.microsoft.com/office/drawing/2014/main" id="{94AA45A3-6A5A-08CA-C2AA-6873B6F76396}"/>
              </a:ext>
            </a:extLst>
          </p:cNvPr>
          <p:cNvPicPr>
            <a:picLocks noChangeAspect="1"/>
          </p:cNvPicPr>
          <p:nvPr/>
        </p:nvPicPr>
        <p:blipFill>
          <a:blip r:embed="rId2"/>
          <a:srcRect l="-199" r="-1"/>
          <a:stretch/>
        </p:blipFill>
        <p:spPr>
          <a:xfrm>
            <a:off x="1993872" y="6707912"/>
            <a:ext cx="2033117" cy="1521811"/>
          </a:xfrm>
          <a:prstGeom prst="rect">
            <a:avLst/>
          </a:prstGeom>
        </p:spPr>
      </p:pic>
      <p:pic>
        <p:nvPicPr>
          <p:cNvPr id="19" name="Image 18" descr="Une image contenant plein air, arbre, paysage, forêt&#10;&#10;Le contenu généré par l’IA peut être incorrect.">
            <a:extLst>
              <a:ext uri="{FF2B5EF4-FFF2-40B4-BE49-F238E27FC236}">
                <a16:creationId xmlns:a16="http://schemas.microsoft.com/office/drawing/2014/main" id="{5524FF0C-3340-9135-E850-79AA07647925}"/>
              </a:ext>
            </a:extLst>
          </p:cNvPr>
          <p:cNvPicPr>
            <a:picLocks noChangeAspect="1"/>
          </p:cNvPicPr>
          <p:nvPr/>
        </p:nvPicPr>
        <p:blipFill>
          <a:blip r:embed="rId3"/>
          <a:stretch>
            <a:fillRect/>
          </a:stretch>
        </p:blipFill>
        <p:spPr>
          <a:xfrm>
            <a:off x="4136970" y="6707912"/>
            <a:ext cx="2029081" cy="1521811"/>
          </a:xfrm>
          <a:prstGeom prst="rect">
            <a:avLst/>
          </a:prstGeom>
        </p:spPr>
      </p:pic>
      <p:sp>
        <p:nvSpPr>
          <p:cNvPr id="6" name="ZoneTexte 5">
            <a:extLst>
              <a:ext uri="{FF2B5EF4-FFF2-40B4-BE49-F238E27FC236}">
                <a16:creationId xmlns:a16="http://schemas.microsoft.com/office/drawing/2014/main" id="{8C9B6801-DDBE-819A-C372-5BBD0434E390}"/>
              </a:ext>
            </a:extLst>
          </p:cNvPr>
          <p:cNvSpPr txBox="1"/>
          <p:nvPr/>
        </p:nvSpPr>
        <p:spPr>
          <a:xfrm>
            <a:off x="6131524" y="1236243"/>
            <a:ext cx="3992952" cy="4402167"/>
          </a:xfrm>
          <a:prstGeom prst="rect">
            <a:avLst/>
          </a:prstGeom>
          <a:noFill/>
        </p:spPr>
        <p:txBody>
          <a:bodyPr wrap="square">
            <a:spAutoFit/>
          </a:bodyPr>
          <a:lstStyle/>
          <a:p>
            <a:pPr eaLnBrk="0" fontAlgn="base" hangingPunct="0">
              <a:spcBef>
                <a:spcPct val="0"/>
              </a:spcBef>
              <a:spcAft>
                <a:spcPct val="0"/>
              </a:spcAft>
            </a:pPr>
            <a:r>
              <a:rPr lang="fr-FR" altLang="fr-FR" sz="1867" kern="100" dirty="0">
                <a:solidFill>
                  <a:prstClr val="black"/>
                </a:solidFill>
                <a:latin typeface="TITILLIUM WEBLIGHT" pitchFamily="2" charset="77"/>
                <a:cs typeface="Times New Roman" panose="02020603050405020304" pitchFamily="18" charset="0"/>
              </a:rPr>
              <a:t>DES ACTIVITES ECONOMIQUES SOUS PRESSION</a:t>
            </a: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Des filières bois sous forte pression et contrainte d’adaptation</a:t>
            </a: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Une activité agropastorale sous pression de la </a:t>
            </a:r>
            <a:r>
              <a:rPr lang="fr-FR" altLang="fr-FR" sz="1867" kern="100" dirty="0" err="1">
                <a:solidFill>
                  <a:prstClr val="black"/>
                </a:solidFill>
                <a:latin typeface="TITILLIUM WEBLIGHT" pitchFamily="2" charset="77"/>
                <a:cs typeface="Times New Roman" panose="02020603050405020304" pitchFamily="18" charset="0"/>
              </a:rPr>
              <a:t>secheresse</a:t>
            </a:r>
            <a:endParaRPr lang="fr-FR" altLang="fr-FR" sz="1867" kern="100" dirty="0">
              <a:solidFill>
                <a:prstClr val="black"/>
              </a:solidFill>
              <a:latin typeface="TITILLIUM WEBLIGHT" pitchFamily="2" charset="77"/>
              <a:cs typeface="Times New Roman" panose="02020603050405020304" pitchFamily="18" charset="0"/>
            </a:endParaRP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Des industries sous pression de l’eau</a:t>
            </a: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Une place des énergies renouvelables controversée</a:t>
            </a: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Une activité touristique en mutation</a:t>
            </a:r>
          </a:p>
          <a:p>
            <a:pPr marL="380990" indent="-380990" eaLnBrk="0" fontAlgn="base" hangingPunct="0">
              <a:spcBef>
                <a:spcPct val="0"/>
              </a:spcBef>
              <a:spcAft>
                <a:spcPct val="0"/>
              </a:spcAft>
              <a:buFontTx/>
              <a:buChar char="-"/>
            </a:pPr>
            <a:r>
              <a:rPr lang="fr-FR" altLang="fr-FR" sz="1867" kern="100" dirty="0">
                <a:solidFill>
                  <a:prstClr val="black"/>
                </a:solidFill>
                <a:latin typeface="TITILLIUM WEBLIGHT" pitchFamily="2" charset="77"/>
                <a:cs typeface="Times New Roman" panose="02020603050405020304" pitchFamily="18" charset="0"/>
              </a:rPr>
              <a:t>Des conditions d’habitabilité du massif qui doivent être améliorées via le logement et la mobilité</a:t>
            </a:r>
          </a:p>
        </p:txBody>
      </p:sp>
      <p:sp>
        <p:nvSpPr>
          <p:cNvPr id="7" name="ZoneTexte 6">
            <a:extLst>
              <a:ext uri="{FF2B5EF4-FFF2-40B4-BE49-F238E27FC236}">
                <a16:creationId xmlns:a16="http://schemas.microsoft.com/office/drawing/2014/main" id="{6BF3438A-F219-5758-2706-F9851E8A07A5}"/>
              </a:ext>
            </a:extLst>
          </p:cNvPr>
          <p:cNvSpPr txBox="1"/>
          <p:nvPr/>
        </p:nvSpPr>
        <p:spPr>
          <a:xfrm>
            <a:off x="10356758" y="1851413"/>
            <a:ext cx="3992951" cy="666977"/>
          </a:xfrm>
          <a:prstGeom prst="rect">
            <a:avLst/>
          </a:prstGeom>
          <a:noFill/>
        </p:spPr>
        <p:txBody>
          <a:bodyPr wrap="square">
            <a:spAutoFit/>
          </a:bodyPr>
          <a:lstStyle/>
          <a:p>
            <a:pPr eaLnBrk="0" fontAlgn="base" hangingPunct="0">
              <a:spcBef>
                <a:spcPct val="0"/>
              </a:spcBef>
              <a:spcAft>
                <a:spcPct val="0"/>
              </a:spcAft>
            </a:pPr>
            <a:r>
              <a:rPr lang="fr-FR" altLang="fr-FR" sz="1867" kern="100" dirty="0">
                <a:solidFill>
                  <a:prstClr val="black"/>
                </a:solidFill>
                <a:latin typeface="TITILLIUM WEBLIGHT" pitchFamily="2" charset="77"/>
                <a:cs typeface="Times New Roman" panose="02020603050405020304" pitchFamily="18" charset="0"/>
              </a:rPr>
              <a:t>UNE LEGITIMITE RENFORCEEE DE L’ECHELLE MASSIF POUR AGIR </a:t>
            </a:r>
          </a:p>
        </p:txBody>
      </p:sp>
      <p:pic>
        <p:nvPicPr>
          <p:cNvPr id="10" name="Image 9" descr="Une image contenant intérieur, meubles, plafond, bureau&#10;&#10;Le contenu généré par l’IA peut être incorrect.">
            <a:extLst>
              <a:ext uri="{FF2B5EF4-FFF2-40B4-BE49-F238E27FC236}">
                <a16:creationId xmlns:a16="http://schemas.microsoft.com/office/drawing/2014/main" id="{954550CF-1BB9-18B5-591E-291A2BB91722}"/>
              </a:ext>
            </a:extLst>
          </p:cNvPr>
          <p:cNvPicPr>
            <a:picLocks noChangeAspect="1"/>
          </p:cNvPicPr>
          <p:nvPr/>
        </p:nvPicPr>
        <p:blipFill>
          <a:blip r:embed="rId4" cstate="print">
            <a:extLst>
              <a:ext uri="{28A0092B-C50C-407E-A947-70E740481C1C}">
                <a14:useLocalDpi xmlns:a14="http://schemas.microsoft.com/office/drawing/2010/main" val="0"/>
              </a:ext>
            </a:extLst>
          </a:blip>
          <a:srcRect l="258" t="20678" r="4577" b="5170"/>
          <a:stretch>
            <a:fillRect/>
          </a:stretch>
        </p:blipFill>
        <p:spPr>
          <a:xfrm>
            <a:off x="8839508" y="6707805"/>
            <a:ext cx="2605433" cy="1521919"/>
          </a:xfrm>
          <a:prstGeom prst="rect">
            <a:avLst/>
          </a:prstGeom>
        </p:spPr>
      </p:pic>
      <p:pic>
        <p:nvPicPr>
          <p:cNvPr id="12" name="Image 11" descr="Une image contenant chaise, intérieur, meubles, habits&#10;&#10;Le contenu généré par l’IA peut être incorrect.">
            <a:extLst>
              <a:ext uri="{FF2B5EF4-FFF2-40B4-BE49-F238E27FC236}">
                <a16:creationId xmlns:a16="http://schemas.microsoft.com/office/drawing/2014/main" id="{FA177C23-3812-BFCE-A4C7-B01DF3D0D209}"/>
              </a:ext>
            </a:extLst>
          </p:cNvPr>
          <p:cNvPicPr>
            <a:picLocks noChangeAspect="1"/>
          </p:cNvPicPr>
          <p:nvPr/>
        </p:nvPicPr>
        <p:blipFill>
          <a:blip r:embed="rId5"/>
          <a:srcRect l="19500" t="47010" r="29739" b="16117"/>
          <a:stretch>
            <a:fillRect/>
          </a:stretch>
        </p:blipFill>
        <p:spPr>
          <a:xfrm>
            <a:off x="11554918" y="6704605"/>
            <a:ext cx="2794791" cy="1523548"/>
          </a:xfrm>
          <a:prstGeom prst="rect">
            <a:avLst/>
          </a:prstGeom>
        </p:spPr>
      </p:pic>
      <p:pic>
        <p:nvPicPr>
          <p:cNvPr id="3" name="Image 2" descr="Une image contenant plein air, herbe, eau, lac&#10;&#10;Le contenu généré par l’IA peut être incorrect.">
            <a:extLst>
              <a:ext uri="{FF2B5EF4-FFF2-40B4-BE49-F238E27FC236}">
                <a16:creationId xmlns:a16="http://schemas.microsoft.com/office/drawing/2014/main" id="{63957251-CEAE-462E-A841-0F07BB48B94D}"/>
              </a:ext>
            </a:extLst>
          </p:cNvPr>
          <p:cNvPicPr>
            <a:picLocks noChangeAspect="1"/>
          </p:cNvPicPr>
          <p:nvPr/>
        </p:nvPicPr>
        <p:blipFill>
          <a:blip r:embed="rId6"/>
          <a:srcRect l="6810" t="11824" r="5137" b="15271"/>
          <a:stretch>
            <a:fillRect/>
          </a:stretch>
        </p:blipFill>
        <p:spPr>
          <a:xfrm rot="10800000">
            <a:off x="6276031" y="6706175"/>
            <a:ext cx="2453499" cy="1523548"/>
          </a:xfrm>
          <a:prstGeom prst="rect">
            <a:avLst/>
          </a:prstGeom>
        </p:spPr>
      </p:pic>
    </p:spTree>
    <p:extLst>
      <p:ext uri="{BB962C8B-B14F-4D97-AF65-F5344CB8AC3E}">
        <p14:creationId xmlns:p14="http://schemas.microsoft.com/office/powerpoint/2010/main" val="317562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1415-A655-6E87-58F1-1F68B3F23DB3}"/>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5684EA45-9E9D-41E9-B8C9-C2160B7BE8C3}"/>
              </a:ext>
            </a:extLst>
          </p:cNvPr>
          <p:cNvPicPr>
            <a:picLocks noChangeAspect="1"/>
          </p:cNvPicPr>
          <p:nvPr/>
        </p:nvPicPr>
        <p:blipFill>
          <a:blip r:embed="rId2"/>
          <a:stretch>
            <a:fillRect/>
          </a:stretch>
        </p:blipFill>
        <p:spPr>
          <a:xfrm>
            <a:off x="1524001" y="7608821"/>
            <a:ext cx="6226588" cy="1463167"/>
          </a:xfrm>
          <a:prstGeom prst="rect">
            <a:avLst/>
          </a:prstGeom>
        </p:spPr>
      </p:pic>
      <p:sp>
        <p:nvSpPr>
          <p:cNvPr id="28" name="Shape">
            <a:extLst>
              <a:ext uri="{FF2B5EF4-FFF2-40B4-BE49-F238E27FC236}">
                <a16:creationId xmlns:a16="http://schemas.microsoft.com/office/drawing/2014/main" id="{8F141081-E292-9A59-458D-081107824312}"/>
              </a:ext>
            </a:extLst>
          </p:cNvPr>
          <p:cNvSpPr/>
          <p:nvPr/>
        </p:nvSpPr>
        <p:spPr>
          <a:xfrm rot="897685">
            <a:off x="2493937" y="7001289"/>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4" name="Shape">
            <a:extLst>
              <a:ext uri="{FF2B5EF4-FFF2-40B4-BE49-F238E27FC236}">
                <a16:creationId xmlns:a16="http://schemas.microsoft.com/office/drawing/2014/main" id="{D6C2D3A4-317E-A3EA-F421-27D11DB1781D}"/>
              </a:ext>
            </a:extLst>
          </p:cNvPr>
          <p:cNvSpPr/>
          <p:nvPr/>
        </p:nvSpPr>
        <p:spPr>
          <a:xfrm rot="897685">
            <a:off x="2440277" y="5158801"/>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3" name="Shape">
            <a:extLst>
              <a:ext uri="{FF2B5EF4-FFF2-40B4-BE49-F238E27FC236}">
                <a16:creationId xmlns:a16="http://schemas.microsoft.com/office/drawing/2014/main" id="{29204BEB-F53F-05E6-EFAA-08DD4C1A4AAF}"/>
              </a:ext>
            </a:extLst>
          </p:cNvPr>
          <p:cNvSpPr/>
          <p:nvPr/>
        </p:nvSpPr>
        <p:spPr>
          <a:xfrm rot="897685">
            <a:off x="2493935" y="1488302"/>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6" name="Shape">
            <a:extLst>
              <a:ext uri="{FF2B5EF4-FFF2-40B4-BE49-F238E27FC236}">
                <a16:creationId xmlns:a16="http://schemas.microsoft.com/office/drawing/2014/main" id="{2809E4EE-1568-E9F1-3834-1EFD22CA996C}"/>
              </a:ext>
            </a:extLst>
          </p:cNvPr>
          <p:cNvSpPr/>
          <p:nvPr/>
        </p:nvSpPr>
        <p:spPr>
          <a:xfrm rot="897685">
            <a:off x="1863102" y="378550"/>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8" name="Titre 1">
            <a:extLst>
              <a:ext uri="{FF2B5EF4-FFF2-40B4-BE49-F238E27FC236}">
                <a16:creationId xmlns:a16="http://schemas.microsoft.com/office/drawing/2014/main" id="{CAF9B352-139E-6180-273B-21507CD90237}"/>
              </a:ext>
            </a:extLst>
          </p:cNvPr>
          <p:cNvSpPr txBox="1">
            <a:spLocks/>
          </p:cNvSpPr>
          <p:nvPr/>
        </p:nvSpPr>
        <p:spPr>
          <a:xfrm>
            <a:off x="2009528" y="382632"/>
            <a:ext cx="12950761" cy="9891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Proposition d’un plan pour le « Livre Blanc de l’adaptation au changement climatique du Massif des Vosges »</a:t>
            </a:r>
          </a:p>
        </p:txBody>
      </p:sp>
      <p:cxnSp>
        <p:nvCxnSpPr>
          <p:cNvPr id="11" name="Connecteur droit 10">
            <a:extLst>
              <a:ext uri="{FF2B5EF4-FFF2-40B4-BE49-F238E27FC236}">
                <a16:creationId xmlns:a16="http://schemas.microsoft.com/office/drawing/2014/main" id="{350B6E91-C6CA-3F01-9ECA-4E62132AAE14}"/>
              </a:ext>
            </a:extLst>
          </p:cNvPr>
          <p:cNvCxnSpPr>
            <a:cxnSpLocks/>
          </p:cNvCxnSpPr>
          <p:nvPr/>
        </p:nvCxnSpPr>
        <p:spPr>
          <a:xfrm>
            <a:off x="9184145" y="23742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9DBCDF13-CC91-ACE0-98DB-CC045E6739BF}"/>
              </a:ext>
            </a:extLst>
          </p:cNvPr>
          <p:cNvCxnSpPr>
            <a:cxnSpLocks/>
          </p:cNvCxnSpPr>
          <p:nvPr/>
        </p:nvCxnSpPr>
        <p:spPr>
          <a:xfrm>
            <a:off x="3001929" y="236914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2DE490D4-EBB2-7D7F-6C73-8EFA10A3CA5B}"/>
              </a:ext>
            </a:extLst>
          </p:cNvPr>
          <p:cNvCxnSpPr>
            <a:cxnSpLocks/>
          </p:cNvCxnSpPr>
          <p:nvPr/>
        </p:nvCxnSpPr>
        <p:spPr>
          <a:xfrm>
            <a:off x="3049789" y="5776178"/>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9F4E9F90-8D8F-6DAD-D06D-2DC7837234A9}"/>
              </a:ext>
            </a:extLst>
          </p:cNvPr>
          <p:cNvCxnSpPr>
            <a:cxnSpLocks/>
          </p:cNvCxnSpPr>
          <p:nvPr/>
        </p:nvCxnSpPr>
        <p:spPr>
          <a:xfrm>
            <a:off x="9205548" y="58441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513BFA5-7D28-47E6-90B0-35F989B10A3A}"/>
              </a:ext>
            </a:extLst>
          </p:cNvPr>
          <p:cNvSpPr/>
          <p:nvPr/>
        </p:nvSpPr>
        <p:spPr>
          <a:xfrm>
            <a:off x="2866575" y="1304120"/>
            <a:ext cx="9190383" cy="6985182"/>
          </a:xfrm>
          <a:prstGeom prst="rect">
            <a:avLst/>
          </a:prstGeom>
        </p:spPr>
        <p:txBody>
          <a:bodyPr wrap="square">
            <a:spAutoFit/>
          </a:bodyPr>
          <a:lstStyle/>
          <a:p>
            <a:pPr algn="just"/>
            <a:endParaRPr lang="fr-FR" sz="2133" dirty="0">
              <a:solidFill>
                <a:srgbClr val="000000"/>
              </a:solidFill>
              <a:latin typeface="Calibri Light" panose="020F0302020204030204" pitchFamily="34" charset="0"/>
            </a:endParaRPr>
          </a:p>
          <a:p>
            <a:pPr algn="just"/>
            <a:r>
              <a:rPr lang="fr-FR" sz="2133" b="1" dirty="0">
                <a:solidFill>
                  <a:srgbClr val="000000"/>
                </a:solidFill>
                <a:latin typeface="Calibri" panose="020F0502020204030204" pitchFamily="34" charset="0"/>
              </a:rPr>
              <a:t>Partie 1 – Un état des lieux rétrospectif et prospectif des effets du changement climatique dans les Vosges et le Jura </a:t>
            </a:r>
          </a:p>
          <a:p>
            <a:pPr algn="just"/>
            <a:endParaRPr lang="fr-FR" sz="2133" dirty="0">
              <a:solidFill>
                <a:srgbClr val="000000"/>
              </a:solidFill>
              <a:latin typeface="Calibri" panose="020F0502020204030204" pitchFamily="34" charset="0"/>
            </a:endParaRPr>
          </a:p>
          <a:p>
            <a:pPr algn="just"/>
            <a:r>
              <a:rPr lang="fr-FR" sz="2133" b="1" dirty="0">
                <a:solidFill>
                  <a:srgbClr val="000000"/>
                </a:solidFill>
                <a:latin typeface="Calibri" panose="020F0502020204030204" pitchFamily="34" charset="0"/>
              </a:rPr>
              <a:t>Partie 2 - Un Manifeste pour l’adaptation du Massif des Vosges </a:t>
            </a:r>
            <a:endParaRPr lang="fr-FR" sz="2133" dirty="0">
              <a:solidFill>
                <a:srgbClr val="000000"/>
              </a:solidFill>
              <a:latin typeface="Calibri" panose="020F0502020204030204" pitchFamily="34" charset="0"/>
            </a:endParaRPr>
          </a:p>
          <a:p>
            <a:pPr algn="just"/>
            <a:r>
              <a:rPr lang="fr-FR" sz="2133" dirty="0">
                <a:solidFill>
                  <a:srgbClr val="000000"/>
                </a:solidFill>
                <a:latin typeface="Calibri Light" panose="020F0302020204030204" pitchFamily="34" charset="0"/>
              </a:rPr>
              <a:t>Principe-guide #1 – Réaffirmer un massif </a:t>
            </a:r>
            <a:r>
              <a:rPr lang="fr-FR" sz="2133" dirty="0" err="1">
                <a:solidFill>
                  <a:srgbClr val="000000"/>
                </a:solidFill>
                <a:latin typeface="Calibri Light" panose="020F0302020204030204" pitchFamily="34" charset="0"/>
              </a:rPr>
              <a:t>co-habité</a:t>
            </a:r>
            <a:r>
              <a:rPr lang="fr-FR" sz="2133" dirty="0">
                <a:solidFill>
                  <a:srgbClr val="000000"/>
                </a:solidFill>
                <a:latin typeface="Calibri Light" panose="020F0302020204030204" pitchFamily="34" charset="0"/>
              </a:rPr>
              <a:t> et fréquenté, lieu de vie(s) et d’activités </a:t>
            </a:r>
          </a:p>
          <a:p>
            <a:pPr algn="just"/>
            <a:r>
              <a:rPr lang="fr-FR" sz="2133" dirty="0">
                <a:solidFill>
                  <a:srgbClr val="000000"/>
                </a:solidFill>
                <a:latin typeface="Calibri Light" panose="020F0302020204030204" pitchFamily="34" charset="0"/>
              </a:rPr>
              <a:t>Principe-guide #2 – Reconnaître le paysage comme le garant d’un équilibre dans la préservation des ressources </a:t>
            </a:r>
          </a:p>
          <a:p>
            <a:pPr algn="just"/>
            <a:r>
              <a:rPr lang="fr-FR" sz="2133" dirty="0">
                <a:solidFill>
                  <a:srgbClr val="000000"/>
                </a:solidFill>
                <a:latin typeface="Calibri Light" panose="020F0302020204030204" pitchFamily="34" charset="0"/>
              </a:rPr>
              <a:t>Principe-guide #3 – Accompagner la dynamique et l’envie de la mobilisation collective </a:t>
            </a:r>
          </a:p>
          <a:p>
            <a:pPr algn="just"/>
            <a:endParaRPr lang="fr-FR" sz="2133" dirty="0">
              <a:solidFill>
                <a:srgbClr val="000000"/>
              </a:solidFill>
              <a:latin typeface="Calibri Light" panose="020F0302020204030204" pitchFamily="34" charset="0"/>
            </a:endParaRPr>
          </a:p>
          <a:p>
            <a:pPr algn="just"/>
            <a:r>
              <a:rPr lang="fr-FR" sz="2133" b="1" dirty="0">
                <a:solidFill>
                  <a:srgbClr val="000000"/>
                </a:solidFill>
                <a:latin typeface="Calibri" panose="020F0502020204030204" pitchFamily="34" charset="0"/>
              </a:rPr>
              <a:t>Partie 3 – Une méthode pour agir </a:t>
            </a:r>
            <a:endParaRPr lang="fr-FR" sz="2133" dirty="0">
              <a:solidFill>
                <a:srgbClr val="000000"/>
              </a:solidFill>
              <a:latin typeface="Calibri" panose="020F0502020204030204" pitchFamily="34" charset="0"/>
            </a:endParaRPr>
          </a:p>
          <a:p>
            <a:pPr algn="just"/>
            <a:r>
              <a:rPr lang="fr-FR" sz="2133" dirty="0">
                <a:solidFill>
                  <a:srgbClr val="000000"/>
                </a:solidFill>
                <a:latin typeface="Calibri Light" panose="020F0302020204030204" pitchFamily="34" charset="0"/>
              </a:rPr>
              <a:t>#1 Faire vivre la démarche de PACC sur le temps long </a:t>
            </a:r>
          </a:p>
          <a:p>
            <a:pPr algn="just"/>
            <a:r>
              <a:rPr lang="fr-FR" sz="2133" dirty="0">
                <a:solidFill>
                  <a:srgbClr val="000000"/>
                </a:solidFill>
                <a:latin typeface="Calibri Light" panose="020F0302020204030204" pitchFamily="34" charset="0"/>
              </a:rPr>
              <a:t>#2 Sensibiliser et communiquer sur le changement climatique </a:t>
            </a:r>
          </a:p>
          <a:p>
            <a:pPr algn="just"/>
            <a:r>
              <a:rPr lang="fr-FR" sz="2133" dirty="0">
                <a:solidFill>
                  <a:srgbClr val="000000"/>
                </a:solidFill>
                <a:latin typeface="Calibri Light" panose="020F0302020204030204" pitchFamily="34" charset="0"/>
              </a:rPr>
              <a:t>#3 Faire bifurquer les modèles économiques </a:t>
            </a:r>
          </a:p>
          <a:p>
            <a:pPr algn="just"/>
            <a:r>
              <a:rPr lang="fr-FR" sz="2133" dirty="0">
                <a:solidFill>
                  <a:srgbClr val="000000"/>
                </a:solidFill>
                <a:latin typeface="Calibri Light" panose="020F0302020204030204" pitchFamily="34" charset="0"/>
              </a:rPr>
              <a:t>#4 Donner à voir, expérimenter et réorienter </a:t>
            </a:r>
          </a:p>
          <a:p>
            <a:pPr algn="just"/>
            <a:endParaRPr lang="fr-FR" sz="2133" dirty="0">
              <a:solidFill>
                <a:srgbClr val="000000"/>
              </a:solidFill>
              <a:latin typeface="Calibri Light" panose="020F0302020204030204" pitchFamily="34" charset="0"/>
            </a:endParaRPr>
          </a:p>
          <a:p>
            <a:pPr algn="just"/>
            <a:r>
              <a:rPr lang="fr-FR" sz="2133" b="1" dirty="0">
                <a:solidFill>
                  <a:srgbClr val="000000"/>
                </a:solidFill>
                <a:latin typeface="Calibri" panose="020F0502020204030204" pitchFamily="34" charset="0"/>
              </a:rPr>
              <a:t>Partie 4 – Des bonnes pratiques ici et ailleurs </a:t>
            </a:r>
          </a:p>
          <a:p>
            <a:pPr algn="just"/>
            <a:endParaRPr lang="fr-FR" sz="2133" dirty="0">
              <a:solidFill>
                <a:srgbClr val="000000"/>
              </a:solidFill>
              <a:latin typeface="Calibri" panose="020F0502020204030204" pitchFamily="34" charset="0"/>
            </a:endParaRPr>
          </a:p>
          <a:p>
            <a:pPr algn="just"/>
            <a:r>
              <a:rPr lang="fr-FR" sz="2133" b="1" dirty="0">
                <a:solidFill>
                  <a:srgbClr val="000000"/>
                </a:solidFill>
                <a:latin typeface="Calibri" panose="020F0502020204030204" pitchFamily="34" charset="0"/>
              </a:rPr>
              <a:t>Partie 5 – Tester, expérimenter, innover, à partir de situations concrètes </a:t>
            </a:r>
            <a:endParaRPr lang="fr-FR" sz="2133" dirty="0"/>
          </a:p>
        </p:txBody>
      </p:sp>
      <p:sp>
        <p:nvSpPr>
          <p:cNvPr id="25" name="Shape">
            <a:extLst>
              <a:ext uri="{FF2B5EF4-FFF2-40B4-BE49-F238E27FC236}">
                <a16:creationId xmlns:a16="http://schemas.microsoft.com/office/drawing/2014/main" id="{37E2A7C0-B472-4894-BBD6-7EA77B3A19A5}"/>
              </a:ext>
            </a:extLst>
          </p:cNvPr>
          <p:cNvSpPr/>
          <p:nvPr/>
        </p:nvSpPr>
        <p:spPr>
          <a:xfrm rot="897685">
            <a:off x="2483596" y="2552105"/>
            <a:ext cx="542035"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6" name="Shape">
            <a:extLst>
              <a:ext uri="{FF2B5EF4-FFF2-40B4-BE49-F238E27FC236}">
                <a16:creationId xmlns:a16="http://schemas.microsoft.com/office/drawing/2014/main" id="{AC7568A9-7C20-487F-B51F-433F72213DD6}"/>
              </a:ext>
            </a:extLst>
          </p:cNvPr>
          <p:cNvSpPr/>
          <p:nvPr/>
        </p:nvSpPr>
        <p:spPr>
          <a:xfrm rot="897685">
            <a:off x="2431053" y="7763018"/>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Tree>
    <p:extLst>
      <p:ext uri="{BB962C8B-B14F-4D97-AF65-F5344CB8AC3E}">
        <p14:creationId xmlns:p14="http://schemas.microsoft.com/office/powerpoint/2010/main" val="348196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E70B-E077-5AD2-520A-CA04DC21ED04}"/>
            </a:ext>
          </a:extLst>
        </p:cNvPr>
        <p:cNvGrpSpPr/>
        <p:nvPr/>
      </p:nvGrpSpPr>
      <p:grpSpPr>
        <a:xfrm>
          <a:off x="0" y="0"/>
          <a:ext cx="0" cy="0"/>
          <a:chOff x="0" y="0"/>
          <a:chExt cx="0" cy="0"/>
        </a:xfrm>
      </p:grpSpPr>
      <p:sp>
        <p:nvSpPr>
          <p:cNvPr id="6" name="Shape">
            <a:extLst>
              <a:ext uri="{FF2B5EF4-FFF2-40B4-BE49-F238E27FC236}">
                <a16:creationId xmlns:a16="http://schemas.microsoft.com/office/drawing/2014/main" id="{5B086E18-6393-D0BD-1285-7D13EC5448BA}"/>
              </a:ext>
            </a:extLst>
          </p:cNvPr>
          <p:cNvSpPr/>
          <p:nvPr/>
        </p:nvSpPr>
        <p:spPr>
          <a:xfrm rot="897685">
            <a:off x="1825897" y="30253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4" name="Titre 1">
            <a:extLst>
              <a:ext uri="{FF2B5EF4-FFF2-40B4-BE49-F238E27FC236}">
                <a16:creationId xmlns:a16="http://schemas.microsoft.com/office/drawing/2014/main" id="{95959881-9BCB-9DF5-D0D3-B8E8E61AA888}"/>
              </a:ext>
            </a:extLst>
          </p:cNvPr>
          <p:cNvSpPr>
            <a:spLocks noGrp="1"/>
          </p:cNvSpPr>
          <p:nvPr>
            <p:ph type="title"/>
          </p:nvPr>
        </p:nvSpPr>
        <p:spPr>
          <a:xfrm>
            <a:off x="2003613" y="317586"/>
            <a:ext cx="11281011" cy="615457"/>
          </a:xfrm>
        </p:spPr>
        <p:txBody>
          <a:bodyPr anchor="t">
            <a:normAutofit/>
          </a:bodyPr>
          <a:lstStyle/>
          <a:p>
            <a:r>
              <a:rPr lang="fr-FR" sz="2819" dirty="0">
                <a:latin typeface="Titillium Web" pitchFamily="2" charset="77"/>
              </a:rPr>
              <a:t>Une méthode pour agir</a:t>
            </a:r>
          </a:p>
        </p:txBody>
      </p:sp>
      <p:sp>
        <p:nvSpPr>
          <p:cNvPr id="5" name="Espace réservé du contenu 2">
            <a:extLst>
              <a:ext uri="{FF2B5EF4-FFF2-40B4-BE49-F238E27FC236}">
                <a16:creationId xmlns:a16="http://schemas.microsoft.com/office/drawing/2014/main" id="{A234195E-3181-F3B3-C914-7A5270EE47C6}"/>
              </a:ext>
            </a:extLst>
          </p:cNvPr>
          <p:cNvSpPr>
            <a:spLocks noGrp="1"/>
          </p:cNvSpPr>
          <p:nvPr>
            <p:ph idx="1"/>
          </p:nvPr>
        </p:nvSpPr>
        <p:spPr>
          <a:xfrm>
            <a:off x="2003614" y="1387083"/>
            <a:ext cx="11461375" cy="6928573"/>
          </a:xfrm>
        </p:spPr>
        <p:txBody>
          <a:bodyPr>
            <a:noAutofit/>
          </a:bodyPr>
          <a:lstStyle/>
          <a:p>
            <a:r>
              <a:rPr lang="fr-FR" sz="2400" i="1" dirty="0">
                <a:highlight>
                  <a:srgbClr val="92D6C9"/>
                </a:highlight>
                <a:latin typeface="Titillium" pitchFamily="2" charset="77"/>
              </a:rPr>
              <a:t>4 clefs méthodologiques : </a:t>
            </a:r>
          </a:p>
          <a:p>
            <a:r>
              <a:rPr lang="fr-FR" sz="2400" b="1" dirty="0">
                <a:latin typeface="Titillium" pitchFamily="2" charset="77"/>
              </a:rPr>
              <a:t> #1 Faire vivre la démarche de PACC sur le temps long </a:t>
            </a:r>
          </a:p>
          <a:p>
            <a:pPr lvl="2"/>
            <a:r>
              <a:rPr lang="fr-FR" sz="1867" b="1" dirty="0">
                <a:latin typeface="Titillium" pitchFamily="2" charset="77"/>
              </a:rPr>
              <a:t>Les impasses méthodologiques à dépasser </a:t>
            </a:r>
          </a:p>
          <a:p>
            <a:pPr lvl="2"/>
            <a:r>
              <a:rPr lang="fr-FR" sz="1867" b="1" dirty="0">
                <a:latin typeface="Titillium" pitchFamily="2" charset="77"/>
              </a:rPr>
              <a:t>Des incontournables</a:t>
            </a:r>
          </a:p>
          <a:p>
            <a:pPr lvl="2"/>
            <a:r>
              <a:rPr lang="fr-FR" sz="1867" b="1" dirty="0">
                <a:latin typeface="Titillium" pitchFamily="2" charset="77"/>
              </a:rPr>
              <a:t>Penser la gouvernance</a:t>
            </a:r>
          </a:p>
          <a:p>
            <a:r>
              <a:rPr lang="fr-FR" sz="2400" b="1" dirty="0">
                <a:latin typeface="Titillium" pitchFamily="2" charset="77"/>
              </a:rPr>
              <a:t>#2 Sensibiliser et communiquer sur le changement climatique</a:t>
            </a:r>
          </a:p>
          <a:p>
            <a:r>
              <a:rPr lang="fr-FR" sz="2400" b="1" dirty="0">
                <a:latin typeface="Titillium" pitchFamily="2" charset="77"/>
              </a:rPr>
              <a:t>#3 Faire bifurquer les modèles économiques </a:t>
            </a:r>
          </a:p>
          <a:p>
            <a:r>
              <a:rPr lang="fr-FR" sz="2400" b="1" dirty="0">
                <a:latin typeface="Titillium" pitchFamily="2" charset="77"/>
              </a:rPr>
              <a:t>#4 Donner à voir, expérimenter et réorienter </a:t>
            </a:r>
          </a:p>
        </p:txBody>
      </p:sp>
    </p:spTree>
    <p:extLst>
      <p:ext uri="{BB962C8B-B14F-4D97-AF65-F5344CB8AC3E}">
        <p14:creationId xmlns:p14="http://schemas.microsoft.com/office/powerpoint/2010/main" val="1248670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499A-DFDA-2EBC-504B-C048A898DFBA}"/>
            </a:ext>
          </a:extLst>
        </p:cNvPr>
        <p:cNvGrpSpPr/>
        <p:nvPr/>
      </p:nvGrpSpPr>
      <p:grpSpPr>
        <a:xfrm>
          <a:off x="0" y="0"/>
          <a:ext cx="0" cy="0"/>
          <a:chOff x="0" y="0"/>
          <a:chExt cx="0" cy="0"/>
        </a:xfrm>
      </p:grpSpPr>
      <p:sp>
        <p:nvSpPr>
          <p:cNvPr id="6" name="Shape">
            <a:extLst>
              <a:ext uri="{FF2B5EF4-FFF2-40B4-BE49-F238E27FC236}">
                <a16:creationId xmlns:a16="http://schemas.microsoft.com/office/drawing/2014/main" id="{DDEC90F9-9A8A-BFD3-D72C-02F87D616C44}"/>
              </a:ext>
            </a:extLst>
          </p:cNvPr>
          <p:cNvSpPr/>
          <p:nvPr/>
        </p:nvSpPr>
        <p:spPr>
          <a:xfrm rot="897685">
            <a:off x="3966229" y="450345"/>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pic>
        <p:nvPicPr>
          <p:cNvPr id="9" name="Image 8">
            <a:extLst>
              <a:ext uri="{FF2B5EF4-FFF2-40B4-BE49-F238E27FC236}">
                <a16:creationId xmlns:a16="http://schemas.microsoft.com/office/drawing/2014/main" id="{82F9F5D7-DBF8-4DD2-8A26-10F7D47DBEA3}"/>
              </a:ext>
            </a:extLst>
          </p:cNvPr>
          <p:cNvPicPr>
            <a:picLocks noChangeAspect="1"/>
          </p:cNvPicPr>
          <p:nvPr/>
        </p:nvPicPr>
        <p:blipFill>
          <a:blip r:embed="rId2"/>
          <a:stretch>
            <a:fillRect/>
          </a:stretch>
        </p:blipFill>
        <p:spPr>
          <a:xfrm>
            <a:off x="10806048" y="6161354"/>
            <a:ext cx="3925953" cy="2982647"/>
          </a:xfrm>
          <a:prstGeom prst="rect">
            <a:avLst/>
          </a:prstGeom>
        </p:spPr>
      </p:pic>
      <p:pic>
        <p:nvPicPr>
          <p:cNvPr id="10" name="Image 9">
            <a:extLst>
              <a:ext uri="{FF2B5EF4-FFF2-40B4-BE49-F238E27FC236}">
                <a16:creationId xmlns:a16="http://schemas.microsoft.com/office/drawing/2014/main" id="{71B93346-226A-4FE6-8156-21021B365CAB}"/>
              </a:ext>
            </a:extLst>
          </p:cNvPr>
          <p:cNvPicPr>
            <a:picLocks noChangeAspect="1"/>
          </p:cNvPicPr>
          <p:nvPr/>
        </p:nvPicPr>
        <p:blipFill>
          <a:blip r:embed="rId3"/>
          <a:stretch>
            <a:fillRect/>
          </a:stretch>
        </p:blipFill>
        <p:spPr>
          <a:xfrm>
            <a:off x="1499269" y="7883667"/>
            <a:ext cx="6223000" cy="1460500"/>
          </a:xfrm>
          <a:prstGeom prst="rect">
            <a:avLst/>
          </a:prstGeom>
        </p:spPr>
      </p:pic>
      <p:sp>
        <p:nvSpPr>
          <p:cNvPr id="2" name="Rectangle 1">
            <a:extLst>
              <a:ext uri="{FF2B5EF4-FFF2-40B4-BE49-F238E27FC236}">
                <a16:creationId xmlns:a16="http://schemas.microsoft.com/office/drawing/2014/main" id="{589215E6-0A31-4211-90A3-099EA20756D4}"/>
              </a:ext>
            </a:extLst>
          </p:cNvPr>
          <p:cNvSpPr/>
          <p:nvPr/>
        </p:nvSpPr>
        <p:spPr>
          <a:xfrm>
            <a:off x="4315561" y="349079"/>
            <a:ext cx="9700823" cy="666786"/>
          </a:xfrm>
          <a:prstGeom prst="rect">
            <a:avLst/>
          </a:prstGeom>
        </p:spPr>
        <p:txBody>
          <a:bodyPr wrap="square">
            <a:spAutoFit/>
          </a:bodyPr>
          <a:lstStyle/>
          <a:p>
            <a:r>
              <a:rPr lang="fr-FR" sz="3733" b="1" dirty="0">
                <a:latin typeface="TITILLIUM WEBSEMIBOLD" pitchFamily="2" charset="77"/>
              </a:rPr>
              <a:t>Prendre le temps de la validation collective</a:t>
            </a:r>
          </a:p>
        </p:txBody>
      </p:sp>
      <p:sp>
        <p:nvSpPr>
          <p:cNvPr id="4" name="Rectangle 3">
            <a:extLst>
              <a:ext uri="{FF2B5EF4-FFF2-40B4-BE49-F238E27FC236}">
                <a16:creationId xmlns:a16="http://schemas.microsoft.com/office/drawing/2014/main" id="{430AA831-E0DB-42E7-8B02-A61715941974}"/>
              </a:ext>
            </a:extLst>
          </p:cNvPr>
          <p:cNvSpPr/>
          <p:nvPr/>
        </p:nvSpPr>
        <p:spPr>
          <a:xfrm>
            <a:off x="2869532" y="1449593"/>
            <a:ext cx="9899491" cy="2677656"/>
          </a:xfrm>
          <a:prstGeom prst="rect">
            <a:avLst/>
          </a:prstGeom>
        </p:spPr>
        <p:txBody>
          <a:bodyPr wrap="square">
            <a:spAutoFit/>
          </a:bodyPr>
          <a:lstStyle/>
          <a:p>
            <a:r>
              <a:rPr lang="fr-FR" sz="2400" i="1" dirty="0">
                <a:highlight>
                  <a:srgbClr val="92D6C9"/>
                </a:highlight>
                <a:latin typeface="Titillium" pitchFamily="2" charset="77"/>
              </a:rPr>
              <a:t>La parole est à vous….</a:t>
            </a:r>
          </a:p>
          <a:p>
            <a:endParaRPr lang="fr-FR" sz="2400" i="1" dirty="0">
              <a:highlight>
                <a:srgbClr val="92D6C9"/>
              </a:highlight>
              <a:latin typeface="Titillium" pitchFamily="2" charset="77"/>
            </a:endParaRPr>
          </a:p>
          <a:p>
            <a:r>
              <a:rPr lang="fr-FR" sz="2400" i="1" dirty="0">
                <a:highlight>
                  <a:srgbClr val="92D6C9"/>
                </a:highlight>
                <a:latin typeface="Titillium" pitchFamily="2" charset="77"/>
              </a:rPr>
              <a:t>Vous retrouvez-vous dans ces principes ?</a:t>
            </a:r>
          </a:p>
          <a:p>
            <a:r>
              <a:rPr lang="fr-FR" sz="2400" i="1" dirty="0">
                <a:highlight>
                  <a:srgbClr val="92D6C9"/>
                </a:highlight>
                <a:latin typeface="Titillium" pitchFamily="2" charset="77"/>
              </a:rPr>
              <a:t>Est-ce une aide pour l’action ?</a:t>
            </a:r>
          </a:p>
          <a:p>
            <a:r>
              <a:rPr lang="fr-FR" sz="2400" i="1" dirty="0">
                <a:highlight>
                  <a:srgbClr val="92D6C9"/>
                </a:highlight>
                <a:latin typeface="Titillium" pitchFamily="2" charset="77"/>
              </a:rPr>
              <a:t>Des points sont-ils absents ? </a:t>
            </a:r>
          </a:p>
          <a:p>
            <a:r>
              <a:rPr lang="fr-FR" sz="2400" i="1" dirty="0">
                <a:highlight>
                  <a:srgbClr val="92D6C9"/>
                </a:highlight>
                <a:latin typeface="Titillium" pitchFamily="2" charset="77"/>
              </a:rPr>
              <a:t>Quelles frustrations ? </a:t>
            </a:r>
          </a:p>
          <a:p>
            <a:r>
              <a:rPr lang="fr-FR" sz="2400" i="1" dirty="0">
                <a:highlight>
                  <a:srgbClr val="92D6C9"/>
                </a:highlight>
                <a:latin typeface="Titillium" pitchFamily="2" charset="77"/>
              </a:rPr>
              <a:t> </a:t>
            </a:r>
          </a:p>
        </p:txBody>
      </p:sp>
    </p:spTree>
    <p:extLst>
      <p:ext uri="{BB962C8B-B14F-4D97-AF65-F5344CB8AC3E}">
        <p14:creationId xmlns:p14="http://schemas.microsoft.com/office/powerpoint/2010/main" val="15087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499A-DFDA-2EBC-504B-C048A898DFBA}"/>
            </a:ext>
          </a:extLst>
        </p:cNvPr>
        <p:cNvGrpSpPr/>
        <p:nvPr/>
      </p:nvGrpSpPr>
      <p:grpSpPr>
        <a:xfrm>
          <a:off x="0" y="0"/>
          <a:ext cx="0" cy="0"/>
          <a:chOff x="0" y="0"/>
          <a:chExt cx="0" cy="0"/>
        </a:xfrm>
      </p:grpSpPr>
      <p:sp>
        <p:nvSpPr>
          <p:cNvPr id="6" name="Shape">
            <a:extLst>
              <a:ext uri="{FF2B5EF4-FFF2-40B4-BE49-F238E27FC236}">
                <a16:creationId xmlns:a16="http://schemas.microsoft.com/office/drawing/2014/main" id="{DDEC90F9-9A8A-BFD3-D72C-02F87D616C44}"/>
              </a:ext>
            </a:extLst>
          </p:cNvPr>
          <p:cNvSpPr/>
          <p:nvPr/>
        </p:nvSpPr>
        <p:spPr>
          <a:xfrm rot="897685">
            <a:off x="4022510" y="2952935"/>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pic>
        <p:nvPicPr>
          <p:cNvPr id="9" name="Image 8">
            <a:extLst>
              <a:ext uri="{FF2B5EF4-FFF2-40B4-BE49-F238E27FC236}">
                <a16:creationId xmlns:a16="http://schemas.microsoft.com/office/drawing/2014/main" id="{82F9F5D7-DBF8-4DD2-8A26-10F7D47DBEA3}"/>
              </a:ext>
            </a:extLst>
          </p:cNvPr>
          <p:cNvPicPr>
            <a:picLocks noChangeAspect="1"/>
          </p:cNvPicPr>
          <p:nvPr/>
        </p:nvPicPr>
        <p:blipFill>
          <a:blip r:embed="rId2"/>
          <a:stretch>
            <a:fillRect/>
          </a:stretch>
        </p:blipFill>
        <p:spPr>
          <a:xfrm>
            <a:off x="10806048" y="6161354"/>
            <a:ext cx="3925953" cy="2982647"/>
          </a:xfrm>
          <a:prstGeom prst="rect">
            <a:avLst/>
          </a:prstGeom>
        </p:spPr>
      </p:pic>
      <p:pic>
        <p:nvPicPr>
          <p:cNvPr id="10" name="Image 9">
            <a:extLst>
              <a:ext uri="{FF2B5EF4-FFF2-40B4-BE49-F238E27FC236}">
                <a16:creationId xmlns:a16="http://schemas.microsoft.com/office/drawing/2014/main" id="{71B93346-226A-4FE6-8156-21021B365CAB}"/>
              </a:ext>
            </a:extLst>
          </p:cNvPr>
          <p:cNvPicPr>
            <a:picLocks noChangeAspect="1"/>
          </p:cNvPicPr>
          <p:nvPr/>
        </p:nvPicPr>
        <p:blipFill>
          <a:blip r:embed="rId3"/>
          <a:stretch>
            <a:fillRect/>
          </a:stretch>
        </p:blipFill>
        <p:spPr>
          <a:xfrm>
            <a:off x="1499269" y="7883667"/>
            <a:ext cx="6223000" cy="1460500"/>
          </a:xfrm>
          <a:prstGeom prst="rect">
            <a:avLst/>
          </a:prstGeom>
        </p:spPr>
      </p:pic>
      <p:sp>
        <p:nvSpPr>
          <p:cNvPr id="2" name="Rectangle 1">
            <a:extLst>
              <a:ext uri="{FF2B5EF4-FFF2-40B4-BE49-F238E27FC236}">
                <a16:creationId xmlns:a16="http://schemas.microsoft.com/office/drawing/2014/main" id="{589215E6-0A31-4211-90A3-099EA20756D4}"/>
              </a:ext>
            </a:extLst>
          </p:cNvPr>
          <p:cNvSpPr/>
          <p:nvPr/>
        </p:nvSpPr>
        <p:spPr>
          <a:xfrm>
            <a:off x="4315561" y="2982647"/>
            <a:ext cx="9700823" cy="1241237"/>
          </a:xfrm>
          <a:prstGeom prst="rect">
            <a:avLst/>
          </a:prstGeom>
        </p:spPr>
        <p:txBody>
          <a:bodyPr wrap="square">
            <a:spAutoFit/>
          </a:bodyPr>
          <a:lstStyle/>
          <a:p>
            <a:r>
              <a:rPr lang="fr-FR" sz="3733" b="1" dirty="0">
                <a:latin typeface="TITILLIUM WEBSEMIBOLD" pitchFamily="2" charset="77"/>
              </a:rPr>
              <a:t>Les situations concrètes et complexes : </a:t>
            </a:r>
            <a:r>
              <a:rPr lang="fr-FR" sz="3733" b="1" dirty="0" err="1">
                <a:latin typeface="TITILLIUM WEBSEMIBOLD" pitchFamily="2" charset="77"/>
              </a:rPr>
              <a:t>work</a:t>
            </a:r>
            <a:r>
              <a:rPr lang="fr-FR" sz="3733" b="1" dirty="0">
                <a:latin typeface="TITILLIUM WEBSEMIBOLD" pitchFamily="2" charset="77"/>
              </a:rPr>
              <a:t> in </a:t>
            </a:r>
            <a:r>
              <a:rPr lang="fr-FR" sz="3733" b="1" dirty="0" err="1">
                <a:latin typeface="TITILLIUM WEBSEMIBOLD" pitchFamily="2" charset="77"/>
              </a:rPr>
              <a:t>progress</a:t>
            </a:r>
            <a:r>
              <a:rPr lang="fr-FR" sz="3733" b="1" dirty="0">
                <a:latin typeface="TITILLIUM WEBSEMIBOLD" pitchFamily="2" charset="77"/>
              </a:rPr>
              <a:t>  ; point d’étape et suite envisagée</a:t>
            </a:r>
          </a:p>
        </p:txBody>
      </p:sp>
    </p:spTree>
    <p:extLst>
      <p:ext uri="{BB962C8B-B14F-4D97-AF65-F5344CB8AC3E}">
        <p14:creationId xmlns:p14="http://schemas.microsoft.com/office/powerpoint/2010/main" val="150796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0DBB-AB15-3C5C-A06B-637D3DE8764F}"/>
            </a:ext>
          </a:extLst>
        </p:cNvPr>
        <p:cNvGrpSpPr/>
        <p:nvPr/>
      </p:nvGrpSpPr>
      <p:grpSpPr>
        <a:xfrm>
          <a:off x="0" y="0"/>
          <a:ext cx="0" cy="0"/>
          <a:chOff x="0" y="0"/>
          <a:chExt cx="0" cy="0"/>
        </a:xfrm>
      </p:grpSpPr>
      <p:sp>
        <p:nvSpPr>
          <p:cNvPr id="6" name="Shape">
            <a:extLst>
              <a:ext uri="{FF2B5EF4-FFF2-40B4-BE49-F238E27FC236}">
                <a16:creationId xmlns:a16="http://schemas.microsoft.com/office/drawing/2014/main" id="{270BB60E-8D09-F222-6E5E-7CD27D3115CA}"/>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8" name="Titre 1">
            <a:extLst>
              <a:ext uri="{FF2B5EF4-FFF2-40B4-BE49-F238E27FC236}">
                <a16:creationId xmlns:a16="http://schemas.microsoft.com/office/drawing/2014/main" id="{88C8DFDC-8502-E0EC-3988-57F933D6BAAC}"/>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
        <p:nvSpPr>
          <p:cNvPr id="2" name="ZoneTexte 1">
            <a:extLst>
              <a:ext uri="{FF2B5EF4-FFF2-40B4-BE49-F238E27FC236}">
                <a16:creationId xmlns:a16="http://schemas.microsoft.com/office/drawing/2014/main" id="{63BDAC97-BFE6-376C-5A9A-2A21FC863DA7}"/>
              </a:ext>
            </a:extLst>
          </p:cNvPr>
          <p:cNvSpPr txBox="1"/>
          <p:nvPr/>
        </p:nvSpPr>
        <p:spPr>
          <a:xfrm>
            <a:off x="1756268" y="1110500"/>
            <a:ext cx="12607137" cy="1569660"/>
          </a:xfrm>
          <a:prstGeom prst="rect">
            <a:avLst/>
          </a:prstGeom>
          <a:noFill/>
        </p:spPr>
        <p:txBody>
          <a:bodyPr wrap="square" rtlCol="0">
            <a:spAutoFit/>
          </a:bodyPr>
          <a:lstStyle>
            <a:defPPr>
              <a:defRPr lang="fr-FR"/>
            </a:defPPr>
            <a:lvl1pPr marL="285750" indent="-285750">
              <a:buFont typeface="Arial" panose="020B0604020202020204" pitchFamily="34" charset="0"/>
              <a:buChar char="•"/>
              <a:defRPr sz="2000">
                <a:latin typeface="Titillium" pitchFamily="2" charset="77"/>
                <a:cs typeface="Calibri" panose="020F0502020204030204" pitchFamily="34" charset="0"/>
              </a:defRPr>
            </a:lvl1pPr>
            <a:lvl2pPr marL="742950" lvl="1" indent="-285750">
              <a:buFont typeface="Arial" panose="020B0604020202020204" pitchFamily="34" charset="0"/>
              <a:buChar char="•"/>
              <a:defRPr sz="2000">
                <a:latin typeface="Titillium" pitchFamily="2" charset="77"/>
                <a:cs typeface="Calibri" panose="020F0502020204030204" pitchFamily="34" charset="0"/>
              </a:defRPr>
            </a:lvl2pPr>
          </a:lstStyle>
          <a:p>
            <a:r>
              <a:rPr lang="fr-FR" sz="2400" dirty="0"/>
              <a:t>Des situations concrètes pour avancer sur des </a:t>
            </a:r>
            <a:r>
              <a:rPr lang="fr-FR" sz="2400" b="1" dirty="0"/>
              <a:t>objets complexes de l’adaptation au changement climatique</a:t>
            </a:r>
          </a:p>
          <a:p>
            <a:endParaRPr lang="fr-FR" sz="2400" dirty="0"/>
          </a:p>
          <a:p>
            <a:r>
              <a:rPr lang="fr-FR" sz="2400" b="1" dirty="0"/>
              <a:t>Une situation concrète = un groupe de travail, un terrain, un sujet, un livrable spécifique</a:t>
            </a:r>
          </a:p>
        </p:txBody>
      </p:sp>
      <p:graphicFrame>
        <p:nvGraphicFramePr>
          <p:cNvPr id="7" name="Tableau 6">
            <a:extLst>
              <a:ext uri="{FF2B5EF4-FFF2-40B4-BE49-F238E27FC236}">
                <a16:creationId xmlns:a16="http://schemas.microsoft.com/office/drawing/2014/main" id="{0DD90E15-7603-E673-A0FB-F048CDAD4EB1}"/>
              </a:ext>
            </a:extLst>
          </p:cNvPr>
          <p:cNvGraphicFramePr>
            <a:graphicFrameLocks noGrp="1"/>
          </p:cNvGraphicFramePr>
          <p:nvPr>
            <p:extLst/>
          </p:nvPr>
        </p:nvGraphicFramePr>
        <p:xfrm>
          <a:off x="1756267" y="3010795"/>
          <a:ext cx="12899739" cy="3634400"/>
        </p:xfrm>
        <a:graphic>
          <a:graphicData uri="http://schemas.openxmlformats.org/drawingml/2006/table">
            <a:tbl>
              <a:tblPr firstRow="1" bandRow="1">
                <a:tableStyleId>{5C22544A-7EE6-4342-B048-85BDC9FD1C3A}</a:tableStyleId>
              </a:tblPr>
              <a:tblGrid>
                <a:gridCol w="2149956">
                  <a:extLst>
                    <a:ext uri="{9D8B030D-6E8A-4147-A177-3AD203B41FA5}">
                      <a16:colId xmlns:a16="http://schemas.microsoft.com/office/drawing/2014/main" val="2707136374"/>
                    </a:ext>
                  </a:extLst>
                </a:gridCol>
                <a:gridCol w="2149956">
                  <a:extLst>
                    <a:ext uri="{9D8B030D-6E8A-4147-A177-3AD203B41FA5}">
                      <a16:colId xmlns:a16="http://schemas.microsoft.com/office/drawing/2014/main" val="2839698727"/>
                    </a:ext>
                  </a:extLst>
                </a:gridCol>
                <a:gridCol w="1990295">
                  <a:extLst>
                    <a:ext uri="{9D8B030D-6E8A-4147-A177-3AD203B41FA5}">
                      <a16:colId xmlns:a16="http://schemas.microsoft.com/office/drawing/2014/main" val="998626894"/>
                    </a:ext>
                  </a:extLst>
                </a:gridCol>
                <a:gridCol w="2309620">
                  <a:extLst>
                    <a:ext uri="{9D8B030D-6E8A-4147-A177-3AD203B41FA5}">
                      <a16:colId xmlns:a16="http://schemas.microsoft.com/office/drawing/2014/main" val="1395541484"/>
                    </a:ext>
                  </a:extLst>
                </a:gridCol>
                <a:gridCol w="2149956">
                  <a:extLst>
                    <a:ext uri="{9D8B030D-6E8A-4147-A177-3AD203B41FA5}">
                      <a16:colId xmlns:a16="http://schemas.microsoft.com/office/drawing/2014/main" val="3294353356"/>
                    </a:ext>
                  </a:extLst>
                </a:gridCol>
                <a:gridCol w="2149956">
                  <a:extLst>
                    <a:ext uri="{9D8B030D-6E8A-4147-A177-3AD203B41FA5}">
                      <a16:colId xmlns:a16="http://schemas.microsoft.com/office/drawing/2014/main" val="3171046563"/>
                    </a:ext>
                  </a:extLst>
                </a:gridCol>
              </a:tblGrid>
              <a:tr h="6676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dirty="0">
                          <a:solidFill>
                            <a:schemeClr val="accent3"/>
                          </a:solidFill>
                          <a:latin typeface="Titillium" pitchFamily="2" charset="77"/>
                        </a:rPr>
                        <a:t>Séminaire 1</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sz="1200" dirty="0">
                        <a:latin typeface="Titillium" pitchFamily="2" charset="77"/>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dirty="0">
                          <a:solidFill>
                            <a:schemeClr val="accent3"/>
                          </a:solidFill>
                          <a:latin typeface="Titillium" pitchFamily="2" charset="77"/>
                        </a:rPr>
                        <a:t>Séminaire 2</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sz="1200" dirty="0">
                        <a:latin typeface="Titillium" pitchFamily="2" charset="77"/>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dirty="0">
                          <a:solidFill>
                            <a:schemeClr val="accent3"/>
                          </a:solidFill>
                          <a:latin typeface="Titillium" pitchFamily="2" charset="77"/>
                        </a:rPr>
                        <a:t>Séminaire 3</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sz="1200" dirty="0">
                        <a:latin typeface="Titillium" pitchFamily="2" charset="77"/>
                      </a:endParaRPr>
                    </a:p>
                  </a:txBody>
                  <a:tcPr/>
                </a:tc>
                <a:extLst>
                  <a:ext uri="{0D108BD9-81ED-4DB2-BD59-A6C34878D82A}">
                    <a16:rowId xmlns:a16="http://schemas.microsoft.com/office/drawing/2014/main" val="2765158272"/>
                  </a:ext>
                </a:extLst>
              </a:tr>
              <a:tr h="2966720">
                <a:tc>
                  <a:txBody>
                    <a:bodyPr/>
                    <a:lstStyle/>
                    <a:p>
                      <a:r>
                        <a:rPr lang="fr-FR" sz="1900" b="0" kern="1200" dirty="0">
                          <a:solidFill>
                            <a:schemeClr val="dk1"/>
                          </a:solidFill>
                          <a:effectLst/>
                          <a:latin typeface="Titillium" pitchFamily="2" charset="77"/>
                          <a:ea typeface="+mn-ea"/>
                          <a:cs typeface="+mn-cs"/>
                        </a:rPr>
                        <a:t>Une </a:t>
                      </a:r>
                      <a:r>
                        <a:rPr lang="fr-FR" sz="1900" b="1" kern="1200" dirty="0">
                          <a:solidFill>
                            <a:schemeClr val="dk1"/>
                          </a:solidFill>
                          <a:effectLst/>
                          <a:latin typeface="Titillium" pitchFamily="2" charset="77"/>
                          <a:ea typeface="+mn-ea"/>
                          <a:cs typeface="+mn-cs"/>
                        </a:rPr>
                        <a:t>gestion forestière </a:t>
                      </a:r>
                      <a:r>
                        <a:rPr lang="fr-FR" sz="1900" b="0" kern="1200" dirty="0">
                          <a:solidFill>
                            <a:schemeClr val="dk1"/>
                          </a:solidFill>
                          <a:effectLst/>
                          <a:latin typeface="Titillium" pitchFamily="2" charset="77"/>
                          <a:ea typeface="+mn-ea"/>
                          <a:cs typeface="+mn-cs"/>
                        </a:rPr>
                        <a:t>adaptée au changement climatique : vers une meilleure gestion des jeunes peuplements</a:t>
                      </a:r>
                      <a:endParaRPr lang="fr-FR" sz="1900" b="0" dirty="0">
                        <a:latin typeface="Titillium" pitchFamily="2" charset="77"/>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0" kern="1200" dirty="0">
                          <a:solidFill>
                            <a:schemeClr val="dk1"/>
                          </a:solidFill>
                          <a:effectLst/>
                          <a:latin typeface="Titillium" pitchFamily="2" charset="77"/>
                          <a:ea typeface="+mn-ea"/>
                          <a:cs typeface="+mn-cs"/>
                        </a:rPr>
                        <a:t>Gestion </a:t>
                      </a:r>
                      <a:r>
                        <a:rPr lang="fr-FR" sz="1900" b="1" kern="1200" dirty="0">
                          <a:solidFill>
                            <a:schemeClr val="dk1"/>
                          </a:solidFill>
                          <a:effectLst/>
                          <a:latin typeface="Titillium" pitchFamily="2" charset="77"/>
                          <a:ea typeface="+mn-ea"/>
                          <a:cs typeface="+mn-cs"/>
                        </a:rPr>
                        <a:t>d’îlots de fraicheur </a:t>
                      </a:r>
                      <a:r>
                        <a:rPr lang="fr-FR" sz="1900" b="0" kern="1200" dirty="0">
                          <a:solidFill>
                            <a:schemeClr val="dk1"/>
                          </a:solidFill>
                          <a:effectLst/>
                          <a:latin typeface="Titillium" pitchFamily="2" charset="77"/>
                          <a:ea typeface="+mn-ea"/>
                          <a:cs typeface="+mn-cs"/>
                        </a:rPr>
                        <a:t>à l’échelle du massif ; entre information et gestion de la fréquentation, quelle stratégie ?</a:t>
                      </a:r>
                      <a:endParaRPr lang="fr-FR" sz="1900" b="0" dirty="0">
                        <a:latin typeface="Titillium" pitchFamily="2" charset="77"/>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900" b="0" kern="1200" dirty="0">
                          <a:solidFill>
                            <a:schemeClr val="dk1"/>
                          </a:solidFill>
                          <a:effectLst/>
                          <a:latin typeface="Titillium" pitchFamily="2" charset="77"/>
                          <a:ea typeface="+mn-ea"/>
                          <a:cs typeface="+mn-cs"/>
                        </a:rPr>
                        <a:t>Des paysages et une agriculture en évolution</a:t>
                      </a:r>
                    </a:p>
                    <a:p>
                      <a:r>
                        <a:rPr lang="fr-FR" sz="1900" b="0" kern="1200" dirty="0">
                          <a:solidFill>
                            <a:schemeClr val="dk1"/>
                          </a:solidFill>
                          <a:effectLst/>
                          <a:latin typeface="Titillium" pitchFamily="2" charset="77"/>
                          <a:ea typeface="+mn-ea"/>
                          <a:cs typeface="+mn-cs"/>
                        </a:rPr>
                        <a:t>face au changement climatique : valoriser </a:t>
                      </a:r>
                      <a:r>
                        <a:rPr lang="fr-FR" sz="1900" b="1" kern="1200" dirty="0">
                          <a:solidFill>
                            <a:schemeClr val="dk1"/>
                          </a:solidFill>
                          <a:effectLst/>
                          <a:latin typeface="Titillium" pitchFamily="2" charset="77"/>
                          <a:ea typeface="+mn-ea"/>
                          <a:cs typeface="+mn-cs"/>
                        </a:rPr>
                        <a:t>l’agropastoralisme</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900" b="0" kern="1200" dirty="0">
                          <a:solidFill>
                            <a:schemeClr val="dk1"/>
                          </a:solidFill>
                          <a:effectLst/>
                          <a:latin typeface="Titillium" pitchFamily="2" charset="77"/>
                          <a:ea typeface="+mn-ea"/>
                          <a:cs typeface="+mn-cs"/>
                        </a:rPr>
                        <a:t>Une gestion de l’eau qui doit s’adapter face au changement climatique  : privilégier</a:t>
                      </a:r>
                    </a:p>
                    <a:p>
                      <a:r>
                        <a:rPr lang="fr-FR" sz="1900" b="0" kern="1200" dirty="0">
                          <a:solidFill>
                            <a:schemeClr val="dk1"/>
                          </a:solidFill>
                          <a:effectLst/>
                          <a:latin typeface="Titillium" pitchFamily="2" charset="77"/>
                          <a:ea typeface="+mn-ea"/>
                          <a:cs typeface="+mn-cs"/>
                        </a:rPr>
                        <a:t>des équipements qui permettent des </a:t>
                      </a:r>
                      <a:r>
                        <a:rPr lang="fr-FR" sz="1900" b="1" kern="1200" dirty="0">
                          <a:solidFill>
                            <a:schemeClr val="dk1"/>
                          </a:solidFill>
                          <a:effectLst/>
                          <a:latin typeface="Titillium" pitchFamily="2" charset="77"/>
                          <a:ea typeface="+mn-ea"/>
                          <a:cs typeface="+mn-cs"/>
                        </a:rPr>
                        <a:t>usages pluriels de l’eau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900" b="0" kern="1200" dirty="0">
                        <a:solidFill>
                          <a:schemeClr val="dk1"/>
                        </a:solidFill>
                        <a:effectLst/>
                        <a:latin typeface="Titillium" pitchFamily="2" charset="77"/>
                        <a:ea typeface="+mn-ea"/>
                        <a:cs typeface="+mn-cs"/>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900" b="0" kern="1200" dirty="0">
                        <a:solidFill>
                          <a:schemeClr val="dk1"/>
                        </a:solidFill>
                        <a:effectLst/>
                        <a:latin typeface="Titill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900" b="0" kern="1200" dirty="0">
                          <a:solidFill>
                            <a:schemeClr val="dk1"/>
                          </a:solidFill>
                          <a:effectLst/>
                          <a:latin typeface="Titillium" pitchFamily="2" charset="77"/>
                          <a:ea typeface="+mn-ea"/>
                          <a:cs typeface="+mn-cs"/>
                        </a:rPr>
                        <a:t>Elaboration d’un </a:t>
                      </a:r>
                      <a:r>
                        <a:rPr lang="fr-FR" sz="1900" b="1" kern="1200" dirty="0">
                          <a:solidFill>
                            <a:schemeClr val="dk1"/>
                          </a:solidFill>
                          <a:effectLst/>
                          <a:latin typeface="Titillium" pitchFamily="2" charset="77"/>
                          <a:ea typeface="+mn-ea"/>
                          <a:cs typeface="+mn-cs"/>
                        </a:rPr>
                        <a:t>code de la montagne </a:t>
                      </a:r>
                      <a:r>
                        <a:rPr lang="fr-FR" sz="1900" b="0" kern="1200" dirty="0">
                          <a:solidFill>
                            <a:schemeClr val="dk1"/>
                          </a:solidFill>
                          <a:effectLst/>
                          <a:latin typeface="Titillium" pitchFamily="2" charset="77"/>
                          <a:ea typeface="+mn-ea"/>
                          <a:cs typeface="+mn-cs"/>
                        </a:rPr>
                        <a:t>au sein du massif des Vosges</a:t>
                      </a:r>
                    </a:p>
                    <a:p>
                      <a:endParaRPr lang="fr-FR" sz="1900" b="1" kern="1200" dirty="0">
                        <a:solidFill>
                          <a:schemeClr val="dk1"/>
                        </a:solidFill>
                        <a:effectLst/>
                        <a:latin typeface="Titillium" pitchFamily="2" charset="77"/>
                        <a:ea typeface="+mn-ea"/>
                        <a:cs typeface="+mn-cs"/>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0" kern="1200" dirty="0">
                          <a:solidFill>
                            <a:schemeClr val="dk1"/>
                          </a:solidFill>
                          <a:effectLst/>
                          <a:latin typeface="Titillium" pitchFamily="2" charset="77"/>
                          <a:ea typeface="+mn-ea"/>
                          <a:cs typeface="+mn-cs"/>
                        </a:rPr>
                        <a:t>Avoir une vision globale de </a:t>
                      </a:r>
                      <a:r>
                        <a:rPr lang="fr-FR" sz="1900" b="1" kern="1200" dirty="0">
                          <a:solidFill>
                            <a:schemeClr val="dk1"/>
                          </a:solidFill>
                          <a:effectLst/>
                          <a:latin typeface="Titillium" pitchFamily="2" charset="77"/>
                          <a:ea typeface="+mn-ea"/>
                          <a:cs typeface="+mn-cs"/>
                        </a:rPr>
                        <a:t>la gestion des parkings </a:t>
                      </a:r>
                      <a:r>
                        <a:rPr lang="fr-FR" sz="1900" b="0" kern="1200" dirty="0">
                          <a:solidFill>
                            <a:schemeClr val="dk1"/>
                          </a:solidFill>
                          <a:effectLst/>
                          <a:latin typeface="Titillium" pitchFamily="2" charset="77"/>
                          <a:ea typeface="+mn-ea"/>
                          <a:cs typeface="+mn-cs"/>
                        </a:rPr>
                        <a:t>pour réguler la fréquentation</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4623096"/>
                  </a:ext>
                </a:extLst>
              </a:tr>
            </a:tbl>
          </a:graphicData>
        </a:graphic>
      </p:graphicFrame>
      <p:cxnSp>
        <p:nvCxnSpPr>
          <p:cNvPr id="11" name="Connecteur droit 10">
            <a:extLst>
              <a:ext uri="{FF2B5EF4-FFF2-40B4-BE49-F238E27FC236}">
                <a16:creationId xmlns:a16="http://schemas.microsoft.com/office/drawing/2014/main" id="{91E86EF3-450B-7BE3-93B4-BBAF6968C9B7}"/>
              </a:ext>
            </a:extLst>
          </p:cNvPr>
          <p:cNvCxnSpPr>
            <a:cxnSpLocks/>
          </p:cNvCxnSpPr>
          <p:nvPr/>
        </p:nvCxnSpPr>
        <p:spPr>
          <a:xfrm>
            <a:off x="10317256" y="4349785"/>
            <a:ext cx="0" cy="2409625"/>
          </a:xfrm>
          <a:prstGeom prst="line">
            <a:avLst/>
          </a:prstGeom>
          <a:ln>
            <a:solidFill>
              <a:srgbClr val="92D6C9"/>
            </a:solidFill>
            <a:prstDash val="sysDot"/>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8B03A646-BCFD-DB09-B63F-983EE9E5C650}"/>
              </a:ext>
            </a:extLst>
          </p:cNvPr>
          <p:cNvCxnSpPr>
            <a:cxnSpLocks/>
          </p:cNvCxnSpPr>
          <p:nvPr/>
        </p:nvCxnSpPr>
        <p:spPr>
          <a:xfrm>
            <a:off x="5882911" y="4349784"/>
            <a:ext cx="0" cy="2409625"/>
          </a:xfrm>
          <a:prstGeom prst="line">
            <a:avLst/>
          </a:prstGeom>
          <a:ln>
            <a:solidFill>
              <a:srgbClr val="92D6C9"/>
            </a:solidFill>
            <a:prstDash val="sysDot"/>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7DDBD31-65D0-722A-4BCD-1DCF5EA7AB52}"/>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ZoneTexte 9">
            <a:extLst>
              <a:ext uri="{FF2B5EF4-FFF2-40B4-BE49-F238E27FC236}">
                <a16:creationId xmlns:a16="http://schemas.microsoft.com/office/drawing/2014/main" id="{61DDE28E-C0EC-35D9-6FBF-7BC192A45C00}"/>
              </a:ext>
            </a:extLst>
          </p:cNvPr>
          <p:cNvSpPr txBox="1"/>
          <p:nvPr/>
        </p:nvSpPr>
        <p:spPr>
          <a:xfrm>
            <a:off x="10350844" y="6457590"/>
            <a:ext cx="2697451" cy="1528945"/>
          </a:xfrm>
          <a:prstGeom prst="rect">
            <a:avLst/>
          </a:prstGeom>
          <a:noFill/>
        </p:spPr>
        <p:txBody>
          <a:bodyPr wrap="square">
            <a:spAutoFit/>
          </a:bodyPr>
          <a:lstStyle/>
          <a:p>
            <a:r>
              <a:rPr lang="fr-FR" sz="1867" dirty="0">
                <a:solidFill>
                  <a:schemeClr val="dk1"/>
                </a:solidFill>
                <a:latin typeface="Titillium" pitchFamily="2" charset="77"/>
              </a:rPr>
              <a:t>Élaboration d’une </a:t>
            </a:r>
            <a:r>
              <a:rPr lang="fr-FR" sz="1867" b="1" dirty="0">
                <a:solidFill>
                  <a:schemeClr val="dk1"/>
                </a:solidFill>
                <a:latin typeface="Titillium" pitchFamily="2" charset="77"/>
              </a:rPr>
              <a:t>initiative culturelle de sensibilisation </a:t>
            </a:r>
            <a:r>
              <a:rPr lang="fr-FR" sz="1867" dirty="0">
                <a:solidFill>
                  <a:schemeClr val="dk1"/>
                </a:solidFill>
                <a:latin typeface="Titillium" pitchFamily="2" charset="77"/>
              </a:rPr>
              <a:t>aux milieux de montagne au sein du massif des Vosges</a:t>
            </a:r>
          </a:p>
        </p:txBody>
      </p:sp>
      <p:sp>
        <p:nvSpPr>
          <p:cNvPr id="13" name="ZoneTexte 12">
            <a:extLst>
              <a:ext uri="{FF2B5EF4-FFF2-40B4-BE49-F238E27FC236}">
                <a16:creationId xmlns:a16="http://schemas.microsoft.com/office/drawing/2014/main" id="{1690A2A6-AE83-70B0-AF1E-AB58F407407D}"/>
              </a:ext>
            </a:extLst>
          </p:cNvPr>
          <p:cNvSpPr txBox="1"/>
          <p:nvPr/>
        </p:nvSpPr>
        <p:spPr>
          <a:xfrm>
            <a:off x="11153991" y="5966053"/>
            <a:ext cx="924909" cy="584775"/>
          </a:xfrm>
          <a:prstGeom prst="rect">
            <a:avLst/>
          </a:prstGeom>
          <a:noFill/>
        </p:spPr>
        <p:txBody>
          <a:bodyPr wrap="square" rtlCol="0">
            <a:spAutoFit/>
          </a:bodyPr>
          <a:lstStyle/>
          <a:p>
            <a:r>
              <a:rPr lang="fr-FR" sz="3200" dirty="0"/>
              <a:t>+</a:t>
            </a:r>
          </a:p>
        </p:txBody>
      </p:sp>
      <p:pic>
        <p:nvPicPr>
          <p:cNvPr id="4" name="Graphique 3" descr="Sapin avec un remplissage uni">
            <a:extLst>
              <a:ext uri="{FF2B5EF4-FFF2-40B4-BE49-F238E27FC236}">
                <a16:creationId xmlns:a16="http://schemas.microsoft.com/office/drawing/2014/main" id="{0F0BBD35-08C2-2B14-DF7E-D4F94654E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0307" y="5909025"/>
            <a:ext cx="573755" cy="573755"/>
          </a:xfrm>
          <a:prstGeom prst="rect">
            <a:avLst/>
          </a:prstGeom>
        </p:spPr>
      </p:pic>
      <p:pic>
        <p:nvPicPr>
          <p:cNvPr id="9" name="Graphique 8" descr="Thermomètre avec un remplissage uni">
            <a:extLst>
              <a:ext uri="{FF2B5EF4-FFF2-40B4-BE49-F238E27FC236}">
                <a16:creationId xmlns:a16="http://schemas.microsoft.com/office/drawing/2014/main" id="{C8080BC6-550C-D277-EC96-E92E553CD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9913" y="6131137"/>
            <a:ext cx="573748" cy="573748"/>
          </a:xfrm>
          <a:prstGeom prst="rect">
            <a:avLst/>
          </a:prstGeom>
        </p:spPr>
      </p:pic>
      <p:pic>
        <p:nvPicPr>
          <p:cNvPr id="16" name="Graphique 15" descr="Vache contour">
            <a:extLst>
              <a:ext uri="{FF2B5EF4-FFF2-40B4-BE49-F238E27FC236}">
                <a16:creationId xmlns:a16="http://schemas.microsoft.com/office/drawing/2014/main" id="{03EE43C4-2153-61CB-0C99-1E9E0AD2B7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75765" y="6245452"/>
            <a:ext cx="811305" cy="811305"/>
          </a:xfrm>
          <a:prstGeom prst="rect">
            <a:avLst/>
          </a:prstGeom>
        </p:spPr>
      </p:pic>
      <p:pic>
        <p:nvPicPr>
          <p:cNvPr id="18" name="Graphique 17" descr="Eau avec un remplissage uni">
            <a:extLst>
              <a:ext uri="{FF2B5EF4-FFF2-40B4-BE49-F238E27FC236}">
                <a16:creationId xmlns:a16="http://schemas.microsoft.com/office/drawing/2014/main" id="{092BB0F8-49DF-A226-E610-FBCE40166C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7128" y="6376567"/>
            <a:ext cx="656635" cy="656635"/>
          </a:xfrm>
          <a:prstGeom prst="rect">
            <a:avLst/>
          </a:prstGeom>
        </p:spPr>
      </p:pic>
      <p:pic>
        <p:nvPicPr>
          <p:cNvPr id="22" name="Graphique 21" descr="Palette avec un remplissage uni">
            <a:extLst>
              <a:ext uri="{FF2B5EF4-FFF2-40B4-BE49-F238E27FC236}">
                <a16:creationId xmlns:a16="http://schemas.microsoft.com/office/drawing/2014/main" id="{F4043DC7-E6EE-A358-5611-83CF8D35D7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01450" y="8250522"/>
            <a:ext cx="629991" cy="629991"/>
          </a:xfrm>
          <a:prstGeom prst="rect">
            <a:avLst/>
          </a:prstGeom>
        </p:spPr>
      </p:pic>
      <p:pic>
        <p:nvPicPr>
          <p:cNvPr id="26" name="Graphique 25" descr="Voiture avec un remplissage uni">
            <a:extLst>
              <a:ext uri="{FF2B5EF4-FFF2-40B4-BE49-F238E27FC236}">
                <a16:creationId xmlns:a16="http://schemas.microsoft.com/office/drawing/2014/main" id="{23DC6AE9-0477-220A-14CA-45243A06D4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091180" y="5548045"/>
            <a:ext cx="609600" cy="609600"/>
          </a:xfrm>
          <a:prstGeom prst="rect">
            <a:avLst/>
          </a:prstGeom>
        </p:spPr>
      </p:pic>
      <p:pic>
        <p:nvPicPr>
          <p:cNvPr id="27" name="Graphique 26" descr="Randonnée avec un remplissage uni">
            <a:extLst>
              <a:ext uri="{FF2B5EF4-FFF2-40B4-BE49-F238E27FC236}">
                <a16:creationId xmlns:a16="http://schemas.microsoft.com/office/drawing/2014/main" id="{399006A5-60AD-B250-07D1-F985486F43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60732" y="5474093"/>
            <a:ext cx="555713" cy="555713"/>
          </a:xfrm>
          <a:prstGeom prst="rect">
            <a:avLst/>
          </a:prstGeom>
        </p:spPr>
      </p:pic>
    </p:spTree>
    <p:extLst>
      <p:ext uri="{BB962C8B-B14F-4D97-AF65-F5344CB8AC3E}">
        <p14:creationId xmlns:p14="http://schemas.microsoft.com/office/powerpoint/2010/main" val="324771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E80CB-7A13-2A5C-B770-4EAB4D1519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9AA7296-6074-7C99-9EA1-93E668A1E1D9}"/>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ZoneTexte 2">
            <a:extLst>
              <a:ext uri="{FF2B5EF4-FFF2-40B4-BE49-F238E27FC236}">
                <a16:creationId xmlns:a16="http://schemas.microsoft.com/office/drawing/2014/main" id="{E75B8EA2-9C3C-9AE1-F500-2C8518D86887}"/>
              </a:ext>
            </a:extLst>
          </p:cNvPr>
          <p:cNvSpPr txBox="1"/>
          <p:nvPr/>
        </p:nvSpPr>
        <p:spPr>
          <a:xfrm>
            <a:off x="2652085" y="819957"/>
            <a:ext cx="8577703" cy="830997"/>
          </a:xfrm>
          <a:prstGeom prst="rect">
            <a:avLst/>
          </a:prstGeom>
          <a:noFill/>
        </p:spPr>
        <p:txBody>
          <a:bodyPr wrap="square">
            <a:spAutoFit/>
          </a:bodyPr>
          <a:lstStyle/>
          <a:p>
            <a:r>
              <a:rPr lang="fr-FR" sz="2400" dirty="0">
                <a:solidFill>
                  <a:schemeClr val="dk1"/>
                </a:solidFill>
                <a:latin typeface="Titillium" pitchFamily="2" charset="77"/>
              </a:rPr>
              <a:t>Des paysages et une agriculture en évolution face au changement climatique : valoriser </a:t>
            </a:r>
            <a:r>
              <a:rPr lang="fr-FR" sz="2400" b="1" dirty="0">
                <a:solidFill>
                  <a:schemeClr val="dk1"/>
                </a:solidFill>
                <a:latin typeface="Titillium" pitchFamily="2" charset="77"/>
              </a:rPr>
              <a:t>l’agropastoralisme</a:t>
            </a:r>
          </a:p>
        </p:txBody>
      </p:sp>
      <p:sp>
        <p:nvSpPr>
          <p:cNvPr id="4" name="ZoneTexte 3">
            <a:extLst>
              <a:ext uri="{FF2B5EF4-FFF2-40B4-BE49-F238E27FC236}">
                <a16:creationId xmlns:a16="http://schemas.microsoft.com/office/drawing/2014/main" id="{F6E9927F-8B0C-5AC0-382B-DD90B3441593}"/>
              </a:ext>
            </a:extLst>
          </p:cNvPr>
          <p:cNvSpPr txBox="1"/>
          <p:nvPr/>
        </p:nvSpPr>
        <p:spPr>
          <a:xfrm>
            <a:off x="1906295" y="1656865"/>
            <a:ext cx="12590035" cy="7275390"/>
          </a:xfrm>
          <a:prstGeom prst="rect">
            <a:avLst/>
          </a:prstGeom>
          <a:noFill/>
        </p:spPr>
        <p:txBody>
          <a:bodyPr wrap="square" rtlCol="0">
            <a:spAutoFit/>
          </a:bodyPr>
          <a:lstStyle/>
          <a:p>
            <a:r>
              <a:rPr lang="fr-FR" sz="1867" b="1" i="1" dirty="0"/>
              <a:t>Un terrain</a:t>
            </a:r>
          </a:p>
          <a:p>
            <a:r>
              <a:rPr lang="fr-FR" sz="1867" dirty="0"/>
              <a:t>Partir de l’expérience Communauté de Communes de la Vallée de la Bruche pour créer</a:t>
            </a:r>
          </a:p>
          <a:p>
            <a:r>
              <a:rPr lang="fr-FR" sz="1867" dirty="0"/>
              <a:t>une dynamique à l’échelle du massif</a:t>
            </a:r>
          </a:p>
          <a:p>
            <a:endParaRPr lang="fr-FR" sz="1867" dirty="0"/>
          </a:p>
          <a:p>
            <a:r>
              <a:rPr lang="fr-FR" sz="1867" b="1" i="1" dirty="0"/>
              <a:t>Problématique</a:t>
            </a:r>
          </a:p>
          <a:p>
            <a:pPr lvl="0"/>
            <a:r>
              <a:rPr lang="fr-FR" sz="1867" dirty="0"/>
              <a:t>L’enjeu de ce groupe de travail est de conforter la reconnaissance du pastoralisme au sein du Massif des Vosges et à une échelle plus large : comme ressource du territoire, patrimoine matériel et immatériel, et de son intérêt face au changement climatique (pour le stockage carbone, pour la préservation de la biodiversité, pour la résilience des milieux).</a:t>
            </a:r>
          </a:p>
          <a:p>
            <a:r>
              <a:rPr lang="fr-FR" sz="1867" dirty="0"/>
              <a:t>L’enjeu est également de favoriser les conditions de consolidation des pratiques d’agropastoralisme et de sa valorisation : mobilisation de ressources pour financer l’agropastoralisme.</a:t>
            </a:r>
            <a:endParaRPr lang="fr-FR" sz="1867" b="1" i="1" dirty="0"/>
          </a:p>
          <a:p>
            <a:endParaRPr lang="fr-FR" sz="1867" b="1" i="1" dirty="0"/>
          </a:p>
          <a:p>
            <a:r>
              <a:rPr lang="fr-FR" sz="1867" b="1" i="1" dirty="0"/>
              <a:t>Un livrable attendu </a:t>
            </a:r>
          </a:p>
          <a:p>
            <a:pPr marL="380990" indent="-380990">
              <a:buFont typeface="Arial" panose="020B0604020202020204" pitchFamily="34" charset="0"/>
              <a:buChar char="•"/>
            </a:pPr>
            <a:r>
              <a:rPr lang="fr-FR" sz="1867" dirty="0"/>
              <a:t>Création d’une structure de portage de l’agropastoralisme à l’échelle du massif, qui aura la charge de mettre en œuvre les actions identifiées (travail avec l’ensemble des acteurs, réflexion sur les financements, …).</a:t>
            </a:r>
          </a:p>
          <a:p>
            <a:pPr marL="380990" indent="-380990">
              <a:buFont typeface="Arial" panose="020B0604020202020204" pitchFamily="34" charset="0"/>
              <a:buChar char="•"/>
            </a:pPr>
            <a:r>
              <a:rPr lang="fr-FR" sz="1867" dirty="0"/>
              <a:t>État des lieux du pastoralisme sur le massif : identification des acteurs, de leurs besoins et de leurs attentes, des points clés d’évolution des pratiques de gestion des prairies, formalisation des intérêts de l’agropastoralisme pour le territoire et dans la perspective de l’adaptation au changement climatique.</a:t>
            </a:r>
          </a:p>
          <a:p>
            <a:endParaRPr lang="fr-FR" sz="1867" dirty="0"/>
          </a:p>
          <a:p>
            <a:r>
              <a:rPr lang="fr-FR" sz="1867" b="1" i="1" dirty="0"/>
              <a:t>Composition du groupe de travail</a:t>
            </a:r>
          </a:p>
          <a:p>
            <a:r>
              <a:rPr lang="fr-FR" sz="1867" dirty="0"/>
              <a:t>Communauté de commune de la Vallée de la Bruche, autres collectivités intéressées, PNR des Ballons des Vosges, Chambres d’agriculture d’Alsace et des Vosges, AFP (association française de pastoralisme), syndicats agricoles, forestiers, acteurs de la grande distribution et de l’industrie agro-alimentaire, Office du tourisme, aubergistes.</a:t>
            </a:r>
          </a:p>
          <a:p>
            <a:endParaRPr lang="fr-FR" sz="1867" dirty="0"/>
          </a:p>
          <a:p>
            <a:r>
              <a:rPr lang="fr-FR" sz="1867" b="1" dirty="0"/>
              <a:t>Porteur </a:t>
            </a:r>
            <a:r>
              <a:rPr lang="fr-FR" sz="1867" dirty="0"/>
              <a:t>: Communauté de communes Vallée de la Bruche</a:t>
            </a:r>
          </a:p>
          <a:p>
            <a:r>
              <a:rPr lang="fr-FR" sz="1867" b="1" dirty="0"/>
              <a:t>Modalité d’animation </a:t>
            </a:r>
            <a:r>
              <a:rPr lang="fr-FR" sz="1867" dirty="0"/>
              <a:t>: Acadie</a:t>
            </a:r>
          </a:p>
        </p:txBody>
      </p:sp>
      <p:pic>
        <p:nvPicPr>
          <p:cNvPr id="3074" name="Picture 2" descr="Vallée de la Bruche : le paysage levier d'une dynamique de développement  territorial | La Pierre d'Angle">
            <a:extLst>
              <a:ext uri="{FF2B5EF4-FFF2-40B4-BE49-F238E27FC236}">
                <a16:creationId xmlns:a16="http://schemas.microsoft.com/office/drawing/2014/main" id="{E2DE7A72-7372-9EDA-5FF3-A901B55CF7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6705" y="268275"/>
            <a:ext cx="2949625" cy="185344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Vache contour">
            <a:extLst>
              <a:ext uri="{FF2B5EF4-FFF2-40B4-BE49-F238E27FC236}">
                <a16:creationId xmlns:a16="http://schemas.microsoft.com/office/drawing/2014/main" id="{C2EBF471-46D6-97D2-BC07-CD6A16620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0781" y="819956"/>
            <a:ext cx="811305" cy="811305"/>
          </a:xfrm>
          <a:prstGeom prst="rect">
            <a:avLst/>
          </a:prstGeom>
        </p:spPr>
      </p:pic>
      <p:sp>
        <p:nvSpPr>
          <p:cNvPr id="7" name="Shape">
            <a:extLst>
              <a:ext uri="{FF2B5EF4-FFF2-40B4-BE49-F238E27FC236}">
                <a16:creationId xmlns:a16="http://schemas.microsoft.com/office/drawing/2014/main" id="{2C9C30E0-0E72-9EEB-E8D1-DC3B4C6A99B6}"/>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9" name="Titre 1">
            <a:extLst>
              <a:ext uri="{FF2B5EF4-FFF2-40B4-BE49-F238E27FC236}">
                <a16:creationId xmlns:a16="http://schemas.microsoft.com/office/drawing/2014/main" id="{B255B722-2D2E-3E2B-330B-5E8C1A038ACB}"/>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381464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F7FC-07C7-C552-EF20-48DA0E40EA0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8CD53B3-F602-128B-BEC5-642838B86DD3}"/>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ZoneTexte 3">
            <a:extLst>
              <a:ext uri="{FF2B5EF4-FFF2-40B4-BE49-F238E27FC236}">
                <a16:creationId xmlns:a16="http://schemas.microsoft.com/office/drawing/2014/main" id="{04CB602A-344F-996F-13AD-F7FBC3054FC6}"/>
              </a:ext>
            </a:extLst>
          </p:cNvPr>
          <p:cNvSpPr txBox="1"/>
          <p:nvPr/>
        </p:nvSpPr>
        <p:spPr>
          <a:xfrm>
            <a:off x="2265718" y="848179"/>
            <a:ext cx="9523201" cy="830997"/>
          </a:xfrm>
          <a:prstGeom prst="rect">
            <a:avLst/>
          </a:prstGeom>
          <a:noFill/>
        </p:spPr>
        <p:txBody>
          <a:bodyPr wrap="square">
            <a:spAutoFit/>
          </a:bodyPr>
          <a:lstStyle/>
          <a:p>
            <a:r>
              <a:rPr lang="fr-FR" sz="2400" dirty="0">
                <a:solidFill>
                  <a:schemeClr val="dk1"/>
                </a:solidFill>
                <a:latin typeface="Titillium" pitchFamily="2" charset="77"/>
              </a:rPr>
              <a:t>Une gestion de l’eau qui doit s’adapter face au changement climatique  : privilégier des équipements qui permettent des </a:t>
            </a:r>
            <a:r>
              <a:rPr lang="fr-FR" sz="2400" b="1" dirty="0">
                <a:solidFill>
                  <a:schemeClr val="dk1"/>
                </a:solidFill>
                <a:latin typeface="Titillium" pitchFamily="2" charset="77"/>
              </a:rPr>
              <a:t>usages pluriels de l’eau</a:t>
            </a:r>
          </a:p>
        </p:txBody>
      </p:sp>
      <p:sp>
        <p:nvSpPr>
          <p:cNvPr id="5" name="ZoneTexte 4">
            <a:extLst>
              <a:ext uri="{FF2B5EF4-FFF2-40B4-BE49-F238E27FC236}">
                <a16:creationId xmlns:a16="http://schemas.microsoft.com/office/drawing/2014/main" id="{9482E2C9-576B-56A1-9D45-4F17A9810851}"/>
              </a:ext>
            </a:extLst>
          </p:cNvPr>
          <p:cNvSpPr txBox="1"/>
          <p:nvPr/>
        </p:nvSpPr>
        <p:spPr>
          <a:xfrm>
            <a:off x="1751741" y="1608014"/>
            <a:ext cx="12752519" cy="7275390"/>
          </a:xfrm>
          <a:prstGeom prst="rect">
            <a:avLst/>
          </a:prstGeom>
          <a:noFill/>
        </p:spPr>
        <p:txBody>
          <a:bodyPr wrap="square" rtlCol="0">
            <a:spAutoFit/>
          </a:bodyPr>
          <a:lstStyle/>
          <a:p>
            <a:r>
              <a:rPr lang="fr-FR" sz="1867" b="1" i="1" dirty="0"/>
              <a:t>Un terrain</a:t>
            </a:r>
          </a:p>
          <a:p>
            <a:r>
              <a:rPr lang="fr-FR" sz="1867" dirty="0"/>
              <a:t>Volonté d’avoir une approche à l’échelle du massif de la gestion de l’eau</a:t>
            </a:r>
          </a:p>
          <a:p>
            <a:r>
              <a:rPr lang="fr-FR" sz="1867" dirty="0"/>
              <a:t>A partir de plusieurs exemples (Bussang, </a:t>
            </a:r>
            <a:r>
              <a:rPr lang="fr-FR" sz="1867" dirty="0" err="1"/>
              <a:t>Gerardmer</a:t>
            </a:r>
            <a:r>
              <a:rPr lang="fr-FR" sz="1867" dirty="0"/>
              <a:t>, Ranrupt,…)</a:t>
            </a:r>
          </a:p>
          <a:p>
            <a:r>
              <a:rPr lang="fr-FR" sz="1867" dirty="0"/>
              <a:t>                        </a:t>
            </a:r>
          </a:p>
          <a:p>
            <a:r>
              <a:rPr lang="fr-FR" sz="1867" b="1" i="1" dirty="0"/>
              <a:t>Problématique</a:t>
            </a:r>
          </a:p>
          <a:p>
            <a:r>
              <a:rPr lang="fr-FR" sz="1867" dirty="0"/>
              <a:t>Le changement climatique accroît considérablement la pression sur la ressource en eau du massif. Ainsi en 2050 dans les vallées vosgiennes, il y aura une baisse de 40% des débits d’étiage. En 2100 cette baisse sera de 70%. Face au changement climatique, il y a un enjeu de sobriété des consommations individuelles mais aussi collectives dans certaines activités (tourisme, industrie, etc.).</a:t>
            </a:r>
          </a:p>
          <a:p>
            <a:r>
              <a:rPr lang="fr-FR" sz="1867" dirty="0"/>
              <a:t> L’enjeu est de créer de la compréhension mutuelle des besoins et une capacité à la discussion voire au consensus pour gérer des conflits d’usage. Quel rôle du massif dans la gestion de « l’amont », dans la gestion des usages de l’eau ?</a:t>
            </a:r>
          </a:p>
          <a:p>
            <a:endParaRPr lang="fr-FR" sz="1867" b="1" i="1" dirty="0"/>
          </a:p>
          <a:p>
            <a:r>
              <a:rPr lang="fr-FR" sz="1867" b="1" i="1" dirty="0"/>
              <a:t>Un livrable attendu </a:t>
            </a:r>
          </a:p>
          <a:p>
            <a:pPr lvl="0"/>
            <a:r>
              <a:rPr lang="fr-FR" sz="1867" dirty="0"/>
              <a:t>&gt; Une « charte de l’amont » qui proposerait une stratégie sur la gestion de l’eau à l’échelle du massif  : </a:t>
            </a:r>
          </a:p>
          <a:p>
            <a:pPr marL="990575" lvl="1" indent="-380990">
              <a:buFont typeface="Arial" panose="020B0604020202020204" pitchFamily="34" charset="0"/>
              <a:buChar char="•"/>
            </a:pPr>
            <a:r>
              <a:rPr lang="fr-FR" sz="1867" dirty="0"/>
              <a:t>Production collective d’une prise de position collective sur la gestion de l’eau dans un massif ; </a:t>
            </a:r>
          </a:p>
          <a:p>
            <a:pPr marL="990575" lvl="1" indent="-380990">
              <a:buFont typeface="Arial" panose="020B0604020202020204" pitchFamily="34" charset="0"/>
              <a:buChar char="•"/>
            </a:pPr>
            <a:r>
              <a:rPr lang="fr-FR" sz="1867" dirty="0"/>
              <a:t>Réalisation d’une cartographie de la gouvernance de l’eau (SAGE, etc.) et identification des territoires les plus vulnérables face au manque d’eau ; </a:t>
            </a:r>
          </a:p>
          <a:p>
            <a:pPr marL="990575" lvl="1" indent="-380990">
              <a:buFont typeface="Arial" panose="020B0604020202020204" pitchFamily="34" charset="0"/>
              <a:buChar char="•"/>
            </a:pPr>
            <a:r>
              <a:rPr lang="fr-FR" sz="1867" dirty="0"/>
              <a:t>Développement à l’échelle du massif d’un accompagnement des acteurs socio-professionnels locaux ; </a:t>
            </a:r>
          </a:p>
          <a:p>
            <a:pPr marL="380990" indent="-380990">
              <a:buFont typeface="Wingdings" panose="05000000000000000000" pitchFamily="2" charset="2"/>
              <a:buChar char="Ø"/>
            </a:pPr>
            <a:r>
              <a:rPr lang="fr-FR" sz="1867" dirty="0"/>
              <a:t>Une expérimentation possible sur un site à enjeu</a:t>
            </a:r>
          </a:p>
          <a:p>
            <a:pPr marL="380990" indent="-380990">
              <a:buFont typeface="Wingdings" panose="05000000000000000000" pitchFamily="2" charset="2"/>
              <a:buChar char="Ø"/>
            </a:pPr>
            <a:r>
              <a:rPr lang="fr-FR" sz="1867" dirty="0"/>
              <a:t>La mise en place d’un mini parlement de l’eau à l’échelle du massif</a:t>
            </a:r>
          </a:p>
          <a:p>
            <a:endParaRPr lang="fr-FR" sz="1867" dirty="0"/>
          </a:p>
          <a:p>
            <a:r>
              <a:rPr lang="fr-FR" sz="1867" b="1" i="1" dirty="0"/>
              <a:t>Composition du groupe de travail</a:t>
            </a:r>
          </a:p>
          <a:p>
            <a:r>
              <a:rPr lang="fr-FR" sz="1867" dirty="0"/>
              <a:t>Agence de l’eau, EPCI, PNR, PETR, etc., qui se réunirait plusieurs fois.</a:t>
            </a:r>
          </a:p>
          <a:p>
            <a:endParaRPr lang="fr-FR" sz="1867" dirty="0"/>
          </a:p>
          <a:p>
            <a:r>
              <a:rPr lang="fr-FR" sz="1867" b="1" dirty="0"/>
              <a:t>Porteur </a:t>
            </a:r>
            <a:r>
              <a:rPr lang="fr-FR" sz="1867" dirty="0"/>
              <a:t>: commune de Ranrupt pour un premier cas concret ; </a:t>
            </a:r>
          </a:p>
          <a:p>
            <a:r>
              <a:rPr lang="fr-FR" sz="1867" b="1" dirty="0"/>
              <a:t>Modalité d’animation </a:t>
            </a:r>
            <a:r>
              <a:rPr lang="fr-FR" sz="1867" dirty="0"/>
              <a:t>: </a:t>
            </a:r>
            <a:r>
              <a:rPr lang="fr-FR" sz="1867" dirty="0" err="1"/>
              <a:t>Vigott’lab</a:t>
            </a:r>
            <a:endParaRPr lang="fr-FR" sz="1867" dirty="0"/>
          </a:p>
        </p:txBody>
      </p:sp>
      <p:pic>
        <p:nvPicPr>
          <p:cNvPr id="5125" name="Picture 5" descr="Les pieds dans l'eau, la tête dans les étoiles | Massif des Vosges">
            <a:extLst>
              <a:ext uri="{FF2B5EF4-FFF2-40B4-BE49-F238E27FC236}">
                <a16:creationId xmlns:a16="http://schemas.microsoft.com/office/drawing/2014/main" id="{7D2CC200-B63D-38E2-9EEF-810D8CBC38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85" t="2711" r="767" b="7322"/>
          <a:stretch>
            <a:fillRect/>
          </a:stretch>
        </p:blipFill>
        <p:spPr bwMode="auto">
          <a:xfrm>
            <a:off x="11911105" y="322048"/>
            <a:ext cx="2563283" cy="1446987"/>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que 2" descr="Eau avec un remplissage uni">
            <a:extLst>
              <a:ext uri="{FF2B5EF4-FFF2-40B4-BE49-F238E27FC236}">
                <a16:creationId xmlns:a16="http://schemas.microsoft.com/office/drawing/2014/main" id="{61565659-AB5A-4BDD-CBEF-615791834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740" y="956987"/>
            <a:ext cx="592283" cy="592283"/>
          </a:xfrm>
          <a:prstGeom prst="rect">
            <a:avLst/>
          </a:prstGeom>
        </p:spPr>
      </p:pic>
      <p:sp>
        <p:nvSpPr>
          <p:cNvPr id="7" name="Shape">
            <a:extLst>
              <a:ext uri="{FF2B5EF4-FFF2-40B4-BE49-F238E27FC236}">
                <a16:creationId xmlns:a16="http://schemas.microsoft.com/office/drawing/2014/main" id="{8FA468E0-7C5E-780B-736D-255DE8FD35F8}"/>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9" name="Titre 1">
            <a:extLst>
              <a:ext uri="{FF2B5EF4-FFF2-40B4-BE49-F238E27FC236}">
                <a16:creationId xmlns:a16="http://schemas.microsoft.com/office/drawing/2014/main" id="{35AC6C7D-5D45-E84A-47FA-91636C268848}"/>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3947125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D7AE-01FD-9B1A-6ABC-F85872A8520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48ACE4F-B7B4-AC56-A1FC-EC69215B3DE0}"/>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ZoneTexte 2">
            <a:extLst>
              <a:ext uri="{FF2B5EF4-FFF2-40B4-BE49-F238E27FC236}">
                <a16:creationId xmlns:a16="http://schemas.microsoft.com/office/drawing/2014/main" id="{23BAE28F-B967-F38A-2A3C-3E47FCD56790}"/>
              </a:ext>
            </a:extLst>
          </p:cNvPr>
          <p:cNvSpPr txBox="1"/>
          <p:nvPr/>
        </p:nvSpPr>
        <p:spPr>
          <a:xfrm>
            <a:off x="2335157" y="1024110"/>
            <a:ext cx="8610329" cy="830997"/>
          </a:xfrm>
          <a:prstGeom prst="rect">
            <a:avLst/>
          </a:prstGeom>
          <a:noFill/>
        </p:spPr>
        <p:txBody>
          <a:bodyPr wrap="square">
            <a:spAutoFit/>
          </a:bodyPr>
          <a:lstStyle/>
          <a:p>
            <a:pPr defTabSz="1219170">
              <a:defRPr/>
            </a:pPr>
            <a:r>
              <a:rPr lang="fr-FR" sz="2400" dirty="0">
                <a:solidFill>
                  <a:schemeClr val="dk1"/>
                </a:solidFill>
                <a:latin typeface="Titillium" pitchFamily="2" charset="77"/>
              </a:rPr>
              <a:t>Élaboration d’une </a:t>
            </a:r>
            <a:r>
              <a:rPr lang="fr-FR" sz="2400" b="1" dirty="0">
                <a:solidFill>
                  <a:schemeClr val="dk1"/>
                </a:solidFill>
                <a:latin typeface="Titillium" pitchFamily="2" charset="77"/>
              </a:rPr>
              <a:t>initiative culturelle de sensibilisation </a:t>
            </a:r>
            <a:r>
              <a:rPr lang="fr-FR" sz="2400" dirty="0">
                <a:solidFill>
                  <a:schemeClr val="dk1"/>
                </a:solidFill>
                <a:latin typeface="Titillium" pitchFamily="2" charset="77"/>
              </a:rPr>
              <a:t>aux milieux de montagne au sein du massif des Vosges</a:t>
            </a:r>
          </a:p>
        </p:txBody>
      </p:sp>
      <p:sp>
        <p:nvSpPr>
          <p:cNvPr id="5" name="ZoneTexte 4">
            <a:extLst>
              <a:ext uri="{FF2B5EF4-FFF2-40B4-BE49-F238E27FC236}">
                <a16:creationId xmlns:a16="http://schemas.microsoft.com/office/drawing/2014/main" id="{4380F521-3B71-3D7C-A7B8-5598E559F10B}"/>
              </a:ext>
            </a:extLst>
          </p:cNvPr>
          <p:cNvSpPr txBox="1"/>
          <p:nvPr/>
        </p:nvSpPr>
        <p:spPr>
          <a:xfrm>
            <a:off x="1906295" y="2027406"/>
            <a:ext cx="12537839" cy="6126101"/>
          </a:xfrm>
          <a:prstGeom prst="rect">
            <a:avLst/>
          </a:prstGeom>
          <a:noFill/>
        </p:spPr>
        <p:txBody>
          <a:bodyPr wrap="square" rtlCol="0">
            <a:spAutoFit/>
          </a:bodyPr>
          <a:lstStyle/>
          <a:p>
            <a:r>
              <a:rPr lang="fr-FR" sz="1867" b="1" i="1" dirty="0"/>
              <a:t>Un terrain</a:t>
            </a:r>
          </a:p>
          <a:p>
            <a:r>
              <a:rPr lang="fr-FR" sz="1867" dirty="0">
                <a:cs typeface="Calibri" panose="020F0502020204030204" pitchFamily="34" charset="0"/>
              </a:rPr>
              <a:t>A l’échelle du Massif, avec un site d’expérimentation dans le PNR des Ballons des Vosges ?</a:t>
            </a:r>
          </a:p>
          <a:p>
            <a:endParaRPr lang="fr-FR" sz="1867" b="1" i="1" dirty="0"/>
          </a:p>
          <a:p>
            <a:r>
              <a:rPr lang="fr-FR" sz="1867" b="1" i="1" dirty="0"/>
              <a:t>Problématique</a:t>
            </a:r>
          </a:p>
          <a:p>
            <a:r>
              <a:rPr lang="fr-FR" sz="1867" dirty="0"/>
              <a:t>Face à l’augmentation des risques naturels due au changement climatique, et à une pression croissante sur les milieux avec l’augmentation de la fréquentation, la sensibilisation des usagers de la montagne semble indispensable pour protéger les milieux et ceux qui les pratiquent.</a:t>
            </a:r>
          </a:p>
          <a:p>
            <a:endParaRPr lang="fr-FR" sz="1867" dirty="0"/>
          </a:p>
          <a:p>
            <a:r>
              <a:rPr lang="fr-FR" sz="1867" dirty="0"/>
              <a:t>Comment construire un dispositif culturel partagé pour mieux faire connaître, comprendre et respecter la montagne vosgienne et ses transformations ?</a:t>
            </a:r>
          </a:p>
          <a:p>
            <a:endParaRPr lang="fr-FR" sz="1867" dirty="0"/>
          </a:p>
          <a:p>
            <a:r>
              <a:rPr lang="fr-FR" sz="1867" b="1" i="1" dirty="0"/>
              <a:t>Un livrable attendu </a:t>
            </a:r>
          </a:p>
          <a:p>
            <a:r>
              <a:rPr lang="fr-FR" sz="1867" dirty="0"/>
              <a:t>Un dispositif culturel de sensibilisation (exposition, carnet de voyage collectif, livret illustré, projet artistique, etc.)</a:t>
            </a:r>
          </a:p>
          <a:p>
            <a:r>
              <a:rPr lang="fr-FR" sz="1867" dirty="0"/>
              <a:t> L’objectif est, à travers ce dispositif, de sensibiliser à la préservation du massif et de ses milieux. </a:t>
            </a:r>
          </a:p>
          <a:p>
            <a:endParaRPr lang="fr-FR" sz="1867" b="1" i="1" dirty="0"/>
          </a:p>
          <a:p>
            <a:r>
              <a:rPr lang="fr-FR" sz="1867" b="1" i="1" dirty="0"/>
              <a:t>Composition du groupe de travail</a:t>
            </a:r>
          </a:p>
          <a:p>
            <a:r>
              <a:rPr lang="fr-FR" sz="1867" dirty="0"/>
              <a:t>Artistes ou médiateurs culturels locaux, accompagnateurs en montagne, enseignants, membres d’associations de protection de la nature, hébergeurs, représentants d’offices de tourisme, étudiants, </a:t>
            </a:r>
            <a:r>
              <a:rPr lang="fr-FR" sz="1867" dirty="0" err="1"/>
              <a:t>etc</a:t>
            </a:r>
            <a:endParaRPr lang="fr-FR" sz="1867" dirty="0"/>
          </a:p>
          <a:p>
            <a:endParaRPr lang="fr-FR" sz="1867" b="1" dirty="0"/>
          </a:p>
          <a:p>
            <a:r>
              <a:rPr lang="fr-FR" sz="1867" b="1" dirty="0"/>
              <a:t>Porteur </a:t>
            </a:r>
            <a:r>
              <a:rPr lang="fr-FR" sz="1867" dirty="0"/>
              <a:t>: PNR des Ballons des Vosges</a:t>
            </a:r>
          </a:p>
          <a:p>
            <a:r>
              <a:rPr lang="fr-FR" sz="1867" b="1" dirty="0"/>
              <a:t>Modalité d’animation  30 glorieuses ?</a:t>
            </a:r>
            <a:endParaRPr lang="fr-FR" sz="1867" dirty="0"/>
          </a:p>
        </p:txBody>
      </p:sp>
      <p:pic>
        <p:nvPicPr>
          <p:cNvPr id="1026" name="Picture 2" descr="Que la montagne est belle !” Une nouvelle campagne de sensibilisation aux  bonnes pratiques en milieux naturels - Parc naturel régional de l'Aubrac">
            <a:extLst>
              <a:ext uri="{FF2B5EF4-FFF2-40B4-BE49-F238E27FC236}">
                <a16:creationId xmlns:a16="http://schemas.microsoft.com/office/drawing/2014/main" id="{BD228E91-14A5-99F6-EE9D-86380E37CA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5666" y="81560"/>
            <a:ext cx="1242109" cy="1739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e la montagne est belle !” Une nouvelle campagne de sensibilisation aux  bonnes pratiques en milieux naturels - Parc naturel régional de l'Aubrac">
            <a:extLst>
              <a:ext uri="{FF2B5EF4-FFF2-40B4-BE49-F238E27FC236}">
                <a16:creationId xmlns:a16="http://schemas.microsoft.com/office/drawing/2014/main" id="{4C5507D4-BC43-7188-C7F5-EADE0AFF10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1276" y="61290"/>
            <a:ext cx="1739921" cy="1739921"/>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descr="Palette avec un remplissage uni">
            <a:extLst>
              <a:ext uri="{FF2B5EF4-FFF2-40B4-BE49-F238E27FC236}">
                <a16:creationId xmlns:a16="http://schemas.microsoft.com/office/drawing/2014/main" id="{A4683B5C-DB62-1647-2EB1-ED0741218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5166" y="1165631"/>
            <a:ext cx="629991" cy="629991"/>
          </a:xfrm>
          <a:prstGeom prst="rect">
            <a:avLst/>
          </a:prstGeom>
        </p:spPr>
      </p:pic>
      <p:sp>
        <p:nvSpPr>
          <p:cNvPr id="7" name="Shape">
            <a:extLst>
              <a:ext uri="{FF2B5EF4-FFF2-40B4-BE49-F238E27FC236}">
                <a16:creationId xmlns:a16="http://schemas.microsoft.com/office/drawing/2014/main" id="{A9A97940-CD0A-EE67-C282-292460D3A105}"/>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9" name="Titre 1">
            <a:extLst>
              <a:ext uri="{FF2B5EF4-FFF2-40B4-BE49-F238E27FC236}">
                <a16:creationId xmlns:a16="http://schemas.microsoft.com/office/drawing/2014/main" id="{F576B62A-78E2-40F1-90BE-8A46831E280E}"/>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351557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8499A-DFDA-2EBC-504B-C048A898DFBA}"/>
            </a:ext>
          </a:extLst>
        </p:cNvPr>
        <p:cNvGrpSpPr/>
        <p:nvPr/>
      </p:nvGrpSpPr>
      <p:grpSpPr>
        <a:xfrm>
          <a:off x="0" y="0"/>
          <a:ext cx="0" cy="0"/>
          <a:chOff x="0" y="0"/>
          <a:chExt cx="0" cy="0"/>
        </a:xfrm>
      </p:grpSpPr>
      <p:sp>
        <p:nvSpPr>
          <p:cNvPr id="2" name="Shape">
            <a:extLst>
              <a:ext uri="{FF2B5EF4-FFF2-40B4-BE49-F238E27FC236}">
                <a16:creationId xmlns:a16="http://schemas.microsoft.com/office/drawing/2014/main" id="{F60F7D2C-220A-B7A1-1A6C-F105A044D2B7}"/>
              </a:ext>
            </a:extLst>
          </p:cNvPr>
          <p:cNvSpPr/>
          <p:nvPr/>
        </p:nvSpPr>
        <p:spPr>
          <a:xfrm rot="897685">
            <a:off x="1825902" y="21315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3" name="Titre 1">
            <a:extLst>
              <a:ext uri="{FF2B5EF4-FFF2-40B4-BE49-F238E27FC236}">
                <a16:creationId xmlns:a16="http://schemas.microsoft.com/office/drawing/2014/main" id="{86AE0E25-AB61-92F1-33EB-FB25647A22FF}"/>
              </a:ext>
            </a:extLst>
          </p:cNvPr>
          <p:cNvSpPr txBox="1">
            <a:spLocks/>
          </p:cNvSpPr>
          <p:nvPr/>
        </p:nvSpPr>
        <p:spPr>
          <a:xfrm>
            <a:off x="1972328" y="340856"/>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 </a:t>
            </a:r>
          </a:p>
        </p:txBody>
      </p:sp>
      <p:sp>
        <p:nvSpPr>
          <p:cNvPr id="5" name="Shape">
            <a:extLst>
              <a:ext uri="{FF2B5EF4-FFF2-40B4-BE49-F238E27FC236}">
                <a16:creationId xmlns:a16="http://schemas.microsoft.com/office/drawing/2014/main" id="{17B504DB-2ED5-9AE4-E547-CF4E753017EC}"/>
              </a:ext>
            </a:extLst>
          </p:cNvPr>
          <p:cNvSpPr/>
          <p:nvPr/>
        </p:nvSpPr>
        <p:spPr>
          <a:xfrm rot="897685">
            <a:off x="2438952" y="2277270"/>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6" name="Shape">
            <a:extLst>
              <a:ext uri="{FF2B5EF4-FFF2-40B4-BE49-F238E27FC236}">
                <a16:creationId xmlns:a16="http://schemas.microsoft.com/office/drawing/2014/main" id="{DDEC90F9-9A8A-BFD3-D72C-02F87D616C44}"/>
              </a:ext>
            </a:extLst>
          </p:cNvPr>
          <p:cNvSpPr/>
          <p:nvPr/>
        </p:nvSpPr>
        <p:spPr>
          <a:xfrm rot="897685">
            <a:off x="2399040" y="313113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7" name="Shape">
            <a:extLst>
              <a:ext uri="{FF2B5EF4-FFF2-40B4-BE49-F238E27FC236}">
                <a16:creationId xmlns:a16="http://schemas.microsoft.com/office/drawing/2014/main" id="{0F75D0D8-C7FC-F60D-CDD4-236FA7A8DB35}"/>
              </a:ext>
            </a:extLst>
          </p:cNvPr>
          <p:cNvSpPr/>
          <p:nvPr/>
        </p:nvSpPr>
        <p:spPr>
          <a:xfrm rot="897685">
            <a:off x="2372895" y="3879574"/>
            <a:ext cx="718216"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4" name="ZoneTexte 3">
            <a:extLst>
              <a:ext uri="{FF2B5EF4-FFF2-40B4-BE49-F238E27FC236}">
                <a16:creationId xmlns:a16="http://schemas.microsoft.com/office/drawing/2014/main" id="{90FDFD56-5A38-171C-0BF9-3304D74273DF}"/>
              </a:ext>
            </a:extLst>
          </p:cNvPr>
          <p:cNvSpPr txBox="1"/>
          <p:nvPr/>
        </p:nvSpPr>
        <p:spPr>
          <a:xfrm>
            <a:off x="3022600" y="1199269"/>
            <a:ext cx="8172156" cy="3785652"/>
          </a:xfrm>
          <a:prstGeom prst="rect">
            <a:avLst/>
          </a:prstGeom>
          <a:noFill/>
        </p:spPr>
        <p:txBody>
          <a:bodyPr wrap="square" rtlCol="0">
            <a:spAutoFit/>
          </a:bodyPr>
          <a:lstStyle/>
          <a:p>
            <a:pPr algn="ctr"/>
            <a:r>
              <a:rPr lang="fr-FR" sz="2400" b="1" dirty="0">
                <a:latin typeface="TITILLIUM WEBSEMIBOLD" pitchFamily="2" charset="77"/>
              </a:rPr>
              <a:t>Plan d’adaptation au changement climatique dans le massif des Vosges</a:t>
            </a:r>
          </a:p>
          <a:p>
            <a:endParaRPr lang="fr-FR" sz="2400" b="1" dirty="0">
              <a:latin typeface="TITILLIUM WEBSEMIBOLD" pitchFamily="2" charset="77"/>
            </a:endParaRPr>
          </a:p>
          <a:p>
            <a:r>
              <a:rPr lang="fr-FR" sz="2400" b="1" dirty="0">
                <a:latin typeface="TITILLIUM WEBSEMIBOLD" pitchFamily="2" charset="77"/>
              </a:rPr>
              <a:t>Le territoire </a:t>
            </a:r>
          </a:p>
          <a:p>
            <a:endParaRPr lang="fr-FR" sz="2400" b="1" dirty="0">
              <a:latin typeface="TITILLIUM WEBSEMIBOLD" pitchFamily="2" charset="77"/>
            </a:endParaRPr>
          </a:p>
          <a:p>
            <a:r>
              <a:rPr lang="fr-FR" sz="2400" b="1" dirty="0">
                <a:latin typeface="TITILLIUM WEBSEMIBOLD" pitchFamily="2" charset="77"/>
              </a:rPr>
              <a:t>La méthode</a:t>
            </a:r>
          </a:p>
          <a:p>
            <a:endParaRPr lang="fr-FR" sz="2400" b="1" dirty="0">
              <a:latin typeface="TITILLIUM WEBSEMIBOLD" pitchFamily="2" charset="77"/>
            </a:endParaRPr>
          </a:p>
          <a:p>
            <a:r>
              <a:rPr lang="fr-FR" sz="2400" b="1" dirty="0">
                <a:latin typeface="TITILLIUM WEBSEMIBOLD" pitchFamily="2" charset="77"/>
              </a:rPr>
              <a:t>Principaux résultats</a:t>
            </a:r>
          </a:p>
          <a:p>
            <a:endParaRPr lang="fr-FR" sz="2400" b="1" dirty="0">
              <a:latin typeface="TITILLIUM WEBSEMIBOLD" pitchFamily="2" charset="77"/>
            </a:endParaRPr>
          </a:p>
          <a:p>
            <a:endParaRPr lang="fr-FR" sz="2400" b="1" dirty="0">
              <a:latin typeface="TITILLIUM WEBSEMIBOLD" pitchFamily="2" charset="77"/>
            </a:endParaRPr>
          </a:p>
        </p:txBody>
      </p:sp>
      <p:pic>
        <p:nvPicPr>
          <p:cNvPr id="13" name="Image 12">
            <a:extLst>
              <a:ext uri="{FF2B5EF4-FFF2-40B4-BE49-F238E27FC236}">
                <a16:creationId xmlns:a16="http://schemas.microsoft.com/office/drawing/2014/main" id="{2A68570B-33C9-E3A8-AC1C-263897D054A5}"/>
              </a:ext>
            </a:extLst>
          </p:cNvPr>
          <p:cNvPicPr>
            <a:picLocks noChangeAspect="1"/>
          </p:cNvPicPr>
          <p:nvPr/>
        </p:nvPicPr>
        <p:blipFill>
          <a:blip r:embed="rId2"/>
          <a:srcRect t="22421" r="3593" b="10659"/>
          <a:stretch/>
        </p:blipFill>
        <p:spPr>
          <a:xfrm>
            <a:off x="8680403" y="2109788"/>
            <a:ext cx="5746675" cy="5644893"/>
          </a:xfrm>
          <a:prstGeom prst="rect">
            <a:avLst/>
          </a:prstGeom>
        </p:spPr>
      </p:pic>
      <p:pic>
        <p:nvPicPr>
          <p:cNvPr id="9" name="Image 8">
            <a:extLst>
              <a:ext uri="{FF2B5EF4-FFF2-40B4-BE49-F238E27FC236}">
                <a16:creationId xmlns:a16="http://schemas.microsoft.com/office/drawing/2014/main" id="{34877BD6-1854-4ABD-A3FB-7D9491A8F97B}"/>
              </a:ext>
            </a:extLst>
          </p:cNvPr>
          <p:cNvPicPr>
            <a:picLocks noChangeAspect="1"/>
          </p:cNvPicPr>
          <p:nvPr/>
        </p:nvPicPr>
        <p:blipFill>
          <a:blip r:embed="rId3"/>
          <a:stretch>
            <a:fillRect/>
          </a:stretch>
        </p:blipFill>
        <p:spPr>
          <a:xfrm>
            <a:off x="1568827" y="7355695"/>
            <a:ext cx="2338867" cy="1776896"/>
          </a:xfrm>
          <a:prstGeom prst="rect">
            <a:avLst/>
          </a:prstGeom>
        </p:spPr>
      </p:pic>
    </p:spTree>
    <p:extLst>
      <p:ext uri="{BB962C8B-B14F-4D97-AF65-F5344CB8AC3E}">
        <p14:creationId xmlns:p14="http://schemas.microsoft.com/office/powerpoint/2010/main" val="2441297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2B2A5-9462-E451-4339-9F3C7EE896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A1ED67F-BC29-2CB9-924F-0E862DFC2B0B}"/>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 name="ZoneTexte 4">
            <a:extLst>
              <a:ext uri="{FF2B5EF4-FFF2-40B4-BE49-F238E27FC236}">
                <a16:creationId xmlns:a16="http://schemas.microsoft.com/office/drawing/2014/main" id="{21F2E0E3-ECE6-0D27-EDEA-FE0BC9EEFCA1}"/>
              </a:ext>
            </a:extLst>
          </p:cNvPr>
          <p:cNvSpPr txBox="1"/>
          <p:nvPr/>
        </p:nvSpPr>
        <p:spPr>
          <a:xfrm>
            <a:off x="1906294" y="1707235"/>
            <a:ext cx="10590505" cy="6126101"/>
          </a:xfrm>
          <a:prstGeom prst="rect">
            <a:avLst/>
          </a:prstGeom>
          <a:noFill/>
        </p:spPr>
        <p:txBody>
          <a:bodyPr wrap="square" rtlCol="0">
            <a:spAutoFit/>
          </a:bodyPr>
          <a:lstStyle/>
          <a:p>
            <a:r>
              <a:rPr lang="fr-FR" sz="1867" b="1" i="1" dirty="0"/>
              <a:t>Un terrain</a:t>
            </a:r>
          </a:p>
          <a:p>
            <a:r>
              <a:rPr lang="fr-FR" sz="1867" dirty="0"/>
              <a:t>Inventaire en cours des initiatives déjà prises</a:t>
            </a:r>
          </a:p>
          <a:p>
            <a:r>
              <a:rPr lang="fr-FR" sz="1867" dirty="0"/>
              <a:t>Un premier atelier conduit dans le cadre de la journée tourisme</a:t>
            </a:r>
          </a:p>
          <a:p>
            <a:endParaRPr lang="fr-FR" sz="1867" dirty="0"/>
          </a:p>
          <a:p>
            <a:r>
              <a:rPr lang="fr-FR" sz="1867" b="1" i="1" dirty="0"/>
              <a:t>Problématique</a:t>
            </a:r>
          </a:p>
          <a:p>
            <a:r>
              <a:rPr lang="fr-FR" sz="1867" dirty="0">
                <a:solidFill>
                  <a:srgbClr val="000000"/>
                </a:solidFill>
                <a:ea typeface="Calibri" panose="020F0502020204030204" pitchFamily="34" charset="0"/>
              </a:rPr>
              <a:t>Face à l’augmentation des risques naturels due au changement climatique, et à une pression croissante sur les milieux avec l’augmentation de la fréquentation, la sensibilisation des usagers de la montagne semble indispensable pour protéger les milieux et ceux qui les pratiquent.</a:t>
            </a:r>
            <a:endParaRPr lang="fr-FR" sz="1467" dirty="0">
              <a:ea typeface="Calibri" panose="020F0502020204030204" pitchFamily="34" charset="0"/>
            </a:endParaRPr>
          </a:p>
          <a:p>
            <a:endParaRPr lang="fr-FR" sz="1867" b="1" i="1" dirty="0"/>
          </a:p>
          <a:p>
            <a:r>
              <a:rPr lang="fr-FR" sz="1867" dirty="0"/>
              <a:t>Comment sensibiliser facilement des usagers aux connaissances clefs pour fréquenter les zones de moyenne montagne en sécurité pour soi et pour autrui, et dans une logique respectueuse de l’environnement et de l’autre ?</a:t>
            </a:r>
          </a:p>
          <a:p>
            <a:endParaRPr lang="fr-FR" sz="1867" dirty="0"/>
          </a:p>
          <a:p>
            <a:r>
              <a:rPr lang="fr-FR" sz="1867" b="1" i="1" dirty="0"/>
              <a:t>Un livrable attendu </a:t>
            </a:r>
          </a:p>
          <a:p>
            <a:r>
              <a:rPr lang="fr-FR" sz="1867" dirty="0"/>
              <a:t>Une trame de nouvelle charte, d’un code d’usage partagé, guide pratique, livret du montagnard, etc.</a:t>
            </a:r>
          </a:p>
          <a:p>
            <a:endParaRPr lang="fr-FR" sz="1867" dirty="0"/>
          </a:p>
          <a:p>
            <a:r>
              <a:rPr lang="fr-FR" sz="1867" b="1" i="1" dirty="0"/>
              <a:t>Composition du groupe de travail</a:t>
            </a:r>
          </a:p>
          <a:p>
            <a:r>
              <a:rPr lang="fr-FR" sz="1867" dirty="0"/>
              <a:t>Des représentants des PNR, office de tourisme, accompagnateurs de montagne, hébergeurs, etc. </a:t>
            </a:r>
          </a:p>
          <a:p>
            <a:endParaRPr lang="fr-FR" sz="1867" b="1" dirty="0"/>
          </a:p>
          <a:p>
            <a:r>
              <a:rPr lang="fr-FR" sz="1867" b="1" dirty="0"/>
              <a:t>Porteur </a:t>
            </a:r>
            <a:r>
              <a:rPr lang="fr-FR" sz="1867" dirty="0"/>
              <a:t>: Commission tourisme du massif des Vosges</a:t>
            </a:r>
          </a:p>
          <a:p>
            <a:r>
              <a:rPr lang="fr-FR" sz="1867" b="1" dirty="0"/>
              <a:t>Modalité d’animation </a:t>
            </a:r>
            <a:r>
              <a:rPr lang="fr-FR" sz="1867" dirty="0"/>
              <a:t>: 30 glorieuses </a:t>
            </a:r>
          </a:p>
        </p:txBody>
      </p:sp>
      <p:sp>
        <p:nvSpPr>
          <p:cNvPr id="2" name="ZoneTexte 1">
            <a:extLst>
              <a:ext uri="{FF2B5EF4-FFF2-40B4-BE49-F238E27FC236}">
                <a16:creationId xmlns:a16="http://schemas.microsoft.com/office/drawing/2014/main" id="{3803E438-F611-DFD9-9F2B-BD4AB53551AE}"/>
              </a:ext>
            </a:extLst>
          </p:cNvPr>
          <p:cNvSpPr txBox="1"/>
          <p:nvPr/>
        </p:nvSpPr>
        <p:spPr>
          <a:xfrm>
            <a:off x="2623671" y="856770"/>
            <a:ext cx="6956612" cy="830997"/>
          </a:xfrm>
          <a:prstGeom prst="rect">
            <a:avLst/>
          </a:prstGeom>
          <a:noFill/>
        </p:spPr>
        <p:txBody>
          <a:bodyPr wrap="square">
            <a:spAutoFit/>
          </a:bodyPr>
          <a:lstStyle/>
          <a:p>
            <a:pPr defTabSz="1219170">
              <a:defRPr/>
            </a:pPr>
            <a:r>
              <a:rPr lang="fr-FR" sz="2400" dirty="0">
                <a:solidFill>
                  <a:schemeClr val="dk1"/>
                </a:solidFill>
                <a:latin typeface="Titillium" pitchFamily="2" charset="77"/>
              </a:rPr>
              <a:t>Elaboration d’un </a:t>
            </a:r>
            <a:r>
              <a:rPr lang="fr-FR" sz="2400" b="1" dirty="0">
                <a:solidFill>
                  <a:schemeClr val="dk1"/>
                </a:solidFill>
                <a:latin typeface="Titillium" pitchFamily="2" charset="77"/>
              </a:rPr>
              <a:t>code de la montagne </a:t>
            </a:r>
            <a:r>
              <a:rPr lang="fr-FR" sz="2400" dirty="0">
                <a:solidFill>
                  <a:schemeClr val="dk1"/>
                </a:solidFill>
                <a:latin typeface="Titillium" pitchFamily="2" charset="77"/>
              </a:rPr>
              <a:t>au sein du massif des Vosges</a:t>
            </a:r>
          </a:p>
        </p:txBody>
      </p:sp>
      <p:pic>
        <p:nvPicPr>
          <p:cNvPr id="2050" name="Picture 2" descr="Tourisme. Surfréquentation dans le massif des Vosges : le flux touristique  de dix sites passé à la loupe">
            <a:extLst>
              <a:ext uri="{FF2B5EF4-FFF2-40B4-BE49-F238E27FC236}">
                <a16:creationId xmlns:a16="http://schemas.microsoft.com/office/drawing/2014/main" id="{C1BD5027-97F4-28A3-1B86-20E987E94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0241" y="215065"/>
            <a:ext cx="3026088" cy="201593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que 9" descr="Randonnée avec un remplissage uni">
            <a:extLst>
              <a:ext uri="{FF2B5EF4-FFF2-40B4-BE49-F238E27FC236}">
                <a16:creationId xmlns:a16="http://schemas.microsoft.com/office/drawing/2014/main" id="{9B144F6B-50DC-5227-607F-2790A57C3D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6294" y="956644"/>
            <a:ext cx="662025" cy="662025"/>
          </a:xfrm>
          <a:prstGeom prst="rect">
            <a:avLst/>
          </a:prstGeom>
        </p:spPr>
      </p:pic>
      <p:sp>
        <p:nvSpPr>
          <p:cNvPr id="11" name="Shape">
            <a:extLst>
              <a:ext uri="{FF2B5EF4-FFF2-40B4-BE49-F238E27FC236}">
                <a16:creationId xmlns:a16="http://schemas.microsoft.com/office/drawing/2014/main" id="{563104E2-BB4B-92D5-BD50-26D2897F13DD}"/>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12" name="Titre 1">
            <a:extLst>
              <a:ext uri="{FF2B5EF4-FFF2-40B4-BE49-F238E27FC236}">
                <a16:creationId xmlns:a16="http://schemas.microsoft.com/office/drawing/2014/main" id="{185EAF65-8081-F3DF-023D-2937F7F336DC}"/>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303767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4F5F-73DA-654C-4C78-94321C79E55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7009A91-EF05-C5AB-B9C9-D599CBE89EB6}"/>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ZoneTexte 2">
            <a:extLst>
              <a:ext uri="{FF2B5EF4-FFF2-40B4-BE49-F238E27FC236}">
                <a16:creationId xmlns:a16="http://schemas.microsoft.com/office/drawing/2014/main" id="{914DFEA3-A620-7D06-E49D-5E5184A5FF76}"/>
              </a:ext>
            </a:extLst>
          </p:cNvPr>
          <p:cNvSpPr txBox="1"/>
          <p:nvPr/>
        </p:nvSpPr>
        <p:spPr>
          <a:xfrm>
            <a:off x="2184984" y="952391"/>
            <a:ext cx="10566299" cy="461665"/>
          </a:xfrm>
          <a:prstGeom prst="rect">
            <a:avLst/>
          </a:prstGeom>
          <a:noFill/>
        </p:spPr>
        <p:txBody>
          <a:bodyPr wrap="square">
            <a:spAutoFit/>
          </a:bodyPr>
          <a:lstStyle/>
          <a:p>
            <a:pPr defTabSz="1219170">
              <a:defRPr/>
            </a:pPr>
            <a:r>
              <a:rPr lang="fr-FR" sz="2400" dirty="0">
                <a:solidFill>
                  <a:schemeClr val="dk1"/>
                </a:solidFill>
                <a:latin typeface="Titillium" pitchFamily="2" charset="77"/>
              </a:rPr>
              <a:t>Avoir une vision globale de </a:t>
            </a:r>
            <a:r>
              <a:rPr lang="fr-FR" sz="2400" b="1" dirty="0">
                <a:solidFill>
                  <a:schemeClr val="dk1"/>
                </a:solidFill>
                <a:latin typeface="Titillium" pitchFamily="2" charset="77"/>
              </a:rPr>
              <a:t>la gestion des parkings  </a:t>
            </a:r>
            <a:r>
              <a:rPr lang="fr-FR" sz="2400" dirty="0">
                <a:solidFill>
                  <a:schemeClr val="dk1"/>
                </a:solidFill>
                <a:latin typeface="Titillium" pitchFamily="2" charset="77"/>
              </a:rPr>
              <a:t>pour réguler la fréquentation</a:t>
            </a:r>
          </a:p>
        </p:txBody>
      </p:sp>
      <p:sp>
        <p:nvSpPr>
          <p:cNvPr id="2" name="ZoneTexte 1">
            <a:extLst>
              <a:ext uri="{FF2B5EF4-FFF2-40B4-BE49-F238E27FC236}">
                <a16:creationId xmlns:a16="http://schemas.microsoft.com/office/drawing/2014/main" id="{A3F54402-3987-AE29-9394-3539F70979A7}"/>
              </a:ext>
            </a:extLst>
          </p:cNvPr>
          <p:cNvSpPr txBox="1"/>
          <p:nvPr/>
        </p:nvSpPr>
        <p:spPr>
          <a:xfrm>
            <a:off x="1859081" y="1444834"/>
            <a:ext cx="12537839" cy="7850034"/>
          </a:xfrm>
          <a:prstGeom prst="rect">
            <a:avLst/>
          </a:prstGeom>
          <a:noFill/>
        </p:spPr>
        <p:txBody>
          <a:bodyPr wrap="square" rtlCol="0">
            <a:spAutoFit/>
          </a:bodyPr>
          <a:lstStyle/>
          <a:p>
            <a:r>
              <a:rPr lang="fr-FR" sz="1867" b="1" i="1" dirty="0"/>
              <a:t>Un terrain</a:t>
            </a:r>
          </a:p>
          <a:p>
            <a:r>
              <a:rPr lang="fr-FR" sz="1867" dirty="0">
                <a:solidFill>
                  <a:srgbClr val="000000"/>
                </a:solidFill>
              </a:rPr>
              <a:t>La Route des Crêtes, et plus précisément les parkings à côté de la réserve Gazon du </a:t>
            </a:r>
            <a:r>
              <a:rPr lang="fr-FR" sz="1867" dirty="0" err="1">
                <a:solidFill>
                  <a:srgbClr val="000000"/>
                </a:solidFill>
              </a:rPr>
              <a:t>Faing</a:t>
            </a:r>
            <a:r>
              <a:rPr lang="fr-FR" sz="1867" dirty="0">
                <a:solidFill>
                  <a:srgbClr val="000000"/>
                </a:solidFill>
              </a:rPr>
              <a:t> et </a:t>
            </a:r>
            <a:r>
              <a:rPr lang="fr-FR" sz="1867" dirty="0" err="1">
                <a:solidFill>
                  <a:srgbClr val="000000"/>
                </a:solidFill>
              </a:rPr>
              <a:t>Tanet</a:t>
            </a:r>
            <a:r>
              <a:rPr lang="fr-FR" sz="1867" dirty="0">
                <a:solidFill>
                  <a:srgbClr val="000000"/>
                </a:solidFill>
              </a:rPr>
              <a:t> (Le </a:t>
            </a:r>
            <a:r>
              <a:rPr lang="fr-FR" sz="1867" dirty="0" err="1">
                <a:solidFill>
                  <a:srgbClr val="000000"/>
                </a:solidFill>
              </a:rPr>
              <a:t>Valtin</a:t>
            </a:r>
            <a:r>
              <a:rPr lang="fr-FR" sz="1867" dirty="0">
                <a:solidFill>
                  <a:srgbClr val="000000"/>
                </a:solidFill>
              </a:rPr>
              <a:t>, Plainfaing)</a:t>
            </a:r>
          </a:p>
          <a:p>
            <a:r>
              <a:rPr lang="fr-FR" sz="1867" dirty="0">
                <a:solidFill>
                  <a:srgbClr val="000000"/>
                </a:solidFill>
              </a:rPr>
              <a:t>Markstein ?</a:t>
            </a:r>
          </a:p>
          <a:p>
            <a:r>
              <a:rPr lang="fr-FR" sz="1867" dirty="0">
                <a:solidFill>
                  <a:srgbClr val="000000"/>
                </a:solidFill>
              </a:rPr>
              <a:t>Le terrain précis reste à définir</a:t>
            </a:r>
          </a:p>
          <a:p>
            <a:endParaRPr lang="fr-FR" sz="1867" dirty="0"/>
          </a:p>
          <a:p>
            <a:r>
              <a:rPr lang="fr-FR" sz="1867" b="1" i="1" dirty="0"/>
              <a:t>Problématique</a:t>
            </a:r>
          </a:p>
          <a:p>
            <a:pPr algn="just"/>
            <a:r>
              <a:rPr lang="fr-FR" sz="1867" dirty="0">
                <a:solidFill>
                  <a:srgbClr val="000000"/>
                </a:solidFill>
                <a:ea typeface="Calibri" panose="020F0502020204030204" pitchFamily="34" charset="0"/>
              </a:rPr>
              <a:t>La fréquentation importante de certains sites naturels rend la gestion des parkings anarchique et les transports pour s’y déplacer ont un impact sur les milieux et la biodiversité. Plusieurs initiatives autour de la route des Crêtes, dont la « Navette des Crêtes » ont vu le jour, ainsi que des échanges avec les acteurs au sein de la « Conférence de la Grande Crête ». </a:t>
            </a:r>
          </a:p>
          <a:p>
            <a:pPr algn="just"/>
            <a:r>
              <a:rPr lang="fr-FR" sz="1867" dirty="0">
                <a:solidFill>
                  <a:srgbClr val="000000"/>
                </a:solidFill>
                <a:ea typeface="Calibri" panose="020F0502020204030204" pitchFamily="34" charset="0"/>
              </a:rPr>
              <a:t>Les objectifs du groupe de travail pourraient être : </a:t>
            </a:r>
          </a:p>
          <a:p>
            <a:pPr marL="380990" indent="-380990" algn="just">
              <a:buFontTx/>
              <a:buChar char="-"/>
            </a:pPr>
            <a:r>
              <a:rPr lang="fr-FR" sz="1867" dirty="0">
                <a:solidFill>
                  <a:srgbClr val="000000"/>
                </a:solidFill>
                <a:ea typeface="Calibri" panose="020F0502020204030204" pitchFamily="34" charset="0"/>
              </a:rPr>
              <a:t>de relancer une dynamique de réflexion, à partir des travaux déjà réalisés sur le sujet (« Conférence de la Grande Crête » ; travaux du Comité Scientifique du PNR ; etc.)</a:t>
            </a:r>
          </a:p>
          <a:p>
            <a:pPr marL="380990" indent="-380990" algn="just">
              <a:buFontTx/>
              <a:buChar char="-"/>
            </a:pPr>
            <a:r>
              <a:rPr lang="fr-FR" sz="1867" dirty="0">
                <a:solidFill>
                  <a:srgbClr val="000000"/>
                </a:solidFill>
                <a:ea typeface="Calibri" panose="020F0502020204030204" pitchFamily="34" charset="0"/>
              </a:rPr>
              <a:t>de permettre une discussion libre et qui ouvre plusieurs champs de possibilités à mettre en débat ; </a:t>
            </a:r>
          </a:p>
          <a:p>
            <a:pPr marL="380990" indent="-380990" algn="just">
              <a:buFontTx/>
              <a:buChar char="-"/>
            </a:pPr>
            <a:r>
              <a:rPr lang="fr-FR" sz="1867" dirty="0">
                <a:solidFill>
                  <a:srgbClr val="000000"/>
                </a:solidFill>
                <a:ea typeface="Calibri" panose="020F0502020204030204" pitchFamily="34" charset="0"/>
              </a:rPr>
              <a:t>de réfléchir à une expérimentation possible sur un site délimité ;</a:t>
            </a:r>
          </a:p>
          <a:p>
            <a:pPr marL="380990" indent="-380990" algn="just">
              <a:buFontTx/>
              <a:buChar char="-"/>
            </a:pPr>
            <a:r>
              <a:rPr lang="fr-FR" sz="1867" dirty="0">
                <a:solidFill>
                  <a:srgbClr val="000000"/>
                </a:solidFill>
                <a:ea typeface="Calibri" panose="020F0502020204030204" pitchFamily="34" charset="0"/>
              </a:rPr>
              <a:t>d’en tirer des enseignements plus généraux sur la gestion de la fréquentation et de l’accès en voiture aux principaux sites vosgiens.  </a:t>
            </a:r>
          </a:p>
          <a:p>
            <a:endParaRPr lang="fr-FR" sz="1867" dirty="0"/>
          </a:p>
          <a:p>
            <a:r>
              <a:rPr lang="fr-FR" sz="1867" b="1" i="1" dirty="0"/>
              <a:t>Un livrable attendu </a:t>
            </a:r>
          </a:p>
          <a:p>
            <a:r>
              <a:rPr lang="fr-FR" sz="1867" dirty="0"/>
              <a:t>Un rapport issu de de la réflexion collective, avec plusieurs alternatives pour réguler les capacités d’accès en voiture sur cet espace, à mettre ensuite en débat dans les instances, dont la « Conférence de la Grande Crête ».  </a:t>
            </a:r>
          </a:p>
          <a:p>
            <a:endParaRPr lang="fr-FR" sz="1867" dirty="0"/>
          </a:p>
          <a:p>
            <a:r>
              <a:rPr lang="fr-FR" sz="1867" b="1" i="1" dirty="0"/>
              <a:t>Composition du groupe de travail</a:t>
            </a:r>
          </a:p>
          <a:p>
            <a:r>
              <a:rPr lang="fr-FR" sz="1867" dirty="0"/>
              <a:t>Le PNR des Ballons des Vosges, Alsace Destination Tourisme, les deux conseils départementaux, les communes, les représentants des fermes-auberges, la Région Grand Est, les agriculteurs, les résidents, les associations d’usagers, etc.</a:t>
            </a:r>
          </a:p>
          <a:p>
            <a:endParaRPr lang="fr-FR" sz="1867" b="1" dirty="0"/>
          </a:p>
          <a:p>
            <a:r>
              <a:rPr lang="fr-FR" sz="1867" b="1" dirty="0"/>
              <a:t>Porteur </a:t>
            </a:r>
            <a:r>
              <a:rPr lang="fr-FR" sz="1867" dirty="0"/>
              <a:t>: a définir</a:t>
            </a:r>
            <a:endParaRPr lang="fr-FR" sz="1867" dirty="0">
              <a:highlight>
                <a:srgbClr val="FFFF00"/>
              </a:highlight>
            </a:endParaRPr>
          </a:p>
          <a:p>
            <a:r>
              <a:rPr lang="fr-FR" sz="1867" b="1" dirty="0"/>
              <a:t>Modalité d’animation </a:t>
            </a:r>
            <a:r>
              <a:rPr lang="fr-FR" sz="1867" dirty="0"/>
              <a:t>: discussion à envisager dans le cadre d’un lot banque des territoires ?</a:t>
            </a:r>
          </a:p>
        </p:txBody>
      </p:sp>
      <p:pic>
        <p:nvPicPr>
          <p:cNvPr id="4" name="Picture 2" descr="Des sites vosgiens menacés par l'arrivée massive de touristes strasbourgeois">
            <a:extLst>
              <a:ext uri="{FF2B5EF4-FFF2-40B4-BE49-F238E27FC236}">
                <a16:creationId xmlns:a16="http://schemas.microsoft.com/office/drawing/2014/main" id="{7D0E0AC2-FCB6-73C0-F3B3-C1E2BABAB6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282"/>
          <a:stretch>
            <a:fillRect/>
          </a:stretch>
        </p:blipFill>
        <p:spPr bwMode="auto">
          <a:xfrm>
            <a:off x="12751283" y="-9471"/>
            <a:ext cx="1980716" cy="120660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Voiture avec un remplissage uni">
            <a:extLst>
              <a:ext uri="{FF2B5EF4-FFF2-40B4-BE49-F238E27FC236}">
                <a16:creationId xmlns:a16="http://schemas.microsoft.com/office/drawing/2014/main" id="{7EBCE786-009B-86BA-B06C-3A5190D68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8187" y="893812"/>
            <a:ext cx="609600" cy="609600"/>
          </a:xfrm>
          <a:prstGeom prst="rect">
            <a:avLst/>
          </a:prstGeom>
        </p:spPr>
      </p:pic>
      <p:sp>
        <p:nvSpPr>
          <p:cNvPr id="7" name="Shape">
            <a:extLst>
              <a:ext uri="{FF2B5EF4-FFF2-40B4-BE49-F238E27FC236}">
                <a16:creationId xmlns:a16="http://schemas.microsoft.com/office/drawing/2014/main" id="{381AEE93-5CE0-DD63-C109-1D900023AAE4}"/>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9" name="Titre 1">
            <a:extLst>
              <a:ext uri="{FF2B5EF4-FFF2-40B4-BE49-F238E27FC236}">
                <a16:creationId xmlns:a16="http://schemas.microsoft.com/office/drawing/2014/main" id="{4CE0A255-8333-28B0-1B47-B997BCFC1A91}"/>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311699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574A-DEB3-87FB-43A3-D0E2ABB51C0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DDBA418-CEBA-1EA5-EF67-BD3FFD8ED973}"/>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a:extLst>
              <a:ext uri="{FF2B5EF4-FFF2-40B4-BE49-F238E27FC236}">
                <a16:creationId xmlns:a16="http://schemas.microsoft.com/office/drawing/2014/main" id="{05BED333-2190-0F32-9591-CAD3FEE67833}"/>
              </a:ext>
            </a:extLst>
          </p:cNvPr>
          <p:cNvSpPr txBox="1"/>
          <p:nvPr/>
        </p:nvSpPr>
        <p:spPr>
          <a:xfrm>
            <a:off x="2502361" y="839077"/>
            <a:ext cx="8368395" cy="830997"/>
          </a:xfrm>
          <a:prstGeom prst="rect">
            <a:avLst/>
          </a:prstGeom>
          <a:noFill/>
        </p:spPr>
        <p:txBody>
          <a:bodyPr wrap="square">
            <a:spAutoFit/>
          </a:bodyPr>
          <a:lstStyle/>
          <a:p>
            <a:r>
              <a:rPr lang="fr-FR" sz="2400" dirty="0">
                <a:solidFill>
                  <a:schemeClr val="dk1"/>
                </a:solidFill>
                <a:latin typeface="Titillium" pitchFamily="2" charset="77"/>
              </a:rPr>
              <a:t>Une </a:t>
            </a:r>
            <a:r>
              <a:rPr lang="fr-FR" sz="2400" b="1" dirty="0">
                <a:solidFill>
                  <a:schemeClr val="dk1"/>
                </a:solidFill>
                <a:latin typeface="Titillium" pitchFamily="2" charset="77"/>
              </a:rPr>
              <a:t>gestion forestière </a:t>
            </a:r>
            <a:r>
              <a:rPr lang="fr-FR" sz="2400" dirty="0">
                <a:solidFill>
                  <a:schemeClr val="dk1"/>
                </a:solidFill>
                <a:latin typeface="Titillium" pitchFamily="2" charset="77"/>
              </a:rPr>
              <a:t>adaptée au changement climatique : vers une meilleure gestion des jeunes peuplements</a:t>
            </a:r>
            <a:endParaRPr lang="fr-FR" sz="2400" dirty="0">
              <a:latin typeface="Titillium" pitchFamily="2" charset="77"/>
            </a:endParaRPr>
          </a:p>
        </p:txBody>
      </p:sp>
      <p:sp>
        <p:nvSpPr>
          <p:cNvPr id="16" name="ZoneTexte 15">
            <a:extLst>
              <a:ext uri="{FF2B5EF4-FFF2-40B4-BE49-F238E27FC236}">
                <a16:creationId xmlns:a16="http://schemas.microsoft.com/office/drawing/2014/main" id="{6D574463-AB44-9671-30CB-D0E7B171F872}"/>
              </a:ext>
            </a:extLst>
          </p:cNvPr>
          <p:cNvSpPr txBox="1"/>
          <p:nvPr/>
        </p:nvSpPr>
        <p:spPr>
          <a:xfrm>
            <a:off x="1906295" y="1849309"/>
            <a:ext cx="11813229" cy="6413422"/>
          </a:xfrm>
          <a:prstGeom prst="rect">
            <a:avLst/>
          </a:prstGeom>
          <a:noFill/>
        </p:spPr>
        <p:txBody>
          <a:bodyPr wrap="square">
            <a:spAutoFit/>
          </a:bodyPr>
          <a:lstStyle/>
          <a:p>
            <a:r>
              <a:rPr lang="fr-FR" sz="1867" b="1" i="1" dirty="0"/>
              <a:t>Un terrain</a:t>
            </a:r>
          </a:p>
          <a:p>
            <a:r>
              <a:rPr lang="fr-FR" sz="1867" dirty="0"/>
              <a:t>Vosges du Nord, unité forestière du Pays de Bitche, ONF 57 – 67</a:t>
            </a:r>
          </a:p>
          <a:p>
            <a:r>
              <a:rPr lang="fr-FR" sz="1867" dirty="0"/>
              <a:t>Clairegoutte</a:t>
            </a:r>
          </a:p>
          <a:p>
            <a:endParaRPr lang="fr-FR" sz="1867" dirty="0"/>
          </a:p>
          <a:p>
            <a:r>
              <a:rPr lang="fr-FR" sz="1867" b="1" i="1" dirty="0"/>
              <a:t>Problématique</a:t>
            </a:r>
          </a:p>
          <a:p>
            <a:r>
              <a:rPr lang="fr-FR" sz="1867" dirty="0"/>
              <a:t>L’enjeu est à partir d’un territoire (Vosges du Nord) d’identifier les enjeux clés, les points qui font consensus et dissensus dans l’adaptation des forêts au changement climatique sur le massif, et l’impact en termes de sensibilisation des publics cibles afin de dépasser les freins à une coordination des acteurs et à l’élaboration d’une stratégie d’ensemble.</a:t>
            </a:r>
          </a:p>
          <a:p>
            <a:endParaRPr lang="fr-FR" sz="1867" b="1" i="1" dirty="0"/>
          </a:p>
          <a:p>
            <a:r>
              <a:rPr lang="fr-FR" sz="1867" b="1" i="1" dirty="0"/>
              <a:t>Un livrable attendu </a:t>
            </a:r>
          </a:p>
          <a:p>
            <a:pPr marL="380990" indent="-380990">
              <a:buFont typeface="Arial" panose="020B0604020202020204" pitchFamily="34" charset="0"/>
              <a:buChar char="•"/>
            </a:pPr>
            <a:r>
              <a:rPr lang="fr-FR" sz="1867" dirty="0"/>
              <a:t>Liste des points de consensus et de dissensus sur les conditions d’adaptation de la forêt au changement climatique, conditions pour les dépasser et programme d’action en vue de l’élaboration d’une stratégie d’ensemble</a:t>
            </a:r>
          </a:p>
          <a:p>
            <a:pPr marL="380990" indent="-380990">
              <a:buFont typeface="Arial" panose="020B0604020202020204" pitchFamily="34" charset="0"/>
              <a:buChar char="•"/>
            </a:pPr>
            <a:r>
              <a:rPr lang="fr-FR" sz="1867" dirty="0"/>
              <a:t>Note de stratégie de sensibilisation et communication auprès de différents publics sur l’adaptation des forêts du massif des Vosges au changement climatique</a:t>
            </a:r>
          </a:p>
          <a:p>
            <a:endParaRPr lang="fr-FR" sz="1867" dirty="0"/>
          </a:p>
          <a:p>
            <a:r>
              <a:rPr lang="fr-FR" sz="1867" b="1" i="1" dirty="0"/>
              <a:t>Composition du groupe de travail</a:t>
            </a:r>
            <a:r>
              <a:rPr lang="fr-FR" sz="1867" dirty="0"/>
              <a:t> : PNR des Vosges du Nord, UT ONF concernées, gestionnaires des parcelles privées, communes, associations de chasse, associations environnementales, Club vosgien, représentants des usagers, DRAAF Département de la Santé des Forêts, OHM Pays de Bitche, scientifiques (Conseil scientifique des PNR, Université de Strasbourg, Observatoire </a:t>
            </a:r>
            <a:r>
              <a:rPr lang="fr-FR" sz="1867" dirty="0" err="1"/>
              <a:t>HydroGéochimique</a:t>
            </a:r>
            <a:r>
              <a:rPr lang="fr-FR" sz="1867" dirty="0"/>
              <a:t> de l’Environnement d’Aubure, PUCA, …), industriels de la filière bois, …</a:t>
            </a:r>
          </a:p>
          <a:p>
            <a:endParaRPr lang="fr-FR" sz="1867" dirty="0"/>
          </a:p>
          <a:p>
            <a:r>
              <a:rPr lang="fr-FR" sz="1867" b="1" dirty="0"/>
              <a:t>Porteur </a:t>
            </a:r>
            <a:r>
              <a:rPr lang="fr-FR" sz="1867" dirty="0"/>
              <a:t>:</a:t>
            </a:r>
          </a:p>
          <a:p>
            <a:r>
              <a:rPr lang="fr-FR" sz="1867" b="1" dirty="0"/>
              <a:t>Modalité d’animation </a:t>
            </a:r>
            <a:r>
              <a:rPr lang="fr-FR" sz="1867" dirty="0"/>
              <a:t>: La </a:t>
            </a:r>
            <a:r>
              <a:rPr lang="fr-FR" sz="1867" dirty="0" err="1"/>
              <a:t>vigotte</a:t>
            </a:r>
            <a:r>
              <a:rPr lang="fr-FR" sz="1867" dirty="0"/>
              <a:t> </a:t>
            </a:r>
            <a:r>
              <a:rPr lang="fr-FR" sz="1867" dirty="0" err="1"/>
              <a:t>lab</a:t>
            </a:r>
            <a:endParaRPr lang="fr-FR" sz="1867" dirty="0"/>
          </a:p>
        </p:txBody>
      </p:sp>
      <p:pic>
        <p:nvPicPr>
          <p:cNvPr id="6146" name="Picture 2" descr="Parc naturel régional des Vosges du Nord">
            <a:extLst>
              <a:ext uri="{FF2B5EF4-FFF2-40B4-BE49-F238E27FC236}">
                <a16:creationId xmlns:a16="http://schemas.microsoft.com/office/drawing/2014/main" id="{8365B173-0042-65FB-35F1-E4E0157726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94434" y="277388"/>
            <a:ext cx="2631991" cy="1753817"/>
          </a:xfrm>
          <a:prstGeom prst="rect">
            <a:avLst/>
          </a:prstGeom>
          <a:noFill/>
          <a:extLst>
            <a:ext uri="{909E8E84-426E-40DD-AFC4-6F175D3DCCD1}">
              <a14:hiddenFill xmlns:a14="http://schemas.microsoft.com/office/drawing/2010/main">
                <a:solidFill>
                  <a:srgbClr val="FFFFFF"/>
                </a:solidFill>
              </a14:hiddenFill>
            </a:ext>
          </a:extLst>
        </p:spPr>
      </p:pic>
      <p:sp>
        <p:nvSpPr>
          <p:cNvPr id="2" name="Shape">
            <a:extLst>
              <a:ext uri="{FF2B5EF4-FFF2-40B4-BE49-F238E27FC236}">
                <a16:creationId xmlns:a16="http://schemas.microsoft.com/office/drawing/2014/main" id="{FD3CE818-47DF-A4AB-554D-B257F4EDD949}"/>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3" name="Titre 1">
            <a:extLst>
              <a:ext uri="{FF2B5EF4-FFF2-40B4-BE49-F238E27FC236}">
                <a16:creationId xmlns:a16="http://schemas.microsoft.com/office/drawing/2014/main" id="{871187D5-1072-552F-B9AB-0BB32EBFD811}"/>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pic>
        <p:nvPicPr>
          <p:cNvPr id="4" name="Graphique 3" descr="Sapin avec un remplissage uni">
            <a:extLst>
              <a:ext uri="{FF2B5EF4-FFF2-40B4-BE49-F238E27FC236}">
                <a16:creationId xmlns:a16="http://schemas.microsoft.com/office/drawing/2014/main" id="{8F1583F4-896B-A8E3-8AA1-56FD94A0D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6420" y="949165"/>
            <a:ext cx="573755" cy="573755"/>
          </a:xfrm>
          <a:prstGeom prst="rect">
            <a:avLst/>
          </a:prstGeom>
        </p:spPr>
      </p:pic>
    </p:spTree>
    <p:extLst>
      <p:ext uri="{BB962C8B-B14F-4D97-AF65-F5344CB8AC3E}">
        <p14:creationId xmlns:p14="http://schemas.microsoft.com/office/powerpoint/2010/main" val="3204102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2147-826B-972D-701B-05314B26F40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9B53B8A-B1E3-B9DB-374B-A48FDF52235A}"/>
              </a:ext>
            </a:extLst>
          </p:cNvPr>
          <p:cNvSpPr/>
          <p:nvPr/>
        </p:nvSpPr>
        <p:spPr>
          <a:xfrm>
            <a:off x="7064415" y="3125013"/>
            <a:ext cx="5190032" cy="3032721"/>
          </a:xfrm>
          <a:prstGeom prst="rect">
            <a:avLst/>
          </a:prstGeom>
          <a:noFill/>
          <a:ln w="381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a:extLst>
              <a:ext uri="{FF2B5EF4-FFF2-40B4-BE49-F238E27FC236}">
                <a16:creationId xmlns:a16="http://schemas.microsoft.com/office/drawing/2014/main" id="{25B0F0D2-D6AD-2ACA-D894-89C62EF167A0}"/>
              </a:ext>
            </a:extLst>
          </p:cNvPr>
          <p:cNvSpPr txBox="1"/>
          <p:nvPr/>
        </p:nvSpPr>
        <p:spPr>
          <a:xfrm>
            <a:off x="2360606" y="804849"/>
            <a:ext cx="8928948" cy="830997"/>
          </a:xfrm>
          <a:prstGeom prst="rect">
            <a:avLst/>
          </a:prstGeom>
          <a:noFill/>
        </p:spPr>
        <p:txBody>
          <a:bodyPr wrap="square">
            <a:spAutoFit/>
          </a:bodyPr>
          <a:lstStyle/>
          <a:p>
            <a:pPr defTabSz="1219170">
              <a:defRPr/>
            </a:pPr>
            <a:r>
              <a:rPr lang="fr-FR" sz="2400" dirty="0">
                <a:solidFill>
                  <a:schemeClr val="dk1"/>
                </a:solidFill>
                <a:latin typeface="Titillium" pitchFamily="2" charset="77"/>
              </a:rPr>
              <a:t>Gestion </a:t>
            </a:r>
            <a:r>
              <a:rPr lang="fr-FR" sz="2400" b="1" dirty="0">
                <a:solidFill>
                  <a:schemeClr val="dk1"/>
                </a:solidFill>
                <a:latin typeface="Titillium" pitchFamily="2" charset="77"/>
              </a:rPr>
              <a:t>d’îlots de fraîcheur </a:t>
            </a:r>
            <a:r>
              <a:rPr lang="fr-FR" sz="2400" dirty="0">
                <a:solidFill>
                  <a:schemeClr val="dk1"/>
                </a:solidFill>
                <a:latin typeface="Titillium" pitchFamily="2" charset="77"/>
              </a:rPr>
              <a:t>à l’échelle du massif ; entre information et gestion de la fréquentation, quelle stratégie ?</a:t>
            </a:r>
            <a:endParaRPr lang="fr-FR" sz="2400" dirty="0">
              <a:latin typeface="Titillium" pitchFamily="2" charset="77"/>
            </a:endParaRPr>
          </a:p>
        </p:txBody>
      </p:sp>
      <p:sp>
        <p:nvSpPr>
          <p:cNvPr id="14" name="ZoneTexte 13">
            <a:extLst>
              <a:ext uri="{FF2B5EF4-FFF2-40B4-BE49-F238E27FC236}">
                <a16:creationId xmlns:a16="http://schemas.microsoft.com/office/drawing/2014/main" id="{F41F5504-F5DC-190E-0FAF-1C8632C20FF4}"/>
              </a:ext>
            </a:extLst>
          </p:cNvPr>
          <p:cNvSpPr txBox="1"/>
          <p:nvPr/>
        </p:nvSpPr>
        <p:spPr>
          <a:xfrm>
            <a:off x="1899202" y="1586105"/>
            <a:ext cx="12032281" cy="7275390"/>
          </a:xfrm>
          <a:prstGeom prst="rect">
            <a:avLst/>
          </a:prstGeom>
          <a:noFill/>
        </p:spPr>
        <p:txBody>
          <a:bodyPr wrap="square" rtlCol="0">
            <a:spAutoFit/>
          </a:bodyPr>
          <a:lstStyle/>
          <a:p>
            <a:r>
              <a:rPr lang="fr-FR" sz="1867" b="1" i="1" dirty="0"/>
              <a:t>Un terrain</a:t>
            </a:r>
          </a:p>
          <a:p>
            <a:r>
              <a:rPr lang="fr-FR" sz="1867" dirty="0"/>
              <a:t>Volonté d’avoir une stratégie globale à l’échelle du massif</a:t>
            </a:r>
          </a:p>
          <a:p>
            <a:r>
              <a:rPr lang="fr-FR" sz="1867" dirty="0">
                <a:sym typeface="Wingdings" pitchFamily="2" charset="2"/>
              </a:rPr>
              <a:t>Un terrain d’expérimentation : </a:t>
            </a:r>
            <a:r>
              <a:rPr lang="fr-FR" sz="1867" dirty="0">
                <a:highlight>
                  <a:srgbClr val="FFFF00"/>
                </a:highlight>
              </a:rPr>
              <a:t>Cascade de Tendon ?</a:t>
            </a:r>
          </a:p>
          <a:p>
            <a:endParaRPr lang="fr-FR" sz="1867" dirty="0"/>
          </a:p>
          <a:p>
            <a:r>
              <a:rPr lang="fr-FR" sz="1867" b="1" i="1" dirty="0"/>
              <a:t>Problématique</a:t>
            </a:r>
          </a:p>
          <a:p>
            <a:r>
              <a:rPr lang="fr-FR" sz="1867" dirty="0"/>
              <a:t>Dans un contexte de changement climatique, l’enjeu est à la fois de multiplier les zones repérées sur le massif, tout en régulant leur fréquentation. </a:t>
            </a:r>
          </a:p>
          <a:p>
            <a:endParaRPr lang="fr-FR" sz="1867" b="1" i="1" dirty="0"/>
          </a:p>
          <a:p>
            <a:r>
              <a:rPr lang="fr-FR" sz="1867" b="1" i="1" dirty="0"/>
              <a:t>Un livrable attendu </a:t>
            </a:r>
          </a:p>
          <a:p>
            <a:r>
              <a:rPr lang="fr-FR" sz="1867" dirty="0"/>
              <a:t>1. Définir la fraîcheur et sa fréquentation :</a:t>
            </a:r>
          </a:p>
          <a:p>
            <a:pPr marL="380990" indent="-380990">
              <a:buFont typeface="Arial" panose="020B0604020202020204" pitchFamily="34" charset="0"/>
              <a:buChar char="•"/>
            </a:pPr>
            <a:r>
              <a:rPr lang="fr-FR" sz="1867" dirty="0"/>
              <a:t>Prospective de la fraîcheur : quelle est la particularité de la fraîcheur dans les Vosges ? </a:t>
            </a:r>
          </a:p>
          <a:p>
            <a:pPr marL="380990" indent="-380990">
              <a:buFont typeface="Arial" panose="020B0604020202020204" pitchFamily="34" charset="0"/>
              <a:buChar char="•"/>
            </a:pPr>
            <a:r>
              <a:rPr lang="fr-FR" sz="1867" dirty="0"/>
              <a:t>Identifier les besoins des usagers et la typologie des profils (excursionnistes, touristes, familles, jeunes, </a:t>
            </a:r>
            <a:r>
              <a:rPr lang="fr-FR" sz="1867" dirty="0" err="1"/>
              <a:t>etc</a:t>
            </a:r>
            <a:r>
              <a:rPr lang="fr-FR" sz="1867" dirty="0"/>
              <a:t>)</a:t>
            </a:r>
          </a:p>
          <a:p>
            <a:r>
              <a:rPr lang="fr-FR" sz="1867" dirty="0"/>
              <a:t>2. Définir des règles d’accès et une typologie :</a:t>
            </a:r>
          </a:p>
          <a:p>
            <a:pPr marL="380990" indent="-380990">
              <a:buFont typeface="Arial" panose="020B0604020202020204" pitchFamily="34" charset="0"/>
              <a:buChar char="•"/>
            </a:pPr>
            <a:r>
              <a:rPr lang="fr-FR" sz="1867" dirty="0"/>
              <a:t>Réalisation d’une cartographie de la typologie des sites à l’échelle du massif/ Plan de gestion de site : fixer des règles globales, comme le dernier km à pied ?</a:t>
            </a:r>
          </a:p>
          <a:p>
            <a:r>
              <a:rPr lang="fr-FR" sz="1867" dirty="0"/>
              <a:t>3. Aborder le sujet de la communication et donc de la « vision Massif » sur la fréquentation de ces sites :</a:t>
            </a:r>
          </a:p>
          <a:p>
            <a:pPr marL="380990" indent="-380990">
              <a:buFont typeface="Arial" panose="020B0604020202020204" pitchFamily="34" charset="0"/>
              <a:buChar char="•"/>
            </a:pPr>
            <a:r>
              <a:rPr lang="fr-FR" sz="1867" dirty="0"/>
              <a:t>Faut-il communiquer sur la fraîcheur ? Comment communiquer ?</a:t>
            </a:r>
          </a:p>
          <a:p>
            <a:pPr marL="380990" indent="-380990">
              <a:buFont typeface="Arial" panose="020B0604020202020204" pitchFamily="34" charset="0"/>
              <a:buChar char="•"/>
            </a:pPr>
            <a:endParaRPr lang="fr-FR" sz="1867" dirty="0"/>
          </a:p>
          <a:p>
            <a:r>
              <a:rPr lang="fr-FR" sz="1867" b="1" i="1" dirty="0"/>
              <a:t>Composition du groupe de travail</a:t>
            </a:r>
            <a:r>
              <a:rPr lang="fr-FR" sz="1867" dirty="0"/>
              <a:t> : </a:t>
            </a:r>
          </a:p>
          <a:p>
            <a:r>
              <a:rPr lang="fr-FR" sz="1867" dirty="0"/>
              <a:t>Processus de concertation et de confrontation de différents points de vue afin d’élaborer une vision partagée : usagers, fédération de randonnée, fédération chasse, communes, représentant de l’initiative « Au Petit baigneur la chance » à Gérardmer, activités de sport de nature.</a:t>
            </a:r>
          </a:p>
          <a:p>
            <a:endParaRPr lang="fr-FR" sz="1867" dirty="0"/>
          </a:p>
          <a:p>
            <a:r>
              <a:rPr lang="fr-FR" sz="1867" b="1" dirty="0"/>
              <a:t>Porteur </a:t>
            </a:r>
            <a:r>
              <a:rPr lang="fr-FR" sz="1867" dirty="0"/>
              <a:t>: </a:t>
            </a:r>
          </a:p>
          <a:p>
            <a:r>
              <a:rPr lang="fr-FR" sz="1867" b="1" dirty="0"/>
              <a:t>Modalité d’animation </a:t>
            </a:r>
            <a:r>
              <a:rPr lang="fr-FR" sz="1867" dirty="0"/>
              <a:t>:</a:t>
            </a:r>
            <a:endParaRPr lang="fr-FR" sz="1867" dirty="0">
              <a:highlight>
                <a:srgbClr val="FFFF00"/>
              </a:highlight>
            </a:endParaRPr>
          </a:p>
        </p:txBody>
      </p:sp>
      <p:pic>
        <p:nvPicPr>
          <p:cNvPr id="4098" name="Picture 2" descr="Cascades de Tendon - Randonnée &amp; Guide | Rheaparks">
            <a:extLst>
              <a:ext uri="{FF2B5EF4-FFF2-40B4-BE49-F238E27FC236}">
                <a16:creationId xmlns:a16="http://schemas.microsoft.com/office/drawing/2014/main" id="{59D9DE4E-1669-4FC0-BEA1-2D7F017D73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9530" y="79391"/>
            <a:ext cx="1721324" cy="215165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que 1" descr="Thermomètre avec un remplissage uni">
            <a:extLst>
              <a:ext uri="{FF2B5EF4-FFF2-40B4-BE49-F238E27FC236}">
                <a16:creationId xmlns:a16="http://schemas.microsoft.com/office/drawing/2014/main" id="{00B2C0EE-BE96-A050-953D-51B8818A9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7249" y="924954"/>
            <a:ext cx="573748" cy="573748"/>
          </a:xfrm>
          <a:prstGeom prst="rect">
            <a:avLst/>
          </a:prstGeom>
        </p:spPr>
      </p:pic>
      <p:sp>
        <p:nvSpPr>
          <p:cNvPr id="4" name="Shape">
            <a:extLst>
              <a:ext uri="{FF2B5EF4-FFF2-40B4-BE49-F238E27FC236}">
                <a16:creationId xmlns:a16="http://schemas.microsoft.com/office/drawing/2014/main" id="{EF9FC04B-6C25-1FED-815C-FBBBD677974F}"/>
              </a:ext>
            </a:extLst>
          </p:cNvPr>
          <p:cNvSpPr/>
          <p:nvPr/>
        </p:nvSpPr>
        <p:spPr>
          <a:xfrm rot="897685">
            <a:off x="1905633" y="313054"/>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5" name="Titre 1">
            <a:extLst>
              <a:ext uri="{FF2B5EF4-FFF2-40B4-BE49-F238E27FC236}">
                <a16:creationId xmlns:a16="http://schemas.microsoft.com/office/drawing/2014/main" id="{1BD92DC8-3A5D-C6FF-9C25-6B449DEBB16C}"/>
              </a:ext>
            </a:extLst>
          </p:cNvPr>
          <p:cNvSpPr txBox="1">
            <a:spLocks/>
          </p:cNvSpPr>
          <p:nvPr/>
        </p:nvSpPr>
        <p:spPr>
          <a:xfrm>
            <a:off x="2052060" y="317137"/>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9" b="1" dirty="0">
                <a:latin typeface="Titillium Web" pitchFamily="2" charset="77"/>
              </a:rPr>
              <a:t>Les situations complexes et concrètes</a:t>
            </a:r>
          </a:p>
        </p:txBody>
      </p:sp>
    </p:spTree>
    <p:extLst>
      <p:ext uri="{BB962C8B-B14F-4D97-AF65-F5344CB8AC3E}">
        <p14:creationId xmlns:p14="http://schemas.microsoft.com/office/powerpoint/2010/main" val="194610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64442" y="1778963"/>
            <a:ext cx="11887200" cy="7276351"/>
          </a:xfrm>
          <a:prstGeom prst="rect">
            <a:avLst/>
          </a:prstGeom>
        </p:spPr>
        <p:txBody>
          <a:bodyPr vert="horz" wrap="square" lIns="0" tIns="12700" rIns="0" bIns="0" rtlCol="0">
            <a:spAutoFit/>
          </a:bodyPr>
          <a:lstStyle/>
          <a:p>
            <a:pPr marL="342900" indent="-342900" algn="just">
              <a:buFont typeface="Wingdings" panose="05000000000000000000" pitchFamily="2" charset="2"/>
              <a:buChar char="à"/>
            </a:pPr>
            <a:r>
              <a:rPr lang="fr-FR" sz="2400" b="1" dirty="0">
                <a:solidFill>
                  <a:schemeClr val="tx2"/>
                </a:solidFill>
                <a:latin typeface="Arial" panose="020B0604020202020204" pitchFamily="34" charset="0"/>
                <a:cs typeface="Arial" panose="020B0604020202020204" pitchFamily="34" charset="0"/>
                <a:sym typeface="Wingdings" panose="05000000000000000000" pitchFamily="2" charset="2"/>
              </a:rPr>
              <a:t>Des objectifs et des choix</a:t>
            </a:r>
          </a:p>
          <a:p>
            <a:pPr marL="800100" lvl="1"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Une volonté de mise en mouvement et de sensibilisation des membres du comité de massif</a:t>
            </a:r>
          </a:p>
          <a:p>
            <a:pPr marL="800100" lvl="1"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Une articulation avec les documents et outils de planification déjà existants (COP, SRADDET, SCOT) plutôt qu’un document de planification supplémentaires</a:t>
            </a:r>
          </a:p>
          <a:p>
            <a:pPr marL="800100" lvl="1"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Un appui sur des cas </a:t>
            </a:r>
            <a:r>
              <a:rPr lang="fr-FR" sz="2400" dirty="0" err="1">
                <a:solidFill>
                  <a:schemeClr val="tx2"/>
                </a:solidFill>
                <a:latin typeface="Arial" panose="020B0604020202020204" pitchFamily="34" charset="0"/>
                <a:cs typeface="Arial" panose="020B0604020202020204" pitchFamily="34" charset="0"/>
                <a:sym typeface="Wingdings" panose="05000000000000000000" pitchFamily="2" charset="2"/>
              </a:rPr>
              <a:t>concrèts</a:t>
            </a: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 (via des visites et des groupes de travail)</a:t>
            </a:r>
          </a:p>
          <a:p>
            <a:pPr algn="just"/>
            <a:endParaRPr lang="fr-FR" sz="2400" b="1" dirty="0">
              <a:solidFill>
                <a:schemeClr val="tx2"/>
              </a:solidFill>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à"/>
            </a:pPr>
            <a:r>
              <a:rPr lang="fr-FR" sz="2400" b="1" dirty="0">
                <a:solidFill>
                  <a:schemeClr val="tx2"/>
                </a:solidFill>
                <a:latin typeface="Arial" panose="020B0604020202020204" pitchFamily="34" charset="0"/>
                <a:cs typeface="Arial" panose="020B0604020202020204" pitchFamily="34" charset="0"/>
                <a:sym typeface="Wingdings" panose="05000000000000000000" pitchFamily="2" charset="2"/>
              </a:rPr>
              <a:t>En termes de méthode</a:t>
            </a:r>
            <a:endPar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Une  mobilisation des diagnostics et ressources déjà existants pour un point de situation </a:t>
            </a: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mise en place d’une véritable dynamique sur du long terme</a:t>
            </a: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ea typeface="Marianne Light" charset="0"/>
                <a:cs typeface="Arial" panose="020B0604020202020204" pitchFamily="34" charset="0"/>
                <a:sym typeface="Wingdings" panose="05000000000000000000" pitchFamily="2" charset="2"/>
              </a:rPr>
              <a:t>Des visées très opérationnelles à partir de situation concrètes</a:t>
            </a: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ea typeface="Marianne Light" charset="0"/>
                <a:cs typeface="Arial" panose="020B0604020202020204" pitchFamily="34" charset="0"/>
                <a:sym typeface="Wingdings" panose="05000000000000000000" pitchFamily="2" charset="2"/>
              </a:rPr>
              <a:t>Une démarche ramassée dans le temps (février 2024- octobre 2025)</a:t>
            </a:r>
          </a:p>
          <a:p>
            <a:pPr marL="342900" indent="-342900" algn="just">
              <a:buFont typeface="Wingdings" panose="05000000000000000000" pitchFamily="2" charset="2"/>
              <a:buChar char="Ø"/>
            </a:pPr>
            <a:endParaRPr lang="fr-FR" sz="2400" dirty="0">
              <a:solidFill>
                <a:schemeClr val="tx2"/>
              </a:solidFill>
              <a:latin typeface="Arial" panose="020B0604020202020204" pitchFamily="34" charset="0"/>
              <a:ea typeface="Marianne Light"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Ø"/>
            </a:pPr>
            <a:endPar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endParaRPr>
          </a:p>
          <a:p>
            <a:pPr marL="342900" indent="-342900" algn="just">
              <a:buFont typeface="Wingdings" panose="05000000000000000000" pitchFamily="2" charset="2"/>
              <a:buChar char="à"/>
            </a:pPr>
            <a:r>
              <a:rPr lang="fr-FR" sz="2400" b="1" dirty="0">
                <a:solidFill>
                  <a:schemeClr val="tx2"/>
                </a:solidFill>
                <a:latin typeface="Arial" panose="020B0604020202020204" pitchFamily="34" charset="0"/>
                <a:cs typeface="Arial" panose="020B0604020202020204" pitchFamily="34" charset="0"/>
                <a:sym typeface="Wingdings" panose="05000000000000000000" pitchFamily="2" charset="2"/>
              </a:rPr>
              <a:t>En termes de contenus</a:t>
            </a: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cs typeface="Arial" panose="020B0604020202020204" pitchFamily="34" charset="0"/>
                <a:sym typeface="Wingdings" panose="05000000000000000000" pitchFamily="2" charset="2"/>
              </a:rPr>
              <a:t>une démarche qui croise filières et territoires</a:t>
            </a:r>
          </a:p>
          <a:p>
            <a:pPr marL="342900" indent="-342900" algn="just">
              <a:buFont typeface="Wingdings" panose="05000000000000000000" pitchFamily="2" charset="2"/>
              <a:buChar char="Ø"/>
            </a:pPr>
            <a:r>
              <a:rPr lang="fr-FR" sz="2400" dirty="0">
                <a:solidFill>
                  <a:schemeClr val="tx2"/>
                </a:solidFill>
                <a:latin typeface="Arial" panose="020B0604020202020204" pitchFamily="34" charset="0"/>
                <a:ea typeface="Marianne Light" charset="0"/>
                <a:cs typeface="Arial" panose="020B0604020202020204" pitchFamily="34" charset="0"/>
                <a:sym typeface="Wingdings" panose="05000000000000000000" pitchFamily="2" charset="2"/>
              </a:rPr>
              <a:t>Un croisement d’expertises : disciplinaires et de niveaux (croisement entre expertises locales et nationales, regards pluridisciplinaires)</a:t>
            </a:r>
          </a:p>
          <a:p>
            <a:pPr algn="just"/>
            <a:endParaRPr lang="fr-FR" sz="1600" b="1" dirty="0">
              <a:latin typeface="TITILLIUM WEBSEMIBOLD" pitchFamily="2" charset="77"/>
              <a:sym typeface="Wingdings" panose="05000000000000000000" pitchFamily="2" charset="2"/>
            </a:endParaRPr>
          </a:p>
        </p:txBody>
      </p:sp>
      <p:sp>
        <p:nvSpPr>
          <p:cNvPr id="15" name="object 15"/>
          <p:cNvSpPr txBox="1">
            <a:spLocks noGrp="1"/>
          </p:cNvSpPr>
          <p:nvPr>
            <p:ph type="title"/>
          </p:nvPr>
        </p:nvSpPr>
        <p:spPr>
          <a:xfrm>
            <a:off x="3124984" y="566972"/>
            <a:ext cx="10413216" cy="1121269"/>
          </a:xfrm>
          <a:prstGeom prst="rect">
            <a:avLst/>
          </a:prstGeom>
        </p:spPr>
        <p:txBody>
          <a:bodyPr vert="horz" wrap="square" lIns="0" tIns="12065" rIns="0" bIns="0" rtlCol="0">
            <a:spAutoFit/>
          </a:bodyPr>
          <a:lstStyle/>
          <a:p>
            <a:pPr marL="12700" marR="5080">
              <a:lnSpc>
                <a:spcPct val="100800"/>
              </a:lnSpc>
              <a:spcBef>
                <a:spcPts val="95"/>
              </a:spcBef>
            </a:pPr>
            <a:r>
              <a:rPr lang="fr-FR" sz="3650" spc="60" dirty="0">
                <a:solidFill>
                  <a:srgbClr val="2C3176"/>
                </a:solidFill>
                <a:latin typeface="Marianne" charset="0"/>
                <a:ea typeface="Marianne" charset="0"/>
                <a:cs typeface="Marianne" charset="0"/>
              </a:rPr>
              <a:t>Fondamentaux de la démarche</a:t>
            </a:r>
            <a:br>
              <a:rPr lang="fr-FR" sz="3650" spc="60" dirty="0">
                <a:solidFill>
                  <a:srgbClr val="2C3176"/>
                </a:solidFill>
                <a:latin typeface="Marianne" charset="0"/>
                <a:ea typeface="Marianne" charset="0"/>
                <a:cs typeface="Marianne" charset="0"/>
              </a:rPr>
            </a:br>
            <a:r>
              <a:rPr lang="fr-FR" sz="3650" spc="60" dirty="0">
                <a:solidFill>
                  <a:srgbClr val="2C3176"/>
                </a:solidFill>
                <a:latin typeface="Marianne" charset="0"/>
                <a:ea typeface="Marianne" charset="0"/>
                <a:cs typeface="Marianne" charset="0"/>
              </a:rPr>
              <a:t> et partis pris</a:t>
            </a:r>
            <a:endParaRPr sz="3650" dirty="0">
              <a:latin typeface="Marianne" charset="0"/>
              <a:ea typeface="Marianne" charset="0"/>
              <a:cs typeface="Marianne" charset="0"/>
            </a:endParaRP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9416" y="7785723"/>
            <a:ext cx="970051" cy="1746504"/>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6" name="object 24"/>
          <p:cNvSpPr/>
          <p:nvPr/>
        </p:nvSpPr>
        <p:spPr>
          <a:xfrm rot="16200000">
            <a:off x="12428109" y="5331833"/>
            <a:ext cx="3848904" cy="3806882"/>
          </a:xfrm>
          <a:custGeom>
            <a:avLst/>
            <a:gdLst/>
            <a:ahLst/>
            <a:cxnLst/>
            <a:rect l="l" t="t" r="r" b="b"/>
            <a:pathLst>
              <a:path w="2849880" h="2818765">
                <a:moveTo>
                  <a:pt x="880637" y="0"/>
                </a:moveTo>
                <a:lnTo>
                  <a:pt x="0" y="0"/>
                </a:lnTo>
                <a:lnTo>
                  <a:pt x="0" y="2818584"/>
                </a:lnTo>
                <a:lnTo>
                  <a:pt x="2849810" y="2818584"/>
                </a:lnTo>
                <a:lnTo>
                  <a:pt x="2849810" y="2148255"/>
                </a:lnTo>
                <a:lnTo>
                  <a:pt x="880637" y="2020392"/>
                </a:lnTo>
                <a:lnTo>
                  <a:pt x="880637" y="0"/>
                </a:lnTo>
                <a:close/>
              </a:path>
            </a:pathLst>
          </a:custGeom>
          <a:solidFill>
            <a:srgbClr val="06806C"/>
          </a:solidFill>
        </p:spPr>
        <p:txBody>
          <a:bodyPr wrap="square" lIns="0" tIns="0" rIns="0" bIns="0" rtlCol="0"/>
          <a:lstStyle/>
          <a:p>
            <a:endParaRPr/>
          </a:p>
        </p:txBody>
      </p:sp>
      <p:pic>
        <p:nvPicPr>
          <p:cNvPr id="8" name="Image 7">
            <a:extLst>
              <a:ext uri="{FF2B5EF4-FFF2-40B4-BE49-F238E27FC236}">
                <a16:creationId xmlns:a16="http://schemas.microsoft.com/office/drawing/2014/main" id="{82C5C3D9-0800-4764-A65E-297425AD664B}"/>
              </a:ext>
            </a:extLst>
          </p:cNvPr>
          <p:cNvPicPr>
            <a:picLocks noChangeAspect="1"/>
          </p:cNvPicPr>
          <p:nvPr/>
        </p:nvPicPr>
        <p:blipFill>
          <a:blip r:embed="rId4"/>
          <a:stretch>
            <a:fillRect/>
          </a:stretch>
        </p:blipFill>
        <p:spPr>
          <a:xfrm>
            <a:off x="12014200" y="476250"/>
            <a:ext cx="3277358" cy="1974474"/>
          </a:xfrm>
          <a:prstGeom prst="rect">
            <a:avLst/>
          </a:prstGeom>
        </p:spPr>
      </p:pic>
      <p:pic>
        <p:nvPicPr>
          <p:cNvPr id="11" name="Picture 5" descr="Image associée">
            <a:extLst>
              <a:ext uri="{FF2B5EF4-FFF2-40B4-BE49-F238E27FC236}">
                <a16:creationId xmlns:a16="http://schemas.microsoft.com/office/drawing/2014/main" id="{25228623-7533-4E91-9D87-DFDD7240DA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23530" y="6195894"/>
            <a:ext cx="3448270" cy="2298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21787B2D-7FD6-4E74-9A85-DA04BF459F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35605" y="2929406"/>
            <a:ext cx="2993254" cy="238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861977" y="2284853"/>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6" name="object 6"/>
          <p:cNvSpPr/>
          <p:nvPr/>
        </p:nvSpPr>
        <p:spPr>
          <a:xfrm>
            <a:off x="899466" y="3491793"/>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7" name="object 7"/>
          <p:cNvSpPr/>
          <p:nvPr/>
        </p:nvSpPr>
        <p:spPr>
          <a:xfrm>
            <a:off x="890645" y="6069758"/>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8" name="object 8"/>
          <p:cNvSpPr txBox="1"/>
          <p:nvPr/>
        </p:nvSpPr>
        <p:spPr>
          <a:xfrm>
            <a:off x="1565233" y="2043463"/>
            <a:ext cx="13217690" cy="874598"/>
          </a:xfrm>
          <a:prstGeom prst="rect">
            <a:avLst/>
          </a:prstGeom>
        </p:spPr>
        <p:txBody>
          <a:bodyPr vert="horz" wrap="square" lIns="0" tIns="12700" rIns="0" bIns="0" rtlCol="0">
            <a:spAutoFit/>
          </a:bodyPr>
          <a:lstStyle/>
          <a:p>
            <a:pPr marL="12700" marR="5080">
              <a:lnSpc>
                <a:spcPct val="100000"/>
              </a:lnSpc>
              <a:spcBef>
                <a:spcPts val="100"/>
              </a:spcBef>
            </a:pPr>
            <a:r>
              <a:rPr lang="fr-FR" sz="2800" dirty="0">
                <a:solidFill>
                  <a:srgbClr val="2C3176"/>
                </a:solidFill>
                <a:latin typeface="Marianne" charset="0"/>
                <a:ea typeface="Marianne" charset="0"/>
                <a:cs typeface="Marianne" charset="0"/>
              </a:rPr>
              <a:t>Un état des constats à partir des études et données existantes : </a:t>
            </a:r>
            <a:r>
              <a:rPr lang="fr-FR" sz="2800" b="1" dirty="0">
                <a:solidFill>
                  <a:srgbClr val="2C3176"/>
                </a:solidFill>
                <a:latin typeface="Marianne" charset="0"/>
                <a:ea typeface="Marianne" charset="0"/>
                <a:cs typeface="Marianne" charset="0"/>
              </a:rPr>
              <a:t>le livret du participa</a:t>
            </a:r>
            <a:r>
              <a:rPr lang="fr-FR" sz="2800" dirty="0">
                <a:solidFill>
                  <a:srgbClr val="2C3176"/>
                </a:solidFill>
                <a:latin typeface="Marianne" charset="0"/>
                <a:ea typeface="Marianne" charset="0"/>
                <a:cs typeface="Marianne" charset="0"/>
              </a:rPr>
              <a:t>nt</a:t>
            </a:r>
            <a:endParaRPr sz="2800" dirty="0">
              <a:latin typeface="Marianne" charset="0"/>
              <a:ea typeface="Marianne" charset="0"/>
              <a:cs typeface="Marianne" charset="0"/>
            </a:endParaRPr>
          </a:p>
        </p:txBody>
      </p:sp>
      <p:sp>
        <p:nvSpPr>
          <p:cNvPr id="9" name="object 9"/>
          <p:cNvSpPr txBox="1"/>
          <p:nvPr/>
        </p:nvSpPr>
        <p:spPr>
          <a:xfrm>
            <a:off x="1472373" y="3241526"/>
            <a:ext cx="14401801" cy="3826689"/>
          </a:xfrm>
          <a:prstGeom prst="rect">
            <a:avLst/>
          </a:prstGeom>
        </p:spPr>
        <p:txBody>
          <a:bodyPr vert="horz" wrap="square" lIns="0" tIns="12700" rIns="0" bIns="0" rtlCol="0">
            <a:spAutoFit/>
          </a:bodyPr>
          <a:lstStyle/>
          <a:p>
            <a:pPr marL="12700" marR="5080">
              <a:spcBef>
                <a:spcPts val="100"/>
              </a:spcBef>
            </a:pPr>
            <a:r>
              <a:rPr lang="fr-FR" sz="2800" b="1" dirty="0">
                <a:solidFill>
                  <a:srgbClr val="2C3176"/>
                </a:solidFill>
                <a:latin typeface="Marianne" charset="0"/>
              </a:rPr>
              <a:t>Une formation action  autour  de</a:t>
            </a:r>
          </a:p>
          <a:p>
            <a:pPr marL="469900" marR="5080" indent="-457200">
              <a:spcBef>
                <a:spcPts val="100"/>
              </a:spcBef>
              <a:buFontTx/>
              <a:buChar char="-"/>
            </a:pPr>
            <a:r>
              <a:rPr lang="fr-FR" sz="2800" dirty="0">
                <a:solidFill>
                  <a:srgbClr val="2C3176"/>
                </a:solidFill>
                <a:latin typeface="Marianne" charset="0"/>
              </a:rPr>
              <a:t>2 temps communs avec le Jura (</a:t>
            </a:r>
            <a:r>
              <a:rPr lang="fr-FR" dirty="0">
                <a:solidFill>
                  <a:srgbClr val="2C3176"/>
                </a:solidFill>
                <a:latin typeface="Marianne" charset="0"/>
              </a:rPr>
              <a:t>ouverture 12 février) </a:t>
            </a:r>
            <a:r>
              <a:rPr lang="fr-FR" sz="2800" dirty="0">
                <a:solidFill>
                  <a:srgbClr val="2C3176"/>
                </a:solidFill>
                <a:latin typeface="Marianne" charset="0"/>
              </a:rPr>
              <a:t>et séminaire de synthèse( </a:t>
            </a:r>
            <a:r>
              <a:rPr lang="fr-FR" sz="2000" dirty="0">
                <a:solidFill>
                  <a:srgbClr val="2C3176"/>
                </a:solidFill>
                <a:latin typeface="Marianne" charset="0"/>
              </a:rPr>
              <a:t>le 03 juillet</a:t>
            </a:r>
            <a:r>
              <a:rPr lang="fr-FR" sz="2800" dirty="0">
                <a:solidFill>
                  <a:srgbClr val="2C3176"/>
                </a:solidFill>
                <a:latin typeface="Marianne" charset="0"/>
              </a:rPr>
              <a:t>)</a:t>
            </a:r>
          </a:p>
          <a:p>
            <a:pPr marL="469900" marR="5080" indent="-457200">
              <a:spcBef>
                <a:spcPts val="100"/>
              </a:spcBef>
              <a:buFontTx/>
              <a:buChar char="-"/>
            </a:pPr>
            <a:r>
              <a:rPr lang="fr-FR" sz="2800" dirty="0">
                <a:solidFill>
                  <a:srgbClr val="2C3176"/>
                </a:solidFill>
                <a:latin typeface="Marianne" charset="0"/>
              </a:rPr>
              <a:t>3  temps de formation action avec visite avec des entrées thématiques 1,5j (ressources et biodiversité, filières, gouvernance) </a:t>
            </a:r>
          </a:p>
          <a:p>
            <a:pPr marL="469900" marR="5080" indent="-457200">
              <a:spcBef>
                <a:spcPts val="100"/>
              </a:spcBef>
              <a:buFontTx/>
              <a:buChar char="-"/>
            </a:pPr>
            <a:r>
              <a:rPr lang="fr-FR" sz="2800" dirty="0">
                <a:solidFill>
                  <a:srgbClr val="2C3176"/>
                </a:solidFill>
                <a:latin typeface="Marianne" charset="0"/>
              </a:rPr>
              <a:t>2 séminaires techniques complémentaires (eau et foret ) à l’automne</a:t>
            </a:r>
          </a:p>
          <a:p>
            <a:pPr marL="12700" marR="5080">
              <a:spcBef>
                <a:spcPts val="100"/>
              </a:spcBef>
            </a:pPr>
            <a:endParaRPr sz="2800" b="1" dirty="0">
              <a:solidFill>
                <a:srgbClr val="2C3176"/>
              </a:solidFill>
              <a:latin typeface="Marianne" charset="0"/>
            </a:endParaRPr>
          </a:p>
          <a:p>
            <a:pPr marL="12700" marR="5080">
              <a:spcBef>
                <a:spcPts val="100"/>
              </a:spcBef>
            </a:pPr>
            <a:r>
              <a:rPr lang="fr-FR" sz="2800" b="1" dirty="0">
                <a:solidFill>
                  <a:srgbClr val="2C3176"/>
                </a:solidFill>
                <a:latin typeface="Marianne" charset="0"/>
                <a:ea typeface="Marianne" charset="0"/>
                <a:cs typeface="Marianne" charset="0"/>
              </a:rPr>
              <a:t>6 groupes de travail </a:t>
            </a:r>
            <a:r>
              <a:rPr lang="fr-FR" sz="2800" dirty="0">
                <a:solidFill>
                  <a:srgbClr val="2C3176"/>
                </a:solidFill>
                <a:latin typeface="Marianne" charset="0"/>
                <a:ea typeface="Marianne" charset="0"/>
                <a:cs typeface="Marianne" charset="0"/>
              </a:rPr>
              <a:t>techniques à partir de situations</a:t>
            </a:r>
          </a:p>
          <a:p>
            <a:pPr marL="12700" marR="5080">
              <a:spcBef>
                <a:spcPts val="100"/>
              </a:spcBef>
            </a:pPr>
            <a:r>
              <a:rPr lang="fr-FR" sz="2800" dirty="0">
                <a:solidFill>
                  <a:srgbClr val="2C3176"/>
                </a:solidFill>
                <a:latin typeface="Marianne" charset="0"/>
                <a:ea typeface="Marianne" charset="0"/>
                <a:cs typeface="Marianne" charset="0"/>
              </a:rPr>
              <a:t>concrètes (</a:t>
            </a:r>
            <a:r>
              <a:rPr lang="fr-FR" dirty="0">
                <a:solidFill>
                  <a:schemeClr val="tx2"/>
                </a:solidFill>
                <a:latin typeface="Marianne" charset="0"/>
                <a:ea typeface="Marianne" charset="0"/>
                <a:cs typeface="Marianne" charset="0"/>
              </a:rPr>
              <a:t>ilots de fraicheur, parking payant, code de la montagne, gestion de l’eau</a:t>
            </a:r>
          </a:p>
          <a:p>
            <a:pPr marL="12700" marR="5080">
              <a:spcBef>
                <a:spcPts val="100"/>
              </a:spcBef>
            </a:pPr>
            <a:r>
              <a:rPr lang="fr-FR" dirty="0">
                <a:solidFill>
                  <a:schemeClr val="tx2"/>
                </a:solidFill>
                <a:latin typeface="Marianne" charset="0"/>
                <a:ea typeface="Marianne" charset="0"/>
                <a:cs typeface="Marianne" charset="0"/>
              </a:rPr>
              <a:t>Agro-pastoralisme, régénération forestière)</a:t>
            </a:r>
            <a:endParaRPr dirty="0">
              <a:solidFill>
                <a:schemeClr val="tx2"/>
              </a:solidFill>
              <a:latin typeface="Marianne" charset="0"/>
              <a:ea typeface="Marianne" charset="0"/>
              <a:cs typeface="Marianne" charset="0"/>
            </a:endParaRPr>
          </a:p>
        </p:txBody>
      </p:sp>
      <p:sp>
        <p:nvSpPr>
          <p:cNvPr id="18" name="object 18"/>
          <p:cNvSpPr/>
          <p:nvPr/>
        </p:nvSpPr>
        <p:spPr>
          <a:xfrm>
            <a:off x="12378970" y="5075621"/>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
        <p:nvSpPr>
          <p:cNvPr id="19" name="object 19"/>
          <p:cNvSpPr txBox="1">
            <a:spLocks noGrp="1"/>
          </p:cNvSpPr>
          <p:nvPr>
            <p:ph type="title"/>
          </p:nvPr>
        </p:nvSpPr>
        <p:spPr>
          <a:xfrm>
            <a:off x="1919425" y="944759"/>
            <a:ext cx="13030200" cy="761105"/>
          </a:xfrm>
          <a:prstGeom prst="rect">
            <a:avLst/>
          </a:prstGeom>
        </p:spPr>
        <p:txBody>
          <a:bodyPr vert="horz" wrap="square" lIns="0" tIns="14604" rIns="0" bIns="0" rtlCol="0">
            <a:spAutoFit/>
          </a:bodyPr>
          <a:lstStyle/>
          <a:p>
            <a:pPr marL="12700">
              <a:lnSpc>
                <a:spcPct val="100000"/>
              </a:lnSpc>
              <a:spcBef>
                <a:spcPts val="114"/>
              </a:spcBef>
            </a:pPr>
            <a:r>
              <a:rPr lang="fr-FR" sz="4850" b="0" spc="40" dirty="0">
                <a:solidFill>
                  <a:srgbClr val="2C3176"/>
                </a:solidFill>
                <a:latin typeface="Marianne" charset="0"/>
                <a:ea typeface="Marianne" charset="0"/>
                <a:cs typeface="Marianne" charset="0"/>
              </a:rPr>
              <a:t> </a:t>
            </a:r>
            <a:r>
              <a:rPr lang="fr-FR" sz="4850" spc="40" dirty="0">
                <a:solidFill>
                  <a:srgbClr val="2C3176"/>
                </a:solidFill>
                <a:latin typeface="Marianne" charset="0"/>
                <a:ea typeface="Marianne" charset="0"/>
                <a:cs typeface="Marianne" charset="0"/>
              </a:rPr>
              <a:t>Une méthode autour de 3 composantes</a:t>
            </a:r>
            <a:endParaRPr sz="4850" dirty="0">
              <a:latin typeface="Marianne" charset="0"/>
              <a:ea typeface="Marianne" charset="0"/>
              <a:cs typeface="Marianne" charset="0"/>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2" name="Image 1">
            <a:extLst>
              <a:ext uri="{FF2B5EF4-FFF2-40B4-BE49-F238E27FC236}">
                <a16:creationId xmlns:a16="http://schemas.microsoft.com/office/drawing/2014/main" id="{9282F758-55AB-492D-B94B-956520427369}"/>
              </a:ext>
            </a:extLst>
          </p:cNvPr>
          <p:cNvPicPr>
            <a:picLocks noChangeAspect="1"/>
          </p:cNvPicPr>
          <p:nvPr/>
        </p:nvPicPr>
        <p:blipFill>
          <a:blip r:embed="rId3"/>
          <a:stretch>
            <a:fillRect/>
          </a:stretch>
        </p:blipFill>
        <p:spPr>
          <a:xfrm>
            <a:off x="279400" y="6995894"/>
            <a:ext cx="5410200" cy="2072162"/>
          </a:xfrm>
          <a:prstGeom prst="rect">
            <a:avLst/>
          </a:prstGeom>
        </p:spPr>
      </p:pic>
      <p:pic>
        <p:nvPicPr>
          <p:cNvPr id="10" name="Image 9">
            <a:extLst>
              <a:ext uri="{FF2B5EF4-FFF2-40B4-BE49-F238E27FC236}">
                <a16:creationId xmlns:a16="http://schemas.microsoft.com/office/drawing/2014/main" id="{181E0D74-C3BA-44BD-AD83-DC26109E5BD0}"/>
              </a:ext>
            </a:extLst>
          </p:cNvPr>
          <p:cNvPicPr>
            <a:picLocks noChangeAspect="1"/>
          </p:cNvPicPr>
          <p:nvPr/>
        </p:nvPicPr>
        <p:blipFill>
          <a:blip r:embed="rId4"/>
          <a:stretch>
            <a:fillRect/>
          </a:stretch>
        </p:blipFill>
        <p:spPr>
          <a:xfrm>
            <a:off x="13016571" y="5486400"/>
            <a:ext cx="2711830" cy="32205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object 11"/>
          <p:cNvGrpSpPr/>
          <p:nvPr/>
        </p:nvGrpSpPr>
        <p:grpSpPr>
          <a:xfrm>
            <a:off x="1580820" y="5041843"/>
            <a:ext cx="6822770" cy="4069715"/>
            <a:chOff x="1567359" y="4917260"/>
            <a:chExt cx="6822770" cy="4069715"/>
          </a:xfrm>
        </p:grpSpPr>
        <p:sp>
          <p:nvSpPr>
            <p:cNvPr id="12" name="object 12"/>
            <p:cNvSpPr/>
            <p:nvPr/>
          </p:nvSpPr>
          <p:spPr>
            <a:xfrm>
              <a:off x="1567359" y="4917260"/>
              <a:ext cx="2703830" cy="4069715"/>
            </a:xfrm>
            <a:custGeom>
              <a:avLst/>
              <a:gdLst/>
              <a:ahLst/>
              <a:cxnLst/>
              <a:rect l="l" t="t" r="r" b="b"/>
              <a:pathLst>
                <a:path w="2703829" h="4069715">
                  <a:moveTo>
                    <a:pt x="1179334" y="0"/>
                  </a:moveTo>
                  <a:lnTo>
                    <a:pt x="0" y="1179372"/>
                  </a:lnTo>
                  <a:lnTo>
                    <a:pt x="846429" y="2025776"/>
                  </a:lnTo>
                  <a:lnTo>
                    <a:pt x="89509" y="2887649"/>
                  </a:lnTo>
                  <a:lnTo>
                    <a:pt x="1271308" y="4069448"/>
                  </a:lnTo>
                  <a:lnTo>
                    <a:pt x="2417838" y="2763862"/>
                  </a:lnTo>
                  <a:lnTo>
                    <a:pt x="2449341" y="2726436"/>
                  </a:lnTo>
                  <a:lnTo>
                    <a:pt x="2478995" y="2688029"/>
                  </a:lnTo>
                  <a:lnTo>
                    <a:pt x="2506802" y="2648701"/>
                  </a:lnTo>
                  <a:lnTo>
                    <a:pt x="2532764" y="2608512"/>
                  </a:lnTo>
                  <a:lnTo>
                    <a:pt x="2556882" y="2567521"/>
                  </a:lnTo>
                  <a:lnTo>
                    <a:pt x="2579159" y="2525788"/>
                  </a:lnTo>
                  <a:lnTo>
                    <a:pt x="2599597" y="2483370"/>
                  </a:lnTo>
                  <a:lnTo>
                    <a:pt x="2618197" y="2440329"/>
                  </a:lnTo>
                  <a:lnTo>
                    <a:pt x="2634961" y="2396724"/>
                  </a:lnTo>
                  <a:lnTo>
                    <a:pt x="2649891" y="2352613"/>
                  </a:lnTo>
                  <a:lnTo>
                    <a:pt x="2662990" y="2308056"/>
                  </a:lnTo>
                  <a:lnTo>
                    <a:pt x="2674259" y="2263112"/>
                  </a:lnTo>
                  <a:lnTo>
                    <a:pt x="2683699" y="2217841"/>
                  </a:lnTo>
                  <a:lnTo>
                    <a:pt x="2691314" y="2172303"/>
                  </a:lnTo>
                  <a:lnTo>
                    <a:pt x="2697104" y="2126555"/>
                  </a:lnTo>
                  <a:lnTo>
                    <a:pt x="2701072" y="2080659"/>
                  </a:lnTo>
                  <a:lnTo>
                    <a:pt x="2703220" y="2034673"/>
                  </a:lnTo>
                  <a:lnTo>
                    <a:pt x="2703549" y="1988656"/>
                  </a:lnTo>
                  <a:lnTo>
                    <a:pt x="2702062" y="1942668"/>
                  </a:lnTo>
                  <a:lnTo>
                    <a:pt x="2698760" y="1896769"/>
                  </a:lnTo>
                  <a:lnTo>
                    <a:pt x="2693645" y="1851016"/>
                  </a:lnTo>
                  <a:lnTo>
                    <a:pt x="2686720" y="1805471"/>
                  </a:lnTo>
                  <a:lnTo>
                    <a:pt x="2677985" y="1760193"/>
                  </a:lnTo>
                  <a:lnTo>
                    <a:pt x="2667444" y="1715239"/>
                  </a:lnTo>
                  <a:lnTo>
                    <a:pt x="2655097" y="1670671"/>
                  </a:lnTo>
                  <a:lnTo>
                    <a:pt x="2640947" y="1626548"/>
                  </a:lnTo>
                  <a:lnTo>
                    <a:pt x="2624996" y="1582927"/>
                  </a:lnTo>
                  <a:lnTo>
                    <a:pt x="2607246" y="1539870"/>
                  </a:lnTo>
                  <a:lnTo>
                    <a:pt x="2587698" y="1497436"/>
                  </a:lnTo>
                  <a:lnTo>
                    <a:pt x="2566354" y="1455683"/>
                  </a:lnTo>
                  <a:lnTo>
                    <a:pt x="2543217" y="1414671"/>
                  </a:lnTo>
                  <a:lnTo>
                    <a:pt x="2518288" y="1374460"/>
                  </a:lnTo>
                  <a:lnTo>
                    <a:pt x="2491570" y="1335108"/>
                  </a:lnTo>
                  <a:lnTo>
                    <a:pt x="2463063" y="1296676"/>
                  </a:lnTo>
                  <a:lnTo>
                    <a:pt x="2432770" y="1259222"/>
                  </a:lnTo>
                  <a:lnTo>
                    <a:pt x="2400694" y="1222806"/>
                  </a:lnTo>
                  <a:lnTo>
                    <a:pt x="2366835" y="1187488"/>
                  </a:lnTo>
                  <a:lnTo>
                    <a:pt x="1179334" y="0"/>
                  </a:lnTo>
                  <a:close/>
                </a:path>
              </a:pathLst>
            </a:custGeom>
            <a:solidFill>
              <a:srgbClr val="2C3176"/>
            </a:solidFill>
          </p:spPr>
          <p:txBody>
            <a:bodyPr wrap="square" lIns="0" tIns="0" rIns="0" bIns="0" rtlCol="0"/>
            <a:lstStyle/>
            <a:p>
              <a:endParaRPr/>
            </a:p>
          </p:txBody>
        </p:sp>
        <p:sp>
          <p:nvSpPr>
            <p:cNvPr id="13" name="object 13"/>
            <p:cNvSpPr/>
            <p:nvPr/>
          </p:nvSpPr>
          <p:spPr>
            <a:xfrm>
              <a:off x="2475739" y="6599111"/>
              <a:ext cx="5914390" cy="852169"/>
            </a:xfrm>
            <a:custGeom>
              <a:avLst/>
              <a:gdLst/>
              <a:ahLst/>
              <a:cxnLst/>
              <a:rect l="l" t="t" r="r" b="b"/>
              <a:pathLst>
                <a:path w="5914390" h="852170">
                  <a:moveTo>
                    <a:pt x="5913882" y="0"/>
                  </a:moveTo>
                  <a:lnTo>
                    <a:pt x="0" y="0"/>
                  </a:lnTo>
                  <a:lnTo>
                    <a:pt x="0" y="851827"/>
                  </a:lnTo>
                  <a:lnTo>
                    <a:pt x="5913882" y="851827"/>
                  </a:lnTo>
                  <a:lnTo>
                    <a:pt x="5913882" y="0"/>
                  </a:lnTo>
                  <a:close/>
                </a:path>
              </a:pathLst>
            </a:custGeom>
            <a:solidFill>
              <a:srgbClr val="FCCD00"/>
            </a:solidFill>
          </p:spPr>
          <p:txBody>
            <a:bodyPr wrap="square" lIns="0" tIns="0" rIns="0" bIns="0" rtlCol="0"/>
            <a:lstStyle/>
            <a:p>
              <a:endParaRPr/>
            </a:p>
          </p:txBody>
        </p:sp>
      </p:grpSp>
      <p:sp>
        <p:nvSpPr>
          <p:cNvPr id="14" name="object 14"/>
          <p:cNvSpPr txBox="1">
            <a:spLocks noGrp="1"/>
          </p:cNvSpPr>
          <p:nvPr>
            <p:ph type="title"/>
          </p:nvPr>
        </p:nvSpPr>
        <p:spPr>
          <a:xfrm>
            <a:off x="2941625" y="3143058"/>
            <a:ext cx="6533868" cy="1507463"/>
          </a:xfrm>
          <a:prstGeom prst="rect">
            <a:avLst/>
          </a:prstGeom>
        </p:spPr>
        <p:txBody>
          <a:bodyPr vert="horz" wrap="square" lIns="0" tIns="14604" rIns="0" bIns="0" rtlCol="0">
            <a:spAutoFit/>
          </a:bodyPr>
          <a:lstStyle/>
          <a:p>
            <a:pPr marL="12700" algn="ctr">
              <a:lnSpc>
                <a:spcPct val="100000"/>
              </a:lnSpc>
              <a:spcBef>
                <a:spcPts val="114"/>
              </a:spcBef>
            </a:pPr>
            <a:r>
              <a:rPr lang="fr-FR" sz="4850" dirty="0">
                <a:solidFill>
                  <a:schemeClr val="tx2"/>
                </a:solidFill>
                <a:latin typeface="Marianne" charset="0"/>
                <a:ea typeface="Marianne" charset="0"/>
                <a:cs typeface="Marianne" charset="0"/>
              </a:rPr>
              <a:t>Premiers résultats </a:t>
            </a:r>
            <a:br>
              <a:rPr lang="fr-FR" sz="4850" dirty="0">
                <a:solidFill>
                  <a:schemeClr val="tx2"/>
                </a:solidFill>
                <a:latin typeface="Marianne" charset="0"/>
                <a:ea typeface="Marianne" charset="0"/>
                <a:cs typeface="Marianne" charset="0"/>
              </a:rPr>
            </a:br>
            <a:r>
              <a:rPr lang="fr-FR" sz="4850" dirty="0">
                <a:solidFill>
                  <a:schemeClr val="tx2"/>
                </a:solidFill>
                <a:latin typeface="Marianne" charset="0"/>
                <a:ea typeface="Marianne" charset="0"/>
                <a:cs typeface="Marianne" charset="0"/>
              </a:rPr>
              <a:t>et suite</a:t>
            </a:r>
            <a:endParaRPr sz="4850" dirty="0">
              <a:solidFill>
                <a:schemeClr val="tx2"/>
              </a:solidFill>
              <a:latin typeface="Marianne" charset="0"/>
              <a:ea typeface="Marianne" charset="0"/>
              <a:cs typeface="Marianne" charset="0"/>
            </a:endParaRPr>
          </a:p>
        </p:txBody>
      </p:sp>
      <p:pic>
        <p:nvPicPr>
          <p:cNvPr id="18" name="Imag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0" y="6779035"/>
            <a:ext cx="1277112" cy="1676400"/>
          </a:xfrm>
          <a:prstGeom prst="rect">
            <a:avLst/>
          </a:prstGeom>
        </p:spPr>
      </p:pic>
      <p:sp>
        <p:nvSpPr>
          <p:cNvPr id="15" name="object 15"/>
          <p:cNvSpPr/>
          <p:nvPr/>
        </p:nvSpPr>
        <p:spPr>
          <a:xfrm>
            <a:off x="14710316" y="609837"/>
            <a:ext cx="763270" cy="729615"/>
          </a:xfrm>
          <a:custGeom>
            <a:avLst/>
            <a:gdLst/>
            <a:ahLst/>
            <a:cxnLst/>
            <a:rect l="l" t="t" r="r" b="b"/>
            <a:pathLst>
              <a:path w="763269" h="729615">
                <a:moveTo>
                  <a:pt x="435330" y="0"/>
                </a:moveTo>
                <a:lnTo>
                  <a:pt x="0" y="0"/>
                </a:lnTo>
                <a:lnTo>
                  <a:pt x="0" y="432346"/>
                </a:lnTo>
                <a:lnTo>
                  <a:pt x="310299" y="432346"/>
                </a:lnTo>
                <a:lnTo>
                  <a:pt x="329539" y="729068"/>
                </a:lnTo>
                <a:lnTo>
                  <a:pt x="762787" y="729068"/>
                </a:lnTo>
                <a:lnTo>
                  <a:pt x="733640" y="279615"/>
                </a:lnTo>
                <a:lnTo>
                  <a:pt x="727061" y="233685"/>
                </a:lnTo>
                <a:lnTo>
                  <a:pt x="713799" y="190326"/>
                </a:lnTo>
                <a:lnTo>
                  <a:pt x="694421" y="150072"/>
                </a:lnTo>
                <a:lnTo>
                  <a:pt x="669498" y="113456"/>
                </a:lnTo>
                <a:lnTo>
                  <a:pt x="639597" y="81010"/>
                </a:lnTo>
                <a:lnTo>
                  <a:pt x="605287" y="53268"/>
                </a:lnTo>
                <a:lnTo>
                  <a:pt x="567137" y="30762"/>
                </a:lnTo>
                <a:lnTo>
                  <a:pt x="525715" y="14027"/>
                </a:lnTo>
                <a:lnTo>
                  <a:pt x="481590" y="3595"/>
                </a:lnTo>
                <a:lnTo>
                  <a:pt x="435330" y="0"/>
                </a:lnTo>
                <a:close/>
              </a:path>
            </a:pathLst>
          </a:custGeom>
          <a:solidFill>
            <a:srgbClr val="FCCD00"/>
          </a:solidFill>
        </p:spPr>
        <p:txBody>
          <a:bodyPr wrap="square" lIns="0" tIns="0" rIns="0" bIns="0" rtlCol="0"/>
          <a:lstStyle/>
          <a:p>
            <a:endParaRPr/>
          </a:p>
        </p:txBody>
      </p:sp>
      <p:sp>
        <p:nvSpPr>
          <p:cNvPr id="16" name="object 16"/>
          <p:cNvSpPr/>
          <p:nvPr/>
        </p:nvSpPr>
        <p:spPr>
          <a:xfrm>
            <a:off x="9015671" y="7816955"/>
            <a:ext cx="763270" cy="729615"/>
          </a:xfrm>
          <a:custGeom>
            <a:avLst/>
            <a:gdLst/>
            <a:ahLst/>
            <a:cxnLst/>
            <a:rect l="l" t="t" r="r" b="b"/>
            <a:pathLst>
              <a:path w="763270" h="729615">
                <a:moveTo>
                  <a:pt x="433247" y="0"/>
                </a:moveTo>
                <a:lnTo>
                  <a:pt x="0" y="0"/>
                </a:lnTo>
                <a:lnTo>
                  <a:pt x="29159" y="449453"/>
                </a:lnTo>
                <a:lnTo>
                  <a:pt x="35738" y="495383"/>
                </a:lnTo>
                <a:lnTo>
                  <a:pt x="49000" y="538742"/>
                </a:lnTo>
                <a:lnTo>
                  <a:pt x="68377" y="578996"/>
                </a:lnTo>
                <a:lnTo>
                  <a:pt x="93300" y="615612"/>
                </a:lnTo>
                <a:lnTo>
                  <a:pt x="123201" y="648058"/>
                </a:lnTo>
                <a:lnTo>
                  <a:pt x="157509" y="675800"/>
                </a:lnTo>
                <a:lnTo>
                  <a:pt x="195658" y="698305"/>
                </a:lnTo>
                <a:lnTo>
                  <a:pt x="237078" y="715041"/>
                </a:lnTo>
                <a:lnTo>
                  <a:pt x="281200" y="725473"/>
                </a:lnTo>
                <a:lnTo>
                  <a:pt x="327456" y="729068"/>
                </a:lnTo>
                <a:lnTo>
                  <a:pt x="762812" y="729068"/>
                </a:lnTo>
                <a:lnTo>
                  <a:pt x="762812" y="296722"/>
                </a:lnTo>
                <a:lnTo>
                  <a:pt x="452488" y="296722"/>
                </a:lnTo>
                <a:lnTo>
                  <a:pt x="433247" y="0"/>
                </a:lnTo>
                <a:close/>
              </a:path>
            </a:pathLst>
          </a:custGeom>
          <a:solidFill>
            <a:srgbClr val="06806C"/>
          </a:solidFill>
        </p:spPr>
        <p:txBody>
          <a:bodyPr wrap="square" lIns="0" tIns="0" rIns="0" bIns="0" rtlCol="0"/>
          <a:lstStyle/>
          <a:p>
            <a:endParaRPr/>
          </a:p>
        </p:txBody>
      </p:sp>
      <p:sp>
        <p:nvSpPr>
          <p:cNvPr id="19" name="object 14"/>
          <p:cNvSpPr txBox="1">
            <a:spLocks/>
          </p:cNvSpPr>
          <p:nvPr/>
        </p:nvSpPr>
        <p:spPr>
          <a:xfrm>
            <a:off x="1041400" y="2976937"/>
            <a:ext cx="2362200" cy="2138405"/>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13800" kern="0" spc="310" dirty="0">
                <a:solidFill>
                  <a:srgbClr val="2C3176"/>
                </a:solidFill>
                <a:latin typeface="Marianne ExtraBold" charset="0"/>
                <a:ea typeface="Marianne ExtraBold" charset="0"/>
                <a:cs typeface="Marianne ExtraBold" charset="0"/>
              </a:rPr>
              <a:t>3.</a:t>
            </a:r>
            <a:endParaRPr lang="fr-FR" sz="13800" kern="0" dirty="0">
              <a:latin typeface="Marianne ExtraBold" charset="0"/>
              <a:ea typeface="Marianne ExtraBold" charset="0"/>
              <a:cs typeface="Marianne ExtraBold"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25" name="Image 24">
            <a:extLst>
              <a:ext uri="{FF2B5EF4-FFF2-40B4-BE49-F238E27FC236}">
                <a16:creationId xmlns:a16="http://schemas.microsoft.com/office/drawing/2014/main" id="{F857C0F0-CC04-4F9A-8B35-AC57ABEF9EDE}"/>
              </a:ext>
            </a:extLst>
          </p:cNvPr>
          <p:cNvPicPr>
            <a:picLocks noChangeAspect="1"/>
          </p:cNvPicPr>
          <p:nvPr/>
        </p:nvPicPr>
        <p:blipFill>
          <a:blip r:embed="rId4"/>
          <a:stretch>
            <a:fillRect/>
          </a:stretch>
        </p:blipFill>
        <p:spPr>
          <a:xfrm>
            <a:off x="9465401" y="929455"/>
            <a:ext cx="5874738" cy="7442133"/>
          </a:xfrm>
          <a:prstGeom prst="rect">
            <a:avLst/>
          </a:prstGeom>
        </p:spPr>
      </p:pic>
      <p:pic>
        <p:nvPicPr>
          <p:cNvPr id="2" name="Image 1">
            <a:extLst>
              <a:ext uri="{FF2B5EF4-FFF2-40B4-BE49-F238E27FC236}">
                <a16:creationId xmlns:a16="http://schemas.microsoft.com/office/drawing/2014/main" id="{C89761C4-F175-4E36-BD6A-61D82376CC5A}"/>
              </a:ext>
            </a:extLst>
          </p:cNvPr>
          <p:cNvPicPr>
            <a:picLocks noChangeAspect="1"/>
          </p:cNvPicPr>
          <p:nvPr/>
        </p:nvPicPr>
        <p:blipFill>
          <a:blip r:embed="rId5"/>
          <a:stretch>
            <a:fillRect/>
          </a:stretch>
        </p:blipFill>
        <p:spPr>
          <a:xfrm>
            <a:off x="5151391" y="7067550"/>
            <a:ext cx="5476875" cy="2076450"/>
          </a:xfrm>
          <a:prstGeom prst="rect">
            <a:avLst/>
          </a:prstGeom>
        </p:spPr>
      </p:pic>
    </p:spTree>
    <p:extLst>
      <p:ext uri="{BB962C8B-B14F-4D97-AF65-F5344CB8AC3E}">
        <p14:creationId xmlns:p14="http://schemas.microsoft.com/office/powerpoint/2010/main" val="383876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127000" y="2787483"/>
            <a:ext cx="3890645" cy="31115"/>
          </a:xfrm>
          <a:custGeom>
            <a:avLst/>
            <a:gdLst/>
            <a:ahLst/>
            <a:cxnLst/>
            <a:rect l="l" t="t" r="r" b="b"/>
            <a:pathLst>
              <a:path w="3890645" h="31114">
                <a:moveTo>
                  <a:pt x="3890213" y="0"/>
                </a:moveTo>
                <a:lnTo>
                  <a:pt x="0" y="0"/>
                </a:lnTo>
                <a:lnTo>
                  <a:pt x="0" y="30975"/>
                </a:lnTo>
                <a:lnTo>
                  <a:pt x="3890213" y="30975"/>
                </a:lnTo>
                <a:lnTo>
                  <a:pt x="3890213" y="0"/>
                </a:lnTo>
                <a:close/>
              </a:path>
            </a:pathLst>
          </a:custGeom>
          <a:solidFill>
            <a:srgbClr val="2C3176"/>
          </a:solidFill>
        </p:spPr>
        <p:txBody>
          <a:bodyPr wrap="square" lIns="0" tIns="0" rIns="0" bIns="0" rtlCol="0"/>
          <a:lstStyle/>
          <a:p>
            <a:endParaRPr/>
          </a:p>
        </p:txBody>
      </p:sp>
      <p:sp>
        <p:nvSpPr>
          <p:cNvPr id="16" name="object 16"/>
          <p:cNvSpPr/>
          <p:nvPr/>
        </p:nvSpPr>
        <p:spPr>
          <a:xfrm>
            <a:off x="1200202" y="6247255"/>
            <a:ext cx="3890645" cy="31115"/>
          </a:xfrm>
          <a:custGeom>
            <a:avLst/>
            <a:gdLst/>
            <a:ahLst/>
            <a:cxnLst/>
            <a:rect l="l" t="t" r="r" b="b"/>
            <a:pathLst>
              <a:path w="3890645" h="31114">
                <a:moveTo>
                  <a:pt x="3890213" y="0"/>
                </a:moveTo>
                <a:lnTo>
                  <a:pt x="0" y="0"/>
                </a:lnTo>
                <a:lnTo>
                  <a:pt x="0" y="30975"/>
                </a:lnTo>
                <a:lnTo>
                  <a:pt x="3890213" y="30975"/>
                </a:lnTo>
                <a:lnTo>
                  <a:pt x="3890213" y="0"/>
                </a:lnTo>
                <a:close/>
              </a:path>
            </a:pathLst>
          </a:custGeom>
          <a:solidFill>
            <a:srgbClr val="2C3176"/>
          </a:solidFill>
        </p:spPr>
        <p:txBody>
          <a:bodyPr wrap="square" lIns="0" tIns="0" rIns="0" bIns="0" rtlCol="0"/>
          <a:lstStyle/>
          <a:p>
            <a:endParaRPr/>
          </a:p>
        </p:txBody>
      </p:sp>
      <p:sp>
        <p:nvSpPr>
          <p:cNvPr id="17" name="object 17"/>
          <p:cNvSpPr/>
          <p:nvPr/>
        </p:nvSpPr>
        <p:spPr>
          <a:xfrm>
            <a:off x="6814411" y="3339621"/>
            <a:ext cx="3890645" cy="31115"/>
          </a:xfrm>
          <a:custGeom>
            <a:avLst/>
            <a:gdLst/>
            <a:ahLst/>
            <a:cxnLst/>
            <a:rect l="l" t="t" r="r" b="b"/>
            <a:pathLst>
              <a:path w="3890644" h="31114">
                <a:moveTo>
                  <a:pt x="3890200" y="0"/>
                </a:moveTo>
                <a:lnTo>
                  <a:pt x="0" y="0"/>
                </a:lnTo>
                <a:lnTo>
                  <a:pt x="0" y="30975"/>
                </a:lnTo>
                <a:lnTo>
                  <a:pt x="3890200" y="30975"/>
                </a:lnTo>
                <a:lnTo>
                  <a:pt x="3890200" y="0"/>
                </a:lnTo>
                <a:close/>
              </a:path>
            </a:pathLst>
          </a:custGeom>
          <a:solidFill>
            <a:srgbClr val="2C3176"/>
          </a:solidFill>
        </p:spPr>
        <p:txBody>
          <a:bodyPr wrap="square" lIns="0" tIns="0" rIns="0" bIns="0" rtlCol="0"/>
          <a:lstStyle/>
          <a:p>
            <a:endParaRPr/>
          </a:p>
        </p:txBody>
      </p:sp>
      <p:sp>
        <p:nvSpPr>
          <p:cNvPr id="18" name="object 18"/>
          <p:cNvSpPr txBox="1"/>
          <p:nvPr/>
        </p:nvSpPr>
        <p:spPr>
          <a:xfrm>
            <a:off x="431336" y="1483526"/>
            <a:ext cx="5031055" cy="1135566"/>
          </a:xfrm>
          <a:prstGeom prst="rect">
            <a:avLst/>
          </a:prstGeom>
        </p:spPr>
        <p:txBody>
          <a:bodyPr vert="horz" wrap="square" lIns="0" tIns="14604" rIns="0" bIns="0" rtlCol="0">
            <a:spAutoFit/>
          </a:bodyPr>
          <a:lstStyle/>
          <a:p>
            <a:pPr marL="12700">
              <a:lnSpc>
                <a:spcPct val="100000"/>
              </a:lnSpc>
              <a:spcBef>
                <a:spcPts val="114"/>
              </a:spcBef>
              <a:tabLst>
                <a:tab pos="4914265" algn="l"/>
              </a:tabLst>
            </a:pPr>
            <a:r>
              <a:rPr lang="fr-FR" sz="3600" spc="-70" dirty="0">
                <a:solidFill>
                  <a:srgbClr val="2C3176"/>
                </a:solidFill>
                <a:latin typeface="Marianne" charset="0"/>
                <a:ea typeface="Marianne" charset="0"/>
                <a:cs typeface="Marianne" charset="0"/>
              </a:rPr>
              <a:t>Des premiers outils</a:t>
            </a:r>
          </a:p>
          <a:p>
            <a:pPr marL="12700">
              <a:lnSpc>
                <a:spcPct val="100000"/>
              </a:lnSpc>
              <a:spcBef>
                <a:spcPts val="114"/>
              </a:spcBef>
              <a:tabLst>
                <a:tab pos="4914265" algn="l"/>
              </a:tabLst>
            </a:pPr>
            <a:r>
              <a:rPr lang="fr-FR" sz="3600" spc="-70" dirty="0">
                <a:solidFill>
                  <a:srgbClr val="2C3176"/>
                </a:solidFill>
                <a:latin typeface="Marianne" charset="0"/>
                <a:ea typeface="Marianne" charset="0"/>
                <a:cs typeface="Marianne" charset="0"/>
              </a:rPr>
              <a:t>Déjà transmis</a:t>
            </a:r>
            <a:r>
              <a:rPr sz="3600" spc="-70" dirty="0">
                <a:solidFill>
                  <a:srgbClr val="2C3176"/>
                </a:solidFill>
                <a:latin typeface="Marianne" charset="0"/>
                <a:ea typeface="Marianne" charset="0"/>
                <a:cs typeface="Marianne" charset="0"/>
              </a:rPr>
              <a:t>	</a:t>
            </a:r>
            <a:endParaRPr sz="3600" dirty="0">
              <a:latin typeface="Marianne" charset="0"/>
              <a:ea typeface="Marianne" charset="0"/>
              <a:cs typeface="Marianne" charset="0"/>
            </a:endParaRPr>
          </a:p>
        </p:txBody>
      </p:sp>
      <p:sp>
        <p:nvSpPr>
          <p:cNvPr id="19" name="object 19"/>
          <p:cNvSpPr txBox="1"/>
          <p:nvPr/>
        </p:nvSpPr>
        <p:spPr>
          <a:xfrm>
            <a:off x="6764501" y="2193133"/>
            <a:ext cx="3871595" cy="1122742"/>
          </a:xfrm>
          <a:prstGeom prst="rect">
            <a:avLst/>
          </a:prstGeom>
        </p:spPr>
        <p:txBody>
          <a:bodyPr vert="horz" wrap="square" lIns="0" tIns="14604" rIns="0" bIns="0" rtlCol="0">
            <a:spAutoFit/>
          </a:bodyPr>
          <a:lstStyle/>
          <a:p>
            <a:pPr marL="12700">
              <a:lnSpc>
                <a:spcPct val="100000"/>
              </a:lnSpc>
              <a:spcBef>
                <a:spcPts val="114"/>
              </a:spcBef>
            </a:pPr>
            <a:r>
              <a:rPr lang="fr-FR" sz="3600" dirty="0">
                <a:latin typeface="Marianne" charset="0"/>
                <a:ea typeface="Marianne" charset="0"/>
                <a:cs typeface="Marianne" charset="0"/>
              </a:rPr>
              <a:t>Des livrables attendus</a:t>
            </a:r>
            <a:endParaRPr sz="3600" dirty="0">
              <a:latin typeface="Marianne" charset="0"/>
              <a:ea typeface="Marianne" charset="0"/>
              <a:cs typeface="Marianne" charset="0"/>
            </a:endParaRPr>
          </a:p>
        </p:txBody>
      </p:sp>
      <p:sp>
        <p:nvSpPr>
          <p:cNvPr id="20" name="object 20"/>
          <p:cNvSpPr txBox="1"/>
          <p:nvPr/>
        </p:nvSpPr>
        <p:spPr>
          <a:xfrm>
            <a:off x="472786" y="3079339"/>
            <a:ext cx="3806825" cy="1792798"/>
          </a:xfrm>
          <a:prstGeom prst="rect">
            <a:avLst/>
          </a:prstGeom>
        </p:spPr>
        <p:txBody>
          <a:bodyPr vert="horz" wrap="square" lIns="0" tIns="12700" rIns="0" bIns="0" rtlCol="0">
            <a:spAutoFit/>
          </a:bodyPr>
          <a:lstStyle/>
          <a:p>
            <a:pPr marL="298450" marR="5080" indent="-285750">
              <a:lnSpc>
                <a:spcPct val="100000"/>
              </a:lnSpc>
              <a:spcBef>
                <a:spcPts val="100"/>
              </a:spcBef>
              <a:buFontTx/>
              <a:buChar char="-"/>
            </a:pPr>
            <a:r>
              <a:rPr lang="fr-FR" sz="2400" spc="15" dirty="0">
                <a:solidFill>
                  <a:srgbClr val="2C3176"/>
                </a:solidFill>
                <a:latin typeface="Marianne Light" charset="0"/>
                <a:ea typeface="Marianne Light" charset="0"/>
                <a:cs typeface="Marianne Light" charset="0"/>
              </a:rPr>
              <a:t>Un livret de participant commun Vosges Jura</a:t>
            </a:r>
            <a:r>
              <a:rPr sz="2400" spc="15" dirty="0">
                <a:solidFill>
                  <a:srgbClr val="2C3176"/>
                </a:solidFill>
                <a:latin typeface="Marianne Light" charset="0"/>
                <a:ea typeface="Marianne Light" charset="0"/>
                <a:cs typeface="Marianne Light" charset="0"/>
              </a:rPr>
              <a:t>. </a:t>
            </a:r>
            <a:endParaRPr lang="fr-FR" sz="2400" spc="15" dirty="0">
              <a:solidFill>
                <a:srgbClr val="2C3176"/>
              </a:solidFill>
              <a:latin typeface="Marianne Light" charset="0"/>
              <a:ea typeface="Marianne Light" charset="0"/>
              <a:cs typeface="Marianne Light" charset="0"/>
            </a:endParaRPr>
          </a:p>
          <a:p>
            <a:pPr marL="298450" marR="5080" indent="-285750">
              <a:lnSpc>
                <a:spcPct val="100000"/>
              </a:lnSpc>
              <a:spcBef>
                <a:spcPts val="100"/>
              </a:spcBef>
              <a:buFontTx/>
              <a:buChar char="-"/>
            </a:pPr>
            <a:r>
              <a:rPr lang="fr-FR" sz="2400" spc="15" dirty="0">
                <a:solidFill>
                  <a:srgbClr val="2C3176"/>
                </a:solidFill>
                <a:latin typeface="Marianne Light" charset="0"/>
                <a:ea typeface="Marianne Light" charset="0"/>
                <a:cs typeface="Marianne Light" charset="0"/>
              </a:rPr>
              <a:t>Une méthode participative</a:t>
            </a:r>
          </a:p>
          <a:p>
            <a:pPr marL="12700" marR="5080">
              <a:lnSpc>
                <a:spcPct val="100000"/>
              </a:lnSpc>
              <a:spcBef>
                <a:spcPts val="100"/>
              </a:spcBef>
            </a:pPr>
            <a:endParaRPr spc="70" dirty="0">
              <a:solidFill>
                <a:srgbClr val="2C3176"/>
              </a:solidFill>
              <a:latin typeface="Marianne Light" charset="0"/>
              <a:ea typeface="Marianne Light" charset="0"/>
              <a:cs typeface="Marianne Light" charset="0"/>
            </a:endParaRPr>
          </a:p>
        </p:txBody>
      </p:sp>
      <p:sp>
        <p:nvSpPr>
          <p:cNvPr id="23" name="object 23"/>
          <p:cNvSpPr/>
          <p:nvPr/>
        </p:nvSpPr>
        <p:spPr>
          <a:xfrm>
            <a:off x="13452563" y="0"/>
            <a:ext cx="2803525" cy="2910205"/>
          </a:xfrm>
          <a:custGeom>
            <a:avLst/>
            <a:gdLst/>
            <a:ahLst/>
            <a:cxnLst/>
            <a:rect l="l" t="t" r="r" b="b"/>
            <a:pathLst>
              <a:path w="2803525" h="2910205">
                <a:moveTo>
                  <a:pt x="2803437" y="0"/>
                </a:moveTo>
                <a:lnTo>
                  <a:pt x="0" y="0"/>
                </a:lnTo>
                <a:lnTo>
                  <a:pt x="0" y="761610"/>
                </a:lnTo>
                <a:lnTo>
                  <a:pt x="1969173" y="889473"/>
                </a:lnTo>
                <a:lnTo>
                  <a:pt x="1969173" y="2909866"/>
                </a:lnTo>
                <a:lnTo>
                  <a:pt x="2803437" y="2909866"/>
                </a:lnTo>
                <a:lnTo>
                  <a:pt x="2803437" y="0"/>
                </a:lnTo>
                <a:close/>
              </a:path>
            </a:pathLst>
          </a:custGeom>
          <a:solidFill>
            <a:srgbClr val="FCCD00"/>
          </a:solidFill>
        </p:spPr>
        <p:txBody>
          <a:bodyPr wrap="square" lIns="0" tIns="0" rIns="0" bIns="0" rtlCol="0"/>
          <a:lstStyle/>
          <a:p>
            <a:endParaRPr/>
          </a:p>
        </p:txBody>
      </p:sp>
      <p:sp>
        <p:nvSpPr>
          <p:cNvPr id="24" name="object 24"/>
          <p:cNvSpPr/>
          <p:nvPr/>
        </p:nvSpPr>
        <p:spPr>
          <a:xfrm>
            <a:off x="0" y="6325402"/>
            <a:ext cx="2849880" cy="2818765"/>
          </a:xfrm>
          <a:custGeom>
            <a:avLst/>
            <a:gdLst/>
            <a:ahLst/>
            <a:cxnLst/>
            <a:rect l="l" t="t" r="r" b="b"/>
            <a:pathLst>
              <a:path w="2849880" h="2818765">
                <a:moveTo>
                  <a:pt x="880637" y="0"/>
                </a:moveTo>
                <a:lnTo>
                  <a:pt x="0" y="0"/>
                </a:lnTo>
                <a:lnTo>
                  <a:pt x="0" y="2818584"/>
                </a:lnTo>
                <a:lnTo>
                  <a:pt x="2849810" y="2818584"/>
                </a:lnTo>
                <a:lnTo>
                  <a:pt x="2849810" y="2148255"/>
                </a:lnTo>
                <a:lnTo>
                  <a:pt x="880637" y="2020392"/>
                </a:lnTo>
                <a:lnTo>
                  <a:pt x="880637" y="0"/>
                </a:lnTo>
                <a:close/>
              </a:path>
            </a:pathLst>
          </a:custGeom>
          <a:solidFill>
            <a:srgbClr val="5D6DB3"/>
          </a:solidFill>
        </p:spPr>
        <p:txBody>
          <a:bodyPr wrap="square" lIns="0" tIns="0" rIns="0" bIns="0" rtlCol="0"/>
          <a:lstStyle/>
          <a:p>
            <a:endParaRPr/>
          </a:p>
        </p:txBody>
      </p:sp>
      <p:pic>
        <p:nvPicPr>
          <p:cNvPr id="26" name="Imag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9671" y="7162800"/>
            <a:ext cx="1277112" cy="1676400"/>
          </a:xfrm>
          <a:prstGeom prst="rect">
            <a:avLst/>
          </a:prstGeom>
        </p:spPr>
      </p:pic>
      <p:sp>
        <p:nvSpPr>
          <p:cNvPr id="30" name="Rectangle 29"/>
          <p:cNvSpPr/>
          <p:nvPr/>
        </p:nvSpPr>
        <p:spPr>
          <a:xfrm>
            <a:off x="346632" y="5090342"/>
            <a:ext cx="4117987" cy="1213153"/>
          </a:xfrm>
          <a:prstGeom prst="rect">
            <a:avLst/>
          </a:prstGeom>
        </p:spPr>
        <p:txBody>
          <a:bodyPr wrap="none">
            <a:spAutoFit/>
          </a:bodyPr>
          <a:lstStyle/>
          <a:p>
            <a:pPr marL="12700">
              <a:lnSpc>
                <a:spcPct val="100000"/>
              </a:lnSpc>
              <a:spcBef>
                <a:spcPts val="114"/>
              </a:spcBef>
            </a:pPr>
            <a:r>
              <a:rPr lang="fr-FR" sz="3600" spc="10" dirty="0">
                <a:solidFill>
                  <a:srgbClr val="2C3176"/>
                </a:solidFill>
                <a:latin typeface="Marianne" charset="0"/>
                <a:ea typeface="Marianne" charset="0"/>
                <a:cs typeface="Marianne" charset="0"/>
              </a:rPr>
              <a:t>Une mobilisation </a:t>
            </a:r>
          </a:p>
          <a:p>
            <a:pPr marL="12700">
              <a:lnSpc>
                <a:spcPct val="100000"/>
              </a:lnSpc>
              <a:spcBef>
                <a:spcPts val="114"/>
              </a:spcBef>
            </a:pPr>
            <a:r>
              <a:rPr lang="fr-FR" sz="3600" spc="10" dirty="0">
                <a:solidFill>
                  <a:srgbClr val="2C3176"/>
                </a:solidFill>
                <a:latin typeface="Marianne" charset="0"/>
                <a:ea typeface="Marianne" charset="0"/>
                <a:cs typeface="Marianne" charset="0"/>
              </a:rPr>
              <a:t>qui se confirme</a:t>
            </a:r>
            <a:endParaRPr lang="fr-FR" sz="3600" dirty="0">
              <a:latin typeface="Marianne" charset="0"/>
              <a:ea typeface="Marianne" charset="0"/>
              <a:cs typeface="Marianne" charset="0"/>
            </a:endParaRPr>
          </a:p>
        </p:txBody>
      </p:sp>
      <p:sp>
        <p:nvSpPr>
          <p:cNvPr id="27" name="object 20"/>
          <p:cNvSpPr txBox="1"/>
          <p:nvPr/>
        </p:nvSpPr>
        <p:spPr>
          <a:xfrm>
            <a:off x="2919783" y="6646343"/>
            <a:ext cx="8255318" cy="2544286"/>
          </a:xfrm>
          <a:prstGeom prst="rect">
            <a:avLst/>
          </a:prstGeom>
        </p:spPr>
        <p:txBody>
          <a:bodyPr vert="horz" wrap="square" lIns="0" tIns="12700" rIns="0" bIns="0" rtlCol="0">
            <a:spAutoFit/>
          </a:bodyPr>
          <a:lstStyle/>
          <a:p>
            <a:pPr marL="12700" marR="5080">
              <a:lnSpc>
                <a:spcPct val="100000"/>
              </a:lnSpc>
              <a:spcBef>
                <a:spcPts val="100"/>
              </a:spcBef>
            </a:pPr>
            <a:r>
              <a:rPr lang="fr-FR" sz="2400" spc="-5" dirty="0">
                <a:solidFill>
                  <a:srgbClr val="2C3176"/>
                </a:solidFill>
                <a:latin typeface="Marianne Light" charset="0"/>
                <a:ea typeface="Marianne Light" charset="0"/>
                <a:cs typeface="Marianne Light" charset="0"/>
              </a:rPr>
              <a:t>Une bonne participation</a:t>
            </a:r>
          </a:p>
          <a:p>
            <a:pPr marL="12700" marR="5080">
              <a:lnSpc>
                <a:spcPct val="100000"/>
              </a:lnSpc>
              <a:spcBef>
                <a:spcPts val="100"/>
              </a:spcBef>
            </a:pPr>
            <a:r>
              <a:rPr lang="fr-FR" sz="2400" spc="-5" dirty="0">
                <a:solidFill>
                  <a:srgbClr val="2C3176"/>
                </a:solidFill>
                <a:latin typeface="Marianne Light" charset="0"/>
                <a:ea typeface="Marianne Light" charset="0"/>
                <a:cs typeface="Marianne Light" charset="0"/>
              </a:rPr>
              <a:t>Plus de 120 personnes différentes mobilisées, 50 personnes par séminaire</a:t>
            </a:r>
          </a:p>
          <a:p>
            <a:pPr marL="12700" marR="5080">
              <a:lnSpc>
                <a:spcPct val="100000"/>
              </a:lnSpc>
              <a:spcBef>
                <a:spcPts val="100"/>
              </a:spcBef>
            </a:pPr>
            <a:r>
              <a:rPr lang="fr-FR" sz="2400" spc="-5" dirty="0">
                <a:solidFill>
                  <a:srgbClr val="2C3176"/>
                </a:solidFill>
                <a:latin typeface="Marianne Light" charset="0"/>
                <a:ea typeface="Marianne Light" charset="0"/>
                <a:cs typeface="Marianne Light" charset="0"/>
              </a:rPr>
              <a:t>Une bonne représentation des différents versants du massif et des différents types d’acteurs (élus locaux, acteurs socio-économiques, agents administratifs,…)</a:t>
            </a:r>
            <a:endParaRPr lang="fr-FR" sz="2400" spc="15" dirty="0">
              <a:solidFill>
                <a:srgbClr val="2C3176"/>
              </a:solidFill>
              <a:latin typeface="Marianne Light" charset="0"/>
              <a:ea typeface="Marianne Light" charset="0"/>
              <a:cs typeface="Marianne Light" charset="0"/>
            </a:endParaRPr>
          </a:p>
          <a:p>
            <a:pPr marL="12700" marR="5080">
              <a:lnSpc>
                <a:spcPct val="100000"/>
              </a:lnSpc>
              <a:spcBef>
                <a:spcPts val="100"/>
              </a:spcBef>
            </a:pPr>
            <a:endParaRPr spc="70" dirty="0">
              <a:solidFill>
                <a:srgbClr val="2C3176"/>
              </a:solidFill>
              <a:latin typeface="Marianne Light" charset="0"/>
              <a:ea typeface="Marianne Light" charset="0"/>
              <a:cs typeface="Marianne Light" charset="0"/>
            </a:endParaRPr>
          </a:p>
        </p:txBody>
      </p:sp>
      <p:sp>
        <p:nvSpPr>
          <p:cNvPr id="28" name="object 20"/>
          <p:cNvSpPr txBox="1"/>
          <p:nvPr/>
        </p:nvSpPr>
        <p:spPr>
          <a:xfrm>
            <a:off x="6764501" y="3539158"/>
            <a:ext cx="7858083" cy="2636619"/>
          </a:xfrm>
          <a:prstGeom prst="rect">
            <a:avLst/>
          </a:prstGeom>
        </p:spPr>
        <p:txBody>
          <a:bodyPr vert="horz" wrap="square" lIns="0" tIns="12700" rIns="0" bIns="0" rtlCol="0">
            <a:spAutoFit/>
          </a:bodyPr>
          <a:lstStyle/>
          <a:p>
            <a:pPr marL="12700" marR="5080">
              <a:lnSpc>
                <a:spcPct val="100000"/>
              </a:lnSpc>
              <a:spcBef>
                <a:spcPts val="100"/>
              </a:spcBef>
            </a:pPr>
            <a:r>
              <a:rPr lang="fr-FR" sz="2400" spc="70" dirty="0">
                <a:solidFill>
                  <a:srgbClr val="2C3176"/>
                </a:solidFill>
                <a:latin typeface="Marianne Light" charset="0"/>
                <a:ea typeface="Marianne Light" charset="0"/>
                <a:cs typeface="Marianne Light" charset="0"/>
              </a:rPr>
              <a:t>Un livre blanc qui se traduira par un manifeste affirmant  ce à quoi on tient et des principes d’actions </a:t>
            </a:r>
          </a:p>
          <a:p>
            <a:pPr marL="12700" marR="5080">
              <a:lnSpc>
                <a:spcPct val="100000"/>
              </a:lnSpc>
              <a:spcBef>
                <a:spcPts val="100"/>
              </a:spcBef>
            </a:pPr>
            <a:endParaRPr lang="fr-FR" sz="2400" spc="70" dirty="0">
              <a:solidFill>
                <a:srgbClr val="2C3176"/>
              </a:solidFill>
              <a:latin typeface="Marianne Light" charset="0"/>
              <a:ea typeface="Marianne Light" charset="0"/>
              <a:cs typeface="Marianne Light" charset="0"/>
            </a:endParaRPr>
          </a:p>
          <a:p>
            <a:pPr marL="12700" marR="5080">
              <a:lnSpc>
                <a:spcPct val="100000"/>
              </a:lnSpc>
              <a:spcBef>
                <a:spcPts val="100"/>
              </a:spcBef>
            </a:pPr>
            <a:r>
              <a:rPr lang="fr-FR" sz="2400" spc="70" dirty="0">
                <a:solidFill>
                  <a:srgbClr val="2C3176"/>
                </a:solidFill>
                <a:latin typeface="Marianne Light" charset="0"/>
                <a:ea typeface="Marianne Light" charset="0"/>
                <a:cs typeface="Marianne Light" charset="0"/>
              </a:rPr>
              <a:t>Une méthode pour aborder les objets de controverses à partir des 6 groupes de travail</a:t>
            </a:r>
          </a:p>
          <a:p>
            <a:pPr marL="12700" marR="5080">
              <a:lnSpc>
                <a:spcPct val="100000"/>
              </a:lnSpc>
              <a:spcBef>
                <a:spcPts val="100"/>
              </a:spcBef>
            </a:pPr>
            <a:endParaRPr sz="2400" spc="70" dirty="0">
              <a:solidFill>
                <a:srgbClr val="2C3176"/>
              </a:solidFill>
              <a:latin typeface="Marianne Light" charset="0"/>
              <a:ea typeface="Marianne Light" charset="0"/>
              <a:cs typeface="Marianne Light" charset="0"/>
            </a:endParaRPr>
          </a:p>
        </p:txBody>
      </p:sp>
      <p:pic>
        <p:nvPicPr>
          <p:cNvPr id="4" name="Image 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6677"/>
                    </a14:imgEffect>
                    <a14:imgEffect>
                      <a14:saturation sat="202000"/>
                    </a14:imgEffect>
                  </a14:imgLayer>
                </a14:imgProps>
              </a:ext>
              <a:ext uri="{28A0092B-C50C-407E-A947-70E740481C1C}">
                <a14:useLocalDpi xmlns:a14="http://schemas.microsoft.com/office/drawing/2010/main" val="0"/>
              </a:ext>
            </a:extLst>
          </a:blip>
          <a:stretch>
            <a:fillRect/>
          </a:stretch>
        </p:blipFill>
        <p:spPr>
          <a:xfrm>
            <a:off x="4017645" y="1975219"/>
            <a:ext cx="772363" cy="1135566"/>
          </a:xfrm>
          <a:prstGeom prst="rect">
            <a:avLst/>
          </a:prstGeom>
        </p:spPr>
      </p:pic>
      <p:pic>
        <p:nvPicPr>
          <p:cNvPr id="5" name="Imag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779050" y="2899075"/>
            <a:ext cx="674087" cy="1105394"/>
          </a:xfrm>
          <a:prstGeom prst="rect">
            <a:avLst/>
          </a:prstGeom>
        </p:spPr>
      </p:pic>
      <p:pic>
        <p:nvPicPr>
          <p:cNvPr id="6" name="Image 5"/>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41367" y="5247867"/>
            <a:ext cx="1062326" cy="1055628"/>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25" name="Image 24">
            <a:extLst>
              <a:ext uri="{FF2B5EF4-FFF2-40B4-BE49-F238E27FC236}">
                <a16:creationId xmlns:a16="http://schemas.microsoft.com/office/drawing/2014/main" id="{8EF628D0-4B99-4724-BF1D-87533635A0C3}"/>
              </a:ext>
            </a:extLst>
          </p:cNvPr>
          <p:cNvPicPr>
            <a:picLocks noChangeAspect="1"/>
          </p:cNvPicPr>
          <p:nvPr/>
        </p:nvPicPr>
        <p:blipFill>
          <a:blip r:embed="rId8"/>
          <a:stretch>
            <a:fillRect/>
          </a:stretch>
        </p:blipFill>
        <p:spPr>
          <a:xfrm>
            <a:off x="8860717" y="0"/>
            <a:ext cx="1770799" cy="2176222"/>
          </a:xfrm>
          <a:prstGeom prst="rect">
            <a:avLst/>
          </a:prstGeom>
        </p:spPr>
      </p:pic>
      <p:pic>
        <p:nvPicPr>
          <p:cNvPr id="2" name="Image 1">
            <a:extLst>
              <a:ext uri="{FF2B5EF4-FFF2-40B4-BE49-F238E27FC236}">
                <a16:creationId xmlns:a16="http://schemas.microsoft.com/office/drawing/2014/main" id="{F10A61AE-55C8-4CBD-9A65-D1CDF8A41733}"/>
              </a:ext>
            </a:extLst>
          </p:cNvPr>
          <p:cNvPicPr>
            <a:picLocks noChangeAspect="1"/>
          </p:cNvPicPr>
          <p:nvPr/>
        </p:nvPicPr>
        <p:blipFill>
          <a:blip r:embed="rId9"/>
          <a:stretch>
            <a:fillRect/>
          </a:stretch>
        </p:blipFill>
        <p:spPr>
          <a:xfrm>
            <a:off x="10779624" y="314588"/>
            <a:ext cx="3533775" cy="1981200"/>
          </a:xfrm>
          <a:prstGeom prst="rect">
            <a:avLst/>
          </a:prstGeom>
        </p:spPr>
      </p:pic>
      <p:sp>
        <p:nvSpPr>
          <p:cNvPr id="3" name="Rectangle 2">
            <a:extLst>
              <a:ext uri="{FF2B5EF4-FFF2-40B4-BE49-F238E27FC236}">
                <a16:creationId xmlns:a16="http://schemas.microsoft.com/office/drawing/2014/main" id="{FFFC52D3-5FE7-489A-A928-A690943C1F19}"/>
              </a:ext>
            </a:extLst>
          </p:cNvPr>
          <p:cNvSpPr/>
          <p:nvPr/>
        </p:nvSpPr>
        <p:spPr>
          <a:xfrm>
            <a:off x="3403600" y="314588"/>
            <a:ext cx="10712269" cy="584775"/>
          </a:xfrm>
          <a:prstGeom prst="rect">
            <a:avLst/>
          </a:prstGeom>
        </p:spPr>
        <p:txBody>
          <a:bodyPr wrap="square">
            <a:spAutoFit/>
          </a:bodyPr>
          <a:lstStyle/>
          <a:p>
            <a:r>
              <a:rPr lang="fr-FR" sz="3200" b="1" dirty="0">
                <a:solidFill>
                  <a:schemeClr val="tx2"/>
                </a:solidFill>
                <a:latin typeface="Marianne" charset="0"/>
                <a:ea typeface="Marianne" charset="0"/>
                <a:cs typeface="Marianne" charset="0"/>
              </a:rPr>
              <a:t>Premiers résultats et suites</a:t>
            </a:r>
            <a:endParaRPr lang="fr-FR" sz="3200" b="1" dirty="0"/>
          </a:p>
        </p:txBody>
      </p:sp>
      <p:sp>
        <p:nvSpPr>
          <p:cNvPr id="8" name="Rectangle 7">
            <a:extLst>
              <a:ext uri="{FF2B5EF4-FFF2-40B4-BE49-F238E27FC236}">
                <a16:creationId xmlns:a16="http://schemas.microsoft.com/office/drawing/2014/main" id="{A3F6080B-0C0F-4917-9EF8-1A49F6F3E6AA}"/>
              </a:ext>
            </a:extLst>
          </p:cNvPr>
          <p:cNvSpPr/>
          <p:nvPr/>
        </p:nvSpPr>
        <p:spPr>
          <a:xfrm>
            <a:off x="10925671" y="6184265"/>
            <a:ext cx="8128000" cy="646331"/>
          </a:xfrm>
          <a:prstGeom prst="rect">
            <a:avLst/>
          </a:prstGeom>
        </p:spPr>
        <p:txBody>
          <a:bodyPr>
            <a:spAutoFit/>
          </a:bodyPr>
          <a:lstStyle/>
          <a:p>
            <a:pPr marL="12700">
              <a:lnSpc>
                <a:spcPct val="100000"/>
              </a:lnSpc>
              <a:spcBef>
                <a:spcPts val="114"/>
              </a:spcBef>
            </a:pPr>
            <a:r>
              <a:rPr lang="fr-FR" sz="3600" spc="10" dirty="0">
                <a:solidFill>
                  <a:srgbClr val="2C3176"/>
                </a:solidFill>
                <a:latin typeface="Marianne" charset="0"/>
                <a:ea typeface="Marianne" charset="0"/>
                <a:cs typeface="Marianne" charset="0"/>
              </a:rPr>
              <a:t>Quelles suites ?</a:t>
            </a:r>
            <a:endParaRPr lang="fr-FR" sz="3600" dirty="0">
              <a:latin typeface="Marianne" charset="0"/>
              <a:ea typeface="Marianne" charset="0"/>
              <a:cs typeface="Marianne" charset="0"/>
            </a:endParaRPr>
          </a:p>
        </p:txBody>
      </p:sp>
      <p:sp>
        <p:nvSpPr>
          <p:cNvPr id="29" name="object 16">
            <a:extLst>
              <a:ext uri="{FF2B5EF4-FFF2-40B4-BE49-F238E27FC236}">
                <a16:creationId xmlns:a16="http://schemas.microsoft.com/office/drawing/2014/main" id="{DEE3A90A-7A69-4371-88AA-E31655DBCD52}"/>
              </a:ext>
            </a:extLst>
          </p:cNvPr>
          <p:cNvSpPr/>
          <p:nvPr/>
        </p:nvSpPr>
        <p:spPr>
          <a:xfrm>
            <a:off x="11099026" y="6965582"/>
            <a:ext cx="3890645" cy="31115"/>
          </a:xfrm>
          <a:custGeom>
            <a:avLst/>
            <a:gdLst/>
            <a:ahLst/>
            <a:cxnLst/>
            <a:rect l="l" t="t" r="r" b="b"/>
            <a:pathLst>
              <a:path w="3890645" h="31114">
                <a:moveTo>
                  <a:pt x="3890213" y="0"/>
                </a:moveTo>
                <a:lnTo>
                  <a:pt x="0" y="0"/>
                </a:lnTo>
                <a:lnTo>
                  <a:pt x="0" y="30975"/>
                </a:lnTo>
                <a:lnTo>
                  <a:pt x="3890213" y="30975"/>
                </a:lnTo>
                <a:lnTo>
                  <a:pt x="3890213" y="0"/>
                </a:lnTo>
                <a:close/>
              </a:path>
            </a:pathLst>
          </a:custGeom>
          <a:solidFill>
            <a:srgbClr val="2C3176"/>
          </a:solidFill>
        </p:spPr>
        <p:txBody>
          <a:bodyPr wrap="square" lIns="0" tIns="0" rIns="0" bIns="0" rtlCol="0"/>
          <a:lstStyle/>
          <a:p>
            <a:endParaRPr/>
          </a:p>
        </p:txBody>
      </p:sp>
      <p:sp>
        <p:nvSpPr>
          <p:cNvPr id="9" name="ZoneTexte 8">
            <a:extLst>
              <a:ext uri="{FF2B5EF4-FFF2-40B4-BE49-F238E27FC236}">
                <a16:creationId xmlns:a16="http://schemas.microsoft.com/office/drawing/2014/main" id="{22C80A32-E493-49FA-BCF8-F3C7B87A9BC6}"/>
              </a:ext>
            </a:extLst>
          </p:cNvPr>
          <p:cNvSpPr txBox="1"/>
          <p:nvPr/>
        </p:nvSpPr>
        <p:spPr>
          <a:xfrm>
            <a:off x="10916986" y="6996120"/>
            <a:ext cx="4910062" cy="1846659"/>
          </a:xfrm>
          <a:prstGeom prst="rect">
            <a:avLst/>
          </a:prstGeom>
          <a:noFill/>
        </p:spPr>
        <p:txBody>
          <a:bodyPr wrap="none" rtlCol="0">
            <a:spAutoFit/>
          </a:bodyPr>
          <a:lstStyle/>
          <a:p>
            <a:r>
              <a:rPr lang="fr-FR" sz="2400" dirty="0">
                <a:solidFill>
                  <a:schemeClr val="tx2"/>
                </a:solidFill>
                <a:latin typeface="Marianne" panose="02000000000000000000" pitchFamily="50" charset="0"/>
              </a:rPr>
              <a:t>Une suite  des groupes de </a:t>
            </a:r>
            <a:r>
              <a:rPr lang="fr-FR" sz="2400" dirty="0" err="1">
                <a:solidFill>
                  <a:schemeClr val="tx2"/>
                </a:solidFill>
                <a:latin typeface="Marianne" panose="02000000000000000000" pitchFamily="50" charset="0"/>
              </a:rPr>
              <a:t>traval</a:t>
            </a:r>
            <a:endParaRPr lang="fr-FR" sz="2400" dirty="0">
              <a:solidFill>
                <a:schemeClr val="tx2"/>
              </a:solidFill>
              <a:latin typeface="Marianne" panose="02000000000000000000" pitchFamily="50" charset="0"/>
            </a:endParaRPr>
          </a:p>
          <a:p>
            <a:r>
              <a:rPr lang="fr-FR" sz="2400" dirty="0">
                <a:solidFill>
                  <a:schemeClr val="tx2"/>
                </a:solidFill>
                <a:latin typeface="Marianne" panose="02000000000000000000" pitchFamily="50" charset="0"/>
              </a:rPr>
              <a:t>Une rencontre annuelle</a:t>
            </a:r>
          </a:p>
          <a:p>
            <a:r>
              <a:rPr lang="fr-FR" sz="2400" dirty="0">
                <a:solidFill>
                  <a:schemeClr val="tx2"/>
                </a:solidFill>
                <a:latin typeface="Marianne" panose="02000000000000000000" pitchFamily="50" charset="0"/>
              </a:rPr>
              <a:t>Un fil conducteur pour aborder</a:t>
            </a:r>
          </a:p>
          <a:p>
            <a:r>
              <a:rPr lang="fr-FR" sz="2400" dirty="0">
                <a:solidFill>
                  <a:schemeClr val="tx2"/>
                </a:solidFill>
                <a:latin typeface="Marianne" panose="02000000000000000000" pitchFamily="50" charset="0"/>
              </a:rPr>
              <a:t>	 les enjeux à venir</a:t>
            </a:r>
          </a:p>
          <a:p>
            <a:endParaRPr lang="fr-FR" dirty="0"/>
          </a:p>
        </p:txBody>
      </p:sp>
    </p:spTree>
    <p:extLst>
      <p:ext uri="{BB962C8B-B14F-4D97-AF65-F5344CB8AC3E}">
        <p14:creationId xmlns:p14="http://schemas.microsoft.com/office/powerpoint/2010/main" val="37165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14E734-9DD3-A77F-4105-502099FB2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591607"/>
            <a:ext cx="6069711" cy="7367429"/>
          </a:xfrm>
          <a:prstGeom prst="rect">
            <a:avLst/>
          </a:prstGeom>
        </p:spPr>
      </p:pic>
      <p:sp>
        <p:nvSpPr>
          <p:cNvPr id="4" name="ZoneTexte 3">
            <a:extLst>
              <a:ext uri="{FF2B5EF4-FFF2-40B4-BE49-F238E27FC236}">
                <a16:creationId xmlns:a16="http://schemas.microsoft.com/office/drawing/2014/main" id="{1C10D93D-1FCA-428F-D8E0-688665221146}"/>
              </a:ext>
            </a:extLst>
          </p:cNvPr>
          <p:cNvSpPr txBox="1"/>
          <p:nvPr/>
        </p:nvSpPr>
        <p:spPr>
          <a:xfrm>
            <a:off x="1169942" y="812802"/>
            <a:ext cx="6196058" cy="748988"/>
          </a:xfrm>
          <a:prstGeom prst="rect">
            <a:avLst/>
          </a:prstGeom>
          <a:noFill/>
        </p:spPr>
        <p:txBody>
          <a:bodyPr wrap="square" rtlCol="0">
            <a:spAutoFit/>
          </a:bodyPr>
          <a:lstStyle/>
          <a:p>
            <a:r>
              <a:rPr lang="fr-FR" sz="4267" b="1" dirty="0">
                <a:solidFill>
                  <a:schemeClr val="bg2">
                    <a:lumMod val="50000"/>
                  </a:schemeClr>
                </a:solidFill>
                <a:latin typeface="Aptos" panose="020B0004020202020204" pitchFamily="34" charset="0"/>
              </a:rPr>
              <a:t>Territoire et enjeux</a:t>
            </a:r>
          </a:p>
        </p:txBody>
      </p:sp>
      <p:cxnSp>
        <p:nvCxnSpPr>
          <p:cNvPr id="6" name="Connecteur droit 5">
            <a:extLst>
              <a:ext uri="{FF2B5EF4-FFF2-40B4-BE49-F238E27FC236}">
                <a16:creationId xmlns:a16="http://schemas.microsoft.com/office/drawing/2014/main" id="{CE019E99-0C3C-9A77-780A-9F73FB388139}"/>
              </a:ext>
            </a:extLst>
          </p:cNvPr>
          <p:cNvCxnSpPr>
            <a:cxnSpLocks/>
            <a:stCxn id="4" idx="3"/>
          </p:cNvCxnSpPr>
          <p:nvPr/>
        </p:nvCxnSpPr>
        <p:spPr>
          <a:xfrm>
            <a:off x="7366000" y="1187296"/>
            <a:ext cx="1845734" cy="7275"/>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4FA9B591-F696-4B04-8CDC-94895CCF7069}"/>
              </a:ext>
            </a:extLst>
          </p:cNvPr>
          <p:cNvPicPr>
            <a:picLocks noChangeAspect="1"/>
          </p:cNvPicPr>
          <p:nvPr/>
        </p:nvPicPr>
        <p:blipFill>
          <a:blip r:embed="rId3"/>
          <a:stretch>
            <a:fillRect/>
          </a:stretch>
        </p:blipFill>
        <p:spPr>
          <a:xfrm>
            <a:off x="8356600" y="381000"/>
            <a:ext cx="5282655" cy="8150382"/>
          </a:xfrm>
          <a:prstGeom prst="rect">
            <a:avLst/>
          </a:prstGeom>
        </p:spPr>
      </p:pic>
    </p:spTree>
    <p:extLst>
      <p:ext uri="{BB962C8B-B14F-4D97-AF65-F5344CB8AC3E}">
        <p14:creationId xmlns:p14="http://schemas.microsoft.com/office/powerpoint/2010/main" val="218833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14E734-9DD3-A77F-4105-502099FB2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771" y="908352"/>
            <a:ext cx="6069711" cy="7367429"/>
          </a:xfrm>
          <a:prstGeom prst="rect">
            <a:avLst/>
          </a:prstGeom>
        </p:spPr>
      </p:pic>
      <p:sp>
        <p:nvSpPr>
          <p:cNvPr id="4" name="ZoneTexte 3">
            <a:extLst>
              <a:ext uri="{FF2B5EF4-FFF2-40B4-BE49-F238E27FC236}">
                <a16:creationId xmlns:a16="http://schemas.microsoft.com/office/drawing/2014/main" id="{1C10D93D-1FCA-428F-D8E0-688665221146}"/>
              </a:ext>
            </a:extLst>
          </p:cNvPr>
          <p:cNvSpPr txBox="1"/>
          <p:nvPr/>
        </p:nvSpPr>
        <p:spPr>
          <a:xfrm>
            <a:off x="1169942" y="812802"/>
            <a:ext cx="6196058" cy="748988"/>
          </a:xfrm>
          <a:prstGeom prst="rect">
            <a:avLst/>
          </a:prstGeom>
          <a:noFill/>
        </p:spPr>
        <p:txBody>
          <a:bodyPr wrap="square" rtlCol="0">
            <a:spAutoFit/>
          </a:bodyPr>
          <a:lstStyle/>
          <a:p>
            <a:r>
              <a:rPr lang="fr-FR" sz="4267" b="1" dirty="0">
                <a:solidFill>
                  <a:schemeClr val="bg2">
                    <a:lumMod val="50000"/>
                  </a:schemeClr>
                </a:solidFill>
                <a:latin typeface="Aptos" panose="020B0004020202020204" pitchFamily="34" charset="0"/>
              </a:rPr>
              <a:t>Territoire et enjeux</a:t>
            </a:r>
          </a:p>
        </p:txBody>
      </p:sp>
      <p:cxnSp>
        <p:nvCxnSpPr>
          <p:cNvPr id="6" name="Connecteur droit 5">
            <a:extLst>
              <a:ext uri="{FF2B5EF4-FFF2-40B4-BE49-F238E27FC236}">
                <a16:creationId xmlns:a16="http://schemas.microsoft.com/office/drawing/2014/main" id="{CE019E99-0C3C-9A77-780A-9F73FB388139}"/>
              </a:ext>
            </a:extLst>
          </p:cNvPr>
          <p:cNvCxnSpPr>
            <a:cxnSpLocks/>
            <a:stCxn id="4" idx="3"/>
          </p:cNvCxnSpPr>
          <p:nvPr/>
        </p:nvCxnSpPr>
        <p:spPr>
          <a:xfrm>
            <a:off x="7366000" y="1187296"/>
            <a:ext cx="1845734" cy="7275"/>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310F5316-9ACE-D79C-82BE-E347B3FAA2E5}"/>
              </a:ext>
            </a:extLst>
          </p:cNvPr>
          <p:cNvSpPr txBox="1"/>
          <p:nvPr/>
        </p:nvSpPr>
        <p:spPr>
          <a:xfrm>
            <a:off x="127000" y="1936284"/>
            <a:ext cx="8214204" cy="8300990"/>
          </a:xfrm>
          <a:prstGeom prst="rect">
            <a:avLst/>
          </a:prstGeom>
          <a:noFill/>
        </p:spPr>
        <p:txBody>
          <a:bodyPr wrap="square" rtlCol="0">
            <a:spAutoFit/>
          </a:bodyPr>
          <a:lstStyle/>
          <a:p>
            <a:pPr marL="457189" indent="-457189">
              <a:buFont typeface="Arial" panose="020B0604020202020204" pitchFamily="34" charset="0"/>
              <a:buChar char="•"/>
            </a:pPr>
            <a:r>
              <a:rPr lang="fr-FR" sz="2667" dirty="0">
                <a:latin typeface="Aptos" panose="020B0004020202020204" pitchFamily="34" charset="0"/>
              </a:rPr>
              <a:t>plus petite mais la plus peuplée des montagnes de France avec </a:t>
            </a:r>
            <a:r>
              <a:rPr lang="fr-FR" sz="2667" b="1" dirty="0">
                <a:latin typeface="Aptos" panose="020B0004020202020204" pitchFamily="34" charset="0"/>
              </a:rPr>
              <a:t>600 000 âmes</a:t>
            </a:r>
            <a:r>
              <a:rPr lang="fr-FR" sz="2667" dirty="0">
                <a:latin typeface="Aptos" panose="020B0004020202020204" pitchFamily="34" charset="0"/>
              </a:rPr>
              <a:t>, soit 81 hbts au km²</a:t>
            </a:r>
          </a:p>
          <a:p>
            <a:pPr marL="457189" indent="-457189">
              <a:buFont typeface="Arial" panose="020B0604020202020204" pitchFamily="34" charset="0"/>
              <a:buChar char="•"/>
            </a:pPr>
            <a:r>
              <a:rPr lang="fr-FR" sz="2667" dirty="0">
                <a:latin typeface="Aptos" panose="020B0004020202020204" pitchFamily="34" charset="0"/>
              </a:rPr>
              <a:t>couvre 2 régions – 6 structures départementales</a:t>
            </a:r>
          </a:p>
          <a:p>
            <a:pPr marL="457189" indent="-457189">
              <a:buFont typeface="Arial" panose="020B0604020202020204" pitchFamily="34" charset="0"/>
              <a:buChar char="•"/>
            </a:pPr>
            <a:r>
              <a:rPr lang="fr-FR" sz="2667" dirty="0">
                <a:latin typeface="Aptos" panose="020B0004020202020204" pitchFamily="34" charset="0"/>
              </a:rPr>
              <a:t>composée de </a:t>
            </a:r>
            <a:r>
              <a:rPr lang="fr-FR" sz="2667" b="1" dirty="0">
                <a:latin typeface="Aptos" panose="020B0004020202020204" pitchFamily="34" charset="0"/>
              </a:rPr>
              <a:t>580 communes</a:t>
            </a:r>
          </a:p>
          <a:p>
            <a:pPr marL="457189" indent="-457189">
              <a:buFont typeface="Arial" panose="020B0604020202020204" pitchFamily="34" charset="0"/>
              <a:buChar char="•"/>
            </a:pPr>
            <a:r>
              <a:rPr lang="fr-FR" sz="2667" dirty="0">
                <a:latin typeface="Aptos" panose="020B0004020202020204" pitchFamily="34" charset="0"/>
              </a:rPr>
              <a:t>culmine à </a:t>
            </a:r>
            <a:r>
              <a:rPr lang="fr-FR" sz="2667" b="1" dirty="0">
                <a:latin typeface="Aptos" panose="020B0004020202020204" pitchFamily="34" charset="0"/>
              </a:rPr>
              <a:t>1424 m au Grand Ballon</a:t>
            </a:r>
          </a:p>
          <a:p>
            <a:pPr marL="457189" indent="-457189">
              <a:buFont typeface="Arial" panose="020B0604020202020204" pitchFamily="34" charset="0"/>
              <a:buChar char="•"/>
            </a:pPr>
            <a:r>
              <a:rPr lang="fr-FR" sz="2667" dirty="0">
                <a:latin typeface="Aptos" panose="020B0004020202020204" pitchFamily="34" charset="0"/>
              </a:rPr>
              <a:t>14 sommets de plus de 1000 m</a:t>
            </a:r>
          </a:p>
          <a:p>
            <a:pPr marL="457189" indent="-457189">
              <a:buFont typeface="Arial" panose="020B0604020202020204" pitchFamily="34" charset="0"/>
              <a:buChar char="•"/>
            </a:pPr>
            <a:r>
              <a:rPr lang="fr-FR" sz="2667" b="1" dirty="0">
                <a:latin typeface="Aptos" panose="020B0004020202020204" pitchFamily="34" charset="0"/>
              </a:rPr>
              <a:t>60 % par la forêt</a:t>
            </a:r>
          </a:p>
          <a:p>
            <a:pPr marL="457189" indent="-457189">
              <a:buFont typeface="Arial" panose="020B0604020202020204" pitchFamily="34" charset="0"/>
              <a:buChar char="•"/>
            </a:pPr>
            <a:endParaRPr lang="fr-FR" sz="2667" b="1" dirty="0">
              <a:latin typeface="Aptos" panose="020B0004020202020204" pitchFamily="34" charset="0"/>
            </a:endParaRPr>
          </a:p>
          <a:p>
            <a:pPr marL="457189" indent="-457189">
              <a:buFont typeface="Arial" panose="020B0604020202020204" pitchFamily="34" charset="0"/>
              <a:buChar char="•"/>
            </a:pPr>
            <a:r>
              <a:rPr lang="fr-FR" sz="2667" b="1" dirty="0">
                <a:latin typeface="Aptos" panose="020B0004020202020204" pitchFamily="34" charset="0"/>
              </a:rPr>
              <a:t>Enjeux clefs :</a:t>
            </a:r>
          </a:p>
          <a:p>
            <a:pPr lvl="1"/>
            <a:r>
              <a:rPr lang="fr-FR" sz="2667" b="1" dirty="0">
                <a:latin typeface="Aptos" panose="020B0004020202020204" pitchFamily="34" charset="0"/>
              </a:rPr>
              <a:t>Territoire soumis à des injonctions paradoxales</a:t>
            </a:r>
          </a:p>
          <a:p>
            <a:pPr lvl="1"/>
            <a:r>
              <a:rPr lang="fr-FR" sz="2667" b="1" dirty="0">
                <a:latin typeface="Aptos" panose="020B0004020202020204" pitchFamily="34" charset="0"/>
              </a:rPr>
              <a:t>face  au changement climatique</a:t>
            </a:r>
          </a:p>
          <a:p>
            <a:pPr marL="914400" lvl="1" indent="-457200">
              <a:buFontTx/>
              <a:buChar char="-"/>
            </a:pPr>
            <a:r>
              <a:rPr lang="fr-FR" sz="2667" b="1" dirty="0">
                <a:latin typeface="Aptos" panose="020B0004020202020204" pitchFamily="34" charset="0"/>
              </a:rPr>
              <a:t>Un paradoxe démographique</a:t>
            </a:r>
          </a:p>
          <a:p>
            <a:pPr marL="914400" lvl="1" indent="-457200">
              <a:buFontTx/>
              <a:buChar char="-"/>
            </a:pPr>
            <a:r>
              <a:rPr lang="fr-FR" sz="2667" b="1" dirty="0">
                <a:latin typeface="Aptos" panose="020B0004020202020204" pitchFamily="34" charset="0"/>
              </a:rPr>
              <a:t>Un paradoxe autour des flux touristiques</a:t>
            </a:r>
          </a:p>
          <a:p>
            <a:pPr marL="914400" lvl="1" indent="-457200">
              <a:buFontTx/>
              <a:buChar char="-"/>
            </a:pPr>
            <a:r>
              <a:rPr lang="fr-FR" sz="2667" b="1" dirty="0">
                <a:latin typeface="Aptos" panose="020B0004020202020204" pitchFamily="34" charset="0"/>
              </a:rPr>
              <a:t>Des ressources présentes et </a:t>
            </a:r>
            <a:r>
              <a:rPr lang="fr-FR" sz="2667" b="1" dirty="0" err="1">
                <a:latin typeface="Aptos" panose="020B0004020202020204" pitchFamily="34" charset="0"/>
              </a:rPr>
              <a:t>piégeantes</a:t>
            </a:r>
            <a:endParaRPr lang="fr-FR" sz="2667" b="1" dirty="0">
              <a:latin typeface="Aptos" panose="020B0004020202020204" pitchFamily="34" charset="0"/>
            </a:endParaRPr>
          </a:p>
          <a:p>
            <a:pPr marL="914400" lvl="1" indent="-457200">
              <a:buFontTx/>
              <a:buChar char="-"/>
            </a:pPr>
            <a:r>
              <a:rPr lang="fr-FR" sz="2667" b="1" dirty="0">
                <a:latin typeface="Aptos" panose="020B0004020202020204" pitchFamily="34" charset="0"/>
              </a:rPr>
              <a:t>En résulte des services sous tensions (mobilités et logements)</a:t>
            </a:r>
          </a:p>
          <a:p>
            <a:pPr lvl="1"/>
            <a:endParaRPr lang="fr-FR" sz="2667" b="1" dirty="0">
              <a:latin typeface="Aptos" panose="020B0004020202020204" pitchFamily="34" charset="0"/>
            </a:endParaRPr>
          </a:p>
          <a:p>
            <a:pPr lvl="1"/>
            <a:endParaRPr lang="fr-FR" sz="2667" b="1" dirty="0">
              <a:latin typeface="Aptos" panose="020B0004020202020204" pitchFamily="34" charset="0"/>
            </a:endParaRPr>
          </a:p>
          <a:p>
            <a:pPr lvl="1"/>
            <a:endParaRPr lang="fr-FR" sz="2667" b="1" dirty="0">
              <a:latin typeface="Aptos" panose="020B0004020202020204" pitchFamily="34" charset="0"/>
            </a:endParaRPr>
          </a:p>
          <a:p>
            <a:pPr lvl="1"/>
            <a:r>
              <a:rPr lang="fr-FR" sz="2667" b="1" dirty="0">
                <a:latin typeface="Aptos" panose="020B0004020202020204" pitchFamily="34" charset="0"/>
              </a:rPr>
              <a:t>	</a:t>
            </a:r>
          </a:p>
        </p:txBody>
      </p:sp>
      <p:pic>
        <p:nvPicPr>
          <p:cNvPr id="2" name="Image 1">
            <a:extLst>
              <a:ext uri="{FF2B5EF4-FFF2-40B4-BE49-F238E27FC236}">
                <a16:creationId xmlns:a16="http://schemas.microsoft.com/office/drawing/2014/main" id="{4FA9B591-F696-4B04-8CDC-94895CCF7069}"/>
              </a:ext>
            </a:extLst>
          </p:cNvPr>
          <p:cNvPicPr>
            <a:picLocks noChangeAspect="1"/>
          </p:cNvPicPr>
          <p:nvPr/>
        </p:nvPicPr>
        <p:blipFill>
          <a:blip r:embed="rId3"/>
          <a:stretch>
            <a:fillRect/>
          </a:stretch>
        </p:blipFill>
        <p:spPr>
          <a:xfrm>
            <a:off x="7664689" y="2971800"/>
            <a:ext cx="2580598" cy="3981494"/>
          </a:xfrm>
          <a:prstGeom prst="rect">
            <a:avLst/>
          </a:prstGeom>
        </p:spPr>
      </p:pic>
    </p:spTree>
    <p:extLst>
      <p:ext uri="{BB962C8B-B14F-4D97-AF65-F5344CB8AC3E}">
        <p14:creationId xmlns:p14="http://schemas.microsoft.com/office/powerpoint/2010/main" val="114913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3B842D-CCA2-7F13-CBC9-CF7F6ED21B04}"/>
              </a:ext>
            </a:extLst>
          </p:cNvPr>
          <p:cNvSpPr txBox="1"/>
          <p:nvPr/>
        </p:nvSpPr>
        <p:spPr>
          <a:xfrm>
            <a:off x="948269" y="344825"/>
            <a:ext cx="6563975" cy="666786"/>
          </a:xfrm>
          <a:prstGeom prst="rect">
            <a:avLst/>
          </a:prstGeom>
          <a:noFill/>
        </p:spPr>
        <p:txBody>
          <a:bodyPr wrap="square" rtlCol="0">
            <a:spAutoFit/>
          </a:bodyPr>
          <a:lstStyle/>
          <a:p>
            <a:r>
              <a:rPr lang="fr-FR" sz="3733" b="1" dirty="0">
                <a:solidFill>
                  <a:schemeClr val="bg2">
                    <a:lumMod val="50000"/>
                  </a:schemeClr>
                </a:solidFill>
                <a:latin typeface="Aptos" panose="020B0004020202020204" pitchFamily="34" charset="0"/>
              </a:rPr>
              <a:t>Faiblesses et vulnérabilités</a:t>
            </a:r>
          </a:p>
        </p:txBody>
      </p:sp>
      <p:cxnSp>
        <p:nvCxnSpPr>
          <p:cNvPr id="5" name="Connecteur droit 4">
            <a:extLst>
              <a:ext uri="{FF2B5EF4-FFF2-40B4-BE49-F238E27FC236}">
                <a16:creationId xmlns:a16="http://schemas.microsoft.com/office/drawing/2014/main" id="{08B6D46D-7E7E-1645-1BE6-D6C2B767C5DC}"/>
              </a:ext>
            </a:extLst>
          </p:cNvPr>
          <p:cNvCxnSpPr>
            <a:cxnSpLocks/>
          </p:cNvCxnSpPr>
          <p:nvPr/>
        </p:nvCxnSpPr>
        <p:spPr>
          <a:xfrm>
            <a:off x="7624230" y="1062971"/>
            <a:ext cx="4777127" cy="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B5D41261-BBCA-240D-BF7C-3EAD068BBA87}"/>
              </a:ext>
            </a:extLst>
          </p:cNvPr>
          <p:cNvPicPr>
            <a:picLocks noChangeAspect="1"/>
          </p:cNvPicPr>
          <p:nvPr/>
        </p:nvPicPr>
        <p:blipFill>
          <a:blip r:embed="rId2"/>
          <a:stretch>
            <a:fillRect/>
          </a:stretch>
        </p:blipFill>
        <p:spPr>
          <a:xfrm>
            <a:off x="1040377" y="1749249"/>
            <a:ext cx="11360980" cy="6822320"/>
          </a:xfrm>
          <a:prstGeom prst="rect">
            <a:avLst/>
          </a:prstGeom>
        </p:spPr>
      </p:pic>
    </p:spTree>
    <p:extLst>
      <p:ext uri="{BB962C8B-B14F-4D97-AF65-F5344CB8AC3E}">
        <p14:creationId xmlns:p14="http://schemas.microsoft.com/office/powerpoint/2010/main" val="11310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title"/>
          </p:nvPr>
        </p:nvSpPr>
        <p:spPr>
          <a:xfrm>
            <a:off x="1655588" y="1325667"/>
            <a:ext cx="8987012" cy="938076"/>
          </a:xfrm>
          <a:prstGeom prst="rect">
            <a:avLst/>
          </a:prstGeom>
        </p:spPr>
        <p:txBody>
          <a:bodyPr vert="horz" wrap="square" lIns="0" tIns="14604" rIns="0" bIns="0" rtlCol="0">
            <a:spAutoFit/>
          </a:bodyPr>
          <a:lstStyle/>
          <a:p>
            <a:pPr marL="12700" algn="ctr">
              <a:lnSpc>
                <a:spcPct val="100000"/>
              </a:lnSpc>
              <a:spcBef>
                <a:spcPts val="114"/>
              </a:spcBef>
            </a:pPr>
            <a:r>
              <a:rPr lang="fr-FR" sz="6000" spc="-229" dirty="0">
                <a:solidFill>
                  <a:srgbClr val="2C3176"/>
                </a:solidFill>
                <a:latin typeface="Marianne ExtraBold" charset="0"/>
                <a:ea typeface="Marianne ExtraBold" charset="0"/>
                <a:cs typeface="Marianne ExtraBold" charset="0"/>
              </a:rPr>
              <a:t>Méthode et contexte</a:t>
            </a:r>
            <a:endParaRPr sz="6000" dirty="0">
              <a:latin typeface="Marianne ExtraBold" charset="0"/>
              <a:ea typeface="Marianne ExtraBold" charset="0"/>
              <a:cs typeface="Marianne ExtraBold" charset="0"/>
            </a:endParaRPr>
          </a:p>
        </p:txBody>
      </p:sp>
      <p:sp>
        <p:nvSpPr>
          <p:cNvPr id="15" name="object 15"/>
          <p:cNvSpPr/>
          <p:nvPr/>
        </p:nvSpPr>
        <p:spPr>
          <a:xfrm>
            <a:off x="1280845" y="3943438"/>
            <a:ext cx="3890645" cy="31115"/>
          </a:xfrm>
          <a:custGeom>
            <a:avLst/>
            <a:gdLst/>
            <a:ahLst/>
            <a:cxnLst/>
            <a:rect l="l" t="t" r="r" b="b"/>
            <a:pathLst>
              <a:path w="3890645" h="31114">
                <a:moveTo>
                  <a:pt x="3890213" y="0"/>
                </a:moveTo>
                <a:lnTo>
                  <a:pt x="0" y="0"/>
                </a:lnTo>
                <a:lnTo>
                  <a:pt x="0" y="30975"/>
                </a:lnTo>
                <a:lnTo>
                  <a:pt x="3890213" y="30975"/>
                </a:lnTo>
                <a:lnTo>
                  <a:pt x="3890213" y="0"/>
                </a:lnTo>
                <a:close/>
              </a:path>
            </a:pathLst>
          </a:custGeom>
          <a:solidFill>
            <a:srgbClr val="2C3176"/>
          </a:solidFill>
        </p:spPr>
        <p:txBody>
          <a:bodyPr wrap="square" lIns="0" tIns="0" rIns="0" bIns="0" rtlCol="0"/>
          <a:lstStyle/>
          <a:p>
            <a:endParaRPr/>
          </a:p>
        </p:txBody>
      </p:sp>
      <p:sp>
        <p:nvSpPr>
          <p:cNvPr id="16" name="object 16"/>
          <p:cNvSpPr/>
          <p:nvPr/>
        </p:nvSpPr>
        <p:spPr>
          <a:xfrm>
            <a:off x="6182893" y="3943438"/>
            <a:ext cx="3890645" cy="31115"/>
          </a:xfrm>
          <a:custGeom>
            <a:avLst/>
            <a:gdLst/>
            <a:ahLst/>
            <a:cxnLst/>
            <a:rect l="l" t="t" r="r" b="b"/>
            <a:pathLst>
              <a:path w="3890645" h="31114">
                <a:moveTo>
                  <a:pt x="3890213" y="0"/>
                </a:moveTo>
                <a:lnTo>
                  <a:pt x="0" y="0"/>
                </a:lnTo>
                <a:lnTo>
                  <a:pt x="0" y="30975"/>
                </a:lnTo>
                <a:lnTo>
                  <a:pt x="3890213" y="30975"/>
                </a:lnTo>
                <a:lnTo>
                  <a:pt x="3890213" y="0"/>
                </a:lnTo>
                <a:close/>
              </a:path>
            </a:pathLst>
          </a:custGeom>
          <a:solidFill>
            <a:srgbClr val="2C3176"/>
          </a:solidFill>
        </p:spPr>
        <p:txBody>
          <a:bodyPr wrap="square" lIns="0" tIns="0" rIns="0" bIns="0" rtlCol="0"/>
          <a:lstStyle/>
          <a:p>
            <a:endParaRPr/>
          </a:p>
        </p:txBody>
      </p:sp>
      <p:sp>
        <p:nvSpPr>
          <p:cNvPr id="18" name="object 18"/>
          <p:cNvSpPr txBox="1"/>
          <p:nvPr/>
        </p:nvSpPr>
        <p:spPr>
          <a:xfrm>
            <a:off x="1268146" y="2744345"/>
            <a:ext cx="5183454" cy="761105"/>
          </a:xfrm>
          <a:prstGeom prst="rect">
            <a:avLst/>
          </a:prstGeom>
        </p:spPr>
        <p:txBody>
          <a:bodyPr vert="horz" wrap="square" lIns="0" tIns="14604" rIns="0" bIns="0" rtlCol="0">
            <a:spAutoFit/>
          </a:bodyPr>
          <a:lstStyle/>
          <a:p>
            <a:pPr marL="12700">
              <a:lnSpc>
                <a:spcPct val="100000"/>
              </a:lnSpc>
              <a:spcBef>
                <a:spcPts val="114"/>
              </a:spcBef>
              <a:tabLst>
                <a:tab pos="4914265" algn="l"/>
              </a:tabLst>
            </a:pPr>
            <a:r>
              <a:rPr lang="fr-FR" sz="2400" b="1" spc="-70" dirty="0">
                <a:solidFill>
                  <a:srgbClr val="2C3176"/>
                </a:solidFill>
                <a:latin typeface="Marianne" charset="0"/>
                <a:ea typeface="Marianne" charset="0"/>
                <a:cs typeface="Marianne" charset="0"/>
              </a:rPr>
              <a:t>Une réponse à la lo</a:t>
            </a:r>
            <a:r>
              <a:rPr lang="fr-FR" sz="2000" spc="-70" dirty="0">
                <a:solidFill>
                  <a:srgbClr val="2C3176"/>
                </a:solidFill>
                <a:latin typeface="Marianne" charset="0"/>
                <a:ea typeface="Marianne" charset="0"/>
                <a:cs typeface="Marianne" charset="0"/>
              </a:rPr>
              <a:t>i</a:t>
            </a:r>
            <a:r>
              <a:rPr sz="4850" spc="-70" dirty="0">
                <a:solidFill>
                  <a:srgbClr val="2C3176"/>
                </a:solidFill>
                <a:latin typeface="Marianne" charset="0"/>
                <a:ea typeface="Marianne" charset="0"/>
                <a:cs typeface="Marianne" charset="0"/>
              </a:rPr>
              <a:t>	</a:t>
            </a:r>
            <a:endParaRPr sz="4850" dirty="0">
              <a:latin typeface="Marianne" charset="0"/>
              <a:ea typeface="Marianne" charset="0"/>
              <a:cs typeface="Marianne" charset="0"/>
            </a:endParaRPr>
          </a:p>
        </p:txBody>
      </p:sp>
      <p:sp>
        <p:nvSpPr>
          <p:cNvPr id="20" name="object 20"/>
          <p:cNvSpPr txBox="1"/>
          <p:nvPr/>
        </p:nvSpPr>
        <p:spPr>
          <a:xfrm>
            <a:off x="1238095" y="4384178"/>
            <a:ext cx="3806825" cy="3780522"/>
          </a:xfrm>
          <a:prstGeom prst="rect">
            <a:avLst/>
          </a:prstGeom>
        </p:spPr>
        <p:txBody>
          <a:bodyPr vert="horz" wrap="square" lIns="0" tIns="12700" rIns="0" bIns="0" rtlCol="0">
            <a:spAutoFit/>
          </a:bodyPr>
          <a:lstStyle/>
          <a:p>
            <a:pPr algn="just"/>
            <a:endParaRPr lang="fr-FR" sz="2400" u="sng" dirty="0">
              <a:solidFill>
                <a:schemeClr val="tx2">
                  <a:lumMod val="50000"/>
                  <a:lumOff val="50000"/>
                </a:schemeClr>
              </a:solidFill>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sym typeface="Wingdings" panose="05000000000000000000" pitchFamily="2" charset="2"/>
              </a:rPr>
              <a:t></a:t>
            </a:r>
            <a:r>
              <a:rPr lang="fr-FR" dirty="0">
                <a:latin typeface="Arial" panose="020B0604020202020204" pitchFamily="34" charset="0"/>
                <a:cs typeface="Arial" panose="020B0604020202020204" pitchFamily="34" charset="0"/>
              </a:rPr>
              <a:t>La loi Climat et résilience, dans son article n°251, donne aux comités de massifs la mission supplémentaire d'élaborer un « </a:t>
            </a:r>
            <a:r>
              <a:rPr lang="fr-FR" i="1" dirty="0">
                <a:latin typeface="Arial" panose="020B0604020202020204" pitchFamily="34" charset="0"/>
                <a:cs typeface="Arial" panose="020B0604020202020204" pitchFamily="34" charset="0"/>
              </a:rPr>
              <a:t>plan stratégique d'adaptation au changement climatique, </a:t>
            </a:r>
            <a:r>
              <a:rPr lang="fr-FR" b="1" i="1" dirty="0">
                <a:latin typeface="Arial" panose="020B0604020202020204" pitchFamily="34" charset="0"/>
                <a:cs typeface="Arial" panose="020B0604020202020204" pitchFamily="34" charset="0"/>
              </a:rPr>
              <a:t>identifiant notamment les voies de diversification des activités économiques et touristiques</a:t>
            </a:r>
            <a:r>
              <a:rPr lang="fr-FR" i="1" dirty="0">
                <a:latin typeface="Arial" panose="020B0604020202020204" pitchFamily="34" charset="0"/>
                <a:cs typeface="Arial" panose="020B0604020202020204" pitchFamily="34" charset="0"/>
              </a:rPr>
              <a:t> face à l'augmentation du niveau moyen des températures en zones de montagne </a:t>
            </a:r>
            <a:r>
              <a:rPr lang="fr-FR" dirty="0">
                <a:latin typeface="Arial" panose="020B0604020202020204" pitchFamily="34" charset="0"/>
                <a:cs typeface="Arial" panose="020B0604020202020204" pitchFamily="34" charset="0"/>
              </a:rPr>
              <a:t>». </a:t>
            </a:r>
          </a:p>
          <a:p>
            <a:pPr marL="12700" marR="5080">
              <a:lnSpc>
                <a:spcPct val="100000"/>
              </a:lnSpc>
              <a:spcBef>
                <a:spcPts val="100"/>
              </a:spcBef>
            </a:pPr>
            <a:endParaRPr sz="2200" dirty="0">
              <a:latin typeface="Marianne Light" charset="0"/>
              <a:ea typeface="Marianne Light" charset="0"/>
              <a:cs typeface="Marianne Light" charset="0"/>
            </a:endParaRPr>
          </a:p>
        </p:txBody>
      </p:sp>
      <p:sp>
        <p:nvSpPr>
          <p:cNvPr id="21" name="object 21"/>
          <p:cNvSpPr txBox="1"/>
          <p:nvPr/>
        </p:nvSpPr>
        <p:spPr>
          <a:xfrm>
            <a:off x="6188783" y="4384178"/>
            <a:ext cx="6383879" cy="2782813"/>
          </a:xfrm>
          <a:prstGeom prst="rect">
            <a:avLst/>
          </a:prstGeom>
        </p:spPr>
        <p:txBody>
          <a:bodyPr vert="horz" wrap="square" lIns="0" tIns="12700" rIns="0" bIns="0" rtlCol="0">
            <a:spAutoFit/>
          </a:bodyPr>
          <a:lstStyle/>
          <a:p>
            <a:pPr algn="just"/>
            <a:r>
              <a:rPr lang="fr-FR" dirty="0">
                <a:latin typeface="Arial" panose="020B0604020202020204" pitchFamily="34" charset="0"/>
                <a:cs typeface="Arial" panose="020B0604020202020204" pitchFamily="34" charset="0"/>
                <a:sym typeface="Wingdings" panose="05000000000000000000" pitchFamily="2" charset="2"/>
              </a:rPr>
              <a:t>La d</a:t>
            </a:r>
            <a:r>
              <a:rPr lang="fr-FR" dirty="0">
                <a:latin typeface="Arial" panose="020B0604020202020204" pitchFamily="34" charset="0"/>
                <a:cs typeface="Arial" panose="020B0604020202020204" pitchFamily="34" charset="0"/>
              </a:rPr>
              <a:t>émarche est opérée en </a:t>
            </a:r>
            <a:r>
              <a:rPr lang="fr-FR" b="1" dirty="0">
                <a:latin typeface="Arial" panose="020B0604020202020204" pitchFamily="34" charset="0"/>
                <a:cs typeface="Arial" panose="020B0604020202020204" pitchFamily="34" charset="0"/>
              </a:rPr>
              <a:t>partenariat avec le Massif du Jura</a:t>
            </a:r>
            <a:r>
              <a:rPr lang="fr-FR" dirty="0">
                <a:latin typeface="Arial" panose="020B0604020202020204" pitchFamily="34" charset="0"/>
                <a:cs typeface="Arial" panose="020B0604020202020204" pitchFamily="34" charset="0"/>
              </a:rPr>
              <a:t>.</a:t>
            </a:r>
          </a:p>
          <a:p>
            <a:pPr algn="just"/>
            <a:r>
              <a:rPr lang="fr-FR" dirty="0">
                <a:latin typeface="Arial" panose="020B0604020202020204" pitchFamily="34" charset="0"/>
                <a:cs typeface="Arial" panose="020B0604020202020204" pitchFamily="34" charset="0"/>
              </a:rPr>
              <a:t>Ce partenariat, outre les facilités budgétaires et méthodologiques qu’il implique,  a pour objectif :</a:t>
            </a:r>
          </a:p>
          <a:p>
            <a:pPr lvl="1" algn="just"/>
            <a:r>
              <a:rPr lang="fr-FR" dirty="0">
                <a:latin typeface="Arial" panose="020B0604020202020204" pitchFamily="34" charset="0"/>
                <a:cs typeface="Arial" panose="020B0604020202020204" pitchFamily="34" charset="0"/>
              </a:rPr>
              <a:t>-de faire prendre du recul aux participants, </a:t>
            </a:r>
          </a:p>
          <a:p>
            <a:pPr lvl="1" algn="just"/>
            <a:r>
              <a:rPr lang="fr-FR" dirty="0">
                <a:latin typeface="Arial" panose="020B0604020202020204" pitchFamily="34" charset="0"/>
                <a:cs typeface="Arial" panose="020B0604020202020204" pitchFamily="34" charset="0"/>
              </a:rPr>
              <a:t>-de les inciter à s’intéresser à d’autres territoires, pour s’en inspirer le cas échéant, </a:t>
            </a:r>
          </a:p>
          <a:p>
            <a:pPr lvl="1" algn="just"/>
            <a:r>
              <a:rPr lang="fr-FR" dirty="0">
                <a:latin typeface="Arial" panose="020B0604020202020204" pitchFamily="34" charset="0"/>
                <a:cs typeface="Arial" panose="020B0604020202020204" pitchFamily="34" charset="0"/>
              </a:rPr>
              <a:t>-de </a:t>
            </a:r>
            <a:r>
              <a:rPr lang="fr-FR" b="1" dirty="0">
                <a:latin typeface="Arial" panose="020B0604020202020204" pitchFamily="34" charset="0"/>
                <a:cs typeface="Arial" panose="020B0604020202020204" pitchFamily="34" charset="0"/>
              </a:rPr>
              <a:t>susciter l’interconnaissance pour faciliter les échanges</a:t>
            </a:r>
            <a:r>
              <a:rPr lang="fr-FR" dirty="0">
                <a:latin typeface="Arial" panose="020B0604020202020204" pitchFamily="34" charset="0"/>
                <a:cs typeface="Arial" panose="020B0604020202020204" pitchFamily="34" charset="0"/>
              </a:rPr>
              <a:t>, </a:t>
            </a:r>
          </a:p>
          <a:p>
            <a:pPr lvl="1" algn="just"/>
            <a:r>
              <a:rPr lang="fr-FR" dirty="0">
                <a:latin typeface="Arial" panose="020B0604020202020204" pitchFamily="34" charset="0"/>
                <a:cs typeface="Arial" panose="020B0604020202020204" pitchFamily="34" charset="0"/>
              </a:rPr>
              <a:t>-et d’enrichir les débats, les méthodes et les solutions.</a:t>
            </a:r>
          </a:p>
        </p:txBody>
      </p:sp>
      <p:sp>
        <p:nvSpPr>
          <p:cNvPr id="23" name="object 23"/>
          <p:cNvSpPr/>
          <p:nvPr/>
        </p:nvSpPr>
        <p:spPr>
          <a:xfrm>
            <a:off x="13452563" y="0"/>
            <a:ext cx="2803525" cy="2910205"/>
          </a:xfrm>
          <a:custGeom>
            <a:avLst/>
            <a:gdLst/>
            <a:ahLst/>
            <a:cxnLst/>
            <a:rect l="l" t="t" r="r" b="b"/>
            <a:pathLst>
              <a:path w="2803525" h="2910205">
                <a:moveTo>
                  <a:pt x="2803437" y="0"/>
                </a:moveTo>
                <a:lnTo>
                  <a:pt x="0" y="0"/>
                </a:lnTo>
                <a:lnTo>
                  <a:pt x="0" y="761610"/>
                </a:lnTo>
                <a:lnTo>
                  <a:pt x="1969173" y="889473"/>
                </a:lnTo>
                <a:lnTo>
                  <a:pt x="1969173" y="2909866"/>
                </a:lnTo>
                <a:lnTo>
                  <a:pt x="2803437" y="2909866"/>
                </a:lnTo>
                <a:lnTo>
                  <a:pt x="2803437" y="0"/>
                </a:lnTo>
                <a:close/>
              </a:path>
            </a:pathLst>
          </a:custGeom>
          <a:solidFill>
            <a:srgbClr val="FCCD00"/>
          </a:solidFill>
        </p:spPr>
        <p:txBody>
          <a:bodyPr wrap="square" lIns="0" tIns="0" rIns="0" bIns="0" rtlCol="0"/>
          <a:lstStyle/>
          <a:p>
            <a:endParaRPr/>
          </a:p>
        </p:txBody>
      </p:sp>
      <p:sp>
        <p:nvSpPr>
          <p:cNvPr id="24" name="object 24"/>
          <p:cNvSpPr/>
          <p:nvPr/>
        </p:nvSpPr>
        <p:spPr>
          <a:xfrm>
            <a:off x="0" y="6325402"/>
            <a:ext cx="2849880" cy="2818765"/>
          </a:xfrm>
          <a:custGeom>
            <a:avLst/>
            <a:gdLst/>
            <a:ahLst/>
            <a:cxnLst/>
            <a:rect l="l" t="t" r="r" b="b"/>
            <a:pathLst>
              <a:path w="2849880" h="2818765">
                <a:moveTo>
                  <a:pt x="880637" y="0"/>
                </a:moveTo>
                <a:lnTo>
                  <a:pt x="0" y="0"/>
                </a:lnTo>
                <a:lnTo>
                  <a:pt x="0" y="2818584"/>
                </a:lnTo>
                <a:lnTo>
                  <a:pt x="2849810" y="2818584"/>
                </a:lnTo>
                <a:lnTo>
                  <a:pt x="2849810" y="2148255"/>
                </a:lnTo>
                <a:lnTo>
                  <a:pt x="880637" y="2020392"/>
                </a:lnTo>
                <a:lnTo>
                  <a:pt x="880637" y="0"/>
                </a:lnTo>
                <a:close/>
              </a:path>
            </a:pathLst>
          </a:custGeom>
          <a:solidFill>
            <a:srgbClr val="06806C"/>
          </a:solidFill>
        </p:spPr>
        <p:txBody>
          <a:bodyPr wrap="square" lIns="0" tIns="0" rIns="0" bIns="0" rtlCol="0"/>
          <a:lstStyle/>
          <a:p>
            <a:endParaRPr/>
          </a:p>
        </p:txBody>
      </p:sp>
      <p:pic>
        <p:nvPicPr>
          <p:cNvPr id="26" name="Imag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4600" y="6866213"/>
            <a:ext cx="1277112" cy="1676400"/>
          </a:xfrm>
          <a:prstGeom prst="rect">
            <a:avLst/>
          </a:prstGeom>
        </p:spPr>
      </p:pic>
      <p:sp>
        <p:nvSpPr>
          <p:cNvPr id="30" name="Rectangle 29"/>
          <p:cNvSpPr/>
          <p:nvPr/>
        </p:nvSpPr>
        <p:spPr>
          <a:xfrm>
            <a:off x="6119627" y="3030785"/>
            <a:ext cx="5707460" cy="461665"/>
          </a:xfrm>
          <a:prstGeom prst="rect">
            <a:avLst/>
          </a:prstGeom>
        </p:spPr>
        <p:txBody>
          <a:bodyPr wrap="none">
            <a:spAutoFit/>
          </a:bodyPr>
          <a:lstStyle/>
          <a:p>
            <a:pPr marL="12700">
              <a:lnSpc>
                <a:spcPct val="100000"/>
              </a:lnSpc>
              <a:spcBef>
                <a:spcPts val="114"/>
              </a:spcBef>
            </a:pPr>
            <a:r>
              <a:rPr lang="fr-FR" sz="2400" b="1" dirty="0">
                <a:solidFill>
                  <a:schemeClr val="tx2"/>
                </a:solidFill>
                <a:latin typeface="Marianne" charset="0"/>
                <a:ea typeface="Marianne" charset="0"/>
                <a:cs typeface="Marianne" charset="0"/>
              </a:rPr>
              <a:t>Une démarche commune avec le Jura</a:t>
            </a:r>
          </a:p>
        </p:txBody>
      </p:sp>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6800" y="8153003"/>
            <a:ext cx="2286000" cy="838597"/>
          </a:xfrm>
          <a:prstGeom prst="rect">
            <a:avLst/>
          </a:prstGeom>
        </p:spPr>
      </p:pic>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25" name="Image 24" descr="Une image contenant carte, texte, atlas&#10;&#10;Description générée automatiquement">
            <a:extLst>
              <a:ext uri="{FF2B5EF4-FFF2-40B4-BE49-F238E27FC236}">
                <a16:creationId xmlns:a16="http://schemas.microsoft.com/office/drawing/2014/main" id="{A6CBF1FA-3C99-47E9-9319-89F0E8C7324F}"/>
              </a:ext>
            </a:extLst>
          </p:cNvPr>
          <p:cNvPicPr>
            <a:picLocks noChangeAspect="1"/>
          </p:cNvPicPr>
          <p:nvPr/>
        </p:nvPicPr>
        <p:blipFill>
          <a:blip r:embed="rId4"/>
          <a:srcRect l="29521" r="2081"/>
          <a:stretch/>
        </p:blipFill>
        <p:spPr>
          <a:xfrm>
            <a:off x="13011574" y="761271"/>
            <a:ext cx="3325153" cy="6871447"/>
          </a:xfrm>
          <a:prstGeom prst="rect">
            <a:avLst/>
          </a:prstGeom>
        </p:spPr>
      </p:pic>
      <p:pic>
        <p:nvPicPr>
          <p:cNvPr id="2" name="Image 1">
            <a:extLst>
              <a:ext uri="{FF2B5EF4-FFF2-40B4-BE49-F238E27FC236}">
                <a16:creationId xmlns:a16="http://schemas.microsoft.com/office/drawing/2014/main" id="{ECE9F9F2-6041-4994-8D31-F167846DBC0E}"/>
              </a:ext>
            </a:extLst>
          </p:cNvPr>
          <p:cNvPicPr>
            <a:picLocks noChangeAspect="1"/>
          </p:cNvPicPr>
          <p:nvPr/>
        </p:nvPicPr>
        <p:blipFill>
          <a:blip r:embed="rId5"/>
          <a:stretch>
            <a:fillRect/>
          </a:stretch>
        </p:blipFill>
        <p:spPr>
          <a:xfrm>
            <a:off x="9342898" y="7773842"/>
            <a:ext cx="3159029" cy="11976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465D-ACF6-DA74-B304-7D2669C2022F}"/>
            </a:ext>
          </a:extLst>
        </p:cNvPr>
        <p:cNvGrpSpPr/>
        <p:nvPr/>
      </p:nvGrpSpPr>
      <p:grpSpPr>
        <a:xfrm>
          <a:off x="0" y="0"/>
          <a:ext cx="0" cy="0"/>
          <a:chOff x="0" y="0"/>
          <a:chExt cx="0" cy="0"/>
        </a:xfrm>
      </p:grpSpPr>
      <p:sp>
        <p:nvSpPr>
          <p:cNvPr id="2" name="Shape">
            <a:extLst>
              <a:ext uri="{FF2B5EF4-FFF2-40B4-BE49-F238E27FC236}">
                <a16:creationId xmlns:a16="http://schemas.microsoft.com/office/drawing/2014/main" id="{AD53D60D-5658-8D54-776D-7FFC0E47B36F}"/>
              </a:ext>
            </a:extLst>
          </p:cNvPr>
          <p:cNvSpPr/>
          <p:nvPr/>
        </p:nvSpPr>
        <p:spPr>
          <a:xfrm rot="897685">
            <a:off x="1825901" y="21315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7" dirty="0"/>
          </a:p>
        </p:txBody>
      </p:sp>
      <p:sp>
        <p:nvSpPr>
          <p:cNvPr id="8" name="Titre 1">
            <a:extLst>
              <a:ext uri="{FF2B5EF4-FFF2-40B4-BE49-F238E27FC236}">
                <a16:creationId xmlns:a16="http://schemas.microsoft.com/office/drawing/2014/main" id="{905F0F0B-1B80-E99E-33A0-ABCDDF70A84F}"/>
              </a:ext>
            </a:extLst>
          </p:cNvPr>
          <p:cNvSpPr txBox="1">
            <a:spLocks/>
          </p:cNvSpPr>
          <p:nvPr/>
        </p:nvSpPr>
        <p:spPr>
          <a:xfrm>
            <a:off x="1486071" y="844471"/>
            <a:ext cx="12311345" cy="5922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17" b="1" dirty="0">
                <a:latin typeface="Titillium Web" pitchFamily="2" charset="77"/>
              </a:rPr>
              <a:t>Calendrier prévisionnel  et réalisé de la démarche</a:t>
            </a:r>
          </a:p>
        </p:txBody>
      </p:sp>
      <p:sp>
        <p:nvSpPr>
          <p:cNvPr id="10" name="Flèche droite 38">
            <a:extLst>
              <a:ext uri="{FF2B5EF4-FFF2-40B4-BE49-F238E27FC236}">
                <a16:creationId xmlns:a16="http://schemas.microsoft.com/office/drawing/2014/main" id="{984A1356-5CF3-2178-70AE-74F00C227553}"/>
              </a:ext>
            </a:extLst>
          </p:cNvPr>
          <p:cNvSpPr>
            <a:spLocks/>
          </p:cNvSpPr>
          <p:nvPr/>
        </p:nvSpPr>
        <p:spPr>
          <a:xfrm>
            <a:off x="1740637" y="3283343"/>
            <a:ext cx="12933937" cy="2629684"/>
          </a:xfrm>
          <a:prstGeom prst="rightArrow">
            <a:avLst>
              <a:gd name="adj1" fmla="val 90002"/>
              <a:gd name="adj2" fmla="val 17405"/>
            </a:avLst>
          </a:prstGeom>
          <a:solidFill>
            <a:srgbClr val="FFC000">
              <a:alpha val="22000"/>
            </a:srgbClr>
          </a:solidFill>
          <a:ln w="12700" cap="flat" cmpd="sng" algn="ctr">
            <a:noFill/>
            <a:prstDash val="solid"/>
            <a:miter lim="800000"/>
          </a:ln>
          <a:effectLst/>
        </p:spPr>
        <p:txBody>
          <a:bodyPr rtlCol="0" anchor="ctr"/>
          <a:lstStyle/>
          <a:p>
            <a:pPr algn="ctr" defTabSz="1219170">
              <a:defRPr/>
            </a:pPr>
            <a:endParaRPr lang="fr-FR" sz="1951" kern="0" dirty="0">
              <a:solidFill>
                <a:prstClr val="white"/>
              </a:solidFill>
              <a:latin typeface="Calibri" panose="020F0502020204030204"/>
            </a:endParaRPr>
          </a:p>
        </p:txBody>
      </p:sp>
      <p:sp>
        <p:nvSpPr>
          <p:cNvPr id="11" name="Flèche droite 38">
            <a:extLst>
              <a:ext uri="{FF2B5EF4-FFF2-40B4-BE49-F238E27FC236}">
                <a16:creationId xmlns:a16="http://schemas.microsoft.com/office/drawing/2014/main" id="{137E98E2-8D4C-3EEB-119B-FEE1BC8948AC}"/>
              </a:ext>
            </a:extLst>
          </p:cNvPr>
          <p:cNvSpPr>
            <a:spLocks/>
          </p:cNvSpPr>
          <p:nvPr/>
        </p:nvSpPr>
        <p:spPr>
          <a:xfrm>
            <a:off x="1659339" y="5770875"/>
            <a:ext cx="12854788" cy="2232237"/>
          </a:xfrm>
          <a:prstGeom prst="rightArrow">
            <a:avLst>
              <a:gd name="adj1" fmla="val 90002"/>
              <a:gd name="adj2" fmla="val 17405"/>
            </a:avLst>
          </a:prstGeom>
          <a:solidFill>
            <a:srgbClr val="70AD47">
              <a:alpha val="22000"/>
            </a:srgbClr>
          </a:solidFill>
          <a:ln w="12700" cap="flat" cmpd="sng" algn="ctr">
            <a:noFill/>
            <a:prstDash val="solid"/>
            <a:miter lim="800000"/>
          </a:ln>
          <a:effectLst/>
        </p:spPr>
        <p:txBody>
          <a:bodyPr rtlCol="0" anchor="ctr"/>
          <a:lstStyle/>
          <a:p>
            <a:pPr algn="ctr" defTabSz="1219170">
              <a:defRPr/>
            </a:pPr>
            <a:endParaRPr lang="fr-FR" sz="1951" kern="0" dirty="0">
              <a:solidFill>
                <a:prstClr val="white"/>
              </a:solidFill>
              <a:latin typeface="Calibri" panose="020F0502020204030204"/>
            </a:endParaRPr>
          </a:p>
        </p:txBody>
      </p:sp>
      <p:sp>
        <p:nvSpPr>
          <p:cNvPr id="13" name="Flèche droite 27">
            <a:extLst>
              <a:ext uri="{FF2B5EF4-FFF2-40B4-BE49-F238E27FC236}">
                <a16:creationId xmlns:a16="http://schemas.microsoft.com/office/drawing/2014/main" id="{CB46974A-2952-B9C9-2E16-5BA61690049E}"/>
              </a:ext>
            </a:extLst>
          </p:cNvPr>
          <p:cNvSpPr>
            <a:spLocks/>
          </p:cNvSpPr>
          <p:nvPr/>
        </p:nvSpPr>
        <p:spPr>
          <a:xfrm>
            <a:off x="4738618" y="1470322"/>
            <a:ext cx="6554575" cy="1843332"/>
          </a:xfrm>
          <a:prstGeom prst="rightArrow">
            <a:avLst>
              <a:gd name="adj1" fmla="val 90002"/>
              <a:gd name="adj2" fmla="val 10396"/>
            </a:avLst>
          </a:prstGeom>
          <a:solidFill>
            <a:srgbClr val="ED7D31">
              <a:alpha val="69000"/>
            </a:srgbClr>
          </a:solidFill>
          <a:ln w="12700" cap="flat" cmpd="sng" algn="ctr">
            <a:noFill/>
            <a:prstDash val="solid"/>
            <a:miter lim="800000"/>
          </a:ln>
          <a:effectLst/>
        </p:spPr>
        <p:txBody>
          <a:bodyPr rtlCol="0" anchor="ctr"/>
          <a:lstStyle/>
          <a:p>
            <a:pPr algn="ctr" defTabSz="1219170">
              <a:defRPr/>
            </a:pPr>
            <a:endParaRPr lang="fr-FR" sz="1951" kern="0" dirty="0">
              <a:solidFill>
                <a:prstClr val="white"/>
              </a:solidFill>
              <a:latin typeface="Calibri" panose="020F0502020204030204"/>
            </a:endParaRPr>
          </a:p>
        </p:txBody>
      </p:sp>
      <p:sp>
        <p:nvSpPr>
          <p:cNvPr id="14" name="Flèche droite 27">
            <a:extLst>
              <a:ext uri="{FF2B5EF4-FFF2-40B4-BE49-F238E27FC236}">
                <a16:creationId xmlns:a16="http://schemas.microsoft.com/office/drawing/2014/main" id="{16CC027A-BA93-A3FE-F405-E77536BC759F}"/>
              </a:ext>
            </a:extLst>
          </p:cNvPr>
          <p:cNvSpPr>
            <a:spLocks/>
          </p:cNvSpPr>
          <p:nvPr/>
        </p:nvSpPr>
        <p:spPr>
          <a:xfrm>
            <a:off x="1659339" y="1474030"/>
            <a:ext cx="3087571" cy="1869095"/>
          </a:xfrm>
          <a:prstGeom prst="rightArrow">
            <a:avLst>
              <a:gd name="adj1" fmla="val 90002"/>
              <a:gd name="adj2" fmla="val 10396"/>
            </a:avLst>
          </a:prstGeom>
          <a:solidFill>
            <a:srgbClr val="ED7D31">
              <a:lumMod val="20000"/>
              <a:lumOff val="80000"/>
              <a:alpha val="75363"/>
            </a:srgbClr>
          </a:solidFill>
          <a:ln w="19050" cap="flat" cmpd="sng" algn="ctr">
            <a:noFill/>
            <a:prstDash val="solid"/>
            <a:miter lim="800000"/>
          </a:ln>
          <a:effectLst/>
        </p:spPr>
        <p:txBody>
          <a:bodyPr rtlCol="0" anchor="ctr"/>
          <a:lstStyle/>
          <a:p>
            <a:pPr algn="ctr" defTabSz="1219170">
              <a:defRPr/>
            </a:pPr>
            <a:endParaRPr lang="fr-FR" sz="1951" kern="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8ACEBCBE-FBB2-A99A-25D6-39BD2AB68599}"/>
              </a:ext>
            </a:extLst>
          </p:cNvPr>
          <p:cNvSpPr/>
          <p:nvPr/>
        </p:nvSpPr>
        <p:spPr>
          <a:xfrm>
            <a:off x="1782670" y="1698555"/>
            <a:ext cx="2606020" cy="1446935"/>
          </a:xfrm>
          <a:prstGeom prst="rect">
            <a:avLst/>
          </a:prstGeom>
        </p:spPr>
        <p:txBody>
          <a:bodyPr wrap="square">
            <a:spAutoFit/>
          </a:bodyPr>
          <a:lstStyle/>
          <a:p>
            <a:pPr algn="ctr"/>
            <a:r>
              <a:rPr lang="fr-FR" sz="1467" dirty="0">
                <a:solidFill>
                  <a:prstClr val="black"/>
                </a:solidFill>
                <a:latin typeface="Titillium Bd" panose="00000800000000000000" pitchFamily="50" charset="0"/>
              </a:rPr>
              <a:t>Phase 1 – Produire un « Etat zéro » des bifurcations</a:t>
            </a:r>
          </a:p>
          <a:p>
            <a:pPr algn="ctr"/>
            <a:r>
              <a:rPr lang="fr-FR" sz="1467" b="1" i="1" dirty="0">
                <a:solidFill>
                  <a:prstClr val="black"/>
                </a:solidFill>
                <a:latin typeface="Titillium" pitchFamily="2" charset="77"/>
              </a:rPr>
              <a:t>Etat initial et impacts du changement climatique sur les activités économiques des Massifs du Jura et des Vosges</a:t>
            </a:r>
          </a:p>
        </p:txBody>
      </p:sp>
      <p:sp>
        <p:nvSpPr>
          <p:cNvPr id="18" name="Flèche droite 66">
            <a:extLst>
              <a:ext uri="{FF2B5EF4-FFF2-40B4-BE49-F238E27FC236}">
                <a16:creationId xmlns:a16="http://schemas.microsoft.com/office/drawing/2014/main" id="{2BAF40DB-6869-F8A8-B39C-5A02F5ADE6AF}"/>
              </a:ext>
            </a:extLst>
          </p:cNvPr>
          <p:cNvSpPr>
            <a:spLocks/>
          </p:cNvSpPr>
          <p:nvPr/>
        </p:nvSpPr>
        <p:spPr>
          <a:xfrm>
            <a:off x="11293192" y="1470323"/>
            <a:ext cx="3220928" cy="1869096"/>
          </a:xfrm>
          <a:prstGeom prst="rightArrow">
            <a:avLst>
              <a:gd name="adj1" fmla="val 90002"/>
              <a:gd name="adj2" fmla="val 10960"/>
            </a:avLst>
          </a:prstGeom>
          <a:solidFill>
            <a:srgbClr val="C00000">
              <a:alpha val="33000"/>
            </a:srgbClr>
          </a:solidFill>
          <a:ln w="12700" cap="flat" cmpd="sng" algn="ctr">
            <a:noFill/>
            <a:prstDash val="solid"/>
            <a:miter lim="800000"/>
          </a:ln>
          <a:effectLst/>
        </p:spPr>
        <p:txBody>
          <a:bodyPr rtlCol="0" anchor="ctr"/>
          <a:lstStyle/>
          <a:p>
            <a:pPr algn="ctr" defTabSz="1219170">
              <a:defRPr/>
            </a:pPr>
            <a:endParaRPr lang="fr-FR" sz="1951" kern="0">
              <a:solidFill>
                <a:prstClr val="white"/>
              </a:solidFill>
              <a:latin typeface="Calibri" panose="020F0502020204030204"/>
            </a:endParaRPr>
          </a:p>
        </p:txBody>
      </p:sp>
      <p:sp>
        <p:nvSpPr>
          <p:cNvPr id="46" name="Shape">
            <a:extLst>
              <a:ext uri="{FF2B5EF4-FFF2-40B4-BE49-F238E27FC236}">
                <a16:creationId xmlns:a16="http://schemas.microsoft.com/office/drawing/2014/main" id="{B96A50EE-838C-8071-D6AF-F897EFFB5124}"/>
              </a:ext>
            </a:extLst>
          </p:cNvPr>
          <p:cNvSpPr/>
          <p:nvPr/>
        </p:nvSpPr>
        <p:spPr>
          <a:xfrm rot="897685">
            <a:off x="1759358" y="8421678"/>
            <a:ext cx="258429" cy="229431"/>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ysClr val="window" lastClr="FFFFFF">
              <a:lumMod val="65000"/>
            </a:sysClr>
          </a:solidFill>
          <a:ln w="12700" cap="flat">
            <a:noFill/>
            <a:miter lim="400000"/>
          </a:ln>
          <a:effectLst/>
        </p:spPr>
        <p:txBody>
          <a:bodyPr wrap="square" lIns="60335" tIns="60335" rIns="60335" bIns="60335" numCol="1" anchor="ctr">
            <a:noAutofit/>
          </a:bodyPr>
          <a:lstStyle/>
          <a:p>
            <a:pPr defTabSz="1219170">
              <a:defRPr sz="2600"/>
            </a:pPr>
            <a:endParaRPr sz="2817" b="1" kern="0">
              <a:solidFill>
                <a:prstClr val="black"/>
              </a:solidFill>
              <a:latin typeface="Titillium" charset="0"/>
              <a:ea typeface="Titillium" charset="0"/>
              <a:cs typeface="Titillium" charset="0"/>
            </a:endParaRPr>
          </a:p>
        </p:txBody>
      </p:sp>
      <p:sp>
        <p:nvSpPr>
          <p:cNvPr id="47" name="Shape">
            <a:extLst>
              <a:ext uri="{FF2B5EF4-FFF2-40B4-BE49-F238E27FC236}">
                <a16:creationId xmlns:a16="http://schemas.microsoft.com/office/drawing/2014/main" id="{9EFAA9A7-CD16-D64A-37ED-FA77B2F5EC4A}"/>
              </a:ext>
            </a:extLst>
          </p:cNvPr>
          <p:cNvSpPr/>
          <p:nvPr/>
        </p:nvSpPr>
        <p:spPr>
          <a:xfrm rot="897685">
            <a:off x="1751072" y="8763621"/>
            <a:ext cx="258429" cy="229431"/>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ysClr val="window" lastClr="FFFFFF">
              <a:lumMod val="65000"/>
              <a:alpha val="45000"/>
            </a:sysClr>
          </a:solidFill>
          <a:ln w="28575" cap="flat">
            <a:solidFill>
              <a:sysClr val="window" lastClr="FFFFFF">
                <a:lumMod val="65000"/>
              </a:sysClr>
            </a:solidFill>
            <a:miter lim="400000"/>
          </a:ln>
          <a:effectLst/>
        </p:spPr>
        <p:txBody>
          <a:bodyPr wrap="square" lIns="60335" tIns="60335" rIns="60335" bIns="60335" numCol="1" anchor="ctr">
            <a:noAutofit/>
          </a:bodyPr>
          <a:lstStyle/>
          <a:p>
            <a:pPr defTabSz="1219170">
              <a:defRPr sz="2600"/>
            </a:pPr>
            <a:endParaRPr sz="2817" b="1" kern="0">
              <a:solidFill>
                <a:prstClr val="black"/>
              </a:solidFill>
              <a:latin typeface="Titillium" charset="0"/>
              <a:ea typeface="Titillium" charset="0"/>
              <a:cs typeface="Titillium" charset="0"/>
            </a:endParaRPr>
          </a:p>
        </p:txBody>
      </p:sp>
      <p:sp>
        <p:nvSpPr>
          <p:cNvPr id="48" name="Rectangle 47">
            <a:extLst>
              <a:ext uri="{FF2B5EF4-FFF2-40B4-BE49-F238E27FC236}">
                <a16:creationId xmlns:a16="http://schemas.microsoft.com/office/drawing/2014/main" id="{AC8D3CD8-EB38-89C7-C413-B3773775396B}"/>
              </a:ext>
            </a:extLst>
          </p:cNvPr>
          <p:cNvSpPr/>
          <p:nvPr/>
        </p:nvSpPr>
        <p:spPr>
          <a:xfrm>
            <a:off x="1632705" y="8095375"/>
            <a:ext cx="2673752" cy="276999"/>
          </a:xfrm>
          <a:prstGeom prst="rect">
            <a:avLst/>
          </a:prstGeom>
        </p:spPr>
        <p:txBody>
          <a:bodyPr wrap="square">
            <a:spAutoFit/>
          </a:bodyPr>
          <a:lstStyle/>
          <a:p>
            <a:r>
              <a:rPr lang="fr-FR" sz="1200" b="1" dirty="0">
                <a:solidFill>
                  <a:prstClr val="black"/>
                </a:solidFill>
                <a:latin typeface="Titillium" charset="0"/>
                <a:ea typeface="Titillium" charset="0"/>
                <a:cs typeface="Titillium" charset="0"/>
              </a:rPr>
              <a:t>Comitologie :</a:t>
            </a:r>
          </a:p>
        </p:txBody>
      </p:sp>
      <p:sp>
        <p:nvSpPr>
          <p:cNvPr id="50" name="Rectangle 49">
            <a:extLst>
              <a:ext uri="{FF2B5EF4-FFF2-40B4-BE49-F238E27FC236}">
                <a16:creationId xmlns:a16="http://schemas.microsoft.com/office/drawing/2014/main" id="{CCB227E5-0CB1-6A9D-B14B-C3AC97F82205}"/>
              </a:ext>
            </a:extLst>
          </p:cNvPr>
          <p:cNvSpPr/>
          <p:nvPr/>
        </p:nvSpPr>
        <p:spPr>
          <a:xfrm>
            <a:off x="1918317" y="8386023"/>
            <a:ext cx="3083095" cy="276999"/>
          </a:xfrm>
          <a:prstGeom prst="rect">
            <a:avLst/>
          </a:prstGeom>
        </p:spPr>
        <p:txBody>
          <a:bodyPr wrap="square">
            <a:spAutoFit/>
          </a:bodyPr>
          <a:lstStyle/>
          <a:p>
            <a:r>
              <a:rPr lang="fr-FR" sz="1200" b="1" dirty="0">
                <a:solidFill>
                  <a:prstClr val="black"/>
                </a:solidFill>
                <a:latin typeface="Titillium" charset="0"/>
                <a:ea typeface="Titillium" charset="0"/>
                <a:cs typeface="Titillium" charset="0"/>
              </a:rPr>
              <a:t>Séminaire</a:t>
            </a:r>
          </a:p>
        </p:txBody>
      </p:sp>
      <p:sp>
        <p:nvSpPr>
          <p:cNvPr id="51" name="Rectangle 50">
            <a:extLst>
              <a:ext uri="{FF2B5EF4-FFF2-40B4-BE49-F238E27FC236}">
                <a16:creationId xmlns:a16="http://schemas.microsoft.com/office/drawing/2014/main" id="{AE3D6472-DF53-4BF2-A2C7-A676F09EAF40}"/>
              </a:ext>
            </a:extLst>
          </p:cNvPr>
          <p:cNvSpPr/>
          <p:nvPr/>
        </p:nvSpPr>
        <p:spPr>
          <a:xfrm>
            <a:off x="1944454" y="8714746"/>
            <a:ext cx="2154447" cy="276999"/>
          </a:xfrm>
          <a:prstGeom prst="rect">
            <a:avLst/>
          </a:prstGeom>
        </p:spPr>
        <p:txBody>
          <a:bodyPr wrap="square">
            <a:spAutoFit/>
          </a:bodyPr>
          <a:lstStyle/>
          <a:p>
            <a:r>
              <a:rPr lang="fr-FR" sz="1200" b="1" dirty="0">
                <a:solidFill>
                  <a:prstClr val="black"/>
                </a:solidFill>
                <a:latin typeface="Titillium" charset="0"/>
                <a:ea typeface="Titillium" charset="0"/>
                <a:cs typeface="Titillium" charset="0"/>
              </a:rPr>
              <a:t>COPIL</a:t>
            </a:r>
          </a:p>
        </p:txBody>
      </p:sp>
      <p:sp>
        <p:nvSpPr>
          <p:cNvPr id="52" name="Rectangle 51">
            <a:extLst>
              <a:ext uri="{FF2B5EF4-FFF2-40B4-BE49-F238E27FC236}">
                <a16:creationId xmlns:a16="http://schemas.microsoft.com/office/drawing/2014/main" id="{15E3A095-F443-6DB1-7EEE-B8BD231B2E60}"/>
              </a:ext>
            </a:extLst>
          </p:cNvPr>
          <p:cNvSpPr/>
          <p:nvPr/>
        </p:nvSpPr>
        <p:spPr>
          <a:xfrm>
            <a:off x="6079975" y="1774938"/>
            <a:ext cx="4096048" cy="1221168"/>
          </a:xfrm>
          <a:prstGeom prst="rect">
            <a:avLst/>
          </a:prstGeom>
        </p:spPr>
        <p:txBody>
          <a:bodyPr wrap="square">
            <a:spAutoFit/>
          </a:bodyPr>
          <a:lstStyle/>
          <a:p>
            <a:pPr algn="ctr"/>
            <a:r>
              <a:rPr lang="fr-FR" sz="1467" dirty="0">
                <a:solidFill>
                  <a:prstClr val="black"/>
                </a:solidFill>
                <a:latin typeface="Titillium Bd" panose="00000800000000000000" pitchFamily="50" charset="0"/>
              </a:rPr>
              <a:t>Phase 2 – Construire et conduire la formation-action</a:t>
            </a:r>
          </a:p>
          <a:p>
            <a:pPr algn="ctr"/>
            <a:r>
              <a:rPr lang="fr-FR" sz="1467" b="1" i="1" dirty="0">
                <a:solidFill>
                  <a:prstClr val="black"/>
                </a:solidFill>
                <a:latin typeface="Titillium" pitchFamily="2" charset="77"/>
              </a:rPr>
              <a:t>Réfléchir collectivement aux conditions de la montée en échelle de l’adaptation au changement climatique dans les Massifs du Jura et des Vosges</a:t>
            </a:r>
          </a:p>
        </p:txBody>
      </p:sp>
      <p:grpSp>
        <p:nvGrpSpPr>
          <p:cNvPr id="53" name="Groupe 52">
            <a:extLst>
              <a:ext uri="{FF2B5EF4-FFF2-40B4-BE49-F238E27FC236}">
                <a16:creationId xmlns:a16="http://schemas.microsoft.com/office/drawing/2014/main" id="{83EDC370-4E13-7C00-3785-74FC035C6416}"/>
              </a:ext>
            </a:extLst>
          </p:cNvPr>
          <p:cNvGrpSpPr/>
          <p:nvPr/>
        </p:nvGrpSpPr>
        <p:grpSpPr>
          <a:xfrm>
            <a:off x="6464807" y="4554903"/>
            <a:ext cx="1170675" cy="792813"/>
            <a:chOff x="3823543" y="3353296"/>
            <a:chExt cx="878006" cy="594610"/>
          </a:xfrm>
        </p:grpSpPr>
        <p:sp>
          <p:nvSpPr>
            <p:cNvPr id="54" name="Shape">
              <a:extLst>
                <a:ext uri="{FF2B5EF4-FFF2-40B4-BE49-F238E27FC236}">
                  <a16:creationId xmlns:a16="http://schemas.microsoft.com/office/drawing/2014/main" id="{F268EB95-F159-FB65-7D7E-21454ABA4C29}"/>
                </a:ext>
              </a:extLst>
            </p:cNvPr>
            <p:cNvSpPr/>
            <p:nvPr/>
          </p:nvSpPr>
          <p:spPr>
            <a:xfrm rot="897685">
              <a:off x="3823543" y="3353296"/>
              <a:ext cx="294982" cy="266587"/>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36AF92"/>
            </a:solidFill>
            <a:ln w="12700" cap="flat">
              <a:noFill/>
              <a:miter lim="400000"/>
            </a:ln>
            <a:effectLst/>
          </p:spPr>
          <p:txBody>
            <a:bodyPr wrap="square" lIns="60335" tIns="60335" rIns="60335" bIns="60335" numCol="1" anchor="ctr">
              <a:noAutofit/>
            </a:bodyPr>
            <a:lstStyle/>
            <a:p>
              <a:pPr>
                <a:defRPr sz="2600"/>
              </a:pPr>
              <a:endParaRPr sz="2817" b="1" dirty="0">
                <a:solidFill>
                  <a:prstClr val="black"/>
                </a:solidFill>
                <a:latin typeface="Titillium" charset="0"/>
                <a:ea typeface="Titillium" charset="0"/>
                <a:cs typeface="Titillium" charset="0"/>
              </a:endParaRPr>
            </a:p>
          </p:txBody>
        </p:sp>
        <p:sp>
          <p:nvSpPr>
            <p:cNvPr id="55" name="Rectangle 54">
              <a:extLst>
                <a:ext uri="{FF2B5EF4-FFF2-40B4-BE49-F238E27FC236}">
                  <a16:creationId xmlns:a16="http://schemas.microsoft.com/office/drawing/2014/main" id="{706AA154-D905-4C03-53FB-47F783306087}"/>
                </a:ext>
              </a:extLst>
            </p:cNvPr>
            <p:cNvSpPr/>
            <p:nvPr/>
          </p:nvSpPr>
          <p:spPr>
            <a:xfrm>
              <a:off x="3827057" y="3370680"/>
              <a:ext cx="874492" cy="577226"/>
            </a:xfrm>
            <a:prstGeom prst="rect">
              <a:avLst/>
            </a:prstGeom>
          </p:spPr>
          <p:txBody>
            <a:bodyPr wrap="square">
              <a:spAutoFit/>
            </a:bodyPr>
            <a:lstStyle/>
            <a:p>
              <a:r>
                <a:rPr lang="fr-FR" sz="1467" b="1" dirty="0">
                  <a:solidFill>
                    <a:prstClr val="black"/>
                  </a:solidFill>
                  <a:latin typeface="TITILLIUM WEBSEMIBOLD" pitchFamily="2" charset="77"/>
                </a:rPr>
                <a:t>Séminaire 1 Vosges</a:t>
              </a:r>
            </a:p>
            <a:p>
              <a:r>
                <a:rPr lang="fr-FR" sz="1467" b="1" dirty="0">
                  <a:solidFill>
                    <a:prstClr val="black"/>
                  </a:solidFill>
                  <a:latin typeface="TITILLIUM WEBSEMIBOLD" pitchFamily="2" charset="77"/>
                </a:rPr>
                <a:t>20 mars</a:t>
              </a:r>
            </a:p>
          </p:txBody>
        </p:sp>
      </p:grpSp>
      <p:sp>
        <p:nvSpPr>
          <p:cNvPr id="56" name="Rectangle 55">
            <a:extLst>
              <a:ext uri="{FF2B5EF4-FFF2-40B4-BE49-F238E27FC236}">
                <a16:creationId xmlns:a16="http://schemas.microsoft.com/office/drawing/2014/main" id="{B6852F01-1613-C41B-EBC3-F0D1E6AEE45A}"/>
              </a:ext>
            </a:extLst>
          </p:cNvPr>
          <p:cNvSpPr/>
          <p:nvPr/>
        </p:nvSpPr>
        <p:spPr>
          <a:xfrm>
            <a:off x="11686583" y="1806995"/>
            <a:ext cx="2755397" cy="1221168"/>
          </a:xfrm>
          <a:prstGeom prst="rect">
            <a:avLst/>
          </a:prstGeom>
        </p:spPr>
        <p:txBody>
          <a:bodyPr wrap="square">
            <a:spAutoFit/>
          </a:bodyPr>
          <a:lstStyle/>
          <a:p>
            <a:pPr algn="ctr"/>
            <a:r>
              <a:rPr lang="fr-FR" sz="1467" dirty="0">
                <a:solidFill>
                  <a:prstClr val="black"/>
                </a:solidFill>
                <a:latin typeface="Titillium Bd" panose="00000800000000000000" pitchFamily="50" charset="0"/>
              </a:rPr>
              <a:t>Phase 3 – Capitalisation</a:t>
            </a:r>
          </a:p>
          <a:p>
            <a:pPr algn="ctr"/>
            <a:r>
              <a:rPr lang="fr-FR" sz="1467" b="1" i="1" dirty="0">
                <a:solidFill>
                  <a:prstClr val="black"/>
                </a:solidFill>
                <a:latin typeface="Titillium" pitchFamily="2" charset="77"/>
              </a:rPr>
              <a:t>Ecriture du Livre blanc de l’adaptation au changement climatique dans les Massifs du Jura et des Vosges</a:t>
            </a:r>
          </a:p>
        </p:txBody>
      </p:sp>
      <p:grpSp>
        <p:nvGrpSpPr>
          <p:cNvPr id="59" name="Groupe 58">
            <a:extLst>
              <a:ext uri="{FF2B5EF4-FFF2-40B4-BE49-F238E27FC236}">
                <a16:creationId xmlns:a16="http://schemas.microsoft.com/office/drawing/2014/main" id="{C583E5AC-D675-9C20-8490-A2032F7F8514}"/>
              </a:ext>
            </a:extLst>
          </p:cNvPr>
          <p:cNvGrpSpPr/>
          <p:nvPr/>
        </p:nvGrpSpPr>
        <p:grpSpPr>
          <a:xfrm>
            <a:off x="7529998" y="4570896"/>
            <a:ext cx="1454892" cy="774357"/>
            <a:chOff x="7097686" y="3218709"/>
            <a:chExt cx="1091169" cy="580768"/>
          </a:xfrm>
        </p:grpSpPr>
        <p:sp>
          <p:nvSpPr>
            <p:cNvPr id="60" name="Shape">
              <a:extLst>
                <a:ext uri="{FF2B5EF4-FFF2-40B4-BE49-F238E27FC236}">
                  <a16:creationId xmlns:a16="http://schemas.microsoft.com/office/drawing/2014/main" id="{A1B38848-920D-D5BC-12D8-B507C91525A5}"/>
                </a:ext>
              </a:extLst>
            </p:cNvPr>
            <p:cNvSpPr/>
            <p:nvPr/>
          </p:nvSpPr>
          <p:spPr>
            <a:xfrm rot="897685">
              <a:off x="7097686" y="3218709"/>
              <a:ext cx="294982" cy="266587"/>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36AF92"/>
            </a:solidFill>
            <a:ln w="12700" cap="flat">
              <a:noFill/>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61" name="Rectangle 60">
              <a:extLst>
                <a:ext uri="{FF2B5EF4-FFF2-40B4-BE49-F238E27FC236}">
                  <a16:creationId xmlns:a16="http://schemas.microsoft.com/office/drawing/2014/main" id="{ACE7A226-9B95-4C19-D1EE-99A0E47539F3}"/>
                </a:ext>
              </a:extLst>
            </p:cNvPr>
            <p:cNvSpPr/>
            <p:nvPr/>
          </p:nvSpPr>
          <p:spPr>
            <a:xfrm>
              <a:off x="7128631" y="3222251"/>
              <a:ext cx="1060224" cy="577226"/>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Séminaire 2</a:t>
              </a:r>
            </a:p>
            <a:p>
              <a:r>
                <a:rPr lang="fr-FR" sz="1467" b="1" dirty="0">
                  <a:solidFill>
                    <a:prstClr val="black"/>
                  </a:solidFill>
                  <a:latin typeface="Titillium" charset="0"/>
                  <a:ea typeface="Titillium" charset="0"/>
                  <a:cs typeface="Titillium" charset="0"/>
                </a:rPr>
                <a:t>Vosges</a:t>
              </a:r>
            </a:p>
            <a:p>
              <a:r>
                <a:rPr lang="fr-FR" sz="1467" b="1" dirty="0">
                  <a:solidFill>
                    <a:prstClr val="black"/>
                  </a:solidFill>
                  <a:latin typeface="Titillium" charset="0"/>
                  <a:ea typeface="Titillium" charset="0"/>
                  <a:cs typeface="Titillium" charset="0"/>
                </a:rPr>
                <a:t>17 avril</a:t>
              </a:r>
            </a:p>
          </p:txBody>
        </p:sp>
      </p:grpSp>
      <p:grpSp>
        <p:nvGrpSpPr>
          <p:cNvPr id="62" name="Groupe 61">
            <a:extLst>
              <a:ext uri="{FF2B5EF4-FFF2-40B4-BE49-F238E27FC236}">
                <a16:creationId xmlns:a16="http://schemas.microsoft.com/office/drawing/2014/main" id="{C225370B-835A-2A11-C54D-A0D73BFE58B2}"/>
              </a:ext>
            </a:extLst>
          </p:cNvPr>
          <p:cNvGrpSpPr/>
          <p:nvPr/>
        </p:nvGrpSpPr>
        <p:grpSpPr>
          <a:xfrm>
            <a:off x="8801728" y="4562943"/>
            <a:ext cx="1547907" cy="792813"/>
            <a:chOff x="3823543" y="3353296"/>
            <a:chExt cx="1160930" cy="594610"/>
          </a:xfrm>
        </p:grpSpPr>
        <p:sp>
          <p:nvSpPr>
            <p:cNvPr id="63" name="Shape">
              <a:extLst>
                <a:ext uri="{FF2B5EF4-FFF2-40B4-BE49-F238E27FC236}">
                  <a16:creationId xmlns:a16="http://schemas.microsoft.com/office/drawing/2014/main" id="{71790A3F-36D8-5691-3B98-E1515B5550F0}"/>
                </a:ext>
              </a:extLst>
            </p:cNvPr>
            <p:cNvSpPr/>
            <p:nvPr/>
          </p:nvSpPr>
          <p:spPr>
            <a:xfrm rot="897685">
              <a:off x="3823543" y="3353296"/>
              <a:ext cx="294982" cy="266587"/>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36AF92"/>
            </a:solidFill>
            <a:ln w="12700" cap="flat">
              <a:noFill/>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64" name="Rectangle 63">
              <a:extLst>
                <a:ext uri="{FF2B5EF4-FFF2-40B4-BE49-F238E27FC236}">
                  <a16:creationId xmlns:a16="http://schemas.microsoft.com/office/drawing/2014/main" id="{C97A7E76-F067-EA44-E4D6-474A40F356D9}"/>
                </a:ext>
              </a:extLst>
            </p:cNvPr>
            <p:cNvSpPr/>
            <p:nvPr/>
          </p:nvSpPr>
          <p:spPr>
            <a:xfrm>
              <a:off x="3827057" y="3370680"/>
              <a:ext cx="1157416" cy="577226"/>
            </a:xfrm>
            <a:prstGeom prst="rect">
              <a:avLst/>
            </a:prstGeom>
          </p:spPr>
          <p:txBody>
            <a:bodyPr wrap="square">
              <a:spAutoFit/>
            </a:bodyPr>
            <a:lstStyle/>
            <a:p>
              <a:r>
                <a:rPr lang="fr-FR" sz="1467" b="1" dirty="0">
                  <a:solidFill>
                    <a:prstClr val="black"/>
                  </a:solidFill>
                  <a:latin typeface="TITILLIUM WEBSEMIBOLD" pitchFamily="2" charset="77"/>
                </a:rPr>
                <a:t>Séminaire 3 Vosges</a:t>
              </a:r>
            </a:p>
            <a:p>
              <a:r>
                <a:rPr lang="fr-FR" sz="1467" b="1" dirty="0">
                  <a:solidFill>
                    <a:prstClr val="black"/>
                  </a:solidFill>
                  <a:latin typeface="TITILLIUM WEBSEMIBOLD" pitchFamily="2" charset="77"/>
                </a:rPr>
                <a:t>22 mai</a:t>
              </a:r>
            </a:p>
          </p:txBody>
        </p:sp>
      </p:grpSp>
      <p:cxnSp>
        <p:nvCxnSpPr>
          <p:cNvPr id="68" name="Connecteur droit 67">
            <a:extLst>
              <a:ext uri="{FF2B5EF4-FFF2-40B4-BE49-F238E27FC236}">
                <a16:creationId xmlns:a16="http://schemas.microsoft.com/office/drawing/2014/main" id="{439F3AF9-17BA-6BDC-C248-FF8512B80E36}"/>
              </a:ext>
            </a:extLst>
          </p:cNvPr>
          <p:cNvCxnSpPr>
            <a:cxnSpLocks/>
          </p:cNvCxnSpPr>
          <p:nvPr/>
        </p:nvCxnSpPr>
        <p:spPr>
          <a:xfrm flipH="1">
            <a:off x="4706035" y="1589983"/>
            <a:ext cx="1789" cy="6505392"/>
          </a:xfrm>
          <a:prstGeom prst="line">
            <a:avLst/>
          </a:prstGeom>
          <a:noFill/>
          <a:ln w="127000" cap="flat" cmpd="sng" algn="ctr">
            <a:solidFill>
              <a:sysClr val="window" lastClr="FFFFFF">
                <a:alpha val="70000"/>
              </a:sysClr>
            </a:solidFill>
            <a:prstDash val="sysDot"/>
            <a:miter lim="800000"/>
          </a:ln>
          <a:effectLst/>
        </p:spPr>
      </p:cxnSp>
      <p:cxnSp>
        <p:nvCxnSpPr>
          <p:cNvPr id="69" name="Connecteur droit 68">
            <a:extLst>
              <a:ext uri="{FF2B5EF4-FFF2-40B4-BE49-F238E27FC236}">
                <a16:creationId xmlns:a16="http://schemas.microsoft.com/office/drawing/2014/main" id="{FF7E5B9F-08B3-2608-BC2E-D6E38B31F10C}"/>
              </a:ext>
            </a:extLst>
          </p:cNvPr>
          <p:cNvCxnSpPr>
            <a:cxnSpLocks/>
          </p:cNvCxnSpPr>
          <p:nvPr/>
        </p:nvCxnSpPr>
        <p:spPr>
          <a:xfrm>
            <a:off x="11293192" y="1539219"/>
            <a:ext cx="0" cy="6505392"/>
          </a:xfrm>
          <a:prstGeom prst="line">
            <a:avLst/>
          </a:prstGeom>
          <a:noFill/>
          <a:ln w="127000" cap="flat" cmpd="sng" algn="ctr">
            <a:solidFill>
              <a:sysClr val="window" lastClr="FFFFFF">
                <a:alpha val="70000"/>
              </a:sysClr>
            </a:solidFill>
            <a:prstDash val="sysDot"/>
            <a:miter lim="800000"/>
          </a:ln>
          <a:effectLst/>
        </p:spPr>
      </p:cxnSp>
      <p:sp>
        <p:nvSpPr>
          <p:cNvPr id="71" name="Rectangle 70">
            <a:extLst>
              <a:ext uri="{FF2B5EF4-FFF2-40B4-BE49-F238E27FC236}">
                <a16:creationId xmlns:a16="http://schemas.microsoft.com/office/drawing/2014/main" id="{DD716521-4BC7-70EF-35D6-49ED5674F3CB}"/>
              </a:ext>
            </a:extLst>
          </p:cNvPr>
          <p:cNvSpPr/>
          <p:nvPr/>
        </p:nvSpPr>
        <p:spPr>
          <a:xfrm>
            <a:off x="2353567" y="3443402"/>
            <a:ext cx="11508940" cy="318100"/>
          </a:xfrm>
          <a:prstGeom prst="rect">
            <a:avLst/>
          </a:prstGeom>
        </p:spPr>
        <p:txBody>
          <a:bodyPr wrap="square">
            <a:spAutoFit/>
          </a:bodyPr>
          <a:lstStyle/>
          <a:p>
            <a:pPr algn="ctr"/>
            <a:r>
              <a:rPr lang="fr-FR" sz="1467" dirty="0">
                <a:solidFill>
                  <a:prstClr val="black"/>
                </a:solidFill>
                <a:latin typeface="Titillium Bd" panose="00000800000000000000" pitchFamily="50" charset="0"/>
              </a:rPr>
              <a:t>Concertation</a:t>
            </a:r>
            <a:endParaRPr lang="fr-FR" sz="1467" dirty="0">
              <a:solidFill>
                <a:prstClr val="black"/>
              </a:solidFill>
              <a:latin typeface="Titillium" panose="00000500000000000000" pitchFamily="50" charset="0"/>
            </a:endParaRPr>
          </a:p>
        </p:txBody>
      </p:sp>
      <p:sp>
        <p:nvSpPr>
          <p:cNvPr id="74" name="Rectangle 73">
            <a:extLst>
              <a:ext uri="{FF2B5EF4-FFF2-40B4-BE49-F238E27FC236}">
                <a16:creationId xmlns:a16="http://schemas.microsoft.com/office/drawing/2014/main" id="{C03CC4C0-ECA8-0D34-2AA9-9F93A3A2D8B1}"/>
              </a:ext>
            </a:extLst>
          </p:cNvPr>
          <p:cNvSpPr/>
          <p:nvPr/>
        </p:nvSpPr>
        <p:spPr>
          <a:xfrm>
            <a:off x="2308911" y="5870192"/>
            <a:ext cx="11508940" cy="318100"/>
          </a:xfrm>
          <a:prstGeom prst="rect">
            <a:avLst/>
          </a:prstGeom>
        </p:spPr>
        <p:txBody>
          <a:bodyPr wrap="square">
            <a:spAutoFit/>
          </a:bodyPr>
          <a:lstStyle/>
          <a:p>
            <a:pPr algn="ctr"/>
            <a:r>
              <a:rPr lang="fr-FR" sz="1467" dirty="0">
                <a:solidFill>
                  <a:prstClr val="black"/>
                </a:solidFill>
                <a:latin typeface="Titillium Bd" panose="00000800000000000000" pitchFamily="50" charset="0"/>
              </a:rPr>
              <a:t>Validations techniques et politiques</a:t>
            </a:r>
            <a:endParaRPr lang="fr-FR" sz="1467" dirty="0">
              <a:solidFill>
                <a:prstClr val="black"/>
              </a:solidFill>
              <a:latin typeface="Titillium" panose="00000500000000000000" pitchFamily="50" charset="0"/>
            </a:endParaRPr>
          </a:p>
        </p:txBody>
      </p:sp>
      <p:cxnSp>
        <p:nvCxnSpPr>
          <p:cNvPr id="75" name="Connecteur droit 74">
            <a:extLst>
              <a:ext uri="{FF2B5EF4-FFF2-40B4-BE49-F238E27FC236}">
                <a16:creationId xmlns:a16="http://schemas.microsoft.com/office/drawing/2014/main" id="{A72BC91B-5694-B5AF-FB83-7135D16EBCDE}"/>
              </a:ext>
            </a:extLst>
          </p:cNvPr>
          <p:cNvCxnSpPr>
            <a:cxnSpLocks/>
          </p:cNvCxnSpPr>
          <p:nvPr/>
        </p:nvCxnSpPr>
        <p:spPr>
          <a:xfrm>
            <a:off x="2382287" y="1153911"/>
            <a:ext cx="0" cy="436072"/>
          </a:xfrm>
          <a:prstGeom prst="line">
            <a:avLst/>
          </a:prstGeom>
          <a:noFill/>
          <a:ln w="19050" cap="flat" cmpd="sng" algn="ctr">
            <a:solidFill>
              <a:srgbClr val="E7E6E6">
                <a:lumMod val="50000"/>
              </a:srgbClr>
            </a:solidFill>
            <a:prstDash val="sysDot"/>
            <a:miter lim="800000"/>
          </a:ln>
          <a:effectLst/>
        </p:spPr>
      </p:cxnSp>
      <p:sp>
        <p:nvSpPr>
          <p:cNvPr id="76" name="Rectangle 75">
            <a:extLst>
              <a:ext uri="{FF2B5EF4-FFF2-40B4-BE49-F238E27FC236}">
                <a16:creationId xmlns:a16="http://schemas.microsoft.com/office/drawing/2014/main" id="{38F35C6C-37AB-E524-2438-22473554B548}"/>
              </a:ext>
            </a:extLst>
          </p:cNvPr>
          <p:cNvSpPr/>
          <p:nvPr/>
        </p:nvSpPr>
        <p:spPr>
          <a:xfrm>
            <a:off x="2544460" y="1153912"/>
            <a:ext cx="1064051" cy="325795"/>
          </a:xfrm>
          <a:prstGeom prst="rect">
            <a:avLst/>
          </a:prstGeom>
        </p:spPr>
        <p:txBody>
          <a:bodyPr wrap="square">
            <a:spAutoFit/>
          </a:bodyPr>
          <a:lstStyle/>
          <a:p>
            <a:r>
              <a:rPr lang="fr-FR" sz="1517" dirty="0">
                <a:solidFill>
                  <a:prstClr val="black"/>
                </a:solidFill>
                <a:latin typeface="Titillium Bd" panose="00000800000000000000" pitchFamily="50" charset="0"/>
              </a:rPr>
              <a:t>Déc 24</a:t>
            </a:r>
          </a:p>
        </p:txBody>
      </p:sp>
      <p:sp>
        <p:nvSpPr>
          <p:cNvPr id="77" name="Rectangle 76">
            <a:extLst>
              <a:ext uri="{FF2B5EF4-FFF2-40B4-BE49-F238E27FC236}">
                <a16:creationId xmlns:a16="http://schemas.microsoft.com/office/drawing/2014/main" id="{4283474C-5A1F-9F9F-1EE6-2A095A651639}"/>
              </a:ext>
            </a:extLst>
          </p:cNvPr>
          <p:cNvSpPr/>
          <p:nvPr/>
        </p:nvSpPr>
        <p:spPr>
          <a:xfrm>
            <a:off x="3631656" y="1155060"/>
            <a:ext cx="1266384" cy="325795"/>
          </a:xfrm>
          <a:prstGeom prst="rect">
            <a:avLst/>
          </a:prstGeom>
        </p:spPr>
        <p:txBody>
          <a:bodyPr wrap="square">
            <a:spAutoFit/>
          </a:bodyPr>
          <a:lstStyle/>
          <a:p>
            <a:r>
              <a:rPr lang="fr-FR" sz="1517" dirty="0">
                <a:solidFill>
                  <a:prstClr val="black"/>
                </a:solidFill>
                <a:latin typeface="Titillium Bd" panose="00000800000000000000" pitchFamily="50" charset="0"/>
              </a:rPr>
              <a:t>Janv 25</a:t>
            </a:r>
          </a:p>
        </p:txBody>
      </p:sp>
      <p:sp>
        <p:nvSpPr>
          <p:cNvPr id="78" name="Rectangle 77">
            <a:extLst>
              <a:ext uri="{FF2B5EF4-FFF2-40B4-BE49-F238E27FC236}">
                <a16:creationId xmlns:a16="http://schemas.microsoft.com/office/drawing/2014/main" id="{604F29D2-6214-7FF7-0F2D-E194F8ED20C7}"/>
              </a:ext>
            </a:extLst>
          </p:cNvPr>
          <p:cNvSpPr/>
          <p:nvPr/>
        </p:nvSpPr>
        <p:spPr>
          <a:xfrm>
            <a:off x="4706035" y="1155060"/>
            <a:ext cx="1138056" cy="325795"/>
          </a:xfrm>
          <a:prstGeom prst="rect">
            <a:avLst/>
          </a:prstGeom>
        </p:spPr>
        <p:txBody>
          <a:bodyPr wrap="square">
            <a:spAutoFit/>
          </a:bodyPr>
          <a:lstStyle/>
          <a:p>
            <a:r>
              <a:rPr lang="fr-FR" sz="1517" dirty="0">
                <a:solidFill>
                  <a:prstClr val="black"/>
                </a:solidFill>
                <a:latin typeface="Titillium Bd" panose="00000800000000000000" pitchFamily="50" charset="0"/>
              </a:rPr>
              <a:t>Fév 25</a:t>
            </a:r>
          </a:p>
        </p:txBody>
      </p:sp>
      <p:sp>
        <p:nvSpPr>
          <p:cNvPr id="79" name="Rectangle 78">
            <a:extLst>
              <a:ext uri="{FF2B5EF4-FFF2-40B4-BE49-F238E27FC236}">
                <a16:creationId xmlns:a16="http://schemas.microsoft.com/office/drawing/2014/main" id="{AD28C0B2-E128-C5F9-DBC1-5C08DA2BE9AA}"/>
              </a:ext>
            </a:extLst>
          </p:cNvPr>
          <p:cNvSpPr/>
          <p:nvPr/>
        </p:nvSpPr>
        <p:spPr>
          <a:xfrm>
            <a:off x="7090893" y="1128127"/>
            <a:ext cx="994671" cy="325795"/>
          </a:xfrm>
          <a:prstGeom prst="rect">
            <a:avLst/>
          </a:prstGeom>
        </p:spPr>
        <p:txBody>
          <a:bodyPr wrap="square">
            <a:spAutoFit/>
          </a:bodyPr>
          <a:lstStyle/>
          <a:p>
            <a:r>
              <a:rPr lang="fr-FR" sz="1517" dirty="0">
                <a:solidFill>
                  <a:prstClr val="black"/>
                </a:solidFill>
                <a:latin typeface="Titillium Bd" panose="00000800000000000000" pitchFamily="50" charset="0"/>
              </a:rPr>
              <a:t>Avril 25</a:t>
            </a:r>
          </a:p>
        </p:txBody>
      </p:sp>
      <p:sp>
        <p:nvSpPr>
          <p:cNvPr id="80" name="Rectangle 79">
            <a:extLst>
              <a:ext uri="{FF2B5EF4-FFF2-40B4-BE49-F238E27FC236}">
                <a16:creationId xmlns:a16="http://schemas.microsoft.com/office/drawing/2014/main" id="{68FC543F-AF33-32A6-CE7D-8A96D02BB195}"/>
              </a:ext>
            </a:extLst>
          </p:cNvPr>
          <p:cNvSpPr/>
          <p:nvPr/>
        </p:nvSpPr>
        <p:spPr>
          <a:xfrm>
            <a:off x="5891997" y="1154528"/>
            <a:ext cx="1099928" cy="325795"/>
          </a:xfrm>
          <a:prstGeom prst="rect">
            <a:avLst/>
          </a:prstGeom>
        </p:spPr>
        <p:txBody>
          <a:bodyPr wrap="square">
            <a:spAutoFit/>
          </a:bodyPr>
          <a:lstStyle/>
          <a:p>
            <a:r>
              <a:rPr lang="fr-FR" sz="1517" dirty="0">
                <a:solidFill>
                  <a:prstClr val="black"/>
                </a:solidFill>
                <a:latin typeface="Titillium Bd" panose="00000800000000000000" pitchFamily="50" charset="0"/>
              </a:rPr>
              <a:t>Mars 25</a:t>
            </a:r>
          </a:p>
        </p:txBody>
      </p:sp>
      <p:sp>
        <p:nvSpPr>
          <p:cNvPr id="81" name="Rectangle 80">
            <a:extLst>
              <a:ext uri="{FF2B5EF4-FFF2-40B4-BE49-F238E27FC236}">
                <a16:creationId xmlns:a16="http://schemas.microsoft.com/office/drawing/2014/main" id="{6E6FA8E4-3A96-2FA3-2042-7ECD0FED789E}"/>
              </a:ext>
            </a:extLst>
          </p:cNvPr>
          <p:cNvSpPr/>
          <p:nvPr/>
        </p:nvSpPr>
        <p:spPr>
          <a:xfrm>
            <a:off x="8271309" y="1128126"/>
            <a:ext cx="1301804" cy="325795"/>
          </a:xfrm>
          <a:prstGeom prst="rect">
            <a:avLst/>
          </a:prstGeom>
        </p:spPr>
        <p:txBody>
          <a:bodyPr wrap="square">
            <a:spAutoFit/>
          </a:bodyPr>
          <a:lstStyle/>
          <a:p>
            <a:r>
              <a:rPr lang="fr-FR" sz="1517" dirty="0">
                <a:solidFill>
                  <a:prstClr val="black"/>
                </a:solidFill>
                <a:latin typeface="Titillium Bd" panose="00000800000000000000" pitchFamily="50" charset="0"/>
              </a:rPr>
              <a:t>Mai 25</a:t>
            </a:r>
          </a:p>
        </p:txBody>
      </p:sp>
      <p:sp>
        <p:nvSpPr>
          <p:cNvPr id="82" name="Rectangle 81">
            <a:extLst>
              <a:ext uri="{FF2B5EF4-FFF2-40B4-BE49-F238E27FC236}">
                <a16:creationId xmlns:a16="http://schemas.microsoft.com/office/drawing/2014/main" id="{4C97AAB1-297D-6F83-C96C-A65E182A0120}"/>
              </a:ext>
            </a:extLst>
          </p:cNvPr>
          <p:cNvSpPr/>
          <p:nvPr/>
        </p:nvSpPr>
        <p:spPr>
          <a:xfrm>
            <a:off x="9356698" y="1139125"/>
            <a:ext cx="1301804" cy="325795"/>
          </a:xfrm>
          <a:prstGeom prst="rect">
            <a:avLst/>
          </a:prstGeom>
        </p:spPr>
        <p:txBody>
          <a:bodyPr wrap="square">
            <a:spAutoFit/>
          </a:bodyPr>
          <a:lstStyle/>
          <a:p>
            <a:r>
              <a:rPr lang="fr-FR" sz="1517" dirty="0">
                <a:solidFill>
                  <a:prstClr val="black"/>
                </a:solidFill>
                <a:latin typeface="Titillium Bd" panose="00000800000000000000" pitchFamily="50" charset="0"/>
              </a:rPr>
              <a:t>Juin 25</a:t>
            </a:r>
          </a:p>
        </p:txBody>
      </p:sp>
      <p:sp>
        <p:nvSpPr>
          <p:cNvPr id="83" name="Rectangle 82">
            <a:extLst>
              <a:ext uri="{FF2B5EF4-FFF2-40B4-BE49-F238E27FC236}">
                <a16:creationId xmlns:a16="http://schemas.microsoft.com/office/drawing/2014/main" id="{49094FEB-6749-43CA-301D-3B67055A8E10}"/>
              </a:ext>
            </a:extLst>
          </p:cNvPr>
          <p:cNvSpPr/>
          <p:nvPr/>
        </p:nvSpPr>
        <p:spPr>
          <a:xfrm>
            <a:off x="10546341" y="1128127"/>
            <a:ext cx="1025252" cy="325795"/>
          </a:xfrm>
          <a:prstGeom prst="rect">
            <a:avLst/>
          </a:prstGeom>
        </p:spPr>
        <p:txBody>
          <a:bodyPr wrap="square">
            <a:spAutoFit/>
          </a:bodyPr>
          <a:lstStyle/>
          <a:p>
            <a:r>
              <a:rPr lang="fr-FR" sz="1517" dirty="0">
                <a:solidFill>
                  <a:prstClr val="black"/>
                </a:solidFill>
                <a:latin typeface="Titillium Bd" panose="00000800000000000000" pitchFamily="50" charset="0"/>
              </a:rPr>
              <a:t>Juillet 25</a:t>
            </a:r>
          </a:p>
        </p:txBody>
      </p:sp>
      <p:sp>
        <p:nvSpPr>
          <p:cNvPr id="84" name="Rectangle 83">
            <a:extLst>
              <a:ext uri="{FF2B5EF4-FFF2-40B4-BE49-F238E27FC236}">
                <a16:creationId xmlns:a16="http://schemas.microsoft.com/office/drawing/2014/main" id="{F39B7BC8-E532-228E-1CE6-D0F6AB626162}"/>
              </a:ext>
            </a:extLst>
          </p:cNvPr>
          <p:cNvSpPr/>
          <p:nvPr/>
        </p:nvSpPr>
        <p:spPr>
          <a:xfrm>
            <a:off x="11766949" y="1128125"/>
            <a:ext cx="1301804" cy="325795"/>
          </a:xfrm>
          <a:prstGeom prst="rect">
            <a:avLst/>
          </a:prstGeom>
        </p:spPr>
        <p:txBody>
          <a:bodyPr wrap="square">
            <a:spAutoFit/>
          </a:bodyPr>
          <a:lstStyle/>
          <a:p>
            <a:r>
              <a:rPr lang="fr-FR" sz="1517" dirty="0">
                <a:solidFill>
                  <a:prstClr val="black"/>
                </a:solidFill>
                <a:latin typeface="Titillium Bd" panose="00000800000000000000" pitchFamily="50" charset="0"/>
              </a:rPr>
              <a:t>Août 25</a:t>
            </a:r>
          </a:p>
        </p:txBody>
      </p:sp>
      <p:sp>
        <p:nvSpPr>
          <p:cNvPr id="85" name="Rectangle 84">
            <a:extLst>
              <a:ext uri="{FF2B5EF4-FFF2-40B4-BE49-F238E27FC236}">
                <a16:creationId xmlns:a16="http://schemas.microsoft.com/office/drawing/2014/main" id="{F4B8DF16-DB59-7025-0D4F-45951D60BD3A}"/>
              </a:ext>
            </a:extLst>
          </p:cNvPr>
          <p:cNvSpPr/>
          <p:nvPr/>
        </p:nvSpPr>
        <p:spPr>
          <a:xfrm>
            <a:off x="12877102" y="1137264"/>
            <a:ext cx="967625" cy="325795"/>
          </a:xfrm>
          <a:prstGeom prst="rect">
            <a:avLst/>
          </a:prstGeom>
        </p:spPr>
        <p:txBody>
          <a:bodyPr wrap="square">
            <a:spAutoFit/>
          </a:bodyPr>
          <a:lstStyle/>
          <a:p>
            <a:r>
              <a:rPr lang="fr-FR" sz="1517" dirty="0">
                <a:solidFill>
                  <a:prstClr val="black"/>
                </a:solidFill>
                <a:latin typeface="Titillium Bd" panose="00000800000000000000" pitchFamily="50" charset="0"/>
              </a:rPr>
              <a:t>Sept 25</a:t>
            </a:r>
          </a:p>
        </p:txBody>
      </p:sp>
      <p:cxnSp>
        <p:nvCxnSpPr>
          <p:cNvPr id="86" name="Connecteur droit 85">
            <a:extLst>
              <a:ext uri="{FF2B5EF4-FFF2-40B4-BE49-F238E27FC236}">
                <a16:creationId xmlns:a16="http://schemas.microsoft.com/office/drawing/2014/main" id="{E140F845-A3A8-5542-C9F8-CB4D5E6104B6}"/>
              </a:ext>
            </a:extLst>
          </p:cNvPr>
          <p:cNvCxnSpPr>
            <a:cxnSpLocks/>
          </p:cNvCxnSpPr>
          <p:nvPr/>
        </p:nvCxnSpPr>
        <p:spPr>
          <a:xfrm>
            <a:off x="3503431" y="1136696"/>
            <a:ext cx="0" cy="436072"/>
          </a:xfrm>
          <a:prstGeom prst="line">
            <a:avLst/>
          </a:prstGeom>
          <a:noFill/>
          <a:ln w="19050" cap="flat" cmpd="sng" algn="ctr">
            <a:solidFill>
              <a:srgbClr val="E7E6E6">
                <a:lumMod val="50000"/>
              </a:srgbClr>
            </a:solidFill>
            <a:prstDash val="sysDot"/>
            <a:miter lim="800000"/>
          </a:ln>
          <a:effectLst/>
        </p:spPr>
      </p:cxnSp>
      <p:cxnSp>
        <p:nvCxnSpPr>
          <p:cNvPr id="87" name="Connecteur droit 86">
            <a:extLst>
              <a:ext uri="{FF2B5EF4-FFF2-40B4-BE49-F238E27FC236}">
                <a16:creationId xmlns:a16="http://schemas.microsoft.com/office/drawing/2014/main" id="{8F527189-DBBA-92A0-77A6-0EB2771271D8}"/>
              </a:ext>
            </a:extLst>
          </p:cNvPr>
          <p:cNvCxnSpPr>
            <a:cxnSpLocks/>
          </p:cNvCxnSpPr>
          <p:nvPr/>
        </p:nvCxnSpPr>
        <p:spPr>
          <a:xfrm>
            <a:off x="4540107" y="1136177"/>
            <a:ext cx="0" cy="436072"/>
          </a:xfrm>
          <a:prstGeom prst="line">
            <a:avLst/>
          </a:prstGeom>
          <a:noFill/>
          <a:ln w="19050" cap="flat" cmpd="sng" algn="ctr">
            <a:solidFill>
              <a:srgbClr val="E7E6E6">
                <a:lumMod val="50000"/>
              </a:srgbClr>
            </a:solidFill>
            <a:prstDash val="sysDot"/>
            <a:miter lim="800000"/>
          </a:ln>
          <a:effectLst/>
        </p:spPr>
      </p:cxnSp>
      <p:cxnSp>
        <p:nvCxnSpPr>
          <p:cNvPr id="88" name="Connecteur droit 87">
            <a:extLst>
              <a:ext uri="{FF2B5EF4-FFF2-40B4-BE49-F238E27FC236}">
                <a16:creationId xmlns:a16="http://schemas.microsoft.com/office/drawing/2014/main" id="{0DB1F282-1019-EDF7-4F0C-0AC9F9FDC4B4}"/>
              </a:ext>
            </a:extLst>
          </p:cNvPr>
          <p:cNvCxnSpPr>
            <a:cxnSpLocks/>
          </p:cNvCxnSpPr>
          <p:nvPr/>
        </p:nvCxnSpPr>
        <p:spPr>
          <a:xfrm>
            <a:off x="5775473" y="1136177"/>
            <a:ext cx="0" cy="436072"/>
          </a:xfrm>
          <a:prstGeom prst="line">
            <a:avLst/>
          </a:prstGeom>
          <a:noFill/>
          <a:ln w="19050" cap="flat" cmpd="sng" algn="ctr">
            <a:solidFill>
              <a:srgbClr val="E7E6E6">
                <a:lumMod val="50000"/>
              </a:srgbClr>
            </a:solidFill>
            <a:prstDash val="sysDot"/>
            <a:miter lim="800000"/>
          </a:ln>
          <a:effectLst/>
        </p:spPr>
      </p:cxnSp>
      <p:cxnSp>
        <p:nvCxnSpPr>
          <p:cNvPr id="89" name="Connecteur droit 88">
            <a:extLst>
              <a:ext uri="{FF2B5EF4-FFF2-40B4-BE49-F238E27FC236}">
                <a16:creationId xmlns:a16="http://schemas.microsoft.com/office/drawing/2014/main" id="{D53BA652-9E36-EEF3-BFE6-A178F08CF93A}"/>
              </a:ext>
            </a:extLst>
          </p:cNvPr>
          <p:cNvCxnSpPr>
            <a:cxnSpLocks/>
          </p:cNvCxnSpPr>
          <p:nvPr/>
        </p:nvCxnSpPr>
        <p:spPr>
          <a:xfrm>
            <a:off x="6937728" y="1127927"/>
            <a:ext cx="0" cy="436072"/>
          </a:xfrm>
          <a:prstGeom prst="line">
            <a:avLst/>
          </a:prstGeom>
          <a:noFill/>
          <a:ln w="19050" cap="flat" cmpd="sng" algn="ctr">
            <a:solidFill>
              <a:srgbClr val="E7E6E6">
                <a:lumMod val="50000"/>
              </a:srgbClr>
            </a:solidFill>
            <a:prstDash val="sysDot"/>
            <a:miter lim="800000"/>
          </a:ln>
          <a:effectLst/>
        </p:spPr>
      </p:cxnSp>
      <p:cxnSp>
        <p:nvCxnSpPr>
          <p:cNvPr id="90" name="Connecteur droit 89">
            <a:extLst>
              <a:ext uri="{FF2B5EF4-FFF2-40B4-BE49-F238E27FC236}">
                <a16:creationId xmlns:a16="http://schemas.microsoft.com/office/drawing/2014/main" id="{6FC86563-DA73-664B-98FB-D5D4641D68BE}"/>
              </a:ext>
            </a:extLst>
          </p:cNvPr>
          <p:cNvCxnSpPr>
            <a:cxnSpLocks/>
          </p:cNvCxnSpPr>
          <p:nvPr/>
        </p:nvCxnSpPr>
        <p:spPr>
          <a:xfrm>
            <a:off x="8073409" y="1127927"/>
            <a:ext cx="0" cy="436072"/>
          </a:xfrm>
          <a:prstGeom prst="line">
            <a:avLst/>
          </a:prstGeom>
          <a:noFill/>
          <a:ln w="19050" cap="flat" cmpd="sng" algn="ctr">
            <a:solidFill>
              <a:srgbClr val="E7E6E6">
                <a:lumMod val="50000"/>
              </a:srgbClr>
            </a:solidFill>
            <a:prstDash val="sysDot"/>
            <a:miter lim="800000"/>
          </a:ln>
          <a:effectLst/>
        </p:spPr>
      </p:cxnSp>
      <p:cxnSp>
        <p:nvCxnSpPr>
          <p:cNvPr id="91" name="Connecteur droit 90">
            <a:extLst>
              <a:ext uri="{FF2B5EF4-FFF2-40B4-BE49-F238E27FC236}">
                <a16:creationId xmlns:a16="http://schemas.microsoft.com/office/drawing/2014/main" id="{6C5B7CE3-C072-0E84-ECE4-23E6AB6D86C4}"/>
              </a:ext>
            </a:extLst>
          </p:cNvPr>
          <p:cNvCxnSpPr>
            <a:cxnSpLocks/>
          </p:cNvCxnSpPr>
          <p:nvPr/>
        </p:nvCxnSpPr>
        <p:spPr>
          <a:xfrm>
            <a:off x="9195413" y="1127927"/>
            <a:ext cx="0" cy="436072"/>
          </a:xfrm>
          <a:prstGeom prst="line">
            <a:avLst/>
          </a:prstGeom>
          <a:noFill/>
          <a:ln w="19050" cap="flat" cmpd="sng" algn="ctr">
            <a:solidFill>
              <a:srgbClr val="E7E6E6">
                <a:lumMod val="50000"/>
              </a:srgbClr>
            </a:solidFill>
            <a:prstDash val="sysDot"/>
            <a:miter lim="800000"/>
          </a:ln>
          <a:effectLst/>
        </p:spPr>
      </p:cxnSp>
      <p:cxnSp>
        <p:nvCxnSpPr>
          <p:cNvPr id="92" name="Connecteur droit 91">
            <a:extLst>
              <a:ext uri="{FF2B5EF4-FFF2-40B4-BE49-F238E27FC236}">
                <a16:creationId xmlns:a16="http://schemas.microsoft.com/office/drawing/2014/main" id="{6D30DAFE-6462-E9A9-D490-673A2D30FF73}"/>
              </a:ext>
            </a:extLst>
          </p:cNvPr>
          <p:cNvCxnSpPr>
            <a:cxnSpLocks/>
          </p:cNvCxnSpPr>
          <p:nvPr/>
        </p:nvCxnSpPr>
        <p:spPr>
          <a:xfrm>
            <a:off x="10423588" y="1122999"/>
            <a:ext cx="0" cy="436072"/>
          </a:xfrm>
          <a:prstGeom prst="line">
            <a:avLst/>
          </a:prstGeom>
          <a:noFill/>
          <a:ln w="19050" cap="flat" cmpd="sng" algn="ctr">
            <a:solidFill>
              <a:srgbClr val="E7E6E6">
                <a:lumMod val="50000"/>
              </a:srgbClr>
            </a:solidFill>
            <a:prstDash val="sysDot"/>
            <a:miter lim="800000"/>
          </a:ln>
          <a:effectLst/>
        </p:spPr>
      </p:cxnSp>
      <p:cxnSp>
        <p:nvCxnSpPr>
          <p:cNvPr id="93" name="Connecteur droit 92">
            <a:extLst>
              <a:ext uri="{FF2B5EF4-FFF2-40B4-BE49-F238E27FC236}">
                <a16:creationId xmlns:a16="http://schemas.microsoft.com/office/drawing/2014/main" id="{75A10CE7-0698-1F0E-FEB9-B7534E81D5B1}"/>
              </a:ext>
            </a:extLst>
          </p:cNvPr>
          <p:cNvCxnSpPr>
            <a:cxnSpLocks/>
          </p:cNvCxnSpPr>
          <p:nvPr/>
        </p:nvCxnSpPr>
        <p:spPr>
          <a:xfrm>
            <a:off x="11562457" y="1127927"/>
            <a:ext cx="0" cy="436072"/>
          </a:xfrm>
          <a:prstGeom prst="line">
            <a:avLst/>
          </a:prstGeom>
          <a:noFill/>
          <a:ln w="19050" cap="flat" cmpd="sng" algn="ctr">
            <a:solidFill>
              <a:srgbClr val="E7E6E6">
                <a:lumMod val="50000"/>
              </a:srgbClr>
            </a:solidFill>
            <a:prstDash val="sysDot"/>
            <a:miter lim="800000"/>
          </a:ln>
          <a:effectLst/>
        </p:spPr>
      </p:cxnSp>
      <p:cxnSp>
        <p:nvCxnSpPr>
          <p:cNvPr id="94" name="Connecteur droit 93">
            <a:extLst>
              <a:ext uri="{FF2B5EF4-FFF2-40B4-BE49-F238E27FC236}">
                <a16:creationId xmlns:a16="http://schemas.microsoft.com/office/drawing/2014/main" id="{029A6F65-79B3-57F2-CB9B-82AB14556E43}"/>
              </a:ext>
            </a:extLst>
          </p:cNvPr>
          <p:cNvCxnSpPr>
            <a:cxnSpLocks/>
          </p:cNvCxnSpPr>
          <p:nvPr/>
        </p:nvCxnSpPr>
        <p:spPr>
          <a:xfrm>
            <a:off x="12788537" y="1127927"/>
            <a:ext cx="0" cy="436072"/>
          </a:xfrm>
          <a:prstGeom prst="line">
            <a:avLst/>
          </a:prstGeom>
          <a:noFill/>
          <a:ln w="19050" cap="flat" cmpd="sng" algn="ctr">
            <a:solidFill>
              <a:srgbClr val="E7E6E6">
                <a:lumMod val="50000"/>
              </a:srgbClr>
            </a:solidFill>
            <a:prstDash val="sysDot"/>
            <a:miter lim="800000"/>
          </a:ln>
          <a:effectLst/>
        </p:spPr>
      </p:cxnSp>
      <p:cxnSp>
        <p:nvCxnSpPr>
          <p:cNvPr id="95" name="Connecteur droit 94">
            <a:extLst>
              <a:ext uri="{FF2B5EF4-FFF2-40B4-BE49-F238E27FC236}">
                <a16:creationId xmlns:a16="http://schemas.microsoft.com/office/drawing/2014/main" id="{DD857F88-7F00-9B6F-93DA-A5C45457AA14}"/>
              </a:ext>
            </a:extLst>
          </p:cNvPr>
          <p:cNvCxnSpPr>
            <a:cxnSpLocks/>
          </p:cNvCxnSpPr>
          <p:nvPr/>
        </p:nvCxnSpPr>
        <p:spPr>
          <a:xfrm>
            <a:off x="13918645" y="1127927"/>
            <a:ext cx="0" cy="436072"/>
          </a:xfrm>
          <a:prstGeom prst="line">
            <a:avLst/>
          </a:prstGeom>
          <a:noFill/>
          <a:ln w="19050" cap="flat" cmpd="sng" algn="ctr">
            <a:solidFill>
              <a:srgbClr val="E7E6E6">
                <a:lumMod val="50000"/>
              </a:srgbClr>
            </a:solidFill>
            <a:prstDash val="sysDot"/>
            <a:miter lim="800000"/>
          </a:ln>
          <a:effectLst/>
        </p:spPr>
      </p:cxnSp>
      <p:sp>
        <p:nvSpPr>
          <p:cNvPr id="96" name="Rectangle 95">
            <a:extLst>
              <a:ext uri="{FF2B5EF4-FFF2-40B4-BE49-F238E27FC236}">
                <a16:creationId xmlns:a16="http://schemas.microsoft.com/office/drawing/2014/main" id="{570A4E56-D1F7-6B49-87C9-5FDF19867145}"/>
              </a:ext>
            </a:extLst>
          </p:cNvPr>
          <p:cNvSpPr/>
          <p:nvPr/>
        </p:nvSpPr>
        <p:spPr>
          <a:xfrm>
            <a:off x="1542816" y="1156792"/>
            <a:ext cx="1064051" cy="325795"/>
          </a:xfrm>
          <a:prstGeom prst="rect">
            <a:avLst/>
          </a:prstGeom>
        </p:spPr>
        <p:txBody>
          <a:bodyPr wrap="square">
            <a:spAutoFit/>
          </a:bodyPr>
          <a:lstStyle/>
          <a:p>
            <a:r>
              <a:rPr lang="fr-FR" sz="1517" dirty="0">
                <a:solidFill>
                  <a:prstClr val="black"/>
                </a:solidFill>
                <a:latin typeface="Titillium Bd" panose="00000800000000000000" pitchFamily="50" charset="0"/>
              </a:rPr>
              <a:t>Nov 24</a:t>
            </a:r>
          </a:p>
        </p:txBody>
      </p:sp>
      <p:grpSp>
        <p:nvGrpSpPr>
          <p:cNvPr id="103" name="Groupe 102">
            <a:extLst>
              <a:ext uri="{FF2B5EF4-FFF2-40B4-BE49-F238E27FC236}">
                <a16:creationId xmlns:a16="http://schemas.microsoft.com/office/drawing/2014/main" id="{94733500-4DA8-C876-4048-92A3303ACD59}"/>
              </a:ext>
            </a:extLst>
          </p:cNvPr>
          <p:cNvGrpSpPr/>
          <p:nvPr/>
        </p:nvGrpSpPr>
        <p:grpSpPr>
          <a:xfrm>
            <a:off x="10453032" y="4148141"/>
            <a:ext cx="1514221" cy="769634"/>
            <a:chOff x="4644828" y="3566344"/>
            <a:chExt cx="1135666" cy="577226"/>
          </a:xfrm>
        </p:grpSpPr>
        <p:sp>
          <p:nvSpPr>
            <p:cNvPr id="104" name="Shape">
              <a:extLst>
                <a:ext uri="{FF2B5EF4-FFF2-40B4-BE49-F238E27FC236}">
                  <a16:creationId xmlns:a16="http://schemas.microsoft.com/office/drawing/2014/main" id="{88AFE55C-60ED-1921-F3E0-5C0A0A7FC292}"/>
                </a:ext>
              </a:extLst>
            </p:cNvPr>
            <p:cNvSpPr/>
            <p:nvPr/>
          </p:nvSpPr>
          <p:spPr>
            <a:xfrm rot="897685">
              <a:off x="4644828" y="3580433"/>
              <a:ext cx="294982" cy="266587"/>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00CFD3"/>
            </a:solidFill>
            <a:ln w="12700" cap="flat">
              <a:noFill/>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105" name="Rectangle 104">
              <a:extLst>
                <a:ext uri="{FF2B5EF4-FFF2-40B4-BE49-F238E27FC236}">
                  <a16:creationId xmlns:a16="http://schemas.microsoft.com/office/drawing/2014/main" id="{451A8CC4-0C36-7642-FBBB-21730B3493F5}"/>
                </a:ext>
              </a:extLst>
            </p:cNvPr>
            <p:cNvSpPr/>
            <p:nvPr/>
          </p:nvSpPr>
          <p:spPr>
            <a:xfrm>
              <a:off x="4696981" y="3566344"/>
              <a:ext cx="1083513" cy="577226"/>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Journée commune n°2</a:t>
              </a:r>
            </a:p>
            <a:p>
              <a:r>
                <a:rPr lang="fr-FR" sz="1467" b="1" dirty="0">
                  <a:solidFill>
                    <a:prstClr val="black"/>
                  </a:solidFill>
                  <a:latin typeface="Titillium" charset="0"/>
                  <a:ea typeface="Titillium" charset="0"/>
                  <a:cs typeface="Titillium" charset="0"/>
                </a:rPr>
                <a:t>3 juillet</a:t>
              </a:r>
            </a:p>
          </p:txBody>
        </p:sp>
      </p:grpSp>
      <p:grpSp>
        <p:nvGrpSpPr>
          <p:cNvPr id="106" name="Groupe 105">
            <a:extLst>
              <a:ext uri="{FF2B5EF4-FFF2-40B4-BE49-F238E27FC236}">
                <a16:creationId xmlns:a16="http://schemas.microsoft.com/office/drawing/2014/main" id="{E9FB14CD-6112-75B7-4D79-7063E8CDD15B}"/>
              </a:ext>
            </a:extLst>
          </p:cNvPr>
          <p:cNvGrpSpPr/>
          <p:nvPr/>
        </p:nvGrpSpPr>
        <p:grpSpPr>
          <a:xfrm>
            <a:off x="4624434" y="4174034"/>
            <a:ext cx="1568676" cy="769634"/>
            <a:chOff x="2368291" y="3553251"/>
            <a:chExt cx="1176507" cy="577226"/>
          </a:xfrm>
        </p:grpSpPr>
        <p:sp>
          <p:nvSpPr>
            <p:cNvPr id="107" name="Shape">
              <a:extLst>
                <a:ext uri="{FF2B5EF4-FFF2-40B4-BE49-F238E27FC236}">
                  <a16:creationId xmlns:a16="http://schemas.microsoft.com/office/drawing/2014/main" id="{F423A902-F844-14F0-7349-5482EBE16AB6}"/>
                </a:ext>
              </a:extLst>
            </p:cNvPr>
            <p:cNvSpPr/>
            <p:nvPr/>
          </p:nvSpPr>
          <p:spPr>
            <a:xfrm rot="897685">
              <a:off x="2368291" y="3571217"/>
              <a:ext cx="294982" cy="266587"/>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00CFD3"/>
            </a:solidFill>
            <a:ln w="12700" cap="flat">
              <a:noFill/>
              <a:miter lim="400000"/>
            </a:ln>
            <a:effectLst/>
          </p:spPr>
          <p:txBody>
            <a:bodyPr wrap="square" lIns="60335" tIns="60335" rIns="60335" bIns="60335" numCol="1" anchor="ctr">
              <a:noAutofit/>
            </a:bodyPr>
            <a:lstStyle/>
            <a:p>
              <a:pPr>
                <a:defRPr sz="2600"/>
              </a:pPr>
              <a:endParaRPr sz="2817" b="1" dirty="0">
                <a:solidFill>
                  <a:prstClr val="black"/>
                </a:solidFill>
                <a:latin typeface="Titillium" charset="0"/>
                <a:ea typeface="Titillium" charset="0"/>
                <a:cs typeface="Titillium" charset="0"/>
              </a:endParaRPr>
            </a:p>
          </p:txBody>
        </p:sp>
        <p:sp>
          <p:nvSpPr>
            <p:cNvPr id="108" name="Rectangle 107">
              <a:extLst>
                <a:ext uri="{FF2B5EF4-FFF2-40B4-BE49-F238E27FC236}">
                  <a16:creationId xmlns:a16="http://schemas.microsoft.com/office/drawing/2014/main" id="{44AC30F8-35B3-A699-D142-DE9F58A0CAE8}"/>
                </a:ext>
              </a:extLst>
            </p:cNvPr>
            <p:cNvSpPr/>
            <p:nvPr/>
          </p:nvSpPr>
          <p:spPr>
            <a:xfrm>
              <a:off x="2400264" y="3553251"/>
              <a:ext cx="1144534" cy="577226"/>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Journée commune n°1</a:t>
              </a:r>
            </a:p>
            <a:p>
              <a:r>
                <a:rPr lang="fr-FR" sz="1467" b="1" dirty="0">
                  <a:solidFill>
                    <a:prstClr val="black"/>
                  </a:solidFill>
                  <a:latin typeface="Titillium" charset="0"/>
                  <a:ea typeface="Titillium" charset="0"/>
                  <a:cs typeface="Titillium" charset="0"/>
                </a:rPr>
                <a:t>12 février</a:t>
              </a:r>
            </a:p>
          </p:txBody>
        </p:sp>
      </p:grpSp>
      <p:sp>
        <p:nvSpPr>
          <p:cNvPr id="109" name="Shape">
            <a:extLst>
              <a:ext uri="{FF2B5EF4-FFF2-40B4-BE49-F238E27FC236}">
                <a16:creationId xmlns:a16="http://schemas.microsoft.com/office/drawing/2014/main" id="{F68C71B9-3C1E-CD47-4779-CB5F0B7FF32E}"/>
              </a:ext>
            </a:extLst>
          </p:cNvPr>
          <p:cNvSpPr/>
          <p:nvPr/>
        </p:nvSpPr>
        <p:spPr>
          <a:xfrm rot="897685">
            <a:off x="3231823" y="6612784"/>
            <a:ext cx="393309" cy="355449"/>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36AF92">
              <a:alpha val="45000"/>
            </a:srgbClr>
          </a:solidFill>
          <a:ln w="28575" cap="flat">
            <a:solidFill>
              <a:srgbClr val="36AF92"/>
            </a:solidFill>
            <a:prstDash val="solid"/>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110" name="Rectangle 109">
            <a:extLst>
              <a:ext uri="{FF2B5EF4-FFF2-40B4-BE49-F238E27FC236}">
                <a16:creationId xmlns:a16="http://schemas.microsoft.com/office/drawing/2014/main" id="{2FDC9771-28F6-6AE0-0B22-1CF28C6F151C}"/>
              </a:ext>
            </a:extLst>
          </p:cNvPr>
          <p:cNvSpPr/>
          <p:nvPr/>
        </p:nvSpPr>
        <p:spPr>
          <a:xfrm>
            <a:off x="3269443" y="6621460"/>
            <a:ext cx="1436592" cy="543867"/>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COPIL Vosges</a:t>
            </a:r>
          </a:p>
          <a:p>
            <a:r>
              <a:rPr lang="fr-FR" sz="1467" b="1" dirty="0">
                <a:solidFill>
                  <a:prstClr val="black"/>
                </a:solidFill>
                <a:latin typeface="Titillium" charset="0"/>
                <a:ea typeface="Titillium" charset="0"/>
                <a:cs typeface="Titillium" charset="0"/>
              </a:rPr>
              <a:t>29 janvier</a:t>
            </a:r>
          </a:p>
        </p:txBody>
      </p:sp>
      <p:sp>
        <p:nvSpPr>
          <p:cNvPr id="115" name="Ellipse 114">
            <a:extLst>
              <a:ext uri="{FF2B5EF4-FFF2-40B4-BE49-F238E27FC236}">
                <a16:creationId xmlns:a16="http://schemas.microsoft.com/office/drawing/2014/main" id="{AEE87253-3985-5AD7-1BD9-2715E51D52F4}"/>
              </a:ext>
            </a:extLst>
          </p:cNvPr>
          <p:cNvSpPr/>
          <p:nvPr/>
        </p:nvSpPr>
        <p:spPr>
          <a:xfrm>
            <a:off x="4732803" y="8607268"/>
            <a:ext cx="144000" cy="144000"/>
          </a:xfrm>
          <a:prstGeom prst="ellipse">
            <a:avLst/>
          </a:prstGeom>
          <a:solidFill>
            <a:srgbClr val="36AF92"/>
          </a:solidFill>
          <a:ln w="12700" cap="flat" cmpd="sng" algn="ctr">
            <a:solidFill>
              <a:srgbClr val="36AF92"/>
            </a:solidFill>
            <a:prstDash val="solid"/>
            <a:miter lim="800000"/>
          </a:ln>
          <a:effectLst/>
        </p:spPr>
        <p:txBody>
          <a:bodyPr rtlCol="0" anchor="ctr"/>
          <a:lstStyle/>
          <a:p>
            <a:pPr algn="ctr" defTabSz="1219170">
              <a:defRPr/>
            </a:pPr>
            <a:endParaRPr lang="fr-FR" sz="2400" kern="0">
              <a:solidFill>
                <a:prstClr val="white"/>
              </a:solidFill>
              <a:latin typeface="Calibri" panose="020F0502020204030204"/>
            </a:endParaRPr>
          </a:p>
        </p:txBody>
      </p:sp>
      <p:sp>
        <p:nvSpPr>
          <p:cNvPr id="117" name="Ellipse 116">
            <a:extLst>
              <a:ext uri="{FF2B5EF4-FFF2-40B4-BE49-F238E27FC236}">
                <a16:creationId xmlns:a16="http://schemas.microsoft.com/office/drawing/2014/main" id="{3D469939-9249-9E21-E1F1-22BCE6B311E6}"/>
              </a:ext>
            </a:extLst>
          </p:cNvPr>
          <p:cNvSpPr/>
          <p:nvPr/>
        </p:nvSpPr>
        <p:spPr>
          <a:xfrm>
            <a:off x="4739296" y="8901439"/>
            <a:ext cx="144000" cy="144000"/>
          </a:xfrm>
          <a:prstGeom prst="ellipse">
            <a:avLst/>
          </a:prstGeom>
          <a:solidFill>
            <a:srgbClr val="00CFD3"/>
          </a:solidFill>
          <a:ln w="12700" cap="flat" cmpd="sng" algn="ctr">
            <a:solidFill>
              <a:srgbClr val="00CFD3"/>
            </a:solidFill>
            <a:prstDash val="solid"/>
            <a:miter lim="800000"/>
          </a:ln>
          <a:effectLst/>
        </p:spPr>
        <p:txBody>
          <a:bodyPr rtlCol="0" anchor="ctr"/>
          <a:lstStyle/>
          <a:p>
            <a:pPr algn="ctr" defTabSz="1219170">
              <a:defRPr/>
            </a:pPr>
            <a:endParaRPr lang="fr-FR" sz="2400" kern="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4224CE9D-4B63-C925-0198-15248DD3941D}"/>
              </a:ext>
            </a:extLst>
          </p:cNvPr>
          <p:cNvSpPr/>
          <p:nvPr/>
        </p:nvSpPr>
        <p:spPr>
          <a:xfrm>
            <a:off x="4838669" y="8524270"/>
            <a:ext cx="1526145" cy="276999"/>
          </a:xfrm>
          <a:prstGeom prst="rect">
            <a:avLst/>
          </a:prstGeom>
        </p:spPr>
        <p:txBody>
          <a:bodyPr wrap="square">
            <a:spAutoFit/>
          </a:bodyPr>
          <a:lstStyle/>
          <a:p>
            <a:r>
              <a:rPr lang="fr-FR" sz="1200" b="1" dirty="0">
                <a:solidFill>
                  <a:prstClr val="black"/>
                </a:solidFill>
                <a:latin typeface="Titillium" charset="0"/>
                <a:ea typeface="Titillium" charset="0"/>
                <a:cs typeface="Titillium" charset="0"/>
              </a:rPr>
              <a:t>Massif des Vosges</a:t>
            </a:r>
          </a:p>
        </p:txBody>
      </p:sp>
      <p:sp>
        <p:nvSpPr>
          <p:cNvPr id="120" name="Rectangle 119">
            <a:extLst>
              <a:ext uri="{FF2B5EF4-FFF2-40B4-BE49-F238E27FC236}">
                <a16:creationId xmlns:a16="http://schemas.microsoft.com/office/drawing/2014/main" id="{30802E9C-05F0-38E3-7667-3BA17017EF7B}"/>
              </a:ext>
            </a:extLst>
          </p:cNvPr>
          <p:cNvSpPr/>
          <p:nvPr/>
        </p:nvSpPr>
        <p:spPr>
          <a:xfrm>
            <a:off x="4853068" y="8803489"/>
            <a:ext cx="2049505" cy="276999"/>
          </a:xfrm>
          <a:prstGeom prst="rect">
            <a:avLst/>
          </a:prstGeom>
        </p:spPr>
        <p:txBody>
          <a:bodyPr wrap="square">
            <a:spAutoFit/>
          </a:bodyPr>
          <a:lstStyle/>
          <a:p>
            <a:r>
              <a:rPr lang="fr-FR" sz="1200" b="1" dirty="0">
                <a:solidFill>
                  <a:prstClr val="black"/>
                </a:solidFill>
                <a:latin typeface="Titillium" charset="0"/>
                <a:ea typeface="Titillium" charset="0"/>
                <a:cs typeface="Titillium" charset="0"/>
              </a:rPr>
              <a:t>Commun aux deux Massifs</a:t>
            </a:r>
          </a:p>
        </p:txBody>
      </p:sp>
      <p:sp>
        <p:nvSpPr>
          <p:cNvPr id="123" name="Shape">
            <a:extLst>
              <a:ext uri="{FF2B5EF4-FFF2-40B4-BE49-F238E27FC236}">
                <a16:creationId xmlns:a16="http://schemas.microsoft.com/office/drawing/2014/main" id="{BAEB04E9-0868-1AD7-2091-CC60BCFF0A53}"/>
              </a:ext>
            </a:extLst>
          </p:cNvPr>
          <p:cNvSpPr/>
          <p:nvPr/>
        </p:nvSpPr>
        <p:spPr>
          <a:xfrm rot="897685">
            <a:off x="10046196" y="6687730"/>
            <a:ext cx="393309" cy="355449"/>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36AF92">
              <a:alpha val="45000"/>
            </a:srgbClr>
          </a:solidFill>
          <a:ln w="28575" cap="flat">
            <a:solidFill>
              <a:srgbClr val="36AF92"/>
            </a:solidFill>
            <a:prstDash val="solid"/>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124" name="Rectangle 123">
            <a:extLst>
              <a:ext uri="{FF2B5EF4-FFF2-40B4-BE49-F238E27FC236}">
                <a16:creationId xmlns:a16="http://schemas.microsoft.com/office/drawing/2014/main" id="{7151223B-BAAD-1F27-53AD-5D34AE7B2FB7}"/>
              </a:ext>
            </a:extLst>
          </p:cNvPr>
          <p:cNvSpPr/>
          <p:nvPr/>
        </p:nvSpPr>
        <p:spPr>
          <a:xfrm>
            <a:off x="10118888" y="6696088"/>
            <a:ext cx="1452705" cy="543867"/>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COPIL Vosges</a:t>
            </a:r>
          </a:p>
          <a:p>
            <a:r>
              <a:rPr lang="fr-FR" sz="1467" b="1" dirty="0">
                <a:solidFill>
                  <a:prstClr val="black"/>
                </a:solidFill>
                <a:latin typeface="Titillium" charset="0"/>
                <a:ea typeface="Titillium" charset="0"/>
                <a:cs typeface="Titillium" charset="0"/>
              </a:rPr>
              <a:t>25 juin</a:t>
            </a:r>
          </a:p>
        </p:txBody>
      </p:sp>
      <p:sp>
        <p:nvSpPr>
          <p:cNvPr id="129" name="Shape">
            <a:extLst>
              <a:ext uri="{FF2B5EF4-FFF2-40B4-BE49-F238E27FC236}">
                <a16:creationId xmlns:a16="http://schemas.microsoft.com/office/drawing/2014/main" id="{C5CBD7DF-64D0-5B87-4140-351A2C84F0F2}"/>
              </a:ext>
            </a:extLst>
          </p:cNvPr>
          <p:cNvSpPr/>
          <p:nvPr/>
        </p:nvSpPr>
        <p:spPr>
          <a:xfrm rot="897685">
            <a:off x="14305952" y="4319782"/>
            <a:ext cx="393309" cy="355449"/>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FFFF00">
              <a:alpha val="45000"/>
            </a:srgbClr>
          </a:solidFill>
          <a:ln w="28575" cap="flat">
            <a:solidFill>
              <a:srgbClr val="36AF92"/>
            </a:solidFill>
            <a:prstDash val="solid"/>
            <a:miter lim="400000"/>
          </a:ln>
          <a:effectLst/>
        </p:spPr>
        <p:txBody>
          <a:bodyPr wrap="square" lIns="60335" tIns="60335" rIns="60335" bIns="60335" numCol="1" anchor="ctr">
            <a:noAutofit/>
          </a:bodyPr>
          <a:lstStyle/>
          <a:p>
            <a:pPr>
              <a:defRPr sz="2600"/>
            </a:pPr>
            <a:endParaRPr sz="2817" b="1">
              <a:solidFill>
                <a:prstClr val="black"/>
              </a:solidFill>
              <a:latin typeface="Titillium" charset="0"/>
              <a:ea typeface="Titillium" charset="0"/>
              <a:cs typeface="Titillium" charset="0"/>
            </a:endParaRPr>
          </a:p>
        </p:txBody>
      </p:sp>
      <p:sp>
        <p:nvSpPr>
          <p:cNvPr id="130" name="Rectangle 129">
            <a:extLst>
              <a:ext uri="{FF2B5EF4-FFF2-40B4-BE49-F238E27FC236}">
                <a16:creationId xmlns:a16="http://schemas.microsoft.com/office/drawing/2014/main" id="{A64CE912-E31C-7793-85B1-79F625C3775A}"/>
              </a:ext>
            </a:extLst>
          </p:cNvPr>
          <p:cNvSpPr/>
          <p:nvPr/>
        </p:nvSpPr>
        <p:spPr>
          <a:xfrm>
            <a:off x="14001137" y="4732628"/>
            <a:ext cx="1023719" cy="769634"/>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Séminaire </a:t>
            </a:r>
          </a:p>
          <a:p>
            <a:r>
              <a:rPr lang="fr-FR" sz="1467" b="1" dirty="0">
                <a:solidFill>
                  <a:prstClr val="black"/>
                </a:solidFill>
                <a:latin typeface="Titillium" charset="0"/>
                <a:ea typeface="Titillium" charset="0"/>
                <a:cs typeface="Titillium" charset="0"/>
              </a:rPr>
              <a:t>Synthèse Vosges</a:t>
            </a:r>
          </a:p>
        </p:txBody>
      </p:sp>
      <p:sp>
        <p:nvSpPr>
          <p:cNvPr id="141" name="Rectangle 140">
            <a:extLst>
              <a:ext uri="{FF2B5EF4-FFF2-40B4-BE49-F238E27FC236}">
                <a16:creationId xmlns:a16="http://schemas.microsoft.com/office/drawing/2014/main" id="{C246DCAB-CC2E-8E43-A772-70E433095FC8}"/>
              </a:ext>
            </a:extLst>
          </p:cNvPr>
          <p:cNvSpPr/>
          <p:nvPr/>
        </p:nvSpPr>
        <p:spPr>
          <a:xfrm>
            <a:off x="13989797" y="1138898"/>
            <a:ext cx="967625" cy="325795"/>
          </a:xfrm>
          <a:prstGeom prst="rect">
            <a:avLst/>
          </a:prstGeom>
        </p:spPr>
        <p:txBody>
          <a:bodyPr wrap="square">
            <a:spAutoFit/>
          </a:bodyPr>
          <a:lstStyle/>
          <a:p>
            <a:r>
              <a:rPr lang="fr-FR" sz="1517" dirty="0">
                <a:solidFill>
                  <a:prstClr val="black"/>
                </a:solidFill>
                <a:latin typeface="Titillium Bd" panose="00000800000000000000" pitchFamily="50" charset="0"/>
              </a:rPr>
              <a:t>Oct 25</a:t>
            </a:r>
          </a:p>
        </p:txBody>
      </p:sp>
      <p:sp>
        <p:nvSpPr>
          <p:cNvPr id="148" name="Rectangle 147">
            <a:extLst>
              <a:ext uri="{FF2B5EF4-FFF2-40B4-BE49-F238E27FC236}">
                <a16:creationId xmlns:a16="http://schemas.microsoft.com/office/drawing/2014/main" id="{321EDA6E-0906-5F30-B615-3830A64F6E5B}"/>
              </a:ext>
            </a:extLst>
          </p:cNvPr>
          <p:cNvSpPr/>
          <p:nvPr/>
        </p:nvSpPr>
        <p:spPr>
          <a:xfrm>
            <a:off x="9912019" y="6560733"/>
            <a:ext cx="1521108" cy="74939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4" name="Image 3">
            <a:extLst>
              <a:ext uri="{FF2B5EF4-FFF2-40B4-BE49-F238E27FC236}">
                <a16:creationId xmlns:a16="http://schemas.microsoft.com/office/drawing/2014/main" id="{3629D708-3F32-4DFE-B3A6-B7F6C4A62745}"/>
              </a:ext>
            </a:extLst>
          </p:cNvPr>
          <p:cNvPicPr>
            <a:picLocks noChangeAspect="1"/>
          </p:cNvPicPr>
          <p:nvPr/>
        </p:nvPicPr>
        <p:blipFill>
          <a:blip r:embed="rId3"/>
          <a:stretch>
            <a:fillRect/>
          </a:stretch>
        </p:blipFill>
        <p:spPr>
          <a:xfrm>
            <a:off x="14141813" y="3479427"/>
            <a:ext cx="463336" cy="597343"/>
          </a:xfrm>
          <a:prstGeom prst="rect">
            <a:avLst/>
          </a:prstGeom>
          <a:solidFill>
            <a:srgbClr val="FFFF00"/>
          </a:solidFill>
        </p:spPr>
      </p:pic>
      <p:sp>
        <p:nvSpPr>
          <p:cNvPr id="72" name="Rectangle 71">
            <a:extLst>
              <a:ext uri="{FF2B5EF4-FFF2-40B4-BE49-F238E27FC236}">
                <a16:creationId xmlns:a16="http://schemas.microsoft.com/office/drawing/2014/main" id="{A60129AA-1EA7-413A-B0B4-DFC77733001C}"/>
              </a:ext>
            </a:extLst>
          </p:cNvPr>
          <p:cNvSpPr/>
          <p:nvPr/>
        </p:nvSpPr>
        <p:spPr>
          <a:xfrm>
            <a:off x="13444923" y="3751077"/>
            <a:ext cx="1023719" cy="995401"/>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Journée Eau et foret</a:t>
            </a:r>
          </a:p>
          <a:p>
            <a:r>
              <a:rPr lang="fr-FR" sz="1467" b="1" dirty="0">
                <a:solidFill>
                  <a:prstClr val="black"/>
                </a:solidFill>
                <a:latin typeface="Titillium" charset="0"/>
                <a:ea typeface="Titillium" charset="0"/>
                <a:cs typeface="Titillium" charset="0"/>
              </a:rPr>
              <a:t>Munster</a:t>
            </a:r>
          </a:p>
        </p:txBody>
      </p:sp>
      <p:sp>
        <p:nvSpPr>
          <p:cNvPr id="73" name="Rectangle 72">
            <a:extLst>
              <a:ext uri="{FF2B5EF4-FFF2-40B4-BE49-F238E27FC236}">
                <a16:creationId xmlns:a16="http://schemas.microsoft.com/office/drawing/2014/main" id="{14FAF586-7559-4F10-9756-E8DAB60D5405}"/>
              </a:ext>
            </a:extLst>
          </p:cNvPr>
          <p:cNvSpPr/>
          <p:nvPr/>
        </p:nvSpPr>
        <p:spPr>
          <a:xfrm>
            <a:off x="12087948" y="7054775"/>
            <a:ext cx="1452705" cy="543867"/>
          </a:xfrm>
          <a:prstGeom prst="rect">
            <a:avLst/>
          </a:prstGeom>
        </p:spPr>
        <p:txBody>
          <a:bodyPr wrap="square">
            <a:spAutoFit/>
          </a:bodyPr>
          <a:lstStyle/>
          <a:p>
            <a:r>
              <a:rPr lang="fr-FR" sz="1467" b="1" dirty="0">
                <a:solidFill>
                  <a:prstClr val="black"/>
                </a:solidFill>
                <a:latin typeface="Titillium" charset="0"/>
                <a:ea typeface="Titillium" charset="0"/>
                <a:cs typeface="Titillium" charset="0"/>
              </a:rPr>
              <a:t>COPIL Vosges</a:t>
            </a:r>
          </a:p>
          <a:p>
            <a:r>
              <a:rPr lang="fr-FR" sz="1467" b="1" dirty="0">
                <a:solidFill>
                  <a:prstClr val="black"/>
                </a:solidFill>
                <a:latin typeface="Titillium" charset="0"/>
                <a:ea typeface="Titillium" charset="0"/>
                <a:cs typeface="Titillium" charset="0"/>
              </a:rPr>
              <a:t>25 juin</a:t>
            </a:r>
          </a:p>
        </p:txBody>
      </p:sp>
      <p:pic>
        <p:nvPicPr>
          <p:cNvPr id="5" name="Image 4">
            <a:extLst>
              <a:ext uri="{FF2B5EF4-FFF2-40B4-BE49-F238E27FC236}">
                <a16:creationId xmlns:a16="http://schemas.microsoft.com/office/drawing/2014/main" id="{B4436075-AA20-4695-8E5B-D19170B935CA}"/>
              </a:ext>
            </a:extLst>
          </p:cNvPr>
          <p:cNvPicPr>
            <a:picLocks noChangeAspect="1"/>
          </p:cNvPicPr>
          <p:nvPr/>
        </p:nvPicPr>
        <p:blipFill>
          <a:blip r:embed="rId3"/>
          <a:stretch>
            <a:fillRect/>
          </a:stretch>
        </p:blipFill>
        <p:spPr>
          <a:xfrm>
            <a:off x="12500093" y="6640928"/>
            <a:ext cx="463336" cy="390177"/>
          </a:xfrm>
          <a:prstGeom prst="rect">
            <a:avLst/>
          </a:prstGeom>
          <a:gradFill>
            <a:gsLst>
              <a:gs pos="0">
                <a:schemeClr val="accent1">
                  <a:lumMod val="5000"/>
                  <a:lumOff val="95000"/>
                </a:schemeClr>
              </a:gs>
              <a:gs pos="74000">
                <a:schemeClr val="accent1">
                  <a:lumMod val="45000"/>
                  <a:lumOff val="55000"/>
                </a:schemeClr>
              </a:gs>
              <a:gs pos="18000">
                <a:schemeClr val="accent1">
                  <a:lumMod val="45000"/>
                  <a:lumOff val="55000"/>
                </a:schemeClr>
              </a:gs>
              <a:gs pos="100000">
                <a:schemeClr val="accent1">
                  <a:lumMod val="30000"/>
                  <a:lumOff val="70000"/>
                </a:schemeClr>
              </a:gs>
            </a:gsLst>
            <a:lin ang="5400000" scaled="1"/>
          </a:gradFill>
        </p:spPr>
      </p:pic>
      <p:sp>
        <p:nvSpPr>
          <p:cNvPr id="97" name="Rectangle 96">
            <a:extLst>
              <a:ext uri="{FF2B5EF4-FFF2-40B4-BE49-F238E27FC236}">
                <a16:creationId xmlns:a16="http://schemas.microsoft.com/office/drawing/2014/main" id="{03642FA7-7E9F-4199-BAEC-773537C9CA7B}"/>
              </a:ext>
            </a:extLst>
          </p:cNvPr>
          <p:cNvSpPr/>
          <p:nvPr/>
        </p:nvSpPr>
        <p:spPr>
          <a:xfrm>
            <a:off x="11638487" y="8317666"/>
            <a:ext cx="2699197" cy="543867"/>
          </a:xfrm>
          <a:prstGeom prst="rect">
            <a:avLst/>
          </a:prstGeom>
          <a:solidFill>
            <a:schemeClr val="accent5">
              <a:lumMod val="60000"/>
              <a:lumOff val="40000"/>
            </a:schemeClr>
          </a:solidFill>
        </p:spPr>
        <p:txBody>
          <a:bodyPr wrap="square">
            <a:spAutoFit/>
          </a:bodyPr>
          <a:lstStyle/>
          <a:p>
            <a:r>
              <a:rPr lang="fr-FR" sz="1467" b="1" dirty="0">
                <a:solidFill>
                  <a:prstClr val="black"/>
                </a:solidFill>
                <a:latin typeface="Titillium" charset="0"/>
                <a:ea typeface="Titillium" charset="0"/>
                <a:cs typeface="Titillium" charset="0"/>
              </a:rPr>
              <a:t>Lancement d’accompagnement thématique ou territoriaux</a:t>
            </a:r>
          </a:p>
        </p:txBody>
      </p:sp>
      <p:pic>
        <p:nvPicPr>
          <p:cNvPr id="6" name="Image 5">
            <a:extLst>
              <a:ext uri="{FF2B5EF4-FFF2-40B4-BE49-F238E27FC236}">
                <a16:creationId xmlns:a16="http://schemas.microsoft.com/office/drawing/2014/main" id="{E54BAB4C-1C3C-4499-8E5B-4B686418D02F}"/>
              </a:ext>
            </a:extLst>
          </p:cNvPr>
          <p:cNvPicPr>
            <a:picLocks noChangeAspect="1"/>
          </p:cNvPicPr>
          <p:nvPr/>
        </p:nvPicPr>
        <p:blipFill>
          <a:blip r:embed="rId4"/>
          <a:stretch>
            <a:fillRect/>
          </a:stretch>
        </p:blipFill>
        <p:spPr>
          <a:xfrm>
            <a:off x="1553770" y="7700651"/>
            <a:ext cx="6226588" cy="1463167"/>
          </a:xfrm>
          <a:prstGeom prst="rect">
            <a:avLst/>
          </a:prstGeom>
        </p:spPr>
      </p:pic>
      <p:sp>
        <p:nvSpPr>
          <p:cNvPr id="98" name="ZoneTexte 97">
            <a:extLst>
              <a:ext uri="{FF2B5EF4-FFF2-40B4-BE49-F238E27FC236}">
                <a16:creationId xmlns:a16="http://schemas.microsoft.com/office/drawing/2014/main" id="{DF5F1BCD-5489-4373-BC04-A9EBC098D326}"/>
              </a:ext>
            </a:extLst>
          </p:cNvPr>
          <p:cNvSpPr txBox="1"/>
          <p:nvPr/>
        </p:nvSpPr>
        <p:spPr>
          <a:xfrm>
            <a:off x="701274" y="224035"/>
            <a:ext cx="15808725" cy="748988"/>
          </a:xfrm>
          <a:prstGeom prst="rect">
            <a:avLst/>
          </a:prstGeom>
          <a:noFill/>
        </p:spPr>
        <p:txBody>
          <a:bodyPr wrap="square" rtlCol="0">
            <a:spAutoFit/>
          </a:bodyPr>
          <a:lstStyle/>
          <a:p>
            <a:r>
              <a:rPr lang="fr-FR" sz="4267" b="1" dirty="0">
                <a:solidFill>
                  <a:schemeClr val="bg2">
                    <a:lumMod val="50000"/>
                  </a:schemeClr>
                </a:solidFill>
                <a:latin typeface="Aptos" panose="020B0004020202020204" pitchFamily="34" charset="0"/>
              </a:rPr>
              <a:t>?</a:t>
            </a:r>
          </a:p>
        </p:txBody>
      </p:sp>
      <p:sp>
        <p:nvSpPr>
          <p:cNvPr id="99" name="ZoneTexte 98">
            <a:extLst>
              <a:ext uri="{FF2B5EF4-FFF2-40B4-BE49-F238E27FC236}">
                <a16:creationId xmlns:a16="http://schemas.microsoft.com/office/drawing/2014/main" id="{2CA8F661-EBDA-4596-8DEC-9E7B2D3CE0A6}"/>
              </a:ext>
            </a:extLst>
          </p:cNvPr>
          <p:cNvSpPr txBox="1"/>
          <p:nvPr/>
        </p:nvSpPr>
        <p:spPr>
          <a:xfrm>
            <a:off x="853674" y="376435"/>
            <a:ext cx="15808725" cy="748988"/>
          </a:xfrm>
          <a:prstGeom prst="rect">
            <a:avLst/>
          </a:prstGeom>
          <a:noFill/>
        </p:spPr>
        <p:txBody>
          <a:bodyPr wrap="square" rtlCol="0">
            <a:spAutoFit/>
          </a:bodyPr>
          <a:lstStyle/>
          <a:p>
            <a:r>
              <a:rPr lang="fr-FR" sz="4267" b="1" dirty="0">
                <a:solidFill>
                  <a:schemeClr val="bg2">
                    <a:lumMod val="50000"/>
                  </a:schemeClr>
                </a:solidFill>
                <a:latin typeface="Aptos" panose="020B0004020202020204" pitchFamily="34" charset="0"/>
              </a:rPr>
              <a:t>METHODE / QUELS PARTIS PRIS ?</a:t>
            </a:r>
          </a:p>
        </p:txBody>
      </p:sp>
    </p:spTree>
    <p:extLst>
      <p:ext uri="{BB962C8B-B14F-4D97-AF65-F5344CB8AC3E}">
        <p14:creationId xmlns:p14="http://schemas.microsoft.com/office/powerpoint/2010/main" val="206856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1415-A655-6E87-58F1-1F68B3F23DB3}"/>
            </a:ext>
          </a:extLst>
        </p:cNvPr>
        <p:cNvGrpSpPr/>
        <p:nvPr/>
      </p:nvGrpSpPr>
      <p:grpSpPr>
        <a:xfrm>
          <a:off x="0" y="0"/>
          <a:ext cx="0" cy="0"/>
          <a:chOff x="0" y="0"/>
          <a:chExt cx="0" cy="0"/>
        </a:xfrm>
      </p:grpSpPr>
      <p:sp>
        <p:nvSpPr>
          <p:cNvPr id="28" name="Shape">
            <a:extLst>
              <a:ext uri="{FF2B5EF4-FFF2-40B4-BE49-F238E27FC236}">
                <a16:creationId xmlns:a16="http://schemas.microsoft.com/office/drawing/2014/main" id="{8F141081-E292-9A59-458D-081107824312}"/>
              </a:ext>
            </a:extLst>
          </p:cNvPr>
          <p:cNvSpPr/>
          <p:nvPr/>
        </p:nvSpPr>
        <p:spPr>
          <a:xfrm rot="897685">
            <a:off x="2067966" y="4909102"/>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4" name="Shape">
            <a:extLst>
              <a:ext uri="{FF2B5EF4-FFF2-40B4-BE49-F238E27FC236}">
                <a16:creationId xmlns:a16="http://schemas.microsoft.com/office/drawing/2014/main" id="{D6C2D3A4-317E-A3EA-F421-27D11DB1781D}"/>
              </a:ext>
            </a:extLst>
          </p:cNvPr>
          <p:cNvSpPr/>
          <p:nvPr/>
        </p:nvSpPr>
        <p:spPr>
          <a:xfrm rot="897685">
            <a:off x="2020607" y="2885088"/>
            <a:ext cx="586103" cy="689481"/>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23" name="Shape">
            <a:extLst>
              <a:ext uri="{FF2B5EF4-FFF2-40B4-BE49-F238E27FC236}">
                <a16:creationId xmlns:a16="http://schemas.microsoft.com/office/drawing/2014/main" id="{29204BEB-F53F-05E6-EFAA-08DD4C1A4AAF}"/>
              </a:ext>
            </a:extLst>
          </p:cNvPr>
          <p:cNvSpPr/>
          <p:nvPr/>
        </p:nvSpPr>
        <p:spPr>
          <a:xfrm rot="897685">
            <a:off x="1977045" y="1524221"/>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CC6E62"/>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6" name="Shape">
            <a:extLst>
              <a:ext uri="{FF2B5EF4-FFF2-40B4-BE49-F238E27FC236}">
                <a16:creationId xmlns:a16="http://schemas.microsoft.com/office/drawing/2014/main" id="{2809E4EE-1568-E9F1-3834-1EFD22CA996C}"/>
              </a:ext>
            </a:extLst>
          </p:cNvPr>
          <p:cNvSpPr/>
          <p:nvPr/>
        </p:nvSpPr>
        <p:spPr>
          <a:xfrm rot="897685">
            <a:off x="1863102" y="378550"/>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8" name="Titre 1">
            <a:extLst>
              <a:ext uri="{FF2B5EF4-FFF2-40B4-BE49-F238E27FC236}">
                <a16:creationId xmlns:a16="http://schemas.microsoft.com/office/drawing/2014/main" id="{CAF9B352-139E-6180-273B-21507CD90237}"/>
              </a:ext>
            </a:extLst>
          </p:cNvPr>
          <p:cNvSpPr txBox="1">
            <a:spLocks/>
          </p:cNvSpPr>
          <p:nvPr/>
        </p:nvSpPr>
        <p:spPr>
          <a:xfrm>
            <a:off x="2009528" y="382632"/>
            <a:ext cx="12950761" cy="9891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19" b="1" dirty="0">
              <a:latin typeface="Titillium Web" pitchFamily="2" charset="77"/>
            </a:endParaRPr>
          </a:p>
        </p:txBody>
      </p:sp>
      <p:sp>
        <p:nvSpPr>
          <p:cNvPr id="2" name="ZoneTexte 1">
            <a:extLst>
              <a:ext uri="{FF2B5EF4-FFF2-40B4-BE49-F238E27FC236}">
                <a16:creationId xmlns:a16="http://schemas.microsoft.com/office/drawing/2014/main" id="{63C4449F-3541-BA50-A5D1-92592B52A097}"/>
              </a:ext>
            </a:extLst>
          </p:cNvPr>
          <p:cNvSpPr txBox="1"/>
          <p:nvPr/>
        </p:nvSpPr>
        <p:spPr>
          <a:xfrm>
            <a:off x="1900976" y="8453616"/>
            <a:ext cx="10440437" cy="420564"/>
          </a:xfrm>
          <a:prstGeom prst="rect">
            <a:avLst/>
          </a:prstGeom>
          <a:solidFill>
            <a:srgbClr val="92D6C9"/>
          </a:solidFill>
        </p:spPr>
        <p:txBody>
          <a:bodyPr wrap="square" rtlCol="0">
            <a:spAutoFit/>
          </a:bodyPr>
          <a:lstStyle/>
          <a:p>
            <a:r>
              <a:rPr lang="fr-FR" sz="2133" b="1" dirty="0"/>
              <a:t>Rôle du Commissariat de Massif des Vosges : interpellation, médiation, animation </a:t>
            </a:r>
            <a:endParaRPr lang="fr-FR" sz="2133" b="1" i="1" dirty="0"/>
          </a:p>
        </p:txBody>
      </p:sp>
      <p:sp>
        <p:nvSpPr>
          <p:cNvPr id="3" name="ZoneTexte 2">
            <a:extLst>
              <a:ext uri="{FF2B5EF4-FFF2-40B4-BE49-F238E27FC236}">
                <a16:creationId xmlns:a16="http://schemas.microsoft.com/office/drawing/2014/main" id="{82589539-0B48-DE44-F147-383DB6652521}"/>
              </a:ext>
            </a:extLst>
          </p:cNvPr>
          <p:cNvSpPr txBox="1"/>
          <p:nvPr/>
        </p:nvSpPr>
        <p:spPr>
          <a:xfrm>
            <a:off x="-856891" y="1542841"/>
            <a:ext cx="10697097" cy="461665"/>
          </a:xfrm>
          <a:prstGeom prst="rect">
            <a:avLst/>
          </a:prstGeom>
          <a:noFill/>
        </p:spPr>
        <p:txBody>
          <a:bodyPr wrap="square" rtlCol="0">
            <a:spAutoFit/>
          </a:bodyPr>
          <a:lstStyle/>
          <a:p>
            <a:pPr algn="ctr"/>
            <a:r>
              <a:rPr lang="fr-FR" sz="2400" b="1" dirty="0">
                <a:latin typeface="Titillium" pitchFamily="2" charset="77"/>
              </a:rPr>
              <a:t>Un livret du participant</a:t>
            </a:r>
          </a:p>
        </p:txBody>
      </p:sp>
      <p:sp>
        <p:nvSpPr>
          <p:cNvPr id="4" name="ZoneTexte 3">
            <a:extLst>
              <a:ext uri="{FF2B5EF4-FFF2-40B4-BE49-F238E27FC236}">
                <a16:creationId xmlns:a16="http://schemas.microsoft.com/office/drawing/2014/main" id="{7FC97515-66A2-7D0A-0A4A-9AD5E852A0E3}"/>
              </a:ext>
            </a:extLst>
          </p:cNvPr>
          <p:cNvSpPr txBox="1"/>
          <p:nvPr/>
        </p:nvSpPr>
        <p:spPr>
          <a:xfrm>
            <a:off x="1766417" y="2983608"/>
            <a:ext cx="5906777" cy="461665"/>
          </a:xfrm>
          <a:prstGeom prst="rect">
            <a:avLst/>
          </a:prstGeom>
          <a:noFill/>
        </p:spPr>
        <p:txBody>
          <a:bodyPr wrap="square" rtlCol="0">
            <a:spAutoFit/>
          </a:bodyPr>
          <a:lstStyle/>
          <a:p>
            <a:pPr algn="ctr"/>
            <a:r>
              <a:rPr lang="fr-FR" sz="2400" b="1" dirty="0">
                <a:latin typeface="Titillium" pitchFamily="2" charset="77"/>
              </a:rPr>
              <a:t>Une mobilisation effective</a:t>
            </a:r>
          </a:p>
        </p:txBody>
      </p:sp>
      <p:cxnSp>
        <p:nvCxnSpPr>
          <p:cNvPr id="11" name="Connecteur droit 10">
            <a:extLst>
              <a:ext uri="{FF2B5EF4-FFF2-40B4-BE49-F238E27FC236}">
                <a16:creationId xmlns:a16="http://schemas.microsoft.com/office/drawing/2014/main" id="{350B6E91-C6CA-3F01-9ECA-4E62132AAE14}"/>
              </a:ext>
            </a:extLst>
          </p:cNvPr>
          <p:cNvCxnSpPr>
            <a:cxnSpLocks/>
          </p:cNvCxnSpPr>
          <p:nvPr/>
        </p:nvCxnSpPr>
        <p:spPr>
          <a:xfrm>
            <a:off x="9184145" y="23742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F0BD3571-D419-A35F-7EA2-F20A422A7518}"/>
              </a:ext>
            </a:extLst>
          </p:cNvPr>
          <p:cNvSpPr txBox="1"/>
          <p:nvPr/>
        </p:nvSpPr>
        <p:spPr>
          <a:xfrm>
            <a:off x="3253891" y="1960899"/>
            <a:ext cx="11235692" cy="748795"/>
          </a:xfrm>
          <a:prstGeom prst="rect">
            <a:avLst/>
          </a:prstGeom>
          <a:noFill/>
        </p:spPr>
        <p:txBody>
          <a:bodyPr wrap="square" rtlCol="0">
            <a:spAutoFit/>
          </a:bodyPr>
          <a:lstStyle/>
          <a:p>
            <a:r>
              <a:rPr lang="fr-FR" sz="2133" b="1" dirty="0">
                <a:solidFill>
                  <a:srgbClr val="CC6E62"/>
                </a:solidFill>
                <a:latin typeface="Titillium" pitchFamily="2" charset="77"/>
              </a:rPr>
              <a:t>-  Avoir un point </a:t>
            </a:r>
            <a:r>
              <a:rPr lang="fr-FR" sz="2133" b="1" dirty="0" err="1">
                <a:solidFill>
                  <a:srgbClr val="CC6E62"/>
                </a:solidFill>
                <a:latin typeface="Titillium" pitchFamily="2" charset="77"/>
              </a:rPr>
              <a:t>zero</a:t>
            </a:r>
            <a:r>
              <a:rPr lang="fr-FR" sz="2133" b="1" dirty="0">
                <a:solidFill>
                  <a:srgbClr val="CC6E62"/>
                </a:solidFill>
                <a:latin typeface="Titillium" pitchFamily="2" charset="77"/>
              </a:rPr>
              <a:t> et partager un diagnostic</a:t>
            </a:r>
          </a:p>
          <a:p>
            <a:r>
              <a:rPr lang="fr-FR" sz="2133" b="1" dirty="0">
                <a:solidFill>
                  <a:srgbClr val="CC6E62"/>
                </a:solidFill>
                <a:latin typeface="Titillium" pitchFamily="2" charset="77"/>
              </a:rPr>
              <a:t>-  Outil commun avec le jura qui permet de mettre en évidence  enjeux communs et différences  </a:t>
            </a:r>
          </a:p>
        </p:txBody>
      </p:sp>
      <p:cxnSp>
        <p:nvCxnSpPr>
          <p:cNvPr id="14" name="Connecteur droit 13">
            <a:extLst>
              <a:ext uri="{FF2B5EF4-FFF2-40B4-BE49-F238E27FC236}">
                <a16:creationId xmlns:a16="http://schemas.microsoft.com/office/drawing/2014/main" id="{9DBCDF13-CC91-ACE0-98DB-CC045E6739BF}"/>
              </a:ext>
            </a:extLst>
          </p:cNvPr>
          <p:cNvCxnSpPr>
            <a:cxnSpLocks/>
          </p:cNvCxnSpPr>
          <p:nvPr/>
        </p:nvCxnSpPr>
        <p:spPr>
          <a:xfrm>
            <a:off x="3001929" y="236914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E09B3ACC-A213-29C8-6470-25B1B886DF53}"/>
              </a:ext>
            </a:extLst>
          </p:cNvPr>
          <p:cNvSpPr txBox="1"/>
          <p:nvPr/>
        </p:nvSpPr>
        <p:spPr>
          <a:xfrm>
            <a:off x="3253893" y="3476050"/>
            <a:ext cx="9119924" cy="1733488"/>
          </a:xfrm>
          <a:prstGeom prst="rect">
            <a:avLst/>
          </a:prstGeom>
          <a:noFill/>
        </p:spPr>
        <p:txBody>
          <a:bodyPr wrap="square" rtlCol="0">
            <a:spAutoFit/>
          </a:bodyPr>
          <a:lstStyle/>
          <a:p>
            <a:r>
              <a:rPr lang="fr-FR" sz="2133" b="1" dirty="0">
                <a:solidFill>
                  <a:srgbClr val="CC6E62"/>
                </a:solidFill>
                <a:latin typeface="Titillium" pitchFamily="2" charset="77"/>
              </a:rPr>
              <a:t>-      Plus de 220 personnes mobilisées </a:t>
            </a:r>
          </a:p>
          <a:p>
            <a:pPr marL="380990" indent="-380990">
              <a:buFontTx/>
              <a:buChar char="-"/>
            </a:pPr>
            <a:r>
              <a:rPr lang="fr-FR" sz="2133" b="1" dirty="0">
                <a:solidFill>
                  <a:srgbClr val="CC6E62"/>
                </a:solidFill>
                <a:latin typeface="Titillium" pitchFamily="2" charset="77"/>
              </a:rPr>
              <a:t> Un noyau d’une trentaine de personnes mobilisées sur l’ensemble</a:t>
            </a:r>
          </a:p>
          <a:p>
            <a:pPr marL="380990" indent="-380990">
              <a:buFontTx/>
              <a:buChar char="-"/>
            </a:pPr>
            <a:r>
              <a:rPr lang="fr-FR" sz="2133" b="1" dirty="0">
                <a:solidFill>
                  <a:srgbClr val="CC6E62"/>
                </a:solidFill>
                <a:latin typeface="Titillium" pitchFamily="2" charset="77"/>
              </a:rPr>
              <a:t> Une bonne couverture de l’ensemble du massif</a:t>
            </a:r>
          </a:p>
          <a:p>
            <a:pPr marL="380990" indent="-380990">
              <a:buFontTx/>
              <a:buChar char="-"/>
            </a:pPr>
            <a:r>
              <a:rPr lang="fr-FR" sz="2133" b="1" dirty="0">
                <a:solidFill>
                  <a:srgbClr val="CC6E62"/>
                </a:solidFill>
                <a:latin typeface="Titillium" pitchFamily="2" charset="77"/>
              </a:rPr>
              <a:t> Des partenariats et coopérations qui émergent déjà</a:t>
            </a:r>
          </a:p>
          <a:p>
            <a:r>
              <a:rPr lang="fr-FR" sz="2133" b="1" dirty="0">
                <a:solidFill>
                  <a:srgbClr val="CC6E62"/>
                </a:solidFill>
                <a:latin typeface="Titillium" pitchFamily="2" charset="77"/>
              </a:rPr>
              <a:t> </a:t>
            </a:r>
          </a:p>
        </p:txBody>
      </p:sp>
      <p:cxnSp>
        <p:nvCxnSpPr>
          <p:cNvPr id="18" name="Connecteur droit 17">
            <a:extLst>
              <a:ext uri="{FF2B5EF4-FFF2-40B4-BE49-F238E27FC236}">
                <a16:creationId xmlns:a16="http://schemas.microsoft.com/office/drawing/2014/main" id="{2DE490D4-EBB2-7D7F-6C73-8EFA10A3CA5B}"/>
              </a:ext>
            </a:extLst>
          </p:cNvPr>
          <p:cNvCxnSpPr>
            <a:cxnSpLocks/>
          </p:cNvCxnSpPr>
          <p:nvPr/>
        </p:nvCxnSpPr>
        <p:spPr>
          <a:xfrm>
            <a:off x="3049789" y="5776178"/>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9F4E9F90-8D8F-6DAD-D06D-2DC7837234A9}"/>
              </a:ext>
            </a:extLst>
          </p:cNvPr>
          <p:cNvCxnSpPr>
            <a:cxnSpLocks/>
          </p:cNvCxnSpPr>
          <p:nvPr/>
        </p:nvCxnSpPr>
        <p:spPr>
          <a:xfrm>
            <a:off x="9205548" y="5844163"/>
            <a:ext cx="0" cy="700191"/>
          </a:xfrm>
          <a:prstGeom prst="line">
            <a:avLst/>
          </a:prstGeom>
          <a:ln>
            <a:solidFill>
              <a:srgbClr val="92D6C9"/>
            </a:solidFill>
            <a:prstDash val="dash"/>
          </a:ln>
        </p:spPr>
        <p:style>
          <a:lnRef idx="2">
            <a:schemeClr val="accent1"/>
          </a:lnRef>
          <a:fillRef idx="0">
            <a:schemeClr val="accent1"/>
          </a:fillRef>
          <a:effectRef idx="1">
            <a:schemeClr val="accent1"/>
          </a:effectRef>
          <a:fontRef idx="minor">
            <a:schemeClr val="tx1"/>
          </a:fontRef>
        </p:style>
      </p:cxnSp>
      <p:sp>
        <p:nvSpPr>
          <p:cNvPr id="27" name="ZoneTexte 26">
            <a:extLst>
              <a:ext uri="{FF2B5EF4-FFF2-40B4-BE49-F238E27FC236}">
                <a16:creationId xmlns:a16="http://schemas.microsoft.com/office/drawing/2014/main" id="{06E6F9DD-5A80-168A-19E0-AE3E93B8B67D}"/>
              </a:ext>
            </a:extLst>
          </p:cNvPr>
          <p:cNvSpPr txBox="1"/>
          <p:nvPr/>
        </p:nvSpPr>
        <p:spPr>
          <a:xfrm>
            <a:off x="2576603" y="4934159"/>
            <a:ext cx="11296296" cy="789896"/>
          </a:xfrm>
          <a:prstGeom prst="rect">
            <a:avLst/>
          </a:prstGeom>
          <a:noFill/>
        </p:spPr>
        <p:txBody>
          <a:bodyPr wrap="square" rtlCol="0">
            <a:spAutoFit/>
          </a:bodyPr>
          <a:lstStyle/>
          <a:p>
            <a:r>
              <a:rPr lang="fr-FR" sz="2400" b="1" dirty="0">
                <a:latin typeface="Titillium" pitchFamily="2" charset="77"/>
              </a:rPr>
              <a:t>   Des sessions de formations actions </a:t>
            </a:r>
            <a:r>
              <a:rPr lang="fr-FR" sz="2133" b="1" dirty="0">
                <a:solidFill>
                  <a:srgbClr val="CC6E62"/>
                </a:solidFill>
                <a:latin typeface="Titillium" pitchFamily="2" charset="77"/>
              </a:rPr>
              <a:t>qui ont amené expertise , partage des enjeux et inventaire des points de complexité, une habitude de partage d’idées à partir de situations</a:t>
            </a:r>
          </a:p>
        </p:txBody>
      </p:sp>
      <p:sp>
        <p:nvSpPr>
          <p:cNvPr id="25" name="ZoneTexte 24">
            <a:extLst>
              <a:ext uri="{FF2B5EF4-FFF2-40B4-BE49-F238E27FC236}">
                <a16:creationId xmlns:a16="http://schemas.microsoft.com/office/drawing/2014/main" id="{2C471C7C-6BB5-43CC-8000-9DCFDC09FF3E}"/>
              </a:ext>
            </a:extLst>
          </p:cNvPr>
          <p:cNvSpPr txBox="1"/>
          <p:nvPr/>
        </p:nvSpPr>
        <p:spPr>
          <a:xfrm>
            <a:off x="3001930" y="6283248"/>
            <a:ext cx="9119924" cy="748795"/>
          </a:xfrm>
          <a:prstGeom prst="rect">
            <a:avLst/>
          </a:prstGeom>
          <a:noFill/>
        </p:spPr>
        <p:txBody>
          <a:bodyPr wrap="square" rtlCol="0">
            <a:spAutoFit/>
          </a:bodyPr>
          <a:lstStyle/>
          <a:p>
            <a:pPr marL="380990" indent="-380990">
              <a:buFontTx/>
              <a:buChar char="-"/>
            </a:pPr>
            <a:r>
              <a:rPr lang="fr-FR" sz="2133" b="1" dirty="0">
                <a:solidFill>
                  <a:srgbClr val="CC6E62"/>
                </a:solidFill>
                <a:latin typeface="Titillium" pitchFamily="2" charset="77"/>
              </a:rPr>
              <a:t>Des enjeux qui se dégagent assez nettement    </a:t>
            </a:r>
          </a:p>
          <a:p>
            <a:pPr marL="380990" indent="-380990">
              <a:buFontTx/>
              <a:buChar char="-"/>
            </a:pPr>
            <a:endParaRPr lang="fr-FR" sz="2133" b="1" dirty="0">
              <a:solidFill>
                <a:srgbClr val="CC6E62"/>
              </a:solidFill>
              <a:latin typeface="Titillium" pitchFamily="2" charset="77"/>
            </a:endParaRPr>
          </a:p>
        </p:txBody>
      </p:sp>
      <p:pic>
        <p:nvPicPr>
          <p:cNvPr id="5" name="Image 4">
            <a:extLst>
              <a:ext uri="{FF2B5EF4-FFF2-40B4-BE49-F238E27FC236}">
                <a16:creationId xmlns:a16="http://schemas.microsoft.com/office/drawing/2014/main" id="{6C59B987-2FB9-449D-9691-0E2C6238EA46}"/>
              </a:ext>
            </a:extLst>
          </p:cNvPr>
          <p:cNvPicPr>
            <a:picLocks noChangeAspect="1"/>
          </p:cNvPicPr>
          <p:nvPr/>
        </p:nvPicPr>
        <p:blipFill>
          <a:blip r:embed="rId2"/>
          <a:stretch>
            <a:fillRect/>
          </a:stretch>
        </p:blipFill>
        <p:spPr>
          <a:xfrm>
            <a:off x="2002862" y="6023547"/>
            <a:ext cx="625911" cy="512108"/>
          </a:xfrm>
          <a:prstGeom prst="rect">
            <a:avLst/>
          </a:prstGeom>
        </p:spPr>
      </p:pic>
      <p:sp>
        <p:nvSpPr>
          <p:cNvPr id="9" name="ZoneTexte 8">
            <a:extLst>
              <a:ext uri="{FF2B5EF4-FFF2-40B4-BE49-F238E27FC236}">
                <a16:creationId xmlns:a16="http://schemas.microsoft.com/office/drawing/2014/main" id="{50AF1EE4-A0FE-4CB7-BA76-C4FBBB81DC34}"/>
              </a:ext>
            </a:extLst>
          </p:cNvPr>
          <p:cNvSpPr txBox="1"/>
          <p:nvPr/>
        </p:nvSpPr>
        <p:spPr>
          <a:xfrm>
            <a:off x="2685837" y="6916688"/>
            <a:ext cx="9752108" cy="1159228"/>
          </a:xfrm>
          <a:prstGeom prst="rect">
            <a:avLst/>
          </a:prstGeom>
          <a:noFill/>
        </p:spPr>
        <p:txBody>
          <a:bodyPr wrap="square" rtlCol="0">
            <a:spAutoFit/>
          </a:bodyPr>
          <a:lstStyle/>
          <a:p>
            <a:r>
              <a:rPr lang="fr-FR" sz="2400" b="1" dirty="0"/>
              <a:t>Des premiers accompagnements et des acteurs de l’accompagnement identifiés</a:t>
            </a:r>
          </a:p>
          <a:p>
            <a:r>
              <a:rPr lang="fr-FR" sz="2133" b="1" dirty="0">
                <a:solidFill>
                  <a:srgbClr val="CC6E62"/>
                </a:solidFill>
                <a:latin typeface="Titillium" pitchFamily="2" charset="77"/>
              </a:rPr>
              <a:t>Clairegoutte, Ranrupt, Breitenbach, agropastoralisme, code de la montagne  </a:t>
            </a:r>
          </a:p>
        </p:txBody>
      </p:sp>
      <p:pic>
        <p:nvPicPr>
          <p:cNvPr id="10" name="Image 9">
            <a:extLst>
              <a:ext uri="{FF2B5EF4-FFF2-40B4-BE49-F238E27FC236}">
                <a16:creationId xmlns:a16="http://schemas.microsoft.com/office/drawing/2014/main" id="{4C2CE61C-A925-4921-A2AC-8E318BB74F83}"/>
              </a:ext>
            </a:extLst>
          </p:cNvPr>
          <p:cNvPicPr>
            <a:picLocks noChangeAspect="1"/>
          </p:cNvPicPr>
          <p:nvPr/>
        </p:nvPicPr>
        <p:blipFill>
          <a:blip r:embed="rId3"/>
          <a:stretch>
            <a:fillRect/>
          </a:stretch>
        </p:blipFill>
        <p:spPr>
          <a:xfrm>
            <a:off x="8224751" y="-129356"/>
            <a:ext cx="6226588" cy="1463167"/>
          </a:xfrm>
          <a:prstGeom prst="rect">
            <a:avLst/>
          </a:prstGeom>
        </p:spPr>
      </p:pic>
      <p:pic>
        <p:nvPicPr>
          <p:cNvPr id="12" name="Image 11">
            <a:extLst>
              <a:ext uri="{FF2B5EF4-FFF2-40B4-BE49-F238E27FC236}">
                <a16:creationId xmlns:a16="http://schemas.microsoft.com/office/drawing/2014/main" id="{C7220153-B64E-49F9-BEC4-B2E1447CBD69}"/>
              </a:ext>
            </a:extLst>
          </p:cNvPr>
          <p:cNvPicPr>
            <a:picLocks noChangeAspect="1"/>
          </p:cNvPicPr>
          <p:nvPr/>
        </p:nvPicPr>
        <p:blipFill>
          <a:blip r:embed="rId2"/>
          <a:stretch>
            <a:fillRect/>
          </a:stretch>
        </p:blipFill>
        <p:spPr>
          <a:xfrm>
            <a:off x="2002862" y="6841475"/>
            <a:ext cx="625911" cy="512108"/>
          </a:xfrm>
          <a:prstGeom prst="rect">
            <a:avLst/>
          </a:prstGeom>
        </p:spPr>
      </p:pic>
      <p:sp>
        <p:nvSpPr>
          <p:cNvPr id="26" name="ZoneTexte 25">
            <a:extLst>
              <a:ext uri="{FF2B5EF4-FFF2-40B4-BE49-F238E27FC236}">
                <a16:creationId xmlns:a16="http://schemas.microsoft.com/office/drawing/2014/main" id="{09E86125-5525-476B-AF5F-53D207DCEB71}"/>
              </a:ext>
            </a:extLst>
          </p:cNvPr>
          <p:cNvSpPr txBox="1"/>
          <p:nvPr/>
        </p:nvSpPr>
        <p:spPr>
          <a:xfrm>
            <a:off x="2147379" y="5951626"/>
            <a:ext cx="10194035" cy="461665"/>
          </a:xfrm>
          <a:prstGeom prst="rect">
            <a:avLst/>
          </a:prstGeom>
          <a:noFill/>
        </p:spPr>
        <p:txBody>
          <a:bodyPr wrap="square" rtlCol="0">
            <a:spAutoFit/>
          </a:bodyPr>
          <a:lstStyle/>
          <a:p>
            <a:pPr algn="ctr"/>
            <a:r>
              <a:rPr lang="fr-FR" sz="2400" b="1" dirty="0">
                <a:latin typeface="Titillium" pitchFamily="2" charset="77"/>
              </a:rPr>
              <a:t>Des principes d’actions et de méthode qui se dégagent : le livre blanc</a:t>
            </a:r>
          </a:p>
        </p:txBody>
      </p:sp>
      <p:sp>
        <p:nvSpPr>
          <p:cNvPr id="29" name="ZoneTexte 28">
            <a:extLst>
              <a:ext uri="{FF2B5EF4-FFF2-40B4-BE49-F238E27FC236}">
                <a16:creationId xmlns:a16="http://schemas.microsoft.com/office/drawing/2014/main" id="{657A94EC-C57B-46AB-95C4-E8789F2C81F5}"/>
              </a:ext>
            </a:extLst>
          </p:cNvPr>
          <p:cNvSpPr txBox="1"/>
          <p:nvPr/>
        </p:nvSpPr>
        <p:spPr>
          <a:xfrm>
            <a:off x="701274" y="224035"/>
            <a:ext cx="15808725" cy="748988"/>
          </a:xfrm>
          <a:prstGeom prst="rect">
            <a:avLst/>
          </a:prstGeom>
          <a:noFill/>
        </p:spPr>
        <p:txBody>
          <a:bodyPr wrap="square" rtlCol="0">
            <a:spAutoFit/>
          </a:bodyPr>
          <a:lstStyle/>
          <a:p>
            <a:r>
              <a:rPr lang="fr-FR" sz="4267" b="1" dirty="0">
                <a:solidFill>
                  <a:schemeClr val="bg2">
                    <a:lumMod val="50000"/>
                  </a:schemeClr>
                </a:solidFill>
                <a:latin typeface="Aptos" panose="020B0004020202020204" pitchFamily="34" charset="0"/>
              </a:rPr>
              <a:t>Quels résultats ?</a:t>
            </a:r>
          </a:p>
        </p:txBody>
      </p:sp>
    </p:spTree>
    <p:extLst>
      <p:ext uri="{BB962C8B-B14F-4D97-AF65-F5344CB8AC3E}">
        <p14:creationId xmlns:p14="http://schemas.microsoft.com/office/powerpoint/2010/main" val="948625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E70B-E077-5AD2-520A-CA04DC21ED04}"/>
            </a:ext>
          </a:extLst>
        </p:cNvPr>
        <p:cNvGrpSpPr/>
        <p:nvPr/>
      </p:nvGrpSpPr>
      <p:grpSpPr>
        <a:xfrm>
          <a:off x="0" y="0"/>
          <a:ext cx="0" cy="0"/>
          <a:chOff x="0" y="0"/>
          <a:chExt cx="0" cy="0"/>
        </a:xfrm>
      </p:grpSpPr>
      <p:sp>
        <p:nvSpPr>
          <p:cNvPr id="6" name="Shape">
            <a:extLst>
              <a:ext uri="{FF2B5EF4-FFF2-40B4-BE49-F238E27FC236}">
                <a16:creationId xmlns:a16="http://schemas.microsoft.com/office/drawing/2014/main" id="{5B086E18-6393-D0BD-1285-7D13EC5448BA}"/>
              </a:ext>
            </a:extLst>
          </p:cNvPr>
          <p:cNvSpPr/>
          <p:nvPr/>
        </p:nvSpPr>
        <p:spPr>
          <a:xfrm rot="897685">
            <a:off x="1825897" y="302537"/>
            <a:ext cx="586103" cy="529684"/>
          </a:xfrm>
          <a:custGeom>
            <a:avLst/>
            <a:gdLst/>
            <a:ahLst/>
            <a:cxnLst>
              <a:cxn ang="0">
                <a:pos x="wd2" y="hd2"/>
              </a:cxn>
              <a:cxn ang="5400000">
                <a:pos x="wd2" y="hd2"/>
              </a:cxn>
              <a:cxn ang="10800000">
                <a:pos x="wd2" y="hd2"/>
              </a:cxn>
              <a:cxn ang="16200000">
                <a:pos x="wd2" y="hd2"/>
              </a:cxn>
            </a:cxnLst>
            <a:rect l="0" t="0" r="r" b="b"/>
            <a:pathLst>
              <a:path w="21093" h="21108" extrusionOk="0">
                <a:moveTo>
                  <a:pt x="574" y="12818"/>
                </a:moveTo>
                <a:cubicBezTo>
                  <a:pt x="1664" y="9603"/>
                  <a:pt x="3376" y="6692"/>
                  <a:pt x="5592" y="4288"/>
                </a:cubicBezTo>
                <a:cubicBezTo>
                  <a:pt x="6628" y="3164"/>
                  <a:pt x="7766" y="2162"/>
                  <a:pt x="8988" y="1296"/>
                </a:cubicBezTo>
                <a:cubicBezTo>
                  <a:pt x="11257" y="-234"/>
                  <a:pt x="14062" y="-421"/>
                  <a:pt x="16481" y="796"/>
                </a:cubicBezTo>
                <a:cubicBezTo>
                  <a:pt x="17235" y="1175"/>
                  <a:pt x="17928" y="1685"/>
                  <a:pt x="18536" y="2308"/>
                </a:cubicBezTo>
                <a:cubicBezTo>
                  <a:pt x="20587" y="5312"/>
                  <a:pt x="21458" y="9105"/>
                  <a:pt x="20954" y="12829"/>
                </a:cubicBezTo>
                <a:cubicBezTo>
                  <a:pt x="20833" y="13720"/>
                  <a:pt x="20633" y="14596"/>
                  <a:pt x="20357" y="15443"/>
                </a:cubicBezTo>
                <a:cubicBezTo>
                  <a:pt x="19073" y="17465"/>
                  <a:pt x="17254" y="18996"/>
                  <a:pt x="15151" y="19825"/>
                </a:cubicBezTo>
                <a:cubicBezTo>
                  <a:pt x="14656" y="20020"/>
                  <a:pt x="14149" y="20174"/>
                  <a:pt x="13633" y="20286"/>
                </a:cubicBezTo>
                <a:cubicBezTo>
                  <a:pt x="10926" y="20635"/>
                  <a:pt x="8210" y="20896"/>
                  <a:pt x="5489" y="21068"/>
                </a:cubicBezTo>
                <a:cubicBezTo>
                  <a:pt x="4035" y="21160"/>
                  <a:pt x="2487" y="21179"/>
                  <a:pt x="1382" y="20135"/>
                </a:cubicBezTo>
                <a:cubicBezTo>
                  <a:pt x="677" y="19468"/>
                  <a:pt x="312" y="18488"/>
                  <a:pt x="134" y="17480"/>
                </a:cubicBezTo>
                <a:cubicBezTo>
                  <a:pt x="-142" y="15912"/>
                  <a:pt x="11" y="14289"/>
                  <a:pt x="574" y="12818"/>
                </a:cubicBezTo>
                <a:close/>
              </a:path>
            </a:pathLst>
          </a:custGeom>
          <a:solidFill>
            <a:srgbClr val="92D5C9"/>
          </a:solidFill>
          <a:ln w="12700" cap="flat">
            <a:noFill/>
            <a:miter lim="400000"/>
          </a:ln>
          <a:effectLst/>
        </p:spPr>
        <p:txBody>
          <a:bodyPr wrap="square" lIns="60335" tIns="60335" rIns="60335" bIns="60335" numCol="1" anchor="ctr">
            <a:noAutofit/>
          </a:bodyPr>
          <a:lstStyle/>
          <a:p>
            <a:pPr>
              <a:defRPr sz="2600"/>
            </a:pPr>
            <a:endParaRPr sz="2819" dirty="0"/>
          </a:p>
        </p:txBody>
      </p:sp>
      <p:sp>
        <p:nvSpPr>
          <p:cNvPr id="4" name="Titre 1">
            <a:extLst>
              <a:ext uri="{FF2B5EF4-FFF2-40B4-BE49-F238E27FC236}">
                <a16:creationId xmlns:a16="http://schemas.microsoft.com/office/drawing/2014/main" id="{95959881-9BCB-9DF5-D0D3-B8E8E61AA888}"/>
              </a:ext>
            </a:extLst>
          </p:cNvPr>
          <p:cNvSpPr>
            <a:spLocks noGrp="1"/>
          </p:cNvSpPr>
          <p:nvPr>
            <p:ph type="title"/>
          </p:nvPr>
        </p:nvSpPr>
        <p:spPr>
          <a:xfrm>
            <a:off x="2003613" y="317586"/>
            <a:ext cx="11281011" cy="615457"/>
          </a:xfrm>
        </p:spPr>
        <p:txBody>
          <a:bodyPr anchor="t">
            <a:normAutofit/>
          </a:bodyPr>
          <a:lstStyle/>
          <a:p>
            <a:r>
              <a:rPr lang="fr-FR" sz="2819" dirty="0">
                <a:latin typeface="Titillium Web" pitchFamily="2" charset="77"/>
              </a:rPr>
              <a:t>Vers un Manifeste pour l’adaptation du Massif des Vosges</a:t>
            </a:r>
          </a:p>
        </p:txBody>
      </p:sp>
      <p:sp>
        <p:nvSpPr>
          <p:cNvPr id="5" name="Espace réservé du contenu 2">
            <a:extLst>
              <a:ext uri="{FF2B5EF4-FFF2-40B4-BE49-F238E27FC236}">
                <a16:creationId xmlns:a16="http://schemas.microsoft.com/office/drawing/2014/main" id="{A234195E-3181-F3B3-C914-7A5270EE47C6}"/>
              </a:ext>
            </a:extLst>
          </p:cNvPr>
          <p:cNvSpPr>
            <a:spLocks noGrp="1"/>
          </p:cNvSpPr>
          <p:nvPr>
            <p:ph idx="1"/>
          </p:nvPr>
        </p:nvSpPr>
        <p:spPr>
          <a:xfrm>
            <a:off x="2003614" y="1387083"/>
            <a:ext cx="11461375" cy="6928573"/>
          </a:xfrm>
        </p:spPr>
        <p:txBody>
          <a:bodyPr>
            <a:noAutofit/>
          </a:bodyPr>
          <a:lstStyle/>
          <a:p>
            <a:r>
              <a:rPr lang="fr-FR" sz="2400" i="1" dirty="0">
                <a:highlight>
                  <a:srgbClr val="92D6C9"/>
                </a:highlight>
                <a:latin typeface="Titillium" pitchFamily="2" charset="77"/>
              </a:rPr>
              <a:t>Trois principes guides : </a:t>
            </a:r>
            <a:endParaRPr lang="fr-FR" sz="2400" dirty="0">
              <a:highlight>
                <a:srgbClr val="92D6C9"/>
              </a:highlight>
              <a:latin typeface="Titillium" pitchFamily="2" charset="77"/>
            </a:endParaRPr>
          </a:p>
          <a:p>
            <a:r>
              <a:rPr lang="fr-FR" sz="2400" b="1" dirty="0">
                <a:latin typeface="Titillium" pitchFamily="2" charset="77"/>
              </a:rPr>
              <a:t>Principe-guide #1 – Réaffirmer un massif </a:t>
            </a:r>
            <a:r>
              <a:rPr lang="fr-FR" sz="2400" b="1" dirty="0" err="1">
                <a:latin typeface="Titillium" pitchFamily="2" charset="77"/>
              </a:rPr>
              <a:t>co-habité</a:t>
            </a:r>
            <a:r>
              <a:rPr lang="fr-FR" sz="2400" b="1" dirty="0">
                <a:latin typeface="Titillium" pitchFamily="2" charset="77"/>
              </a:rPr>
              <a:t> et fréquenté, lieu de vie(s) et d’activités  / ENTRE L ORGANISATION DES RENONCEMENTS ET L INNOVATION TERRITORIALE</a:t>
            </a:r>
            <a:endParaRPr lang="fr-FR" sz="1867" dirty="0">
              <a:latin typeface="Titillium" pitchFamily="2" charset="77"/>
            </a:endParaRPr>
          </a:p>
          <a:p>
            <a:r>
              <a:rPr lang="fr-FR" sz="1867" b="1" dirty="0">
                <a:latin typeface="Titillium" pitchFamily="2" charset="77"/>
              </a:rPr>
              <a:t>1.1. Affirmer l’imbrication du rapport société-nature, comme historique et source de solutions d’avenir out en conservant les paysages et les ressources</a:t>
            </a:r>
          </a:p>
          <a:p>
            <a:r>
              <a:rPr lang="fr-FR" sz="1867" b="1" dirty="0">
                <a:latin typeface="Titillium" pitchFamily="2" charset="77"/>
              </a:rPr>
              <a:t>1.2. Assurer les conditions de l’habitabilité du Massif et la cohésion sociale </a:t>
            </a:r>
          </a:p>
          <a:p>
            <a:r>
              <a:rPr lang="fr-FR" sz="1867" b="1" dirty="0">
                <a:latin typeface="Titillium" pitchFamily="2" charset="77"/>
              </a:rPr>
              <a:t>1.3. Promouvoir davantage d’économie circulaire et d’initiatives locales</a:t>
            </a:r>
          </a:p>
          <a:p>
            <a:r>
              <a:rPr lang="fr-FR" sz="2400" b="1" dirty="0">
                <a:latin typeface="Titillium" pitchFamily="2" charset="77"/>
              </a:rPr>
              <a:t>Principe-guide #2 – Reconnaître le paysage comme le garant d’un équilibre dans la préservation des </a:t>
            </a:r>
            <a:r>
              <a:rPr lang="fr-FR" sz="2400" b="1">
                <a:latin typeface="Titillium" pitchFamily="2" charset="77"/>
              </a:rPr>
              <a:t>ressources  /VALORISATION DES RESSOURCES POUR ORGANISER LA TRANSITION</a:t>
            </a:r>
            <a:endParaRPr lang="fr-FR" sz="2400" b="1" dirty="0">
              <a:latin typeface="Titillium" pitchFamily="2" charset="77"/>
            </a:endParaRPr>
          </a:p>
          <a:p>
            <a:r>
              <a:rPr lang="fr-FR" sz="1867" b="1" dirty="0">
                <a:latin typeface="Titillium" pitchFamily="2" charset="77"/>
              </a:rPr>
              <a:t>2.1. Comprendre le paysage et vivre sa transformation </a:t>
            </a:r>
          </a:p>
          <a:p>
            <a:r>
              <a:rPr lang="fr-FR" sz="1867" b="1" dirty="0">
                <a:latin typeface="Titillium" pitchFamily="2" charset="77"/>
              </a:rPr>
              <a:t>2.2. Garantir l’équilibre entre prélèvement et préservation sur les ressources et les milieux </a:t>
            </a:r>
          </a:p>
          <a:p>
            <a:r>
              <a:rPr lang="fr-FR" sz="1867" b="1" dirty="0">
                <a:latin typeface="Titillium" pitchFamily="2" charset="77"/>
              </a:rPr>
              <a:t>2.3. Assumer la « responsabilité de l’amont » vis-à-vis d’autres territoires </a:t>
            </a:r>
          </a:p>
          <a:p>
            <a:pPr marL="0" lvl="1">
              <a:spcBef>
                <a:spcPts val="1333"/>
              </a:spcBef>
            </a:pPr>
            <a:r>
              <a:rPr lang="fr-FR" sz="2400" b="1" dirty="0">
                <a:latin typeface="Titillium" pitchFamily="2" charset="77"/>
              </a:rPr>
              <a:t>Principe-guide #3 – Accompagner la dynamique et l’envie de la mobilisation collective </a:t>
            </a:r>
          </a:p>
          <a:p>
            <a:pPr marL="0" lvl="1">
              <a:spcBef>
                <a:spcPts val="1333"/>
              </a:spcBef>
            </a:pPr>
            <a:r>
              <a:rPr lang="fr-FR" sz="2400" b="1" dirty="0">
                <a:latin typeface="Titillium" pitchFamily="2" charset="77"/>
              </a:rPr>
              <a:t>MIEUX FAIRE ENSEMBLE</a:t>
            </a:r>
          </a:p>
          <a:p>
            <a:pPr marL="0" lvl="1">
              <a:spcBef>
                <a:spcPts val="1333"/>
              </a:spcBef>
            </a:pPr>
            <a:r>
              <a:rPr lang="fr-FR" sz="1867" b="1" dirty="0">
                <a:latin typeface="Titillium" pitchFamily="2" charset="77"/>
              </a:rPr>
              <a:t>3.1. L’enjeu démocratique de l’adaptation au changement climatique </a:t>
            </a:r>
          </a:p>
          <a:p>
            <a:pPr marL="0" lvl="1">
              <a:spcBef>
                <a:spcPts val="1333"/>
              </a:spcBef>
            </a:pPr>
            <a:r>
              <a:rPr lang="fr-FR" sz="1867" b="1" dirty="0">
                <a:latin typeface="Titillium" pitchFamily="2" charset="77"/>
              </a:rPr>
              <a:t> 3.2. Des projets de développement local à des projets d’adaptation locale comme méthode pour répondre aux enjeux du changement climatique </a:t>
            </a:r>
          </a:p>
          <a:p>
            <a:pPr marL="0" lvl="1">
              <a:spcBef>
                <a:spcPts val="1333"/>
              </a:spcBef>
            </a:pPr>
            <a:r>
              <a:rPr lang="fr-FR" dirty="0"/>
              <a:t> </a:t>
            </a:r>
            <a:r>
              <a:rPr lang="fr-FR" sz="1867" b="1" dirty="0">
                <a:latin typeface="Titillium" pitchFamily="2" charset="77"/>
              </a:rPr>
              <a:t>3.3. « Notre montagne n’est pas une île » : s’adapter avec les autres </a:t>
            </a:r>
          </a:p>
        </p:txBody>
      </p:sp>
    </p:spTree>
    <p:extLst>
      <p:ext uri="{BB962C8B-B14F-4D97-AF65-F5344CB8AC3E}">
        <p14:creationId xmlns:p14="http://schemas.microsoft.com/office/powerpoint/2010/main" val="301505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9" ma:contentTypeDescription="Crée un document." ma:contentTypeScope="" ma:versionID="01c28d7e562030b6f94e0a8473726d8e">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dbf580dc9218dd3cf9c85e5315f946b5"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04B59215-DB4A-4169-8CBD-5CCC66E08187}"/>
</file>

<file path=customXml/itemProps2.xml><?xml version="1.0" encoding="utf-8"?>
<ds:datastoreItem xmlns:ds="http://schemas.openxmlformats.org/officeDocument/2006/customXml" ds:itemID="{E4F13AD5-D20C-4CC9-A04B-4A0E1C773C55}"/>
</file>

<file path=customXml/itemProps3.xml><?xml version="1.0" encoding="utf-8"?>
<ds:datastoreItem xmlns:ds="http://schemas.openxmlformats.org/officeDocument/2006/customXml" ds:itemID="{EC7F88EF-7300-41F7-A000-1804A3525F67}"/>
</file>

<file path=docProps/app.xml><?xml version="1.0" encoding="utf-8"?>
<Properties xmlns="http://schemas.openxmlformats.org/officeDocument/2006/extended-properties" xmlns:vt="http://schemas.openxmlformats.org/officeDocument/2006/docPropsVTypes">
  <Template/>
  <TotalTime>370</TotalTime>
  <Words>3683</Words>
  <Application>Microsoft Office PowerPoint</Application>
  <PresentationFormat>Personnalisé</PresentationFormat>
  <Paragraphs>402</Paragraphs>
  <Slides>27</Slides>
  <Notes>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27</vt:i4>
      </vt:variant>
    </vt:vector>
  </HeadingPairs>
  <TitlesOfParts>
    <vt:vector size="42" baseType="lpstr">
      <vt:lpstr>Aptos</vt:lpstr>
      <vt:lpstr>Arial</vt:lpstr>
      <vt:lpstr>Calibri</vt:lpstr>
      <vt:lpstr>Calibri Light</vt:lpstr>
      <vt:lpstr>Marianne</vt:lpstr>
      <vt:lpstr>Marianne ExtraBold</vt:lpstr>
      <vt:lpstr>Marianne Light</vt:lpstr>
      <vt:lpstr>Times New Roman</vt:lpstr>
      <vt:lpstr>Titillium</vt:lpstr>
      <vt:lpstr>Titillium Bd</vt:lpstr>
      <vt:lpstr>Titillium Web</vt:lpstr>
      <vt:lpstr>TITILLIUM WEBLIGHT</vt:lpstr>
      <vt:lpstr>TITILLIUM WEBSEMIBOLD</vt:lpstr>
      <vt:lpstr>Wingdings</vt:lpstr>
      <vt:lpstr>Office Theme</vt:lpstr>
      <vt:lpstr>Plan d’adaptation au changement climatique : le cas du massif des Vosges</vt:lpstr>
      <vt:lpstr>Présentation PowerPoint</vt:lpstr>
      <vt:lpstr>Présentation PowerPoint</vt:lpstr>
      <vt:lpstr>Présentation PowerPoint</vt:lpstr>
      <vt:lpstr>Présentation PowerPoint</vt:lpstr>
      <vt:lpstr>Méthode et contexte</vt:lpstr>
      <vt:lpstr>Présentation PowerPoint</vt:lpstr>
      <vt:lpstr>Présentation PowerPoint</vt:lpstr>
      <vt:lpstr>Vers un Manifeste pour l’adaptation du Massif des Vosges</vt:lpstr>
      <vt:lpstr>Présentation PowerPoint</vt:lpstr>
      <vt:lpstr>Présentation PowerPoint</vt:lpstr>
      <vt:lpstr>Présentation PowerPoint</vt:lpstr>
      <vt:lpstr>Une méthode pour agir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Fondamentaux de la démarche  et partis pris</vt:lpstr>
      <vt:lpstr> Une méthode autour de 3 composantes</vt:lpstr>
      <vt:lpstr>Premiers résultats  et suite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PPT ANCT</dc:title>
  <dc:creator>ANDRIOT Patricia</dc:creator>
  <cp:lastModifiedBy>ANDRIOT Patricia</cp:lastModifiedBy>
  <cp:revision>27</cp:revision>
  <dcterms:created xsi:type="dcterms:W3CDTF">2022-09-01T08:45:33Z</dcterms:created>
  <dcterms:modified xsi:type="dcterms:W3CDTF">2026-05-21T09:54:20Z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2022-09-01T00:00:00Z</vt:filetime>
  </property>
  <property fmtid="{D5CDD505-2E9C-101B-9397-08002B2CF9AE}" pid="3" name="Creator">
    <vt:lpwstr>Adobe Illustrator 25.0 (Macintosh)</vt:lpwstr>
  </property>
  <property fmtid="{D5CDD505-2E9C-101B-9397-08002B2CF9AE}" pid="4" name="LastSaved">
    <vt:filetime>2022-09-01T00:00:00Z</vt:filetime>
  </property>
  <property fmtid="{D5CDD505-2E9C-101B-9397-08002B2CF9AE}" pid="5" name="ContentTypeId">
    <vt:lpwstr>0x010100C99A5812EC654640AAF0FBDB42E081DB</vt:lpwstr>
  </property>
</Properties>
</file>