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62" r:id="rId2"/>
    <p:sldId id="257" r:id="rId3"/>
    <p:sldId id="261" r:id="rId4"/>
    <p:sldId id="306" r:id="rId5"/>
    <p:sldId id="270" r:id="rId6"/>
    <p:sldId id="307" r:id="rId7"/>
    <p:sldId id="269" r:id="rId8"/>
    <p:sldId id="311" r:id="rId9"/>
    <p:sldId id="271" r:id="rId10"/>
    <p:sldId id="308" r:id="rId11"/>
    <p:sldId id="278" r:id="rId12"/>
    <p:sldId id="305" r:id="rId13"/>
    <p:sldId id="27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47" d="100"/>
          <a:sy n="147" d="100"/>
        </p:scale>
        <p:origin x="120" y="9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halie LEROUX" userId="0479ea1e-fcb4-43c5-89f3-a9aff794edb7" providerId="ADAL" clId="{A4856C90-85BF-4707-AA6C-2D0E5062C2ED}"/>
    <pc:docChg chg="modSld sldOrd">
      <pc:chgData name="Nathalie LEROUX" userId="0479ea1e-fcb4-43c5-89f3-a9aff794edb7" providerId="ADAL" clId="{A4856C90-85BF-4707-AA6C-2D0E5062C2ED}" dt="2026-05-26T13:42:41.281" v="5"/>
      <pc:docMkLst>
        <pc:docMk/>
      </pc:docMkLst>
      <pc:sldChg chg="ord">
        <pc:chgData name="Nathalie LEROUX" userId="0479ea1e-fcb4-43c5-89f3-a9aff794edb7" providerId="ADAL" clId="{A4856C90-85BF-4707-AA6C-2D0E5062C2ED}" dt="2026-05-26T13:40:48.494" v="1"/>
        <pc:sldMkLst>
          <pc:docMk/>
          <pc:sldMk cId="2193220256" sldId="257"/>
        </pc:sldMkLst>
      </pc:sldChg>
      <pc:sldChg chg="ord">
        <pc:chgData name="Nathalie LEROUX" userId="0479ea1e-fcb4-43c5-89f3-a9aff794edb7" providerId="ADAL" clId="{A4856C90-85BF-4707-AA6C-2D0E5062C2ED}" dt="2026-05-26T13:42:41.281" v="5"/>
        <pc:sldMkLst>
          <pc:docMk/>
          <pc:sldMk cId="3454207726" sldId="27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F4B4CAB3-C8E6-4BC1-92E9-145509B437A7}" type="datetimeFigureOut">
              <a:rPr lang="fr-FR" smtClean="0"/>
              <a:t>26/05/2026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3961969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4B4CAB3-C8E6-4BC1-92E9-145509B437A7}" type="datetimeFigureOut">
              <a:rPr lang="fr-FR" smtClean="0"/>
              <a:t>26/05/2026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159799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4B4CAB3-C8E6-4BC1-92E9-145509B437A7}" type="datetimeFigureOut">
              <a:rPr lang="fr-FR" smtClean="0"/>
              <a:t>26/05/2026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3148089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4B4CAB3-C8E6-4BC1-92E9-145509B437A7}" type="datetimeFigureOut">
              <a:rPr lang="fr-FR" smtClean="0"/>
              <a:t>26/05/2026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3005063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4B4CAB3-C8E6-4BC1-92E9-145509B437A7}" type="datetimeFigureOut">
              <a:rPr lang="fr-FR" smtClean="0"/>
              <a:t>26/05/2026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2377898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4B4CAB3-C8E6-4BC1-92E9-145509B437A7}" type="datetimeFigureOut">
              <a:rPr lang="fr-FR" smtClean="0"/>
              <a:t>26/05/2026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1836400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B4CAB3-C8E6-4BC1-92E9-145509B437A7}" type="datetimeFigureOut">
              <a:rPr lang="fr-FR" smtClean="0"/>
              <a:t>26/05/2026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301821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F4B4CAB3-C8E6-4BC1-92E9-145509B437A7}" type="datetimeFigureOut">
              <a:rPr lang="fr-FR" smtClean="0"/>
              <a:t>26/05/2026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113085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F4B4CAB3-C8E6-4BC1-92E9-145509B437A7}" type="datetimeFigureOut">
              <a:rPr lang="fr-FR" smtClean="0"/>
              <a:t>26/05/2026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1055305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4B4CAB3-C8E6-4BC1-92E9-145509B437A7}" type="datetimeFigureOut">
              <a:rPr lang="fr-FR" smtClean="0"/>
              <a:t>26/05/2026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475784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4B4CAB3-C8E6-4BC1-92E9-145509B437A7}" type="datetimeFigureOut">
              <a:rPr lang="fr-FR" smtClean="0"/>
              <a:t>26/05/2026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59CA7E9-12D8-4FA4-B4A9-06F9B83A6761}" type="slidenum">
              <a:rPr lang="fr-FR" smtClean="0"/>
              <a:t>‹N°›</a:t>
            </a:fld>
            <a:endParaRPr lang="fr-FR"/>
          </a:p>
        </p:txBody>
      </p:sp>
    </p:spTree>
    <p:extLst>
      <p:ext uri="{BB962C8B-B14F-4D97-AF65-F5344CB8AC3E}">
        <p14:creationId xmlns:p14="http://schemas.microsoft.com/office/powerpoint/2010/main" val="1278263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B4CAB3-C8E6-4BC1-92E9-145509B437A7}" type="datetimeFigureOut">
              <a:rPr lang="fr-FR" smtClean="0"/>
              <a:t>26/05/2026</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CA7E9-12D8-4FA4-B4A9-06F9B83A6761}" type="slidenum">
              <a:rPr lang="fr-FR" smtClean="0"/>
              <a:t>‹N°›</a:t>
            </a:fld>
            <a:endParaRPr lang="fr-FR"/>
          </a:p>
        </p:txBody>
      </p:sp>
    </p:spTree>
    <p:extLst>
      <p:ext uri="{BB962C8B-B14F-4D97-AF65-F5344CB8AC3E}">
        <p14:creationId xmlns:p14="http://schemas.microsoft.com/office/powerpoint/2010/main" val="29471697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fr.wikipedia.org/wiki/Fichier:Chaussee_Tresaguet.JPG" TargetMode="Externa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6F13944-FCC1-4CC6-BC03-74A3329549FE}"/>
              </a:ext>
            </a:extLst>
          </p:cNvPr>
          <p:cNvSpPr txBox="1"/>
          <p:nvPr/>
        </p:nvSpPr>
        <p:spPr>
          <a:xfrm>
            <a:off x="1485900" y="2743199"/>
            <a:ext cx="10053830" cy="1238393"/>
          </a:xfrm>
          <a:prstGeom prst="rect">
            <a:avLst/>
          </a:prstGeom>
          <a:noFill/>
        </p:spPr>
        <p:txBody>
          <a:bodyPr vert="horz" lIns="91440" tIns="45720" rIns="91440" bIns="45720" rtlCol="0" anchor="b">
            <a:normAutofit fontScale="77500" lnSpcReduction="20000"/>
          </a:bodyPr>
          <a:lstStyle/>
          <a:p>
            <a:pPr algn="ctr" defTabSz="914400">
              <a:lnSpc>
                <a:spcPct val="90000"/>
              </a:lnSpc>
              <a:spcBef>
                <a:spcPct val="0"/>
              </a:spcBef>
              <a:spcAft>
                <a:spcPts val="600"/>
              </a:spcAft>
            </a:pPr>
            <a:r>
              <a:rPr lang="en-US" sz="5600" b="1" i="0" u="none" strike="noStrike" kern="1200" dirty="0" err="1">
                <a:solidFill>
                  <a:schemeClr val="tx1"/>
                </a:solidFill>
                <a:effectLst/>
                <a:latin typeface="Garamond" panose="02020404030301010803" pitchFamily="18" charset="0"/>
                <a:ea typeface="+mj-ea"/>
                <a:cs typeface="+mj-cs"/>
              </a:rPr>
              <a:t>Entretenir</a:t>
            </a:r>
            <a:r>
              <a:rPr lang="en-US" sz="5600" b="1" i="0" u="none" strike="noStrike" kern="1200" dirty="0">
                <a:solidFill>
                  <a:schemeClr val="tx1"/>
                </a:solidFill>
                <a:effectLst/>
                <a:latin typeface="Garamond" panose="02020404030301010803" pitchFamily="18" charset="0"/>
                <a:ea typeface="+mj-ea"/>
                <a:cs typeface="+mj-cs"/>
              </a:rPr>
              <a:t> les infrastructures au </a:t>
            </a:r>
            <a:r>
              <a:rPr lang="en-US" sz="5600" b="1" i="0" u="none" strike="noStrike" kern="1200" dirty="0" err="1">
                <a:solidFill>
                  <a:schemeClr val="tx1"/>
                </a:solidFill>
                <a:effectLst/>
                <a:latin typeface="Garamond" panose="02020404030301010803" pitchFamily="18" charset="0"/>
                <a:ea typeface="+mj-ea"/>
                <a:cs typeface="+mj-cs"/>
              </a:rPr>
              <a:t>XVIII</a:t>
            </a:r>
            <a:r>
              <a:rPr lang="en-US" sz="5600" b="1" i="0" u="none" strike="noStrike" kern="1200" baseline="30000" dirty="0" err="1">
                <a:solidFill>
                  <a:schemeClr val="tx1"/>
                </a:solidFill>
                <a:effectLst/>
                <a:latin typeface="Garamond" panose="02020404030301010803" pitchFamily="18" charset="0"/>
                <a:ea typeface="+mj-ea"/>
                <a:cs typeface="+mj-cs"/>
              </a:rPr>
              <a:t>e</a:t>
            </a:r>
            <a:r>
              <a:rPr lang="en-US" sz="5600" b="1" i="0" u="none" strike="noStrike" kern="1200" dirty="0">
                <a:solidFill>
                  <a:schemeClr val="tx1"/>
                </a:solidFill>
                <a:effectLst/>
                <a:latin typeface="Garamond" panose="02020404030301010803" pitchFamily="18" charset="0"/>
                <a:ea typeface="+mj-ea"/>
                <a:cs typeface="+mj-cs"/>
              </a:rPr>
              <a:t> siècle : </a:t>
            </a:r>
            <a:r>
              <a:rPr lang="en-US" sz="5600" b="1" i="0" u="none" strike="noStrike" kern="1200" dirty="0" err="1">
                <a:solidFill>
                  <a:schemeClr val="tx1"/>
                </a:solidFill>
                <a:effectLst/>
                <a:latin typeface="Garamond" panose="02020404030301010803" pitchFamily="18" charset="0"/>
                <a:ea typeface="+mj-ea"/>
                <a:cs typeface="+mj-cs"/>
              </a:rPr>
              <a:t>l’actualité</a:t>
            </a:r>
            <a:r>
              <a:rPr lang="en-US" sz="5600" b="1" i="0" u="none" strike="noStrike" kern="1200" dirty="0">
                <a:solidFill>
                  <a:schemeClr val="tx1"/>
                </a:solidFill>
                <a:effectLst/>
                <a:latin typeface="Garamond" panose="02020404030301010803" pitchFamily="18" charset="0"/>
                <a:ea typeface="+mj-ea"/>
                <a:cs typeface="+mj-cs"/>
              </a:rPr>
              <a:t> d’un </a:t>
            </a:r>
            <a:r>
              <a:rPr lang="en-US" sz="5600" b="1" i="0" u="none" strike="noStrike" kern="1200" dirty="0" err="1">
                <a:solidFill>
                  <a:schemeClr val="tx1"/>
                </a:solidFill>
                <a:effectLst/>
                <a:latin typeface="Garamond" panose="02020404030301010803" pitchFamily="18" charset="0"/>
                <a:ea typeface="+mj-ea"/>
                <a:cs typeface="+mj-cs"/>
              </a:rPr>
              <a:t>défi</a:t>
            </a:r>
            <a:r>
              <a:rPr lang="en-US" sz="5600" b="1" i="0" u="none" strike="noStrike" kern="1200" dirty="0">
                <a:solidFill>
                  <a:schemeClr val="tx1"/>
                </a:solidFill>
                <a:effectLst/>
                <a:latin typeface="Garamond" panose="02020404030301010803" pitchFamily="18" charset="0"/>
                <a:ea typeface="+mj-ea"/>
                <a:cs typeface="+mj-cs"/>
              </a:rPr>
              <a:t> financier</a:t>
            </a:r>
            <a:endParaRPr lang="en-US" sz="5600" kern="1200" dirty="0">
              <a:solidFill>
                <a:schemeClr val="tx1"/>
              </a:solidFill>
              <a:latin typeface="Garamond" panose="02020404030301010803" pitchFamily="18" charset="0"/>
              <a:ea typeface="+mj-ea"/>
              <a:cs typeface="+mj-cs"/>
            </a:endParaRPr>
          </a:p>
        </p:txBody>
      </p:sp>
      <p:pic>
        <p:nvPicPr>
          <p:cNvPr id="1028" name="Picture 4" descr="page1image38295024">
            <a:extLst>
              <a:ext uri="{FF2B5EF4-FFF2-40B4-BE49-F238E27FC236}">
                <a16:creationId xmlns:a16="http://schemas.microsoft.com/office/drawing/2014/main" id="{E76235AA-62F2-4AD4-B335-83E3CB86E05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67553" y="477404"/>
            <a:ext cx="3873323" cy="1442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112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7566132-85CF-4148-822B-582B5C9F56B0}"/>
              </a:ext>
            </a:extLst>
          </p:cNvPr>
          <p:cNvPicPr>
            <a:picLocks noChangeAspect="1"/>
          </p:cNvPicPr>
          <p:nvPr/>
        </p:nvPicPr>
        <p:blipFill rotWithShape="1">
          <a:blip r:embed="rId2"/>
          <a:srcRect l="5048" r="4891"/>
          <a:stretch/>
        </p:blipFill>
        <p:spPr>
          <a:xfrm>
            <a:off x="220718" y="1345324"/>
            <a:ext cx="2743199" cy="4256690"/>
          </a:xfrm>
          <a:prstGeom prst="rect">
            <a:avLst/>
          </a:prstGeom>
        </p:spPr>
      </p:pic>
      <p:pic>
        <p:nvPicPr>
          <p:cNvPr id="1028" name="Picture 4" descr="Les cantonniers des routes">
            <a:extLst>
              <a:ext uri="{FF2B5EF4-FFF2-40B4-BE49-F238E27FC236}">
                <a16:creationId xmlns:a16="http://schemas.microsoft.com/office/drawing/2014/main" id="{A7F38020-E136-4E5A-800C-2C3A08153F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0249" y="1467563"/>
            <a:ext cx="2553249" cy="402409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orps à corps sur la route: Les routes, les chemins et l&amp;#39;organisation des services au XIXème siècle">
            <a:extLst>
              <a:ext uri="{FF2B5EF4-FFF2-40B4-BE49-F238E27FC236}">
                <a16:creationId xmlns:a16="http://schemas.microsoft.com/office/drawing/2014/main" id="{0A6741CB-F20D-4D60-A7E4-6118937428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9577" y="1409020"/>
            <a:ext cx="2872434" cy="40855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Economie de force et production d utilites - 1">
            <a:extLst>
              <a:ext uri="{FF2B5EF4-FFF2-40B4-BE49-F238E27FC236}">
                <a16:creationId xmlns:a16="http://schemas.microsoft.com/office/drawing/2014/main" id="{D43F2B87-C603-4D04-9AEB-E1F1AE9688D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599" r="14625"/>
          <a:stretch/>
        </p:blipFill>
        <p:spPr bwMode="auto">
          <a:xfrm>
            <a:off x="9280637" y="1418897"/>
            <a:ext cx="2852846" cy="4088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220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05EA3C80-7041-4485-8C6A-63FDAD7DEBA1}"/>
              </a:ext>
            </a:extLst>
          </p:cNvPr>
          <p:cNvSpPr txBox="1"/>
          <p:nvPr/>
        </p:nvSpPr>
        <p:spPr>
          <a:xfrm>
            <a:off x="8045254" y="1687703"/>
            <a:ext cx="3221831" cy="4524315"/>
          </a:xfrm>
          <a:prstGeom prst="rect">
            <a:avLst/>
          </a:prstGeom>
          <a:noFill/>
        </p:spPr>
        <p:txBody>
          <a:bodyPr wrap="square">
            <a:spAutoFit/>
          </a:bodyPr>
          <a:lstStyle/>
          <a:p>
            <a:pPr algn="l"/>
            <a:r>
              <a:rPr lang="fr-FR" sz="1800" b="0" i="0" u="none" strike="noStrike" baseline="0" dirty="0">
                <a:latin typeface="Times New Roman" panose="02020603050405020304" pitchFamily="18" charset="0"/>
              </a:rPr>
              <a:t>C.-I. Castel de Saint-Pierre, </a:t>
            </a:r>
            <a:r>
              <a:rPr lang="fr-FR" sz="1800" b="0" i="1" u="none" strike="noStrike" baseline="0" dirty="0">
                <a:latin typeface="Times New Roman" panose="02020603050405020304" pitchFamily="18" charset="0"/>
              </a:rPr>
              <a:t>Mémoire sur la réparation des chemins</a:t>
            </a:r>
            <a:r>
              <a:rPr lang="fr-FR" dirty="0">
                <a:latin typeface="Times New Roman" panose="02020603050405020304" pitchFamily="18" charset="0"/>
              </a:rPr>
              <a:t> (</a:t>
            </a:r>
            <a:r>
              <a:rPr lang="fr-FR" sz="1800" b="0" i="0" u="none" strike="noStrike" baseline="0" dirty="0">
                <a:latin typeface="Times New Roman" panose="02020603050405020304" pitchFamily="18" charset="0"/>
              </a:rPr>
              <a:t>1708)</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Meulan d’</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Ablois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Mémoire sur la manière de faire des routes et de les entretenir dans le royaume de France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(1781) </a:t>
            </a:r>
          </a:p>
          <a:p>
            <a:pPr algn="just"/>
            <a:endParaRPr lang="fr-FR"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800" b="0" i="0" u="none" strike="noStrike" baseline="0" dirty="0">
              <a:solidFill>
                <a:srgbClr val="000000"/>
              </a:solidFill>
              <a:latin typeface="Times New Roman" panose="02020603050405020304" pitchFamily="18" charset="0"/>
              <a:cs typeface="Times New Roman" panose="02020603050405020304" pitchFamily="18" charset="0"/>
            </a:endParaRPr>
          </a:p>
          <a:p>
            <a:pPr algn="just"/>
            <a:r>
              <a:rPr lang="fr-FR" sz="1800" b="0" i="1" u="none" strike="noStrike" baseline="0" dirty="0">
                <a:solidFill>
                  <a:srgbClr val="000000"/>
                </a:solidFill>
                <a:latin typeface="Times New Roman" panose="02020603050405020304" pitchFamily="18" charset="0"/>
                <a:cs typeface="Times New Roman" panose="02020603050405020304" pitchFamily="18" charset="0"/>
              </a:rPr>
              <a:t>Mémoire sur l'entretien des routes commerciales du royaume, présenté à l'Assemblée Nationale, </a:t>
            </a:r>
            <a:r>
              <a:rPr lang="fr-FR" sz="1800" b="0" i="0" u="none" strike="noStrike" baseline="0" dirty="0">
                <a:solidFill>
                  <a:srgbClr val="000000"/>
                </a:solidFill>
                <a:latin typeface="Times New Roman" panose="02020603050405020304" pitchFamily="18" charset="0"/>
                <a:cs typeface="Times New Roman" panose="02020603050405020304" pitchFamily="18" charset="0"/>
              </a:rPr>
              <a:t>par le citoyen </a:t>
            </a:r>
            <a:r>
              <a:rPr lang="fr-FR" sz="1800" b="0" i="0" u="none" strike="noStrike" cap="small" dirty="0" err="1">
                <a:solidFill>
                  <a:srgbClr val="000000"/>
                </a:solidFill>
                <a:latin typeface="Times New Roman" panose="02020603050405020304" pitchFamily="18" charset="0"/>
                <a:cs typeface="Times New Roman" panose="02020603050405020304" pitchFamily="18" charset="0"/>
              </a:rPr>
              <a:t>Mahuet</a:t>
            </a:r>
            <a:r>
              <a:rPr lang="fr-FR" sz="1800" b="0" i="0" u="none" strike="noStrike" baseline="0" dirty="0">
                <a:solidFill>
                  <a:srgbClr val="000000"/>
                </a:solidFill>
                <a:latin typeface="Times New Roman" panose="02020603050405020304" pitchFamily="18" charset="0"/>
                <a:cs typeface="Times New Roman" panose="02020603050405020304" pitchFamily="18" charset="0"/>
              </a:rPr>
              <a:t>, ancien régisseur général des messageries, 1790. </a:t>
            </a:r>
            <a:endParaRPr lang="fr-FR" dirty="0">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89220CE7-CB46-4139-B8AE-4222BC9C6942}"/>
              </a:ext>
            </a:extLst>
          </p:cNvPr>
          <p:cNvSpPr txBox="1"/>
          <p:nvPr/>
        </p:nvSpPr>
        <p:spPr>
          <a:xfrm>
            <a:off x="750013" y="5260855"/>
            <a:ext cx="2887039" cy="923330"/>
          </a:xfrm>
          <a:prstGeom prst="rect">
            <a:avLst/>
          </a:prstGeom>
          <a:noFill/>
        </p:spPr>
        <p:txBody>
          <a:bodyPr wrap="square">
            <a:spAutoFit/>
          </a:bodyPr>
          <a:lstStyle/>
          <a:p>
            <a:pPr algn="ctr"/>
            <a:r>
              <a:rPr lang="fr-FR" sz="1800" dirty="0">
                <a:effectLst/>
                <a:latin typeface="Times New Roman" panose="02020603050405020304" pitchFamily="18" charset="0"/>
                <a:ea typeface="Calibri" panose="020F0502020204030204" pitchFamily="34" charset="0"/>
              </a:rPr>
              <a:t>Jules </a:t>
            </a:r>
            <a:r>
              <a:rPr lang="fr-FR" sz="1800" cap="small" dirty="0" err="1">
                <a:effectLst/>
                <a:latin typeface="Times New Roman" panose="02020603050405020304" pitchFamily="18" charset="0"/>
                <a:ea typeface="Calibri" panose="020F0502020204030204" pitchFamily="34" charset="0"/>
              </a:rPr>
              <a:t>Dupuit</a:t>
            </a:r>
            <a:endParaRPr lang="fr-FR" cap="small" dirty="0">
              <a:latin typeface="Times New Roman" panose="02020603050405020304" pitchFamily="18" charset="0"/>
              <a:ea typeface="Calibri" panose="020F0502020204030204" pitchFamily="34" charset="0"/>
            </a:endParaRPr>
          </a:p>
          <a:p>
            <a:pPr algn="just"/>
            <a:r>
              <a:rPr lang="fr-FR" sz="1800" i="1" dirty="0">
                <a:effectLst/>
                <a:latin typeface="Times New Roman" panose="02020603050405020304" pitchFamily="18" charset="0"/>
                <a:ea typeface="Calibri" panose="020F0502020204030204" pitchFamily="34" charset="0"/>
              </a:rPr>
              <a:t>Considérations sur les frais d'entretien des routes</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dirty="0">
                <a:effectLst/>
                <a:latin typeface="Calibri" panose="020F0502020204030204" pitchFamily="34" charset="0"/>
                <a:ea typeface="Calibri" panose="020F0502020204030204" pitchFamily="34" charset="0"/>
                <a:cs typeface="Times New Roman" panose="02020603050405020304" pitchFamily="18" charset="0"/>
              </a:rPr>
              <a:t>(</a:t>
            </a:r>
            <a:r>
              <a:rPr lang="fr-FR" sz="1800" dirty="0">
                <a:effectLst/>
                <a:latin typeface="Times New Roman" panose="02020603050405020304" pitchFamily="18" charset="0"/>
                <a:ea typeface="Calibri" panose="020F0502020204030204" pitchFamily="34" charset="0"/>
              </a:rPr>
              <a:t>1842</a:t>
            </a:r>
            <a:r>
              <a:rPr lang="fr-FR" sz="1600" dirty="0">
                <a:effectLst/>
                <a:latin typeface="Calibri" panose="020F0502020204030204" pitchFamily="34" charset="0"/>
                <a:ea typeface="Calibri" panose="020F0502020204030204" pitchFamily="34" charset="0"/>
                <a:cs typeface="Times New Roman" panose="02020603050405020304" pitchFamily="18" charset="0"/>
              </a:rPr>
              <a:t>)</a:t>
            </a:r>
            <a:endParaRPr lang="fr-FR" dirty="0"/>
          </a:p>
        </p:txBody>
      </p:sp>
      <p:pic>
        <p:nvPicPr>
          <p:cNvPr id="3" name="Image 2">
            <a:extLst>
              <a:ext uri="{FF2B5EF4-FFF2-40B4-BE49-F238E27FC236}">
                <a16:creationId xmlns:a16="http://schemas.microsoft.com/office/drawing/2014/main" id="{95B13AE9-B829-42F6-BD4E-BC300CCA0041}"/>
              </a:ext>
            </a:extLst>
          </p:cNvPr>
          <p:cNvPicPr>
            <a:picLocks noChangeAspect="1"/>
          </p:cNvPicPr>
          <p:nvPr/>
        </p:nvPicPr>
        <p:blipFill rotWithShape="1">
          <a:blip r:embed="rId2"/>
          <a:srcRect l="5573" t="4613" r="7019"/>
          <a:stretch/>
        </p:blipFill>
        <p:spPr>
          <a:xfrm>
            <a:off x="4209468" y="1633591"/>
            <a:ext cx="3280394" cy="3343221"/>
          </a:xfrm>
          <a:prstGeom prst="rect">
            <a:avLst/>
          </a:prstGeom>
        </p:spPr>
      </p:pic>
      <p:sp>
        <p:nvSpPr>
          <p:cNvPr id="8" name="ZoneTexte 7">
            <a:extLst>
              <a:ext uri="{FF2B5EF4-FFF2-40B4-BE49-F238E27FC236}">
                <a16:creationId xmlns:a16="http://schemas.microsoft.com/office/drawing/2014/main" id="{86C4C7F8-2B97-44CA-BBC1-1E89B17D089D}"/>
              </a:ext>
            </a:extLst>
          </p:cNvPr>
          <p:cNvSpPr txBox="1"/>
          <p:nvPr/>
        </p:nvSpPr>
        <p:spPr>
          <a:xfrm>
            <a:off x="4202130" y="5363378"/>
            <a:ext cx="3462391" cy="923330"/>
          </a:xfrm>
          <a:prstGeom prst="rect">
            <a:avLst/>
          </a:prstGeom>
          <a:noFill/>
        </p:spPr>
        <p:txBody>
          <a:bodyPr wrap="square">
            <a:spAutoFit/>
          </a:bodyPr>
          <a:lstStyle/>
          <a:p>
            <a:pPr algn="just"/>
            <a:r>
              <a:rPr lang="fr-FR" b="0" i="0" dirty="0">
                <a:solidFill>
                  <a:srgbClr val="140F55"/>
                </a:solidFill>
                <a:effectLst/>
                <a:latin typeface="Times New Roman" panose="02020603050405020304" pitchFamily="18" charset="0"/>
                <a:cs typeface="Times New Roman" panose="02020603050405020304" pitchFamily="18" charset="0"/>
              </a:rPr>
              <a:t>Pierre-Marie Joseph </a:t>
            </a:r>
            <a:r>
              <a:rPr lang="fr-FR" b="0" i="0" cap="small" dirty="0" err="1">
                <a:solidFill>
                  <a:srgbClr val="140F55"/>
                </a:solidFill>
                <a:effectLst/>
                <a:latin typeface="Times New Roman" panose="02020603050405020304" pitchFamily="18" charset="0"/>
                <a:cs typeface="Times New Roman" panose="02020603050405020304" pitchFamily="18" charset="0"/>
              </a:rPr>
              <a:t>Trésaguet</a:t>
            </a:r>
            <a:r>
              <a:rPr lang="fr-FR" dirty="0">
                <a:solidFill>
                  <a:srgbClr val="140F55"/>
                </a:solidFill>
                <a:latin typeface="Times New Roman" panose="02020603050405020304" pitchFamily="18" charset="0"/>
                <a:cs typeface="Times New Roman" panose="02020603050405020304" pitchFamily="18" charset="0"/>
              </a:rPr>
              <a:t>, </a:t>
            </a:r>
            <a:r>
              <a:rPr lang="fr-FR" sz="1800" i="1" dirty="0">
                <a:solidFill>
                  <a:srgbClr val="212427"/>
                </a:solidFill>
                <a:effectLst/>
                <a:latin typeface="Times New Roman" panose="02020603050405020304" pitchFamily="18" charset="0"/>
                <a:ea typeface="Times New Roman" panose="02020603050405020304" pitchFamily="18" charset="0"/>
              </a:rPr>
              <a:t>Mémoire sur la construction et l’entretien des chemins (</a:t>
            </a:r>
            <a:r>
              <a:rPr lang="fr-FR" sz="1800" dirty="0">
                <a:solidFill>
                  <a:srgbClr val="212427"/>
                </a:solidFill>
                <a:effectLst/>
                <a:latin typeface="Times New Roman" panose="02020603050405020304" pitchFamily="18" charset="0"/>
                <a:ea typeface="Times New Roman" panose="02020603050405020304" pitchFamily="18" charset="0"/>
              </a:rPr>
              <a:t>1775</a:t>
            </a:r>
            <a:r>
              <a:rPr lang="fr-FR" i="1" dirty="0">
                <a:solidFill>
                  <a:srgbClr val="212427"/>
                </a:solidFill>
                <a:latin typeface="Times New Roman" panose="02020603050405020304" pitchFamily="18" charset="0"/>
                <a:ea typeface="Times New Roman" panose="02020603050405020304" pitchFamily="18" charset="0"/>
              </a:rPr>
              <a:t>)</a:t>
            </a:r>
            <a:r>
              <a:rPr lang="fr-FR" sz="1800" dirty="0">
                <a:solidFill>
                  <a:srgbClr val="212427"/>
                </a:solidFill>
                <a:effectLst/>
                <a:latin typeface="Times New Roman" panose="02020603050405020304" pitchFamily="18" charset="0"/>
                <a:ea typeface="Times New Roman" panose="02020603050405020304" pitchFamily="18" charset="0"/>
              </a:rPr>
              <a:t> </a:t>
            </a:r>
            <a:endParaRPr lang="fr-FR" b="0" i="0" dirty="0">
              <a:solidFill>
                <a:srgbClr val="140F55"/>
              </a:solidFill>
              <a:effectLst/>
              <a:latin typeface="Times New Roman" panose="02020603050405020304" pitchFamily="18" charset="0"/>
              <a:cs typeface="Times New Roman" panose="02020603050405020304" pitchFamily="18" charset="0"/>
            </a:endParaRPr>
          </a:p>
        </p:txBody>
      </p:sp>
      <p:pic>
        <p:nvPicPr>
          <p:cNvPr id="1026" name="Picture 2" descr="Economistas - Enciclopedia EMVI | eumed.net">
            <a:extLst>
              <a:ext uri="{FF2B5EF4-FFF2-40B4-BE49-F238E27FC236}">
                <a16:creationId xmlns:a16="http://schemas.microsoft.com/office/drawing/2014/main" id="{B0AFEFD7-FD96-442E-A68B-BB9A437809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574" y="1638948"/>
            <a:ext cx="2661010" cy="3389822"/>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E838F413-75DB-4F75-B7EE-CB3734F4DD92}"/>
              </a:ext>
            </a:extLst>
          </p:cNvPr>
          <p:cNvSpPr txBox="1"/>
          <p:nvPr/>
        </p:nvSpPr>
        <p:spPr>
          <a:xfrm>
            <a:off x="760289" y="-8796"/>
            <a:ext cx="10407720" cy="923330"/>
          </a:xfrm>
          <a:prstGeom prst="rect">
            <a:avLst/>
          </a:prstGeom>
          <a:noFill/>
        </p:spPr>
        <p:txBody>
          <a:bodyPr wrap="square">
            <a:spAutoFit/>
          </a:bodyPr>
          <a:lstStyle/>
          <a:p>
            <a:pPr algn="just" fontAlgn="base"/>
            <a:r>
              <a:rPr lang="fr-FR" b="0" i="0" dirty="0">
                <a:effectLst/>
                <a:latin typeface="TimesNewRomanPSMT_g"/>
              </a:rPr>
              <a:t>« Pratique très ancienne, l’entretien des routes est devenu à proprement parler une politique, en France, à la suite de l’hiver 1962</a:t>
            </a:r>
            <a:r>
              <a:rPr lang="fr-FR" b="0" i="0" dirty="0">
                <a:effectLst/>
                <a:latin typeface="TimesNewRomanPSMT_5"/>
              </a:rPr>
              <a:t>-1963, qui a entraîné de fortes dégradations et des besoins de reconstruction importants » (Rapport de la Cour des comptes, 2025) </a:t>
            </a:r>
          </a:p>
        </p:txBody>
      </p:sp>
    </p:spTree>
    <p:extLst>
      <p:ext uri="{BB962C8B-B14F-4D97-AF65-F5344CB8AC3E}">
        <p14:creationId xmlns:p14="http://schemas.microsoft.com/office/powerpoint/2010/main" val="2888708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Sous-titre 2">
            <a:extLst>
              <a:ext uri="{FF2B5EF4-FFF2-40B4-BE49-F238E27FC236}">
                <a16:creationId xmlns:a16="http://schemas.microsoft.com/office/drawing/2014/main" id="{20B6B1E0-D830-4267-AB8C-F139E9C64D90}"/>
              </a:ext>
            </a:extLst>
          </p:cNvPr>
          <p:cNvSpPr>
            <a:spLocks noGrp="1"/>
          </p:cNvSpPr>
          <p:nvPr>
            <p:ph type="subTitle" idx="1"/>
          </p:nvPr>
        </p:nvSpPr>
        <p:spPr>
          <a:xfrm>
            <a:off x="4818579" y="1045246"/>
            <a:ext cx="7140539" cy="4782207"/>
          </a:xfrm>
        </p:spPr>
        <p:txBody>
          <a:bodyPr>
            <a:normAutofit fontScale="25000" lnSpcReduction="20000"/>
          </a:bodyPr>
          <a:lstStyle/>
          <a:p>
            <a:pPr algn="just"/>
            <a:r>
              <a:rPr lang="fr-FR" sz="8000" b="1" dirty="0">
                <a:latin typeface="Times New Roman" panose="02020603050405020304" pitchFamily="18" charset="0"/>
                <a:cs typeface="Times New Roman" panose="02020603050405020304" pitchFamily="18" charset="0"/>
              </a:rPr>
              <a:t>I. Faire face à des dépenses en hausse</a:t>
            </a:r>
          </a:p>
          <a:p>
            <a:pPr algn="just"/>
            <a:r>
              <a:rPr lang="fr-FR" sz="7200" dirty="0">
                <a:latin typeface="Times New Roman" panose="02020603050405020304" pitchFamily="18" charset="0"/>
                <a:cs typeface="Times New Roman" panose="02020603050405020304" pitchFamily="18" charset="0"/>
              </a:rPr>
              <a:t>- Les facteurs de dégradation des infrastructures</a:t>
            </a:r>
          </a:p>
          <a:p>
            <a:pPr algn="just"/>
            <a:r>
              <a:rPr lang="fr-FR" sz="7200" dirty="0">
                <a:latin typeface="Times New Roman" panose="02020603050405020304" pitchFamily="18" charset="0"/>
                <a:cs typeface="Times New Roman" panose="02020603050405020304" pitchFamily="18" charset="0"/>
              </a:rPr>
              <a:t>- Des coûts croissants </a:t>
            </a:r>
          </a:p>
          <a:p>
            <a:pPr algn="just"/>
            <a:r>
              <a:rPr lang="fr-FR" sz="7200" dirty="0">
                <a:latin typeface="Times New Roman" panose="02020603050405020304" pitchFamily="18" charset="0"/>
                <a:cs typeface="Times New Roman" panose="02020603050405020304" pitchFamily="18" charset="0"/>
              </a:rPr>
              <a:t>- Catégories d’action : entretenir </a:t>
            </a:r>
            <a:r>
              <a:rPr lang="fr-FR" sz="7200" i="1" dirty="0">
                <a:latin typeface="Times New Roman" panose="02020603050405020304" pitchFamily="18" charset="0"/>
                <a:cs typeface="Times New Roman" panose="02020603050405020304" pitchFamily="18" charset="0"/>
              </a:rPr>
              <a:t>/</a:t>
            </a:r>
            <a:r>
              <a:rPr lang="fr-FR" sz="7200" dirty="0">
                <a:latin typeface="Times New Roman" panose="02020603050405020304" pitchFamily="18" charset="0"/>
                <a:cs typeface="Times New Roman" panose="02020603050405020304" pitchFamily="18" charset="0"/>
              </a:rPr>
              <a:t> réparer</a:t>
            </a:r>
          </a:p>
          <a:p>
            <a:pPr algn="just"/>
            <a:endParaRPr lang="fr-FR" sz="7200" dirty="0">
              <a:latin typeface="Times New Roman" panose="02020603050405020304" pitchFamily="18" charset="0"/>
              <a:cs typeface="Times New Roman" panose="02020603050405020304" pitchFamily="18" charset="0"/>
            </a:endParaRPr>
          </a:p>
          <a:p>
            <a:pPr algn="just"/>
            <a:r>
              <a:rPr lang="fr-FR" sz="8000" b="1" dirty="0">
                <a:latin typeface="Times New Roman" panose="02020603050405020304" pitchFamily="18" charset="0"/>
                <a:ea typeface="Tahoma" panose="020B0604030504040204" pitchFamily="34" charset="0"/>
                <a:cs typeface="Times New Roman" panose="02020603050405020304" pitchFamily="18" charset="0"/>
              </a:rPr>
              <a:t>II. Financer l’entretien</a:t>
            </a:r>
          </a:p>
          <a:p>
            <a:pPr algn="just"/>
            <a:r>
              <a:rPr lang="fr-FR" sz="7200" dirty="0">
                <a:latin typeface="Times New Roman" panose="02020603050405020304" pitchFamily="18" charset="0"/>
                <a:cs typeface="Times New Roman" panose="02020603050405020304" pitchFamily="18" charset="0"/>
              </a:rPr>
              <a:t>- Les échelles de financement </a:t>
            </a:r>
          </a:p>
          <a:p>
            <a:pPr algn="just"/>
            <a:r>
              <a:rPr lang="fr-FR" sz="7200" dirty="0">
                <a:latin typeface="Times New Roman" panose="02020603050405020304" pitchFamily="18" charset="0"/>
                <a:cs typeface="Times New Roman" panose="02020603050405020304" pitchFamily="18" charset="0"/>
              </a:rPr>
              <a:t>- Diversité et segmentation des modalités de financement</a:t>
            </a:r>
            <a:r>
              <a:rPr lang="fr-FR" sz="7200" dirty="0">
                <a:solidFill>
                  <a:srgbClr val="FF0000"/>
                </a:solidFill>
                <a:latin typeface="Times New Roman" panose="02020603050405020304" pitchFamily="18" charset="0"/>
                <a:cs typeface="Times New Roman" panose="02020603050405020304" pitchFamily="18" charset="0"/>
              </a:rPr>
              <a:t> </a:t>
            </a:r>
          </a:p>
          <a:p>
            <a:pPr algn="just"/>
            <a:r>
              <a:rPr lang="fr-FR" sz="7200" dirty="0">
                <a:latin typeface="Times New Roman" panose="02020603050405020304" pitchFamily="18" charset="0"/>
                <a:cs typeface="Times New Roman" panose="02020603050405020304" pitchFamily="18" charset="0"/>
              </a:rPr>
              <a:t>- Une politique d’arbitrages dans un contexte budgétaire contraint</a:t>
            </a:r>
          </a:p>
          <a:p>
            <a:pPr algn="just"/>
            <a:r>
              <a:rPr lang="fr-FR" sz="7200" dirty="0">
                <a:latin typeface="Times New Roman" panose="02020603050405020304" pitchFamily="18" charset="0"/>
                <a:cs typeface="Times New Roman" panose="02020603050405020304" pitchFamily="18" charset="0"/>
              </a:rPr>
              <a:t> </a:t>
            </a:r>
          </a:p>
          <a:p>
            <a:pPr algn="just"/>
            <a:r>
              <a:rPr lang="fr-FR" sz="8000" b="1" dirty="0">
                <a:latin typeface="Times New Roman" panose="02020603050405020304" pitchFamily="18" charset="0"/>
                <a:cs typeface="Times New Roman" panose="02020603050405020304" pitchFamily="18" charset="0"/>
              </a:rPr>
              <a:t>III. La mise en place d’une politique de maintenance durable</a:t>
            </a:r>
          </a:p>
          <a:p>
            <a:pPr algn="just"/>
            <a:r>
              <a:rPr lang="fr-FR" sz="7200" dirty="0">
                <a:latin typeface="Times New Roman" panose="02020603050405020304" pitchFamily="18" charset="0"/>
                <a:cs typeface="Times New Roman" panose="02020603050405020304" pitchFamily="18" charset="0"/>
              </a:rPr>
              <a:t>- Priorité donnée aux travaux d’entretien </a:t>
            </a:r>
          </a:p>
          <a:p>
            <a:pPr algn="just"/>
            <a:r>
              <a:rPr lang="fr-FR" sz="7200" dirty="0">
                <a:latin typeface="Times New Roman" panose="02020603050405020304" pitchFamily="18" charset="0"/>
                <a:cs typeface="Times New Roman" panose="02020603050405020304" pitchFamily="18" charset="0"/>
              </a:rPr>
              <a:t>- Les hésitations entre l’emploi de « stationnaires » et l’affermage</a:t>
            </a:r>
          </a:p>
          <a:p>
            <a:pPr algn="just"/>
            <a:r>
              <a:rPr lang="fr-FR" sz="7200" dirty="0">
                <a:latin typeface="Times New Roman" panose="02020603050405020304" pitchFamily="18" charset="0"/>
                <a:cs typeface="Times New Roman" panose="02020603050405020304" pitchFamily="18" charset="0"/>
              </a:rPr>
              <a:t>- Policer les usages</a:t>
            </a:r>
            <a:endParaRPr lang="fr-FR" dirty="0"/>
          </a:p>
        </p:txBody>
      </p:sp>
      <p:pic>
        <p:nvPicPr>
          <p:cNvPr id="5" name="Image 4">
            <a:extLst>
              <a:ext uri="{FF2B5EF4-FFF2-40B4-BE49-F238E27FC236}">
                <a16:creationId xmlns:a16="http://schemas.microsoft.com/office/drawing/2014/main" id="{4A68C191-5146-483B-AABC-BEC7FC7F9A96}"/>
              </a:ext>
            </a:extLst>
          </p:cNvPr>
          <p:cNvPicPr>
            <a:picLocks noChangeAspect="1"/>
          </p:cNvPicPr>
          <p:nvPr/>
        </p:nvPicPr>
        <p:blipFill rotWithShape="1">
          <a:blip r:embed="rId2">
            <a:extLst>
              <a:ext uri="{28A0092B-C50C-407E-A947-70E740481C1C}">
                <a14:useLocalDpi xmlns:a14="http://schemas.microsoft.com/office/drawing/2010/main" val="0"/>
              </a:ext>
            </a:extLst>
          </a:blip>
          <a:srcRect r="9812"/>
          <a:stretch/>
        </p:blipFill>
        <p:spPr>
          <a:xfrm rot="5400000">
            <a:off x="-828794" y="1636320"/>
            <a:ext cx="6185046" cy="3857625"/>
          </a:xfrm>
          <a:prstGeom prst="rect">
            <a:avLst/>
          </a:prstGeom>
        </p:spPr>
      </p:pic>
    </p:spTree>
    <p:extLst>
      <p:ext uri="{BB962C8B-B14F-4D97-AF65-F5344CB8AC3E}">
        <p14:creationId xmlns:p14="http://schemas.microsoft.com/office/powerpoint/2010/main" val="2051987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3458734" y="117188"/>
            <a:ext cx="6000736" cy="473125"/>
          </a:xfrm>
        </p:spPr>
        <p:txBody>
          <a:bodyPr>
            <a:normAutofit fontScale="90000"/>
          </a:bodyPr>
          <a:lstStyle/>
          <a:p>
            <a:r>
              <a:rPr lang="fr-FR" altLang="fr-FR" sz="2000" b="1" dirty="0">
                <a:latin typeface="Times New Roman" pitchFamily="18" charset="0"/>
                <a:cs typeface="Times New Roman" pitchFamily="18" charset="0"/>
              </a:rPr>
              <a:t>L’évolution du réseau des routes de postes en France </a:t>
            </a:r>
            <a:br>
              <a:rPr lang="fr-FR" altLang="fr-FR" sz="1800" dirty="0"/>
            </a:br>
            <a:endParaRPr lang="fr-FR" altLang="fr-FR" sz="1800" dirty="0"/>
          </a:p>
        </p:txBody>
      </p:sp>
      <p:sp>
        <p:nvSpPr>
          <p:cNvPr id="3076" name="Rectangle 1"/>
          <p:cNvSpPr>
            <a:spLocks noChangeArrowheads="1"/>
          </p:cNvSpPr>
          <p:nvPr/>
        </p:nvSpPr>
        <p:spPr bwMode="auto">
          <a:xfrm>
            <a:off x="585625" y="5496674"/>
            <a:ext cx="75206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pitchFamily="34" charset="0"/>
                <a:cs typeface="Times New Roman" pitchFamily="18" charset="0"/>
              </a:defRPr>
            </a:lvl1pPr>
            <a:lvl2pPr marL="742950" indent="-285750" eaLnBrk="0" hangingPunct="0">
              <a:defRPr sz="1200">
                <a:solidFill>
                  <a:schemeClr val="tx1"/>
                </a:solidFill>
                <a:latin typeface="Arial" pitchFamily="34" charset="0"/>
                <a:cs typeface="Times New Roman" pitchFamily="18" charset="0"/>
              </a:defRPr>
            </a:lvl2pPr>
            <a:lvl3pPr marL="1143000" indent="-228600" eaLnBrk="0" hangingPunct="0">
              <a:defRPr sz="1200">
                <a:solidFill>
                  <a:schemeClr val="tx1"/>
                </a:solidFill>
                <a:latin typeface="Arial" pitchFamily="34" charset="0"/>
                <a:cs typeface="Times New Roman" pitchFamily="18" charset="0"/>
              </a:defRPr>
            </a:lvl3pPr>
            <a:lvl4pPr marL="1600200" indent="-228600" eaLnBrk="0" hangingPunct="0">
              <a:defRPr sz="1200">
                <a:solidFill>
                  <a:schemeClr val="tx1"/>
                </a:solidFill>
                <a:latin typeface="Arial" pitchFamily="34" charset="0"/>
                <a:cs typeface="Times New Roman" pitchFamily="18" charset="0"/>
              </a:defRPr>
            </a:lvl4pPr>
            <a:lvl5pPr marL="2057400" indent="-228600" eaLnBrk="0" hangingPunct="0">
              <a:defRPr sz="1200">
                <a:solidFill>
                  <a:schemeClr val="tx1"/>
                </a:solidFill>
                <a:latin typeface="Arial" pitchFamily="34" charset="0"/>
                <a:cs typeface="Times New Roman" pitchFamily="18" charset="0"/>
              </a:defRPr>
            </a:lvl5pPr>
            <a:lvl6pPr marL="2514600" indent="-228600" eaLnBrk="0" fontAlgn="base" hangingPunct="0">
              <a:spcBef>
                <a:spcPct val="0"/>
              </a:spcBef>
              <a:spcAft>
                <a:spcPct val="0"/>
              </a:spcAft>
              <a:defRPr sz="1200">
                <a:solidFill>
                  <a:schemeClr val="tx1"/>
                </a:solidFill>
                <a:latin typeface="Arial" pitchFamily="34" charset="0"/>
                <a:cs typeface="Times New Roman" pitchFamily="18" charset="0"/>
              </a:defRPr>
            </a:lvl6pPr>
            <a:lvl7pPr marL="2971800" indent="-228600" eaLnBrk="0" fontAlgn="base" hangingPunct="0">
              <a:spcBef>
                <a:spcPct val="0"/>
              </a:spcBef>
              <a:spcAft>
                <a:spcPct val="0"/>
              </a:spcAft>
              <a:defRPr sz="1200">
                <a:solidFill>
                  <a:schemeClr val="tx1"/>
                </a:solidFill>
                <a:latin typeface="Arial" pitchFamily="34" charset="0"/>
                <a:cs typeface="Times New Roman" pitchFamily="18" charset="0"/>
              </a:defRPr>
            </a:lvl7pPr>
            <a:lvl8pPr marL="3429000" indent="-228600" eaLnBrk="0" fontAlgn="base" hangingPunct="0">
              <a:spcBef>
                <a:spcPct val="0"/>
              </a:spcBef>
              <a:spcAft>
                <a:spcPct val="0"/>
              </a:spcAft>
              <a:defRPr sz="1200">
                <a:solidFill>
                  <a:schemeClr val="tx1"/>
                </a:solidFill>
                <a:latin typeface="Arial" pitchFamily="34" charset="0"/>
                <a:cs typeface="Times New Roman" pitchFamily="18" charset="0"/>
              </a:defRPr>
            </a:lvl8pPr>
            <a:lvl9pPr marL="3886200" indent="-228600" eaLnBrk="0" fontAlgn="base" hangingPunct="0">
              <a:spcBef>
                <a:spcPct val="0"/>
              </a:spcBef>
              <a:spcAft>
                <a:spcPct val="0"/>
              </a:spcAft>
              <a:defRPr sz="1200">
                <a:solidFill>
                  <a:schemeClr val="tx1"/>
                </a:solidFill>
                <a:latin typeface="Arial" pitchFamily="34" charset="0"/>
                <a:cs typeface="Times New Roman" pitchFamily="18" charset="0"/>
              </a:defRPr>
            </a:lvl9pPr>
          </a:lstStyle>
          <a:p>
            <a:pPr algn="just" eaLnBrk="1" hangingPunct="1"/>
            <a:r>
              <a:rPr lang="fr-FR" altLang="fr-FR" dirty="0">
                <a:latin typeface="Times New Roman" pitchFamily="18" charset="0"/>
              </a:rPr>
              <a:t>Anne </a:t>
            </a:r>
            <a:r>
              <a:rPr lang="fr-FR" altLang="fr-FR" dirty="0" err="1">
                <a:latin typeface="Times New Roman" pitchFamily="18" charset="0"/>
              </a:rPr>
              <a:t>Bretagnolle</a:t>
            </a:r>
            <a:r>
              <a:rPr lang="fr-FR" altLang="fr-FR" dirty="0">
                <a:latin typeface="Times New Roman" pitchFamily="18" charset="0"/>
              </a:rPr>
              <a:t> et Nicolas Verdier, </a:t>
            </a:r>
            <a:r>
              <a:rPr lang="fr-FR" altLang="fr-FR" i="1" dirty="0">
                <a:latin typeface="Times New Roman" pitchFamily="18" charset="0"/>
              </a:rPr>
              <a:t>Postes d’Europe XVIIIe-XXe siècles, </a:t>
            </a:r>
            <a:r>
              <a:rPr lang="en-US" i="1" dirty="0" err="1">
                <a:effectLst/>
                <a:latin typeface="Times New Roman" panose="02020603050405020304" pitchFamily="18" charset="0"/>
                <a:ea typeface="Calibri" panose="020F0502020204030204" pitchFamily="34" charset="0"/>
              </a:rPr>
              <a:t>Jalons</a:t>
            </a:r>
            <a:r>
              <a:rPr lang="en-US" i="1" dirty="0">
                <a:effectLst/>
                <a:latin typeface="Times New Roman" panose="02020603050405020304" pitchFamily="18" charset="0"/>
                <a:ea typeface="Calibri" panose="020F0502020204030204" pitchFamily="34" charset="0"/>
              </a:rPr>
              <a:t> </a:t>
            </a:r>
            <a:r>
              <a:rPr lang="en-US" i="1" dirty="0" err="1">
                <a:effectLst/>
                <a:latin typeface="Times New Roman" panose="02020603050405020304" pitchFamily="18" charset="0"/>
                <a:ea typeface="Calibri" panose="020F0502020204030204" pitchFamily="34" charset="0"/>
              </a:rPr>
              <a:t>d’une</a:t>
            </a:r>
            <a:r>
              <a:rPr lang="en-US" i="1" dirty="0">
                <a:effectLst/>
                <a:latin typeface="Times New Roman" panose="02020603050405020304" pitchFamily="18" charset="0"/>
                <a:ea typeface="Calibri" panose="020F0502020204030204" pitchFamily="34" charset="0"/>
              </a:rPr>
              <a:t> </a:t>
            </a:r>
            <a:r>
              <a:rPr lang="en-US" i="1" dirty="0" err="1">
                <a:effectLst/>
                <a:latin typeface="Times New Roman" panose="02020603050405020304" pitchFamily="18" charset="0"/>
                <a:ea typeface="Calibri" panose="020F0502020204030204" pitchFamily="34" charset="0"/>
              </a:rPr>
              <a:t>histoire</a:t>
            </a:r>
            <a:r>
              <a:rPr lang="en-US" i="1" dirty="0">
                <a:effectLst/>
                <a:latin typeface="Times New Roman" panose="02020603050405020304" pitchFamily="18" charset="0"/>
                <a:ea typeface="Calibri" panose="020F0502020204030204" pitchFamily="34" charset="0"/>
              </a:rPr>
              <a:t> </a:t>
            </a:r>
            <a:r>
              <a:rPr lang="en-US" i="1" dirty="0" err="1">
                <a:effectLst/>
                <a:latin typeface="Times New Roman" panose="02020603050405020304" pitchFamily="18" charset="0"/>
                <a:ea typeface="Calibri" panose="020F0502020204030204" pitchFamily="34" charset="0"/>
              </a:rPr>
              <a:t>comparée</a:t>
            </a:r>
            <a:r>
              <a:rPr lang="fr-FR" dirty="0">
                <a:effectLst/>
                <a:latin typeface="Times New Roman" panose="02020603050405020304" pitchFamily="18" charset="0"/>
                <a:ea typeface="Calibri" panose="020F0502020204030204" pitchFamily="34" charset="0"/>
              </a:rPr>
              <a:t>, Paris, Comité pour l’histoire de la Poste, 2007 </a:t>
            </a:r>
            <a:r>
              <a:rPr lang="fr-FR" altLang="fr-FR" dirty="0">
                <a:latin typeface="Times New Roman" pitchFamily="18" charset="0"/>
              </a:rPr>
              <a:t>2007, p.170</a:t>
            </a:r>
          </a:p>
        </p:txBody>
      </p:sp>
      <p:pic>
        <p:nvPicPr>
          <p:cNvPr id="3" name="Image 2">
            <a:extLst>
              <a:ext uri="{FF2B5EF4-FFF2-40B4-BE49-F238E27FC236}">
                <a16:creationId xmlns:a16="http://schemas.microsoft.com/office/drawing/2014/main" id="{02EEC3B0-362B-4175-891D-EE27F4C80DA1}"/>
              </a:ext>
            </a:extLst>
          </p:cNvPr>
          <p:cNvPicPr>
            <a:picLocks noChangeAspect="1"/>
          </p:cNvPicPr>
          <p:nvPr/>
        </p:nvPicPr>
        <p:blipFill>
          <a:blip r:embed="rId2"/>
          <a:stretch>
            <a:fillRect/>
          </a:stretch>
        </p:blipFill>
        <p:spPr>
          <a:xfrm>
            <a:off x="81870" y="1827140"/>
            <a:ext cx="3705029" cy="3556516"/>
          </a:xfrm>
          <a:prstGeom prst="rect">
            <a:avLst/>
          </a:prstGeom>
        </p:spPr>
      </p:pic>
      <p:pic>
        <p:nvPicPr>
          <p:cNvPr id="5" name="Image 4">
            <a:extLst>
              <a:ext uri="{FF2B5EF4-FFF2-40B4-BE49-F238E27FC236}">
                <a16:creationId xmlns:a16="http://schemas.microsoft.com/office/drawing/2014/main" id="{D9286FAB-32ED-4333-B231-FF3C4D7A7A40}"/>
              </a:ext>
            </a:extLst>
          </p:cNvPr>
          <p:cNvPicPr>
            <a:picLocks noChangeAspect="1"/>
          </p:cNvPicPr>
          <p:nvPr/>
        </p:nvPicPr>
        <p:blipFill>
          <a:blip r:embed="rId3"/>
          <a:stretch>
            <a:fillRect/>
          </a:stretch>
        </p:blipFill>
        <p:spPr>
          <a:xfrm>
            <a:off x="3856764" y="1818526"/>
            <a:ext cx="4362564" cy="3544584"/>
          </a:xfrm>
          <a:prstGeom prst="rect">
            <a:avLst/>
          </a:prstGeom>
        </p:spPr>
      </p:pic>
      <p:pic>
        <p:nvPicPr>
          <p:cNvPr id="8" name="Picture 2">
            <a:extLst>
              <a:ext uri="{FF2B5EF4-FFF2-40B4-BE49-F238E27FC236}">
                <a16:creationId xmlns:a16="http://schemas.microsoft.com/office/drawing/2014/main" id="{FBEC42A6-1326-4627-9977-9B9958F739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1930" y="1520577"/>
            <a:ext cx="3728080" cy="4602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802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DB8F55E-31FC-4368-9107-6D4CB614ABC9}"/>
              </a:ext>
            </a:extLst>
          </p:cNvPr>
          <p:cNvPicPr>
            <a:picLocks noChangeAspect="1"/>
          </p:cNvPicPr>
          <p:nvPr/>
        </p:nvPicPr>
        <p:blipFill>
          <a:blip r:embed="rId2"/>
          <a:stretch>
            <a:fillRect/>
          </a:stretch>
        </p:blipFill>
        <p:spPr>
          <a:xfrm>
            <a:off x="575353" y="200710"/>
            <a:ext cx="4408981" cy="6045979"/>
          </a:xfrm>
          <a:prstGeom prst="rect">
            <a:avLst/>
          </a:prstGeom>
        </p:spPr>
      </p:pic>
      <p:pic>
        <p:nvPicPr>
          <p:cNvPr id="5" name="Image 4">
            <a:extLst>
              <a:ext uri="{FF2B5EF4-FFF2-40B4-BE49-F238E27FC236}">
                <a16:creationId xmlns:a16="http://schemas.microsoft.com/office/drawing/2014/main" id="{3222C19F-5EC3-465E-80AE-1D342336C668}"/>
              </a:ext>
            </a:extLst>
          </p:cNvPr>
          <p:cNvPicPr>
            <a:picLocks noChangeAspect="1"/>
          </p:cNvPicPr>
          <p:nvPr/>
        </p:nvPicPr>
        <p:blipFill>
          <a:blip r:embed="rId3"/>
          <a:stretch>
            <a:fillRect/>
          </a:stretch>
        </p:blipFill>
        <p:spPr>
          <a:xfrm>
            <a:off x="6310714" y="441788"/>
            <a:ext cx="3480558" cy="2936723"/>
          </a:xfrm>
          <a:prstGeom prst="rect">
            <a:avLst/>
          </a:prstGeom>
        </p:spPr>
      </p:pic>
      <p:pic>
        <p:nvPicPr>
          <p:cNvPr id="7" name="Image 6">
            <a:extLst>
              <a:ext uri="{FF2B5EF4-FFF2-40B4-BE49-F238E27FC236}">
                <a16:creationId xmlns:a16="http://schemas.microsoft.com/office/drawing/2014/main" id="{69F2DC3A-A3F7-48E4-A619-654CB4297E56}"/>
              </a:ext>
            </a:extLst>
          </p:cNvPr>
          <p:cNvPicPr>
            <a:picLocks noChangeAspect="1"/>
          </p:cNvPicPr>
          <p:nvPr/>
        </p:nvPicPr>
        <p:blipFill>
          <a:blip r:embed="rId4"/>
          <a:stretch>
            <a:fillRect/>
          </a:stretch>
        </p:blipFill>
        <p:spPr>
          <a:xfrm>
            <a:off x="6496596" y="3575406"/>
            <a:ext cx="3471376" cy="2763750"/>
          </a:xfrm>
          <a:prstGeom prst="rect">
            <a:avLst/>
          </a:prstGeom>
        </p:spPr>
      </p:pic>
      <p:sp>
        <p:nvSpPr>
          <p:cNvPr id="9" name="ZoneTexte 8">
            <a:extLst>
              <a:ext uri="{FF2B5EF4-FFF2-40B4-BE49-F238E27FC236}">
                <a16:creationId xmlns:a16="http://schemas.microsoft.com/office/drawing/2014/main" id="{F229FEA1-F6B7-44C3-B977-F7CE0B9FF6FE}"/>
              </a:ext>
            </a:extLst>
          </p:cNvPr>
          <p:cNvSpPr txBox="1"/>
          <p:nvPr/>
        </p:nvSpPr>
        <p:spPr>
          <a:xfrm>
            <a:off x="1417832" y="6483662"/>
            <a:ext cx="9493322" cy="261610"/>
          </a:xfrm>
          <a:prstGeom prst="rect">
            <a:avLst/>
          </a:prstGeom>
          <a:noFill/>
        </p:spPr>
        <p:txBody>
          <a:bodyPr wrap="square">
            <a:spAutoFit/>
          </a:bodyPr>
          <a:lstStyle/>
          <a:p>
            <a:r>
              <a:rPr lang="fr-FR" sz="1100" b="0" i="0" u="none" strike="noStrike" baseline="0" dirty="0">
                <a:solidFill>
                  <a:srgbClr val="000000"/>
                </a:solidFill>
                <a:latin typeface="Times New Roman" panose="02020603050405020304" pitchFamily="18" charset="0"/>
              </a:rPr>
              <a:t>Bernard LEPETIT, </a:t>
            </a:r>
            <a:r>
              <a:rPr lang="fr-FR" sz="1100" b="0" i="1" u="none" strike="noStrike" baseline="0" dirty="0">
                <a:solidFill>
                  <a:srgbClr val="000000"/>
                </a:solidFill>
                <a:latin typeface="Times New Roman" panose="02020603050405020304" pitchFamily="18" charset="0"/>
              </a:rPr>
              <a:t>Chemins de terre &amp; voies d’eau. Réseaux de transport et organisation de l'espace en France (1740-1840)</a:t>
            </a:r>
            <a:r>
              <a:rPr lang="fr-FR" sz="1100" b="0" i="0" u="none" strike="noStrike" baseline="0" dirty="0">
                <a:solidFill>
                  <a:srgbClr val="000000"/>
                </a:solidFill>
                <a:latin typeface="Times New Roman" panose="02020603050405020304" pitchFamily="18" charset="0"/>
              </a:rPr>
              <a:t>, Paris, </a:t>
            </a:r>
            <a:r>
              <a:rPr lang="fr-FR" sz="1100" b="0" i="0" u="none" strike="noStrike" baseline="0" dirty="0" err="1">
                <a:solidFill>
                  <a:srgbClr val="000000"/>
                </a:solidFill>
                <a:latin typeface="Times New Roman" panose="02020603050405020304" pitchFamily="18" charset="0"/>
              </a:rPr>
              <a:t>éd.EHESS</a:t>
            </a:r>
            <a:r>
              <a:rPr lang="fr-FR" sz="1100" b="0" i="0" u="none" strike="noStrike" baseline="0" dirty="0">
                <a:solidFill>
                  <a:srgbClr val="000000"/>
                </a:solidFill>
                <a:latin typeface="Times New Roman" panose="02020603050405020304" pitchFamily="18" charset="0"/>
              </a:rPr>
              <a:t>, 1984, p.56 et 64.</a:t>
            </a:r>
            <a:endParaRPr lang="fr-FR" sz="1100" dirty="0"/>
          </a:p>
        </p:txBody>
      </p:sp>
    </p:spTree>
    <p:extLst>
      <p:ext uri="{BB962C8B-B14F-4D97-AF65-F5344CB8AC3E}">
        <p14:creationId xmlns:p14="http://schemas.microsoft.com/office/powerpoint/2010/main" val="1502854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Image 3" descr="d:\utilisateur\Mes documents\en projet\colloque ACHIF\DSCF8097.JPG">
            <a:extLst>
              <a:ext uri="{FF2B5EF4-FFF2-40B4-BE49-F238E27FC236}">
                <a16:creationId xmlns:a16="http://schemas.microsoft.com/office/drawing/2014/main" id="{73F714A8-ED7F-454E-B455-35B47CE52F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909" t="3529" r="11404" b="2058"/>
          <a:stretch>
            <a:fillRect/>
          </a:stretch>
        </p:blipFill>
        <p:spPr bwMode="auto">
          <a:xfrm>
            <a:off x="2279650" y="333375"/>
            <a:ext cx="7704138"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7">
            <a:extLst>
              <a:ext uri="{FF2B5EF4-FFF2-40B4-BE49-F238E27FC236}">
                <a16:creationId xmlns:a16="http://schemas.microsoft.com/office/drawing/2014/main" id="{9131474F-A2B3-437B-8040-3D16F5848178}"/>
              </a:ext>
            </a:extLst>
          </p:cNvPr>
          <p:cNvSpPr txBox="1"/>
          <p:nvPr/>
        </p:nvSpPr>
        <p:spPr>
          <a:xfrm>
            <a:off x="1027416" y="6047211"/>
            <a:ext cx="9996755" cy="584775"/>
          </a:xfrm>
          <a:prstGeom prst="rect">
            <a:avLst/>
          </a:prstGeom>
          <a:noFill/>
        </p:spPr>
        <p:txBody>
          <a:bodyPr wrap="square">
            <a:spAutoFit/>
          </a:bodyPr>
          <a:lstStyle/>
          <a:p>
            <a:r>
              <a:rPr lang="fr-FR" altLang="fr-FR" sz="1600" dirty="0">
                <a:latin typeface="Times New Roman" panose="02020603050405020304" pitchFamily="18" charset="0"/>
                <a:cs typeface="Times New Roman" panose="02020603050405020304" pitchFamily="18" charset="0"/>
              </a:rPr>
              <a:t>Charles-Joseph MINARD, </a:t>
            </a:r>
            <a:r>
              <a:rPr lang="fr-FR" altLang="fr-FR" sz="1600" i="1" dirty="0">
                <a:latin typeface="Times New Roman" panose="02020603050405020304" pitchFamily="18" charset="0"/>
                <a:cs typeface="Times New Roman" panose="02020603050405020304" pitchFamily="18" charset="0"/>
              </a:rPr>
              <a:t>Projet de canal et de chemins de fer pour le transport des pavés à Paris, précédé d'un tableau des progrès de la dépense du pavé de Paris pendant les deux derniers siècles</a:t>
            </a:r>
            <a:r>
              <a:rPr lang="fr-FR" altLang="fr-FR" sz="1600" dirty="0">
                <a:latin typeface="Times New Roman" panose="02020603050405020304" pitchFamily="18" charset="0"/>
                <a:cs typeface="Times New Roman" panose="02020603050405020304" pitchFamily="18" charset="0"/>
              </a:rPr>
              <a:t>, Paris, A. </a:t>
            </a:r>
            <a:r>
              <a:rPr lang="fr-FR" altLang="fr-FR" sz="1600" dirty="0" err="1">
                <a:latin typeface="Times New Roman" panose="02020603050405020304" pitchFamily="18" charset="0"/>
                <a:cs typeface="Times New Roman" panose="02020603050405020304" pitchFamily="18" charset="0"/>
              </a:rPr>
              <a:t>Pihan-Delaforest</a:t>
            </a:r>
            <a:r>
              <a:rPr lang="fr-FR" altLang="fr-FR" sz="1600" dirty="0">
                <a:latin typeface="Times New Roman" panose="02020603050405020304" pitchFamily="18" charset="0"/>
                <a:cs typeface="Times New Roman" panose="02020603050405020304" pitchFamily="18" charset="0"/>
              </a:rPr>
              <a:t>, 1826</a:t>
            </a:r>
            <a:endParaRPr lang="fr-FR"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DCE5FE3-BC90-451C-B386-DF009912956A}"/>
              </a:ext>
            </a:extLst>
          </p:cNvPr>
          <p:cNvSpPr txBox="1"/>
          <p:nvPr/>
        </p:nvSpPr>
        <p:spPr>
          <a:xfrm>
            <a:off x="3048856" y="423746"/>
            <a:ext cx="6097712" cy="646331"/>
          </a:xfrm>
          <a:prstGeom prst="rect">
            <a:avLst/>
          </a:prstGeom>
          <a:noFill/>
        </p:spPr>
        <p:txBody>
          <a:bodyPr wrap="square">
            <a:spAutoFit/>
          </a:bodyPr>
          <a:lstStyle/>
          <a:p>
            <a:pPr indent="450215" algn="ct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Ventilation prospective de la main d’œuvre corvéable</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selon la nature des ouvrages (1777)</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au 3">
            <a:extLst>
              <a:ext uri="{FF2B5EF4-FFF2-40B4-BE49-F238E27FC236}">
                <a16:creationId xmlns:a16="http://schemas.microsoft.com/office/drawing/2014/main" id="{2C0D119C-5B4E-4309-B99F-832F6BABB5B5}"/>
              </a:ext>
            </a:extLst>
          </p:cNvPr>
          <p:cNvGraphicFramePr>
            <a:graphicFrameLocks noGrp="1"/>
          </p:cNvGraphicFramePr>
          <p:nvPr>
            <p:extLst>
              <p:ext uri="{D42A27DB-BD31-4B8C-83A1-F6EECF244321}">
                <p14:modId xmlns:p14="http://schemas.microsoft.com/office/powerpoint/2010/main" val="2620949880"/>
              </p:ext>
            </p:extLst>
          </p:nvPr>
        </p:nvGraphicFramePr>
        <p:xfrm>
          <a:off x="3369925" y="1510300"/>
          <a:ext cx="5753527" cy="4535791"/>
        </p:xfrm>
        <a:graphic>
          <a:graphicData uri="http://schemas.openxmlformats.org/drawingml/2006/table">
            <a:tbl>
              <a:tblPr firstRow="1" firstCol="1" bandRow="1">
                <a:tableStyleId>{5C22544A-7EE6-4342-B048-85BDC9FD1C3A}</a:tableStyleId>
              </a:tblPr>
              <a:tblGrid>
                <a:gridCol w="1684961">
                  <a:extLst>
                    <a:ext uri="{9D8B030D-6E8A-4147-A177-3AD203B41FA5}">
                      <a16:colId xmlns:a16="http://schemas.microsoft.com/office/drawing/2014/main" val="3399934130"/>
                    </a:ext>
                  </a:extLst>
                </a:gridCol>
                <a:gridCol w="2270589">
                  <a:extLst>
                    <a:ext uri="{9D8B030D-6E8A-4147-A177-3AD203B41FA5}">
                      <a16:colId xmlns:a16="http://schemas.microsoft.com/office/drawing/2014/main" val="1076978763"/>
                    </a:ext>
                  </a:extLst>
                </a:gridCol>
                <a:gridCol w="1797977">
                  <a:extLst>
                    <a:ext uri="{9D8B030D-6E8A-4147-A177-3AD203B41FA5}">
                      <a16:colId xmlns:a16="http://schemas.microsoft.com/office/drawing/2014/main" val="706620349"/>
                    </a:ext>
                  </a:extLst>
                </a:gridCol>
              </a:tblGrid>
              <a:tr h="924673">
                <a:tc>
                  <a:txBody>
                    <a:bodyPr/>
                    <a:lstStyle/>
                    <a:p>
                      <a:pPr marL="180340" algn="ct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Généralités</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Nombre de corvéables affectés à l’entretien</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noFill/>
                  </a:tcPr>
                </a:tc>
                <a:tc>
                  <a:txBody>
                    <a:bodyPr/>
                    <a:lstStyle/>
                    <a:p>
                      <a:pP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Pourcentage de corvéables affectés à l’entretien</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487958"/>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Alençon</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5 000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6,6%</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4053328874"/>
                  </a:ext>
                </a:extLst>
              </a:tr>
              <a:tr h="239546">
                <a:tc>
                  <a:txBody>
                    <a:bodyPr/>
                    <a:lstStyle/>
                    <a:p>
                      <a:pP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Amiens</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43 000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66%</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02669075"/>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Bourges</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6 500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15,2%</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806700169"/>
                  </a:ext>
                </a:extLst>
              </a:tr>
              <a:tr h="239546">
                <a:tc>
                  <a:txBody>
                    <a:bodyPr/>
                    <a:lstStyle/>
                    <a:p>
                      <a:pP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Châlons</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54 000</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51,7%</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923757332"/>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La Rochelle</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8 400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25%</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66300174"/>
                  </a:ext>
                </a:extLst>
              </a:tr>
              <a:tr h="239546">
                <a:tc>
                  <a:txBody>
                    <a:bodyPr/>
                    <a:lstStyle/>
                    <a:p>
                      <a:pP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Limoges</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12 000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24%</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495680156"/>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Lyon</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120 000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94,1%</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499418071"/>
                  </a:ext>
                </a:extLst>
              </a:tr>
              <a:tr h="239546">
                <a:tc>
                  <a:txBody>
                    <a:bodyPr/>
                    <a:lstStyle/>
                    <a:p>
                      <a:pP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Moulins</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12 720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40%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751747300"/>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Nancy</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110 000</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68,8%</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4057663333"/>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Orléans</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16 000</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39%</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818071399"/>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Riom </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52 000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33%</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146242961"/>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Soissons</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14 666</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44%</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955976652"/>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Tours</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70 950</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32%</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385298526"/>
                  </a:ext>
                </a:extLst>
              </a:tr>
              <a:tr h="239546">
                <a:tc>
                  <a:txBody>
                    <a:bodyPr/>
                    <a:lstStyle/>
                    <a:p>
                      <a:pP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Valenciennes</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a:solidFill>
                            <a:schemeClr val="tx1"/>
                          </a:solidFill>
                          <a:effectLst/>
                          <a:latin typeface="Times New Roman" panose="02020603050405020304" pitchFamily="18" charset="0"/>
                          <a:cs typeface="Times New Roman" panose="02020603050405020304" pitchFamily="18" charset="0"/>
                        </a:rPr>
                        <a:t>11 578</a:t>
                      </a:r>
                      <a:endParaRPr lang="fr-FR" sz="16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tc>
                  <a:txBody>
                    <a:bodyPr/>
                    <a:lstStyle/>
                    <a:p>
                      <a:pPr algn="r">
                        <a:lnSpc>
                          <a:spcPct val="115000"/>
                        </a:lnSpc>
                        <a:spcAft>
                          <a:spcPts val="1000"/>
                        </a:spcAft>
                      </a:pPr>
                      <a:r>
                        <a:rPr lang="fr-FR" sz="1600" dirty="0">
                          <a:solidFill>
                            <a:schemeClr val="tx1"/>
                          </a:solidFill>
                          <a:effectLst/>
                          <a:latin typeface="Times New Roman" panose="02020603050405020304" pitchFamily="18" charset="0"/>
                          <a:cs typeface="Times New Roman" panose="02020603050405020304" pitchFamily="18" charset="0"/>
                        </a:rPr>
                        <a:t>100%</a:t>
                      </a:r>
                      <a:endParaRPr lang="fr-FR" sz="1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678346155"/>
                  </a:ext>
                </a:extLst>
              </a:tr>
            </a:tbl>
          </a:graphicData>
        </a:graphic>
      </p:graphicFrame>
    </p:spTree>
    <p:extLst>
      <p:ext uri="{BB962C8B-B14F-4D97-AF65-F5344CB8AC3E}">
        <p14:creationId xmlns:p14="http://schemas.microsoft.com/office/powerpoint/2010/main" val="3979754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4CC234AC-CF55-A322-9BEA-B32C0E83B01D}"/>
              </a:ext>
            </a:extLst>
          </p:cNvPr>
          <p:cNvGraphicFramePr>
            <a:graphicFrameLocks noGrp="1"/>
          </p:cNvGraphicFramePr>
          <p:nvPr>
            <p:extLst>
              <p:ext uri="{D42A27DB-BD31-4B8C-83A1-F6EECF244321}">
                <p14:modId xmlns:p14="http://schemas.microsoft.com/office/powerpoint/2010/main" val="3210634219"/>
              </p:ext>
            </p:extLst>
          </p:nvPr>
        </p:nvGraphicFramePr>
        <p:xfrm>
          <a:off x="3757026" y="1323950"/>
          <a:ext cx="7655574" cy="3950974"/>
        </p:xfrm>
        <a:graphic>
          <a:graphicData uri="http://schemas.openxmlformats.org/drawingml/2006/table">
            <a:tbl>
              <a:tblPr firstRow="1" firstCol="1" bandRow="1">
                <a:tableStyleId>{5940675A-B579-460E-94D1-54222C63F5DA}</a:tableStyleId>
              </a:tblPr>
              <a:tblGrid>
                <a:gridCol w="2442114">
                  <a:extLst>
                    <a:ext uri="{9D8B030D-6E8A-4147-A177-3AD203B41FA5}">
                      <a16:colId xmlns:a16="http://schemas.microsoft.com/office/drawing/2014/main" val="1818711477"/>
                    </a:ext>
                  </a:extLst>
                </a:gridCol>
                <a:gridCol w="1168905">
                  <a:extLst>
                    <a:ext uri="{9D8B030D-6E8A-4147-A177-3AD203B41FA5}">
                      <a16:colId xmlns:a16="http://schemas.microsoft.com/office/drawing/2014/main" val="2720493155"/>
                    </a:ext>
                  </a:extLst>
                </a:gridCol>
                <a:gridCol w="2708910">
                  <a:extLst>
                    <a:ext uri="{9D8B030D-6E8A-4147-A177-3AD203B41FA5}">
                      <a16:colId xmlns:a16="http://schemas.microsoft.com/office/drawing/2014/main" val="354338933"/>
                    </a:ext>
                  </a:extLst>
                </a:gridCol>
                <a:gridCol w="1335645">
                  <a:extLst>
                    <a:ext uri="{9D8B030D-6E8A-4147-A177-3AD203B41FA5}">
                      <a16:colId xmlns:a16="http://schemas.microsoft.com/office/drawing/2014/main" val="1133957502"/>
                    </a:ext>
                  </a:extLst>
                </a:gridCol>
              </a:tblGrid>
              <a:tr h="0">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Azergues (généralité de Lyon) rivière non navigable)</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b="0" kern="100">
                          <a:solidFill>
                            <a:schemeClr val="tx1"/>
                          </a:solidFill>
                          <a:effectLst/>
                          <a:latin typeface="Times New Roman" panose="02020603050405020304" pitchFamily="18" charset="0"/>
                          <a:cs typeface="Times New Roman" panose="02020603050405020304" pitchFamily="18" charset="0"/>
                        </a:rPr>
                        <a:t>1783-1790</a:t>
                      </a:r>
                      <a:endParaRPr lang="fr-FR" sz="1800" b="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b="0" kern="100" dirty="0">
                          <a:solidFill>
                            <a:schemeClr val="tx1"/>
                          </a:solidFill>
                          <a:effectLst/>
                          <a:latin typeface="Times New Roman" panose="02020603050405020304" pitchFamily="18" charset="0"/>
                          <a:cs typeface="Times New Roman" panose="02020603050405020304" pitchFamily="18" charset="0"/>
                        </a:rPr>
                        <a:t>Endiguement puis entretien</a:t>
                      </a:r>
                      <a:endParaRPr lang="fr-FR" sz="1800" b="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pPr>
                      <a:r>
                        <a:rPr lang="fr-FR" sz="1800" b="0" kern="100" dirty="0">
                          <a:solidFill>
                            <a:schemeClr val="tx1"/>
                          </a:solidFill>
                          <a:effectLst/>
                          <a:latin typeface="Times New Roman" panose="02020603050405020304" pitchFamily="18" charset="0"/>
                          <a:cs typeface="Times New Roman" panose="02020603050405020304" pitchFamily="18" charset="0"/>
                        </a:rPr>
                        <a:t>600 000 </a:t>
                      </a:r>
                      <a:r>
                        <a:rPr lang="fr-FR" sz="1800" b="0" kern="100" dirty="0" err="1">
                          <a:solidFill>
                            <a:schemeClr val="tx1"/>
                          </a:solidFill>
                          <a:effectLst/>
                          <a:latin typeface="Times New Roman" panose="02020603050405020304" pitchFamily="18" charset="0"/>
                          <a:cs typeface="Times New Roman" panose="02020603050405020304" pitchFamily="18" charset="0"/>
                        </a:rPr>
                        <a:t>Lt</a:t>
                      </a:r>
                      <a:endParaRPr lang="fr-FR" sz="1800" b="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6558638"/>
                  </a:ext>
                </a:extLst>
              </a:tr>
              <a:tr h="217081">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Canal de Picardie </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a:solidFill>
                            <a:schemeClr val="tx1"/>
                          </a:solidFill>
                          <a:effectLst/>
                          <a:latin typeface="Times New Roman" panose="02020603050405020304" pitchFamily="18" charset="0"/>
                          <a:cs typeface="Times New Roman" panose="02020603050405020304" pitchFamily="18" charset="0"/>
                        </a:rPr>
                        <a:t>1775-1790</a:t>
                      </a:r>
                      <a:endParaRPr lang="fr-FR" sz="18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a:solidFill>
                            <a:schemeClr val="tx1"/>
                          </a:solidFill>
                          <a:effectLst/>
                          <a:latin typeface="Times New Roman" panose="02020603050405020304" pitchFamily="18" charset="0"/>
                          <a:cs typeface="Times New Roman" panose="02020603050405020304" pitchFamily="18" charset="0"/>
                        </a:rPr>
                        <a:t>Entretien/réparations</a:t>
                      </a:r>
                      <a:endParaRPr lang="fr-FR" sz="18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600 000</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6516671"/>
                  </a:ext>
                </a:extLst>
              </a:tr>
              <a:tr h="217081">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Embouchure de la Loire </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1778-1782</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Entretien/réparations</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110 000</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8880548"/>
                  </a:ext>
                </a:extLst>
              </a:tr>
              <a:tr h="217081">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Rhône (au niveau de Valence) </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1787-1790</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Entretien/réparations</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460 000</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79446710"/>
                  </a:ext>
                </a:extLst>
              </a:tr>
              <a:tr h="217081">
                <a:tc>
                  <a:txBody>
                    <a:bodyPr/>
                    <a:lstStyle/>
                    <a:p>
                      <a:pPr>
                        <a:lnSpc>
                          <a:spcPct val="107000"/>
                        </a:lnSpc>
                        <a:spcAft>
                          <a:spcPts val="800"/>
                        </a:spcAft>
                      </a:pPr>
                      <a:r>
                        <a:rPr lang="fr-FR" sz="1800" kern="100">
                          <a:solidFill>
                            <a:schemeClr val="tx1"/>
                          </a:solidFill>
                          <a:effectLst/>
                          <a:latin typeface="Times New Roman" panose="02020603050405020304" pitchFamily="18" charset="0"/>
                          <a:cs typeface="Times New Roman" panose="02020603050405020304" pitchFamily="18" charset="0"/>
                        </a:rPr>
                        <a:t>Rivières généralité de Bordeaux </a:t>
                      </a:r>
                      <a:endParaRPr lang="fr-FR" sz="18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a:solidFill>
                            <a:schemeClr val="tx1"/>
                          </a:solidFill>
                          <a:effectLst/>
                          <a:latin typeface="Times New Roman" panose="02020603050405020304" pitchFamily="18" charset="0"/>
                          <a:cs typeface="Times New Roman" panose="02020603050405020304" pitchFamily="18" charset="0"/>
                        </a:rPr>
                        <a:t>1777-1790</a:t>
                      </a:r>
                      <a:endParaRPr lang="fr-FR" sz="18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Entretien/réparations</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1 200 000</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6402262"/>
                  </a:ext>
                </a:extLst>
              </a:tr>
              <a:tr h="217081">
                <a:tc>
                  <a:txBody>
                    <a:bodyPr/>
                    <a:lstStyle/>
                    <a:p>
                      <a:pPr>
                        <a:lnSpc>
                          <a:spcPct val="107000"/>
                        </a:lnSpc>
                        <a:spcAft>
                          <a:spcPts val="800"/>
                        </a:spcAft>
                      </a:pPr>
                      <a:r>
                        <a:rPr lang="fr-FR" sz="1800" kern="100">
                          <a:solidFill>
                            <a:schemeClr val="tx1"/>
                          </a:solidFill>
                          <a:effectLst/>
                          <a:latin typeface="Times New Roman" panose="02020603050405020304" pitchFamily="18" charset="0"/>
                          <a:cs typeface="Times New Roman" panose="02020603050405020304" pitchFamily="18" charset="0"/>
                        </a:rPr>
                        <a:t>Rivières généralité Auch </a:t>
                      </a:r>
                      <a:endParaRPr lang="fr-FR" sz="18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a:solidFill>
                            <a:schemeClr val="tx1"/>
                          </a:solidFill>
                          <a:effectLst/>
                          <a:latin typeface="Times New Roman" panose="02020603050405020304" pitchFamily="18" charset="0"/>
                          <a:cs typeface="Times New Roman" panose="02020603050405020304" pitchFamily="18" charset="0"/>
                        </a:rPr>
                        <a:t>1777-1790</a:t>
                      </a:r>
                      <a:endParaRPr lang="fr-FR" sz="18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Entretien/réparations</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400 000</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4047844"/>
                  </a:ext>
                </a:extLst>
              </a:tr>
              <a:tr h="217081">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Rivières généralité Montauban </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a:solidFill>
                            <a:schemeClr val="tx1"/>
                          </a:solidFill>
                          <a:effectLst/>
                          <a:latin typeface="Times New Roman" panose="02020603050405020304" pitchFamily="18" charset="0"/>
                          <a:cs typeface="Times New Roman" panose="02020603050405020304" pitchFamily="18" charset="0"/>
                        </a:rPr>
                        <a:t>1777-1790</a:t>
                      </a:r>
                      <a:endParaRPr lang="fr-FR" sz="18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a:solidFill>
                            <a:schemeClr val="tx1"/>
                          </a:solidFill>
                          <a:effectLst/>
                          <a:latin typeface="Times New Roman" panose="02020603050405020304" pitchFamily="18" charset="0"/>
                          <a:cs typeface="Times New Roman" panose="02020603050405020304" pitchFamily="18" charset="0"/>
                        </a:rPr>
                        <a:t>Entretien/réparations</a:t>
                      </a:r>
                      <a:endParaRPr lang="fr-FR" sz="18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400 000</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3678332"/>
                  </a:ext>
                </a:extLst>
              </a:tr>
              <a:tr h="217081">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Rivières généralité Pau et Bayonne </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1777-1790</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a:solidFill>
                            <a:schemeClr val="tx1"/>
                          </a:solidFill>
                          <a:effectLst/>
                          <a:latin typeface="Times New Roman" panose="02020603050405020304" pitchFamily="18" charset="0"/>
                          <a:cs typeface="Times New Roman" panose="02020603050405020304" pitchFamily="18" charset="0"/>
                        </a:rPr>
                        <a:t>Entretien/réparations</a:t>
                      </a:r>
                      <a:endParaRPr lang="fr-FR" sz="1800" kern="1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fr-FR" sz="1800" kern="100" dirty="0">
                          <a:solidFill>
                            <a:schemeClr val="tx1"/>
                          </a:solidFill>
                          <a:effectLst/>
                          <a:latin typeface="Times New Roman" panose="02020603050405020304" pitchFamily="18" charset="0"/>
                          <a:cs typeface="Times New Roman" panose="02020603050405020304" pitchFamily="18" charset="0"/>
                        </a:rPr>
                        <a:t>80 000</a:t>
                      </a:r>
                      <a:endParaRPr lang="fr-FR" sz="1800" kern="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5709541"/>
                  </a:ext>
                </a:extLst>
              </a:tr>
            </a:tbl>
          </a:graphicData>
        </a:graphic>
      </p:graphicFrame>
      <p:sp>
        <p:nvSpPr>
          <p:cNvPr id="6" name="ZoneTexte 5">
            <a:extLst>
              <a:ext uri="{FF2B5EF4-FFF2-40B4-BE49-F238E27FC236}">
                <a16:creationId xmlns:a16="http://schemas.microsoft.com/office/drawing/2014/main" id="{3C4D7F2D-7EDB-471D-9C6F-6F44F18E90F2}"/>
              </a:ext>
            </a:extLst>
          </p:cNvPr>
          <p:cNvSpPr txBox="1"/>
          <p:nvPr/>
        </p:nvSpPr>
        <p:spPr>
          <a:xfrm>
            <a:off x="1982913" y="226701"/>
            <a:ext cx="9082358" cy="646331"/>
          </a:xfrm>
          <a:prstGeom prst="rect">
            <a:avLst/>
          </a:prstGeom>
          <a:noFill/>
        </p:spPr>
        <p:txBody>
          <a:bodyPr wrap="square">
            <a:spAutoFit/>
          </a:bodyPr>
          <a:lstStyle/>
          <a:p>
            <a:pPr algn="l"/>
            <a:r>
              <a:rPr lang="fr-FR" sz="1800" b="1" i="0" u="none" strike="noStrike" baseline="0" dirty="0">
                <a:latin typeface="Times New Roman" panose="02020603050405020304" pitchFamily="18" charset="0"/>
                <a:cs typeface="Times New Roman" panose="02020603050405020304" pitchFamily="18" charset="0"/>
              </a:rPr>
              <a:t>Estimation de la répartition des sommes affectées à la Navigation intérieure (1776-1790)</a:t>
            </a:r>
          </a:p>
          <a:p>
            <a:pPr algn="l"/>
            <a:endParaRPr lang="fr-FR" dirty="0"/>
          </a:p>
        </p:txBody>
      </p:sp>
      <p:sp>
        <p:nvSpPr>
          <p:cNvPr id="7" name="ZoneTexte 6">
            <a:extLst>
              <a:ext uri="{FF2B5EF4-FFF2-40B4-BE49-F238E27FC236}">
                <a16:creationId xmlns:a16="http://schemas.microsoft.com/office/drawing/2014/main" id="{69C93F13-A24A-4C36-898D-9C4AA1553894}"/>
              </a:ext>
            </a:extLst>
          </p:cNvPr>
          <p:cNvSpPr txBox="1"/>
          <p:nvPr/>
        </p:nvSpPr>
        <p:spPr>
          <a:xfrm>
            <a:off x="1137864" y="3108403"/>
            <a:ext cx="2098496" cy="646331"/>
          </a:xfrm>
          <a:prstGeom prst="rect">
            <a:avLst/>
          </a:prstGeom>
          <a:noFill/>
        </p:spPr>
        <p:txBody>
          <a:bodyPr wrap="square">
            <a:spAutoFit/>
          </a:bodyPr>
          <a:lstStyle/>
          <a:p>
            <a:pPr algn="l"/>
            <a:r>
              <a:rPr lang="fr-FR" sz="1800" i="0" u="none" strike="noStrike" baseline="0" dirty="0">
                <a:latin typeface="Times New Roman" panose="02020603050405020304" pitchFamily="18" charset="0"/>
                <a:cs typeface="Times New Roman" panose="02020603050405020304" pitchFamily="18" charset="0"/>
              </a:rPr>
              <a:t>Entretien = 6%</a:t>
            </a:r>
          </a:p>
          <a:p>
            <a:pPr algn="l"/>
            <a:r>
              <a:rPr lang="fr-FR" dirty="0">
                <a:latin typeface="Times New Roman" panose="02020603050405020304" pitchFamily="18" charset="0"/>
                <a:cs typeface="Times New Roman" panose="02020603050405020304" pitchFamily="18" charset="0"/>
              </a:rPr>
              <a:t>Réparation = 32% </a:t>
            </a:r>
            <a:endParaRPr lang="fr-FR" sz="1800" i="0" u="none" strike="noStrike" baseline="0" dirty="0">
              <a:latin typeface="Times New Roman" panose="02020603050405020304" pitchFamily="18" charset="0"/>
              <a:cs typeface="Times New Roman" panose="02020603050405020304" pitchFamily="18" charset="0"/>
            </a:endParaRPr>
          </a:p>
        </p:txBody>
      </p:sp>
      <p:sp>
        <p:nvSpPr>
          <p:cNvPr id="9" name="ZoneTexte 8">
            <a:extLst>
              <a:ext uri="{FF2B5EF4-FFF2-40B4-BE49-F238E27FC236}">
                <a16:creationId xmlns:a16="http://schemas.microsoft.com/office/drawing/2014/main" id="{F037BA8E-0E95-4B92-B147-67A65DBD1B56}"/>
              </a:ext>
            </a:extLst>
          </p:cNvPr>
          <p:cNvSpPr txBox="1"/>
          <p:nvPr/>
        </p:nvSpPr>
        <p:spPr>
          <a:xfrm>
            <a:off x="410968" y="6406405"/>
            <a:ext cx="11496781" cy="369332"/>
          </a:xfrm>
          <a:prstGeom prst="rect">
            <a:avLst/>
          </a:prstGeom>
          <a:noFill/>
        </p:spPr>
        <p:txBody>
          <a:bodyPr wrap="square">
            <a:spAutoFit/>
          </a:bodyPr>
          <a:lstStyle/>
          <a:p>
            <a:r>
              <a:rPr lang="fr-FR" sz="1800" dirty="0" err="1">
                <a:effectLst/>
                <a:latin typeface="Times New Roman" panose="02020603050405020304" pitchFamily="18" charset="0"/>
                <a:ea typeface="Times New Roman" panose="02020603050405020304" pitchFamily="18" charset="0"/>
              </a:rPr>
              <a:t>Eric</a:t>
            </a:r>
            <a:r>
              <a:rPr lang="fr-FR" sz="1800" dirty="0">
                <a:effectLst/>
                <a:latin typeface="Times New Roman" panose="02020603050405020304" pitchFamily="18" charset="0"/>
                <a:ea typeface="Times New Roman" panose="02020603050405020304" pitchFamily="18" charset="0"/>
              </a:rPr>
              <a:t> </a:t>
            </a:r>
            <a:r>
              <a:rPr lang="fr-FR" dirty="0" err="1">
                <a:latin typeface="Times New Roman" panose="02020603050405020304" pitchFamily="18" charset="0"/>
                <a:ea typeface="Times New Roman" panose="02020603050405020304" pitchFamily="18" charset="0"/>
                <a:cs typeface="Times New Roman" panose="02020603050405020304" pitchFamily="18" charset="0"/>
              </a:rPr>
              <a:t>S</a:t>
            </a:r>
            <a:r>
              <a:rPr lang="fr-FR" sz="1800" dirty="0" err="1">
                <a:effectLst/>
                <a:latin typeface="Times New Roman" panose="02020603050405020304" pitchFamily="18" charset="0"/>
                <a:ea typeface="Times New Roman" panose="02020603050405020304" pitchFamily="18" charset="0"/>
                <a:cs typeface="Times New Roman" panose="02020603050405020304" pitchFamily="18" charset="0"/>
              </a:rPr>
              <a:t>zulman</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La navigation intérieure sous l’Ancien Régime. Naissanc</a:t>
            </a:r>
            <a:r>
              <a:rPr lang="fr-FR" i="1" dirty="0">
                <a:latin typeface="Times New Roman" panose="02020603050405020304" pitchFamily="18" charset="0"/>
                <a:ea typeface="Times New Roman" panose="02020603050405020304" pitchFamily="18" charset="0"/>
                <a:cs typeface="Times New Roman" panose="02020603050405020304" pitchFamily="18" charset="0"/>
              </a:rPr>
              <a:t>e d’une politique publique, </a:t>
            </a:r>
            <a:r>
              <a:rPr lang="fr-FR" dirty="0">
                <a:latin typeface="Times New Roman" panose="02020603050405020304" pitchFamily="18" charset="0"/>
                <a:ea typeface="Times New Roman" panose="02020603050405020304" pitchFamily="18" charset="0"/>
                <a:cs typeface="Times New Roman" panose="02020603050405020304" pitchFamily="18" charset="0"/>
              </a:rPr>
              <a:t>Rennes, PUR, 2014</a:t>
            </a:r>
            <a:r>
              <a:rPr lang="fr-FR" sz="1800" i="1"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068316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6780733-01A2-4B69-2142-5E09F82955C8}"/>
              </a:ext>
            </a:extLst>
          </p:cNvPr>
          <p:cNvPicPr>
            <a:picLocks noChangeAspect="1"/>
          </p:cNvPicPr>
          <p:nvPr/>
        </p:nvPicPr>
        <p:blipFill rotWithShape="1">
          <a:blip r:embed="rId2"/>
          <a:srcRect l="10710" t="51410" r="13971"/>
          <a:stretch/>
        </p:blipFill>
        <p:spPr>
          <a:xfrm>
            <a:off x="1202076" y="1300619"/>
            <a:ext cx="4602823" cy="4918265"/>
          </a:xfrm>
          <a:prstGeom prst="rect">
            <a:avLst/>
          </a:prstGeom>
        </p:spPr>
      </p:pic>
      <p:pic>
        <p:nvPicPr>
          <p:cNvPr id="6" name="Image 5">
            <a:extLst>
              <a:ext uri="{FF2B5EF4-FFF2-40B4-BE49-F238E27FC236}">
                <a16:creationId xmlns:a16="http://schemas.microsoft.com/office/drawing/2014/main" id="{88ED8344-16A4-F765-B759-C03F3E9BCA85}"/>
              </a:ext>
            </a:extLst>
          </p:cNvPr>
          <p:cNvPicPr>
            <a:picLocks noChangeAspect="1"/>
          </p:cNvPicPr>
          <p:nvPr/>
        </p:nvPicPr>
        <p:blipFill rotWithShape="1">
          <a:blip r:embed="rId2"/>
          <a:srcRect l="11633" t="1881" r="13265" b="48377"/>
          <a:stretch/>
        </p:blipFill>
        <p:spPr>
          <a:xfrm>
            <a:off x="6023224" y="1284271"/>
            <a:ext cx="4648358" cy="4900772"/>
          </a:xfrm>
          <a:prstGeom prst="rect">
            <a:avLst/>
          </a:prstGeom>
        </p:spPr>
      </p:pic>
      <p:sp>
        <p:nvSpPr>
          <p:cNvPr id="7" name="ZoneTexte 6">
            <a:extLst>
              <a:ext uri="{FF2B5EF4-FFF2-40B4-BE49-F238E27FC236}">
                <a16:creationId xmlns:a16="http://schemas.microsoft.com/office/drawing/2014/main" id="{ECBC84FD-6F55-4298-9254-728689E23CA8}"/>
              </a:ext>
            </a:extLst>
          </p:cNvPr>
          <p:cNvSpPr txBox="1"/>
          <p:nvPr/>
        </p:nvSpPr>
        <p:spPr>
          <a:xfrm>
            <a:off x="3542014" y="616716"/>
            <a:ext cx="6097712" cy="369332"/>
          </a:xfrm>
          <a:prstGeom prst="rect">
            <a:avLst/>
          </a:prstGeom>
          <a:noFill/>
        </p:spPr>
        <p:txBody>
          <a:bodyPr wrap="square">
            <a:spAutoFit/>
          </a:bodyPr>
          <a:lstStyle/>
          <a:p>
            <a:r>
              <a:rPr lang="fr-FR" b="1" dirty="0">
                <a:solidFill>
                  <a:srgbClr val="212427"/>
                </a:solidFill>
                <a:latin typeface="Times New Roman" panose="02020603050405020304" pitchFamily="18" charset="0"/>
                <a:ea typeface="Times New Roman" panose="02020603050405020304" pitchFamily="18" charset="0"/>
              </a:rPr>
              <a:t>Droit de passe ou taxe d’entretien (1797-1806)</a:t>
            </a:r>
            <a:endParaRPr lang="fr-FR" b="1" dirty="0"/>
          </a:p>
        </p:txBody>
      </p:sp>
    </p:spTree>
    <p:extLst>
      <p:ext uri="{BB962C8B-B14F-4D97-AF65-F5344CB8AC3E}">
        <p14:creationId xmlns:p14="http://schemas.microsoft.com/office/powerpoint/2010/main" val="1183765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02F9B68-B962-44DA-8C09-294936D189F5}"/>
              </a:ext>
            </a:extLst>
          </p:cNvPr>
          <p:cNvSpPr txBox="1"/>
          <p:nvPr/>
        </p:nvSpPr>
        <p:spPr>
          <a:xfrm>
            <a:off x="3298003" y="391375"/>
            <a:ext cx="8167955" cy="5876224"/>
          </a:xfrm>
          <a:prstGeom prst="rect">
            <a:avLst/>
          </a:prstGeom>
          <a:noFill/>
        </p:spPr>
        <p:txBody>
          <a:bodyPr wrap="square">
            <a:spAutoFit/>
          </a:bodyPr>
          <a:lstStyle/>
          <a:p>
            <a:pPr algn="ctr"/>
            <a:r>
              <a:rPr lang="fr-FR" b="1" dirty="0">
                <a:latin typeface="Times New Roman" panose="02020603050405020304" pitchFamily="18" charset="0"/>
                <a:cs typeface="Times New Roman" panose="02020603050405020304" pitchFamily="18" charset="0"/>
              </a:rPr>
              <a:t>Voies d’eau</a:t>
            </a:r>
            <a:endParaRPr lang="fr-FR" sz="1800" b="1" dirty="0">
              <a:latin typeface="Times New Roman" panose="02020603050405020304" pitchFamily="18" charset="0"/>
              <a:cs typeface="Times New Roman" panose="02020603050405020304" pitchFamily="18" charset="0"/>
            </a:endParaRPr>
          </a:p>
          <a:p>
            <a:pPr>
              <a:lnSpc>
                <a:spcPct val="107000"/>
              </a:lnSpc>
              <a:spcAft>
                <a:spcPts val="800"/>
              </a:spcAft>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coût de l’entretien des rivières navigables à la charge d</a:t>
            </a:r>
            <a:r>
              <a:rPr lang="fr-FR" sz="1800" dirty="0">
                <a:effectLst/>
                <a:latin typeface="Times New Roman" panose="02020603050405020304" pitchFamily="18" charset="0"/>
                <a:ea typeface="Calibri" panose="020F0502020204030204" pitchFamily="34" charset="0"/>
              </a:rPr>
              <a:t>es riverains</a:t>
            </a:r>
            <a:endParaRPr lang="fr-FR" dirty="0">
              <a:latin typeface="Times New Roman" panose="02020603050405020304" pitchFamily="18" charset="0"/>
              <a:cs typeface="Times New Roman" panose="02020603050405020304" pitchFamily="18" charset="0"/>
            </a:endParaRPr>
          </a:p>
          <a:p>
            <a:pPr algn="just"/>
            <a:r>
              <a:rPr lang="fr-FR" dirty="0">
                <a:solidFill>
                  <a:srgbClr val="FF0000"/>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Responsabilité du concessionnaire de canaux</a:t>
            </a:r>
          </a:p>
          <a:p>
            <a:pPr marL="357188" algn="just"/>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57188"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L’entretien de tout canal, quelque étendue qu’il puisse avoir, ne saurait être mieux établi que sur le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produit d’un droit léger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que ceux qui jouissent de ses avantages doivent payer. Rien n’est plus juste que d’assurer l’entretien d’une chose utile sur les fonds de celui qui en tire le plus de grands fruits. (…) C’est alors le </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consommateur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qui paye ce droit sans s’en douter ; mais le prix de sa consommation diminuera cependant sensiblement par l’économie de la voiture d’eau sur celle de terre. (…) L’entretien minutieux d’un canal exigeant une surveillance continue et une chaleur d’action que la propriété seule peut exciter ; il paraît donc que cette propriété doit appartenir à une famille qui en accepte les charges à perpétuité moyennant la jouissance des fonds qui y sont attribués. (…) Ce propriétaire est obligé conséquemment à une vigilance continuelle et à mettre autant de solidité que d’économie dans ses travaux, puisqu’il ne peut trouver l’avantage et la sûreté de son patrimoine que dans cette précision »</a:t>
            </a:r>
          </a:p>
          <a:p>
            <a:pPr marL="357188" algn="just"/>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A.D. Ile et Vilaine C 4972. Lettre de M. de Caraman à la commission intermédiaire de la navigation intérieure de Bretagne (10 mars 1783)</a:t>
            </a:r>
            <a:endParaRPr lang="fr-FR" sz="1800" dirty="0">
              <a:latin typeface="Times New Roman" panose="02020603050405020304" pitchFamily="18" charset="0"/>
              <a:cs typeface="Times New Roman" panose="02020603050405020304" pitchFamily="18" charset="0"/>
            </a:endParaRPr>
          </a:p>
        </p:txBody>
      </p:sp>
      <p:pic>
        <p:nvPicPr>
          <p:cNvPr id="3" name="Image 2">
            <a:extLst>
              <a:ext uri="{FF2B5EF4-FFF2-40B4-BE49-F238E27FC236}">
                <a16:creationId xmlns:a16="http://schemas.microsoft.com/office/drawing/2014/main" id="{7397EA65-9514-4D09-936E-7995F3B74F5B}"/>
              </a:ext>
            </a:extLst>
          </p:cNvPr>
          <p:cNvPicPr>
            <a:picLocks noChangeAspect="1"/>
          </p:cNvPicPr>
          <p:nvPr/>
        </p:nvPicPr>
        <p:blipFill>
          <a:blip r:embed="rId2"/>
          <a:stretch>
            <a:fillRect/>
          </a:stretch>
        </p:blipFill>
        <p:spPr>
          <a:xfrm>
            <a:off x="323980" y="1611156"/>
            <a:ext cx="2690731" cy="3857233"/>
          </a:xfrm>
          <a:prstGeom prst="rect">
            <a:avLst/>
          </a:prstGeom>
        </p:spPr>
      </p:pic>
    </p:spTree>
    <p:extLst>
      <p:ext uri="{BB962C8B-B14F-4D97-AF65-F5344CB8AC3E}">
        <p14:creationId xmlns:p14="http://schemas.microsoft.com/office/powerpoint/2010/main" val="3454207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E6A821C-1F03-4EC5-B32C-4CC4FC6807B9}"/>
              </a:ext>
            </a:extLst>
          </p:cNvPr>
          <p:cNvPicPr>
            <a:picLocks noChangeAspect="1"/>
          </p:cNvPicPr>
          <p:nvPr/>
        </p:nvPicPr>
        <p:blipFill rotWithShape="1">
          <a:blip r:embed="rId2"/>
          <a:srcRect b="8862"/>
          <a:stretch/>
        </p:blipFill>
        <p:spPr>
          <a:xfrm>
            <a:off x="2087556" y="1629096"/>
            <a:ext cx="7824868" cy="4011416"/>
          </a:xfrm>
          <a:prstGeom prst="rect">
            <a:avLst/>
          </a:prstGeom>
        </p:spPr>
      </p:pic>
      <p:sp>
        <p:nvSpPr>
          <p:cNvPr id="4" name="ZoneTexte 3">
            <a:extLst>
              <a:ext uri="{FF2B5EF4-FFF2-40B4-BE49-F238E27FC236}">
                <a16:creationId xmlns:a16="http://schemas.microsoft.com/office/drawing/2014/main" id="{55CEA999-CAE2-44AC-8F38-85DEAB0040F8}"/>
              </a:ext>
            </a:extLst>
          </p:cNvPr>
          <p:cNvSpPr txBox="1"/>
          <p:nvPr/>
        </p:nvSpPr>
        <p:spPr>
          <a:xfrm>
            <a:off x="4325420" y="287676"/>
            <a:ext cx="4821148" cy="369332"/>
          </a:xfrm>
          <a:prstGeom prst="rect">
            <a:avLst/>
          </a:prstGeom>
          <a:noFill/>
        </p:spPr>
        <p:txBody>
          <a:bodyPr wrap="square">
            <a:spAutoFit/>
          </a:bodyPr>
          <a:lstStyle/>
          <a:p>
            <a:r>
              <a:rPr lang="fr-FR" sz="1800" dirty="0">
                <a:effectLst/>
                <a:latin typeface="Times New Roman" panose="02020603050405020304" pitchFamily="18" charset="0"/>
                <a:ea typeface="Times New Roman" panose="02020603050405020304" pitchFamily="18" charset="0"/>
              </a:rPr>
              <a:t>La nomenclature routière (1776)</a:t>
            </a:r>
          </a:p>
        </p:txBody>
      </p:sp>
    </p:spTree>
    <p:extLst>
      <p:ext uri="{BB962C8B-B14F-4D97-AF65-F5344CB8AC3E}">
        <p14:creationId xmlns:p14="http://schemas.microsoft.com/office/powerpoint/2010/main" val="672640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6" descr="440px-Chaussee_Tresaguet">
            <a:hlinkClick r:id="rId2"/>
            <a:extLst>
              <a:ext uri="{FF2B5EF4-FFF2-40B4-BE49-F238E27FC236}">
                <a16:creationId xmlns:a16="http://schemas.microsoft.com/office/drawing/2014/main" id="{ACC32DD9-01B8-4361-A43E-1E58DBE0F0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087" y="3802371"/>
            <a:ext cx="6206664" cy="2567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AD668CFE-2FC1-4D51-9CF1-2F51973C9AAD}"/>
              </a:ext>
            </a:extLst>
          </p:cNvPr>
          <p:cNvPicPr>
            <a:picLocks noChangeAspect="1"/>
          </p:cNvPicPr>
          <p:nvPr/>
        </p:nvPicPr>
        <p:blipFill rotWithShape="1">
          <a:blip r:embed="rId4"/>
          <a:srcRect l="6242" t="4325" r="7610" b="5911"/>
          <a:stretch/>
        </p:blipFill>
        <p:spPr>
          <a:xfrm>
            <a:off x="7993294" y="914400"/>
            <a:ext cx="3667875" cy="4941870"/>
          </a:xfrm>
          <a:prstGeom prst="rect">
            <a:avLst/>
          </a:prstGeom>
        </p:spPr>
      </p:pic>
      <p:sp>
        <p:nvSpPr>
          <p:cNvPr id="6" name="ZoneTexte 5">
            <a:extLst>
              <a:ext uri="{FF2B5EF4-FFF2-40B4-BE49-F238E27FC236}">
                <a16:creationId xmlns:a16="http://schemas.microsoft.com/office/drawing/2014/main" id="{2546E528-7036-45E1-8480-98EABF708DC8}"/>
              </a:ext>
            </a:extLst>
          </p:cNvPr>
          <p:cNvSpPr txBox="1"/>
          <p:nvPr/>
        </p:nvSpPr>
        <p:spPr>
          <a:xfrm>
            <a:off x="8607179" y="5907642"/>
            <a:ext cx="2725214" cy="369332"/>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Cantonniers / stationnaires </a:t>
            </a:r>
            <a:endParaRPr lang="fr-FR" dirty="0"/>
          </a:p>
        </p:txBody>
      </p:sp>
      <p:sp>
        <p:nvSpPr>
          <p:cNvPr id="8" name="ZoneTexte 7">
            <a:extLst>
              <a:ext uri="{FF2B5EF4-FFF2-40B4-BE49-F238E27FC236}">
                <a16:creationId xmlns:a16="http://schemas.microsoft.com/office/drawing/2014/main" id="{08BE9B2A-3E21-4718-BBF6-9D87B9031CD9}"/>
              </a:ext>
            </a:extLst>
          </p:cNvPr>
          <p:cNvSpPr txBox="1"/>
          <p:nvPr/>
        </p:nvSpPr>
        <p:spPr>
          <a:xfrm>
            <a:off x="534256" y="6283118"/>
            <a:ext cx="7068620" cy="646331"/>
          </a:xfrm>
          <a:prstGeom prst="rect">
            <a:avLst/>
          </a:prstGeom>
          <a:noFill/>
        </p:spPr>
        <p:txBody>
          <a:bodyPr wrap="square">
            <a:spAutoFit/>
          </a:bodyPr>
          <a:lstStyle/>
          <a:p>
            <a:pPr algn="ctr"/>
            <a:r>
              <a:rPr lang="fr-FR" altLang="fr-FR" sz="1800" dirty="0">
                <a:latin typeface="Times New Roman" panose="02020603050405020304" pitchFamily="18" charset="0"/>
                <a:cs typeface="Times New Roman" panose="02020603050405020304" pitchFamily="18" charset="0"/>
              </a:rPr>
              <a:t>Coupe de chaussées</a:t>
            </a:r>
            <a:br>
              <a:rPr lang="fr-FR" altLang="fr-FR" sz="1800" dirty="0">
                <a:latin typeface="Times New Roman" panose="02020603050405020304" pitchFamily="18" charset="0"/>
                <a:cs typeface="Times New Roman" panose="02020603050405020304" pitchFamily="18" charset="0"/>
              </a:rPr>
            </a:br>
            <a:r>
              <a:rPr lang="fr-FR" altLang="fr-FR" sz="1800" dirty="0" err="1">
                <a:latin typeface="Times New Roman" panose="02020603050405020304" pitchFamily="18" charset="0"/>
                <a:cs typeface="Times New Roman" panose="02020603050405020304" pitchFamily="18" charset="0"/>
              </a:rPr>
              <a:t>Trésaguet</a:t>
            </a:r>
            <a:r>
              <a:rPr lang="fr-FR" altLang="fr-FR" sz="1800" dirty="0">
                <a:latin typeface="Times New Roman" panose="02020603050405020304" pitchFamily="18" charset="0"/>
                <a:cs typeface="Times New Roman" panose="02020603050405020304" pitchFamily="18" charset="0"/>
              </a:rPr>
              <a:t> </a:t>
            </a:r>
            <a:r>
              <a:rPr lang="fr-FR" altLang="fr-FR" i="1" dirty="0">
                <a:latin typeface="Times New Roman" panose="02020603050405020304" pitchFamily="18" charset="0"/>
                <a:cs typeface="Times New Roman" panose="02020603050405020304" pitchFamily="18" charset="0"/>
              </a:rPr>
              <a:t>Mémoire</a:t>
            </a:r>
            <a:r>
              <a:rPr lang="fr-FR" altLang="fr-FR" dirty="0">
                <a:latin typeface="Times New Roman" panose="02020603050405020304" pitchFamily="18" charset="0"/>
                <a:cs typeface="Times New Roman" panose="02020603050405020304" pitchFamily="18" charset="0"/>
              </a:rPr>
              <a:t> </a:t>
            </a:r>
            <a:r>
              <a:rPr lang="fr-FR" sz="1800" i="1" dirty="0">
                <a:solidFill>
                  <a:srgbClr val="212427"/>
                </a:solidFill>
                <a:effectLst/>
                <a:latin typeface="Times New Roman" panose="02020603050405020304" pitchFamily="18" charset="0"/>
                <a:ea typeface="Times New Roman" panose="02020603050405020304" pitchFamily="18" charset="0"/>
              </a:rPr>
              <a:t>sur la construction et l’entretien des chemins</a:t>
            </a:r>
            <a:r>
              <a:rPr lang="fr-FR" altLang="fr-FR" dirty="0">
                <a:latin typeface="Times New Roman" panose="02020603050405020304" pitchFamily="18" charset="0"/>
                <a:cs typeface="Times New Roman" panose="02020603050405020304" pitchFamily="18" charset="0"/>
              </a:rPr>
              <a:t> (</a:t>
            </a:r>
            <a:r>
              <a:rPr lang="fr-FR" altLang="fr-FR" sz="1800" dirty="0">
                <a:latin typeface="Times New Roman" panose="02020603050405020304" pitchFamily="18" charset="0"/>
                <a:cs typeface="Times New Roman" panose="02020603050405020304" pitchFamily="18" charset="0"/>
              </a:rPr>
              <a:t>1775)</a:t>
            </a:r>
            <a:endParaRPr lang="fr-FR" dirty="0"/>
          </a:p>
        </p:txBody>
      </p:sp>
      <p:pic>
        <p:nvPicPr>
          <p:cNvPr id="7" name="Image 6">
            <a:extLst>
              <a:ext uri="{FF2B5EF4-FFF2-40B4-BE49-F238E27FC236}">
                <a16:creationId xmlns:a16="http://schemas.microsoft.com/office/drawing/2014/main" id="{89FB873C-1B8A-43D7-8373-18DE4F1272FE}"/>
              </a:ext>
            </a:extLst>
          </p:cNvPr>
          <p:cNvPicPr>
            <a:picLocks noChangeAspect="1"/>
          </p:cNvPicPr>
          <p:nvPr/>
        </p:nvPicPr>
        <p:blipFill>
          <a:blip r:embed="rId5"/>
          <a:stretch>
            <a:fillRect/>
          </a:stretch>
        </p:blipFill>
        <p:spPr>
          <a:xfrm>
            <a:off x="1705509" y="136826"/>
            <a:ext cx="4029339" cy="3550902"/>
          </a:xfrm>
          <a:prstGeom prst="rect">
            <a:avLst/>
          </a:prstGeom>
        </p:spPr>
      </p:pic>
    </p:spTree>
  </p:cSld>
  <p:clrMapOvr>
    <a:masterClrMapping/>
  </p:clrMapOvr>
</p:sld>
</file>

<file path=ppt/theme/theme1.xml><?xml version="1.0" encoding="utf-8"?>
<a:theme xmlns:a="http://schemas.openxmlformats.org/drawingml/2006/main" name="Office Theme">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9A5812EC654640AAF0FBDB42E081DB" ma:contentTypeVersion="19" ma:contentTypeDescription="Crée un document." ma:contentTypeScope="" ma:versionID="01c28d7e562030b6f94e0a8473726d8e">
  <xsd:schema xmlns:xsd="http://www.w3.org/2001/XMLSchema" xmlns:xs="http://www.w3.org/2001/XMLSchema" xmlns:p="http://schemas.microsoft.com/office/2006/metadata/properties" xmlns:ns2="ca8b9c18-5e1d-46e5-9d1a-4e2a3224a5d3" xmlns:ns3="597f0e91-a424-40e7-b159-919cd36229ca" targetNamespace="http://schemas.microsoft.com/office/2006/metadata/properties" ma:root="true" ma:fieldsID="dbf580dc9218dd3cf9c85e5315f946b5" ns2:_="" ns3:_="">
    <xsd:import namespace="ca8b9c18-5e1d-46e5-9d1a-4e2a3224a5d3"/>
    <xsd:import namespace="597f0e91-a424-40e7-b159-919cd36229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8b9c18-5e1d-46e5-9d1a-4e2a3224a5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05f3d6fe-baf4-44b9-a882-657db6edb6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7f0e91-a424-40e7-b159-919cd36229ca"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dc45a579-8ad3-4386-ab0e-ea2618c9e016}" ma:internalName="TaxCatchAll" ma:showField="CatchAllData" ma:web="597f0e91-a424-40e7-b159-919cd36229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a8b9c18-5e1d-46e5-9d1a-4e2a3224a5d3">
      <Terms xmlns="http://schemas.microsoft.com/office/infopath/2007/PartnerControls"/>
    </lcf76f155ced4ddcb4097134ff3c332f>
    <TaxCatchAll xmlns="597f0e91-a424-40e7-b159-919cd36229ca" xsi:nil="true"/>
  </documentManagement>
</p:properties>
</file>

<file path=customXml/itemProps1.xml><?xml version="1.0" encoding="utf-8"?>
<ds:datastoreItem xmlns:ds="http://schemas.openxmlformats.org/officeDocument/2006/customXml" ds:itemID="{6B67A2EA-FC3C-42AA-824B-BFFEA802441A}"/>
</file>

<file path=customXml/itemProps2.xml><?xml version="1.0" encoding="utf-8"?>
<ds:datastoreItem xmlns:ds="http://schemas.openxmlformats.org/officeDocument/2006/customXml" ds:itemID="{1BA9A4A4-103B-45CD-AC7B-B9C79BA2B476}"/>
</file>

<file path=customXml/itemProps3.xml><?xml version="1.0" encoding="utf-8"?>
<ds:datastoreItem xmlns:ds="http://schemas.openxmlformats.org/officeDocument/2006/customXml" ds:itemID="{F398BE2E-A190-42EE-8D82-AF5437FCDD99}"/>
</file>

<file path=docProps/app.xml><?xml version="1.0" encoding="utf-8"?>
<Properties xmlns="http://schemas.openxmlformats.org/officeDocument/2006/extended-properties" xmlns:vt="http://schemas.openxmlformats.org/officeDocument/2006/docPropsVTypes">
  <Template/>
  <TotalTime>1212</TotalTime>
  <Words>853</Words>
  <Application>Microsoft Office PowerPoint</Application>
  <PresentationFormat>Grand écran</PresentationFormat>
  <Paragraphs>123</Paragraphs>
  <Slides>13</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Arial</vt:lpstr>
      <vt:lpstr>Calibri</vt:lpstr>
      <vt:lpstr>Calibri Light</vt:lpstr>
      <vt:lpstr>Garamond</vt:lpstr>
      <vt:lpstr>Times New Roman</vt:lpstr>
      <vt:lpstr>TimesNewRomanPSMT_5</vt:lpstr>
      <vt:lpstr>TimesNewRomanPSMT_g</vt:lpstr>
      <vt:lpstr>Office Theme</vt:lpstr>
      <vt:lpstr>Présentation PowerPoint</vt:lpstr>
      <vt:lpstr>Présentation PowerPoint</vt:lpstr>
      <vt:lpstr>Présentation PowerPoint</vt:lpstr>
      <vt:lpstr>Présentation PowerPoint</vt:lpstr>
      <vt:lpstr>L’évolution du réseau des routes de postes en France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maintenance des infrastructures</dc:title>
  <dc:creator>Anne Conchon</dc:creator>
  <cp:lastModifiedBy>Nathalie LEROUX</cp:lastModifiedBy>
  <cp:revision>57</cp:revision>
  <dcterms:created xsi:type="dcterms:W3CDTF">2026-08-04T14:49:59Z</dcterms:created>
  <dcterms:modified xsi:type="dcterms:W3CDTF">2026-05-26T13:42:49Z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0x010100C99A5812EC654640AAF0FBDB42E081DB</vt:lpwstr>
  </property>
</Properties>
</file>