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1" r:id="rId4"/>
    <p:sldMasterId id="2147483811" r:id="rId5"/>
    <p:sldMasterId id="2147483843" r:id="rId6"/>
    <p:sldMasterId id="2147483873" r:id="rId7"/>
    <p:sldMasterId id="2147483881" r:id="rId8"/>
    <p:sldMasterId id="2147483895" r:id="rId9"/>
  </p:sldMasterIdLst>
  <p:notesMasterIdLst>
    <p:notesMasterId r:id="rId55"/>
  </p:notesMasterIdLst>
  <p:handoutMasterIdLst>
    <p:handoutMasterId r:id="rId56"/>
  </p:handoutMasterIdLst>
  <p:sldIdLst>
    <p:sldId id="273" r:id="rId10"/>
    <p:sldId id="276" r:id="rId11"/>
    <p:sldId id="275" r:id="rId12"/>
    <p:sldId id="284" r:id="rId13"/>
    <p:sldId id="285" r:id="rId14"/>
    <p:sldId id="277" r:id="rId15"/>
    <p:sldId id="286" r:id="rId16"/>
    <p:sldId id="382" r:id="rId17"/>
    <p:sldId id="288" r:id="rId18"/>
    <p:sldId id="289" r:id="rId19"/>
    <p:sldId id="290" r:id="rId20"/>
    <p:sldId id="279" r:id="rId21"/>
    <p:sldId id="291" r:id="rId22"/>
    <p:sldId id="280" r:id="rId23"/>
    <p:sldId id="292" r:id="rId24"/>
    <p:sldId id="293" r:id="rId25"/>
    <p:sldId id="7761233" r:id="rId26"/>
    <p:sldId id="2147328386" r:id="rId27"/>
    <p:sldId id="294" r:id="rId28"/>
    <p:sldId id="282" r:id="rId29"/>
    <p:sldId id="297" r:id="rId30"/>
    <p:sldId id="298" r:id="rId31"/>
    <p:sldId id="402" r:id="rId32"/>
    <p:sldId id="403" r:id="rId33"/>
    <p:sldId id="405" r:id="rId34"/>
    <p:sldId id="407" r:id="rId35"/>
    <p:sldId id="295" r:id="rId36"/>
    <p:sldId id="408" r:id="rId37"/>
    <p:sldId id="409" r:id="rId38"/>
    <p:sldId id="7761295" r:id="rId39"/>
    <p:sldId id="7761296" r:id="rId40"/>
    <p:sldId id="7761297" r:id="rId41"/>
    <p:sldId id="7761298" r:id="rId42"/>
    <p:sldId id="7761299" r:id="rId43"/>
    <p:sldId id="527" r:id="rId44"/>
    <p:sldId id="526" r:id="rId45"/>
    <p:sldId id="7761300" r:id="rId46"/>
    <p:sldId id="7761301" r:id="rId47"/>
    <p:sldId id="7761178" r:id="rId48"/>
    <p:sldId id="1077" r:id="rId49"/>
    <p:sldId id="1079" r:id="rId50"/>
    <p:sldId id="7761302" r:id="rId51"/>
    <p:sldId id="7761303" r:id="rId52"/>
    <p:sldId id="7761304" r:id="rId53"/>
    <p:sldId id="7761305" r:id="rId54"/>
  </p:sldIdLst>
  <p:sldSz cx="12192000" cy="6858000"/>
  <p:notesSz cx="6858000" cy="9144000"/>
  <p:embeddedFontLst>
    <p:embeddedFont>
      <p:font typeface="Arial Nova Cond Light" panose="020B0306020202020204" pitchFamily="34" charset="0"/>
      <p:regular r:id="rId57"/>
      <p:italic r:id="rId58"/>
    </p:embeddedFont>
    <p:embeddedFont>
      <p:font typeface="Helvetica Neue" panose="020B0604020202020204" charset="0"/>
      <p:regular r:id="rId59"/>
      <p:bold r:id="rId60"/>
    </p:embeddedFont>
    <p:embeddedFont>
      <p:font typeface="Rockford Sans" panose="020B0604020202020204" charset="0"/>
      <p:regular r:id="rId61"/>
    </p:embeddedFont>
    <p:embeddedFont>
      <p:font typeface="Rockford Sans Extrabold" panose="020B0604020202020204" charset="0"/>
      <p:bold r:id="rId62"/>
    </p:embeddedFont>
    <p:embeddedFont>
      <p:font typeface="RockfordSans-LightItalic" panose="00000400000000000000" charset="0"/>
      <p:regular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E7B1AAA-068B-4467-BE3F-6B06A20B5503}">
          <p14:sldIdLst>
            <p14:sldId id="273"/>
            <p14:sldId id="276"/>
          </p14:sldIdLst>
        </p14:section>
        <p14:section name="Routes mondiales et compétition portuaire" id="{76F8CAC1-20BF-4FF6-B716-E788E4497E1E}">
          <p14:sldIdLst>
            <p14:sldId id="275"/>
            <p14:sldId id="284"/>
            <p14:sldId id="285"/>
            <p14:sldId id="277"/>
          </p14:sldIdLst>
        </p14:section>
        <p14:section name="Système portuaire et gouvernance" id="{4E44D4EF-C975-4318-897C-E0BA0404CAFC}">
          <p14:sldIdLst>
            <p14:sldId id="286"/>
            <p14:sldId id="382"/>
            <p14:sldId id="288"/>
            <p14:sldId id="289"/>
            <p14:sldId id="290"/>
            <p14:sldId id="279"/>
            <p14:sldId id="291"/>
            <p14:sldId id="280"/>
            <p14:sldId id="292"/>
            <p14:sldId id="293"/>
            <p14:sldId id="7761233"/>
            <p14:sldId id="2147328386"/>
          </p14:sldIdLst>
        </p14:section>
        <p14:section name="Du port pétrolier au port multi filières" id="{D4C28424-BD54-4A89-A68B-B72A380398D2}">
          <p14:sldIdLst>
            <p14:sldId id="294"/>
            <p14:sldId id="282"/>
            <p14:sldId id="297"/>
          </p14:sldIdLst>
        </p14:section>
        <p14:section name="Focus sur le Havre : un port dans la ville à l'heure de la transition écologique" id="{F03B0461-4597-4358-8924-1DB1277FF292}">
          <p14:sldIdLst>
            <p14:sldId id="298"/>
            <p14:sldId id="402"/>
            <p14:sldId id="403"/>
            <p14:sldId id="405"/>
            <p14:sldId id="407"/>
            <p14:sldId id="295"/>
            <p14:sldId id="408"/>
            <p14:sldId id="409"/>
            <p14:sldId id="7761295"/>
            <p14:sldId id="7761296"/>
            <p14:sldId id="7761297"/>
            <p14:sldId id="7761298"/>
          </p14:sldIdLst>
        </p14:section>
        <p14:section name="Projets majeurs, Innovation et ambition" id="{AB9E346A-7823-41CA-AB8E-F6F2701F421B}">
          <p14:sldIdLst>
            <p14:sldId id="7761299"/>
            <p14:sldId id="527"/>
            <p14:sldId id="526"/>
            <p14:sldId id="7761300"/>
            <p14:sldId id="7761301"/>
            <p14:sldId id="7761178"/>
            <p14:sldId id="1077"/>
            <p14:sldId id="1079"/>
            <p14:sldId id="7761302"/>
            <p14:sldId id="7761303"/>
            <p14:sldId id="7761304"/>
            <p14:sldId id="7761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" initials="S" lastIdx="1" clrIdx="0">
    <p:extLst>
      <p:ext uri="{19B8F6BF-5375-455C-9EA6-DF929625EA0E}">
        <p15:presenceInfo xmlns:p15="http://schemas.microsoft.com/office/powerpoint/2012/main" userId="Soph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FF"/>
    <a:srgbClr val="FF8200"/>
    <a:srgbClr val="FF5A5A"/>
    <a:srgbClr val="00B4FF"/>
    <a:srgbClr val="32E169"/>
    <a:srgbClr val="FFBE00"/>
    <a:srgbClr val="B478FF"/>
    <a:srgbClr val="000000"/>
    <a:srgbClr val="6CC071"/>
    <a:srgbClr val="00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9C40E-1815-1362-5CFA-D8D74E3CC96A}" v="3" dt="2021-06-03T14:54:30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 autoAdjust="0"/>
    <p:restoredTop sz="96283" autoAdjust="0"/>
  </p:normalViewPr>
  <p:slideViewPr>
    <p:cSldViewPr snapToGrid="0">
      <p:cViewPr varScale="1">
        <p:scale>
          <a:sx n="59" d="100"/>
          <a:sy n="59" d="100"/>
        </p:scale>
        <p:origin x="88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handoutMaster" Target="handoutMasters/handoutMaster1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font" Target="fonts/font1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fr-FR" sz="1800" dirty="0"/>
              <a:t>Split multimodal du </a:t>
            </a:r>
            <a:r>
              <a:rPr lang="fr-FR" sz="1800" dirty="0">
                <a:solidFill>
                  <a:schemeClr val="bg2"/>
                </a:solidFill>
              </a:rPr>
              <a:t>vrac</a:t>
            </a:r>
          </a:p>
          <a:p>
            <a:pPr>
              <a:defRPr sz="1800"/>
            </a:pPr>
            <a:r>
              <a:rPr lang="fr-FR" sz="1600" dirty="0">
                <a:solidFill>
                  <a:schemeClr val="bg2"/>
                </a:solidFill>
              </a:rPr>
              <a:t>Objectif : </a:t>
            </a:r>
            <a:r>
              <a:rPr lang="fr-FR" sz="1600" b="1" dirty="0">
                <a:solidFill>
                  <a:schemeClr val="bg2"/>
                </a:solidFill>
              </a:rPr>
              <a:t>40% </a:t>
            </a:r>
            <a:r>
              <a:rPr lang="fr-FR" sz="1600" dirty="0">
                <a:solidFill>
                  <a:schemeClr val="bg2"/>
                </a:solidFill>
              </a:rPr>
              <a:t>en</a:t>
            </a:r>
            <a:r>
              <a:rPr lang="fr-FR" sz="1600" baseline="0" dirty="0">
                <a:solidFill>
                  <a:schemeClr val="bg2"/>
                </a:solidFill>
              </a:rPr>
              <a:t> 2025</a:t>
            </a:r>
            <a:endParaRPr lang="fr-FR" sz="1600" dirty="0">
              <a:solidFill>
                <a:schemeClr val="bg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8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Ferroviaire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0.10199999999999999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7-42BB-BF82-2A529201A5B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Fluvial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0.25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7-42BB-BF82-2A529201A5B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Route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0.64800000000000002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77-42BB-BF82-2A529201A5B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0"/>
        <c:overlap val="100"/>
        <c:axId val="1570652687"/>
        <c:axId val="1711142080"/>
      </c:barChart>
      <c:catAx>
        <c:axId val="157065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711142080"/>
        <c:crosses val="autoZero"/>
        <c:auto val="1"/>
        <c:lblAlgn val="ctr"/>
        <c:lblOffset val="100"/>
        <c:noMultiLvlLbl val="0"/>
      </c:catAx>
      <c:valAx>
        <c:axId val="17111420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70652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fr-FR" noProof="0">
          <a:latin typeface="+mj-lt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800" b="0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fr-FR" sz="1800" dirty="0"/>
              <a:t>Split multimodal du </a:t>
            </a:r>
            <a:r>
              <a:rPr lang="fr-FR" sz="1800" dirty="0">
                <a:solidFill>
                  <a:schemeClr val="bg2"/>
                </a:solidFill>
              </a:rPr>
              <a:t>conteneur</a:t>
            </a:r>
          </a:p>
          <a:p>
            <a:pPr>
              <a:defRPr sz="1800"/>
            </a:pPr>
            <a:r>
              <a:rPr lang="fr-FR" sz="1600" dirty="0">
                <a:solidFill>
                  <a:schemeClr val="bg2"/>
                </a:solidFill>
              </a:rPr>
              <a:t>Objectif :</a:t>
            </a:r>
            <a:r>
              <a:rPr lang="fr-FR" sz="1600" baseline="0" dirty="0">
                <a:solidFill>
                  <a:schemeClr val="bg2"/>
                </a:solidFill>
              </a:rPr>
              <a:t> </a:t>
            </a:r>
            <a:r>
              <a:rPr lang="fr-FR" sz="1600" b="1" dirty="0">
                <a:solidFill>
                  <a:schemeClr val="bg2"/>
                </a:solidFill>
              </a:rPr>
              <a:t>20% </a:t>
            </a:r>
            <a:r>
              <a:rPr lang="fr-FR" sz="1600" dirty="0">
                <a:solidFill>
                  <a:schemeClr val="bg2"/>
                </a:solidFill>
              </a:rPr>
              <a:t>en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800" b="0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Ferroviaire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4.8000000000000001E-2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B-40B0-9C63-CF9D0437A753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Fluvial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Feuil1!$C$2:$C$3</c:f>
              <c:numCache>
                <c:formatCode>0%</c:formatCode>
                <c:ptCount val="2"/>
                <c:pt idx="0">
                  <c:v>9.7000000000000003E-2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3B-40B0-9C63-CF9D0437A753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Route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Feuil1!$D$2:$D$3</c:f>
              <c:numCache>
                <c:formatCode>0%</c:formatCode>
                <c:ptCount val="2"/>
                <c:pt idx="0">
                  <c:v>0.82299999999999995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3B-40B0-9C63-CF9D0437A753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Feeder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fr-FR" sz="1197" b="0" i="0" u="none" strike="noStrike" kern="1200" baseline="0" noProof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2023</c:v>
                </c:pt>
                <c:pt idx="1">
                  <c:v>Objectif 2025</c:v>
                </c:pt>
              </c:strCache>
            </c:strRef>
          </c:cat>
          <c:val>
            <c:numRef>
              <c:f>Feuil1!$E$2:$E$3</c:f>
              <c:numCache>
                <c:formatCode>0%</c:formatCode>
                <c:ptCount val="2"/>
                <c:pt idx="0">
                  <c:v>3.2000000000000001E-2</c:v>
                </c:pt>
                <c:pt idx="1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3B-40B0-9C63-CF9D0437A7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0"/>
        <c:overlap val="100"/>
        <c:axId val="1570652687"/>
        <c:axId val="1711142080"/>
      </c:barChart>
      <c:catAx>
        <c:axId val="1570652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197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711142080"/>
        <c:crosses val="autoZero"/>
        <c:auto val="1"/>
        <c:lblAlgn val="ctr"/>
        <c:lblOffset val="100"/>
        <c:noMultiLvlLbl val="0"/>
      </c:catAx>
      <c:valAx>
        <c:axId val="17111420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70652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fr-FR" noProof="0">
          <a:latin typeface="+mj-lt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8A02B-48DC-4226-82D7-4C857399F2F5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ABE3C05D-51B6-40CB-A23E-0BC3B166DDB0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Faire des zones dédiées au développement </a:t>
          </a:r>
        </a:p>
      </dgm:t>
    </dgm:pt>
    <dgm:pt modelId="{B0B9EB75-323A-4448-90CC-5A0B85BA34EC}" type="parTrans" cxnId="{4E528A6F-B830-4679-B504-6C16413735EE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225DF6-E99B-4C58-A148-1734B3A15879}" type="sibTrans" cxnId="{4E528A6F-B830-4679-B504-6C16413735EE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3AAC4-6706-41ED-B3E0-C52460EA0B41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Une plus grande robustesse économique</a:t>
          </a:r>
        </a:p>
      </dgm:t>
    </dgm:pt>
    <dgm:pt modelId="{25AB4A50-906D-4C7D-A50D-BDED6F7BEA56}" type="parTrans" cxnId="{1199B27B-83DC-49CD-8D4F-22F30783DF25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614DE-BCE2-4B85-B1E7-25614584239F}" type="sibTrans" cxnId="{1199B27B-83DC-49CD-8D4F-22F30783DF25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CDF44C-4C57-4D80-BEA1-F5E2BC0B88D4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Une capacité d’action plus importante en matière de transitions énergétique et digitale</a:t>
          </a:r>
        </a:p>
      </dgm:t>
    </dgm:pt>
    <dgm:pt modelId="{0C077D31-9EB2-4E3C-9487-F5CF0387E904}" type="parTrans" cxnId="{657716D3-B8F8-49CA-A3A5-CE48AD3AFEF0}">
      <dgm:prSet/>
      <dgm:spPr/>
      <dgm:t>
        <a:bodyPr/>
        <a:lstStyle/>
        <a:p>
          <a:endParaRPr lang="fr-FR" sz="1600" b="0"/>
        </a:p>
      </dgm:t>
    </dgm:pt>
    <dgm:pt modelId="{00D80914-A11F-46A2-AC03-A0FEFF76839A}" type="sibTrans" cxnId="{657716D3-B8F8-49CA-A3A5-CE48AD3AFEF0}">
      <dgm:prSet/>
      <dgm:spPr/>
      <dgm:t>
        <a:bodyPr/>
        <a:lstStyle/>
        <a:p>
          <a:endParaRPr lang="fr-FR" sz="1600" b="0"/>
        </a:p>
      </dgm:t>
    </dgm:pt>
    <dgm:pt modelId="{DCA1B33F-527E-4213-B14A-FD823A3E0650}" type="pres">
      <dgm:prSet presAssocID="{2E38A02B-48DC-4226-82D7-4C857399F2F5}" presName="diagram" presStyleCnt="0">
        <dgm:presLayoutVars>
          <dgm:dir/>
          <dgm:resizeHandles val="exact"/>
        </dgm:presLayoutVars>
      </dgm:prSet>
      <dgm:spPr/>
    </dgm:pt>
    <dgm:pt modelId="{6695BC7B-E700-489C-938E-1D2F28A6FE1F}" type="pres">
      <dgm:prSet presAssocID="{ABE3C05D-51B6-40CB-A23E-0BC3B166DDB0}" presName="node" presStyleLbl="node1" presStyleIdx="0" presStyleCnt="3" custLinFactNeighborX="337">
        <dgm:presLayoutVars>
          <dgm:bulletEnabled val="1"/>
        </dgm:presLayoutVars>
      </dgm:prSet>
      <dgm:spPr/>
    </dgm:pt>
    <dgm:pt modelId="{5762E91B-7F4F-41E8-9B49-05664D08DEFF}" type="pres">
      <dgm:prSet presAssocID="{42225DF6-E99B-4C58-A148-1734B3A15879}" presName="sibTrans" presStyleCnt="0"/>
      <dgm:spPr/>
    </dgm:pt>
    <dgm:pt modelId="{08FB9DFB-3E35-49AC-8CAB-628F6EE0C0A1}" type="pres">
      <dgm:prSet presAssocID="{1AA3AAC4-6706-41ED-B3E0-C52460EA0B41}" presName="node" presStyleLbl="node1" presStyleIdx="1" presStyleCnt="3" custLinFactNeighborX="-4365">
        <dgm:presLayoutVars>
          <dgm:bulletEnabled val="1"/>
        </dgm:presLayoutVars>
      </dgm:prSet>
      <dgm:spPr/>
    </dgm:pt>
    <dgm:pt modelId="{0DAC5A2B-CA93-47A2-B8EE-81F60195E51D}" type="pres">
      <dgm:prSet presAssocID="{432614DE-BCE2-4B85-B1E7-25614584239F}" presName="sibTrans" presStyleCnt="0"/>
      <dgm:spPr/>
    </dgm:pt>
    <dgm:pt modelId="{0D6E026B-F368-45EE-8795-A97FAB6C406C}" type="pres">
      <dgm:prSet presAssocID="{E5CDF44C-4C57-4D80-BEA1-F5E2BC0B88D4}" presName="node" presStyleLbl="node1" presStyleIdx="2" presStyleCnt="3" custScaleX="101345" custLinFactNeighborX="-9215">
        <dgm:presLayoutVars>
          <dgm:bulletEnabled val="1"/>
        </dgm:presLayoutVars>
      </dgm:prSet>
      <dgm:spPr/>
    </dgm:pt>
  </dgm:ptLst>
  <dgm:cxnLst>
    <dgm:cxn modelId="{624DF51F-DC4E-46CA-9681-559E65775C93}" type="presOf" srcId="{2E38A02B-48DC-4226-82D7-4C857399F2F5}" destId="{DCA1B33F-527E-4213-B14A-FD823A3E0650}" srcOrd="0" destOrd="0" presId="urn:microsoft.com/office/officeart/2005/8/layout/default"/>
    <dgm:cxn modelId="{2240B725-4111-4D29-8FEC-FF39C5FE7C84}" type="presOf" srcId="{ABE3C05D-51B6-40CB-A23E-0BC3B166DDB0}" destId="{6695BC7B-E700-489C-938E-1D2F28A6FE1F}" srcOrd="0" destOrd="0" presId="urn:microsoft.com/office/officeart/2005/8/layout/default"/>
    <dgm:cxn modelId="{4E528A6F-B830-4679-B504-6C16413735EE}" srcId="{2E38A02B-48DC-4226-82D7-4C857399F2F5}" destId="{ABE3C05D-51B6-40CB-A23E-0BC3B166DDB0}" srcOrd="0" destOrd="0" parTransId="{B0B9EB75-323A-4448-90CC-5A0B85BA34EC}" sibTransId="{42225DF6-E99B-4C58-A148-1734B3A15879}"/>
    <dgm:cxn modelId="{4B6F4476-6A1C-4D5A-8E9D-8351110FCCCA}" type="presOf" srcId="{E5CDF44C-4C57-4D80-BEA1-F5E2BC0B88D4}" destId="{0D6E026B-F368-45EE-8795-A97FAB6C406C}" srcOrd="0" destOrd="0" presId="urn:microsoft.com/office/officeart/2005/8/layout/default"/>
    <dgm:cxn modelId="{1199B27B-83DC-49CD-8D4F-22F30783DF25}" srcId="{2E38A02B-48DC-4226-82D7-4C857399F2F5}" destId="{1AA3AAC4-6706-41ED-B3E0-C52460EA0B41}" srcOrd="1" destOrd="0" parTransId="{25AB4A50-906D-4C7D-A50D-BDED6F7BEA56}" sibTransId="{432614DE-BCE2-4B85-B1E7-25614584239F}"/>
    <dgm:cxn modelId="{657716D3-B8F8-49CA-A3A5-CE48AD3AFEF0}" srcId="{2E38A02B-48DC-4226-82D7-4C857399F2F5}" destId="{E5CDF44C-4C57-4D80-BEA1-F5E2BC0B88D4}" srcOrd="2" destOrd="0" parTransId="{0C077D31-9EB2-4E3C-9487-F5CF0387E904}" sibTransId="{00D80914-A11F-46A2-AC03-A0FEFF76839A}"/>
    <dgm:cxn modelId="{9D06AFE0-C717-4DEA-99EA-1C4E7D3CF04A}" type="presOf" srcId="{1AA3AAC4-6706-41ED-B3E0-C52460EA0B41}" destId="{08FB9DFB-3E35-49AC-8CAB-628F6EE0C0A1}" srcOrd="0" destOrd="0" presId="urn:microsoft.com/office/officeart/2005/8/layout/default"/>
    <dgm:cxn modelId="{7B0F84A3-57D7-4DFB-9F94-A00EC88F8FD2}" type="presParOf" srcId="{DCA1B33F-527E-4213-B14A-FD823A3E0650}" destId="{6695BC7B-E700-489C-938E-1D2F28A6FE1F}" srcOrd="0" destOrd="0" presId="urn:microsoft.com/office/officeart/2005/8/layout/default"/>
    <dgm:cxn modelId="{B0C504E8-F61D-4660-9DC3-50A009FB10F5}" type="presParOf" srcId="{DCA1B33F-527E-4213-B14A-FD823A3E0650}" destId="{5762E91B-7F4F-41E8-9B49-05664D08DEFF}" srcOrd="1" destOrd="0" presId="urn:microsoft.com/office/officeart/2005/8/layout/default"/>
    <dgm:cxn modelId="{AD99D820-913B-499F-B15D-7C08B2FDF24C}" type="presParOf" srcId="{DCA1B33F-527E-4213-B14A-FD823A3E0650}" destId="{08FB9DFB-3E35-49AC-8CAB-628F6EE0C0A1}" srcOrd="2" destOrd="0" presId="urn:microsoft.com/office/officeart/2005/8/layout/default"/>
    <dgm:cxn modelId="{07B5DEEC-E5A7-44CA-81CA-B6C072D7F1F5}" type="presParOf" srcId="{DCA1B33F-527E-4213-B14A-FD823A3E0650}" destId="{0DAC5A2B-CA93-47A2-B8EE-81F60195E51D}" srcOrd="3" destOrd="0" presId="urn:microsoft.com/office/officeart/2005/8/layout/default"/>
    <dgm:cxn modelId="{03BD1496-755D-4699-84C6-57EC93B964EF}" type="presParOf" srcId="{DCA1B33F-527E-4213-B14A-FD823A3E0650}" destId="{0D6E026B-F368-45EE-8795-A97FAB6C406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38A02B-48DC-4226-82D7-4C857399F2F5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ABE3C05D-51B6-40CB-A23E-0BC3B166DDB0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Créer un centre de relation client à l’échelle de l’Axe Seine</a:t>
          </a:r>
        </a:p>
      </dgm:t>
    </dgm:pt>
    <dgm:pt modelId="{B0B9EB75-323A-4448-90CC-5A0B85BA34EC}" type="parTrans" cxnId="{4E528A6F-B830-4679-B504-6C16413735EE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225DF6-E99B-4C58-A148-1734B3A15879}" type="sibTrans" cxnId="{4E528A6F-B830-4679-B504-6C16413735EE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3AAC4-6706-41ED-B3E0-C52460EA0B41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Co-construire les services de demain</a:t>
          </a:r>
        </a:p>
      </dgm:t>
    </dgm:pt>
    <dgm:pt modelId="{25AB4A50-906D-4C7D-A50D-BDED6F7BEA56}" type="parTrans" cxnId="{1199B27B-83DC-49CD-8D4F-22F30783DF25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614DE-BCE2-4B85-B1E7-25614584239F}" type="sibTrans" cxnId="{1199B27B-83DC-49CD-8D4F-22F30783DF25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F13D2-8702-4BAE-A03E-2823177B0068}">
      <dgm:prSet phldrT="[Texte]" custT="1"/>
      <dgm:spPr>
        <a:solidFill>
          <a:schemeClr val="accent3"/>
        </a:solidFill>
      </dgm:spPr>
      <dgm:t>
        <a:bodyPr/>
        <a:lstStyle/>
        <a:p>
          <a:r>
            <a:rPr lang="fr-FR" sz="1600" b="0" dirty="0">
              <a:latin typeface="Arial" panose="020B0604020202020204" pitchFamily="34" charset="0"/>
              <a:cs typeface="Arial" panose="020B0604020202020204" pitchFamily="34" charset="0"/>
            </a:rPr>
            <a:t>Etre un système portuaire et logistique de référence pour nos clients et partenaires internationaux </a:t>
          </a:r>
        </a:p>
      </dgm:t>
    </dgm:pt>
    <dgm:pt modelId="{99DBF133-A9D6-4475-B109-80BA6FDC1AA9}" type="parTrans" cxnId="{C93B2A7A-95C9-452C-8C61-6EAEE254D10D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7BD79-3AF1-4143-B880-01EEBEBCE89D}" type="sibTrans" cxnId="{C93B2A7A-95C9-452C-8C61-6EAEE254D10D}">
      <dgm:prSet/>
      <dgm:spPr/>
      <dgm:t>
        <a:bodyPr/>
        <a:lstStyle/>
        <a:p>
          <a:endParaRPr lang="fr-FR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A1B33F-527E-4213-B14A-FD823A3E0650}" type="pres">
      <dgm:prSet presAssocID="{2E38A02B-48DC-4226-82D7-4C857399F2F5}" presName="diagram" presStyleCnt="0">
        <dgm:presLayoutVars>
          <dgm:dir/>
          <dgm:resizeHandles val="exact"/>
        </dgm:presLayoutVars>
      </dgm:prSet>
      <dgm:spPr/>
    </dgm:pt>
    <dgm:pt modelId="{6695BC7B-E700-489C-938E-1D2F28A6FE1F}" type="pres">
      <dgm:prSet presAssocID="{ABE3C05D-51B6-40CB-A23E-0BC3B166DDB0}" presName="node" presStyleLbl="node1" presStyleIdx="0" presStyleCnt="3">
        <dgm:presLayoutVars>
          <dgm:bulletEnabled val="1"/>
        </dgm:presLayoutVars>
      </dgm:prSet>
      <dgm:spPr/>
    </dgm:pt>
    <dgm:pt modelId="{5762E91B-7F4F-41E8-9B49-05664D08DEFF}" type="pres">
      <dgm:prSet presAssocID="{42225DF6-E99B-4C58-A148-1734B3A15879}" presName="sibTrans" presStyleCnt="0"/>
      <dgm:spPr/>
    </dgm:pt>
    <dgm:pt modelId="{08FB9DFB-3E35-49AC-8CAB-628F6EE0C0A1}" type="pres">
      <dgm:prSet presAssocID="{1AA3AAC4-6706-41ED-B3E0-C52460EA0B41}" presName="node" presStyleLbl="node1" presStyleIdx="1" presStyleCnt="3">
        <dgm:presLayoutVars>
          <dgm:bulletEnabled val="1"/>
        </dgm:presLayoutVars>
      </dgm:prSet>
      <dgm:spPr/>
    </dgm:pt>
    <dgm:pt modelId="{1EEA04F8-8BE2-49E1-B011-6339FA381765}" type="pres">
      <dgm:prSet presAssocID="{432614DE-BCE2-4B85-B1E7-25614584239F}" presName="sibTrans" presStyleCnt="0"/>
      <dgm:spPr/>
    </dgm:pt>
    <dgm:pt modelId="{6070D0C0-628B-45B2-B952-42D6FEFC3093}" type="pres">
      <dgm:prSet presAssocID="{881F13D2-8702-4BAE-A03E-2823177B0068}" presName="node" presStyleLbl="node1" presStyleIdx="2" presStyleCnt="3">
        <dgm:presLayoutVars>
          <dgm:bulletEnabled val="1"/>
        </dgm:presLayoutVars>
      </dgm:prSet>
      <dgm:spPr/>
    </dgm:pt>
  </dgm:ptLst>
  <dgm:cxnLst>
    <dgm:cxn modelId="{624DF51F-DC4E-46CA-9681-559E65775C93}" type="presOf" srcId="{2E38A02B-48DC-4226-82D7-4C857399F2F5}" destId="{DCA1B33F-527E-4213-B14A-FD823A3E0650}" srcOrd="0" destOrd="0" presId="urn:microsoft.com/office/officeart/2005/8/layout/default"/>
    <dgm:cxn modelId="{2240B725-4111-4D29-8FEC-FF39C5FE7C84}" type="presOf" srcId="{ABE3C05D-51B6-40CB-A23E-0BC3B166DDB0}" destId="{6695BC7B-E700-489C-938E-1D2F28A6FE1F}" srcOrd="0" destOrd="0" presId="urn:microsoft.com/office/officeart/2005/8/layout/default"/>
    <dgm:cxn modelId="{451A3762-290B-45FD-86BD-A191743D2A5C}" type="presOf" srcId="{881F13D2-8702-4BAE-A03E-2823177B0068}" destId="{6070D0C0-628B-45B2-B952-42D6FEFC3093}" srcOrd="0" destOrd="0" presId="urn:microsoft.com/office/officeart/2005/8/layout/default"/>
    <dgm:cxn modelId="{4E528A6F-B830-4679-B504-6C16413735EE}" srcId="{2E38A02B-48DC-4226-82D7-4C857399F2F5}" destId="{ABE3C05D-51B6-40CB-A23E-0BC3B166DDB0}" srcOrd="0" destOrd="0" parTransId="{B0B9EB75-323A-4448-90CC-5A0B85BA34EC}" sibTransId="{42225DF6-E99B-4C58-A148-1734B3A15879}"/>
    <dgm:cxn modelId="{C93B2A7A-95C9-452C-8C61-6EAEE254D10D}" srcId="{2E38A02B-48DC-4226-82D7-4C857399F2F5}" destId="{881F13D2-8702-4BAE-A03E-2823177B0068}" srcOrd="2" destOrd="0" parTransId="{99DBF133-A9D6-4475-B109-80BA6FDC1AA9}" sibTransId="{6937BD79-3AF1-4143-B880-01EEBEBCE89D}"/>
    <dgm:cxn modelId="{1199B27B-83DC-49CD-8D4F-22F30783DF25}" srcId="{2E38A02B-48DC-4226-82D7-4C857399F2F5}" destId="{1AA3AAC4-6706-41ED-B3E0-C52460EA0B41}" srcOrd="1" destOrd="0" parTransId="{25AB4A50-906D-4C7D-A50D-BDED6F7BEA56}" sibTransId="{432614DE-BCE2-4B85-B1E7-25614584239F}"/>
    <dgm:cxn modelId="{9D06AFE0-C717-4DEA-99EA-1C4E7D3CF04A}" type="presOf" srcId="{1AA3AAC4-6706-41ED-B3E0-C52460EA0B41}" destId="{08FB9DFB-3E35-49AC-8CAB-628F6EE0C0A1}" srcOrd="0" destOrd="0" presId="urn:microsoft.com/office/officeart/2005/8/layout/default"/>
    <dgm:cxn modelId="{7B0F84A3-57D7-4DFB-9F94-A00EC88F8FD2}" type="presParOf" srcId="{DCA1B33F-527E-4213-B14A-FD823A3E0650}" destId="{6695BC7B-E700-489C-938E-1D2F28A6FE1F}" srcOrd="0" destOrd="0" presId="urn:microsoft.com/office/officeart/2005/8/layout/default"/>
    <dgm:cxn modelId="{B0C504E8-F61D-4660-9DC3-50A009FB10F5}" type="presParOf" srcId="{DCA1B33F-527E-4213-B14A-FD823A3E0650}" destId="{5762E91B-7F4F-41E8-9B49-05664D08DEFF}" srcOrd="1" destOrd="0" presId="urn:microsoft.com/office/officeart/2005/8/layout/default"/>
    <dgm:cxn modelId="{AD99D820-913B-499F-B15D-7C08B2FDF24C}" type="presParOf" srcId="{DCA1B33F-527E-4213-B14A-FD823A3E0650}" destId="{08FB9DFB-3E35-49AC-8CAB-628F6EE0C0A1}" srcOrd="2" destOrd="0" presId="urn:microsoft.com/office/officeart/2005/8/layout/default"/>
    <dgm:cxn modelId="{C0E111D5-0595-4B70-B755-F288AE5A28DC}" type="presParOf" srcId="{DCA1B33F-527E-4213-B14A-FD823A3E0650}" destId="{1EEA04F8-8BE2-49E1-B011-6339FA381765}" srcOrd="3" destOrd="0" presId="urn:microsoft.com/office/officeart/2005/8/layout/default"/>
    <dgm:cxn modelId="{ED80080E-8558-4D56-AF66-C823B85D3DF8}" type="presParOf" srcId="{DCA1B33F-527E-4213-B14A-FD823A3E0650}" destId="{6070D0C0-628B-45B2-B952-42D6FEFC309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38A02B-48DC-4226-82D7-4C857399F2F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ABE3C05D-51B6-40CB-A23E-0BC3B166DDB0}">
      <dgm:prSet phldrT="[Texte]" custT="1"/>
      <dgm:spPr/>
      <dgm:t>
        <a:bodyPr/>
        <a:lstStyle/>
        <a:p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Faire des zones industrialo-portuaires des lieux privilégiés du redéveloppement industriel </a:t>
          </a:r>
        </a:p>
      </dgm:t>
    </dgm:pt>
    <dgm:pt modelId="{B0B9EB75-323A-4448-90CC-5A0B85BA34EC}" type="parTrans" cxnId="{4E528A6F-B830-4679-B504-6C16413735EE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225DF6-E99B-4C58-A148-1734B3A15879}" type="sibTrans" cxnId="{4E528A6F-B830-4679-B504-6C16413735EE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3AAC4-6706-41ED-B3E0-C52460EA0B41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Capter une partie de la valeur ajoutée générée par la logistique des importations</a:t>
          </a:r>
        </a:p>
      </dgm:t>
    </dgm:pt>
    <dgm:pt modelId="{25AB4A50-906D-4C7D-A50D-BDED6F7BEA56}" type="parTrans" cxnId="{1199B27B-83DC-49CD-8D4F-22F30783DF25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614DE-BCE2-4B85-B1E7-25614584239F}" type="sibTrans" cxnId="{1199B27B-83DC-49CD-8D4F-22F30783DF25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1F13D2-8702-4BAE-A03E-2823177B0068}">
      <dgm:prSet phldrT="[Texte]" custT="1"/>
      <dgm:spPr>
        <a:solidFill>
          <a:schemeClr val="accent3"/>
        </a:solidFill>
      </dgm:spPr>
      <dgm:t>
        <a:bodyPr/>
        <a:lstStyle/>
        <a:p>
          <a:r>
            <a:rPr lang="fr-FR" sz="1600" dirty="0">
              <a:latin typeface="Arial" panose="020B0604020202020204" pitchFamily="34" charset="0"/>
              <a:cs typeface="Arial" panose="020B0604020202020204" pitchFamily="34" charset="0"/>
            </a:rPr>
            <a:t>Assurer la compétitivité des grandes filières exportatrices</a:t>
          </a:r>
        </a:p>
      </dgm:t>
    </dgm:pt>
    <dgm:pt modelId="{99DBF133-A9D6-4475-B109-80BA6FDC1AA9}" type="parTrans" cxnId="{C93B2A7A-95C9-452C-8C61-6EAEE254D10D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37BD79-3AF1-4143-B880-01EEBEBCE89D}" type="sibTrans" cxnId="{C93B2A7A-95C9-452C-8C61-6EAEE254D10D}">
      <dgm:prSet/>
      <dgm:spPr/>
      <dgm:t>
        <a:bodyPr/>
        <a:lstStyle/>
        <a:p>
          <a:endParaRPr lang="fr-FR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A1B33F-527E-4213-B14A-FD823A3E0650}" type="pres">
      <dgm:prSet presAssocID="{2E38A02B-48DC-4226-82D7-4C857399F2F5}" presName="diagram" presStyleCnt="0">
        <dgm:presLayoutVars>
          <dgm:dir/>
          <dgm:resizeHandles val="exact"/>
        </dgm:presLayoutVars>
      </dgm:prSet>
      <dgm:spPr/>
    </dgm:pt>
    <dgm:pt modelId="{6695BC7B-E700-489C-938E-1D2F28A6FE1F}" type="pres">
      <dgm:prSet presAssocID="{ABE3C05D-51B6-40CB-A23E-0BC3B166DDB0}" presName="node" presStyleLbl="node1" presStyleIdx="0" presStyleCnt="3" custLinFactNeighborX="-1149" custLinFactNeighborY="5344">
        <dgm:presLayoutVars>
          <dgm:bulletEnabled val="1"/>
        </dgm:presLayoutVars>
      </dgm:prSet>
      <dgm:spPr/>
    </dgm:pt>
    <dgm:pt modelId="{5762E91B-7F4F-41E8-9B49-05664D08DEFF}" type="pres">
      <dgm:prSet presAssocID="{42225DF6-E99B-4C58-A148-1734B3A15879}" presName="sibTrans" presStyleCnt="0"/>
      <dgm:spPr/>
    </dgm:pt>
    <dgm:pt modelId="{08FB9DFB-3E35-49AC-8CAB-628F6EE0C0A1}" type="pres">
      <dgm:prSet presAssocID="{1AA3AAC4-6706-41ED-B3E0-C52460EA0B41}" presName="node" presStyleLbl="node1" presStyleIdx="1" presStyleCnt="3" custLinFactNeighborX="0" custLinFactNeighborY="81091">
        <dgm:presLayoutVars>
          <dgm:bulletEnabled val="1"/>
        </dgm:presLayoutVars>
      </dgm:prSet>
      <dgm:spPr/>
    </dgm:pt>
    <dgm:pt modelId="{1EEA04F8-8BE2-49E1-B011-6339FA381765}" type="pres">
      <dgm:prSet presAssocID="{432614DE-BCE2-4B85-B1E7-25614584239F}" presName="sibTrans" presStyleCnt="0"/>
      <dgm:spPr/>
    </dgm:pt>
    <dgm:pt modelId="{6070D0C0-628B-45B2-B952-42D6FEFC3093}" type="pres">
      <dgm:prSet presAssocID="{881F13D2-8702-4BAE-A03E-2823177B0068}" presName="node" presStyleLbl="node1" presStyleIdx="2" presStyleCnt="3" custLinFactNeighborX="766" custLinFactNeighborY="5747">
        <dgm:presLayoutVars>
          <dgm:bulletEnabled val="1"/>
        </dgm:presLayoutVars>
      </dgm:prSet>
      <dgm:spPr/>
    </dgm:pt>
  </dgm:ptLst>
  <dgm:cxnLst>
    <dgm:cxn modelId="{624DF51F-DC4E-46CA-9681-559E65775C93}" type="presOf" srcId="{2E38A02B-48DC-4226-82D7-4C857399F2F5}" destId="{DCA1B33F-527E-4213-B14A-FD823A3E0650}" srcOrd="0" destOrd="0" presId="urn:microsoft.com/office/officeart/2005/8/layout/default"/>
    <dgm:cxn modelId="{2240B725-4111-4D29-8FEC-FF39C5FE7C84}" type="presOf" srcId="{ABE3C05D-51B6-40CB-A23E-0BC3B166DDB0}" destId="{6695BC7B-E700-489C-938E-1D2F28A6FE1F}" srcOrd="0" destOrd="0" presId="urn:microsoft.com/office/officeart/2005/8/layout/default"/>
    <dgm:cxn modelId="{451A3762-290B-45FD-86BD-A191743D2A5C}" type="presOf" srcId="{881F13D2-8702-4BAE-A03E-2823177B0068}" destId="{6070D0C0-628B-45B2-B952-42D6FEFC3093}" srcOrd="0" destOrd="0" presId="urn:microsoft.com/office/officeart/2005/8/layout/default"/>
    <dgm:cxn modelId="{4E528A6F-B830-4679-B504-6C16413735EE}" srcId="{2E38A02B-48DC-4226-82D7-4C857399F2F5}" destId="{ABE3C05D-51B6-40CB-A23E-0BC3B166DDB0}" srcOrd="0" destOrd="0" parTransId="{B0B9EB75-323A-4448-90CC-5A0B85BA34EC}" sibTransId="{42225DF6-E99B-4C58-A148-1734B3A15879}"/>
    <dgm:cxn modelId="{C93B2A7A-95C9-452C-8C61-6EAEE254D10D}" srcId="{2E38A02B-48DC-4226-82D7-4C857399F2F5}" destId="{881F13D2-8702-4BAE-A03E-2823177B0068}" srcOrd="2" destOrd="0" parTransId="{99DBF133-A9D6-4475-B109-80BA6FDC1AA9}" sibTransId="{6937BD79-3AF1-4143-B880-01EEBEBCE89D}"/>
    <dgm:cxn modelId="{1199B27B-83DC-49CD-8D4F-22F30783DF25}" srcId="{2E38A02B-48DC-4226-82D7-4C857399F2F5}" destId="{1AA3AAC4-6706-41ED-B3E0-C52460EA0B41}" srcOrd="1" destOrd="0" parTransId="{25AB4A50-906D-4C7D-A50D-BDED6F7BEA56}" sibTransId="{432614DE-BCE2-4B85-B1E7-25614584239F}"/>
    <dgm:cxn modelId="{9D06AFE0-C717-4DEA-99EA-1C4E7D3CF04A}" type="presOf" srcId="{1AA3AAC4-6706-41ED-B3E0-C52460EA0B41}" destId="{08FB9DFB-3E35-49AC-8CAB-628F6EE0C0A1}" srcOrd="0" destOrd="0" presId="urn:microsoft.com/office/officeart/2005/8/layout/default"/>
    <dgm:cxn modelId="{7B0F84A3-57D7-4DFB-9F94-A00EC88F8FD2}" type="presParOf" srcId="{DCA1B33F-527E-4213-B14A-FD823A3E0650}" destId="{6695BC7B-E700-489C-938E-1D2F28A6FE1F}" srcOrd="0" destOrd="0" presId="urn:microsoft.com/office/officeart/2005/8/layout/default"/>
    <dgm:cxn modelId="{B0C504E8-F61D-4660-9DC3-50A009FB10F5}" type="presParOf" srcId="{DCA1B33F-527E-4213-B14A-FD823A3E0650}" destId="{5762E91B-7F4F-41E8-9B49-05664D08DEFF}" srcOrd="1" destOrd="0" presId="urn:microsoft.com/office/officeart/2005/8/layout/default"/>
    <dgm:cxn modelId="{AD99D820-913B-499F-B15D-7C08B2FDF24C}" type="presParOf" srcId="{DCA1B33F-527E-4213-B14A-FD823A3E0650}" destId="{08FB9DFB-3E35-49AC-8CAB-628F6EE0C0A1}" srcOrd="2" destOrd="0" presId="urn:microsoft.com/office/officeart/2005/8/layout/default"/>
    <dgm:cxn modelId="{C0E111D5-0595-4B70-B755-F288AE5A28DC}" type="presParOf" srcId="{DCA1B33F-527E-4213-B14A-FD823A3E0650}" destId="{1EEA04F8-8BE2-49E1-B011-6339FA381765}" srcOrd="3" destOrd="0" presId="urn:microsoft.com/office/officeart/2005/8/layout/default"/>
    <dgm:cxn modelId="{ED80080E-8558-4D56-AF66-C823B85D3DF8}" type="presParOf" srcId="{DCA1B33F-527E-4213-B14A-FD823A3E0650}" destId="{6070D0C0-628B-45B2-B952-42D6FEFC309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BC7B-E700-489C-938E-1D2F28A6FE1F}">
      <dsp:nvSpPr>
        <dsp:cNvPr id="0" name=""/>
        <dsp:cNvSpPr/>
      </dsp:nvSpPr>
      <dsp:spPr>
        <a:xfrm>
          <a:off x="12919" y="107045"/>
          <a:ext cx="3090445" cy="1854267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Faire des zones dédiées au développement </a:t>
          </a:r>
        </a:p>
      </dsp:txBody>
      <dsp:txXfrm>
        <a:off x="12919" y="107045"/>
        <a:ext cx="3090445" cy="1854267"/>
      </dsp:txXfrm>
    </dsp:sp>
    <dsp:sp modelId="{08FB9DFB-3E35-49AC-8CAB-628F6EE0C0A1}">
      <dsp:nvSpPr>
        <dsp:cNvPr id="0" name=""/>
        <dsp:cNvSpPr/>
      </dsp:nvSpPr>
      <dsp:spPr>
        <a:xfrm>
          <a:off x="3267096" y="107045"/>
          <a:ext cx="3090445" cy="1854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Une plus grande robustesse économique</a:t>
          </a:r>
        </a:p>
      </dsp:txBody>
      <dsp:txXfrm>
        <a:off x="3267096" y="107045"/>
        <a:ext cx="3090445" cy="1854267"/>
      </dsp:txXfrm>
    </dsp:sp>
    <dsp:sp modelId="{0D6E026B-F368-45EE-8795-A97FAB6C406C}">
      <dsp:nvSpPr>
        <dsp:cNvPr id="0" name=""/>
        <dsp:cNvSpPr/>
      </dsp:nvSpPr>
      <dsp:spPr>
        <a:xfrm>
          <a:off x="6516699" y="107045"/>
          <a:ext cx="3132011" cy="1854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Une capacité d’action plus importante en matière de transitions énergétique et digitale</a:t>
          </a:r>
        </a:p>
      </dsp:txBody>
      <dsp:txXfrm>
        <a:off x="6516699" y="107045"/>
        <a:ext cx="3132011" cy="18542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BC7B-E700-489C-938E-1D2F28A6FE1F}">
      <dsp:nvSpPr>
        <dsp:cNvPr id="0" name=""/>
        <dsp:cNvSpPr/>
      </dsp:nvSpPr>
      <dsp:spPr>
        <a:xfrm>
          <a:off x="0" y="100075"/>
          <a:ext cx="3026250" cy="1815750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Créer un centre de relation client à l’échelle de l’Axe Seine</a:t>
          </a:r>
        </a:p>
      </dsp:txBody>
      <dsp:txXfrm>
        <a:off x="0" y="100075"/>
        <a:ext cx="3026250" cy="1815750"/>
      </dsp:txXfrm>
    </dsp:sp>
    <dsp:sp modelId="{08FB9DFB-3E35-49AC-8CAB-628F6EE0C0A1}">
      <dsp:nvSpPr>
        <dsp:cNvPr id="0" name=""/>
        <dsp:cNvSpPr/>
      </dsp:nvSpPr>
      <dsp:spPr>
        <a:xfrm>
          <a:off x="3328875" y="100075"/>
          <a:ext cx="3026250" cy="1815750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Co-construire les services de demain</a:t>
          </a:r>
        </a:p>
      </dsp:txBody>
      <dsp:txXfrm>
        <a:off x="3328875" y="100075"/>
        <a:ext cx="3026250" cy="1815750"/>
      </dsp:txXfrm>
    </dsp:sp>
    <dsp:sp modelId="{6070D0C0-628B-45B2-B952-42D6FEFC3093}">
      <dsp:nvSpPr>
        <dsp:cNvPr id="0" name=""/>
        <dsp:cNvSpPr/>
      </dsp:nvSpPr>
      <dsp:spPr>
        <a:xfrm>
          <a:off x="6657750" y="100075"/>
          <a:ext cx="3026250" cy="1815750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dirty="0">
              <a:latin typeface="Arial" panose="020B0604020202020204" pitchFamily="34" charset="0"/>
              <a:cs typeface="Arial" panose="020B0604020202020204" pitchFamily="34" charset="0"/>
            </a:rPr>
            <a:t>Etre un système portuaire et logistique de référence pour nos clients et partenaires internationaux </a:t>
          </a:r>
        </a:p>
      </dsp:txBody>
      <dsp:txXfrm>
        <a:off x="6657750" y="100075"/>
        <a:ext cx="3026250" cy="18157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BC7B-E700-489C-938E-1D2F28A6FE1F}">
      <dsp:nvSpPr>
        <dsp:cNvPr id="0" name=""/>
        <dsp:cNvSpPr/>
      </dsp:nvSpPr>
      <dsp:spPr>
        <a:xfrm>
          <a:off x="0" y="194178"/>
          <a:ext cx="2981250" cy="17887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Faire des zones industrialo-portuaires des lieux privilégiés du redéveloppement industriel </a:t>
          </a:r>
        </a:p>
      </dsp:txBody>
      <dsp:txXfrm>
        <a:off x="0" y="194178"/>
        <a:ext cx="2981250" cy="1788750"/>
      </dsp:txXfrm>
    </dsp:sp>
    <dsp:sp modelId="{08FB9DFB-3E35-49AC-8CAB-628F6EE0C0A1}">
      <dsp:nvSpPr>
        <dsp:cNvPr id="0" name=""/>
        <dsp:cNvSpPr/>
      </dsp:nvSpPr>
      <dsp:spPr>
        <a:xfrm>
          <a:off x="3279375" y="197175"/>
          <a:ext cx="2981250" cy="1788750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Capter une partie de la valeur ajoutée générée par la logistique des importations</a:t>
          </a:r>
        </a:p>
      </dsp:txBody>
      <dsp:txXfrm>
        <a:off x="3279375" y="197175"/>
        <a:ext cx="2981250" cy="1788750"/>
      </dsp:txXfrm>
    </dsp:sp>
    <dsp:sp modelId="{6070D0C0-628B-45B2-B952-42D6FEFC3093}">
      <dsp:nvSpPr>
        <dsp:cNvPr id="0" name=""/>
        <dsp:cNvSpPr/>
      </dsp:nvSpPr>
      <dsp:spPr>
        <a:xfrm>
          <a:off x="6558750" y="197175"/>
          <a:ext cx="2981250" cy="1788750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latin typeface="Arial" panose="020B0604020202020204" pitchFamily="34" charset="0"/>
              <a:cs typeface="Arial" panose="020B0604020202020204" pitchFamily="34" charset="0"/>
            </a:rPr>
            <a:t>Assurer la compétitivité des grandes filières exportatrices</a:t>
          </a:r>
        </a:p>
      </dsp:txBody>
      <dsp:txXfrm>
        <a:off x="6558750" y="197175"/>
        <a:ext cx="2981250" cy="1788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ACE6656-B0F1-4167-88BD-55BE069D4E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3C86865-628B-4164-B0EB-DC25BAC2FC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EC9F3-C0E9-45A7-B142-69E2E52A6316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722FC4-99BD-462E-ABCE-62C68DE61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FB85D7-517A-41F6-AB27-59017BF165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0935C-9DF4-4B20-B12F-88C6ABDFC3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618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1445F-0DA8-48D3-BB9D-1205662829C8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169B1-D4A0-40A1-BDBE-E7E400E5D7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38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69B1-D4A0-40A1-BDBE-E7E400E5D71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2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69B1-D4A0-40A1-BDBE-E7E400E5D71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98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69B1-D4A0-40A1-BDBE-E7E400E5D71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33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169B1-D4A0-40A1-BDBE-E7E400E5D71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1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69B1-D4A0-40A1-BDBE-E7E400E5D71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12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0C707-0237-B2EE-12A2-1C86437C0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F30C0C-CE1D-B677-B9E7-FF0FFCA25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16C03D-7648-767A-4B45-651A715F8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49DBFE-5F1E-2C00-ED9A-7C84635C4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69B1-D4A0-40A1-BDBE-E7E400E5D71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89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1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svg"/><Relationship Id="rId3" Type="http://schemas.openxmlformats.org/officeDocument/2006/relationships/image" Target="../media/image23.svg"/><Relationship Id="rId21" Type="http://schemas.openxmlformats.org/officeDocument/2006/relationships/image" Target="../media/image41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16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47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57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svg"/><Relationship Id="rId3" Type="http://schemas.openxmlformats.org/officeDocument/2006/relationships/image" Target="../media/image23.svg"/><Relationship Id="rId21" Type="http://schemas.openxmlformats.org/officeDocument/2006/relationships/image" Target="../media/image59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58.png"/><Relationship Id="rId29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60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16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6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47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57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svg"/><Relationship Id="rId3" Type="http://schemas.openxmlformats.org/officeDocument/2006/relationships/image" Target="../media/image23.svg"/><Relationship Id="rId21" Type="http://schemas.openxmlformats.org/officeDocument/2006/relationships/image" Target="../media/image59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58.png"/><Relationship Id="rId29" Type="http://schemas.openxmlformats.org/officeDocument/2006/relationships/image" Target="../media/image4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60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16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6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B8F3D5-A7F0-8D53-04EE-D46E457B5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9586D7-CA4A-F022-75B2-2A85C6B07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1" y="0"/>
            <a:ext cx="4752109" cy="354649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0E0642-F069-0E93-A67F-330EDC61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0" y="3101965"/>
            <a:ext cx="6322974" cy="179628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4692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81B50-6713-439C-956B-143ADFC215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5A430D-6A41-4FBE-80F4-E39C60EA1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2" y="0"/>
            <a:ext cx="4752109" cy="35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5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F77F4-43DD-3457-D165-63487516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A5CB42-2E00-078C-C6BE-6B4DD394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11FE54-E7C6-13DE-5B93-C8456523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2E3703-7B70-7057-8964-A379DB39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2367A-33E8-37DC-9F76-66EFF74F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9406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461F46F-829C-4501-4052-E8482CE4C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6F7F85-B1B7-0C6F-19EA-8F594404A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058614-AA95-8A7F-7101-77B1276E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49E975-3F65-13B7-2060-973EA792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F8791F-7454-D9CD-9DA0-E14B8FEF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0498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899828-0EC7-4E71-B425-29FDBC8C1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7810034-5571-4CE0-B3BB-0432960648E1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0923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99A3FA-5F35-4A85-9E80-2FEF0D6E5D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300B4A-75C5-4BCC-A9A0-382DED8F5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8"/>
            <a:ext cx="1521454" cy="54984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12BF1F-4BC9-4AD8-B665-F2E37083C7A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B9DEACF6-D737-448B-8929-CE7870E8C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98946" y="6395640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AC6102-5888-472F-83FC-E1598758B1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49" y="0"/>
            <a:ext cx="37458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07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B8F3D5-A7F0-8D53-04EE-D46E457B5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9586D7-CA4A-F022-75B2-2A85C6B07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2" y="0"/>
            <a:ext cx="4752109" cy="354649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0E0642-F069-0E93-A67F-330EDC61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0" y="3101965"/>
            <a:ext cx="6322974" cy="179628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16498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10515600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8EAB4-1573-3062-9676-F6CA8907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2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31789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ru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9079522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404C44-2FD5-47B8-C0C3-3A9708F37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00" y="-100008"/>
            <a:ext cx="4920762" cy="36723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2783E7-2D4D-88D6-8DF0-3501A977E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00" y="-100008"/>
            <a:ext cx="4920762" cy="367236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E5E6E3D-4321-6153-703C-78073712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2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243558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B24642-BD53-0899-E972-FC4F46B3C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50" y="0"/>
            <a:ext cx="374585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7751884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A5E29-030A-E886-E30A-91CE1A0A8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2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465697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5232-9773-0315-7548-DE9EC3C863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D8E05-D2BD-333D-211F-B5BD91EE0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9"/>
            <a:ext cx="1521454" cy="54984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190D740-AE6D-43F2-C6DF-F8BC19BAD723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219CC9A0-E85D-87E7-1ABA-D3FF51EE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50" y="1"/>
            <a:ext cx="3745851" cy="685799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64A2ED3-DDCA-D31C-0E54-3093153AB2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94052" y="3691051"/>
            <a:ext cx="5518638" cy="1487619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7996B44-3B1B-D792-8053-93047AFE441B}"/>
              </a:ext>
            </a:extLst>
          </p:cNvPr>
          <p:cNvSpPr txBox="1">
            <a:spLocks/>
          </p:cNvSpPr>
          <p:nvPr/>
        </p:nvSpPr>
        <p:spPr>
          <a:xfrm>
            <a:off x="694054" y="2390482"/>
            <a:ext cx="1574362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01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A9E9E464-BA4F-C8EE-4059-4472FBBE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976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e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D1D1D8-02AF-9D7A-24E7-89390FFC73F4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7274C-C720-47E4-350B-A0B10D402AE0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80375C-0D67-AEA9-4E1A-A7126A6BF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892" y="1"/>
            <a:ext cx="4752109" cy="354649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6155302-1E4B-86FD-D530-75D9ABDDE6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31632" y="3111522"/>
            <a:ext cx="5518638" cy="277932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8DDF51C-CDA7-3038-E87C-289659BE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8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et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8A8986-A041-4153-A454-B02B406AE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40" y="-71433"/>
            <a:ext cx="4862686" cy="36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21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D7DD40-E10F-14BE-2D25-72928E8635C5}"/>
              </a:ext>
            </a:extLst>
          </p:cNvPr>
          <p:cNvSpPr/>
          <p:nvPr/>
        </p:nvSpPr>
        <p:spPr>
          <a:xfrm>
            <a:off x="17989" y="7574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FAC1EE1-71B8-0A6E-E1C6-EEAFE16997DB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6E237CE-C239-41EE-35A1-21647F3CC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C854B07-DC07-EC4C-E389-366C0F68D4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D0AF234-2B68-2830-959F-B5D72E9CF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2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4441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F964-2D93-6B8F-6BC5-6F07084E9DD4}"/>
              </a:ext>
            </a:extLst>
          </p:cNvPr>
          <p:cNvSpPr/>
          <p:nvPr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B83D8-C872-07EB-42B5-CAFAC5D8E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B1D757C-BD32-36E7-4914-FEBA02002DF8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7997FC4-7ECF-9B3D-313D-0B8B009FA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5788B8D-307F-7F9E-39D7-EFB628706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2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90826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81B50-6713-439C-956B-143ADFC215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5A430D-6A41-4FBE-80F4-E39C60EA1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2" y="0"/>
            <a:ext cx="4752109" cy="35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67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99A3FA-5F35-4A85-9E80-2FEF0D6E5D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300B4A-75C5-4BCC-A9A0-382DED8F5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9"/>
            <a:ext cx="1521454" cy="54984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12BF1F-4BC9-4AD8-B665-F2E37083C7A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B9DEACF6-D737-448B-8929-CE7870E8C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98946" y="6395641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AC6102-5888-472F-83FC-E1598758B1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50" y="1"/>
            <a:ext cx="37458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683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97E708-D133-4DA0-920A-65A9247DD1B9}"/>
              </a:ext>
            </a:extLst>
          </p:cNvPr>
          <p:cNvSpPr/>
          <p:nvPr userDrawn="1"/>
        </p:nvSpPr>
        <p:spPr>
          <a:xfrm>
            <a:off x="19859" y="2292824"/>
            <a:ext cx="4064400" cy="2751132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56EC7-AFD3-48F9-8E7A-4432D74489FB}"/>
              </a:ext>
            </a:extLst>
          </p:cNvPr>
          <p:cNvSpPr/>
          <p:nvPr userDrawn="1"/>
        </p:nvSpPr>
        <p:spPr>
          <a:xfrm>
            <a:off x="4082904" y="2292824"/>
            <a:ext cx="4063695" cy="2751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58C0F-7800-4A37-8A77-C5F0CE2DF4AE}"/>
              </a:ext>
            </a:extLst>
          </p:cNvPr>
          <p:cNvSpPr/>
          <p:nvPr userDrawn="1"/>
        </p:nvSpPr>
        <p:spPr>
          <a:xfrm>
            <a:off x="8130890" y="2292824"/>
            <a:ext cx="4064400" cy="2751132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79661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899828-0EC7-4E71-B425-29FDBC8C1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7810034-5571-4CE0-B3BB-0432960648E1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575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50" y="0"/>
            <a:ext cx="3745851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C0EFAE-66C5-4EA3-BBD5-E750F9BCE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7255FD-BEC7-43C4-B5B1-2C4E2F3E79D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2633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EC PHOTO A DROIT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50909"/>
            <a:ext cx="2158148" cy="7132320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30653897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160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et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8A8986-A041-4153-A454-B02B406AE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40" y="-71433"/>
            <a:ext cx="4862686" cy="36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0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S TITRE A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1244D-7A79-4B10-B5C4-DD65A4C8EC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593" y="1533526"/>
            <a:ext cx="6866783" cy="19552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quelques lignes </a:t>
            </a:r>
            <a:br>
              <a:rPr lang="fr-FR" dirty="0"/>
            </a:br>
            <a:r>
              <a:rPr lang="fr-FR" dirty="0"/>
              <a:t>en blanc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C273F3-2CC0-4145-92F6-50FDF2F07F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658" y="4244366"/>
            <a:ext cx="6777718" cy="397394"/>
          </a:xfrm>
          <a:prstGeom prst="rect">
            <a:avLst/>
          </a:prstGeom>
        </p:spPr>
        <p:txBody>
          <a:bodyPr/>
          <a:lstStyle>
            <a:lvl1pPr marL="342917" indent="-342917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fr-FR" dirty="0"/>
              <a:t>Ici, la date (par exemple) en blanc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18DD18-1FAC-49F4-A545-7082BB82A6BC}"/>
              </a:ext>
            </a:extLst>
          </p:cNvPr>
          <p:cNvSpPr/>
          <p:nvPr userDrawn="1"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F46072-9770-46A5-802E-97C071A5E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892" y="1"/>
            <a:ext cx="4752109" cy="35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8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50" y="0"/>
            <a:ext cx="3745851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C0EFAE-66C5-4EA3-BBD5-E750F9BCE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7255FD-BEC7-43C4-B5B1-2C4E2F3E79D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33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99A3FA-5F35-4A85-9E80-2FEF0D6E5D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300B4A-75C5-4BCC-A9A0-382DED8F5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9"/>
            <a:ext cx="1521454" cy="54984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12BF1F-4BC9-4AD8-B665-F2E37083C7A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B9DEACF6-D737-448B-8929-CE7870E8C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98946" y="6395641"/>
            <a:ext cx="2743200" cy="365125"/>
          </a:xfrm>
          <a:prstGeom prst="rect">
            <a:avLst/>
          </a:prstGeom>
        </p:spPr>
        <p:txBody>
          <a:bodyPr/>
          <a:lstStyle/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AC6102-5888-472F-83FC-E1598758B1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50" y="1"/>
            <a:ext cx="37458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PHOTO A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5"/>
            <a:ext cx="2158148" cy="12003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854648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EC PHOTO A DROIT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5"/>
            <a:ext cx="2158148" cy="12003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333580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97E708-D133-4DA0-920A-65A9247DD1B9}"/>
              </a:ext>
            </a:extLst>
          </p:cNvPr>
          <p:cNvSpPr/>
          <p:nvPr userDrawn="1"/>
        </p:nvSpPr>
        <p:spPr>
          <a:xfrm>
            <a:off x="19859" y="2292824"/>
            <a:ext cx="4064400" cy="2751132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56EC7-AFD3-48F9-8E7A-4432D74489FB}"/>
              </a:ext>
            </a:extLst>
          </p:cNvPr>
          <p:cNvSpPr/>
          <p:nvPr userDrawn="1"/>
        </p:nvSpPr>
        <p:spPr>
          <a:xfrm>
            <a:off x="4082904" y="2292824"/>
            <a:ext cx="4063695" cy="2751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58C0F-7800-4A37-8A77-C5F0CE2DF4AE}"/>
              </a:ext>
            </a:extLst>
          </p:cNvPr>
          <p:cNvSpPr/>
          <p:nvPr userDrawn="1"/>
        </p:nvSpPr>
        <p:spPr>
          <a:xfrm>
            <a:off x="8130890" y="2292824"/>
            <a:ext cx="4064400" cy="2751132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76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9B28A8-77F2-4C08-87B8-EB032DD54A13}"/>
              </a:ext>
            </a:extLst>
          </p:cNvPr>
          <p:cNvSpPr/>
          <p:nvPr userDrawn="1"/>
        </p:nvSpPr>
        <p:spPr>
          <a:xfrm>
            <a:off x="635814" y="1640078"/>
            <a:ext cx="11156208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modèles de dispositions de diapo vous sont proposés dans la barre d’outils en haut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2B7359-103C-4D6C-9684-1458F84F6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957" y="1296740"/>
            <a:ext cx="1685805" cy="48301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E8DD02-444E-4F0A-B102-67FD90313A32}"/>
              </a:ext>
            </a:extLst>
          </p:cNvPr>
          <p:cNvSpPr txBox="1"/>
          <p:nvPr userDrawn="1"/>
        </p:nvSpPr>
        <p:spPr>
          <a:xfrm>
            <a:off x="579993" y="480258"/>
            <a:ext cx="11032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Enregistrer ce </a:t>
            </a:r>
            <a:r>
              <a:rPr lang="fr-FR" sz="2000" b="1" cap="all" dirty="0" err="1">
                <a:latin typeface="Rockford Sans" panose="00000500000000000000" pitchFamily="50" charset="0"/>
                <a:cs typeface="Arial" panose="020B0604020202020204" pitchFamily="34" charset="0"/>
              </a:rPr>
              <a:t>powerpoint</a:t>
            </a:r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 type et le renommer afin de le modifier.</a:t>
            </a:r>
          </a:p>
          <a:p>
            <a:endParaRPr lang="fr-FR" sz="2000" b="1" cap="all" dirty="0">
              <a:latin typeface="Rockford Sans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2430C5-78AD-4B05-84A4-DF5B4DA309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6" y="2528694"/>
            <a:ext cx="6081077" cy="163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C5368F4-BFA5-4B97-97C4-5B414E583D2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9048" y="3263051"/>
            <a:ext cx="894379" cy="1879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8F5D03F-5CF6-476A-A25C-C527BBD1D731}"/>
              </a:ext>
            </a:extLst>
          </p:cNvPr>
          <p:cNvSpPr txBox="1"/>
          <p:nvPr userDrawn="1"/>
        </p:nvSpPr>
        <p:spPr>
          <a:xfrm>
            <a:off x="635815" y="1137889"/>
            <a:ext cx="20240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MODELES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25D02B-B1B7-4CC2-8C5C-B13DD246EC03}"/>
              </a:ext>
            </a:extLst>
          </p:cNvPr>
          <p:cNvSpPr txBox="1"/>
          <p:nvPr userDrawn="1"/>
        </p:nvSpPr>
        <p:spPr>
          <a:xfrm>
            <a:off x="1296140" y="4857217"/>
            <a:ext cx="713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Nouvelle diapositive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Puis dans Disposition allez chercher le fond approprié à votre page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42BA06B-2F33-4A8D-BAB2-70E4324C1D53}"/>
              </a:ext>
            </a:extLst>
          </p:cNvPr>
          <p:cNvCxnSpPr/>
          <p:nvPr userDrawn="1"/>
        </p:nvCxnSpPr>
        <p:spPr>
          <a:xfrm flipV="1">
            <a:off x="5063707" y="2960708"/>
            <a:ext cx="2941607" cy="32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22981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EE57A7-44F3-44E1-8E41-B400AC4C6423}"/>
              </a:ext>
            </a:extLst>
          </p:cNvPr>
          <p:cNvSpPr txBox="1"/>
          <p:nvPr userDrawn="1"/>
        </p:nvSpPr>
        <p:spPr>
          <a:xfrm>
            <a:off x="968314" y="840747"/>
            <a:ext cx="516506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POLICES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Privilégier les polices :</a:t>
            </a:r>
          </a:p>
          <a:p>
            <a:pPr marL="742987" lvl="1" indent="-285764">
              <a:lnSpc>
                <a:spcPct val="150000"/>
              </a:lnSpc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Titre : </a:t>
            </a:r>
            <a:r>
              <a:rPr lang="fr-FR" sz="1400" dirty="0">
                <a:latin typeface="Rockford Sans" panose="00000500000000000000" pitchFamily="50" charset="0"/>
                <a:cs typeface="Arial" panose="020B0604020202020204" pitchFamily="34" charset="0"/>
              </a:rPr>
              <a:t>Rockford sans</a:t>
            </a:r>
          </a:p>
          <a:p>
            <a:pPr marL="742987" lvl="1" indent="-285764"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Texte 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9943E6-2847-4E06-B4D4-FF732A359ABC}"/>
              </a:ext>
            </a:extLst>
          </p:cNvPr>
          <p:cNvSpPr txBox="1"/>
          <p:nvPr userDrawn="1"/>
        </p:nvSpPr>
        <p:spPr>
          <a:xfrm>
            <a:off x="901640" y="2461264"/>
            <a:ext cx="6094562" cy="17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COULEURS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On utilise uniquement les couleurs principales :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noir blanc vert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n’a pas vocation à être imprimé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Les couleurs ne sont flashy qu’à l’écran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64D613-610E-4574-A44B-0A2F896AB721}"/>
              </a:ext>
            </a:extLst>
          </p:cNvPr>
          <p:cNvSpPr txBox="1"/>
          <p:nvPr userDrawn="1"/>
        </p:nvSpPr>
        <p:spPr>
          <a:xfrm>
            <a:off x="968315" y="4396738"/>
            <a:ext cx="7257511" cy="1119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Insérer de belles photos en définition correcte 150 dpi* non déformées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*Attention : plus elles sont en haute définition, plus la présentation est lente</a:t>
            </a:r>
            <a:endParaRPr lang="fr-FR" sz="1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CE0CB1-B438-47D4-8823-A96E9D5DD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1064" y="2385554"/>
            <a:ext cx="3665030" cy="20975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1B9638-95BF-4F79-AE8F-7DD3271AC45B}"/>
              </a:ext>
            </a:extLst>
          </p:cNvPr>
          <p:cNvSpPr txBox="1"/>
          <p:nvPr userDrawn="1"/>
        </p:nvSpPr>
        <p:spPr>
          <a:xfrm>
            <a:off x="539937" y="275893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207293276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8"/>
            <a:ext cx="10515600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8EAB4-1573-3062-9676-F6CA8907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1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0260108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784473C-59BE-4B55-9D90-CE50B8AC3F50}"/>
              </a:ext>
            </a:extLst>
          </p:cNvPr>
          <p:cNvSpPr txBox="1"/>
          <p:nvPr userDrawn="1"/>
        </p:nvSpPr>
        <p:spPr>
          <a:xfrm>
            <a:off x="635813" y="1342741"/>
            <a:ext cx="100907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ALIGNEMENTS</a:t>
            </a:r>
          </a:p>
          <a:p>
            <a:pPr marL="285764" indent="-285764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Conserver à la même place les éléments similaires figurants sur plusieurs pages : titres… illustrations</a:t>
            </a:r>
          </a:p>
          <a:p>
            <a:pPr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C’est plus esthétique quand on fait défiler la présentation.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978FC5-539A-40C7-9855-60A26C15F342}"/>
              </a:ext>
            </a:extLst>
          </p:cNvPr>
          <p:cNvSpPr txBox="1"/>
          <p:nvPr userDrawn="1"/>
        </p:nvSpPr>
        <p:spPr>
          <a:xfrm>
            <a:off x="1593742" y="2636272"/>
            <a:ext cx="60945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Veillez à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ne pas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358793" indent="-88904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aller trop sur les bords de la page </a:t>
            </a:r>
          </a:p>
          <a:p>
            <a:pPr marL="358793" indent="-88904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écrire trop gros ou trop petit  </a:t>
            </a:r>
          </a:p>
          <a:p>
            <a:pPr marL="358793" indent="-88904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surcharger trop la page</a:t>
            </a:r>
          </a:p>
          <a:p>
            <a:pPr marL="358793" indent="-88904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oublier de laisser du blanc autour des textes</a:t>
            </a:r>
          </a:p>
          <a:p>
            <a:pPr marL="358793" indent="-88904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approcher le texte du logo </a:t>
            </a:r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AD5722-DAA5-4A2D-9401-571DBD1E89EC}"/>
              </a:ext>
            </a:extLst>
          </p:cNvPr>
          <p:cNvGrpSpPr/>
          <p:nvPr userDrawn="1"/>
        </p:nvGrpSpPr>
        <p:grpSpPr>
          <a:xfrm>
            <a:off x="6096000" y="3740008"/>
            <a:ext cx="2771774" cy="2103957"/>
            <a:chOff x="3535206" y="4247459"/>
            <a:chExt cx="2771774" cy="210395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E746FF1-346E-4183-9078-E1A7B0A0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965" t="9687" r="8609" b="13106"/>
            <a:stretch/>
          </p:blipFill>
          <p:spPr>
            <a:xfrm>
              <a:off x="3954106" y="4584609"/>
              <a:ext cx="1940638" cy="1334804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E841047-2971-484C-8686-52668978BC8F}"/>
                </a:ext>
              </a:extLst>
            </p:cNvPr>
            <p:cNvGrpSpPr/>
            <p:nvPr/>
          </p:nvGrpSpPr>
          <p:grpSpPr>
            <a:xfrm>
              <a:off x="3697329" y="4336896"/>
              <a:ext cx="2492292" cy="1860484"/>
              <a:chOff x="6067425" y="3297793"/>
              <a:chExt cx="4819650" cy="359784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59B9CE-457D-47A9-8010-1A634CA32F41}"/>
                  </a:ext>
                </a:extLst>
              </p:cNvPr>
              <p:cNvSpPr/>
              <p:nvPr/>
            </p:nvSpPr>
            <p:spPr>
              <a:xfrm>
                <a:off x="6067425" y="3838575"/>
                <a:ext cx="552450" cy="2905125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BBAFF83-C9CB-436E-BD44-C89CE9184B7D}"/>
                  </a:ext>
                </a:extLst>
              </p:cNvPr>
              <p:cNvSpPr/>
              <p:nvPr/>
            </p:nvSpPr>
            <p:spPr>
              <a:xfrm rot="5400000">
                <a:off x="8201025" y="4209587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A2D27D-B835-4333-BD49-51526055F20A}"/>
                  </a:ext>
                </a:extLst>
              </p:cNvPr>
              <p:cNvSpPr/>
              <p:nvPr/>
            </p:nvSpPr>
            <p:spPr>
              <a:xfrm rot="5400000">
                <a:off x="8201025" y="1164193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C15232E-F557-4843-B4D5-8657FD769668}"/>
                  </a:ext>
                </a:extLst>
              </p:cNvPr>
              <p:cNvSpPr/>
              <p:nvPr/>
            </p:nvSpPr>
            <p:spPr>
              <a:xfrm>
                <a:off x="10334625" y="3297793"/>
                <a:ext cx="552450" cy="3045394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F610928-6042-418D-BD21-CC1756150DB0}"/>
                </a:ext>
              </a:extLst>
            </p:cNvPr>
            <p:cNvGrpSpPr/>
            <p:nvPr/>
          </p:nvGrpSpPr>
          <p:grpSpPr>
            <a:xfrm rot="718416">
              <a:off x="5725955" y="5770391"/>
              <a:ext cx="581025" cy="581025"/>
              <a:chOff x="8686800" y="3652837"/>
              <a:chExt cx="581025" cy="581025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2EDE4212-AE3E-442C-A56B-E82C08A2B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3F19A289-FFE2-4AA3-A351-E801F11F34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25413768-9EF6-471D-84BB-69A4F59E4E7F}"/>
                </a:ext>
              </a:extLst>
            </p:cNvPr>
            <p:cNvGrpSpPr/>
            <p:nvPr/>
          </p:nvGrpSpPr>
          <p:grpSpPr>
            <a:xfrm rot="718416">
              <a:off x="3535206" y="4247459"/>
              <a:ext cx="581025" cy="581025"/>
              <a:chOff x="8686800" y="3652837"/>
              <a:chExt cx="581025" cy="581025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67660225-C20E-4C7E-A5C8-9B3101BA1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7B738AC-ECF5-4238-BB47-51379CC5EFD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49FF205-81E4-41AC-B664-05C67F27DC31}"/>
              </a:ext>
            </a:extLst>
          </p:cNvPr>
          <p:cNvSpPr txBox="1"/>
          <p:nvPr userDrawn="1"/>
        </p:nvSpPr>
        <p:spPr>
          <a:xfrm>
            <a:off x="539937" y="275893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187689944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AAB5369-2737-4B00-8FB7-58C77019BD44}"/>
              </a:ext>
            </a:extLst>
          </p:cNvPr>
          <p:cNvSpPr txBox="1"/>
          <p:nvPr userDrawn="1"/>
        </p:nvSpPr>
        <p:spPr>
          <a:xfrm>
            <a:off x="7042786" y="584835"/>
            <a:ext cx="372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Couleurs d’accompagnement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772C038-7DA7-4E4E-B1B7-08181D19F0CB}"/>
              </a:ext>
            </a:extLst>
          </p:cNvPr>
          <p:cNvSpPr/>
          <p:nvPr userDrawn="1"/>
        </p:nvSpPr>
        <p:spPr>
          <a:xfrm>
            <a:off x="7149310" y="1286166"/>
            <a:ext cx="522458" cy="522458"/>
          </a:xfrm>
          <a:prstGeom prst="ellipse">
            <a:avLst/>
          </a:prstGeom>
          <a:solidFill>
            <a:srgbClr val="FF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04891D-3F1E-4B2B-BB8B-307BBBE0B0DE}"/>
              </a:ext>
            </a:extLst>
          </p:cNvPr>
          <p:cNvSpPr/>
          <p:nvPr userDrawn="1"/>
        </p:nvSpPr>
        <p:spPr>
          <a:xfrm>
            <a:off x="7149310" y="2102574"/>
            <a:ext cx="522458" cy="522458"/>
          </a:xfrm>
          <a:prstGeom prst="ellipse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449AF3-DEAF-4C21-BB44-BB43CBCC418B}"/>
              </a:ext>
            </a:extLst>
          </p:cNvPr>
          <p:cNvSpPr/>
          <p:nvPr userDrawn="1"/>
        </p:nvSpPr>
        <p:spPr>
          <a:xfrm>
            <a:off x="7149310" y="2918984"/>
            <a:ext cx="522458" cy="522458"/>
          </a:xfrm>
          <a:prstGeom prst="ellipse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40762D-5B81-45CC-844F-5F982A40A5E6}"/>
              </a:ext>
            </a:extLst>
          </p:cNvPr>
          <p:cNvSpPr/>
          <p:nvPr userDrawn="1"/>
        </p:nvSpPr>
        <p:spPr>
          <a:xfrm>
            <a:off x="7149310" y="3735392"/>
            <a:ext cx="522458" cy="522458"/>
          </a:xfrm>
          <a:prstGeom prst="ellipse">
            <a:avLst/>
          </a:prstGeom>
          <a:solidFill>
            <a:srgbClr val="B4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9A8738-97C8-4050-B8B8-73AE584C199C}"/>
              </a:ext>
            </a:extLst>
          </p:cNvPr>
          <p:cNvSpPr/>
          <p:nvPr userDrawn="1"/>
        </p:nvSpPr>
        <p:spPr>
          <a:xfrm>
            <a:off x="7149310" y="4551802"/>
            <a:ext cx="522458" cy="522458"/>
          </a:xfrm>
          <a:prstGeom prst="ellipse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7E5704-4E29-4A2F-B9D5-2D4ECEE555A4}"/>
              </a:ext>
            </a:extLst>
          </p:cNvPr>
          <p:cNvSpPr/>
          <p:nvPr userDrawn="1"/>
        </p:nvSpPr>
        <p:spPr>
          <a:xfrm>
            <a:off x="7149310" y="5368212"/>
            <a:ext cx="522458" cy="522458"/>
          </a:xfrm>
          <a:prstGeom prst="ellipse">
            <a:avLst/>
          </a:prstGeom>
          <a:solidFill>
            <a:srgbClr val="00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7F5845-CC8D-429E-AA71-A45D02C3AF5C}"/>
              </a:ext>
            </a:extLst>
          </p:cNvPr>
          <p:cNvSpPr txBox="1"/>
          <p:nvPr userDrawn="1"/>
        </p:nvSpPr>
        <p:spPr>
          <a:xfrm>
            <a:off x="7777598" y="1037869"/>
            <a:ext cx="29128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R	V	B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255	90	90	#FF5A5A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255	130	00	#FF8200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255	190	00	#FFBE00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180 	120 	255	#B478FF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0	180 	255	#00B4FF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0 	190	190	#00BEBE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134381-0402-4876-AC10-BAB36DC8D8DB}"/>
              </a:ext>
            </a:extLst>
          </p:cNvPr>
          <p:cNvSpPr txBox="1"/>
          <p:nvPr userDrawn="1"/>
        </p:nvSpPr>
        <p:spPr>
          <a:xfrm>
            <a:off x="693938" y="841452"/>
            <a:ext cx="5402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principales 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 sont les couleurs à utiliser au maximum,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65DB59-1434-4F07-9CF3-AA5952716FF6}"/>
              </a:ext>
            </a:extLst>
          </p:cNvPr>
          <p:cNvSpPr/>
          <p:nvPr userDrawn="1"/>
        </p:nvSpPr>
        <p:spPr>
          <a:xfrm>
            <a:off x="760614" y="1754896"/>
            <a:ext cx="522458" cy="52245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3F2A0F-5960-4772-8B51-A44C39CF675D}"/>
              </a:ext>
            </a:extLst>
          </p:cNvPr>
          <p:cNvSpPr/>
          <p:nvPr userDrawn="1"/>
        </p:nvSpPr>
        <p:spPr>
          <a:xfrm>
            <a:off x="760614" y="2571304"/>
            <a:ext cx="522458" cy="522458"/>
          </a:xfrm>
          <a:prstGeom prst="ellipse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501618C-DF56-490E-BA78-F3D071A868A6}"/>
              </a:ext>
            </a:extLst>
          </p:cNvPr>
          <p:cNvSpPr/>
          <p:nvPr userDrawn="1"/>
        </p:nvSpPr>
        <p:spPr>
          <a:xfrm>
            <a:off x="760614" y="3387714"/>
            <a:ext cx="522458" cy="522458"/>
          </a:xfrm>
          <a:prstGeom prst="ellipse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0BF9E3-8591-4F55-A72E-9856A04395C4}"/>
              </a:ext>
            </a:extLst>
          </p:cNvPr>
          <p:cNvSpPr txBox="1"/>
          <p:nvPr userDrawn="1"/>
        </p:nvSpPr>
        <p:spPr>
          <a:xfrm>
            <a:off x="1388901" y="1649473"/>
            <a:ext cx="3097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R	V	B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0	0	0	#000000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	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50	225	105	#6CC071 	</a:t>
            </a:r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endParaRPr lang="fr-FR" sz="1800" dirty="0"/>
          </a:p>
          <a:p>
            <a:pPr>
              <a:tabLst>
                <a:tab pos="630270" algn="l"/>
                <a:tab pos="1258951" algn="l"/>
                <a:tab pos="1793965" algn="l"/>
                <a:tab pos="2155933" algn="l"/>
              </a:tabLst>
            </a:pPr>
            <a:r>
              <a:rPr lang="fr-FR" sz="1800" dirty="0"/>
              <a:t>0	55	255	#0061aa	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678407-88CF-4645-B5DC-A4047E7F9912}"/>
              </a:ext>
            </a:extLst>
          </p:cNvPr>
          <p:cNvSpPr txBox="1"/>
          <p:nvPr userDrawn="1"/>
        </p:nvSpPr>
        <p:spPr>
          <a:xfrm>
            <a:off x="693938" y="3865414"/>
            <a:ext cx="59290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d’accompagnement 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quant à elles sont à utiliser avec parcimonie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(graph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picto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DA81433-39E5-4D4D-A243-6560199947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2962" y="4459850"/>
            <a:ext cx="937950" cy="86428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4D5009-8E88-4949-B557-B2A8EDF90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96C4C8C-F852-4B95-8EA0-DBD20B044011}"/>
              </a:ext>
            </a:extLst>
          </p:cNvPr>
          <p:cNvSpPr txBox="1"/>
          <p:nvPr userDrawn="1"/>
        </p:nvSpPr>
        <p:spPr>
          <a:xfrm>
            <a:off x="693937" y="5268149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Les couleurs sont éclatantes à l’écran. Ces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n’ont pas vocation a être imprimés.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0EF5DA-C6BC-4EB0-8AD4-3EAAB5AF75EF}"/>
              </a:ext>
            </a:extLst>
          </p:cNvPr>
          <p:cNvSpPr txBox="1"/>
          <p:nvPr userDrawn="1"/>
        </p:nvSpPr>
        <p:spPr>
          <a:xfrm>
            <a:off x="539937" y="275893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78609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2444FEF-BE9C-4C7B-B4A2-B80842DF9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AC53FD-DB76-45A5-AFE2-8030D5BE1E71}"/>
              </a:ext>
            </a:extLst>
          </p:cNvPr>
          <p:cNvSpPr txBox="1"/>
          <p:nvPr userDrawn="1"/>
        </p:nvSpPr>
        <p:spPr>
          <a:xfrm>
            <a:off x="548484" y="909776"/>
            <a:ext cx="834391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COULEURS DES ELEMENTS GRAPHIQUES ET ILLUSTRATIFS ICONES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On opte au maximum pour les couleurs principales</a:t>
            </a:r>
          </a:p>
          <a:p>
            <a:pPr marL="285764" indent="-285764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Cependant dans certains cas : graphiques, petites illustrations… on utilisera les couleurs d’accompagnement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mais on en abuse pas,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D174D3-CECE-4888-A7BA-E099B18DE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3268" y="978614"/>
            <a:ext cx="2216702" cy="32633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FA294D-4708-48CF-A4BF-39F005553F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512" y="2433782"/>
            <a:ext cx="2822222" cy="2354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FC1DBB-03F2-45D9-A55E-657557D915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3790" y="2563752"/>
            <a:ext cx="3413745" cy="209451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EE964C8-3453-4CF8-BC20-BC76855314E5}"/>
              </a:ext>
            </a:extLst>
          </p:cNvPr>
          <p:cNvGrpSpPr/>
          <p:nvPr userDrawn="1"/>
        </p:nvGrpSpPr>
        <p:grpSpPr>
          <a:xfrm>
            <a:off x="830428" y="5212634"/>
            <a:ext cx="5354528" cy="645484"/>
            <a:chOff x="3944564" y="5270176"/>
            <a:chExt cx="5354528" cy="645484"/>
          </a:xfrm>
        </p:grpSpPr>
        <p:pic>
          <p:nvPicPr>
            <p:cNvPr id="13" name="Graphique 12" descr="Engrenage">
              <a:extLst>
                <a:ext uri="{FF2B5EF4-FFF2-40B4-BE49-F238E27FC236}">
                  <a16:creationId xmlns:a16="http://schemas.microsoft.com/office/drawing/2014/main" id="{2255E9D0-B43C-46E8-8896-D77FED00C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14" name="Graphique 13" descr="Indicateur">
              <a:extLst>
                <a:ext uri="{FF2B5EF4-FFF2-40B4-BE49-F238E27FC236}">
                  <a16:creationId xmlns:a16="http://schemas.microsoft.com/office/drawing/2014/main" id="{5F52143E-7378-480C-B4F1-18F1305E3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5" name="Graphique 14" descr="Enveloppe">
              <a:extLst>
                <a:ext uri="{FF2B5EF4-FFF2-40B4-BE49-F238E27FC236}">
                  <a16:creationId xmlns:a16="http://schemas.microsoft.com/office/drawing/2014/main" id="{D025037B-194F-4D93-B3BA-32AB936C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6" name="Graphique 15" descr="Femme">
              <a:extLst>
                <a:ext uri="{FF2B5EF4-FFF2-40B4-BE49-F238E27FC236}">
                  <a16:creationId xmlns:a16="http://schemas.microsoft.com/office/drawing/2014/main" id="{56AABE05-D4C5-4C35-A7C2-531B01CD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7" name="Graphique 16" descr="Homme">
              <a:extLst>
                <a:ext uri="{FF2B5EF4-FFF2-40B4-BE49-F238E27FC236}">
                  <a16:creationId xmlns:a16="http://schemas.microsoft.com/office/drawing/2014/main" id="{E34D214C-40FA-46FB-9697-09B753A7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8" name="Graphique 17" descr="Globe terrestre : Europe et Afrique">
              <a:extLst>
                <a:ext uri="{FF2B5EF4-FFF2-40B4-BE49-F238E27FC236}">
                  <a16:creationId xmlns:a16="http://schemas.microsoft.com/office/drawing/2014/main" id="{C12581BB-43F2-401B-8140-2F438875D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9" name="Graphique 18" descr="Flèche : demi-tour horizontal">
              <a:extLst>
                <a:ext uri="{FF2B5EF4-FFF2-40B4-BE49-F238E27FC236}">
                  <a16:creationId xmlns:a16="http://schemas.microsoft.com/office/drawing/2014/main" id="{40CF3FE4-8139-4465-B246-A19C4D63F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20" name="Graphique 19" descr="Diagramme d’interconnexion">
              <a:extLst>
                <a:ext uri="{FF2B5EF4-FFF2-40B4-BE49-F238E27FC236}">
                  <a16:creationId xmlns:a16="http://schemas.microsoft.com/office/drawing/2014/main" id="{5336A277-9BC5-47DB-B0F9-D7EE84737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21" name="Graphique 20" descr="Capitaine">
              <a:extLst>
                <a:ext uri="{FF2B5EF4-FFF2-40B4-BE49-F238E27FC236}">
                  <a16:creationId xmlns:a16="http://schemas.microsoft.com/office/drawing/2014/main" id="{885C1435-9344-4330-89DC-6F77AD0B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945A80D-C734-4F91-8DE8-B5B48F453B11}"/>
              </a:ext>
            </a:extLst>
          </p:cNvPr>
          <p:cNvSpPr txBox="1"/>
          <p:nvPr userDrawn="1"/>
        </p:nvSpPr>
        <p:spPr>
          <a:xfrm>
            <a:off x="539937" y="275893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80996613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1BF4F29-1769-4309-B2E9-9546A10FAAB0}"/>
              </a:ext>
            </a:extLst>
          </p:cNvPr>
          <p:cNvGrpSpPr/>
          <p:nvPr userDrawn="1"/>
        </p:nvGrpSpPr>
        <p:grpSpPr>
          <a:xfrm>
            <a:off x="836722" y="5157329"/>
            <a:ext cx="5354528" cy="645484"/>
            <a:chOff x="3944564" y="5270176"/>
            <a:chExt cx="5354528" cy="645484"/>
          </a:xfrm>
        </p:grpSpPr>
        <p:pic>
          <p:nvPicPr>
            <p:cNvPr id="8" name="Graphique 7" descr="Engrenage">
              <a:extLst>
                <a:ext uri="{FF2B5EF4-FFF2-40B4-BE49-F238E27FC236}">
                  <a16:creationId xmlns:a16="http://schemas.microsoft.com/office/drawing/2014/main" id="{EAE02E35-CE2E-4FB5-A7BA-F96ADBC8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9" name="Graphique 8" descr="Indicateur">
              <a:extLst>
                <a:ext uri="{FF2B5EF4-FFF2-40B4-BE49-F238E27FC236}">
                  <a16:creationId xmlns:a16="http://schemas.microsoft.com/office/drawing/2014/main" id="{FC62499B-30BE-415A-B90C-596AC1BD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0" name="Graphique 9" descr="Enveloppe">
              <a:extLst>
                <a:ext uri="{FF2B5EF4-FFF2-40B4-BE49-F238E27FC236}">
                  <a16:creationId xmlns:a16="http://schemas.microsoft.com/office/drawing/2014/main" id="{77973D2E-691F-4F4A-8ADA-1E34704C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1" name="Graphique 10" descr="Femme">
              <a:extLst>
                <a:ext uri="{FF2B5EF4-FFF2-40B4-BE49-F238E27FC236}">
                  <a16:creationId xmlns:a16="http://schemas.microsoft.com/office/drawing/2014/main" id="{B677A54B-A835-46AB-BB5E-B0EE4B2B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2" name="Graphique 11" descr="Homme">
              <a:extLst>
                <a:ext uri="{FF2B5EF4-FFF2-40B4-BE49-F238E27FC236}">
                  <a16:creationId xmlns:a16="http://schemas.microsoft.com/office/drawing/2014/main" id="{01448306-FB28-4B52-81C2-F63EB818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3" name="Graphique 12" descr="Globe terrestre : Europe et Afrique">
              <a:extLst>
                <a:ext uri="{FF2B5EF4-FFF2-40B4-BE49-F238E27FC236}">
                  <a16:creationId xmlns:a16="http://schemas.microsoft.com/office/drawing/2014/main" id="{9969B9C5-55AB-43EB-A40A-C8C0EF31C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4" name="Graphique 13" descr="Flèche : demi-tour horizontal">
              <a:extLst>
                <a:ext uri="{FF2B5EF4-FFF2-40B4-BE49-F238E27FC236}">
                  <a16:creationId xmlns:a16="http://schemas.microsoft.com/office/drawing/2014/main" id="{65C08160-F52F-4656-BC57-84577ECE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15" name="Graphique 14" descr="Diagramme d’interconnexion">
              <a:extLst>
                <a:ext uri="{FF2B5EF4-FFF2-40B4-BE49-F238E27FC236}">
                  <a16:creationId xmlns:a16="http://schemas.microsoft.com/office/drawing/2014/main" id="{9A84A530-6081-40C9-A7BA-40AFC0CA9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16" name="Graphique 15" descr="Capitaine">
              <a:extLst>
                <a:ext uri="{FF2B5EF4-FFF2-40B4-BE49-F238E27FC236}">
                  <a16:creationId xmlns:a16="http://schemas.microsoft.com/office/drawing/2014/main" id="{21844188-541D-4ACF-BBE4-0722BD3B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45A5416-5BAA-43C9-84A5-4F83E588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r="5265"/>
          <a:stretch/>
        </p:blipFill>
        <p:spPr>
          <a:xfrm>
            <a:off x="1382147" y="1808218"/>
            <a:ext cx="875279" cy="7810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23AAB65-10FB-474F-80ED-0C8FD6DAD215}"/>
              </a:ext>
            </a:extLst>
          </p:cNvPr>
          <p:cNvSpPr txBox="1"/>
          <p:nvPr userDrawn="1"/>
        </p:nvSpPr>
        <p:spPr>
          <a:xfrm>
            <a:off x="1254171" y="8686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IDEES DE PICTOS</a:t>
            </a:r>
            <a:endParaRPr lang="fr-FR" sz="18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490134-E8BA-45A5-A970-8AECBE421AD7}"/>
              </a:ext>
            </a:extLst>
          </p:cNvPr>
          <p:cNvSpPr txBox="1"/>
          <p:nvPr userDrawn="1"/>
        </p:nvSpPr>
        <p:spPr>
          <a:xfrm>
            <a:off x="1254172" y="1276340"/>
            <a:ext cx="2364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64" indent="-285764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MENU Insertion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F74900-AE41-4FC4-84C6-298A1D0C8F6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206822" y="1972888"/>
            <a:ext cx="2681986" cy="2287066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A0092AB-0C91-462B-B01C-68578253F2BD}"/>
              </a:ext>
            </a:extLst>
          </p:cNvPr>
          <p:cNvCxnSpPr>
            <a:cxnSpLocks/>
          </p:cNvCxnSpPr>
          <p:nvPr userDrawn="1"/>
        </p:nvCxnSpPr>
        <p:spPr>
          <a:xfrm>
            <a:off x="6191251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6CB4FAA-D6D0-4B0A-94B4-108715AAEB19}"/>
              </a:ext>
            </a:extLst>
          </p:cNvPr>
          <p:cNvCxnSpPr>
            <a:cxnSpLocks/>
          </p:cNvCxnSpPr>
          <p:nvPr userDrawn="1"/>
        </p:nvCxnSpPr>
        <p:spPr>
          <a:xfrm>
            <a:off x="2322035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que 23" descr="Conférencier">
            <a:extLst>
              <a:ext uri="{FF2B5EF4-FFF2-40B4-BE49-F238E27FC236}">
                <a16:creationId xmlns:a16="http://schemas.microsoft.com/office/drawing/2014/main" id="{C95D7C9A-6E24-4285-B3B2-4ADA8741BF7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21183" y="1808218"/>
            <a:ext cx="914400" cy="914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98DEBE8-9ABF-4CFF-B6C2-8A7878FD9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b="17310"/>
          <a:stretch/>
        </p:blipFill>
        <p:spPr>
          <a:xfrm>
            <a:off x="7840193" y="1938277"/>
            <a:ext cx="1655532" cy="520932"/>
          </a:xfrm>
          <a:prstGeom prst="rect">
            <a:avLst/>
          </a:prstGeom>
        </p:spPr>
      </p:pic>
      <p:pic>
        <p:nvPicPr>
          <p:cNvPr id="26" name="Graphique 25" descr="Conférencier">
            <a:extLst>
              <a:ext uri="{FF2B5EF4-FFF2-40B4-BE49-F238E27FC236}">
                <a16:creationId xmlns:a16="http://schemas.microsoft.com/office/drawing/2014/main" id="{25658116-976D-4D13-85D6-CBCF9A75C29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538165" y="1765211"/>
            <a:ext cx="914400" cy="9144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281F31-D2BE-4023-8C51-E00F7E204BFC}"/>
              </a:ext>
            </a:extLst>
          </p:cNvPr>
          <p:cNvSpPr txBox="1"/>
          <p:nvPr userDrawn="1"/>
        </p:nvSpPr>
        <p:spPr>
          <a:xfrm>
            <a:off x="7840194" y="2679612"/>
            <a:ext cx="2399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Avec les couleurs principales ou d’accompagnement (aucune autre)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C6E899D-D4D6-459D-9E11-116AA3971DBF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9538165" y="3971926"/>
            <a:ext cx="1405634" cy="206930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75C4433-E96A-4CC9-922A-F55FABB84116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7735583" y="4209824"/>
            <a:ext cx="1655532" cy="94750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630A006-8116-4475-805E-CEB5E523461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4BA58509-A671-4C2F-8268-ACFC9092168C}"/>
              </a:ext>
            </a:extLst>
          </p:cNvPr>
          <p:cNvSpPr txBox="1"/>
          <p:nvPr userDrawn="1"/>
        </p:nvSpPr>
        <p:spPr>
          <a:xfrm>
            <a:off x="539937" y="275893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46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125055471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ET LOGO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2A49F-2857-47D0-B5A3-C0E00CBF1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99" y="-100008"/>
            <a:ext cx="4920762" cy="3672361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899090AD-1993-1685-D8AF-EB5D5776B853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D0E0F852-87D0-0B0B-CC8A-96337AE75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CDDC6A7-BC61-A5EF-6DAD-35BE30D0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8"/>
            <a:ext cx="10515600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639E45D-6263-8054-D078-29A8CC02E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1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A3093B84-4D32-ABF2-FF6A-317323501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695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44662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 TITRE A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18DD18-1FAC-49F4-A545-7082BB82A6BC}"/>
              </a:ext>
            </a:extLst>
          </p:cNvPr>
          <p:cNvSpPr/>
          <p:nvPr userDrawn="1"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61244D-7A79-4B10-B5C4-DD65A4C8EC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592" y="1533525"/>
            <a:ext cx="6866783" cy="1955273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quelques lignes </a:t>
            </a:r>
            <a:br>
              <a:rPr lang="fr-FR" dirty="0"/>
            </a:br>
            <a:r>
              <a:rPr lang="fr-FR" dirty="0"/>
              <a:t>en blanc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C273F3-2CC0-4145-92F6-50FDF2F07F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657" y="4244366"/>
            <a:ext cx="6777718" cy="397394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Ici, la date (par exemple) en blanc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F46072-9770-46A5-802E-97C071A5E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891" y="0"/>
            <a:ext cx="4752109" cy="35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2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899828-0EC7-4E71-B425-29FDBC8C1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7810034-5571-4CE0-B3BB-0432960648E1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B1EFE93D-4D2B-42C1-BD1D-DCDCA46D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ABC0024-8D04-4075-9885-87C3455FF3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411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A42C0C7E-1C39-43F0-8252-041AC20B1A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955724-0EE8-43DA-8A29-62944DB26C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D31D28-6497-4DAF-8446-4A626F2445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8746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99A3FA-5F35-4A85-9E80-2FEF0D6E5D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AC6102-5888-472F-83FC-E1598758B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149" y="0"/>
            <a:ext cx="3745851" cy="6857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300B4A-75C5-4BCC-A9A0-382DED8F5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8158"/>
            <a:ext cx="1521454" cy="54984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12BF1F-4BC9-4AD8-B665-F2E37083C7A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B9DEACF6-D737-448B-8929-CE7870E8C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95640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A508EE-483F-4CBB-81E4-43005815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4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2594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dis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1A36531C-07D8-45C9-B655-8CE5EAE8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672876A-28BB-4759-A027-D39207A39AD7}"/>
              </a:ext>
            </a:extLst>
          </p:cNvPr>
          <p:cNvGrpSpPr/>
          <p:nvPr userDrawn="1"/>
        </p:nvGrpSpPr>
        <p:grpSpPr>
          <a:xfrm>
            <a:off x="1120139" y="2183793"/>
            <a:ext cx="2611115" cy="3285262"/>
            <a:chOff x="1120139" y="2183793"/>
            <a:chExt cx="2611115" cy="328526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D10FF8C-DBFB-4031-822C-89A4B3D878EF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7CCA8D9-802A-4E23-A783-B2AF08FB7796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solidFill>
                  <a:srgbClr val="003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F2C6932-A2C0-420C-82B6-ECE4C0976425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A529DB0-38C9-41B6-B38F-FD004D907F2D}"/>
              </a:ext>
            </a:extLst>
          </p:cNvPr>
          <p:cNvGrpSpPr/>
          <p:nvPr userDrawn="1"/>
        </p:nvGrpSpPr>
        <p:grpSpPr>
          <a:xfrm>
            <a:off x="4789169" y="2183793"/>
            <a:ext cx="2611115" cy="3285262"/>
            <a:chOff x="1120139" y="2183793"/>
            <a:chExt cx="2611115" cy="328526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7AB1B8E-30CB-4134-B0EA-AB2AB36B2C29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8BD1423-4FAE-4145-A16D-0F60F77912F1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solidFill>
                  <a:srgbClr val="32E1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6D73FC2-ED49-48A4-9D30-C7B82A67E60F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4D708A5-B266-4621-A18A-E1E012A5C02E}"/>
              </a:ext>
            </a:extLst>
          </p:cNvPr>
          <p:cNvGrpSpPr/>
          <p:nvPr userDrawn="1"/>
        </p:nvGrpSpPr>
        <p:grpSpPr>
          <a:xfrm>
            <a:off x="8458199" y="2183793"/>
            <a:ext cx="2611115" cy="3285262"/>
            <a:chOff x="1120139" y="2183793"/>
            <a:chExt cx="2611115" cy="328526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DC05265-A6DA-4582-B439-BBC1FD4826DF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2B4073C-56BC-4311-9D5F-438B51EAEAF2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E276735-8E94-46A7-9C33-8908D0A1EB48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124F485-A7E2-405A-92C5-CFAF262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A5D5BFC-2582-4C70-8280-583750C6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86D3605-AFE3-4BA7-BF32-6817E317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2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ru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8"/>
            <a:ext cx="9079522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404C44-2FD5-47B8-C0C3-3A9708F37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99" y="-100008"/>
            <a:ext cx="4920762" cy="36723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2783E7-2D4D-88D6-8DF0-3501A977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99" y="-100008"/>
            <a:ext cx="4920762" cy="367236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E5E6E3D-4321-6153-703C-780737126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1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2874458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C9D84A-67DB-4626-8293-A89DAAB8F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8B502F9-85B2-456D-9D14-B729720EB35C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34055E-7338-4660-8185-FA6A7AB3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C190DE-BB97-496C-86E7-04737509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AC74F4-97EB-4E91-8DE2-6B38E352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0957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149" y="0"/>
            <a:ext cx="3745851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C0EFAE-66C5-4EA3-BBD5-E750F9BCE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7255FD-BEC7-43C4-B5B1-2C4E2F3E79D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9A128636-D790-45CB-BE27-4C09089C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8F4260-6C90-42EC-BD9A-8729F35A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FDEC5F-1C2F-43A1-A5D7-17C30A8D6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D2D65-AA0E-485C-BF40-3142A897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056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PHOTO A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4"/>
            <a:ext cx="2158148" cy="1200329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554312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et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8A8986-A041-4153-A454-B02B406AE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939" y="-71433"/>
            <a:ext cx="4862686" cy="36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81B50-6713-439C-956B-143ADFC215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5A430D-6A41-4FBE-80F4-E39C60EA1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891" y="0"/>
            <a:ext cx="4752109" cy="35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60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ET LOGO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2A49F-2857-47D0-B5A3-C0E00CBF1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99" y="-100008"/>
            <a:ext cx="4920762" cy="36723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CC52EE-BA65-EF06-2D08-EC3F1306B755}"/>
              </a:ext>
            </a:extLst>
          </p:cNvPr>
          <p:cNvSpPr txBox="1"/>
          <p:nvPr userDrawn="1"/>
        </p:nvSpPr>
        <p:spPr>
          <a:xfrm>
            <a:off x="11132321" y="6637743"/>
            <a:ext cx="1059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latin typeface="Rockford Sans" panose="020B0604020202020204" charset="0"/>
                <a:ea typeface="+mn-ea"/>
                <a:cs typeface="Arial" panose="020B0604020202020204" pitchFamily="34" charset="0"/>
              </a:rPr>
              <a:t>DGAD.DFF.DFIL</a:t>
            </a:r>
          </a:p>
        </p:txBody>
      </p:sp>
    </p:spTree>
    <p:extLst>
      <p:ext uri="{BB962C8B-B14F-4D97-AF65-F5344CB8AC3E}">
        <p14:creationId xmlns:p14="http://schemas.microsoft.com/office/powerpoint/2010/main" val="388286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PHOTO A DROIT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4"/>
            <a:ext cx="2158148" cy="1200329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258563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TEXTE EN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AAB14DFF-DC82-4FE0-9E96-E50AA5570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351E5-A6FF-4D53-B2DC-12BF6B1F8707}"/>
              </a:ext>
            </a:extLst>
          </p:cNvPr>
          <p:cNvSpPr/>
          <p:nvPr userDrawn="1"/>
        </p:nvSpPr>
        <p:spPr>
          <a:xfrm>
            <a:off x="7293935" y="5231219"/>
            <a:ext cx="4898065" cy="1626781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A0D6C5-A9C9-435A-ADBF-B4E4E8F5022D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52EB4E90-9D63-411B-A47C-820CB1E51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97E708-D133-4DA0-920A-65A9247DD1B9}"/>
              </a:ext>
            </a:extLst>
          </p:cNvPr>
          <p:cNvSpPr/>
          <p:nvPr userDrawn="1"/>
        </p:nvSpPr>
        <p:spPr>
          <a:xfrm>
            <a:off x="19859" y="2292824"/>
            <a:ext cx="4064400" cy="2751132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56EC7-AFD3-48F9-8E7A-4432D74489FB}"/>
              </a:ext>
            </a:extLst>
          </p:cNvPr>
          <p:cNvSpPr/>
          <p:nvPr userDrawn="1"/>
        </p:nvSpPr>
        <p:spPr>
          <a:xfrm>
            <a:off x="4082903" y="2292824"/>
            <a:ext cx="4063695" cy="2751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58C0F-7800-4A37-8A77-C5F0CE2DF4AE}"/>
              </a:ext>
            </a:extLst>
          </p:cNvPr>
          <p:cNvSpPr/>
          <p:nvPr userDrawn="1"/>
        </p:nvSpPr>
        <p:spPr>
          <a:xfrm>
            <a:off x="8130890" y="2292824"/>
            <a:ext cx="4064400" cy="2751132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1A36531C-07D8-45C9-B655-8CE5EAE8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10200C0-D7B3-4AF6-A0EB-E8D22687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E46A5E8-6F1C-458A-B271-E2573831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1A281E9-5941-47CD-8E2F-A9CC2A9A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918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409DF-09CE-4150-939E-86AE5D3E3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4B480C5-5744-406A-A49A-D50B63E88128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F9192EF0-FE32-4F5A-A74F-2F95897C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0A19D99-7207-4296-9FA3-C1A1F927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539ECD1-C274-4F41-89C4-D42171C7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734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B24642-BD53-0899-E972-FC4F46B3C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9" y="0"/>
            <a:ext cx="374585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8"/>
            <a:ext cx="7751884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A5E29-030A-E886-E30A-91CE1A0A8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1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878146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DC81CA-40C7-41D3-A272-85394A7D6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1C356F7-11BA-48E8-A71A-3867A3670F16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E3FC4F9-6C38-4DCE-9C0C-41103819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CA040B7-5B87-45E1-8543-50DA5DEC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5DB87D-A438-48A8-BCCE-F694F3E3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488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200A2DD-92BC-4046-91FE-68F0774F3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C1DC33-94AA-4D19-86E0-3AFB5676522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8459F9-0806-416E-8BDD-A2F658C0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607063-198D-4B6E-9830-7F25D1A5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0F3465-B787-46C4-A675-8AEC4026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6203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DF110A-D9FF-41E4-B7FD-72EABA66E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229E66F-4AC6-4DF8-84F7-0017816C7A2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3661F0-EB04-4B1E-862A-DC58A2C6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C73098-5FE5-4A2B-A693-976596C6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7983BD-B81E-49F0-8DF8-182C6FAB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184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9DBCE1-F4C5-4A89-96F6-E282EE228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344EB55-F9D2-465E-8DAE-D79DC325CA7E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14F62-442F-446E-A067-69ADE9E8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119A30-2A1E-4B68-90C5-1D3F219B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BF1F05-7F8C-4812-80E7-47525467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351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9EB421-FE3C-4F50-8D70-F22F3EFAD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8D2209-48C7-416D-A882-1FDBED298D9A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475C7A-E8E2-4A5F-8011-AB2D0177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2376FC-8DDE-438F-A2FC-097951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1029B-F786-40E2-8EF1-07A7DC69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717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F13AD3-E1D3-4487-82D4-5B271F101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42EE332-06C1-4A75-A32F-9281613E2783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6580EF-83BB-4CAD-B131-0C4DF13D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D2B6BB-F47F-4A0A-94EB-A890F5BE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A6AB00-D28F-4752-96DD-283D28BB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634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9B28A8-77F2-4C08-87B8-EB032DD54A13}"/>
              </a:ext>
            </a:extLst>
          </p:cNvPr>
          <p:cNvSpPr/>
          <p:nvPr userDrawn="1"/>
        </p:nvSpPr>
        <p:spPr>
          <a:xfrm>
            <a:off x="635814" y="1640077"/>
            <a:ext cx="11156208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modèles de dispositions de diapo vous sont proposés dans la barre d’outils en haut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2B7359-103C-4D6C-9684-1458F84F6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956" y="1296740"/>
            <a:ext cx="1685805" cy="48301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E8DD02-444E-4F0A-B102-67FD90313A32}"/>
              </a:ext>
            </a:extLst>
          </p:cNvPr>
          <p:cNvSpPr txBox="1"/>
          <p:nvPr userDrawn="1"/>
        </p:nvSpPr>
        <p:spPr>
          <a:xfrm>
            <a:off x="579992" y="480258"/>
            <a:ext cx="11032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Enregistrer ce </a:t>
            </a:r>
            <a:r>
              <a:rPr lang="fr-FR" sz="2000" b="1" cap="all" dirty="0" err="1">
                <a:latin typeface="Rockford Sans" panose="00000500000000000000" pitchFamily="50" charset="0"/>
                <a:cs typeface="Arial" panose="020B0604020202020204" pitchFamily="34" charset="0"/>
              </a:rPr>
              <a:t>powerpoint</a:t>
            </a:r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 type et le renommer afin de le modifier.</a:t>
            </a:r>
          </a:p>
          <a:p>
            <a:endParaRPr lang="fr-FR" sz="2000" b="1" cap="all" dirty="0">
              <a:latin typeface="Rockford Sans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2430C5-78AD-4B05-84A4-DF5B4DA309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95" y="2528693"/>
            <a:ext cx="6081077" cy="163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C5368F4-BFA5-4B97-97C4-5B414E583D2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9047" y="3263050"/>
            <a:ext cx="894379" cy="1879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8F5D03F-5CF6-476A-A25C-C527BBD1D731}"/>
              </a:ext>
            </a:extLst>
          </p:cNvPr>
          <p:cNvSpPr txBox="1"/>
          <p:nvPr userDrawn="1"/>
        </p:nvSpPr>
        <p:spPr>
          <a:xfrm>
            <a:off x="635814" y="1137888"/>
            <a:ext cx="2024025" cy="502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MODELES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25D02B-B1B7-4CC2-8C5C-B13DD246EC03}"/>
              </a:ext>
            </a:extLst>
          </p:cNvPr>
          <p:cNvSpPr txBox="1"/>
          <p:nvPr userDrawn="1"/>
        </p:nvSpPr>
        <p:spPr>
          <a:xfrm>
            <a:off x="1296140" y="4857216"/>
            <a:ext cx="7137116" cy="575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Nouvelle diapositive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Puis dans Disposition allez chercher le fond approprié à votre page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42BA06B-2F33-4A8D-BAB2-70E4324C1D53}"/>
              </a:ext>
            </a:extLst>
          </p:cNvPr>
          <p:cNvCxnSpPr/>
          <p:nvPr userDrawn="1"/>
        </p:nvCxnSpPr>
        <p:spPr>
          <a:xfrm flipV="1">
            <a:off x="5063706" y="2960708"/>
            <a:ext cx="2941607" cy="32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86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EE57A7-44F3-44E1-8E41-B400AC4C6423}"/>
              </a:ext>
            </a:extLst>
          </p:cNvPr>
          <p:cNvSpPr txBox="1"/>
          <p:nvPr userDrawn="1"/>
        </p:nvSpPr>
        <p:spPr>
          <a:xfrm>
            <a:off x="968314" y="840747"/>
            <a:ext cx="516506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POLICES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Privilégier les polices :</a:t>
            </a:r>
          </a:p>
          <a:p>
            <a:pPr marL="742950" lvl="1" indent="-285750">
              <a:lnSpc>
                <a:spcPct val="150000"/>
              </a:lnSpc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Titre : </a:t>
            </a:r>
            <a:r>
              <a:rPr lang="fr-FR" sz="1400" dirty="0">
                <a:latin typeface="Rockford Sans" panose="00000500000000000000" pitchFamily="50" charset="0"/>
                <a:cs typeface="Arial" panose="020B0604020202020204" pitchFamily="34" charset="0"/>
              </a:rPr>
              <a:t>Rockford sans</a:t>
            </a:r>
          </a:p>
          <a:p>
            <a:pPr marL="742950" lvl="1" indent="-285750"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Texte 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9943E6-2847-4E06-B4D4-FF732A359ABC}"/>
              </a:ext>
            </a:extLst>
          </p:cNvPr>
          <p:cNvSpPr txBox="1"/>
          <p:nvPr userDrawn="1"/>
        </p:nvSpPr>
        <p:spPr>
          <a:xfrm>
            <a:off x="901639" y="2461263"/>
            <a:ext cx="6094562" cy="17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COULEURS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On utilise uniquement les couleurs principales :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noir blanc vert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n’a pas vocation à être imprimé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Les couleurs ne sont flashy qu’à l’écran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64D613-610E-4574-A44B-0A2F896AB721}"/>
              </a:ext>
            </a:extLst>
          </p:cNvPr>
          <p:cNvSpPr txBox="1"/>
          <p:nvPr userDrawn="1"/>
        </p:nvSpPr>
        <p:spPr>
          <a:xfrm>
            <a:off x="968314" y="4396737"/>
            <a:ext cx="7257511" cy="1119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Insérer de belles photos en définition correcte 150 dpi* non déformées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*Attention : plus elles sont en haute définition, plus la présentation est lente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CE0CB1-B438-47D4-8823-A96E9D5DD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1064" y="2385553"/>
            <a:ext cx="3665030" cy="20975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1B9638-95BF-4F79-AE8F-7DD3271AC45B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248041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784473C-59BE-4B55-9D90-CE50B8AC3F50}"/>
              </a:ext>
            </a:extLst>
          </p:cNvPr>
          <p:cNvSpPr txBox="1"/>
          <p:nvPr userDrawn="1"/>
        </p:nvSpPr>
        <p:spPr>
          <a:xfrm>
            <a:off x="635812" y="1342740"/>
            <a:ext cx="100907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ALIGNEMENTS</a:t>
            </a:r>
          </a:p>
          <a:p>
            <a:pPr marL="285750" indent="-285750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Conserver à la même place les éléments similaires figurants sur plusieurs pages : titres… illustrations</a:t>
            </a:r>
          </a:p>
          <a:p>
            <a:pPr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C’est plus esthétique quand on fait défiler la présentation.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978FC5-539A-40C7-9855-60A26C15F342}"/>
              </a:ext>
            </a:extLst>
          </p:cNvPr>
          <p:cNvSpPr txBox="1"/>
          <p:nvPr userDrawn="1"/>
        </p:nvSpPr>
        <p:spPr>
          <a:xfrm>
            <a:off x="1593742" y="2636271"/>
            <a:ext cx="609456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Veillez à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ne pas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aller trop sur les bords de la page 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écrire trop gros ou trop petit  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surcharger trop la page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oublier de laisser du blanc autour des textes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approcher le texte du logo </a:t>
            </a:r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AD5722-DAA5-4A2D-9401-571DBD1E89EC}"/>
              </a:ext>
            </a:extLst>
          </p:cNvPr>
          <p:cNvGrpSpPr/>
          <p:nvPr userDrawn="1"/>
        </p:nvGrpSpPr>
        <p:grpSpPr>
          <a:xfrm>
            <a:off x="6096000" y="3740007"/>
            <a:ext cx="2771774" cy="2103957"/>
            <a:chOff x="3535206" y="4247459"/>
            <a:chExt cx="2771774" cy="210395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E746FF1-346E-4183-9078-E1A7B0A0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106" y="4584609"/>
              <a:ext cx="1940638" cy="1334804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E841047-2971-484C-8686-52668978BC8F}"/>
                </a:ext>
              </a:extLst>
            </p:cNvPr>
            <p:cNvGrpSpPr/>
            <p:nvPr/>
          </p:nvGrpSpPr>
          <p:grpSpPr>
            <a:xfrm>
              <a:off x="3697329" y="4336896"/>
              <a:ext cx="2492292" cy="1860484"/>
              <a:chOff x="6067425" y="3297793"/>
              <a:chExt cx="4819650" cy="359784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59B9CE-457D-47A9-8010-1A634CA32F41}"/>
                  </a:ext>
                </a:extLst>
              </p:cNvPr>
              <p:cNvSpPr/>
              <p:nvPr/>
            </p:nvSpPr>
            <p:spPr>
              <a:xfrm>
                <a:off x="6067425" y="3838575"/>
                <a:ext cx="552450" cy="2905125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BBAFF83-C9CB-436E-BD44-C89CE9184B7D}"/>
                  </a:ext>
                </a:extLst>
              </p:cNvPr>
              <p:cNvSpPr/>
              <p:nvPr/>
            </p:nvSpPr>
            <p:spPr>
              <a:xfrm rot="5400000">
                <a:off x="8201025" y="4209587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A2D27D-B835-4333-BD49-51526055F20A}"/>
                  </a:ext>
                </a:extLst>
              </p:cNvPr>
              <p:cNvSpPr/>
              <p:nvPr/>
            </p:nvSpPr>
            <p:spPr>
              <a:xfrm rot="5400000">
                <a:off x="8201025" y="1164193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C15232E-F557-4843-B4D5-8657FD769668}"/>
                  </a:ext>
                </a:extLst>
              </p:cNvPr>
              <p:cNvSpPr/>
              <p:nvPr/>
            </p:nvSpPr>
            <p:spPr>
              <a:xfrm>
                <a:off x="10334625" y="3297793"/>
                <a:ext cx="552450" cy="3045394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F610928-6042-418D-BD21-CC1756150DB0}"/>
                </a:ext>
              </a:extLst>
            </p:cNvPr>
            <p:cNvGrpSpPr/>
            <p:nvPr/>
          </p:nvGrpSpPr>
          <p:grpSpPr>
            <a:xfrm rot="718416">
              <a:off x="5725955" y="5770391"/>
              <a:ext cx="581025" cy="581025"/>
              <a:chOff x="8686800" y="3652837"/>
              <a:chExt cx="581025" cy="581025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2EDE4212-AE3E-442C-A56B-E82C08A2B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3F19A289-FFE2-4AA3-A351-E801F11F34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25413768-9EF6-471D-84BB-69A4F59E4E7F}"/>
                </a:ext>
              </a:extLst>
            </p:cNvPr>
            <p:cNvGrpSpPr/>
            <p:nvPr/>
          </p:nvGrpSpPr>
          <p:grpSpPr>
            <a:xfrm rot="718416">
              <a:off x="3535206" y="4247459"/>
              <a:ext cx="581025" cy="581025"/>
              <a:chOff x="8686800" y="3652837"/>
              <a:chExt cx="581025" cy="581025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67660225-C20E-4C7E-A5C8-9B3101BA1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7B738AC-ECF5-4238-BB47-51379CC5EFD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49FF205-81E4-41AC-B664-05C67F27DC31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173929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AAB5369-2737-4B00-8FB7-58C77019BD44}"/>
              </a:ext>
            </a:extLst>
          </p:cNvPr>
          <p:cNvSpPr txBox="1"/>
          <p:nvPr userDrawn="1"/>
        </p:nvSpPr>
        <p:spPr>
          <a:xfrm>
            <a:off x="7042785" y="584835"/>
            <a:ext cx="372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Couleurs d’accompagnement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772C038-7DA7-4E4E-B1B7-08181D19F0CB}"/>
              </a:ext>
            </a:extLst>
          </p:cNvPr>
          <p:cNvSpPr/>
          <p:nvPr userDrawn="1"/>
        </p:nvSpPr>
        <p:spPr>
          <a:xfrm>
            <a:off x="7149310" y="1286165"/>
            <a:ext cx="522458" cy="522458"/>
          </a:xfrm>
          <a:prstGeom prst="ellipse">
            <a:avLst/>
          </a:prstGeom>
          <a:solidFill>
            <a:srgbClr val="FF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04891D-3F1E-4B2B-BB8B-307BBBE0B0DE}"/>
              </a:ext>
            </a:extLst>
          </p:cNvPr>
          <p:cNvSpPr/>
          <p:nvPr userDrawn="1"/>
        </p:nvSpPr>
        <p:spPr>
          <a:xfrm>
            <a:off x="7149310" y="2102574"/>
            <a:ext cx="522458" cy="522458"/>
          </a:xfrm>
          <a:prstGeom prst="ellipse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449AF3-DEAF-4C21-BB44-BB43CBCC418B}"/>
              </a:ext>
            </a:extLst>
          </p:cNvPr>
          <p:cNvSpPr/>
          <p:nvPr userDrawn="1"/>
        </p:nvSpPr>
        <p:spPr>
          <a:xfrm>
            <a:off x="7149310" y="2918983"/>
            <a:ext cx="522458" cy="522458"/>
          </a:xfrm>
          <a:prstGeom prst="ellipse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40762D-5B81-45CC-844F-5F982A40A5E6}"/>
              </a:ext>
            </a:extLst>
          </p:cNvPr>
          <p:cNvSpPr/>
          <p:nvPr userDrawn="1"/>
        </p:nvSpPr>
        <p:spPr>
          <a:xfrm>
            <a:off x="7149310" y="3735392"/>
            <a:ext cx="522458" cy="522458"/>
          </a:xfrm>
          <a:prstGeom prst="ellipse">
            <a:avLst/>
          </a:prstGeom>
          <a:solidFill>
            <a:srgbClr val="B4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9A8738-97C8-4050-B8B8-73AE584C199C}"/>
              </a:ext>
            </a:extLst>
          </p:cNvPr>
          <p:cNvSpPr/>
          <p:nvPr userDrawn="1"/>
        </p:nvSpPr>
        <p:spPr>
          <a:xfrm>
            <a:off x="7149310" y="4551801"/>
            <a:ext cx="522458" cy="522458"/>
          </a:xfrm>
          <a:prstGeom prst="ellipse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7E5704-4E29-4A2F-B9D5-2D4ECEE555A4}"/>
              </a:ext>
            </a:extLst>
          </p:cNvPr>
          <p:cNvSpPr/>
          <p:nvPr userDrawn="1"/>
        </p:nvSpPr>
        <p:spPr>
          <a:xfrm>
            <a:off x="7149310" y="5368212"/>
            <a:ext cx="522458" cy="522458"/>
          </a:xfrm>
          <a:prstGeom prst="ellipse">
            <a:avLst/>
          </a:prstGeom>
          <a:solidFill>
            <a:srgbClr val="00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7F5845-CC8D-429E-AA71-A45D02C3AF5C}"/>
              </a:ext>
            </a:extLst>
          </p:cNvPr>
          <p:cNvSpPr txBox="1"/>
          <p:nvPr userDrawn="1"/>
        </p:nvSpPr>
        <p:spPr>
          <a:xfrm>
            <a:off x="7777598" y="1037868"/>
            <a:ext cx="29128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R	V	B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90	90	#FF5A5A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130	00	#FF8200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190	00	#FFBE00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180 	120 	255	#B478FF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180 	255	#00B4FF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 	190	190	#00BEBE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134381-0402-4876-AC10-BAB36DC8D8DB}"/>
              </a:ext>
            </a:extLst>
          </p:cNvPr>
          <p:cNvSpPr txBox="1"/>
          <p:nvPr userDrawn="1"/>
        </p:nvSpPr>
        <p:spPr>
          <a:xfrm>
            <a:off x="693937" y="841451"/>
            <a:ext cx="5402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principales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 sont les couleurs à utiliser au maximum,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65DB59-1434-4F07-9CF3-AA5952716FF6}"/>
              </a:ext>
            </a:extLst>
          </p:cNvPr>
          <p:cNvSpPr/>
          <p:nvPr userDrawn="1"/>
        </p:nvSpPr>
        <p:spPr>
          <a:xfrm>
            <a:off x="760613" y="1754895"/>
            <a:ext cx="522458" cy="52245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3F2A0F-5960-4772-8B51-A44C39CF675D}"/>
              </a:ext>
            </a:extLst>
          </p:cNvPr>
          <p:cNvSpPr/>
          <p:nvPr userDrawn="1"/>
        </p:nvSpPr>
        <p:spPr>
          <a:xfrm>
            <a:off x="760613" y="2571304"/>
            <a:ext cx="522458" cy="522458"/>
          </a:xfrm>
          <a:prstGeom prst="ellipse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501618C-DF56-490E-BA78-F3D071A868A6}"/>
              </a:ext>
            </a:extLst>
          </p:cNvPr>
          <p:cNvSpPr/>
          <p:nvPr userDrawn="1"/>
        </p:nvSpPr>
        <p:spPr>
          <a:xfrm>
            <a:off x="760613" y="3387713"/>
            <a:ext cx="522458" cy="522458"/>
          </a:xfrm>
          <a:prstGeom prst="ellipse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0BF9E3-8591-4F55-A72E-9856A04395C4}"/>
              </a:ext>
            </a:extLst>
          </p:cNvPr>
          <p:cNvSpPr txBox="1"/>
          <p:nvPr userDrawn="1"/>
        </p:nvSpPr>
        <p:spPr>
          <a:xfrm>
            <a:off x="1388900" y="1649473"/>
            <a:ext cx="3097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R	V	B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0	0	#000000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	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50	225	105	#6CC071 	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55	255	#0061aa	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678407-88CF-4645-B5DC-A4047E7F9912}"/>
              </a:ext>
            </a:extLst>
          </p:cNvPr>
          <p:cNvSpPr txBox="1"/>
          <p:nvPr userDrawn="1"/>
        </p:nvSpPr>
        <p:spPr>
          <a:xfrm>
            <a:off x="693937" y="3865414"/>
            <a:ext cx="59290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d’accompagnement 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quant à elles sont à utiliser avec parcimonie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(graph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picto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DA81433-39E5-4D4D-A243-656019994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962" y="4459850"/>
            <a:ext cx="937950" cy="86428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4D5009-8E88-4949-B557-B2A8EDF90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96C4C8C-F852-4B95-8EA0-DBD20B044011}"/>
              </a:ext>
            </a:extLst>
          </p:cNvPr>
          <p:cNvSpPr txBox="1"/>
          <p:nvPr userDrawn="1"/>
        </p:nvSpPr>
        <p:spPr>
          <a:xfrm>
            <a:off x="693937" y="5268148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Les couleurs sont éclatantes à l’écran. Ces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n’ont pas vocation a être imprimés.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0EF5DA-C6BC-4EB0-8AD4-3EAAB5AF75EF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106601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5232-9773-0315-7548-DE9EC3C863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D8E05-D2BD-333D-211F-B5BD91EE0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8"/>
            <a:ext cx="1521454" cy="54984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190D740-AE6D-43F2-C6DF-F8BC19BAD723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219CC9A0-E85D-87E7-1ABA-D3FF51EE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49" y="0"/>
            <a:ext cx="3745851" cy="685799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64A2ED3-DDCA-D31C-0E54-3093153AB2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94052" y="3691050"/>
            <a:ext cx="5518638" cy="1487619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A9E9E464-BA4F-C8EE-4059-4472FBBE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54798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2444FEF-BE9C-4C7B-B4A2-B80842DF9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AC53FD-DB76-45A5-AFE2-8030D5BE1E71}"/>
              </a:ext>
            </a:extLst>
          </p:cNvPr>
          <p:cNvSpPr txBox="1"/>
          <p:nvPr userDrawn="1"/>
        </p:nvSpPr>
        <p:spPr>
          <a:xfrm>
            <a:off x="548483" y="909775"/>
            <a:ext cx="834391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COULEURS DES ELEMENTS GRAPHIQUES ET ILLUSTRATIFS ICONES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On opte au maximum pour les couleurs principales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Cependant dans certains cas : graphiques, petites illustrations… on utilisera les couleurs d’accompagnement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mais on en abuse pas,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D174D3-CECE-4888-A7BA-E099B18DE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68" y="978614"/>
            <a:ext cx="2216702" cy="32633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FA294D-4708-48CF-A4BF-39F005553F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12" y="2433782"/>
            <a:ext cx="2822222" cy="2354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FC1DBB-03F2-45D9-A55E-657557D915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3789" y="2563751"/>
            <a:ext cx="3413745" cy="209451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EE964C8-3453-4CF8-BC20-BC76855314E5}"/>
              </a:ext>
            </a:extLst>
          </p:cNvPr>
          <p:cNvGrpSpPr/>
          <p:nvPr userDrawn="1"/>
        </p:nvGrpSpPr>
        <p:grpSpPr>
          <a:xfrm>
            <a:off x="830428" y="5212634"/>
            <a:ext cx="5354528" cy="645484"/>
            <a:chOff x="3944564" y="5270176"/>
            <a:chExt cx="5354528" cy="645484"/>
          </a:xfrm>
        </p:grpSpPr>
        <p:pic>
          <p:nvPicPr>
            <p:cNvPr id="13" name="Graphique 12" descr="Engrenage">
              <a:extLst>
                <a:ext uri="{FF2B5EF4-FFF2-40B4-BE49-F238E27FC236}">
                  <a16:creationId xmlns:a16="http://schemas.microsoft.com/office/drawing/2014/main" id="{2255E9D0-B43C-46E8-8896-D77FED00C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14" name="Graphique 13" descr="Indicateur">
              <a:extLst>
                <a:ext uri="{FF2B5EF4-FFF2-40B4-BE49-F238E27FC236}">
                  <a16:creationId xmlns:a16="http://schemas.microsoft.com/office/drawing/2014/main" id="{5F52143E-7378-480C-B4F1-18F1305E3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5" name="Graphique 14" descr="Enveloppe">
              <a:extLst>
                <a:ext uri="{FF2B5EF4-FFF2-40B4-BE49-F238E27FC236}">
                  <a16:creationId xmlns:a16="http://schemas.microsoft.com/office/drawing/2014/main" id="{D025037B-194F-4D93-B3BA-32AB936C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6" name="Graphique 15" descr="Femme">
              <a:extLst>
                <a:ext uri="{FF2B5EF4-FFF2-40B4-BE49-F238E27FC236}">
                  <a16:creationId xmlns:a16="http://schemas.microsoft.com/office/drawing/2014/main" id="{56AABE05-D4C5-4C35-A7C2-531B01CD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7" name="Graphique 16" descr="Homme">
              <a:extLst>
                <a:ext uri="{FF2B5EF4-FFF2-40B4-BE49-F238E27FC236}">
                  <a16:creationId xmlns:a16="http://schemas.microsoft.com/office/drawing/2014/main" id="{E34D214C-40FA-46FB-9697-09B753A7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8" name="Graphique 17" descr="Globe terrestre : Europe et Afrique">
              <a:extLst>
                <a:ext uri="{FF2B5EF4-FFF2-40B4-BE49-F238E27FC236}">
                  <a16:creationId xmlns:a16="http://schemas.microsoft.com/office/drawing/2014/main" id="{C12581BB-43F2-401B-8140-2F438875D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9" name="Graphique 18" descr="Flèche : demi-tour horizontal">
              <a:extLst>
                <a:ext uri="{FF2B5EF4-FFF2-40B4-BE49-F238E27FC236}">
                  <a16:creationId xmlns:a16="http://schemas.microsoft.com/office/drawing/2014/main" id="{40CF3FE4-8139-4465-B246-A19C4D63F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20" name="Graphique 19" descr="Diagramme d’interconnexion">
              <a:extLst>
                <a:ext uri="{FF2B5EF4-FFF2-40B4-BE49-F238E27FC236}">
                  <a16:creationId xmlns:a16="http://schemas.microsoft.com/office/drawing/2014/main" id="{5336A277-9BC5-47DB-B0F9-D7EE84737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21" name="Graphique 20" descr="Capitaine">
              <a:extLst>
                <a:ext uri="{FF2B5EF4-FFF2-40B4-BE49-F238E27FC236}">
                  <a16:creationId xmlns:a16="http://schemas.microsoft.com/office/drawing/2014/main" id="{885C1435-9344-4330-89DC-6F77AD0B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945A80D-C734-4F91-8DE8-B5B48F453B11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090471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1BF4F29-1769-4309-B2E9-9546A10FAAB0}"/>
              </a:ext>
            </a:extLst>
          </p:cNvPr>
          <p:cNvGrpSpPr/>
          <p:nvPr userDrawn="1"/>
        </p:nvGrpSpPr>
        <p:grpSpPr>
          <a:xfrm>
            <a:off x="836722" y="5157329"/>
            <a:ext cx="5354528" cy="645484"/>
            <a:chOff x="3944564" y="5270176"/>
            <a:chExt cx="5354528" cy="645484"/>
          </a:xfrm>
        </p:grpSpPr>
        <p:pic>
          <p:nvPicPr>
            <p:cNvPr id="8" name="Graphique 7" descr="Engrenage">
              <a:extLst>
                <a:ext uri="{FF2B5EF4-FFF2-40B4-BE49-F238E27FC236}">
                  <a16:creationId xmlns:a16="http://schemas.microsoft.com/office/drawing/2014/main" id="{EAE02E35-CE2E-4FB5-A7BA-F96ADBC8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9" name="Graphique 8" descr="Indicateur">
              <a:extLst>
                <a:ext uri="{FF2B5EF4-FFF2-40B4-BE49-F238E27FC236}">
                  <a16:creationId xmlns:a16="http://schemas.microsoft.com/office/drawing/2014/main" id="{FC62499B-30BE-415A-B90C-596AC1BD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0" name="Graphique 9" descr="Enveloppe">
              <a:extLst>
                <a:ext uri="{FF2B5EF4-FFF2-40B4-BE49-F238E27FC236}">
                  <a16:creationId xmlns:a16="http://schemas.microsoft.com/office/drawing/2014/main" id="{77973D2E-691F-4F4A-8ADA-1E34704C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1" name="Graphique 10" descr="Femme">
              <a:extLst>
                <a:ext uri="{FF2B5EF4-FFF2-40B4-BE49-F238E27FC236}">
                  <a16:creationId xmlns:a16="http://schemas.microsoft.com/office/drawing/2014/main" id="{B677A54B-A835-46AB-BB5E-B0EE4B2B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2" name="Graphique 11" descr="Homme">
              <a:extLst>
                <a:ext uri="{FF2B5EF4-FFF2-40B4-BE49-F238E27FC236}">
                  <a16:creationId xmlns:a16="http://schemas.microsoft.com/office/drawing/2014/main" id="{01448306-FB28-4B52-81C2-F63EB818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3" name="Graphique 12" descr="Globe terrestre : Europe et Afrique">
              <a:extLst>
                <a:ext uri="{FF2B5EF4-FFF2-40B4-BE49-F238E27FC236}">
                  <a16:creationId xmlns:a16="http://schemas.microsoft.com/office/drawing/2014/main" id="{9969B9C5-55AB-43EB-A40A-C8C0EF31C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4" name="Graphique 13" descr="Flèche : demi-tour horizontal">
              <a:extLst>
                <a:ext uri="{FF2B5EF4-FFF2-40B4-BE49-F238E27FC236}">
                  <a16:creationId xmlns:a16="http://schemas.microsoft.com/office/drawing/2014/main" id="{65C08160-F52F-4656-BC57-84577ECE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15" name="Graphique 14" descr="Diagramme d’interconnexion">
              <a:extLst>
                <a:ext uri="{FF2B5EF4-FFF2-40B4-BE49-F238E27FC236}">
                  <a16:creationId xmlns:a16="http://schemas.microsoft.com/office/drawing/2014/main" id="{9A84A530-6081-40C9-A7BA-40AFC0CA9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16" name="Graphique 15" descr="Capitaine">
              <a:extLst>
                <a:ext uri="{FF2B5EF4-FFF2-40B4-BE49-F238E27FC236}">
                  <a16:creationId xmlns:a16="http://schemas.microsoft.com/office/drawing/2014/main" id="{21844188-541D-4ACF-BBE4-0722BD3B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45A5416-5BAA-43C9-84A5-4F83E588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146" y="1808218"/>
            <a:ext cx="875279" cy="7810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23AAB65-10FB-474F-80ED-0C8FD6DAD215}"/>
              </a:ext>
            </a:extLst>
          </p:cNvPr>
          <p:cNvSpPr txBox="1"/>
          <p:nvPr userDrawn="1"/>
        </p:nvSpPr>
        <p:spPr>
          <a:xfrm>
            <a:off x="1254171" y="8686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IDEES DE PICTOS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490134-E8BA-45A5-A970-8AECBE421AD7}"/>
              </a:ext>
            </a:extLst>
          </p:cNvPr>
          <p:cNvSpPr txBox="1"/>
          <p:nvPr userDrawn="1"/>
        </p:nvSpPr>
        <p:spPr>
          <a:xfrm>
            <a:off x="1254171" y="1276340"/>
            <a:ext cx="2364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MENU Insertion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F74900-AE41-4FC4-84C6-298A1D0C8F6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821" y="1972888"/>
            <a:ext cx="2681986" cy="2287066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A0092AB-0C91-462B-B01C-68578253F2BD}"/>
              </a:ext>
            </a:extLst>
          </p:cNvPr>
          <p:cNvCxnSpPr>
            <a:cxnSpLocks/>
          </p:cNvCxnSpPr>
          <p:nvPr userDrawn="1"/>
        </p:nvCxnSpPr>
        <p:spPr>
          <a:xfrm>
            <a:off x="6191250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6CB4FAA-D6D0-4B0A-94B4-108715AAEB19}"/>
              </a:ext>
            </a:extLst>
          </p:cNvPr>
          <p:cNvCxnSpPr>
            <a:cxnSpLocks/>
          </p:cNvCxnSpPr>
          <p:nvPr userDrawn="1"/>
        </p:nvCxnSpPr>
        <p:spPr>
          <a:xfrm>
            <a:off x="2322034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que 23" descr="Conférencier">
            <a:extLst>
              <a:ext uri="{FF2B5EF4-FFF2-40B4-BE49-F238E27FC236}">
                <a16:creationId xmlns:a16="http://schemas.microsoft.com/office/drawing/2014/main" id="{C95D7C9A-6E24-4285-B3B2-4ADA8741BF7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21183" y="1808218"/>
            <a:ext cx="914400" cy="914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98DEBE8-9ABF-4CFF-B6C2-8A7878FD9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193" y="1938277"/>
            <a:ext cx="1655532" cy="520932"/>
          </a:xfrm>
          <a:prstGeom prst="rect">
            <a:avLst/>
          </a:prstGeom>
        </p:spPr>
      </p:pic>
      <p:pic>
        <p:nvPicPr>
          <p:cNvPr id="26" name="Graphique 25" descr="Conférencier">
            <a:extLst>
              <a:ext uri="{FF2B5EF4-FFF2-40B4-BE49-F238E27FC236}">
                <a16:creationId xmlns:a16="http://schemas.microsoft.com/office/drawing/2014/main" id="{25658116-976D-4D13-85D6-CBCF9A75C29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538165" y="1765211"/>
            <a:ext cx="914400" cy="9144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281F31-D2BE-4023-8C51-E00F7E204BFC}"/>
              </a:ext>
            </a:extLst>
          </p:cNvPr>
          <p:cNvSpPr txBox="1"/>
          <p:nvPr userDrawn="1"/>
        </p:nvSpPr>
        <p:spPr>
          <a:xfrm>
            <a:off x="7840193" y="2679611"/>
            <a:ext cx="2399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les couleurs principales ou d’accompagnement (aucune autre)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C6E899D-D4D6-459D-9E11-116AA3971D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165" y="3971925"/>
            <a:ext cx="1405634" cy="206930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75C4433-E96A-4CC9-922A-F55FABB8411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583" y="4209823"/>
            <a:ext cx="1655532" cy="94750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630A006-8116-4475-805E-CEB5E523461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4BA58509-A671-4C2F-8268-ACFC9092168C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979173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0861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1">
            <a:extLst>
              <a:ext uri="{FF2B5EF4-FFF2-40B4-BE49-F238E27FC236}">
                <a16:creationId xmlns:a16="http://schemas.microsoft.com/office/drawing/2014/main" id="{807288C8-A1FD-0FB2-A773-36C4E4D572A6}"/>
              </a:ext>
            </a:extLst>
          </p:cNvPr>
          <p:cNvSpPr txBox="1">
            <a:spLocks/>
          </p:cNvSpPr>
          <p:nvPr userDrawn="1"/>
        </p:nvSpPr>
        <p:spPr>
          <a:xfrm>
            <a:off x="10892902" y="6412362"/>
            <a:ext cx="460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Rockford Sans" panose="020B0604020202020204" charset="0"/>
                <a:cs typeface="Arial" panose="020B0604020202020204" pitchFamily="34" charset="0"/>
              </a:rPr>
              <a:pPr/>
              <a:t>‹N°›</a:t>
            </a:fld>
            <a:endParaRPr lang="fr-FR" sz="1000" dirty="0">
              <a:solidFill>
                <a:schemeClr val="tx1"/>
              </a:solidFill>
              <a:latin typeface="Rockford Sans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72425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9" y="0"/>
            <a:ext cx="374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75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 TITRE A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18DD18-1FAC-49F4-A545-7082BB82A6BC}"/>
              </a:ext>
            </a:extLst>
          </p:cNvPr>
          <p:cNvSpPr/>
          <p:nvPr userDrawn="1"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61244D-7A79-4B10-B5C4-DD65A4C8EC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592" y="1533525"/>
            <a:ext cx="6866783" cy="1955273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</a:lstStyle>
          <a:p>
            <a:r>
              <a:rPr lang="fr-FR" dirty="0"/>
              <a:t>Titre de la présentation</a:t>
            </a:r>
            <a:br>
              <a:rPr lang="fr-FR" dirty="0"/>
            </a:br>
            <a:r>
              <a:rPr lang="fr-FR" dirty="0"/>
              <a:t>sur quelques lignes </a:t>
            </a:r>
            <a:br>
              <a:rPr lang="fr-FR" dirty="0"/>
            </a:br>
            <a:r>
              <a:rPr lang="fr-FR" dirty="0"/>
              <a:t>en blanc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C273F3-2CC0-4145-92F6-50FDF2F07F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657" y="4244366"/>
            <a:ext cx="6777718" cy="397394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Rockford Sans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Ici, la date (par exemple) en blanc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F46072-9770-46A5-802E-97C071A5E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891" y="0"/>
            <a:ext cx="4752109" cy="354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7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1899828-0EC7-4E71-B425-29FDBC8C1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7810034-5571-4CE0-B3BB-0432960648E1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B1EFE93D-4D2B-42C1-BD1D-DCDCA46DF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ABC0024-8D04-4075-9885-87C3455FF35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44675"/>
            <a:ext cx="10515600" cy="41195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A42C0C7E-1C39-43F0-8252-041AC20B1A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955724-0EE8-43DA-8A29-62944DB26C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D31D28-6497-4DAF-8446-4A626F2445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125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99A3FA-5F35-4A85-9E80-2FEF0D6E5D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AC6102-5888-472F-83FC-E1598758B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149" y="0"/>
            <a:ext cx="3745851" cy="6857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300B4A-75C5-4BCC-A9A0-382DED8F56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08158"/>
            <a:ext cx="1521454" cy="549841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12BF1F-4BC9-4AD8-B665-F2E37083C7A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11">
            <a:extLst>
              <a:ext uri="{FF2B5EF4-FFF2-40B4-BE49-F238E27FC236}">
                <a16:creationId xmlns:a16="http://schemas.microsoft.com/office/drawing/2014/main" id="{B9DEACF6-D737-448B-8929-CE7870E8C5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95640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fr-FR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A508EE-483F-4CBB-81E4-43005815F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4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02818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dis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1A36531C-07D8-45C9-B655-8CE5EAE8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672876A-28BB-4759-A027-D39207A39AD7}"/>
              </a:ext>
            </a:extLst>
          </p:cNvPr>
          <p:cNvGrpSpPr/>
          <p:nvPr userDrawn="1"/>
        </p:nvGrpSpPr>
        <p:grpSpPr>
          <a:xfrm>
            <a:off x="1120139" y="2183793"/>
            <a:ext cx="2611115" cy="3285262"/>
            <a:chOff x="1120139" y="2183793"/>
            <a:chExt cx="2611115" cy="328526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D10FF8C-DBFB-4031-822C-89A4B3D878EF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7CCA8D9-802A-4E23-A783-B2AF08FB7796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003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solidFill>
                  <a:srgbClr val="0037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F2C6932-A2C0-420C-82B6-ECE4C0976425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A529DB0-38C9-41B6-B38F-FD004D907F2D}"/>
              </a:ext>
            </a:extLst>
          </p:cNvPr>
          <p:cNvGrpSpPr/>
          <p:nvPr userDrawn="1"/>
        </p:nvGrpSpPr>
        <p:grpSpPr>
          <a:xfrm>
            <a:off x="4789169" y="2183793"/>
            <a:ext cx="2611115" cy="3285262"/>
            <a:chOff x="1120139" y="2183793"/>
            <a:chExt cx="2611115" cy="328526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7AB1B8E-30CB-4134-B0EA-AB2AB36B2C29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8BD1423-4FAE-4145-A16D-0F60F77912F1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solidFill>
                    <a:srgbClr val="32E1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solidFill>
                  <a:srgbClr val="32E1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6D73FC2-ED49-48A4-9D30-C7B82A67E60F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4D708A5-B266-4621-A18A-E1E012A5C02E}"/>
              </a:ext>
            </a:extLst>
          </p:cNvPr>
          <p:cNvGrpSpPr/>
          <p:nvPr userDrawn="1"/>
        </p:nvGrpSpPr>
        <p:grpSpPr>
          <a:xfrm>
            <a:off x="8458199" y="2183793"/>
            <a:ext cx="2611115" cy="3285262"/>
            <a:chOff x="1120139" y="2183793"/>
            <a:chExt cx="2611115" cy="3285262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DC05265-A6DA-4582-B439-BBC1FD4826DF}"/>
                </a:ext>
              </a:extLst>
            </p:cNvPr>
            <p:cNvSpPr txBox="1"/>
            <p:nvPr/>
          </p:nvSpPr>
          <p:spPr>
            <a:xfrm>
              <a:off x="1277613" y="2183793"/>
              <a:ext cx="245364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11500" b="1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2B4073C-56BC-4311-9D5F-438B51EAEAF2}"/>
                </a:ext>
              </a:extLst>
            </p:cNvPr>
            <p:cNvSpPr txBox="1"/>
            <p:nvPr/>
          </p:nvSpPr>
          <p:spPr>
            <a:xfrm>
              <a:off x="1277613" y="2878172"/>
              <a:ext cx="2453641" cy="74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rtl="0"/>
              <a:r>
                <a:rPr lang="fr-FR" sz="3200" b="0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Lorem ipsum </a:t>
              </a:r>
              <a:r>
                <a:rPr lang="fr-FR" sz="3200" b="0" i="0" u="none" strike="noStrike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fr-FR" sz="3200" b="0" i="0" u="none" strike="noStrike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fr-FR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fr-FR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3200" baseline="30000" dirty="0" err="1">
                  <a:latin typeface="Arial" panose="020B0604020202020204" pitchFamily="34" charset="0"/>
                  <a:cs typeface="Arial" panose="020B0604020202020204" pitchFamily="34" charset="0"/>
                </a:rPr>
                <a:t>etcuat</a:t>
              </a:r>
              <a:endParaRPr lang="fr-FR" sz="32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E276735-8E94-46A7-9C33-8908D0A1EB48}"/>
                </a:ext>
              </a:extLst>
            </p:cNvPr>
            <p:cNvSpPr txBox="1"/>
            <p:nvPr/>
          </p:nvSpPr>
          <p:spPr>
            <a:xfrm>
              <a:off x="1120139" y="3735247"/>
              <a:ext cx="2522221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Viduciat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enieni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apicabores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imagnatur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adictumque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undioria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sitatempores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eiciumqui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magnatest</a:t>
              </a:r>
              <a:b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fr-FR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marR="0" indent="-342900" rtl="0">
                <a:buFont typeface="Arial" panose="020B0604020202020204" pitchFamily="34" charset="0"/>
                <a:buChar char="•"/>
              </a:pP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quunt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voles none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escit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2000" b="0" i="0" u="none" strike="noStrike" baseline="30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endus</a:t>
              </a:r>
              <a:r>
                <a:rPr lang="fr-FR" sz="2000" b="0" i="0" u="none" strike="noStrike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124F485-A7E2-405A-92C5-CFAF262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A5D5BFC-2582-4C70-8280-583750C6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86D3605-AFE3-4BA7-BF32-6817E317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222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C9D84A-67DB-4626-8293-A89DAAB8F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8B502F9-85B2-456D-9D14-B729720EB35C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34055E-7338-4660-8185-FA6A7AB3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C190DE-BB97-496C-86E7-04737509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AC74F4-97EB-4E91-8DE2-6B38E352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4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e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D1D1D8-02AF-9D7A-24E7-89390FFC73F4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7274C-C720-47E4-350B-A0B10D402AE0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80375C-0D67-AEA9-4E1A-A7126A6B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891" y="0"/>
            <a:ext cx="4752109" cy="354649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6155302-1E4B-86FD-D530-75D9ABDDE6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31631" y="3111522"/>
            <a:ext cx="5518638" cy="277932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8DDF51C-CDA7-3038-E87C-289659BE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96125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149" y="0"/>
            <a:ext cx="3745851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C0EFAE-66C5-4EA3-BBD5-E750F9BCE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7255FD-BEC7-43C4-B5B1-2C4E2F3E79D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9A128636-D790-45CB-BE27-4C09089C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8F4260-6C90-42EC-BD9A-8729F35A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FDEC5F-1C2F-43A1-A5D7-17C30A8D6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9D2D65-AA0E-485C-BF40-3142A897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820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PHOTO A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4"/>
            <a:ext cx="2158148" cy="1200329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614689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et LOGO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8A8986-A041-4153-A454-B02B406AE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939" y="-71433"/>
            <a:ext cx="4862686" cy="36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82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681B50-6713-439C-956B-143ADFC215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85A430D-6A41-4FBE-80F4-E39C60EA1F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891" y="0"/>
            <a:ext cx="4752109" cy="35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00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ET LOGO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2A49F-2857-47D0-B5A3-C0E00CBF1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699" y="-100008"/>
            <a:ext cx="4920762" cy="36723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CC52EE-BA65-EF06-2D08-EC3F1306B755}"/>
              </a:ext>
            </a:extLst>
          </p:cNvPr>
          <p:cNvSpPr txBox="1"/>
          <p:nvPr userDrawn="1"/>
        </p:nvSpPr>
        <p:spPr>
          <a:xfrm>
            <a:off x="11132321" y="6637743"/>
            <a:ext cx="1059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latin typeface="Rockford Sans" panose="020B0604020202020204" charset="0"/>
                <a:ea typeface="+mn-ea"/>
                <a:cs typeface="Arial" panose="020B0604020202020204" pitchFamily="34" charset="0"/>
              </a:rPr>
              <a:t>DGAD.DFF.DFIL</a:t>
            </a:r>
          </a:p>
        </p:txBody>
      </p:sp>
    </p:spTree>
    <p:extLst>
      <p:ext uri="{BB962C8B-B14F-4D97-AF65-F5344CB8AC3E}">
        <p14:creationId xmlns:p14="http://schemas.microsoft.com/office/powerpoint/2010/main" val="3882063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EC PHOTO A DROITE ve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A8A881-2C64-447B-B152-CC9745B0DFD8}"/>
              </a:ext>
            </a:extLst>
          </p:cNvPr>
          <p:cNvSpPr/>
          <p:nvPr userDrawn="1"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12A651-B59D-4135-A478-EA0AA14DA37F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14D23332-412E-48BC-83F3-E85E49360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89662A-683B-4EB3-A248-67765B5B1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583" y="2697074"/>
            <a:ext cx="2158148" cy="1200329"/>
          </a:xfrm>
        </p:spPr>
        <p:txBody>
          <a:bodyPr>
            <a:spAutoFit/>
          </a:bodyPr>
          <a:lstStyle>
            <a:lvl1pPr>
              <a:defRPr sz="2000"/>
            </a:lvl1pPr>
          </a:lstStyle>
          <a:p>
            <a:r>
              <a:rPr lang="fr-FR" dirty="0"/>
              <a:t>Votre photo ici</a:t>
            </a:r>
            <a:br>
              <a:rPr lang="fr-FR" dirty="0"/>
            </a:br>
            <a:r>
              <a:rPr lang="fr-FR" dirty="0"/>
              <a:t>dans la zone blanche </a:t>
            </a:r>
            <a:br>
              <a:rPr lang="fr-FR" dirty="0"/>
            </a:br>
            <a:r>
              <a:rPr lang="fr-FR" dirty="0"/>
              <a:t>pas de texte</a:t>
            </a:r>
          </a:p>
        </p:txBody>
      </p:sp>
    </p:spTree>
    <p:extLst>
      <p:ext uri="{BB962C8B-B14F-4D97-AF65-F5344CB8AC3E}">
        <p14:creationId xmlns:p14="http://schemas.microsoft.com/office/powerpoint/2010/main" val="2840613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VEC TEXTE EN 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AAB14DFF-DC82-4FE0-9E96-E50AA5570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351E5-A6FF-4D53-B2DC-12BF6B1F8707}"/>
              </a:ext>
            </a:extLst>
          </p:cNvPr>
          <p:cNvSpPr/>
          <p:nvPr userDrawn="1"/>
        </p:nvSpPr>
        <p:spPr>
          <a:xfrm>
            <a:off x="7293935" y="5231219"/>
            <a:ext cx="4898065" cy="1626781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A0D6C5-A9C9-435A-ADBF-B4E4E8F5022D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52EB4E90-9D63-411B-A47C-820CB1E51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0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97E708-D133-4DA0-920A-65A9247DD1B9}"/>
              </a:ext>
            </a:extLst>
          </p:cNvPr>
          <p:cNvSpPr/>
          <p:nvPr userDrawn="1"/>
        </p:nvSpPr>
        <p:spPr>
          <a:xfrm>
            <a:off x="19859" y="2292824"/>
            <a:ext cx="4064400" cy="2751132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56EC7-AFD3-48F9-8E7A-4432D74489FB}"/>
              </a:ext>
            </a:extLst>
          </p:cNvPr>
          <p:cNvSpPr/>
          <p:nvPr userDrawn="1"/>
        </p:nvSpPr>
        <p:spPr>
          <a:xfrm>
            <a:off x="4082903" y="2292824"/>
            <a:ext cx="4063695" cy="27511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58C0F-7800-4A37-8A77-C5F0CE2DF4AE}"/>
              </a:ext>
            </a:extLst>
          </p:cNvPr>
          <p:cNvSpPr/>
          <p:nvPr userDrawn="1"/>
        </p:nvSpPr>
        <p:spPr>
          <a:xfrm>
            <a:off x="8130890" y="2292824"/>
            <a:ext cx="4064400" cy="2751132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F862994-8384-4007-B310-AF527B4B1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6A2D71-2F37-44ED-A314-039F06D9971B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1A36531C-07D8-45C9-B655-8CE5EAE8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10200C0-D7B3-4AF6-A0EB-E8D22687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E46A5E8-6F1C-458A-B271-E2573831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1A281E9-5941-47CD-8E2F-A9CC2A9A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113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F409DF-09CE-4150-939E-86AE5D3E3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4B480C5-5744-406A-A49A-D50B63E88128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F9192EF0-FE32-4F5A-A74F-2F95897C0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0A19D99-7207-4296-9FA3-C1A1F927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539ECD1-C274-4F41-89C4-D42171C7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570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DC81CA-40C7-41D3-A272-85394A7D6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1C356F7-11BA-48E8-A71A-3867A3670F16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E3FC4F9-6C38-4DCE-9C0C-41103819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CA040B7-5B87-45E1-8543-50DA5DEC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5DB87D-A438-48A8-BCCE-F694F3E3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42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D7DD40-E10F-14BE-2D25-72928E8635C5}"/>
              </a:ext>
            </a:extLst>
          </p:cNvPr>
          <p:cNvSpPr/>
          <p:nvPr/>
        </p:nvSpPr>
        <p:spPr>
          <a:xfrm>
            <a:off x="17989" y="7574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FAC1EE1-71B8-0A6E-E1C6-EEAFE16997DB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6E237CE-C239-41EE-35A1-21647F3CC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C854B07-DC07-EC4C-E389-366C0F68D4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8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D0AF234-2B68-2830-959F-B5D72E9CF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1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47228828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200A2DD-92BC-4046-91FE-68F0774F3B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7C1DC33-94AA-4D19-86E0-3AFB5676522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8459F9-0806-416E-8BDD-A2F658C0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3607063-198D-4B6E-9830-7F25D1A5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0F3465-B787-46C4-A675-8AEC4026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4543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DF110A-D9FF-41E4-B7FD-72EABA66EB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229E66F-4AC6-4DF8-84F7-0017816C7A24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3661F0-EB04-4B1E-862A-DC58A2C6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C73098-5FE5-4A2B-A693-976596C6C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7983BD-B81E-49F0-8DF8-182C6FAB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564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9DBCE1-F4C5-4A89-96F6-E282EE228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344EB55-F9D2-465E-8DAE-D79DC325CA7E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14F62-442F-446E-A067-69ADE9E8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119A30-2A1E-4B68-90C5-1D3F219B1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BF1F05-7F8C-4812-80E7-47525467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931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9EB421-FE3C-4F50-8D70-F22F3EFAD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18D2209-48C7-416D-A882-1FDBED298D9A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475C7A-E8E2-4A5F-8011-AB2D0177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2376FC-8DDE-438F-A2FC-097951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1029B-F786-40E2-8EF1-07A7DC69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73550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F13AD3-E1D3-4487-82D4-5B271F101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42EE332-06C1-4A75-A32F-9281613E2783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6580EF-83BB-4CAD-B131-0C4DF13D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D2B6BB-F47F-4A0A-94EB-A890F5BE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A6AB00-D28F-4752-96DD-283D28BB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078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9B28A8-77F2-4C08-87B8-EB032DD54A13}"/>
              </a:ext>
            </a:extLst>
          </p:cNvPr>
          <p:cNvSpPr/>
          <p:nvPr userDrawn="1"/>
        </p:nvSpPr>
        <p:spPr>
          <a:xfrm>
            <a:off x="635814" y="1640077"/>
            <a:ext cx="11156208" cy="31085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Des modèles de dispositions de diapo vous sont proposés dans la barre d’outils en haut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buClr>
                <a:srgbClr val="00B0F0"/>
              </a:buClr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2B7359-103C-4D6C-9684-1458F84F6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956" y="1296740"/>
            <a:ext cx="1685805" cy="48301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E8DD02-444E-4F0A-B102-67FD90313A32}"/>
              </a:ext>
            </a:extLst>
          </p:cNvPr>
          <p:cNvSpPr txBox="1"/>
          <p:nvPr userDrawn="1"/>
        </p:nvSpPr>
        <p:spPr>
          <a:xfrm>
            <a:off x="579992" y="480258"/>
            <a:ext cx="11032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Enregistrer ce </a:t>
            </a:r>
            <a:r>
              <a:rPr lang="fr-FR" sz="2000" b="1" cap="all" dirty="0" err="1">
                <a:latin typeface="Rockford Sans" panose="00000500000000000000" pitchFamily="50" charset="0"/>
                <a:cs typeface="Arial" panose="020B0604020202020204" pitchFamily="34" charset="0"/>
              </a:rPr>
              <a:t>powerpoint</a:t>
            </a:r>
            <a:r>
              <a:rPr lang="fr-FR" sz="2000" b="1" cap="all" dirty="0">
                <a:latin typeface="Rockford Sans" panose="00000500000000000000" pitchFamily="50" charset="0"/>
                <a:cs typeface="Arial" panose="020B0604020202020204" pitchFamily="34" charset="0"/>
              </a:rPr>
              <a:t> type et le renommer afin de le modifier.</a:t>
            </a:r>
          </a:p>
          <a:p>
            <a:endParaRPr lang="fr-FR" sz="2000" b="1" cap="all" dirty="0">
              <a:latin typeface="Rockford Sans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2430C5-78AD-4B05-84A4-DF5B4DA309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95" y="2528693"/>
            <a:ext cx="6081077" cy="163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C5368F4-BFA5-4B97-97C4-5B414E583D2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29047" y="3263050"/>
            <a:ext cx="894379" cy="1879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8F5D03F-5CF6-476A-A25C-C527BBD1D731}"/>
              </a:ext>
            </a:extLst>
          </p:cNvPr>
          <p:cNvSpPr txBox="1"/>
          <p:nvPr userDrawn="1"/>
        </p:nvSpPr>
        <p:spPr>
          <a:xfrm>
            <a:off x="635814" y="1137888"/>
            <a:ext cx="2024025" cy="502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MODELES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E25D02B-B1B7-4CC2-8C5C-B13DD246EC03}"/>
              </a:ext>
            </a:extLst>
          </p:cNvPr>
          <p:cNvSpPr txBox="1"/>
          <p:nvPr userDrawn="1"/>
        </p:nvSpPr>
        <p:spPr>
          <a:xfrm>
            <a:off x="1296140" y="4857216"/>
            <a:ext cx="7137116" cy="575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Nouvelle diapositive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Puis dans Disposition allez chercher le fond approprié à votre page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42BA06B-2F33-4A8D-BAB2-70E4324C1D53}"/>
              </a:ext>
            </a:extLst>
          </p:cNvPr>
          <p:cNvCxnSpPr/>
          <p:nvPr userDrawn="1"/>
        </p:nvCxnSpPr>
        <p:spPr>
          <a:xfrm flipV="1">
            <a:off x="5063706" y="2960708"/>
            <a:ext cx="2941607" cy="321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2828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EE57A7-44F3-44E1-8E41-B400AC4C6423}"/>
              </a:ext>
            </a:extLst>
          </p:cNvPr>
          <p:cNvSpPr txBox="1"/>
          <p:nvPr userDrawn="1"/>
        </p:nvSpPr>
        <p:spPr>
          <a:xfrm>
            <a:off x="968314" y="840747"/>
            <a:ext cx="516506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POLICES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Privilégier les polices :</a:t>
            </a:r>
          </a:p>
          <a:p>
            <a:pPr marL="742950" lvl="1" indent="-285750">
              <a:lnSpc>
                <a:spcPct val="150000"/>
              </a:lnSpc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Titre : </a:t>
            </a:r>
            <a:r>
              <a:rPr lang="fr-FR" sz="1400" dirty="0">
                <a:latin typeface="Rockford Sans" panose="00000500000000000000" pitchFamily="50" charset="0"/>
                <a:cs typeface="Arial" panose="020B0604020202020204" pitchFamily="34" charset="0"/>
              </a:rPr>
              <a:t>Rockford sans</a:t>
            </a:r>
          </a:p>
          <a:p>
            <a:pPr marL="742950" lvl="1" indent="-285750">
              <a:buClr>
                <a:srgbClr val="83A8D0"/>
              </a:buClr>
              <a:buSzPct val="50000"/>
              <a:buFont typeface="Courier New" panose="02070309020205020404" pitchFamily="49" charset="0"/>
              <a:buChar char="o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Texte :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9943E6-2847-4E06-B4D4-FF732A359ABC}"/>
              </a:ext>
            </a:extLst>
          </p:cNvPr>
          <p:cNvSpPr txBox="1"/>
          <p:nvPr userDrawn="1"/>
        </p:nvSpPr>
        <p:spPr>
          <a:xfrm>
            <a:off x="901639" y="2461263"/>
            <a:ext cx="6094562" cy="17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COULEURS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On utilise uniquement les couleurs principales :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noir blanc vert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n’a pas vocation à être imprimé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 Les couleurs ne sont flashy qu’à l’écran</a:t>
            </a:r>
            <a:endParaRPr lang="fr-FR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64D613-610E-4574-A44B-0A2F896AB721}"/>
              </a:ext>
            </a:extLst>
          </p:cNvPr>
          <p:cNvSpPr txBox="1"/>
          <p:nvPr userDrawn="1"/>
        </p:nvSpPr>
        <p:spPr>
          <a:xfrm>
            <a:off x="968314" y="4396737"/>
            <a:ext cx="7257511" cy="1119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Insérer de belles photos en définition correcte 150 dpi* non déformées </a:t>
            </a:r>
          </a:p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     *Attention : plus elles sont en haute définition, plus la présentation est lente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CE0CB1-B438-47D4-8823-A96E9D5DD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1064" y="2385553"/>
            <a:ext cx="3665030" cy="20975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1B9638-95BF-4F79-AE8F-7DD3271AC45B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2708724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7C39A3-C99A-4506-8CEE-A3203850C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784473C-59BE-4B55-9D90-CE50B8AC3F50}"/>
              </a:ext>
            </a:extLst>
          </p:cNvPr>
          <p:cNvSpPr txBox="1"/>
          <p:nvPr userDrawn="1"/>
        </p:nvSpPr>
        <p:spPr>
          <a:xfrm>
            <a:off x="635812" y="1342740"/>
            <a:ext cx="1009074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ALIGNEMENTS</a:t>
            </a:r>
          </a:p>
          <a:p>
            <a:pPr marL="285750" indent="-285750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Conserver à la même place les éléments similaires figurants sur plusieurs pages : titres… illustrations</a:t>
            </a:r>
          </a:p>
          <a:p>
            <a:pPr>
              <a:buClr>
                <a:srgbClr val="008CAC"/>
              </a:buClr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C’est plus esthétique quand on fait défiler la présentation.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978FC5-539A-40C7-9855-60A26C15F342}"/>
              </a:ext>
            </a:extLst>
          </p:cNvPr>
          <p:cNvSpPr txBox="1"/>
          <p:nvPr userDrawn="1"/>
        </p:nvSpPr>
        <p:spPr>
          <a:xfrm>
            <a:off x="1593742" y="2636271"/>
            <a:ext cx="609456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Veillez à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ne pas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aller trop sur les bords de la page 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écrire trop gros ou trop petit  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surcharger trop la page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oublier de laisser du blanc autour des textes</a:t>
            </a:r>
          </a:p>
          <a:p>
            <a:pPr marL="358775" indent="-88900">
              <a:buClr>
                <a:srgbClr val="83A8D0"/>
              </a:buClr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approcher le texte du logo </a:t>
            </a:r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AD5722-DAA5-4A2D-9401-571DBD1E89EC}"/>
              </a:ext>
            </a:extLst>
          </p:cNvPr>
          <p:cNvGrpSpPr/>
          <p:nvPr userDrawn="1"/>
        </p:nvGrpSpPr>
        <p:grpSpPr>
          <a:xfrm>
            <a:off x="6096000" y="3740007"/>
            <a:ext cx="2771774" cy="2103957"/>
            <a:chOff x="3535206" y="4247459"/>
            <a:chExt cx="2771774" cy="210395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E746FF1-346E-4183-9078-E1A7B0A07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106" y="4584609"/>
              <a:ext cx="1940638" cy="1334804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CE841047-2971-484C-8686-52668978BC8F}"/>
                </a:ext>
              </a:extLst>
            </p:cNvPr>
            <p:cNvGrpSpPr/>
            <p:nvPr/>
          </p:nvGrpSpPr>
          <p:grpSpPr>
            <a:xfrm>
              <a:off x="3697329" y="4336896"/>
              <a:ext cx="2492292" cy="1860484"/>
              <a:chOff x="6067425" y="3297793"/>
              <a:chExt cx="4819650" cy="359784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59B9CE-457D-47A9-8010-1A634CA32F41}"/>
                  </a:ext>
                </a:extLst>
              </p:cNvPr>
              <p:cNvSpPr/>
              <p:nvPr/>
            </p:nvSpPr>
            <p:spPr>
              <a:xfrm>
                <a:off x="6067425" y="3838575"/>
                <a:ext cx="552450" cy="2905125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BBAFF83-C9CB-436E-BD44-C89CE9184B7D}"/>
                  </a:ext>
                </a:extLst>
              </p:cNvPr>
              <p:cNvSpPr/>
              <p:nvPr/>
            </p:nvSpPr>
            <p:spPr>
              <a:xfrm rot="5400000">
                <a:off x="8201025" y="4209587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6A2D27D-B835-4333-BD49-51526055F20A}"/>
                  </a:ext>
                </a:extLst>
              </p:cNvPr>
              <p:cNvSpPr/>
              <p:nvPr/>
            </p:nvSpPr>
            <p:spPr>
              <a:xfrm rot="5400000">
                <a:off x="8201025" y="1164193"/>
                <a:ext cx="552450" cy="4819650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C15232E-F557-4843-B4D5-8657FD769668}"/>
                  </a:ext>
                </a:extLst>
              </p:cNvPr>
              <p:cNvSpPr/>
              <p:nvPr/>
            </p:nvSpPr>
            <p:spPr>
              <a:xfrm>
                <a:off x="10334625" y="3297793"/>
                <a:ext cx="552450" cy="3045394"/>
              </a:xfrm>
              <a:prstGeom prst="rect">
                <a:avLst/>
              </a:prstGeom>
              <a:pattFill prst="pct10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F610928-6042-418D-BD21-CC1756150DB0}"/>
                </a:ext>
              </a:extLst>
            </p:cNvPr>
            <p:cNvGrpSpPr/>
            <p:nvPr/>
          </p:nvGrpSpPr>
          <p:grpSpPr>
            <a:xfrm rot="718416">
              <a:off x="5725955" y="5770391"/>
              <a:ext cx="581025" cy="581025"/>
              <a:chOff x="8686800" y="3652837"/>
              <a:chExt cx="581025" cy="581025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2EDE4212-AE3E-442C-A56B-E82C08A2B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3F19A289-FFE2-4AA3-A351-E801F11F34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25413768-9EF6-471D-84BB-69A4F59E4E7F}"/>
                </a:ext>
              </a:extLst>
            </p:cNvPr>
            <p:cNvGrpSpPr/>
            <p:nvPr/>
          </p:nvGrpSpPr>
          <p:grpSpPr>
            <a:xfrm rot="718416">
              <a:off x="3535206" y="4247459"/>
              <a:ext cx="581025" cy="581025"/>
              <a:chOff x="8686800" y="3652837"/>
              <a:chExt cx="581025" cy="581025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67660225-C20E-4C7E-A5C8-9B3101BA1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A7B738AC-ECF5-4238-BB47-51379CC5EFD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686800" y="3733800"/>
                <a:ext cx="581025" cy="41910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49FF205-81E4-41AC-B664-05C67F27DC31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7607561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AAB5369-2737-4B00-8FB7-58C77019BD44}"/>
              </a:ext>
            </a:extLst>
          </p:cNvPr>
          <p:cNvSpPr txBox="1"/>
          <p:nvPr userDrawn="1"/>
        </p:nvSpPr>
        <p:spPr>
          <a:xfrm>
            <a:off x="7042785" y="584835"/>
            <a:ext cx="372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Couleurs d’accompagnement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772C038-7DA7-4E4E-B1B7-08181D19F0CB}"/>
              </a:ext>
            </a:extLst>
          </p:cNvPr>
          <p:cNvSpPr/>
          <p:nvPr userDrawn="1"/>
        </p:nvSpPr>
        <p:spPr>
          <a:xfrm>
            <a:off x="7149310" y="1286165"/>
            <a:ext cx="522458" cy="522458"/>
          </a:xfrm>
          <a:prstGeom prst="ellipse">
            <a:avLst/>
          </a:prstGeom>
          <a:solidFill>
            <a:srgbClr val="FF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004891D-3F1E-4B2B-BB8B-307BBBE0B0DE}"/>
              </a:ext>
            </a:extLst>
          </p:cNvPr>
          <p:cNvSpPr/>
          <p:nvPr userDrawn="1"/>
        </p:nvSpPr>
        <p:spPr>
          <a:xfrm>
            <a:off x="7149310" y="2102574"/>
            <a:ext cx="522458" cy="522458"/>
          </a:xfrm>
          <a:prstGeom prst="ellipse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D449AF3-DEAF-4C21-BB44-BB43CBCC418B}"/>
              </a:ext>
            </a:extLst>
          </p:cNvPr>
          <p:cNvSpPr/>
          <p:nvPr userDrawn="1"/>
        </p:nvSpPr>
        <p:spPr>
          <a:xfrm>
            <a:off x="7149310" y="2918983"/>
            <a:ext cx="522458" cy="522458"/>
          </a:xfrm>
          <a:prstGeom prst="ellipse">
            <a:avLst/>
          </a:prstGeom>
          <a:solidFill>
            <a:srgbClr val="FF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40762D-5B81-45CC-844F-5F982A40A5E6}"/>
              </a:ext>
            </a:extLst>
          </p:cNvPr>
          <p:cNvSpPr/>
          <p:nvPr userDrawn="1"/>
        </p:nvSpPr>
        <p:spPr>
          <a:xfrm>
            <a:off x="7149310" y="3735392"/>
            <a:ext cx="522458" cy="522458"/>
          </a:xfrm>
          <a:prstGeom prst="ellipse">
            <a:avLst/>
          </a:prstGeom>
          <a:solidFill>
            <a:srgbClr val="B47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9A8738-97C8-4050-B8B8-73AE584C199C}"/>
              </a:ext>
            </a:extLst>
          </p:cNvPr>
          <p:cNvSpPr/>
          <p:nvPr userDrawn="1"/>
        </p:nvSpPr>
        <p:spPr>
          <a:xfrm>
            <a:off x="7149310" y="4551801"/>
            <a:ext cx="522458" cy="522458"/>
          </a:xfrm>
          <a:prstGeom prst="ellipse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7E5704-4E29-4A2F-B9D5-2D4ECEE555A4}"/>
              </a:ext>
            </a:extLst>
          </p:cNvPr>
          <p:cNvSpPr/>
          <p:nvPr userDrawn="1"/>
        </p:nvSpPr>
        <p:spPr>
          <a:xfrm>
            <a:off x="7149310" y="5368212"/>
            <a:ext cx="522458" cy="522458"/>
          </a:xfrm>
          <a:prstGeom prst="ellipse">
            <a:avLst/>
          </a:prstGeom>
          <a:solidFill>
            <a:srgbClr val="00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7F5845-CC8D-429E-AA71-A45D02C3AF5C}"/>
              </a:ext>
            </a:extLst>
          </p:cNvPr>
          <p:cNvSpPr txBox="1"/>
          <p:nvPr userDrawn="1"/>
        </p:nvSpPr>
        <p:spPr>
          <a:xfrm>
            <a:off x="7777598" y="1037868"/>
            <a:ext cx="29128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R	V	B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90	90	#FF5A5A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130	00	#FF8200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255	190	00	#FFBE00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180 	120 	255	#B478FF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180 	255	#00B4FF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 	190	190	#00BEBE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134381-0402-4876-AC10-BAB36DC8D8DB}"/>
              </a:ext>
            </a:extLst>
          </p:cNvPr>
          <p:cNvSpPr txBox="1"/>
          <p:nvPr userDrawn="1"/>
        </p:nvSpPr>
        <p:spPr>
          <a:xfrm>
            <a:off x="693937" y="841451"/>
            <a:ext cx="5402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principales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 sont les couleurs à utiliser au maximum,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165DB59-1434-4F07-9CF3-AA5952716FF6}"/>
              </a:ext>
            </a:extLst>
          </p:cNvPr>
          <p:cNvSpPr/>
          <p:nvPr userDrawn="1"/>
        </p:nvSpPr>
        <p:spPr>
          <a:xfrm>
            <a:off x="760613" y="1754895"/>
            <a:ext cx="522458" cy="522458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D3F2A0F-5960-4772-8B51-A44C39CF675D}"/>
              </a:ext>
            </a:extLst>
          </p:cNvPr>
          <p:cNvSpPr/>
          <p:nvPr userDrawn="1"/>
        </p:nvSpPr>
        <p:spPr>
          <a:xfrm>
            <a:off x="760613" y="2571304"/>
            <a:ext cx="522458" cy="522458"/>
          </a:xfrm>
          <a:prstGeom prst="ellipse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501618C-DF56-490E-BA78-F3D071A868A6}"/>
              </a:ext>
            </a:extLst>
          </p:cNvPr>
          <p:cNvSpPr/>
          <p:nvPr userDrawn="1"/>
        </p:nvSpPr>
        <p:spPr>
          <a:xfrm>
            <a:off x="760613" y="3387713"/>
            <a:ext cx="522458" cy="522458"/>
          </a:xfrm>
          <a:prstGeom prst="ellipse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0BF9E3-8591-4F55-A72E-9856A04395C4}"/>
              </a:ext>
            </a:extLst>
          </p:cNvPr>
          <p:cNvSpPr txBox="1"/>
          <p:nvPr userDrawn="1"/>
        </p:nvSpPr>
        <p:spPr>
          <a:xfrm>
            <a:off x="1388900" y="1649473"/>
            <a:ext cx="3097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R	V	B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0	0	#000000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	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50	225	105	#6CC071 	</a:t>
            </a:r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endParaRPr lang="fr-FR" dirty="0"/>
          </a:p>
          <a:p>
            <a:pPr>
              <a:tabLst>
                <a:tab pos="630238" algn="l"/>
                <a:tab pos="1258888" algn="l"/>
                <a:tab pos="1793875" algn="l"/>
                <a:tab pos="2155825" algn="l"/>
              </a:tabLst>
            </a:pPr>
            <a:r>
              <a:rPr lang="fr-FR" dirty="0"/>
              <a:t>0	55	255	#0061aa	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678407-88CF-4645-B5DC-A4047E7F9912}"/>
              </a:ext>
            </a:extLst>
          </p:cNvPr>
          <p:cNvSpPr txBox="1"/>
          <p:nvPr userDrawn="1"/>
        </p:nvSpPr>
        <p:spPr>
          <a:xfrm>
            <a:off x="693937" y="3865414"/>
            <a:ext cx="59290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Les couleurs d’accompagnement 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quant à elles sont à utiliser avec parcimonie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(graph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picto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DA81433-39E5-4D4D-A243-656019994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962" y="4459850"/>
            <a:ext cx="937950" cy="86428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4D5009-8E88-4949-B557-B2A8EDF90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96C4C8C-F852-4B95-8EA0-DBD20B044011}"/>
              </a:ext>
            </a:extLst>
          </p:cNvPr>
          <p:cNvSpPr txBox="1"/>
          <p:nvPr userDrawn="1"/>
        </p:nvSpPr>
        <p:spPr>
          <a:xfrm>
            <a:off x="693937" y="5268148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Les couleurs sont éclatantes à l’écran. Ces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n’ont pas vocation a être imprimés. 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10EF5DA-C6BC-4EB0-8AD4-3EAAB5AF75EF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763369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2444FEF-BE9C-4C7B-B4A2-B80842DF9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AC53FD-DB76-45A5-AFE2-8030D5BE1E71}"/>
              </a:ext>
            </a:extLst>
          </p:cNvPr>
          <p:cNvSpPr txBox="1"/>
          <p:nvPr userDrawn="1"/>
        </p:nvSpPr>
        <p:spPr>
          <a:xfrm>
            <a:off x="548483" y="909775"/>
            <a:ext cx="834391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8CAC"/>
              </a:buClr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COULEURS DES ELEMENTS GRAPHIQUES ET ILLUSTRATIFS ICONES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On opte au maximum pour les couleurs principales</a:t>
            </a:r>
          </a:p>
          <a:p>
            <a:pPr marL="285750" indent="-285750">
              <a:lnSpc>
                <a:spcPct val="150000"/>
              </a:lnSpc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Cependant dans certains cas : graphiques, petites illustrations… on utilisera les couleurs d’accompagnement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mais on en abuse pas,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D174D3-CECE-4888-A7BA-E099B18DE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268" y="978614"/>
            <a:ext cx="2216702" cy="32633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FA294D-4708-48CF-A4BF-39F005553F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12" y="2433782"/>
            <a:ext cx="2822222" cy="23544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FC1DBB-03F2-45D9-A55E-657557D915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3789" y="2563751"/>
            <a:ext cx="3413745" cy="2094513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EE964C8-3453-4CF8-BC20-BC76855314E5}"/>
              </a:ext>
            </a:extLst>
          </p:cNvPr>
          <p:cNvGrpSpPr/>
          <p:nvPr userDrawn="1"/>
        </p:nvGrpSpPr>
        <p:grpSpPr>
          <a:xfrm>
            <a:off x="830428" y="5212634"/>
            <a:ext cx="5354528" cy="645484"/>
            <a:chOff x="3944564" y="5270176"/>
            <a:chExt cx="5354528" cy="645484"/>
          </a:xfrm>
        </p:grpSpPr>
        <p:pic>
          <p:nvPicPr>
            <p:cNvPr id="13" name="Graphique 12" descr="Engrenage">
              <a:extLst>
                <a:ext uri="{FF2B5EF4-FFF2-40B4-BE49-F238E27FC236}">
                  <a16:creationId xmlns:a16="http://schemas.microsoft.com/office/drawing/2014/main" id="{2255E9D0-B43C-46E8-8896-D77FED00C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14" name="Graphique 13" descr="Indicateur">
              <a:extLst>
                <a:ext uri="{FF2B5EF4-FFF2-40B4-BE49-F238E27FC236}">
                  <a16:creationId xmlns:a16="http://schemas.microsoft.com/office/drawing/2014/main" id="{5F52143E-7378-480C-B4F1-18F1305E3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5" name="Graphique 14" descr="Enveloppe">
              <a:extLst>
                <a:ext uri="{FF2B5EF4-FFF2-40B4-BE49-F238E27FC236}">
                  <a16:creationId xmlns:a16="http://schemas.microsoft.com/office/drawing/2014/main" id="{D025037B-194F-4D93-B3BA-32AB936C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6" name="Graphique 15" descr="Femme">
              <a:extLst>
                <a:ext uri="{FF2B5EF4-FFF2-40B4-BE49-F238E27FC236}">
                  <a16:creationId xmlns:a16="http://schemas.microsoft.com/office/drawing/2014/main" id="{56AABE05-D4C5-4C35-A7C2-531B01CD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7" name="Graphique 16" descr="Homme">
              <a:extLst>
                <a:ext uri="{FF2B5EF4-FFF2-40B4-BE49-F238E27FC236}">
                  <a16:creationId xmlns:a16="http://schemas.microsoft.com/office/drawing/2014/main" id="{E34D214C-40FA-46FB-9697-09B753A76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8" name="Graphique 17" descr="Globe terrestre : Europe et Afrique">
              <a:extLst>
                <a:ext uri="{FF2B5EF4-FFF2-40B4-BE49-F238E27FC236}">
                  <a16:creationId xmlns:a16="http://schemas.microsoft.com/office/drawing/2014/main" id="{C12581BB-43F2-401B-8140-2F438875D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9" name="Graphique 18" descr="Flèche : demi-tour horizontal">
              <a:extLst>
                <a:ext uri="{FF2B5EF4-FFF2-40B4-BE49-F238E27FC236}">
                  <a16:creationId xmlns:a16="http://schemas.microsoft.com/office/drawing/2014/main" id="{40CF3FE4-8139-4465-B246-A19C4D63F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20" name="Graphique 19" descr="Diagramme d’interconnexion">
              <a:extLst>
                <a:ext uri="{FF2B5EF4-FFF2-40B4-BE49-F238E27FC236}">
                  <a16:creationId xmlns:a16="http://schemas.microsoft.com/office/drawing/2014/main" id="{5336A277-9BC5-47DB-B0F9-D7EE84737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21" name="Graphique 20" descr="Capitaine">
              <a:extLst>
                <a:ext uri="{FF2B5EF4-FFF2-40B4-BE49-F238E27FC236}">
                  <a16:creationId xmlns:a16="http://schemas.microsoft.com/office/drawing/2014/main" id="{885C1435-9344-4330-89DC-6F77AD0B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945A80D-C734-4F91-8DE8-B5B48F453B11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74614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F964-2D93-6B8F-6BC5-6F07084E9DD4}"/>
              </a:ext>
            </a:extLst>
          </p:cNvPr>
          <p:cNvSpPr/>
          <p:nvPr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B83D8-C872-07EB-42B5-CAFAC5D8E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B1D757C-BD32-36E7-4914-FEBA02002DF8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7997FC4-7ECF-9B3D-313D-0B8B009FA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8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5788B8D-307F-7F9E-39D7-EFB628706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1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3004839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I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1BF4F29-1769-4309-B2E9-9546A10FAAB0}"/>
              </a:ext>
            </a:extLst>
          </p:cNvPr>
          <p:cNvGrpSpPr/>
          <p:nvPr userDrawn="1"/>
        </p:nvGrpSpPr>
        <p:grpSpPr>
          <a:xfrm>
            <a:off x="836722" y="5157329"/>
            <a:ext cx="5354528" cy="645484"/>
            <a:chOff x="3944564" y="5270176"/>
            <a:chExt cx="5354528" cy="645484"/>
          </a:xfrm>
        </p:grpSpPr>
        <p:pic>
          <p:nvPicPr>
            <p:cNvPr id="8" name="Graphique 7" descr="Engrenage">
              <a:extLst>
                <a:ext uri="{FF2B5EF4-FFF2-40B4-BE49-F238E27FC236}">
                  <a16:creationId xmlns:a16="http://schemas.microsoft.com/office/drawing/2014/main" id="{EAE02E35-CE2E-4FB5-A7BA-F96ADBC8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4544953" y="5349860"/>
              <a:ext cx="486116" cy="486116"/>
            </a:xfrm>
            <a:prstGeom prst="rect">
              <a:avLst/>
            </a:prstGeom>
          </p:spPr>
        </p:pic>
        <p:pic>
          <p:nvPicPr>
            <p:cNvPr id="9" name="Graphique 8" descr="Indicateur">
              <a:extLst>
                <a:ext uri="{FF2B5EF4-FFF2-40B4-BE49-F238E27FC236}">
                  <a16:creationId xmlns:a16="http://schemas.microsoft.com/office/drawing/2014/main" id="{FC62499B-30BE-415A-B90C-596AC1BD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3944564" y="5349861"/>
              <a:ext cx="486114" cy="486114"/>
            </a:xfrm>
            <a:prstGeom prst="rect">
              <a:avLst/>
            </a:prstGeom>
          </p:spPr>
        </p:pic>
        <p:pic>
          <p:nvPicPr>
            <p:cNvPr id="10" name="Graphique 9" descr="Enveloppe">
              <a:extLst>
                <a:ext uri="{FF2B5EF4-FFF2-40B4-BE49-F238E27FC236}">
                  <a16:creationId xmlns:a16="http://schemas.microsoft.com/office/drawing/2014/main" id="{77973D2E-691F-4F4A-8ADA-1E34704C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074524" y="5349862"/>
              <a:ext cx="486112" cy="486112"/>
            </a:xfrm>
            <a:prstGeom prst="rect">
              <a:avLst/>
            </a:prstGeom>
          </p:spPr>
        </p:pic>
        <p:pic>
          <p:nvPicPr>
            <p:cNvPr id="11" name="Graphique 10" descr="Femme">
              <a:extLst>
                <a:ext uri="{FF2B5EF4-FFF2-40B4-BE49-F238E27FC236}">
                  <a16:creationId xmlns:a16="http://schemas.microsoft.com/office/drawing/2014/main" id="{B677A54B-A835-46AB-BB5E-B0EE4B2B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5145344" y="5349861"/>
              <a:ext cx="486114" cy="486114"/>
            </a:xfrm>
            <a:prstGeom prst="rect">
              <a:avLst/>
            </a:prstGeom>
          </p:spPr>
        </p:pic>
        <p:pic>
          <p:nvPicPr>
            <p:cNvPr id="12" name="Graphique 11" descr="Homme">
              <a:extLst>
                <a:ext uri="{FF2B5EF4-FFF2-40B4-BE49-F238E27FC236}">
                  <a16:creationId xmlns:a16="http://schemas.microsoft.com/office/drawing/2014/main" id="{01448306-FB28-4B52-81C2-F63EB818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8844336" y="5365540"/>
              <a:ext cx="454756" cy="454756"/>
            </a:xfrm>
            <a:prstGeom prst="rect">
              <a:avLst/>
            </a:prstGeom>
          </p:spPr>
        </p:pic>
        <p:pic>
          <p:nvPicPr>
            <p:cNvPr id="13" name="Graphique 12" descr="Globe terrestre : Europe et Afrique">
              <a:extLst>
                <a:ext uri="{FF2B5EF4-FFF2-40B4-BE49-F238E27FC236}">
                  <a16:creationId xmlns:a16="http://schemas.microsoft.com/office/drawing/2014/main" id="{9969B9C5-55AB-43EB-A40A-C8C0EF31C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7674911" y="5365540"/>
              <a:ext cx="454756" cy="454756"/>
            </a:xfrm>
            <a:prstGeom prst="rect">
              <a:avLst/>
            </a:prstGeom>
          </p:spPr>
        </p:pic>
        <p:pic>
          <p:nvPicPr>
            <p:cNvPr id="14" name="Graphique 13" descr="Flèche : demi-tour horizontal">
              <a:extLst>
                <a:ext uri="{FF2B5EF4-FFF2-40B4-BE49-F238E27FC236}">
                  <a16:creationId xmlns:a16="http://schemas.microsoft.com/office/drawing/2014/main" id="{65C08160-F52F-4656-BC57-84577ECE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6505492" y="5365540"/>
              <a:ext cx="454756" cy="454756"/>
            </a:xfrm>
            <a:prstGeom prst="rect">
              <a:avLst/>
            </a:prstGeom>
          </p:spPr>
        </p:pic>
        <p:pic>
          <p:nvPicPr>
            <p:cNvPr id="15" name="Graphique 14" descr="Diagramme d’interconnexion">
              <a:extLst>
                <a:ext uri="{FF2B5EF4-FFF2-40B4-BE49-F238E27FC236}">
                  <a16:creationId xmlns:a16="http://schemas.microsoft.com/office/drawing/2014/main" id="{9A84A530-6081-40C9-A7BA-40AFC0CA9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flipH="1">
              <a:off x="5745733" y="5270176"/>
              <a:ext cx="645484" cy="645484"/>
            </a:xfrm>
            <a:prstGeom prst="rect">
              <a:avLst/>
            </a:prstGeom>
          </p:spPr>
        </p:pic>
        <p:pic>
          <p:nvPicPr>
            <p:cNvPr id="16" name="Graphique 15" descr="Capitaine">
              <a:extLst>
                <a:ext uri="{FF2B5EF4-FFF2-40B4-BE49-F238E27FC236}">
                  <a16:creationId xmlns:a16="http://schemas.microsoft.com/office/drawing/2014/main" id="{21844188-541D-4ACF-BBE4-0722BD3B8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8243942" y="5349860"/>
              <a:ext cx="486116" cy="486116"/>
            </a:xfrm>
            <a:prstGeom prst="rect">
              <a:avLst/>
            </a:prstGeom>
          </p:spPr>
        </p:pic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45A5416-5BAA-43C9-84A5-4F83E588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146" y="1808218"/>
            <a:ext cx="875279" cy="78105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23AAB65-10FB-474F-80ED-0C8FD6DAD215}"/>
              </a:ext>
            </a:extLst>
          </p:cNvPr>
          <p:cNvSpPr txBox="1"/>
          <p:nvPr userDrawn="1"/>
        </p:nvSpPr>
        <p:spPr>
          <a:xfrm>
            <a:off x="1254171" y="8686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IDEES DE PICTOS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490134-E8BA-45A5-A970-8AECBE421AD7}"/>
              </a:ext>
            </a:extLst>
          </p:cNvPr>
          <p:cNvSpPr txBox="1"/>
          <p:nvPr userDrawn="1"/>
        </p:nvSpPr>
        <p:spPr>
          <a:xfrm>
            <a:off x="1254171" y="1276340"/>
            <a:ext cx="23645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8CAC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MENU Insertion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F74900-AE41-4FC4-84C6-298A1D0C8F6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821" y="1972888"/>
            <a:ext cx="2681986" cy="2287066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A0092AB-0C91-462B-B01C-68578253F2BD}"/>
              </a:ext>
            </a:extLst>
          </p:cNvPr>
          <p:cNvCxnSpPr>
            <a:cxnSpLocks/>
          </p:cNvCxnSpPr>
          <p:nvPr userDrawn="1"/>
        </p:nvCxnSpPr>
        <p:spPr>
          <a:xfrm>
            <a:off x="6191250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6CB4FAA-D6D0-4B0A-94B4-108715AAEB19}"/>
              </a:ext>
            </a:extLst>
          </p:cNvPr>
          <p:cNvCxnSpPr>
            <a:cxnSpLocks/>
          </p:cNvCxnSpPr>
          <p:nvPr userDrawn="1"/>
        </p:nvCxnSpPr>
        <p:spPr>
          <a:xfrm>
            <a:off x="2322034" y="2198743"/>
            <a:ext cx="657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que 23" descr="Conférencier">
            <a:extLst>
              <a:ext uri="{FF2B5EF4-FFF2-40B4-BE49-F238E27FC236}">
                <a16:creationId xmlns:a16="http://schemas.microsoft.com/office/drawing/2014/main" id="{C95D7C9A-6E24-4285-B3B2-4ADA8741BF7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21183" y="1808218"/>
            <a:ext cx="914400" cy="914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98DEBE8-9ABF-4CFF-B6C2-8A7878FD9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193" y="1938277"/>
            <a:ext cx="1655532" cy="520932"/>
          </a:xfrm>
          <a:prstGeom prst="rect">
            <a:avLst/>
          </a:prstGeom>
        </p:spPr>
      </p:pic>
      <p:pic>
        <p:nvPicPr>
          <p:cNvPr id="26" name="Graphique 25" descr="Conférencier">
            <a:extLst>
              <a:ext uri="{FF2B5EF4-FFF2-40B4-BE49-F238E27FC236}">
                <a16:creationId xmlns:a16="http://schemas.microsoft.com/office/drawing/2014/main" id="{25658116-976D-4D13-85D6-CBCF9A75C29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538165" y="1765211"/>
            <a:ext cx="914400" cy="9144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7281F31-D2BE-4023-8C51-E00F7E204BFC}"/>
              </a:ext>
            </a:extLst>
          </p:cNvPr>
          <p:cNvSpPr txBox="1"/>
          <p:nvPr userDrawn="1"/>
        </p:nvSpPr>
        <p:spPr>
          <a:xfrm>
            <a:off x="7840193" y="2679611"/>
            <a:ext cx="2399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les couleurs principales ou d’accompagnement (aucune autre)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C6E899D-D4D6-459D-9E11-116AA3971D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165" y="3971925"/>
            <a:ext cx="1405634" cy="206930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75C4433-E96A-4CC9-922A-F55FABB8411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583" y="4209823"/>
            <a:ext cx="1655532" cy="94750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630A006-8116-4475-805E-CEB5E523461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4BA58509-A671-4C2F-8268-ACFC9092168C}"/>
              </a:ext>
            </a:extLst>
          </p:cNvPr>
          <p:cNvSpPr txBox="1"/>
          <p:nvPr userDrawn="1"/>
        </p:nvSpPr>
        <p:spPr>
          <a:xfrm>
            <a:off x="539937" y="275892"/>
            <a:ext cx="2780248" cy="418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  <a:buClr>
                <a:srgbClr val="008CAC"/>
              </a:buClr>
            </a:pPr>
            <a:r>
              <a:rPr lang="fr-FR" sz="1600" b="1" i="1" kern="1200" dirty="0">
                <a:solidFill>
                  <a:srgbClr val="0037FF"/>
                </a:solidFill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33037631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1">
            <a:extLst>
              <a:ext uri="{FF2B5EF4-FFF2-40B4-BE49-F238E27FC236}">
                <a16:creationId xmlns:a16="http://schemas.microsoft.com/office/drawing/2014/main" id="{82B8B3C2-C939-D50F-C5F0-3D2E6099BCA8}"/>
              </a:ext>
            </a:extLst>
          </p:cNvPr>
          <p:cNvSpPr txBox="1">
            <a:spLocks/>
          </p:cNvSpPr>
          <p:nvPr userDrawn="1"/>
        </p:nvSpPr>
        <p:spPr>
          <a:xfrm>
            <a:off x="11304000" y="6264000"/>
            <a:ext cx="724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z="2000" smtClean="0">
                <a:solidFill>
                  <a:schemeClr val="tx1"/>
                </a:solidFill>
                <a:latin typeface="Rockford Sans" panose="020B0604020202020204" charset="0"/>
                <a:cs typeface="Arial" panose="020B0604020202020204" pitchFamily="34" charset="0"/>
              </a:rPr>
              <a:pPr/>
              <a:t>‹N°›</a:t>
            </a:fld>
            <a:endParaRPr lang="fr-FR" sz="2000" dirty="0">
              <a:solidFill>
                <a:schemeClr val="tx1"/>
              </a:solidFill>
              <a:latin typeface="Rockford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0ECC4A-BE02-3872-BB1A-5AA61C160E1E}"/>
              </a:ext>
            </a:extLst>
          </p:cNvPr>
          <p:cNvSpPr txBox="1"/>
          <p:nvPr userDrawn="1"/>
        </p:nvSpPr>
        <p:spPr>
          <a:xfrm>
            <a:off x="11132321" y="6637743"/>
            <a:ext cx="1059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>
                    <a:lumMod val="65000"/>
                  </a:schemeClr>
                </a:solidFill>
                <a:latin typeface="Rockford Sans" panose="020B0604020202020204" charset="0"/>
                <a:ea typeface="+mn-ea"/>
                <a:cs typeface="Arial" panose="020B0604020202020204" pitchFamily="34" charset="0"/>
              </a:rPr>
              <a:t>DGAD.DFF.DFIL</a:t>
            </a:r>
          </a:p>
        </p:txBody>
      </p:sp>
    </p:spTree>
    <p:extLst>
      <p:ext uri="{BB962C8B-B14F-4D97-AF65-F5344CB8AC3E}">
        <p14:creationId xmlns:p14="http://schemas.microsoft.com/office/powerpoint/2010/main" val="3983795958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1">
            <a:extLst>
              <a:ext uri="{FF2B5EF4-FFF2-40B4-BE49-F238E27FC236}">
                <a16:creationId xmlns:a16="http://schemas.microsoft.com/office/drawing/2014/main" id="{807288C8-A1FD-0FB2-A773-36C4E4D572A6}"/>
              </a:ext>
            </a:extLst>
          </p:cNvPr>
          <p:cNvSpPr txBox="1">
            <a:spLocks/>
          </p:cNvSpPr>
          <p:nvPr userDrawn="1"/>
        </p:nvSpPr>
        <p:spPr>
          <a:xfrm>
            <a:off x="10892902" y="6412362"/>
            <a:ext cx="460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z="1000" smtClean="0">
                <a:solidFill>
                  <a:schemeClr val="tx1"/>
                </a:solidFill>
                <a:latin typeface="Rockford Sans" panose="020B0604020202020204" charset="0"/>
                <a:cs typeface="Arial" panose="020B0604020202020204" pitchFamily="34" charset="0"/>
              </a:rPr>
              <a:pPr/>
              <a:t>‹N°›</a:t>
            </a:fld>
            <a:endParaRPr lang="fr-FR" sz="1000" dirty="0">
              <a:solidFill>
                <a:schemeClr val="tx1"/>
              </a:solidFill>
              <a:latin typeface="Rockford Sans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098103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XEMPLE DIA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5F9DE5A-FDC1-4C01-905C-E25F216A0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49" y="0"/>
            <a:ext cx="374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757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B8F3D5-A7F0-8D53-04EE-D46E457B5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9586D7-CA4A-F022-75B2-2A85C6B07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2" y="0"/>
            <a:ext cx="4752109" cy="354649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0E0642-F069-0E93-A67F-330EDC61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0" y="3101965"/>
            <a:ext cx="6322974" cy="179628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13863560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9"/>
            <a:ext cx="10515600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E8EAB4-1573-3062-9676-F6CA8907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2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80454666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B24642-BD53-0899-E972-FC4F46B3C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50" y="0"/>
            <a:ext cx="374585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2DFD1F-F880-9546-6512-D44478D18E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7751884" cy="5756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A5E29-030A-E886-E30A-91CE1A0A8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760312"/>
            <a:ext cx="4610878" cy="1999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19628078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5232-9773-0315-7548-DE9EC3C863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ED8E05-D2BD-333D-211F-B5BD91EE0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08159"/>
            <a:ext cx="1521454" cy="54984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190D740-AE6D-43F2-C6DF-F8BC19BAD723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219CC9A0-E85D-87E7-1ABA-D3FF51EE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150" y="1"/>
            <a:ext cx="3745851" cy="685799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A64A2ED3-DDCA-D31C-0E54-3093153AB2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94052" y="3691051"/>
            <a:ext cx="5518638" cy="1487619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A9E9E464-BA4F-C8EE-4059-4472FBBE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602780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2e niv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D1D1D8-02AF-9D7A-24E7-89390FFC73F4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7274C-C720-47E4-350B-A0B10D402AE0}"/>
              </a:ext>
            </a:extLst>
          </p:cNvPr>
          <p:cNvSpPr/>
          <p:nvPr/>
        </p:nvSpPr>
        <p:spPr>
          <a:xfrm>
            <a:off x="-1" y="0"/>
            <a:ext cx="7439892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80375C-0D67-AEA9-4E1A-A7126A6BF9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9892" y="1"/>
            <a:ext cx="4752109" cy="354649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6155302-1E4B-86FD-D530-75D9ABDDE6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031632" y="3111522"/>
            <a:ext cx="5518638" cy="2779324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numéro de diapositive 4">
            <a:extLst>
              <a:ext uri="{FF2B5EF4-FFF2-40B4-BE49-F238E27FC236}">
                <a16:creationId xmlns:a16="http://schemas.microsoft.com/office/drawing/2014/main" id="{C8DDF51C-CDA7-3038-E87C-289659BE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014876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D7DD40-E10F-14BE-2D25-72928E8635C5}"/>
              </a:ext>
            </a:extLst>
          </p:cNvPr>
          <p:cNvSpPr/>
          <p:nvPr/>
        </p:nvSpPr>
        <p:spPr>
          <a:xfrm>
            <a:off x="17989" y="7574"/>
            <a:ext cx="4752108" cy="6858000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FAC1EE1-71B8-0A6E-E1C6-EEAFE16997DB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66E237CE-C239-41EE-35A1-21647F3CC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C854B07-DC07-EC4C-E389-366C0F68D4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D0AF234-2B68-2830-959F-B5D72E9CF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2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135579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ET LOGO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D82A49F-2857-47D0-B5A3-C0E00CBF1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00" y="-100008"/>
            <a:ext cx="4920762" cy="36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6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33F24DC-638F-2EC8-6A76-00A122B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477" y="635427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EBA536B-753E-4CA6-8EC7-A7A3C8AA2095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F964-2D93-6B8F-6BC5-6F07084E9DD4}"/>
              </a:ext>
            </a:extLst>
          </p:cNvPr>
          <p:cNvSpPr/>
          <p:nvPr/>
        </p:nvSpPr>
        <p:spPr>
          <a:xfrm>
            <a:off x="0" y="0"/>
            <a:ext cx="4752108" cy="6858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5B83D8-C872-07EB-42B5-CAFAC5D8E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6311751"/>
            <a:ext cx="1483786" cy="536239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B1D757C-BD32-36E7-4914-FEBA02002DF8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7997FC4-7ECF-9B3D-313D-0B8B009FA8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30470" y="321169"/>
            <a:ext cx="3962398" cy="118231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C5788B8D-307F-7F9E-39D7-EFB628706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2"/>
            <a:ext cx="3962398" cy="2326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66175470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FDA1C-F1F9-5BCD-97B5-59AC7CF82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351B4F-1889-880E-369B-1CE48AD44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350D6-6D87-5800-A8FD-D0550480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A50B8-D9E0-FFF9-212C-A91F237A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06621-56EB-F882-FF2C-B4EE6C73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820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6F987-4084-5E39-0889-8663277E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524437-7DCF-20D7-30D7-9C0ADA3A7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743CE-131E-9CDC-D236-26528682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57A84-FADF-A2B8-DFB5-8BA89F60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93912E-5E4D-7F42-5BE6-600E598D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0729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7D706-E239-95C0-E08E-CDF17A73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DF8A0D-5D86-5D4A-D955-E462C279C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B3A6D6-CB9C-19B6-A25F-ED5BB3BA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DD4EA8-8FBC-9554-9EC0-98689809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56ED91-B5A0-F59F-EE54-22ACA89F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8295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EBEC7C-8DB9-3F00-860A-5F52375E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ED48C0-D33B-6657-0451-B38D437E3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02F170-1077-0CF9-F2C5-69C235546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0973E9-0477-F013-61A9-37631520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B7C4B7-BE7A-A8CC-4A3E-40C018EC1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9EC669-5671-0707-01AB-3DE76F7C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3008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F179-52B4-E6D4-CFC6-26C20732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6C1A84-4221-79D5-BEB6-F8B599FD0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639146-C620-E56A-AE52-1673D921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979194-18AE-2056-D284-938362C28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629720-54EF-9578-0507-B173A8CF0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5DD878-B8DC-8520-B186-DCA45F43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46EBBBC-170A-11ED-BE70-5BB31078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99A8100-B18D-56BC-252E-E2AD0FAA4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11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005A8D-8905-7FF7-40B1-F09B9059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3E8A01-23C8-0751-AFC5-8CE37FB5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AC017E-29C9-3F12-76A9-D64E4AD3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0BC692-153E-B4E6-A932-2419728E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761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404FDE-7A0F-4227-22CF-42EF925A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B9E383-2FF7-1F2A-573B-A2830BED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FC47A4-CFEA-D7CB-F8CF-7D24E7F3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68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33982F-3E94-18A6-5DAB-BAAD2F08F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26A0AB-7B40-D7D7-66BA-586C250E9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44C35C-D1AF-0398-2CD7-2737DB0C5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2EC802-4290-572B-8AEE-ECD540EE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A84478-D876-0F42-12CF-6AC39239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D30A02-CAC5-5698-4EF9-A10C7762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1344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AF9DC1-E5E9-A591-C381-0927EDCC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B360AB-38C9-3D5A-3200-8E28C103D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E083D1-4B0D-EB65-BCE8-817A5B60B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A87E45-34B8-EB79-A130-B7ABD2C1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85D5B8-0ED0-E7BA-11ED-BC1AC453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B8A6F1-2092-DFF9-0F1D-B06F0A71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89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image" Target="../media/image47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6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EF4674-FA2F-663D-C671-EABB7C1C113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527F0C-3B3B-28DE-F9C1-B6E439968B31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AD96DE3-ADDA-3EB3-07FA-9CB3A755BD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74490D5-4A37-729F-F580-1FBADC7236D7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778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841" r:id="rId24"/>
    <p:sldLayoutId id="2147483842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2746" y="6356350"/>
            <a:ext cx="403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356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5F2B54-0081-4C56-898E-413CBB646E1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2D3FE16-B0B8-4198-B828-EEA81BC83B3A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49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ford Sans" panose="020B060402020202020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2746" y="6356350"/>
            <a:ext cx="403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356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BA536B-753E-4CA6-8EC7-A7A3C8AA209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5F2B54-0081-4C56-898E-413CBB646E1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2D3FE16-B0B8-4198-B828-EEA81BC83B3A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54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ford Sans" panose="020B060402020202020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EF4674-FA2F-663D-C671-EABB7C1C113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527F0C-3B3B-28DE-F9C1-B6E439968B31}"/>
              </a:ext>
            </a:extLst>
          </p:cNvPr>
          <p:cNvCxnSpPr>
            <a:cxnSpLocks/>
          </p:cNvCxnSpPr>
          <p:nvPr userDrawn="1"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96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AEE9B3-A50E-8DF7-A3C9-CC2C1916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E24F32-4509-B506-1BC6-DDB0A0067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02CCB-D5CE-5A80-526F-B02C8E7CD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C0C22-C9E1-468D-A2AF-FD66B5471433}" type="datetimeFigureOut">
              <a:rPr lang="fr-FR" smtClean="0"/>
              <a:t>20/11/2024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2101E8-95B3-3326-ECA3-D4362D376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272676-44BB-04FA-DD13-674E46C57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8326-F21B-4BBF-AAEC-B5C737658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55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BEF4674-FA2F-663D-C671-EABB7C1C113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8527F0C-3B3B-28DE-F9C1-B6E439968B31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4AD96DE3-ADDA-3EB3-07FA-9CB3A755BD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74490D5-4A37-729F-F580-1FBADC7236D7}"/>
              </a:ext>
            </a:extLst>
          </p:cNvPr>
          <p:cNvCxnSpPr>
            <a:cxnSpLocks/>
          </p:cNvCxnSpPr>
          <p:nvPr/>
        </p:nvCxnSpPr>
        <p:spPr>
          <a:xfrm>
            <a:off x="1521454" y="6424614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20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hart" Target="../charts/chart2.xml"/><Relationship Id="rId7" Type="http://schemas.openxmlformats.org/officeDocument/2006/relationships/image" Target="../media/image80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103.png"/><Relationship Id="rId17" Type="http://schemas.openxmlformats.org/officeDocument/2006/relationships/image" Target="../media/image108.gif"/><Relationship Id="rId2" Type="http://schemas.openxmlformats.org/officeDocument/2006/relationships/image" Target="../media/image97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3.svg"/><Relationship Id="rId11" Type="http://schemas.openxmlformats.org/officeDocument/2006/relationships/image" Target="../media/image102.png"/><Relationship Id="rId5" Type="http://schemas.openxmlformats.org/officeDocument/2006/relationships/image" Target="../media/image82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81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microsoft.com/office/2007/relationships/hdphoto" Target="../media/hdphoto3.wdp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microsoft.com/office/2007/relationships/hdphoto" Target="../media/hdphoto5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microsoft.com/office/2007/relationships/hdphoto" Target="../media/hdphoto5.wdp"/><Relationship Id="rId7" Type="http://schemas.openxmlformats.org/officeDocument/2006/relationships/image" Target="../media/image128.svg"/><Relationship Id="rId12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svg"/><Relationship Id="rId10" Type="http://schemas.openxmlformats.org/officeDocument/2006/relationships/image" Target="../media/image131.jp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3.pn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46.png"/><Relationship Id="rId5" Type="http://schemas.openxmlformats.org/officeDocument/2006/relationships/image" Target="../media/image145.sv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jpeg"/><Relationship Id="rId7" Type="http://schemas.openxmlformats.org/officeDocument/2006/relationships/image" Target="../media/image14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64728D0-6E8C-B44E-2139-499A5A57FB1F}"/>
              </a:ext>
            </a:extLst>
          </p:cNvPr>
          <p:cNvSpPr txBox="1"/>
          <p:nvPr/>
        </p:nvSpPr>
        <p:spPr>
          <a:xfrm>
            <a:off x="1308683" y="4286115"/>
            <a:ext cx="10883317" cy="1569660"/>
          </a:xfrm>
          <a:prstGeom prst="rect">
            <a:avLst/>
          </a:prstGeom>
          <a:solidFill>
            <a:srgbClr val="00B4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32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Séminaire</a:t>
            </a:r>
            <a:r>
              <a:rPr kumimoji="0" lang="en-US" sz="5400" b="1" i="0" u="none" strike="noStrike" kern="1200" cap="none" spc="-13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IHEDATE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32" dirty="0">
                <a:solidFill>
                  <a:prstClr val="white"/>
                </a:solidFill>
                <a:latin typeface="Rockford Sans" panose="020B0604020202020204" charset="0"/>
              </a:rPr>
              <a:t>Christophe BERTHELIN, Directeur General Délégué par intérim HAROPA  PORT</a:t>
            </a:r>
            <a:endParaRPr lang="en-US" sz="2400" spc="-132" dirty="0">
              <a:solidFill>
                <a:prstClr val="white"/>
              </a:solidFill>
              <a:latin typeface="Rockford Sans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32" dirty="0">
                <a:solidFill>
                  <a:prstClr val="white"/>
                </a:solidFill>
                <a:latin typeface="Rockford Sans" panose="020B0604020202020204" charset="0"/>
              </a:rPr>
              <a:t>N</a:t>
            </a:r>
            <a:r>
              <a:rPr kumimoji="0" lang="en-US" b="0" i="0" u="none" strike="noStrike" kern="1200" cap="none" spc="-132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ovembre</a:t>
            </a:r>
            <a:r>
              <a:rPr kumimoji="0" lang="en-US" b="0" i="0" u="none" strike="noStrike" kern="1200" cap="none" spc="-13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 2024</a:t>
            </a:r>
          </a:p>
        </p:txBody>
      </p:sp>
    </p:spTree>
    <p:extLst>
      <p:ext uri="{BB962C8B-B14F-4D97-AF65-F5344CB8AC3E}">
        <p14:creationId xmlns:p14="http://schemas.microsoft.com/office/powerpoint/2010/main" val="156693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1DC16F-0417-F570-37BF-8547F854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10</a:t>
            </a:fld>
            <a:endParaRPr lang="fr-FR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E2EAA840-142D-8D10-855A-6713A359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397828" cy="68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C950E8-7FC6-9A27-56E5-91732F3E79EA}"/>
              </a:ext>
            </a:extLst>
          </p:cNvPr>
          <p:cNvSpPr txBox="1"/>
          <p:nvPr/>
        </p:nvSpPr>
        <p:spPr>
          <a:xfrm>
            <a:off x="4934734" y="2765784"/>
            <a:ext cx="3033609" cy="34510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Rockford Sans" panose="020B0604020202020204" charset="0"/>
                <a:cs typeface="Arial"/>
              </a:rPr>
              <a:t>Conseil de surveillance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72B5901-C95A-1D4B-AD23-ACBC60B74E51}"/>
              </a:ext>
            </a:extLst>
          </p:cNvPr>
          <p:cNvSpPr txBox="1"/>
          <p:nvPr/>
        </p:nvSpPr>
        <p:spPr>
          <a:xfrm>
            <a:off x="4934732" y="4152815"/>
            <a:ext cx="4273745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Rockford Sans" panose="020B0604020202020204" charset="0"/>
                <a:cs typeface="Arial"/>
              </a:rPr>
              <a:t>Conseil d’orientation de l’axe Seine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FF55DB-8B18-14B2-EDCF-DC1FFE1FDE32}"/>
              </a:ext>
            </a:extLst>
          </p:cNvPr>
          <p:cNvSpPr txBox="1"/>
          <p:nvPr/>
        </p:nvSpPr>
        <p:spPr>
          <a:xfrm>
            <a:off x="4934732" y="5235043"/>
            <a:ext cx="5268812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Rockford Sans" panose="020B0604020202020204" charset="0"/>
                <a:cs typeface="Arial"/>
              </a:rPr>
              <a:t>Conseils de développement territoriaux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8D60BA-BB38-F338-541D-F4E3F6D43EBA}"/>
              </a:ext>
            </a:extLst>
          </p:cNvPr>
          <p:cNvSpPr txBox="1"/>
          <p:nvPr/>
        </p:nvSpPr>
        <p:spPr>
          <a:xfrm>
            <a:off x="4934736" y="1472906"/>
            <a:ext cx="1814408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Rockford Sans" panose="020B0604020202020204" charset="0"/>
                <a:cs typeface="Arial"/>
              </a:rPr>
              <a:t>Directoire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F1EAC2F-4CE0-6B85-A944-B9D082D60256}"/>
              </a:ext>
            </a:extLst>
          </p:cNvPr>
          <p:cNvSpPr txBox="1"/>
          <p:nvPr/>
        </p:nvSpPr>
        <p:spPr>
          <a:xfrm>
            <a:off x="4934731" y="3116585"/>
            <a:ext cx="67347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Helvetica Neue" panose="02000503000000020004" pitchFamily="2" charset="0"/>
              </a:rPr>
              <a:t>Arrête les orientations stratégiques de l’établissement et exerce le contrôle permanent de sa gestion</a:t>
            </a:r>
          </a:p>
          <a:p>
            <a:r>
              <a:rPr lang="fr-FR" sz="1400" b="1" dirty="0">
                <a:latin typeface="Helvetica Neue" panose="02000503000000020004" pitchFamily="2" charset="0"/>
              </a:rPr>
              <a:t>17 membres</a:t>
            </a:r>
            <a:endParaRPr lang="fr-FR" sz="1400" dirty="0">
              <a:latin typeface="Helvetica Neue" panose="02000503000000020004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C474B0-E2BE-7023-06D2-4B79FDA43E0A}"/>
              </a:ext>
            </a:extLst>
          </p:cNvPr>
          <p:cNvSpPr txBox="1"/>
          <p:nvPr/>
        </p:nvSpPr>
        <p:spPr>
          <a:xfrm>
            <a:off x="4934730" y="4482034"/>
            <a:ext cx="6734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Helvetica Neue" panose="02000503000000020004" pitchFamily="2" charset="0"/>
              </a:rPr>
              <a:t>Chargé d’éclairer les décisions stratégiques du conseil de surveillance</a:t>
            </a:r>
          </a:p>
          <a:p>
            <a:r>
              <a:rPr lang="fr-FR" sz="1400" b="1" dirty="0">
                <a:latin typeface="Helvetica Neue" panose="02000503000000020004" pitchFamily="2" charset="0"/>
              </a:rPr>
              <a:t>30 membres</a:t>
            </a:r>
            <a:endParaRPr lang="fr-FR" sz="1400" dirty="0">
              <a:latin typeface="Helvetica Neue" panose="02000503000000020004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4CAA3C-0A44-0ED2-1DC1-0DC6125905F1}"/>
              </a:ext>
            </a:extLst>
          </p:cNvPr>
          <p:cNvSpPr txBox="1"/>
          <p:nvPr/>
        </p:nvSpPr>
        <p:spPr>
          <a:xfrm>
            <a:off x="4934729" y="5579297"/>
            <a:ext cx="67347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Helvetica Neue" panose="02000503000000020004" pitchFamily="2" charset="0"/>
              </a:rPr>
              <a:t>3 conseils au niveau des directions territoriales chargés de représenter les intérêts locaux et de les porter auprès des conseils de surveillance et d’orientation de l’axe Seine </a:t>
            </a:r>
            <a:endParaRPr lang="fr-FR" sz="1400" dirty="0">
              <a:latin typeface="Helvetica Neue" panose="02000503000000020004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D2B197-F136-7522-4F60-DC3DFE3EAD81}"/>
              </a:ext>
            </a:extLst>
          </p:cNvPr>
          <p:cNvSpPr txBox="1"/>
          <p:nvPr/>
        </p:nvSpPr>
        <p:spPr>
          <a:xfrm>
            <a:off x="4934729" y="1832001"/>
            <a:ext cx="6734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Helvetica Neue" panose="02000503000000020004" pitchFamily="2" charset="0"/>
              </a:rPr>
              <a:t>Placé sous l’autorité du conseil de surveillance, il est chargé de mettre en œuvre le projet stratégique de l’établissement et en assure la gestion</a:t>
            </a:r>
          </a:p>
          <a:p>
            <a:r>
              <a:rPr lang="fr-FR" sz="1400" b="1" dirty="0">
                <a:latin typeface="Helvetica Neue" panose="02000503000000020004" pitchFamily="2" charset="0"/>
              </a:rPr>
              <a:t>6 membres</a:t>
            </a:r>
            <a:endParaRPr lang="fr-FR" sz="1400" dirty="0">
              <a:latin typeface="Helvetica Neue" panose="02000503000000020004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6F8B85-8AD2-F0F7-9C3C-7876C081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625" y="321168"/>
            <a:ext cx="4513944" cy="839975"/>
          </a:xfrm>
          <a:solidFill>
            <a:schemeClr val="tx1"/>
          </a:solidFill>
        </p:spPr>
        <p:txBody>
          <a:bodyPr anchor="ctr"/>
          <a:lstStyle/>
          <a:p>
            <a:r>
              <a:rPr lang="fr-FR" sz="4400" dirty="0">
                <a:solidFill>
                  <a:schemeClr val="bg1"/>
                </a:solidFill>
              </a:rPr>
              <a:t>Gouvernance</a:t>
            </a:r>
          </a:p>
        </p:txBody>
      </p:sp>
    </p:spTree>
    <p:extLst>
      <p:ext uri="{BB962C8B-B14F-4D97-AF65-F5344CB8AC3E}">
        <p14:creationId xmlns:p14="http://schemas.microsoft.com/office/powerpoint/2010/main" val="322855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6DA3C-C9AA-881C-E073-13AD32E0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8"/>
            <a:ext cx="10515600" cy="1101232"/>
          </a:xfrm>
        </p:spPr>
        <p:txBody>
          <a:bodyPr/>
          <a:lstStyle/>
          <a:p>
            <a:pPr algn="ctr"/>
            <a:r>
              <a:rPr lang="fr-FR" sz="4000" dirty="0"/>
              <a:t>HAROPA PORT </a:t>
            </a:r>
            <a:br>
              <a:rPr lang="fr-FR" dirty="0"/>
            </a:br>
            <a:r>
              <a:rPr lang="fr-FR" sz="2800" dirty="0">
                <a:solidFill>
                  <a:schemeClr val="tx2"/>
                </a:solidFill>
              </a:rPr>
              <a:t>Une synergie portuaire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4BA7D5-0BA4-A55C-6766-6EF2F221D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013900-C80A-216F-11B7-0882B679C417}"/>
              </a:ext>
            </a:extLst>
          </p:cNvPr>
          <p:cNvSpPr txBox="1">
            <a:spLocks noChangeAspect="1"/>
          </p:cNvSpPr>
          <p:nvPr/>
        </p:nvSpPr>
        <p:spPr>
          <a:xfrm>
            <a:off x="574130" y="2135584"/>
            <a:ext cx="3024000" cy="10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72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81,3</a:t>
            </a:r>
            <a:r>
              <a:rPr lang="fr-FR" altLang="fr-FR" sz="44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Mt</a:t>
            </a:r>
            <a:endParaRPr lang="fr-FR" sz="4400" dirty="0">
              <a:solidFill>
                <a:srgbClr val="32E169"/>
              </a:solidFill>
              <a:latin typeface="Rockford Sans Extrabold" panose="00000900000000000000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1F35AF-1642-99E2-ED32-341693B5B76C}"/>
              </a:ext>
            </a:extLst>
          </p:cNvPr>
          <p:cNvSpPr txBox="1">
            <a:spLocks noChangeAspect="1"/>
          </p:cNvSpPr>
          <p:nvPr/>
        </p:nvSpPr>
        <p:spPr>
          <a:xfrm>
            <a:off x="4584000" y="2130854"/>
            <a:ext cx="3024000" cy="100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72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20,9</a:t>
            </a:r>
            <a:r>
              <a:rPr lang="fr-FR" altLang="fr-FR" sz="44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Mt</a:t>
            </a:r>
            <a:endParaRPr lang="fr-FR" sz="6000" dirty="0">
              <a:solidFill>
                <a:srgbClr val="32E169"/>
              </a:solidFill>
              <a:latin typeface="Rockford Sans Extrabold" panose="00000900000000000000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31A79C-7FE3-13BB-5074-8B21AEDD57B1}"/>
              </a:ext>
            </a:extLst>
          </p:cNvPr>
          <p:cNvSpPr txBox="1">
            <a:spLocks noChangeAspect="1"/>
          </p:cNvSpPr>
          <p:nvPr/>
        </p:nvSpPr>
        <p:spPr>
          <a:xfrm>
            <a:off x="530470" y="3185211"/>
            <a:ext cx="3024000" cy="2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Trafic maritime 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8E84FC-4656-7C6D-6F18-E39B451964A9}"/>
              </a:ext>
            </a:extLst>
          </p:cNvPr>
          <p:cNvSpPr txBox="1">
            <a:spLocks noChangeAspect="1"/>
          </p:cNvSpPr>
          <p:nvPr/>
        </p:nvSpPr>
        <p:spPr>
          <a:xfrm>
            <a:off x="4584000" y="3185211"/>
            <a:ext cx="3024000" cy="49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Trafic fluvial </a:t>
            </a:r>
          </a:p>
          <a:p>
            <a:pPr algn="ctr"/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Ile-de-France 2023</a:t>
            </a:r>
          </a:p>
        </p:txBody>
      </p:sp>
      <p:pic>
        <p:nvPicPr>
          <p:cNvPr id="11" name="Image 10" descr="Une image contenant texte, ciel, empilé&#10;&#10;Description générée automatiquement">
            <a:extLst>
              <a:ext uri="{FF2B5EF4-FFF2-40B4-BE49-F238E27FC236}">
                <a16:creationId xmlns:a16="http://schemas.microsoft.com/office/drawing/2014/main" id="{3D0D57EB-2087-DC50-8BFE-640A02B177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92" b="25188"/>
          <a:stretch/>
        </p:blipFill>
        <p:spPr>
          <a:xfrm>
            <a:off x="0" y="3846297"/>
            <a:ext cx="12192000" cy="3011704"/>
          </a:xfrm>
          <a:prstGeom prst="rect">
            <a:avLst/>
          </a:prstGeom>
        </p:spPr>
      </p:pic>
      <p:pic>
        <p:nvPicPr>
          <p:cNvPr id="12" name="Image 11" descr="Une image contenant transport, roue, matériel&#10;&#10;Description générée automatiquement">
            <a:extLst>
              <a:ext uri="{FF2B5EF4-FFF2-40B4-BE49-F238E27FC236}">
                <a16:creationId xmlns:a16="http://schemas.microsoft.com/office/drawing/2014/main" id="{4701DC02-51E8-4F2E-6DC4-79F5823B52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36" y="-555"/>
            <a:ext cx="3738664" cy="68445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88CB91-4B2A-4974-DC95-01561BC0AC4D}"/>
              </a:ext>
            </a:extLst>
          </p:cNvPr>
          <p:cNvSpPr txBox="1">
            <a:spLocks noChangeAspect="1"/>
          </p:cNvSpPr>
          <p:nvPr/>
        </p:nvSpPr>
        <p:spPr>
          <a:xfrm>
            <a:off x="8530642" y="2146123"/>
            <a:ext cx="3150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fr-FR" sz="72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2,6</a:t>
            </a:r>
            <a:r>
              <a:rPr lang="fr-FR" altLang="fr-FR" sz="4400" b="1" dirty="0">
                <a:solidFill>
                  <a:srgbClr val="32E169"/>
                </a:solidFill>
                <a:latin typeface="Rockford Sans Extrabold" panose="00000900000000000000" pitchFamily="50" charset="0"/>
              </a:rPr>
              <a:t>MEVP</a:t>
            </a:r>
            <a:endParaRPr lang="fr-FR" sz="6000" dirty="0">
              <a:solidFill>
                <a:srgbClr val="32E169"/>
              </a:solidFill>
              <a:latin typeface="Rockford Sans Extrabold" panose="00000900000000000000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CAECB3-DFB0-5FFF-2C9B-90D70EE47650}"/>
              </a:ext>
            </a:extLst>
          </p:cNvPr>
          <p:cNvSpPr txBox="1">
            <a:spLocks noChangeAspect="1"/>
          </p:cNvSpPr>
          <p:nvPr/>
        </p:nvSpPr>
        <p:spPr>
          <a:xfrm>
            <a:off x="8593870" y="3191274"/>
            <a:ext cx="3024000" cy="28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>
                    <a:lumMod val="65000"/>
                  </a:schemeClr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Trafic maritime conteneurisé 2023</a:t>
            </a:r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0A506F54-F4AA-F1D1-C32A-F687783F83D1}"/>
              </a:ext>
            </a:extLst>
          </p:cNvPr>
          <p:cNvSpPr txBox="1">
            <a:spLocks/>
          </p:cNvSpPr>
          <p:nvPr/>
        </p:nvSpPr>
        <p:spPr>
          <a:xfrm>
            <a:off x="9360877" y="65066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pPr/>
              <a:t>11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3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0F143-5ACB-F30C-4FD8-F4DCB047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HAROPA PORT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FAD3785-4199-A824-4B8E-4B2D240F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E8C68C-5168-A996-2051-B76495349D97}"/>
              </a:ext>
            </a:extLst>
          </p:cNvPr>
          <p:cNvSpPr txBox="1"/>
          <p:nvPr/>
        </p:nvSpPr>
        <p:spPr>
          <a:xfrm>
            <a:off x="472812" y="1690062"/>
            <a:ext cx="356416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>
                <a:solidFill>
                  <a:srgbClr val="0037FF"/>
                </a:solidFill>
                <a:latin typeface="Rockford Sans" panose="020B0604020202020204" charset="0"/>
                <a:cs typeface="Rockford Sans" panose="020B0604020202020204" charset="0"/>
              </a:rPr>
              <a:t>POSITIONNEMENT</a:t>
            </a:r>
          </a:p>
          <a:p>
            <a:pPr algn="l"/>
            <a:endParaRPr lang="fr-FR" sz="1200" b="1" dirty="0">
              <a:solidFill>
                <a:srgbClr val="0037FF"/>
              </a:solidFill>
              <a:latin typeface="Rockford Sans Extrabold" panose="00000900000000000000" pitchFamily="50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4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nord-européen en tonnage et 5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fr-F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EVP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français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commerce extérieur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 fluvial européen</a:t>
            </a:r>
          </a:p>
          <a:p>
            <a:pPr algn="l"/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le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de passagers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F360A8-D260-E130-F7D9-36B25CD80272}"/>
              </a:ext>
            </a:extLst>
          </p:cNvPr>
          <p:cNvSpPr txBox="1"/>
          <p:nvPr/>
        </p:nvSpPr>
        <p:spPr>
          <a:xfrm>
            <a:off x="4036980" y="3818303"/>
            <a:ext cx="3813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>
                <a:solidFill>
                  <a:srgbClr val="32E169"/>
                </a:solidFill>
                <a:latin typeface="Rockford Sans" panose="020B0604020202020204" charset="0"/>
                <a:cs typeface="Rockford Sans" panose="020B0604020202020204" charset="0"/>
              </a:rPr>
              <a:t>ESPACE FLUVIAL ET MARITIME</a:t>
            </a:r>
          </a:p>
          <a:p>
            <a:pPr algn="l"/>
            <a:endParaRPr lang="fr-FR" sz="1400" b="1" dirty="0">
              <a:solidFill>
                <a:srgbClr val="32E169"/>
              </a:solidFill>
              <a:latin typeface="Rockford Sans Extrabold" panose="00000900000000000000" pitchFamily="50" charset="0"/>
              <a:cs typeface="Arial" panose="020B0604020202020204" pitchFamily="34" charset="0"/>
            </a:endParaRP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Plus de 660 ports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touchés dans le monde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500 km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voies navigables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36EBB1-5918-B62D-CB3F-CD32BAEEF380}"/>
              </a:ext>
            </a:extLst>
          </p:cNvPr>
          <p:cNvSpPr txBox="1"/>
          <p:nvPr/>
        </p:nvSpPr>
        <p:spPr>
          <a:xfrm>
            <a:off x="530470" y="3818303"/>
            <a:ext cx="34286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>
                <a:solidFill>
                  <a:srgbClr val="0037FF"/>
                </a:solidFill>
                <a:latin typeface="Rockford Sans" panose="020B0604020202020204" charset="0"/>
                <a:cs typeface="Rockford Sans" panose="020B0604020202020204" charset="0"/>
              </a:rPr>
              <a:t>TRAFICS**</a:t>
            </a:r>
          </a:p>
          <a:p>
            <a:pPr algn="l"/>
            <a:endParaRPr lang="fr-FR" sz="1200" b="1" dirty="0">
              <a:solidFill>
                <a:srgbClr val="0037FF"/>
              </a:solidFill>
              <a:latin typeface="Rockford Sans Extrabold" panose="00000900000000000000" pitchFamily="50" charset="0"/>
              <a:cs typeface="Arial" panose="020B0604020202020204" pitchFamily="34" charset="0"/>
            </a:endParaRPr>
          </a:p>
          <a:p>
            <a:pPr algn="l"/>
            <a:r>
              <a:rPr 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Mt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trafic maritime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21 Mt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trafic fluvial dont 22 Mt en IdF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2,6 M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EVP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55 Mt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trafic de vracs solides et liquides</a:t>
            </a:r>
          </a:p>
          <a:p>
            <a:pPr marL="174625" indent="-174625" algn="l">
              <a:buSzPct val="120000"/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460 000 passagers croisière</a:t>
            </a:r>
          </a:p>
          <a:p>
            <a:pPr algn="l"/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CBD0CB-D56D-73AF-B6BC-6BEF96EA5A81}"/>
              </a:ext>
            </a:extLst>
          </p:cNvPr>
          <p:cNvSpPr txBox="1"/>
          <p:nvPr/>
        </p:nvSpPr>
        <p:spPr>
          <a:xfrm>
            <a:off x="4036980" y="4980504"/>
            <a:ext cx="419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b="1" dirty="0">
                <a:solidFill>
                  <a:srgbClr val="32E169"/>
                </a:solidFill>
                <a:latin typeface="Rockford Sans" panose="020B0604020202020204" charset="0"/>
                <a:cs typeface="Rockford Sans" panose="020B0604020202020204" charset="0"/>
              </a:rPr>
              <a:t>FONCIER/IMMOBILIER</a:t>
            </a:r>
          </a:p>
          <a:p>
            <a:pPr algn="l"/>
            <a:endParaRPr lang="fr-FR" sz="1200" b="1" dirty="0">
              <a:solidFill>
                <a:srgbClr val="32E169"/>
              </a:solidFill>
              <a:latin typeface="Rockford Sans Extrabold" panose="00000900000000000000" pitchFamily="50" charset="0"/>
              <a:cs typeface="Arial" panose="020B0604020202020204" pitchFamily="34" charset="0"/>
            </a:endParaRPr>
          </a:p>
          <a:p>
            <a:pPr algn="l"/>
            <a:r>
              <a:rPr lang="fr-F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de 16 000 ha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surfaces cumulées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2 660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établissements implantés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Plus de 12 M de m²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d’entreposage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 ha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terrestres à vocation naturelle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ECED46-AF04-5366-8733-8D64275776A5}"/>
              </a:ext>
            </a:extLst>
          </p:cNvPr>
          <p:cNvSpPr txBox="1"/>
          <p:nvPr/>
        </p:nvSpPr>
        <p:spPr>
          <a:xfrm>
            <a:off x="4036980" y="1690062"/>
            <a:ext cx="42453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>
                <a:solidFill>
                  <a:srgbClr val="32E169"/>
                </a:solidFill>
                <a:latin typeface="Rockford Sans" panose="020B0604020202020204" charset="0"/>
                <a:cs typeface="Rockford Sans" panose="020B0604020202020204" charset="0"/>
              </a:rPr>
              <a:t>ATTRACTIVITÉ</a:t>
            </a:r>
          </a:p>
          <a:p>
            <a:pPr algn="l"/>
            <a:endParaRPr lang="fr-FR" sz="1200" b="1" dirty="0">
              <a:solidFill>
                <a:srgbClr val="32E169"/>
              </a:solidFill>
              <a:latin typeface="Rockford Sans Extrabold" panose="00000900000000000000" pitchFamily="50" charset="0"/>
              <a:cs typeface="Arial" panose="020B0604020202020204" pitchFamily="34" charset="0"/>
            </a:endParaRP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7,3 Md* €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richesse dégagée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160 000*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emplois associés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bassin de vie de 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 de consommateurs :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marché de consommation français et 2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européen</a:t>
            </a:r>
          </a:p>
          <a:p>
            <a:pPr algn="l"/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1</a:t>
            </a:r>
            <a:r>
              <a:rPr lang="fr-FR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territoire logistique </a:t>
            </a:r>
            <a:r>
              <a:rPr lang="fr-F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européen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81432D-BB95-3341-0A25-AC36E2F3D91D}"/>
              </a:ext>
            </a:extLst>
          </p:cNvPr>
          <p:cNvSpPr txBox="1"/>
          <p:nvPr/>
        </p:nvSpPr>
        <p:spPr>
          <a:xfrm>
            <a:off x="1576405" y="6327251"/>
            <a:ext cx="1766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latin typeface="RockfordSans-LightItalic"/>
              </a:rPr>
              <a:t>*Source INSEE</a:t>
            </a:r>
          </a:p>
          <a:p>
            <a:r>
              <a:rPr lang="fr-FR" sz="1200" i="1" dirty="0">
                <a:latin typeface="RockfordSans-LightItalic"/>
              </a:rPr>
              <a:t>**Année 2023</a:t>
            </a:r>
          </a:p>
        </p:txBody>
      </p:sp>
    </p:spTree>
    <p:extLst>
      <p:ext uri="{BB962C8B-B14F-4D97-AF65-F5344CB8AC3E}">
        <p14:creationId xmlns:p14="http://schemas.microsoft.com/office/powerpoint/2010/main" val="347692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137BB4-6EBE-4A4A-7568-45907A17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13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E29750A-A344-4799-ABAB-2F74F45E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6" y="2347357"/>
            <a:ext cx="4137194" cy="1182317"/>
          </a:xfrm>
        </p:spPr>
        <p:txBody>
          <a:bodyPr/>
          <a:lstStyle/>
          <a:p>
            <a:r>
              <a:rPr lang="fr-FR" sz="4400" dirty="0"/>
              <a:t>2023 </a:t>
            </a:r>
            <a:r>
              <a:rPr lang="fr-FR" sz="4400" dirty="0" err="1"/>
              <a:t>overview</a:t>
            </a:r>
            <a:br>
              <a:rPr lang="fr-FR" dirty="0"/>
            </a:br>
            <a:r>
              <a:rPr lang="en-GB" altLang="fr-FR" sz="1400" b="1" dirty="0">
                <a:solidFill>
                  <a:schemeClr val="tx1"/>
                </a:solidFill>
                <a:latin typeface="Rockford Sans" panose="020B0604020202020204" charset="0"/>
                <a:cs typeface="Rockford Sans" panose="020B0604020202020204" charset="0"/>
              </a:rPr>
              <a:t>Total activity (maritime and waterway)</a:t>
            </a:r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04D8DA2-F1D7-E3FC-0EDA-37AEDFCEB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830862"/>
              </p:ext>
            </p:extLst>
          </p:nvPr>
        </p:nvGraphicFramePr>
        <p:xfrm>
          <a:off x="5337654" y="1187999"/>
          <a:ext cx="6123964" cy="4683350"/>
        </p:xfrm>
        <a:graphic>
          <a:graphicData uri="http://schemas.openxmlformats.org/drawingml/2006/table">
            <a:tbl>
              <a:tblPr firstRow="1" bandRow="1"/>
              <a:tblGrid>
                <a:gridCol w="2921568">
                  <a:extLst>
                    <a:ext uri="{9D8B030D-6E8A-4147-A177-3AD203B41FA5}">
                      <a16:colId xmlns:a16="http://schemas.microsoft.com/office/drawing/2014/main" val="528747346"/>
                    </a:ext>
                  </a:extLst>
                </a:gridCol>
                <a:gridCol w="140414">
                  <a:extLst>
                    <a:ext uri="{9D8B030D-6E8A-4147-A177-3AD203B41FA5}">
                      <a16:colId xmlns:a16="http://schemas.microsoft.com/office/drawing/2014/main" val="3607672742"/>
                    </a:ext>
                  </a:extLst>
                </a:gridCol>
                <a:gridCol w="141544">
                  <a:extLst>
                    <a:ext uri="{9D8B030D-6E8A-4147-A177-3AD203B41FA5}">
                      <a16:colId xmlns:a16="http://schemas.microsoft.com/office/drawing/2014/main" val="3585434891"/>
                    </a:ext>
                  </a:extLst>
                </a:gridCol>
                <a:gridCol w="2920438">
                  <a:extLst>
                    <a:ext uri="{9D8B030D-6E8A-4147-A177-3AD203B41FA5}">
                      <a16:colId xmlns:a16="http://schemas.microsoft.com/office/drawing/2014/main" val="2551989020"/>
                    </a:ext>
                  </a:extLst>
                </a:gridCol>
              </a:tblGrid>
              <a:tr h="138885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noProof="0" dirty="0">
                          <a:solidFill>
                            <a:schemeClr val="bg2"/>
                          </a:solidFill>
                          <a:latin typeface="+mj-lt"/>
                        </a:rPr>
                        <a:t>Trafic maritime 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60 Mt </a:t>
                      </a: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Le Havre &amp; 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21,3 Mt </a:t>
                      </a: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Rouen</a:t>
                      </a:r>
                      <a:endParaRPr lang="fr-FR" sz="2000" noProof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81,3 Mt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FF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-4,5% vs 2022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fr-FR" sz="1600" noProof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FF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Trafic fluvial 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Île-de-France</a:t>
                      </a:r>
                      <a:endParaRPr lang="fr-FR" sz="3200" b="1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fr-FR" sz="3200" b="1" noProof="0" dirty="0">
                          <a:solidFill>
                            <a:schemeClr val="tx1"/>
                          </a:solidFill>
                          <a:latin typeface="+mj-lt"/>
                        </a:rPr>
                        <a:t>20,9 Mt</a:t>
                      </a:r>
                    </a:p>
                    <a:p>
                      <a:pPr algn="ctr"/>
                      <a:r>
                        <a:rPr lang="fr-FR" sz="1600" b="0" noProof="0" dirty="0">
                          <a:solidFill>
                            <a:schemeClr val="bg2"/>
                          </a:solidFill>
                          <a:latin typeface="+mj-lt"/>
                        </a:rPr>
                        <a:t>-5% vs 2022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fr-FR" sz="1600" b="0" noProof="0" dirty="0">
                        <a:solidFill>
                          <a:schemeClr val="bg2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93048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noProof="0" dirty="0">
                          <a:latin typeface="+mj-lt"/>
                        </a:rPr>
                        <a:t>Vracs liquides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noProof="0" dirty="0">
                        <a:latin typeface="+mj-lt"/>
                      </a:endParaRP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noProof="0" dirty="0">
                          <a:latin typeface="+mj-lt"/>
                        </a:rPr>
                        <a:t>Roulier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0587"/>
                  </a:ext>
                </a:extLst>
              </a:tr>
              <a:tr h="645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2000" b="1" noProof="0" dirty="0">
                          <a:latin typeface="+mj-lt"/>
                        </a:rPr>
                        <a:t>42,1 Mt</a:t>
                      </a:r>
                    </a:p>
                    <a:p>
                      <a:pPr algn="l"/>
                      <a:r>
                        <a:rPr lang="fr-FR" sz="1400" b="0" noProof="0" dirty="0">
                          <a:solidFill>
                            <a:schemeClr val="bg2"/>
                          </a:solidFill>
                          <a:latin typeface="+mj-lt"/>
                        </a:rPr>
                        <a:t>+5% vs 2022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b="0" noProof="0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2000" b="1" noProof="0" dirty="0">
                          <a:latin typeface="+mj-lt"/>
                        </a:rPr>
                        <a:t>249 081 véhicules</a:t>
                      </a:r>
                    </a:p>
                    <a:p>
                      <a:pPr algn="l"/>
                      <a:r>
                        <a:rPr lang="fr-FR" sz="1400" kern="1200" noProof="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-9% vs 2022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236764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Vracs solides</a:t>
                      </a:r>
                      <a:endParaRPr lang="fr-FR" sz="1400" noProof="0" dirty="0"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noProof="0" dirty="0">
                        <a:latin typeface="+mj-lt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noProof="0" dirty="0">
                          <a:latin typeface="+mj-lt"/>
                        </a:rPr>
                        <a:t>Croisières maritimes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883696"/>
                  </a:ext>
                </a:extLst>
              </a:tr>
              <a:tr h="8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2000" b="1" noProof="0" dirty="0">
                          <a:latin typeface="+mj-lt"/>
                        </a:rPr>
                        <a:t>12,7 Mt</a:t>
                      </a:r>
                    </a:p>
                    <a:p>
                      <a:pPr algn="l"/>
                      <a:r>
                        <a:rPr lang="fr-FR" sz="1400" noProof="0" dirty="0">
                          <a:solidFill>
                            <a:schemeClr val="bg2"/>
                          </a:solidFill>
                          <a:latin typeface="+mj-lt"/>
                        </a:rPr>
                        <a:t>-11% vs 2022</a:t>
                      </a:r>
                    </a:p>
                    <a:p>
                      <a:pPr algn="l"/>
                      <a:r>
                        <a:rPr lang="fr-FR" sz="12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dont </a:t>
                      </a:r>
                      <a:r>
                        <a:rPr lang="fr-FR" sz="1200" b="1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7,3 Mt </a:t>
                      </a:r>
                      <a:r>
                        <a:rPr lang="fr-FR" sz="12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de céréales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noProof="0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2000" b="1" noProof="0" dirty="0">
                          <a:latin typeface="+mj-lt"/>
                        </a:rPr>
                        <a:t>459 473 passagers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400" kern="1200" noProof="0" dirty="0">
                          <a:solidFill>
                            <a:schemeClr val="bg2"/>
                          </a:solidFill>
                          <a:latin typeface="+mj-lt"/>
                          <a:ea typeface="+mn-ea"/>
                          <a:cs typeface="+mn-cs"/>
                        </a:rPr>
                        <a:t>+44% vs 2022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&amp; </a:t>
                      </a: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+20% </a:t>
                      </a: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en nombre d’escales</a:t>
                      </a:r>
                      <a:endParaRPr lang="fr-FR" sz="1200" kern="1200" noProof="0" dirty="0">
                        <a:solidFill>
                          <a:schemeClr val="bg2"/>
                        </a:solidFill>
                        <a:highlight>
                          <a:srgbClr val="FFFF00"/>
                        </a:highlight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867032"/>
                  </a:ext>
                </a:extLst>
              </a:tr>
              <a:tr h="3875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1800" kern="1200" noProof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Conteneurs en tonnage</a:t>
                      </a: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noProof="0" dirty="0">
                        <a:latin typeface="+mj-lt"/>
                      </a:endParaRP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Conteneurs en EVP</a:t>
                      </a:r>
                      <a:r>
                        <a:rPr kumimoji="0" lang="fr-F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*</a:t>
                      </a:r>
                      <a:endPara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ckford Sans"/>
                        <a:ea typeface="+mn-ea"/>
                        <a:cs typeface="+mn-cs"/>
                      </a:endParaRPr>
                    </a:p>
                  </a:txBody>
                  <a:tcPr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36877"/>
                  </a:ext>
                </a:extLst>
              </a:tr>
              <a:tr h="645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fr-FR" sz="2000" b="1" noProof="0" dirty="0">
                          <a:latin typeface="+mj-lt"/>
                        </a:rPr>
                        <a:t>24,7 Mt</a:t>
                      </a:r>
                    </a:p>
                    <a:p>
                      <a:pPr algn="l"/>
                      <a:r>
                        <a:rPr lang="fr-FR" sz="1400" noProof="0" dirty="0">
                          <a:solidFill>
                            <a:schemeClr val="bg2"/>
                          </a:solidFill>
                          <a:latin typeface="+mj-lt"/>
                        </a:rPr>
                        <a:t>-13% vs 2022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fr-FR" sz="1600" noProof="0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2,6 M EVP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7FF"/>
                          </a:solidFill>
                          <a:effectLst/>
                          <a:uLnTx/>
                          <a:uFillTx/>
                          <a:latin typeface="Rockford Sans"/>
                          <a:ea typeface="+mn-ea"/>
                          <a:cs typeface="+mn-cs"/>
                        </a:rPr>
                        <a:t>-15% vs 2022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2E1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536770"/>
                  </a:ext>
                </a:extLst>
              </a:tr>
            </a:tbl>
          </a:graphicData>
        </a:graphic>
      </p:graphicFrame>
      <p:pic>
        <p:nvPicPr>
          <p:cNvPr id="6" name="Graphic 35 format gutterc">
            <a:extLst>
              <a:ext uri="{FF2B5EF4-FFF2-40B4-BE49-F238E27FC236}">
                <a16:creationId xmlns:a16="http://schemas.microsoft.com/office/drawing/2014/main" id="{EAF736F5-FB7C-EC15-A1BC-0AF81385F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3102" y="1850198"/>
            <a:ext cx="43306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0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D0486-1B29-93AA-F777-F4BB2631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HAROPA PORT, les plus de l’intégration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9405A6-DEBA-9061-F3CA-F6110A5B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BE02A5-C0AC-823E-8CBA-D78CAF140692}"/>
              </a:ext>
            </a:extLst>
          </p:cNvPr>
          <p:cNvSpPr txBox="1"/>
          <p:nvPr/>
        </p:nvSpPr>
        <p:spPr>
          <a:xfrm>
            <a:off x="652931" y="1274505"/>
            <a:ext cx="967529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fr-FR" sz="1600" b="1" dirty="0">
                <a:solidFill>
                  <a:schemeClr val="bg2"/>
                </a:solidFill>
                <a:latin typeface="Arial"/>
                <a:cs typeface="Arial"/>
              </a:rPr>
              <a:t>Les 3 ports de l’Axe Seine</a:t>
            </a:r>
            <a:endParaRPr lang="fr-FR" sz="1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F904CBCF-F2EA-64FC-346F-A1D4401BE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348362"/>
              </p:ext>
            </p:extLst>
          </p:nvPr>
        </p:nvGraphicFramePr>
        <p:xfrm>
          <a:off x="652931" y="1555722"/>
          <a:ext cx="9936000" cy="2068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A615CC7A-2B0A-C2EC-B9A6-06210CD92FA4}"/>
              </a:ext>
            </a:extLst>
          </p:cNvPr>
          <p:cNvSpPr txBox="1"/>
          <p:nvPr/>
        </p:nvSpPr>
        <p:spPr>
          <a:xfrm>
            <a:off x="652932" y="3994088"/>
            <a:ext cx="9675292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defRPr/>
            </a:pPr>
            <a:r>
              <a:rPr lang="fr-FR" sz="1600" b="1" dirty="0">
                <a:solidFill>
                  <a:schemeClr val="bg2"/>
                </a:solidFill>
                <a:latin typeface="Arial"/>
                <a:cs typeface="Arial"/>
              </a:rPr>
              <a:t>Pour les clients</a:t>
            </a:r>
            <a:endParaRPr lang="fr-FR" sz="1400" b="1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67C8356C-6899-41B4-4BF5-6DE20115B6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58757"/>
              </p:ext>
            </p:extLst>
          </p:nvPr>
        </p:nvGraphicFramePr>
        <p:xfrm>
          <a:off x="652931" y="4282926"/>
          <a:ext cx="9684000" cy="2015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6074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689EF-1609-0DB9-FE3D-BAFABA01C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93DA3-8D58-5D6F-6B6C-002B0FA1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HAROPA PORT, 3 enjeux majeurs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16B88E-8A0A-EB5C-BB31-F1749D92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15</a:t>
            </a:fld>
            <a:endParaRPr lang="fr-FR"/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2F1C7D90-A7AA-8DD1-A39D-4C0640855E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352159"/>
              </p:ext>
            </p:extLst>
          </p:nvPr>
        </p:nvGraphicFramePr>
        <p:xfrm>
          <a:off x="650390" y="1588182"/>
          <a:ext cx="9540000" cy="198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F05C308F-87B8-ADC1-6C8B-CEB19E9018BD}"/>
              </a:ext>
            </a:extLst>
          </p:cNvPr>
          <p:cNvSpPr txBox="1"/>
          <p:nvPr/>
        </p:nvSpPr>
        <p:spPr>
          <a:xfrm>
            <a:off x="650390" y="3676981"/>
            <a:ext cx="963908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fr-FR" dirty="0"/>
              <a:t>Continuer à proposer une offre foncière de qualité pour les besoins de demain (secteurs liés à la souveraineté nationale et l’industrie verte).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fr-FR" dirty="0"/>
              <a:t>Reconquérir les parts de de marchés dans l’hinterland francilien et sur une progression des dessertes short </a:t>
            </a:r>
            <a:r>
              <a:rPr lang="fr-FR" dirty="0" err="1"/>
              <a:t>sea</a:t>
            </a:r>
            <a:r>
              <a:rPr lang="fr-FR" dirty="0"/>
              <a:t> (plateformes logistiques en Seine aval et capter de nouvelles lignes short </a:t>
            </a:r>
            <a:r>
              <a:rPr lang="fr-FR" dirty="0" err="1"/>
              <a:t>sea</a:t>
            </a:r>
            <a:r>
              <a:rPr lang="fr-FR" dirty="0"/>
              <a:t>).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fr-FR" dirty="0"/>
              <a:t>Accompagner la transition écologique et la décarbonation de l’écosystème existant et préparer la sortie des énergies fossiles</a:t>
            </a:r>
          </a:p>
        </p:txBody>
      </p:sp>
    </p:spTree>
    <p:extLst>
      <p:ext uri="{BB962C8B-B14F-4D97-AF65-F5344CB8AC3E}">
        <p14:creationId xmlns:p14="http://schemas.microsoft.com/office/powerpoint/2010/main" val="108670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58130-CE6E-4661-A76E-8D054148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cibles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E4955B-722F-4431-F26E-2BDF583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16</a:t>
            </a:fld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870D4E1-7F65-0CCD-D106-EE2C286CF54A}"/>
              </a:ext>
            </a:extLst>
          </p:cNvPr>
          <p:cNvGrpSpPr/>
          <p:nvPr/>
        </p:nvGrpSpPr>
        <p:grpSpPr>
          <a:xfrm>
            <a:off x="530470" y="1822293"/>
            <a:ext cx="3719304" cy="3960000"/>
            <a:chOff x="811135" y="1439990"/>
            <a:chExt cx="3743460" cy="391893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C7E581-A038-8AC1-64CC-A1768997C365}"/>
                </a:ext>
              </a:extLst>
            </p:cNvPr>
            <p:cNvSpPr/>
            <p:nvPr/>
          </p:nvSpPr>
          <p:spPr>
            <a:xfrm>
              <a:off x="1246255" y="1727815"/>
              <a:ext cx="3308340" cy="363111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9388" indent="-179388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fr-FR" sz="160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marL="179388" indent="-179388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Études de marché des nouveaux besoins ;</a:t>
              </a:r>
            </a:p>
            <a:p>
              <a:pPr marL="179388" indent="-179388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Marketing industriel ciblé pour relocaliser de nouvelles filières ;</a:t>
              </a:r>
            </a:p>
            <a:p>
              <a:pPr marL="179388" indent="-179388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Préparation de sites industriels clés en main ;</a:t>
              </a:r>
            </a:p>
            <a:p>
              <a:pPr marL="179388" indent="-179388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fr-FR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Favoriser l’économie circulaire, développement des synergies</a:t>
              </a:r>
              <a:r>
                <a:rPr lang="fr-FR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. </a:t>
              </a:r>
            </a:p>
            <a:p>
              <a:endParaRPr lang="fr-FR" sz="1200" dirty="0"/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BAAB7B8A-5F37-9344-7871-EC65F991623B}"/>
                </a:ext>
              </a:extLst>
            </p:cNvPr>
            <p:cNvSpPr/>
            <p:nvPr/>
          </p:nvSpPr>
          <p:spPr>
            <a:xfrm>
              <a:off x="811135" y="1439990"/>
              <a:ext cx="3240000" cy="5400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2800" dirty="0">
                  <a:latin typeface="+mj-lt"/>
                </a:rPr>
                <a:t>L’industrie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CE785FE-B397-A39E-9B86-5793A4460A2F}"/>
              </a:ext>
            </a:extLst>
          </p:cNvPr>
          <p:cNvSpPr/>
          <p:nvPr/>
        </p:nvSpPr>
        <p:spPr>
          <a:xfrm>
            <a:off x="4785276" y="2113134"/>
            <a:ext cx="3240000" cy="36691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de nouvelles solutions multimodales à la demande des clients ;</a:t>
            </a:r>
          </a:p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Implanter de nouveaux sites logistiques, en particulier dans l’ouest francilien ;</a:t>
            </a:r>
          </a:p>
          <a:p>
            <a:pPr marL="179388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Appui à la commercialisation et la mise en relation Chargeurs/ promoteurs.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0A73BD14-6FD9-E494-55CF-A66715E15DC1}"/>
              </a:ext>
            </a:extLst>
          </p:cNvPr>
          <p:cNvSpPr/>
          <p:nvPr/>
        </p:nvSpPr>
        <p:spPr>
          <a:xfrm>
            <a:off x="4403040" y="1822294"/>
            <a:ext cx="324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latin typeface="+mj-lt"/>
              </a:rPr>
              <a:t>La logistique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4F4261-4279-D5EF-FB2C-297B0BC390C4}"/>
              </a:ext>
            </a:extLst>
          </p:cNvPr>
          <p:cNvSpPr/>
          <p:nvPr/>
        </p:nvSpPr>
        <p:spPr>
          <a:xfrm>
            <a:off x="8525487" y="2113134"/>
            <a:ext cx="3240000" cy="36691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des lignes existantes ; </a:t>
            </a: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Amélioration de la qualité de  service ;</a:t>
            </a: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de nouvelles lignes ;</a:t>
            </a:r>
          </a:p>
          <a:p>
            <a:pPr marL="514350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Organiser les conditions d’accueil de lignes short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feeder sur les terminaux.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0B404B49-CF80-6EB3-DEA8-2123BE7BA905}"/>
              </a:ext>
            </a:extLst>
          </p:cNvPr>
          <p:cNvSpPr/>
          <p:nvPr/>
        </p:nvSpPr>
        <p:spPr>
          <a:xfrm>
            <a:off x="8327955" y="1822294"/>
            <a:ext cx="3240000" cy="54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>
                <a:latin typeface="+mj-lt"/>
              </a:rPr>
              <a:t>Les armements</a:t>
            </a:r>
          </a:p>
        </p:txBody>
      </p:sp>
    </p:spTree>
    <p:extLst>
      <p:ext uri="{BB962C8B-B14F-4D97-AF65-F5344CB8AC3E}">
        <p14:creationId xmlns:p14="http://schemas.microsoft.com/office/powerpoint/2010/main" val="401467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228F4-1879-6D33-96A2-EE771446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A78CBEE-EAEF-4AFA-769D-6E971B439C5B}"/>
              </a:ext>
            </a:extLst>
          </p:cNvPr>
          <p:cNvGrpSpPr/>
          <p:nvPr/>
        </p:nvGrpSpPr>
        <p:grpSpPr>
          <a:xfrm>
            <a:off x="6948000" y="1260000"/>
            <a:ext cx="4323513" cy="4447544"/>
            <a:chOff x="6948000" y="1260000"/>
            <a:chExt cx="4323513" cy="4447544"/>
          </a:xfrm>
        </p:grpSpPr>
        <p:sp>
          <p:nvSpPr>
            <p:cNvPr id="102" name="Flèche : chevron 101">
              <a:extLst>
                <a:ext uri="{FF2B5EF4-FFF2-40B4-BE49-F238E27FC236}">
                  <a16:creationId xmlns:a16="http://schemas.microsoft.com/office/drawing/2014/main" id="{B9F9EBDD-1F5C-F14C-DD7F-E11D1FF752B6}"/>
                </a:ext>
              </a:extLst>
            </p:cNvPr>
            <p:cNvSpPr/>
            <p:nvPr/>
          </p:nvSpPr>
          <p:spPr>
            <a:xfrm>
              <a:off x="7752929" y="2109600"/>
              <a:ext cx="2004409" cy="2922897"/>
            </a:xfrm>
            <a:prstGeom prst="chevron">
              <a:avLst>
                <a:gd name="adj" fmla="val 4978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31" name="Graphique 30">
              <a:extLst>
                <a:ext uri="{FF2B5EF4-FFF2-40B4-BE49-F238E27FC236}">
                  <a16:creationId xmlns:a16="http://schemas.microsoft.com/office/drawing/2014/main" id="{70FDFBD6-532B-B81B-74E2-19F08554DA93}"/>
                </a:ext>
              </a:extLst>
            </p:cNvPr>
            <p:cNvGraphicFramePr/>
            <p:nvPr/>
          </p:nvGraphicFramePr>
          <p:xfrm>
            <a:off x="6948000" y="1260000"/>
            <a:ext cx="4323513" cy="4447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B0109E89-E8F4-94D8-7E9E-1846BAE970C0}"/>
              </a:ext>
            </a:extLst>
          </p:cNvPr>
          <p:cNvGrpSpPr/>
          <p:nvPr/>
        </p:nvGrpSpPr>
        <p:grpSpPr>
          <a:xfrm>
            <a:off x="374400" y="1260000"/>
            <a:ext cx="4323513" cy="4447544"/>
            <a:chOff x="374400" y="1260000"/>
            <a:chExt cx="4323513" cy="4447544"/>
          </a:xfrm>
        </p:grpSpPr>
        <p:sp>
          <p:nvSpPr>
            <p:cNvPr id="76" name="Flèche : chevron 75">
              <a:extLst>
                <a:ext uri="{FF2B5EF4-FFF2-40B4-BE49-F238E27FC236}">
                  <a16:creationId xmlns:a16="http://schemas.microsoft.com/office/drawing/2014/main" id="{7731B9BD-5A1D-395D-62D2-D3B03631A018}"/>
                </a:ext>
              </a:extLst>
            </p:cNvPr>
            <p:cNvSpPr/>
            <p:nvPr/>
          </p:nvSpPr>
          <p:spPr>
            <a:xfrm>
              <a:off x="1174459" y="2110775"/>
              <a:ext cx="2004409" cy="2922897"/>
            </a:xfrm>
            <a:prstGeom prst="chevron">
              <a:avLst>
                <a:gd name="adj" fmla="val 4978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934180B7-0871-B74B-F0E4-88B66C0B0765}"/>
                </a:ext>
              </a:extLst>
            </p:cNvPr>
            <p:cNvGraphicFramePr/>
            <p:nvPr/>
          </p:nvGraphicFramePr>
          <p:xfrm>
            <a:off x="374400" y="1260000"/>
            <a:ext cx="4323513" cy="4447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D6952C17-BE19-72EA-B97A-8C64AAAF2B87}"/>
              </a:ext>
            </a:extLst>
          </p:cNvPr>
          <p:cNvSpPr txBox="1"/>
          <p:nvPr/>
        </p:nvSpPr>
        <p:spPr>
          <a:xfrm>
            <a:off x="374400" y="396000"/>
            <a:ext cx="1166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Une ambition de report modal pour tout type de marchandise</a:t>
            </a:r>
          </a:p>
        </p:txBody>
      </p: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B056D892-067E-5879-1954-8A49BBE1CA60}"/>
              </a:ext>
            </a:extLst>
          </p:cNvPr>
          <p:cNvGrpSpPr/>
          <p:nvPr/>
        </p:nvGrpSpPr>
        <p:grpSpPr>
          <a:xfrm>
            <a:off x="4384919" y="3056400"/>
            <a:ext cx="2876076" cy="1023290"/>
            <a:chOff x="4384919" y="3056400"/>
            <a:chExt cx="2876076" cy="1023290"/>
          </a:xfrm>
        </p:grpSpPr>
        <p:pic>
          <p:nvPicPr>
            <p:cNvPr id="57" name="Image 56" descr="Une image contenant herbe, plein air, eau, ciel&#10;&#10;Description générée automatiquement">
              <a:extLst>
                <a:ext uri="{FF2B5EF4-FFF2-40B4-BE49-F238E27FC236}">
                  <a16:creationId xmlns:a16="http://schemas.microsoft.com/office/drawing/2014/main" id="{6A889F39-3CA4-E2EA-8B47-82FD659C0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7" t="29299" r="19922" b="12369"/>
            <a:stretch/>
          </p:blipFill>
          <p:spPr>
            <a:xfrm>
              <a:off x="5725352" y="3056400"/>
              <a:ext cx="1535643" cy="1023290"/>
            </a:xfrm>
            <a:prstGeom prst="chevron">
              <a:avLst/>
            </a:prstGeom>
            <a:ln>
              <a:noFill/>
            </a:ln>
          </p:spPr>
        </p:pic>
        <p:pic>
          <p:nvPicPr>
            <p:cNvPr id="59" name="Image 58" descr="Une image contenant ciel, plein air, piste, train&#10;&#10;Description générée automatiquement">
              <a:extLst>
                <a:ext uri="{FF2B5EF4-FFF2-40B4-BE49-F238E27FC236}">
                  <a16:creationId xmlns:a16="http://schemas.microsoft.com/office/drawing/2014/main" id="{F08078E1-2DE7-AED2-5132-F12FA5D0C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" t="32852" r="35365" b="3452"/>
            <a:stretch/>
          </p:blipFill>
          <p:spPr>
            <a:xfrm>
              <a:off x="4384919" y="3056400"/>
              <a:ext cx="1535823" cy="1023290"/>
            </a:xfrm>
            <a:prstGeom prst="chevron">
              <a:avLst/>
            </a:prstGeom>
            <a:ln>
              <a:noFill/>
            </a:ln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C8D21712-7736-AFE3-0E0A-3497132E147E}"/>
                </a:ext>
              </a:extLst>
            </p:cNvPr>
            <p:cNvGrpSpPr/>
            <p:nvPr/>
          </p:nvGrpSpPr>
          <p:grpSpPr>
            <a:xfrm>
              <a:off x="4503001" y="3347992"/>
              <a:ext cx="1788643" cy="485258"/>
              <a:chOff x="4194656" y="5885188"/>
              <a:chExt cx="1326982" cy="360009"/>
            </a:xfrm>
          </p:grpSpPr>
          <p:pic>
            <p:nvPicPr>
              <p:cNvPr id="50" name="Graphique 49" descr="Badge à suivre avec un remplissage uni">
                <a:extLst>
                  <a:ext uri="{FF2B5EF4-FFF2-40B4-BE49-F238E27FC236}">
                    <a16:creationId xmlns:a16="http://schemas.microsoft.com/office/drawing/2014/main" id="{04A272CB-B9F9-4FBC-10B1-784D11638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61638" y="588519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54" name="Graphique 53" descr="Badge à suivre avec un remplissage uni">
                <a:extLst>
                  <a:ext uri="{FF2B5EF4-FFF2-40B4-BE49-F238E27FC236}">
                    <a16:creationId xmlns:a16="http://schemas.microsoft.com/office/drawing/2014/main" id="{099D7005-42DF-94C4-B26D-400D85FD0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94657" y="5885193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957D6E-19F6-99E3-80AC-C19B1A03CF10}"/>
              </a:ext>
            </a:extLst>
          </p:cNvPr>
          <p:cNvGrpSpPr/>
          <p:nvPr/>
        </p:nvGrpSpPr>
        <p:grpSpPr>
          <a:xfrm>
            <a:off x="4428000" y="1944000"/>
            <a:ext cx="1044222" cy="1044222"/>
            <a:chOff x="2592000" y="1008000"/>
            <a:chExt cx="1044222" cy="104422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E0F5B5B-97C6-3E24-1BF5-9D0598255656}"/>
                </a:ext>
              </a:extLst>
            </p:cNvPr>
            <p:cNvSpPr/>
            <p:nvPr/>
          </p:nvSpPr>
          <p:spPr>
            <a:xfrm>
              <a:off x="2592000" y="1008000"/>
              <a:ext cx="1044222" cy="1044222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69804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00" dirty="0">
                  <a:solidFill>
                    <a:schemeClr val="tx1"/>
                  </a:solidFill>
                  <a:latin typeface="+mj-lt"/>
                </a:rPr>
                <a:t>9X moins de </a:t>
              </a:r>
              <a:r>
                <a:rPr lang="fr-FR" sz="800" dirty="0">
                  <a:solidFill>
                    <a:schemeClr val="tx1"/>
                  </a:solidFill>
                  <a:highlight>
                    <a:srgbClr val="32E169"/>
                  </a:highlight>
                  <a:latin typeface="+mj-lt"/>
                  <a:cs typeface="Arial" panose="020B0604020202020204" pitchFamily="34" charset="0"/>
                </a:rPr>
                <a:t>CO2</a:t>
              </a:r>
              <a:r>
                <a:rPr lang="fr-FR" sz="8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vs la route</a:t>
              </a:r>
              <a:endParaRPr kumimoji="0" lang="fr-FR" sz="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7" name="Image 6" descr="Une image contenant Graphique, clipart, cercle, logo&#10;&#10;Description générée automatiquement">
              <a:extLst>
                <a:ext uri="{FF2B5EF4-FFF2-40B4-BE49-F238E27FC236}">
                  <a16:creationId xmlns:a16="http://schemas.microsoft.com/office/drawing/2014/main" id="{53735093-53EA-21C4-0BC4-C1F3651D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393" y="1080000"/>
              <a:ext cx="539889" cy="539889"/>
            </a:xfrm>
            <a:prstGeom prst="rect">
              <a:avLst/>
            </a:prstGeom>
          </p:spPr>
        </p:pic>
        <p:pic>
          <p:nvPicPr>
            <p:cNvPr id="8" name="Graphique 7" descr="Feuille avec un remplissage uni">
              <a:extLst>
                <a:ext uri="{FF2B5EF4-FFF2-40B4-BE49-F238E27FC236}">
                  <a16:creationId xmlns:a16="http://schemas.microsoft.com/office/drawing/2014/main" id="{C961671C-9513-A201-1FE3-57286CF0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86111" y="1404000"/>
              <a:ext cx="252000" cy="252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14FC307-B1E9-8B18-3BEE-D865884DDD11}"/>
              </a:ext>
            </a:extLst>
          </p:cNvPr>
          <p:cNvGrpSpPr/>
          <p:nvPr/>
        </p:nvGrpSpPr>
        <p:grpSpPr>
          <a:xfrm>
            <a:off x="5724000" y="1944000"/>
            <a:ext cx="1044222" cy="1044222"/>
            <a:chOff x="7136946" y="944846"/>
            <a:chExt cx="1044222" cy="1044222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8E416FE-E554-6D51-CABE-31A3D6FD67FA}"/>
                </a:ext>
              </a:extLst>
            </p:cNvPr>
            <p:cNvSpPr/>
            <p:nvPr/>
          </p:nvSpPr>
          <p:spPr>
            <a:xfrm>
              <a:off x="7136946" y="944846"/>
              <a:ext cx="1044222" cy="1044222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69804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000" dirty="0">
                  <a:solidFill>
                    <a:schemeClr val="tx1"/>
                  </a:solidFill>
                  <a:latin typeface="+mj-lt"/>
                </a:rPr>
                <a:t>4X moins de </a:t>
              </a:r>
              <a:r>
                <a:rPr lang="fr-FR" sz="800" dirty="0">
                  <a:solidFill>
                    <a:schemeClr val="tx1"/>
                  </a:solidFill>
                  <a:highlight>
                    <a:srgbClr val="32E169"/>
                  </a:highlight>
                  <a:latin typeface="+mj-lt"/>
                  <a:cs typeface="Arial" panose="020B0604020202020204" pitchFamily="34" charset="0"/>
                </a:rPr>
                <a:t>CO2</a:t>
              </a:r>
              <a:r>
                <a:rPr lang="fr-FR" sz="8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 vs la route</a:t>
              </a:r>
              <a:endParaRPr kumimoji="0" lang="fr-FR" sz="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pic>
          <p:nvPicPr>
            <p:cNvPr id="17" name="Image 16" descr="Une image contenant symbole, logo, Graphique, cercle&#10;&#10;Description générée automatiquement">
              <a:extLst>
                <a:ext uri="{FF2B5EF4-FFF2-40B4-BE49-F238E27FC236}">
                  <a16:creationId xmlns:a16="http://schemas.microsoft.com/office/drawing/2014/main" id="{32C992E2-CE56-498C-369A-0E6C4BFD7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057" y="1016846"/>
              <a:ext cx="540000" cy="540000"/>
            </a:xfrm>
            <a:prstGeom prst="rect">
              <a:avLst/>
            </a:prstGeom>
          </p:spPr>
        </p:pic>
        <p:pic>
          <p:nvPicPr>
            <p:cNvPr id="18" name="Graphique 17" descr="Feuille avec un remplissage uni">
              <a:extLst>
                <a:ext uri="{FF2B5EF4-FFF2-40B4-BE49-F238E27FC236}">
                  <a16:creationId xmlns:a16="http://schemas.microsoft.com/office/drawing/2014/main" id="{5127676B-9CFF-6F68-545C-146C5F191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30284" y="1340846"/>
              <a:ext cx="252000" cy="25200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6FB5E18-FC6D-BA01-69A9-05F64A61B9D6}"/>
              </a:ext>
            </a:extLst>
          </p:cNvPr>
          <p:cNvSpPr txBox="1"/>
          <p:nvPr/>
        </p:nvSpPr>
        <p:spPr>
          <a:xfrm>
            <a:off x="1620000" y="6444000"/>
            <a:ext cx="701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Sources : Communiqué de presse HAROPA PORT 2024.01.29 ; Projet stratégique 2020-2025</a:t>
            </a:r>
          </a:p>
        </p:txBody>
      </p:sp>
    </p:spTree>
    <p:extLst>
      <p:ext uri="{BB962C8B-B14F-4D97-AF65-F5344CB8AC3E}">
        <p14:creationId xmlns:p14="http://schemas.microsoft.com/office/powerpoint/2010/main" val="2833018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47479C-DBF9-CF5D-1EF7-FDE1D8C5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49" y="1244930"/>
            <a:ext cx="12192000" cy="51783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3EA7538-FA1B-6B58-43A9-E2D76D1E31FB}"/>
              </a:ext>
            </a:extLst>
          </p:cNvPr>
          <p:cNvSpPr txBox="1"/>
          <p:nvPr/>
        </p:nvSpPr>
        <p:spPr>
          <a:xfrm>
            <a:off x="126357" y="255040"/>
            <a:ext cx="10765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Une ambition de développement des volumes traités par les modes massifiés</a:t>
            </a:r>
          </a:p>
        </p:txBody>
      </p:sp>
    </p:spTree>
    <p:extLst>
      <p:ext uri="{BB962C8B-B14F-4D97-AF65-F5344CB8AC3E}">
        <p14:creationId xmlns:p14="http://schemas.microsoft.com/office/powerpoint/2010/main" val="322960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0DC65-8863-C9C4-6D79-DE235110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C5F07-0CE4-E221-566F-F88DAD98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port pétrolier </a:t>
            </a:r>
            <a:br>
              <a:rPr lang="fr-FR" dirty="0"/>
            </a:br>
            <a:r>
              <a:rPr lang="fr-FR" dirty="0"/>
              <a:t>au port multi filières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D1BDFE-7515-9566-7A3A-73CAF7E8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19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E3DB6F2-8D14-63A0-FCBD-D6B3626D0A0F}"/>
              </a:ext>
            </a:extLst>
          </p:cNvPr>
          <p:cNvSpPr txBox="1">
            <a:spLocks/>
          </p:cNvSpPr>
          <p:nvPr/>
        </p:nvSpPr>
        <p:spPr>
          <a:xfrm>
            <a:off x="694051" y="2390482"/>
            <a:ext cx="1833995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778126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0859C-4964-7791-C078-C83C82EE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05" y="783638"/>
            <a:ext cx="6322974" cy="795780"/>
          </a:xfrm>
        </p:spPr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2B02BB-981D-3B84-C357-FABD5EDBCDF5}"/>
              </a:ext>
            </a:extLst>
          </p:cNvPr>
          <p:cNvSpPr txBox="1"/>
          <p:nvPr/>
        </p:nvSpPr>
        <p:spPr>
          <a:xfrm>
            <a:off x="836505" y="1579418"/>
            <a:ext cx="7477501" cy="441409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Routes mondiales et compétition portuaire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Système portuaire et gouvernance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Du port pétrolier au port multi filières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Un port dans la ville à l’heure de la transition écologique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+mj-lt"/>
              </a:rPr>
              <a:t>Projets majeurs, Innovation et ambitions</a:t>
            </a:r>
          </a:p>
        </p:txBody>
      </p:sp>
    </p:spTree>
    <p:extLst>
      <p:ext uri="{BB962C8B-B14F-4D97-AF65-F5344CB8AC3E}">
        <p14:creationId xmlns:p14="http://schemas.microsoft.com/office/powerpoint/2010/main" val="2727917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801391-EDCF-B927-B146-DD3D04D6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20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0EE3D75-B679-2E6F-89BF-F3214AF11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Anticiper la mutation de la pétrochimie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67B9BD2-9BC2-ECFF-EB7C-632417F8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1353584"/>
            <a:ext cx="3962398" cy="4850784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►"/>
            </a:pPr>
            <a:r>
              <a:rPr lang="fr-FR" sz="1800" dirty="0"/>
              <a:t>52% des flux de HAROPA PORT sont liés à la pétrochimie.</a:t>
            </a:r>
            <a:endParaRPr lang="fr-FR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b="1" dirty="0"/>
              <a:t>Filière d’excellence : </a:t>
            </a:r>
            <a:br>
              <a:rPr lang="fr-FR" sz="1500" dirty="0"/>
            </a:br>
            <a:r>
              <a:rPr lang="fr-FR" sz="1500" dirty="0"/>
              <a:t>- Premier secteur exportateur : 61 Mds €, dont 10 Mds € d’excédent commercial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500" dirty="0"/>
              <a:t>- 400 sites en France sur 1300 sites Seveso  </a:t>
            </a:r>
            <a:br>
              <a:rPr lang="fr-FR" sz="1500" dirty="0"/>
            </a:br>
            <a:r>
              <a:rPr lang="fr-FR" sz="1500" dirty="0"/>
              <a:t>- 200 000 emplois 1/3 sur la Seine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/>
              <a:t>Enjeux :</a:t>
            </a:r>
          </a:p>
          <a:p>
            <a:pPr marL="179388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500" dirty="0"/>
              <a:t>Anticiper la baisse de l’importation de pétrole brut en France : 9 raffineries existantes dont 3 sur l’axe Seine en 2020</a:t>
            </a:r>
          </a:p>
          <a:p>
            <a:pPr marL="179388" indent="-17938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500" dirty="0"/>
              <a:t>Accompagner l’essor de  la chimie du végétal avec ingrédients biosourcés : sucre, algues, amidon, pin, biodéchets…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500" dirty="0"/>
              <a:t>Raffinerie de Grandpuits se convertit aux biocarburants et à la production de bioplastiques à partir d’extraits de cannes à sucre.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160C78-B45A-49CF-3BE9-7507828AC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3"/>
          <a:stretch/>
        </p:blipFill>
        <p:spPr>
          <a:xfrm>
            <a:off x="4616970" y="-16600"/>
            <a:ext cx="7575030" cy="6863283"/>
          </a:xfrm>
          <a:prstGeom prst="rect">
            <a:avLst/>
          </a:prstGeom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E700D9DE-32EC-E51D-B007-060F26C96578}"/>
              </a:ext>
            </a:extLst>
          </p:cNvPr>
          <p:cNvSpPr txBox="1">
            <a:spLocks/>
          </p:cNvSpPr>
          <p:nvPr/>
        </p:nvSpPr>
        <p:spPr>
          <a:xfrm>
            <a:off x="9360877" y="65066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pPr/>
              <a:t>20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54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91622D-5895-3DBB-1F11-115A9747B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4" b="44517"/>
          <a:stretch/>
        </p:blipFill>
        <p:spPr>
          <a:xfrm>
            <a:off x="0" y="2873829"/>
            <a:ext cx="12192000" cy="39841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B5570C-13FC-02B0-83D9-57D8C4DD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2"/>
                </a:solidFill>
              </a:rPr>
              <a:t>Le foncier </a:t>
            </a:r>
            <a:r>
              <a:rPr lang="fr-FR" dirty="0"/>
              <a:t>en quelques chiffres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8A3819-53B6-5B09-24D2-89B9D2FB3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21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6AE3AF-BC25-930E-82F8-544F0D00FCB1}"/>
              </a:ext>
            </a:extLst>
          </p:cNvPr>
          <p:cNvSpPr txBox="1"/>
          <p:nvPr/>
        </p:nvSpPr>
        <p:spPr>
          <a:xfrm>
            <a:off x="530470" y="1168776"/>
            <a:ext cx="49409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0037FF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Un large éventail de surface</a:t>
            </a:r>
          </a:p>
          <a:p>
            <a:pPr algn="l"/>
            <a:r>
              <a:rPr lang="fr-FR" sz="1400" dirty="0">
                <a:latin typeface="Helvetica Neue" panose="02000503000000020004" pitchFamily="2" charset="0"/>
                <a:cs typeface="Arial" panose="020B0604020202020204" pitchFamily="34" charset="0"/>
              </a:rPr>
              <a:t>De 5 000  à 175 000 m² : du terrain nu à bâtir aux entrepôts et bureaux clés en main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6BC62B-B9FE-17A2-882A-CACF346284C9}"/>
              </a:ext>
            </a:extLst>
          </p:cNvPr>
          <p:cNvSpPr txBox="1"/>
          <p:nvPr/>
        </p:nvSpPr>
        <p:spPr>
          <a:xfrm>
            <a:off x="530471" y="1973272"/>
            <a:ext cx="494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0037FF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+ de 500 offres en cours</a:t>
            </a:r>
          </a:p>
          <a:p>
            <a:pPr algn="l"/>
            <a:r>
              <a:rPr lang="fr-FR" sz="1400" dirty="0">
                <a:latin typeface="Helvetica Neue" panose="02000503000000020004" pitchFamily="2" charset="0"/>
                <a:cs typeface="Arial" panose="020B0604020202020204" pitchFamily="34" charset="0"/>
              </a:rPr>
              <a:t>Sur le domaine portuaire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041D12-52DC-5125-CC08-E52F99BE5015}"/>
              </a:ext>
            </a:extLst>
          </p:cNvPr>
          <p:cNvSpPr txBox="1"/>
          <p:nvPr/>
        </p:nvSpPr>
        <p:spPr>
          <a:xfrm>
            <a:off x="5788270" y="1168776"/>
            <a:ext cx="582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0037FF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Près d’1M de m² de surface d’entreposage en projet</a:t>
            </a:r>
          </a:p>
          <a:p>
            <a:pPr algn="l"/>
            <a:r>
              <a:rPr lang="fr-FR" sz="1400" dirty="0">
                <a:latin typeface="Helvetica Neue" panose="02000503000000020004" pitchFamily="2" charset="0"/>
                <a:cs typeface="Arial" panose="020B0604020202020204" pitchFamily="34" charset="0"/>
              </a:rPr>
              <a:t>Sur et hors du domaine portuaire à l’échelle de l’axe Seine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AC57E-0F5E-DC67-E23A-44991BDD17D0}"/>
              </a:ext>
            </a:extLst>
          </p:cNvPr>
          <p:cNvSpPr txBox="1"/>
          <p:nvPr/>
        </p:nvSpPr>
        <p:spPr>
          <a:xfrm>
            <a:off x="5788270" y="1973272"/>
            <a:ext cx="58232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rgbClr val="0037FF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D’ici 2025 : +21% de m²</a:t>
            </a:r>
          </a:p>
          <a:p>
            <a:pPr algn="l"/>
            <a:r>
              <a:rPr lang="fr-FR" sz="1400" dirty="0">
                <a:latin typeface="Helvetica Neue" panose="02000503000000020004" pitchFamily="2" charset="0"/>
                <a:cs typeface="Arial" panose="020B0604020202020204" pitchFamily="34" charset="0"/>
              </a:rPr>
              <a:t>D’entrepôts logistiques proposés sur le domaine portuaire </a:t>
            </a:r>
          </a:p>
          <a:p>
            <a:pPr algn="l"/>
            <a:r>
              <a:rPr lang="fr-FR" sz="1400" dirty="0">
                <a:latin typeface="Helvetica Neue" panose="02000503000000020004" pitchFamily="2" charset="0"/>
                <a:cs typeface="Arial" panose="020B0604020202020204" pitchFamily="34" charset="0"/>
              </a:rPr>
              <a:t>(1 545 000 m² en 2019 et 1 870 000 m² en 2025)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63CA4B-EF10-74FA-D6A4-41FB50BEE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FE1F3B4-E0A3-2816-109D-B8AF7329298B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95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D5E1-72B7-4E8F-3E08-F4DCE7357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3D877-00A3-B314-C175-16597BC12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sur le Havre : </a:t>
            </a:r>
            <a:br>
              <a:rPr lang="fr-FR" dirty="0"/>
            </a:br>
            <a:r>
              <a:rPr lang="fr-FR" dirty="0"/>
              <a:t>un port dans la ville à l’heure de la transition écologique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103BE2A-DC58-9B3E-5E55-9C8D207A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80E380E-47CE-9F70-892E-95857EC46267}"/>
              </a:ext>
            </a:extLst>
          </p:cNvPr>
          <p:cNvSpPr txBox="1">
            <a:spLocks/>
          </p:cNvSpPr>
          <p:nvPr/>
        </p:nvSpPr>
        <p:spPr>
          <a:xfrm>
            <a:off x="694051" y="2390482"/>
            <a:ext cx="1833995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A73DCA7-F125-6F68-8E05-C02F57F6DCF6}"/>
              </a:ext>
            </a:extLst>
          </p:cNvPr>
          <p:cNvSpPr txBox="1">
            <a:spLocks/>
          </p:cNvSpPr>
          <p:nvPr/>
        </p:nvSpPr>
        <p:spPr>
          <a:xfrm>
            <a:off x="694052" y="2390482"/>
            <a:ext cx="1833993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51378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EAA5385C-A3C7-47CA-A865-512BFCCC527B}"/>
              </a:ext>
            </a:extLst>
          </p:cNvPr>
          <p:cNvSpPr txBox="1">
            <a:spLocks/>
          </p:cNvSpPr>
          <p:nvPr/>
        </p:nvSpPr>
        <p:spPr>
          <a:xfrm>
            <a:off x="559633" y="5649210"/>
            <a:ext cx="8432800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fr-FR" dirty="0">
                <a:solidFill>
                  <a:prstClr val="white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HAROPA PORT | LE HAVRE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28C85C-8DEB-98AF-F4D4-B1F291BFFAE4}"/>
              </a:ext>
            </a:extLst>
          </p:cNvPr>
          <p:cNvSpPr txBox="1">
            <a:spLocks/>
          </p:cNvSpPr>
          <p:nvPr/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EBA536B-753E-4CA6-8EC7-A7A3C8AA2095}" type="slidenum">
              <a:rPr lang="fr-FR" sz="1400" smtClean="0">
                <a:solidFill>
                  <a:schemeClr val="bg1"/>
                </a:solidFill>
              </a:rPr>
              <a:pPr algn="r"/>
              <a:t>23</a:t>
            </a:fld>
            <a:endParaRPr lang="fr-F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E100F4D4-9047-06F7-B4FF-61BA4A76232B}"/>
              </a:ext>
            </a:extLst>
          </p:cNvPr>
          <p:cNvSpPr txBox="1"/>
          <p:nvPr/>
        </p:nvSpPr>
        <p:spPr>
          <a:xfrm>
            <a:off x="6671091" y="3586894"/>
            <a:ext cx="5520907" cy="32778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00" spc="155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spc="155" dirty="0">
                <a:solidFill>
                  <a:schemeClr val="bg1"/>
                </a:solidFill>
              </a:rPr>
              <a:t>« - Le port d’ Harfleur </a:t>
            </a:r>
            <a:r>
              <a:rPr lang="en-US" sz="1400" spc="155" dirty="0" err="1">
                <a:solidFill>
                  <a:schemeClr val="bg1"/>
                </a:solidFill>
              </a:rPr>
              <a:t>s’ensable</a:t>
            </a:r>
            <a:r>
              <a:rPr lang="en-US" sz="1400" spc="155" dirty="0">
                <a:solidFill>
                  <a:schemeClr val="bg1"/>
                </a:solidFill>
              </a:rPr>
              <a:t> ? Mes </a:t>
            </a:r>
            <a:r>
              <a:rPr lang="en-US" sz="1400" spc="155" dirty="0" err="1">
                <a:solidFill>
                  <a:schemeClr val="bg1"/>
                </a:solidFill>
              </a:rPr>
              <a:t>sujets</a:t>
            </a:r>
            <a:r>
              <a:rPr lang="en-US" sz="1400" spc="155" dirty="0">
                <a:solidFill>
                  <a:schemeClr val="bg1"/>
                </a:solidFill>
              </a:rPr>
              <a:t> de Rouen </a:t>
            </a:r>
            <a:r>
              <a:rPr lang="en-US" sz="1400" spc="155" dirty="0" err="1">
                <a:solidFill>
                  <a:schemeClr val="bg1"/>
                </a:solidFill>
              </a:rPr>
              <a:t>n’ont</a:t>
            </a:r>
            <a:r>
              <a:rPr lang="en-US" sz="1400" spc="155" dirty="0">
                <a:solidFill>
                  <a:schemeClr val="bg1"/>
                </a:solidFill>
              </a:rPr>
              <a:t> plus de </a:t>
            </a:r>
            <a:r>
              <a:rPr lang="en-US" sz="1400" spc="155" dirty="0" err="1">
                <a:solidFill>
                  <a:schemeClr val="bg1"/>
                </a:solidFill>
              </a:rPr>
              <a:t>débouché</a:t>
            </a:r>
            <a:r>
              <a:rPr lang="en-US" sz="1400" spc="155" dirty="0">
                <a:solidFill>
                  <a:schemeClr val="bg1"/>
                </a:solidFill>
              </a:rPr>
              <a:t> sur la </a:t>
            </a:r>
            <a:r>
              <a:rPr lang="en-US" sz="1400" spc="155" dirty="0" err="1">
                <a:solidFill>
                  <a:schemeClr val="bg1"/>
                </a:solidFill>
              </a:rPr>
              <a:t>mer</a:t>
            </a:r>
            <a:r>
              <a:rPr lang="en-US" sz="1400" spc="155" dirty="0">
                <a:solidFill>
                  <a:schemeClr val="bg1"/>
                </a:solidFill>
              </a:rPr>
              <a:t> ? </a:t>
            </a:r>
            <a:r>
              <a:rPr lang="en-US" sz="1400" spc="155" dirty="0" err="1">
                <a:solidFill>
                  <a:schemeClr val="bg1"/>
                </a:solidFill>
              </a:rPr>
              <a:t>Qu’à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cela</a:t>
            </a:r>
            <a:r>
              <a:rPr lang="en-US" sz="1400" spc="155" dirty="0">
                <a:solidFill>
                  <a:schemeClr val="bg1"/>
                </a:solidFill>
              </a:rPr>
              <a:t> ne </a:t>
            </a:r>
            <a:r>
              <a:rPr lang="en-US" sz="1400" spc="155" dirty="0" err="1">
                <a:solidFill>
                  <a:schemeClr val="bg1"/>
                </a:solidFill>
              </a:rPr>
              <a:t>tienne</a:t>
            </a:r>
            <a:r>
              <a:rPr lang="en-US" sz="1400" spc="155" dirty="0">
                <a:solidFill>
                  <a:schemeClr val="bg1"/>
                </a:solidFill>
              </a:rPr>
              <a:t> ! </a:t>
            </a:r>
            <a:r>
              <a:rPr lang="en-US" sz="1400" spc="155" dirty="0" err="1">
                <a:solidFill>
                  <a:schemeClr val="bg1"/>
                </a:solidFill>
              </a:rPr>
              <a:t>Qu’on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construise</a:t>
            </a:r>
            <a:r>
              <a:rPr lang="en-US" sz="1400" spc="155" dirty="0">
                <a:solidFill>
                  <a:schemeClr val="bg1"/>
                </a:solidFill>
              </a:rPr>
              <a:t> un nouveau </a:t>
            </a:r>
            <a:r>
              <a:rPr lang="en-US" sz="1400" spc="155" dirty="0" err="1">
                <a:solidFill>
                  <a:schemeClr val="bg1"/>
                </a:solidFill>
              </a:rPr>
              <a:t>hâvre</a:t>
            </a:r>
            <a:r>
              <a:rPr lang="en-US" sz="1400" spc="155" dirty="0">
                <a:solidFill>
                  <a:schemeClr val="bg1"/>
                </a:solidFill>
              </a:rPr>
              <a:t> pour </a:t>
            </a:r>
            <a:r>
              <a:rPr lang="en-US" sz="1400" spc="155" dirty="0" err="1">
                <a:solidFill>
                  <a:schemeClr val="bg1"/>
                </a:solidFill>
              </a:rPr>
              <a:t>mettre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en</a:t>
            </a:r>
            <a:r>
              <a:rPr lang="en-US" sz="1400" spc="155" dirty="0">
                <a:solidFill>
                  <a:schemeClr val="bg1"/>
                </a:solidFill>
              </a:rPr>
              <a:t> lieu </a:t>
            </a:r>
            <a:r>
              <a:rPr lang="en-US" sz="1400" spc="155" dirty="0" err="1">
                <a:solidFill>
                  <a:schemeClr val="bg1"/>
                </a:solidFill>
              </a:rPr>
              <a:t>sûr</a:t>
            </a:r>
            <a:r>
              <a:rPr lang="en-US" sz="1400" spc="155" dirty="0">
                <a:solidFill>
                  <a:schemeClr val="bg1"/>
                </a:solidFill>
              </a:rPr>
              <a:t>, </a:t>
            </a:r>
            <a:r>
              <a:rPr lang="en-US" sz="1400" spc="155" dirty="0" err="1">
                <a:solidFill>
                  <a:schemeClr val="bg1"/>
                </a:solidFill>
              </a:rPr>
              <a:t>tous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leurs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navires</a:t>
            </a:r>
            <a:r>
              <a:rPr lang="en-US" sz="1400" spc="155" dirty="0">
                <a:solidFill>
                  <a:schemeClr val="bg1"/>
                </a:solidFill>
              </a:rPr>
              <a:t> ... </a:t>
            </a:r>
            <a:r>
              <a:rPr lang="en-US" sz="1400" spc="155" dirty="0" err="1">
                <a:solidFill>
                  <a:schemeClr val="bg1"/>
                </a:solidFill>
              </a:rPr>
              <a:t>Bonnivet</a:t>
            </a:r>
            <a:r>
              <a:rPr lang="en-US" sz="1400" spc="155" dirty="0">
                <a:solidFill>
                  <a:schemeClr val="bg1"/>
                </a:solidFill>
              </a:rPr>
              <a:t>, je </a:t>
            </a:r>
            <a:r>
              <a:rPr lang="en-US" sz="1400" spc="155" dirty="0" err="1">
                <a:solidFill>
                  <a:schemeClr val="bg1"/>
                </a:solidFill>
              </a:rPr>
              <a:t>te</a:t>
            </a:r>
            <a:r>
              <a:rPr lang="en-US" sz="1400" spc="155" dirty="0">
                <a:solidFill>
                  <a:schemeClr val="bg1"/>
                </a:solidFill>
              </a:rPr>
              <a:t> charge de me </a:t>
            </a:r>
            <a:r>
              <a:rPr lang="en-US" sz="1400" spc="155" dirty="0" err="1">
                <a:solidFill>
                  <a:schemeClr val="bg1"/>
                </a:solidFill>
              </a:rPr>
              <a:t>trouver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ce</a:t>
            </a:r>
            <a:r>
              <a:rPr lang="en-US" sz="1400" spc="155" dirty="0">
                <a:solidFill>
                  <a:schemeClr val="bg1"/>
                </a:solidFill>
              </a:rPr>
              <a:t> lieu qui </a:t>
            </a:r>
            <a:r>
              <a:rPr lang="en-US" sz="1400" spc="155" dirty="0" err="1">
                <a:solidFill>
                  <a:schemeClr val="bg1"/>
                </a:solidFill>
              </a:rPr>
              <a:t>permette</a:t>
            </a:r>
            <a:r>
              <a:rPr lang="en-US" sz="1400" spc="155" dirty="0">
                <a:solidFill>
                  <a:schemeClr val="bg1"/>
                </a:solidFill>
              </a:rPr>
              <a:t> de </a:t>
            </a:r>
            <a:r>
              <a:rPr lang="en-US" sz="1400" spc="155" dirty="0" err="1">
                <a:solidFill>
                  <a:schemeClr val="bg1"/>
                </a:solidFill>
              </a:rPr>
              <a:t>décharger</a:t>
            </a:r>
            <a:r>
              <a:rPr lang="en-US" sz="1400" spc="155" dirty="0">
                <a:solidFill>
                  <a:schemeClr val="bg1"/>
                </a:solidFill>
              </a:rPr>
              <a:t> sur </a:t>
            </a:r>
            <a:r>
              <a:rPr lang="en-US" sz="1400" spc="155" dirty="0" err="1">
                <a:solidFill>
                  <a:schemeClr val="bg1"/>
                </a:solidFill>
              </a:rPr>
              <a:t>ses</a:t>
            </a:r>
            <a:r>
              <a:rPr lang="en-US" sz="1400" spc="155" dirty="0">
                <a:solidFill>
                  <a:schemeClr val="bg1"/>
                </a:solidFill>
              </a:rPr>
              <a:t> quais, la </a:t>
            </a:r>
            <a:r>
              <a:rPr lang="en-US" sz="1400" spc="155" dirty="0" err="1">
                <a:solidFill>
                  <a:schemeClr val="bg1"/>
                </a:solidFill>
              </a:rPr>
              <a:t>soie</a:t>
            </a:r>
            <a:r>
              <a:rPr lang="en-US" sz="1400" spc="155" dirty="0">
                <a:solidFill>
                  <a:schemeClr val="bg1"/>
                </a:solidFill>
              </a:rPr>
              <a:t>, le sucre, les </a:t>
            </a:r>
            <a:r>
              <a:rPr lang="en-US" sz="1400" spc="155" dirty="0" err="1">
                <a:solidFill>
                  <a:schemeClr val="bg1"/>
                </a:solidFill>
              </a:rPr>
              <a:t>métaux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précieux</a:t>
            </a:r>
            <a:r>
              <a:rPr lang="en-US" sz="1400" spc="155" dirty="0">
                <a:solidFill>
                  <a:schemeClr val="bg1"/>
                </a:solidFill>
              </a:rPr>
              <a:t> et les </a:t>
            </a:r>
            <a:r>
              <a:rPr lang="en-US" sz="1400" spc="155" dirty="0" err="1">
                <a:solidFill>
                  <a:schemeClr val="bg1"/>
                </a:solidFill>
              </a:rPr>
              <a:t>épices</a:t>
            </a:r>
            <a:r>
              <a:rPr lang="en-US" sz="1400" spc="155" dirty="0">
                <a:solidFill>
                  <a:schemeClr val="bg1"/>
                </a:solidFill>
              </a:rPr>
              <a:t> pour </a:t>
            </a:r>
            <a:r>
              <a:rPr lang="en-US" sz="1400" spc="155" dirty="0" err="1">
                <a:solidFill>
                  <a:schemeClr val="bg1"/>
                </a:solidFill>
              </a:rPr>
              <a:t>tous</a:t>
            </a:r>
            <a:r>
              <a:rPr lang="en-US" sz="1400" spc="155" dirty="0">
                <a:solidFill>
                  <a:schemeClr val="bg1"/>
                </a:solidFill>
              </a:rPr>
              <a:t> les </a:t>
            </a:r>
            <a:r>
              <a:rPr lang="en-US" sz="1400" spc="155" dirty="0" err="1">
                <a:solidFill>
                  <a:schemeClr val="bg1"/>
                </a:solidFill>
              </a:rPr>
              <a:t>sujets</a:t>
            </a:r>
            <a:r>
              <a:rPr lang="en-US" sz="1400" spc="155" dirty="0">
                <a:solidFill>
                  <a:schemeClr val="bg1"/>
                </a:solidFill>
              </a:rPr>
              <a:t> de </a:t>
            </a:r>
            <a:r>
              <a:rPr lang="en-US" sz="1400" spc="155" dirty="0" err="1">
                <a:solidFill>
                  <a:schemeClr val="bg1"/>
                </a:solidFill>
              </a:rPr>
              <a:t>mon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Royaume</a:t>
            </a:r>
            <a:r>
              <a:rPr lang="en-US" sz="1400" spc="155" dirty="0">
                <a:solidFill>
                  <a:schemeClr val="bg1"/>
                </a:solidFill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spc="155" dirty="0">
                <a:solidFill>
                  <a:schemeClr val="bg1"/>
                </a:solidFill>
              </a:rPr>
              <a:t>- Sire, </a:t>
            </a:r>
            <a:r>
              <a:rPr lang="en-US" sz="1400" spc="155" dirty="0" err="1">
                <a:solidFill>
                  <a:schemeClr val="bg1"/>
                </a:solidFill>
              </a:rPr>
              <a:t>j’ai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ce</a:t>
            </a:r>
            <a:r>
              <a:rPr lang="en-US" sz="1400" spc="155" dirty="0">
                <a:solidFill>
                  <a:schemeClr val="bg1"/>
                </a:solidFill>
              </a:rPr>
              <a:t> lieu. Il se </a:t>
            </a:r>
            <a:r>
              <a:rPr lang="en-US" sz="1400" spc="155" dirty="0" err="1">
                <a:solidFill>
                  <a:schemeClr val="bg1"/>
                </a:solidFill>
              </a:rPr>
              <a:t>trouve</a:t>
            </a:r>
            <a:r>
              <a:rPr lang="en-US" sz="1400" spc="155" dirty="0">
                <a:solidFill>
                  <a:schemeClr val="bg1"/>
                </a:solidFill>
              </a:rPr>
              <a:t> sur le site de Grasse, </a:t>
            </a:r>
            <a:r>
              <a:rPr lang="en-US" sz="1400" spc="155" dirty="0" err="1">
                <a:solidFill>
                  <a:schemeClr val="bg1"/>
                </a:solidFill>
              </a:rPr>
              <a:t>près</a:t>
            </a:r>
            <a:r>
              <a:rPr lang="en-US" sz="1400" spc="155" dirty="0">
                <a:solidFill>
                  <a:schemeClr val="bg1"/>
                </a:solidFill>
              </a:rPr>
              <a:t> du village de </a:t>
            </a:r>
            <a:r>
              <a:rPr lang="en-US" sz="1400" spc="155" dirty="0" err="1">
                <a:solidFill>
                  <a:schemeClr val="bg1"/>
                </a:solidFill>
              </a:rPr>
              <a:t>Leure</a:t>
            </a:r>
            <a:r>
              <a:rPr lang="en-US" sz="1400" spc="155" dirty="0">
                <a:solidFill>
                  <a:schemeClr val="bg1"/>
                </a:solidFill>
              </a:rPr>
              <a:t>. Trois </a:t>
            </a:r>
            <a:r>
              <a:rPr lang="en-US" sz="1400" spc="155" dirty="0" err="1">
                <a:solidFill>
                  <a:schemeClr val="bg1"/>
                </a:solidFill>
              </a:rPr>
              <a:t>criques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attendent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pontonniers</a:t>
            </a:r>
            <a:r>
              <a:rPr lang="en-US" sz="1400" spc="155" dirty="0">
                <a:solidFill>
                  <a:schemeClr val="bg1"/>
                </a:solidFill>
              </a:rPr>
              <a:t> et </a:t>
            </a:r>
            <a:r>
              <a:rPr lang="en-US" sz="1400" spc="155" dirty="0" err="1">
                <a:solidFill>
                  <a:schemeClr val="bg1"/>
                </a:solidFill>
              </a:rPr>
              <a:t>maçons</a:t>
            </a:r>
            <a:r>
              <a:rPr lang="en-US" sz="1400" spc="155" dirty="0">
                <a:solidFill>
                  <a:schemeClr val="bg1"/>
                </a:solidFill>
              </a:rPr>
              <a:t> pour </a:t>
            </a:r>
            <a:r>
              <a:rPr lang="en-US" sz="1400" spc="155" dirty="0" err="1">
                <a:solidFill>
                  <a:schemeClr val="bg1"/>
                </a:solidFill>
              </a:rPr>
              <a:t>bâtir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ce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hâvre</a:t>
            </a:r>
            <a:r>
              <a:rPr lang="en-US" sz="1400" spc="155" dirty="0">
                <a:solidFill>
                  <a:schemeClr val="bg1"/>
                </a:solidFill>
              </a:rPr>
              <a:t> </a:t>
            </a:r>
            <a:r>
              <a:rPr lang="en-US" sz="1400" spc="155" dirty="0" err="1">
                <a:solidFill>
                  <a:schemeClr val="bg1"/>
                </a:solidFill>
              </a:rPr>
              <a:t>digne</a:t>
            </a:r>
            <a:r>
              <a:rPr lang="en-US" sz="1400" spc="155" dirty="0">
                <a:solidFill>
                  <a:schemeClr val="bg1"/>
                </a:solidFill>
              </a:rPr>
              <a:t> de </a:t>
            </a:r>
            <a:r>
              <a:rPr lang="en-US" sz="1400" spc="155" dirty="0" err="1">
                <a:solidFill>
                  <a:schemeClr val="bg1"/>
                </a:solidFill>
              </a:rPr>
              <a:t>mon</a:t>
            </a:r>
            <a:r>
              <a:rPr lang="en-US" sz="1400" spc="155" dirty="0">
                <a:solidFill>
                  <a:schemeClr val="bg1"/>
                </a:solidFill>
              </a:rPr>
              <a:t> Roi. »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800" spc="155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D2D89D-E14D-111B-9D5E-DFC1AFAC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HAROPA PORT | LE HAVRE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90B439-FA39-17A9-06E4-39EF06A6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24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8FA3C57-323B-F3A6-0FB6-EEE63EC34E1F}"/>
              </a:ext>
            </a:extLst>
          </p:cNvPr>
          <p:cNvSpPr txBox="1"/>
          <p:nvPr/>
        </p:nvSpPr>
        <p:spPr>
          <a:xfrm>
            <a:off x="1150185" y="1572433"/>
            <a:ext cx="5520908" cy="4530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1517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Fondation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du Port par François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Ier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, Roi de France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1800-1900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Le commerce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prend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l’ampleur</a:t>
            </a:r>
            <a:endParaRPr lang="en-US" sz="1400" spc="14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1887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Inauguration du canal de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Tancarville</a:t>
            </a:r>
            <a:endParaRPr lang="en-US" sz="1400" spc="14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1900-1964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  Le port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s’étend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sud</a:t>
            </a:r>
            <a:endParaRPr lang="en-US" sz="1400" spc="14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1972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Inauguration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Ecluse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François 1er (la plus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d'Europe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1965-2000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L’industrie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s’enracine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Inauguration de Port 2000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Création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de HAROPA (alliance des ports du Havre, Rouen et Paris)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Le Havre fête les 500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du Port</a:t>
            </a: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en-US" sz="1400" b="1" spc="144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400" spc="14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SGRE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implante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usine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144" dirty="0" err="1">
                <a:latin typeface="Arial" panose="020B0604020202020204" pitchFamily="34" charset="0"/>
                <a:cs typeface="Arial" panose="020B0604020202020204" pitchFamily="34" charset="0"/>
              </a:rPr>
              <a:t>d’éoliennes</a:t>
            </a:r>
            <a:r>
              <a:rPr lang="en-US" sz="1400" spc="144" dirty="0">
                <a:latin typeface="Arial" panose="020B0604020202020204" pitchFamily="34" charset="0"/>
                <a:cs typeface="Arial" panose="020B0604020202020204" pitchFamily="34" charset="0"/>
              </a:rPr>
              <a:t> au Havre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B1F4593-5EF4-4F3F-E12A-59BB53891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75" b="12531"/>
          <a:stretch>
            <a:fillRect/>
          </a:stretch>
        </p:blipFill>
        <p:spPr>
          <a:xfrm>
            <a:off x="6671092" y="0"/>
            <a:ext cx="5520907" cy="3597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5B64E1-52FC-0ED2-5B1E-4806CA92DC62}"/>
              </a:ext>
            </a:extLst>
          </p:cNvPr>
          <p:cNvSpPr txBox="1"/>
          <p:nvPr/>
        </p:nvSpPr>
        <p:spPr>
          <a:xfrm>
            <a:off x="642115" y="1049960"/>
            <a:ext cx="602897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pc="27" dirty="0" err="1">
                <a:solidFill>
                  <a:srgbClr val="0037FF"/>
                </a:solidFill>
                <a:latin typeface="+mj-lt"/>
              </a:rPr>
              <a:t>Repères</a:t>
            </a:r>
            <a:r>
              <a:rPr lang="en-US" spc="27" dirty="0">
                <a:solidFill>
                  <a:srgbClr val="0037FF"/>
                </a:solidFill>
                <a:latin typeface="+mj-lt"/>
              </a:rPr>
              <a:t> </a:t>
            </a:r>
            <a:r>
              <a:rPr lang="en-US" spc="27" dirty="0" err="1">
                <a:solidFill>
                  <a:srgbClr val="0037FF"/>
                </a:solidFill>
                <a:latin typeface="+mj-lt"/>
              </a:rPr>
              <a:t>historiques</a:t>
            </a:r>
            <a:endParaRPr lang="en-US" spc="27" dirty="0">
              <a:solidFill>
                <a:srgbClr val="0037FF"/>
              </a:solidFill>
              <a:latin typeface="+mj-l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607060-9216-B024-FF77-F7DFA99430D2}"/>
              </a:ext>
            </a:extLst>
          </p:cNvPr>
          <p:cNvGrpSpPr/>
          <p:nvPr/>
        </p:nvGrpSpPr>
        <p:grpSpPr>
          <a:xfrm>
            <a:off x="687085" y="1614372"/>
            <a:ext cx="180000" cy="4644000"/>
            <a:chOff x="174887" y="2445460"/>
            <a:chExt cx="272285" cy="6812840"/>
          </a:xfrm>
        </p:grpSpPr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3BDB7B90-B156-7354-5FA9-C30BF9BD7870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7" y="2445460"/>
              <a:ext cx="15545" cy="6812840"/>
            </a:xfrm>
            <a:prstGeom prst="straightConnector1">
              <a:avLst/>
            </a:prstGeom>
            <a:ln w="57150">
              <a:solidFill>
                <a:schemeClr val="bg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3C16046F-0B3E-C892-3D49-7441BC7F29E0}"/>
                </a:ext>
              </a:extLst>
            </p:cNvPr>
            <p:cNvGrpSpPr/>
            <p:nvPr/>
          </p:nvGrpSpPr>
          <p:grpSpPr>
            <a:xfrm>
              <a:off x="174887" y="2628900"/>
              <a:ext cx="272285" cy="6286008"/>
              <a:chOff x="174887" y="2628900"/>
              <a:chExt cx="272285" cy="6286008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90276E4-2E34-C341-1217-7719E81A7F85}"/>
                  </a:ext>
                </a:extLst>
              </p:cNvPr>
              <p:cNvSpPr/>
              <p:nvPr/>
            </p:nvSpPr>
            <p:spPr>
              <a:xfrm>
                <a:off x="174887" y="2628900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38571CF-FDDF-0D8B-9C0F-9CF1F502EF1F}"/>
                  </a:ext>
                </a:extLst>
              </p:cNvPr>
              <p:cNvSpPr/>
              <p:nvPr/>
            </p:nvSpPr>
            <p:spPr>
              <a:xfrm>
                <a:off x="174887" y="3238500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A053B1D-C2BF-DA03-7F54-315D1F0CD930}"/>
                  </a:ext>
                </a:extLst>
              </p:cNvPr>
              <p:cNvSpPr/>
              <p:nvPr/>
            </p:nvSpPr>
            <p:spPr>
              <a:xfrm rot="269491">
                <a:off x="174887" y="3928013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B810DE3-12BB-743C-3B28-6E6D51518BE0}"/>
                  </a:ext>
                </a:extLst>
              </p:cNvPr>
              <p:cNvSpPr/>
              <p:nvPr/>
            </p:nvSpPr>
            <p:spPr>
              <a:xfrm>
                <a:off x="174887" y="7995415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1396BD8B-6705-B8B8-C47E-42B7B7E1860A}"/>
                  </a:ext>
                </a:extLst>
              </p:cNvPr>
              <p:cNvSpPr/>
              <p:nvPr/>
            </p:nvSpPr>
            <p:spPr>
              <a:xfrm rot="21397482">
                <a:off x="174887" y="5837080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2139B808-7050-1CF1-C860-D9E6E218FD8B}"/>
                  </a:ext>
                </a:extLst>
              </p:cNvPr>
              <p:cNvSpPr/>
              <p:nvPr/>
            </p:nvSpPr>
            <p:spPr>
              <a:xfrm>
                <a:off x="174887" y="4566415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DE1CC5A-F82B-4C76-6D87-487260A40B80}"/>
                  </a:ext>
                </a:extLst>
              </p:cNvPr>
              <p:cNvSpPr/>
              <p:nvPr/>
            </p:nvSpPr>
            <p:spPr>
              <a:xfrm>
                <a:off x="174887" y="7124699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EA64D7E8-BA8E-4FFF-4652-D9DF83C3A373}"/>
                  </a:ext>
                </a:extLst>
              </p:cNvPr>
              <p:cNvSpPr/>
              <p:nvPr/>
            </p:nvSpPr>
            <p:spPr>
              <a:xfrm>
                <a:off x="174887" y="8642623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BC07FD72-14D8-173F-F926-C5C1A749C67F}"/>
                  </a:ext>
                </a:extLst>
              </p:cNvPr>
              <p:cNvSpPr/>
              <p:nvPr/>
            </p:nvSpPr>
            <p:spPr>
              <a:xfrm>
                <a:off x="174887" y="5167946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670E72A8-B9D3-0116-CF15-3EF6AF1AF149}"/>
                  </a:ext>
                </a:extLst>
              </p:cNvPr>
              <p:cNvSpPr/>
              <p:nvPr/>
            </p:nvSpPr>
            <p:spPr>
              <a:xfrm>
                <a:off x="174887" y="6395215"/>
                <a:ext cx="272285" cy="272285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3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AN IGN 2012-043-BD.jpg">
            <a:extLst>
              <a:ext uri="{FF2B5EF4-FFF2-40B4-BE49-F238E27FC236}">
                <a16:creationId xmlns:a16="http://schemas.microsoft.com/office/drawing/2014/main" id="{543BE9E9-98E8-3FE9-6BF9-2058C8E974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38" y="940379"/>
            <a:ext cx="12192000" cy="4977242"/>
          </a:xfrm>
          <a:prstGeom prst="rect">
            <a:avLst/>
          </a:prstGeom>
          <a:solidFill>
            <a:schemeClr val="accent5">
              <a:alpha val="3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939E72AC-AB7E-8A57-2AA0-EC11F5EB497B}"/>
              </a:ext>
            </a:extLst>
          </p:cNvPr>
          <p:cNvSpPr/>
          <p:nvPr/>
        </p:nvSpPr>
        <p:spPr>
          <a:xfrm rot="1278246">
            <a:off x="4041943" y="678871"/>
            <a:ext cx="729801" cy="3089850"/>
          </a:xfrm>
          <a:prstGeom prst="arc">
            <a:avLst/>
          </a:prstGeom>
          <a:ln w="130175">
            <a:solidFill>
              <a:schemeClr val="accent6">
                <a:lumMod val="60000"/>
                <a:lumOff val="40000"/>
                <a:alpha val="7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grpSp>
        <p:nvGrpSpPr>
          <p:cNvPr id="5" name="Groupe 70">
            <a:extLst>
              <a:ext uri="{FF2B5EF4-FFF2-40B4-BE49-F238E27FC236}">
                <a16:creationId xmlns:a16="http://schemas.microsoft.com/office/drawing/2014/main" id="{F9CD0225-4303-7CC0-9293-A5D6B9D704A9}"/>
              </a:ext>
            </a:extLst>
          </p:cNvPr>
          <p:cNvGrpSpPr/>
          <p:nvPr/>
        </p:nvGrpSpPr>
        <p:grpSpPr>
          <a:xfrm rot="378550">
            <a:off x="-177358" y="488312"/>
            <a:ext cx="5286568" cy="3457756"/>
            <a:chOff x="107505" y="2670731"/>
            <a:chExt cx="2523178" cy="1625987"/>
          </a:xfrm>
        </p:grpSpPr>
        <p:sp>
          <p:nvSpPr>
            <p:cNvPr id="6" name="Arc 5">
              <a:extLst>
                <a:ext uri="{FF2B5EF4-FFF2-40B4-BE49-F238E27FC236}">
                  <a16:creationId xmlns:a16="http://schemas.microsoft.com/office/drawing/2014/main" id="{68D9FA73-4C17-B1F8-E6B1-105992B27DD5}"/>
                </a:ext>
              </a:extLst>
            </p:cNvPr>
            <p:cNvSpPr/>
            <p:nvPr/>
          </p:nvSpPr>
          <p:spPr>
            <a:xfrm rot="19120871">
              <a:off x="1005875" y="2670731"/>
              <a:ext cx="1624808" cy="1625987"/>
            </a:xfrm>
            <a:prstGeom prst="arc">
              <a:avLst>
                <a:gd name="adj1" fmla="val 17876027"/>
                <a:gd name="adj2" fmla="val 0"/>
              </a:avLst>
            </a:prstGeom>
            <a:ln w="127000">
              <a:solidFill>
                <a:schemeClr val="accent6">
                  <a:lumMod val="60000"/>
                  <a:lumOff val="40000"/>
                  <a:alpha val="7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E483A8D1-95EC-E458-9587-8DABB5B54021}"/>
                </a:ext>
              </a:extLst>
            </p:cNvPr>
            <p:cNvCxnSpPr>
              <a:stCxn id="6" idx="0"/>
            </p:cNvCxnSpPr>
            <p:nvPr/>
          </p:nvCxnSpPr>
          <p:spPr>
            <a:xfrm flipH="1">
              <a:off x="107505" y="2692941"/>
              <a:ext cx="1522600" cy="159995"/>
            </a:xfrm>
            <a:prstGeom prst="line">
              <a:avLst/>
            </a:prstGeom>
            <a:ln w="127000">
              <a:solidFill>
                <a:schemeClr val="accent6">
                  <a:lumMod val="60000"/>
                  <a:lumOff val="40000"/>
                  <a:alpha val="7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84CD7B8B-D4D4-70F2-5AC6-C47DF72BBE5B}"/>
              </a:ext>
            </a:extLst>
          </p:cNvPr>
          <p:cNvSpPr/>
          <p:nvPr/>
        </p:nvSpPr>
        <p:spPr>
          <a:xfrm rot="21239597">
            <a:off x="208159" y="329315"/>
            <a:ext cx="3827871" cy="1316278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0530449-E536-B496-051B-6DB8497164E2}"/>
              </a:ext>
            </a:extLst>
          </p:cNvPr>
          <p:cNvSpPr/>
          <p:nvPr/>
        </p:nvSpPr>
        <p:spPr>
          <a:xfrm rot="20701414">
            <a:off x="5951739" y="2519062"/>
            <a:ext cx="5749291" cy="191560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700" dirty="0"/>
              <a:t>&lt;</a:t>
            </a:r>
          </a:p>
        </p:txBody>
      </p:sp>
      <p:sp>
        <p:nvSpPr>
          <p:cNvPr id="10" name="Flèche courbée vers la droite 25">
            <a:extLst>
              <a:ext uri="{FF2B5EF4-FFF2-40B4-BE49-F238E27FC236}">
                <a16:creationId xmlns:a16="http://schemas.microsoft.com/office/drawing/2014/main" id="{F52168BC-EF6A-ED56-617C-CB3E322E2177}"/>
              </a:ext>
            </a:extLst>
          </p:cNvPr>
          <p:cNvSpPr/>
          <p:nvPr/>
        </p:nvSpPr>
        <p:spPr>
          <a:xfrm rot="16200000">
            <a:off x="2470235" y="2382619"/>
            <a:ext cx="1038344" cy="2686320"/>
          </a:xfrm>
          <a:prstGeom prst="curv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>
              <a:solidFill>
                <a:schemeClr val="tx1"/>
              </a:solidFill>
            </a:endParaRPr>
          </a:p>
        </p:txBody>
      </p:sp>
      <p:sp>
        <p:nvSpPr>
          <p:cNvPr id="11" name="Flèche courbée vers la droite 28">
            <a:extLst>
              <a:ext uri="{FF2B5EF4-FFF2-40B4-BE49-F238E27FC236}">
                <a16:creationId xmlns:a16="http://schemas.microsoft.com/office/drawing/2014/main" id="{435C0DA6-AA80-EEBD-4083-B20DBF6CAF28}"/>
              </a:ext>
            </a:extLst>
          </p:cNvPr>
          <p:cNvSpPr/>
          <p:nvPr/>
        </p:nvSpPr>
        <p:spPr>
          <a:xfrm rot="17136574" flipH="1">
            <a:off x="3033443" y="926931"/>
            <a:ext cx="1332245" cy="3081381"/>
          </a:xfrm>
          <a:prstGeom prst="curv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>
              <a:solidFill>
                <a:schemeClr val="tx1"/>
              </a:solidFill>
            </a:endParaRPr>
          </a:p>
        </p:txBody>
      </p:sp>
      <p:sp>
        <p:nvSpPr>
          <p:cNvPr id="12" name="Flèche courbée vers la droite 29">
            <a:extLst>
              <a:ext uri="{FF2B5EF4-FFF2-40B4-BE49-F238E27FC236}">
                <a16:creationId xmlns:a16="http://schemas.microsoft.com/office/drawing/2014/main" id="{B39C9F4F-B320-334A-9719-D3F0B4BF6EF7}"/>
              </a:ext>
            </a:extLst>
          </p:cNvPr>
          <p:cNvSpPr/>
          <p:nvPr/>
        </p:nvSpPr>
        <p:spPr>
          <a:xfrm>
            <a:off x="786486" y="2073018"/>
            <a:ext cx="516940" cy="7488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>
              <a:solidFill>
                <a:schemeClr val="tx1"/>
              </a:solidFill>
            </a:endParaRPr>
          </a:p>
        </p:txBody>
      </p:sp>
      <p:sp>
        <p:nvSpPr>
          <p:cNvPr id="13" name="Flèche courbée vers la droite 30">
            <a:extLst>
              <a:ext uri="{FF2B5EF4-FFF2-40B4-BE49-F238E27FC236}">
                <a16:creationId xmlns:a16="http://schemas.microsoft.com/office/drawing/2014/main" id="{85240A2A-4CF7-0EC9-8801-66FADAFACB92}"/>
              </a:ext>
            </a:extLst>
          </p:cNvPr>
          <p:cNvSpPr/>
          <p:nvPr/>
        </p:nvSpPr>
        <p:spPr>
          <a:xfrm>
            <a:off x="121262" y="2551153"/>
            <a:ext cx="1063374" cy="959209"/>
          </a:xfrm>
          <a:prstGeom prst="curvedRightArrow">
            <a:avLst>
              <a:gd name="adj1" fmla="val 25000"/>
              <a:gd name="adj2" fmla="val 49171"/>
              <a:gd name="adj3" fmla="val 25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>
              <a:solidFill>
                <a:schemeClr val="tx1"/>
              </a:solidFill>
            </a:endParaRPr>
          </a:p>
        </p:txBody>
      </p:sp>
      <p:grpSp>
        <p:nvGrpSpPr>
          <p:cNvPr id="14" name="Groupe 80">
            <a:extLst>
              <a:ext uri="{FF2B5EF4-FFF2-40B4-BE49-F238E27FC236}">
                <a16:creationId xmlns:a16="http://schemas.microsoft.com/office/drawing/2014/main" id="{1E623BAB-3CA5-7B69-3A9E-7E511EBC637F}"/>
              </a:ext>
            </a:extLst>
          </p:cNvPr>
          <p:cNvGrpSpPr>
            <a:grpSpLocks/>
          </p:cNvGrpSpPr>
          <p:nvPr/>
        </p:nvGrpSpPr>
        <p:grpSpPr bwMode="auto">
          <a:xfrm>
            <a:off x="340965" y="741859"/>
            <a:ext cx="3917537" cy="1624122"/>
            <a:chOff x="1257743" y="2947877"/>
            <a:chExt cx="1560833" cy="611261"/>
          </a:xfrm>
          <a:solidFill>
            <a:schemeClr val="accent3">
              <a:alpha val="80000"/>
            </a:schemeClr>
          </a:solidFill>
        </p:grpSpPr>
        <p:sp>
          <p:nvSpPr>
            <p:cNvPr id="15" name="Flèche vers le haut 32">
              <a:extLst>
                <a:ext uri="{FF2B5EF4-FFF2-40B4-BE49-F238E27FC236}">
                  <a16:creationId xmlns:a16="http://schemas.microsoft.com/office/drawing/2014/main" id="{AC192310-583D-2840-62E4-CD92D16E7A56}"/>
                </a:ext>
              </a:extLst>
            </p:cNvPr>
            <p:cNvSpPr/>
            <p:nvPr/>
          </p:nvSpPr>
          <p:spPr>
            <a:xfrm rot="9162687">
              <a:off x="2167568" y="3190793"/>
              <a:ext cx="308038" cy="274671"/>
            </a:xfrm>
            <a:prstGeom prst="upArrow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16" name="Flèche vers le haut 33">
              <a:extLst>
                <a:ext uri="{FF2B5EF4-FFF2-40B4-BE49-F238E27FC236}">
                  <a16:creationId xmlns:a16="http://schemas.microsoft.com/office/drawing/2014/main" id="{C66CEB57-0F7C-1029-47A5-46D8C8DBD607}"/>
                </a:ext>
              </a:extLst>
            </p:cNvPr>
            <p:cNvSpPr/>
            <p:nvPr/>
          </p:nvSpPr>
          <p:spPr>
            <a:xfrm rot="6083871">
              <a:off x="2527222" y="2964536"/>
              <a:ext cx="308012" cy="274694"/>
            </a:xfrm>
            <a:prstGeom prst="upArrow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17" name="Flèche vers le haut 34">
              <a:extLst>
                <a:ext uri="{FF2B5EF4-FFF2-40B4-BE49-F238E27FC236}">
                  <a16:creationId xmlns:a16="http://schemas.microsoft.com/office/drawing/2014/main" id="{93E4B297-62A6-A902-A8AC-2CCECEA43492}"/>
                </a:ext>
              </a:extLst>
            </p:cNvPr>
            <p:cNvSpPr/>
            <p:nvPr/>
          </p:nvSpPr>
          <p:spPr>
            <a:xfrm rot="10494279">
              <a:off x="1703922" y="3284468"/>
              <a:ext cx="308038" cy="274670"/>
            </a:xfrm>
            <a:prstGeom prst="upArrow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18" name="Flèche vers le haut 35">
              <a:extLst>
                <a:ext uri="{FF2B5EF4-FFF2-40B4-BE49-F238E27FC236}">
                  <a16:creationId xmlns:a16="http://schemas.microsoft.com/office/drawing/2014/main" id="{D9E40AEB-11BF-FEAC-F070-977916158829}"/>
                </a:ext>
              </a:extLst>
            </p:cNvPr>
            <p:cNvSpPr/>
            <p:nvPr/>
          </p:nvSpPr>
          <p:spPr>
            <a:xfrm rot="12196467">
              <a:off x="1257743" y="3206670"/>
              <a:ext cx="308038" cy="274671"/>
            </a:xfrm>
            <a:prstGeom prst="upArrow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</p:grpSp>
      <p:grpSp>
        <p:nvGrpSpPr>
          <p:cNvPr id="20" name="Groupe 61">
            <a:extLst>
              <a:ext uri="{FF2B5EF4-FFF2-40B4-BE49-F238E27FC236}">
                <a16:creationId xmlns:a16="http://schemas.microsoft.com/office/drawing/2014/main" id="{2AAD354B-33D1-F36D-339D-17163E0B7D13}"/>
              </a:ext>
            </a:extLst>
          </p:cNvPr>
          <p:cNvGrpSpPr>
            <a:grpSpLocks/>
          </p:cNvGrpSpPr>
          <p:nvPr/>
        </p:nvGrpSpPr>
        <p:grpSpPr bwMode="auto">
          <a:xfrm rot="902885">
            <a:off x="754962" y="2904788"/>
            <a:ext cx="3413840" cy="628455"/>
            <a:chOff x="1763688" y="5157192"/>
            <a:chExt cx="2448272" cy="432048"/>
          </a:xfrm>
          <a:solidFill>
            <a:schemeClr val="accent5">
              <a:alpha val="63000"/>
            </a:schemeClr>
          </a:solidFill>
        </p:grpSpPr>
        <p:sp>
          <p:nvSpPr>
            <p:cNvPr id="21" name="Flèche vers le haut 21">
              <a:extLst>
                <a:ext uri="{FF2B5EF4-FFF2-40B4-BE49-F238E27FC236}">
                  <a16:creationId xmlns:a16="http://schemas.microsoft.com/office/drawing/2014/main" id="{B5F33047-56A3-C678-7B7F-23958CAB2D00}"/>
                </a:ext>
              </a:extLst>
            </p:cNvPr>
            <p:cNvSpPr/>
            <p:nvPr/>
          </p:nvSpPr>
          <p:spPr>
            <a:xfrm>
              <a:off x="2407766" y="5151253"/>
              <a:ext cx="503674" cy="432048"/>
            </a:xfrm>
            <a:prstGeom prst="up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22" name="Flèche vers le haut 22">
              <a:extLst>
                <a:ext uri="{FF2B5EF4-FFF2-40B4-BE49-F238E27FC236}">
                  <a16:creationId xmlns:a16="http://schemas.microsoft.com/office/drawing/2014/main" id="{D06415EA-74BF-F14C-A1A5-9D3D08FA92DB}"/>
                </a:ext>
              </a:extLst>
            </p:cNvPr>
            <p:cNvSpPr/>
            <p:nvPr/>
          </p:nvSpPr>
          <p:spPr>
            <a:xfrm>
              <a:off x="1760384" y="5153269"/>
              <a:ext cx="503674" cy="432048"/>
            </a:xfrm>
            <a:prstGeom prst="up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23" name="Flèche vers le haut 23">
              <a:extLst>
                <a:ext uri="{FF2B5EF4-FFF2-40B4-BE49-F238E27FC236}">
                  <a16:creationId xmlns:a16="http://schemas.microsoft.com/office/drawing/2014/main" id="{61152F61-6446-5D14-79DA-D445FD0585A9}"/>
                </a:ext>
              </a:extLst>
            </p:cNvPr>
            <p:cNvSpPr/>
            <p:nvPr/>
          </p:nvSpPr>
          <p:spPr>
            <a:xfrm>
              <a:off x="3053315" y="5152464"/>
              <a:ext cx="503674" cy="432048"/>
            </a:xfrm>
            <a:prstGeom prst="up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  <p:sp>
          <p:nvSpPr>
            <p:cNvPr id="24" name="Flèche vers le haut 24">
              <a:extLst>
                <a:ext uri="{FF2B5EF4-FFF2-40B4-BE49-F238E27FC236}">
                  <a16:creationId xmlns:a16="http://schemas.microsoft.com/office/drawing/2014/main" id="{28D0AA0D-1505-E469-C73A-8C1267F80D4C}"/>
                </a:ext>
              </a:extLst>
            </p:cNvPr>
            <p:cNvSpPr/>
            <p:nvPr/>
          </p:nvSpPr>
          <p:spPr>
            <a:xfrm>
              <a:off x="3707735" y="5156712"/>
              <a:ext cx="503674" cy="432048"/>
            </a:xfrm>
            <a:prstGeom prst="upArrow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700"/>
            </a:p>
          </p:txBody>
        </p:sp>
      </p:grpSp>
      <p:sp>
        <p:nvSpPr>
          <p:cNvPr id="25" name="Chevron 26">
            <a:extLst>
              <a:ext uri="{FF2B5EF4-FFF2-40B4-BE49-F238E27FC236}">
                <a16:creationId xmlns:a16="http://schemas.microsoft.com/office/drawing/2014/main" id="{5B2505BB-95C2-36E6-B091-8820840F0249}"/>
              </a:ext>
            </a:extLst>
          </p:cNvPr>
          <p:cNvSpPr/>
          <p:nvPr/>
        </p:nvSpPr>
        <p:spPr>
          <a:xfrm>
            <a:off x="4947852" y="1645600"/>
            <a:ext cx="781549" cy="2183490"/>
          </a:xfrm>
          <a:prstGeom prst="chevron">
            <a:avLst/>
          </a:prstGeom>
          <a:solidFill>
            <a:schemeClr val="accent5">
              <a:alpha val="3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F3E8BBD-CA22-F201-F5F2-52847B23E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2237"/>
            <a:ext cx="2282181" cy="824763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EA47868-DCD0-F01F-821C-43372C72ECBF}"/>
              </a:ext>
            </a:extLst>
          </p:cNvPr>
          <p:cNvCxnSpPr>
            <a:cxnSpLocks/>
          </p:cNvCxnSpPr>
          <p:nvPr/>
        </p:nvCxnSpPr>
        <p:spPr>
          <a:xfrm>
            <a:off x="2282181" y="9636920"/>
            <a:ext cx="0" cy="460772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A89A8E2-889C-13F4-69AE-65B577F7D64C}"/>
              </a:ext>
            </a:extLst>
          </p:cNvPr>
          <p:cNvSpPr/>
          <p:nvPr/>
        </p:nvSpPr>
        <p:spPr>
          <a:xfrm rot="10800000">
            <a:off x="62940" y="-923388"/>
            <a:ext cx="1324328" cy="3296173"/>
          </a:xfrm>
          <a:prstGeom prst="arc">
            <a:avLst/>
          </a:prstGeom>
          <a:ln w="130175">
            <a:solidFill>
              <a:schemeClr val="accent6">
                <a:lumMod val="60000"/>
                <a:lumOff val="40000"/>
                <a:alpha val="7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sp>
        <p:nvSpPr>
          <p:cNvPr id="19" name="Chevron 27">
            <a:extLst>
              <a:ext uri="{FF2B5EF4-FFF2-40B4-BE49-F238E27FC236}">
                <a16:creationId xmlns:a16="http://schemas.microsoft.com/office/drawing/2014/main" id="{695C678E-5F4B-FDDB-417A-1252FE94F352}"/>
              </a:ext>
            </a:extLst>
          </p:cNvPr>
          <p:cNvSpPr/>
          <p:nvPr/>
        </p:nvSpPr>
        <p:spPr>
          <a:xfrm flipH="1">
            <a:off x="105340" y="2101713"/>
            <a:ext cx="755567" cy="1941380"/>
          </a:xfrm>
          <a:prstGeom prst="chevron">
            <a:avLst/>
          </a:prstGeom>
          <a:solidFill>
            <a:schemeClr val="accent5">
              <a:alpha val="3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700"/>
          </a:p>
        </p:txBody>
      </p:sp>
      <p:sp>
        <p:nvSpPr>
          <p:cNvPr id="31" name="Espace réservé du numéro de diapositive 2">
            <a:extLst>
              <a:ext uri="{FF2B5EF4-FFF2-40B4-BE49-F238E27FC236}">
                <a16:creationId xmlns:a16="http://schemas.microsoft.com/office/drawing/2014/main" id="{40767AD5-4DD7-4278-C69A-C5AF638A047D}"/>
              </a:ext>
            </a:extLst>
          </p:cNvPr>
          <p:cNvSpPr txBox="1">
            <a:spLocks/>
          </p:cNvSpPr>
          <p:nvPr/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EBA536B-753E-4CA6-8EC7-A7A3C8AA2095}" type="slidenum">
              <a:rPr lang="fr-FR" sz="1400" smtClean="0"/>
              <a:pPr algn="r"/>
              <a:t>25</a:t>
            </a:fld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9776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 animBg="1"/>
      <p:bldP spid="2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2DFE5-D29C-F6A5-5845-BFA01669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HAROPA PORT | LE HAVRE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690860-B493-DEA9-2FE7-D3DB4C3C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26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A5AD3-3A68-7C08-A047-995129328753}"/>
              </a:ext>
            </a:extLst>
          </p:cNvPr>
          <p:cNvSpPr txBox="1"/>
          <p:nvPr/>
        </p:nvSpPr>
        <p:spPr>
          <a:xfrm>
            <a:off x="355278" y="1689116"/>
            <a:ext cx="3350448" cy="4270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>
              <a:lnSpc>
                <a:spcPts val="3120"/>
              </a:lnSpc>
            </a:pPr>
            <a:r>
              <a:rPr lang="en-US" sz="20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Circonscription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portuaire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080" lvl="1">
              <a:lnSpc>
                <a:spcPts val="312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77 700 ha</a:t>
            </a:r>
          </a:p>
          <a:p>
            <a:pPr marL="259080" lvl="1">
              <a:lnSpc>
                <a:spcPts val="312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080" lvl="1">
              <a:lnSpc>
                <a:spcPts val="3120"/>
              </a:lnSpc>
            </a:pPr>
            <a:r>
              <a:rPr lang="en-US" sz="20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Circonscription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terrestre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9080" lvl="1">
              <a:lnSpc>
                <a:spcPts val="312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 10 623 ha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dont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globalement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725488" lvl="2" indent="-284163">
              <a:lnSpc>
                <a:spcPts val="3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d’activités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industrialo-portuaires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5488" lvl="2" indent="-284163">
              <a:lnSpc>
                <a:spcPts val="3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25%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bassins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portuaires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  </a:t>
            </a:r>
          </a:p>
          <a:p>
            <a:pPr marL="725488" lvl="2" indent="-284163">
              <a:lnSpc>
                <a:spcPts val="3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25% milieu naturel (2500 ha)</a:t>
            </a:r>
          </a:p>
          <a:p>
            <a:pPr marL="725488" lvl="2" indent="-284163">
              <a:lnSpc>
                <a:spcPts val="312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25%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réserve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foncière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4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texte, carte, capture d’écran&#10;&#10;Description générée automatiquement">
            <a:extLst>
              <a:ext uri="{FF2B5EF4-FFF2-40B4-BE49-F238E27FC236}">
                <a16:creationId xmlns:a16="http://schemas.microsoft.com/office/drawing/2014/main" id="{73087D26-789B-4555-A422-6A8A35CF96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95" y="1414242"/>
            <a:ext cx="8291305" cy="46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4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CD92B-DE61-3136-FD55-35C9DC413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3C4DF3B-ADAB-CABB-A985-10533559B5FC}"/>
              </a:ext>
            </a:extLst>
          </p:cNvPr>
          <p:cNvGrpSpPr/>
          <p:nvPr/>
        </p:nvGrpSpPr>
        <p:grpSpPr>
          <a:xfrm>
            <a:off x="4675820" y="0"/>
            <a:ext cx="7526372" cy="6858000"/>
            <a:chOff x="7035607" y="0"/>
            <a:chExt cx="11309470" cy="1030514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5E5CE81-5CF1-EEAA-38E8-04B8A26B5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78" t="8082" r="13384" b="10270"/>
            <a:stretch/>
          </p:blipFill>
          <p:spPr>
            <a:xfrm>
              <a:off x="7035607" y="0"/>
              <a:ext cx="6499131" cy="6160898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83AB53C-440A-B9E8-4D80-D5AC813FC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60" t="8182" r="20412"/>
            <a:stretch/>
          </p:blipFill>
          <p:spPr>
            <a:xfrm>
              <a:off x="12987774" y="0"/>
              <a:ext cx="5357303" cy="6160898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BBE1DD0F-DDF2-76B8-8A56-268159840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613" b="27875"/>
            <a:stretch>
              <a:fillRect/>
            </a:stretch>
          </p:blipFill>
          <p:spPr>
            <a:xfrm>
              <a:off x="7037484" y="6134101"/>
              <a:ext cx="11292278" cy="4171042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B08DD5-C114-5C62-91A5-C39FC832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27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2795144-FA4D-DA4C-9FD7-34589195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infrastructures gérées par le port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A64E7D2-E824-305C-D647-9C0925D622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0225" y="2087563"/>
            <a:ext cx="3962400" cy="365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(y compris Antifer) : 35 km dont quais sur Port 2000 : 3,5 km (+ 700 m. à aménager sur P11-P12)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Digues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35 km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Ecluses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6 (François 1er, Tancarville ancienne, Tancarville nouvelle, Citadelle, Quinette, Vétillart)</a:t>
            </a:r>
          </a:p>
          <a:p>
            <a:pPr>
              <a:spcAft>
                <a:spcPts val="600"/>
              </a:spcAft>
            </a:pP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Ecluse François 1er (la plus grande d’Europe jusqu’en 1989) pour navires jusqu’à 365 m long/55m larg. 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Ponts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22 (dont ponts mobiles des écluses et 2 passerelles amovibles (Vauban, </a:t>
            </a:r>
            <a:r>
              <a:rPr lang="fr-FR" sz="16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Lamblardie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)) 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Ponts et écluses 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27 300 manœuvres (2018)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Formes de radoub 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150 km </a:t>
            </a:r>
          </a:p>
          <a:p>
            <a:pPr>
              <a:spcAft>
                <a:spcPts val="600"/>
              </a:spcAft>
            </a:pPr>
            <a:r>
              <a:rPr lang="fr-FR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</a:t>
            </a:r>
            <a:r>
              <a:rPr lang="fr-F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160 km de voies ferrées, 121 passages à niveau</a:t>
            </a:r>
          </a:p>
        </p:txBody>
      </p:sp>
    </p:spTree>
    <p:extLst>
      <p:ext uri="{BB962C8B-B14F-4D97-AF65-F5344CB8AC3E}">
        <p14:creationId xmlns:p14="http://schemas.microsoft.com/office/powerpoint/2010/main" val="397316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818F184-0F65-1FF4-0DD9-870F40978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01" b="24886"/>
          <a:stretch/>
        </p:blipFill>
        <p:spPr>
          <a:xfrm>
            <a:off x="0" y="2919416"/>
            <a:ext cx="12257359" cy="39385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D950F8-A9F0-EE8B-C463-B654773F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leviers de la transition écologique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076BBE-4EFC-F1D2-1053-96CEC1EF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28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E0DE65-DDDD-EDE9-35DB-9A462A49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35" y="919490"/>
            <a:ext cx="10950330" cy="19999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 gestionnaire d’un patrimoine naturel de 5000 ha sur l’axe Seine  en partie intégrée dans la réserve de l’estuaire :</a:t>
            </a:r>
          </a:p>
          <a:p>
            <a:r>
              <a:rPr lang="fr-FR" dirty="0"/>
              <a:t>=&gt; réservoir de biodiversité, enjeux de  connaissance/ expérimentation/ préservation/ recréation d’espaces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 promoteur de solutions de transfert modal vers le fleuve et la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 engage dans la maitrise des impacts des activités portuaires et améliorer l’acceptabilité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 acteur de la décarbonation et de la structuration d’une filière hydrogène verte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Port intégrateur d’une filière économie circulaire et catalyseur des synergies industrielles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A7980D-EE2D-2E95-E8F9-28EB5845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B146252-A9D2-4B11-E21C-1A00C85CD736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643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au, extérieur, bateau, ciel&#10;&#10;Description générée automatiquement">
            <a:extLst>
              <a:ext uri="{FF2B5EF4-FFF2-40B4-BE49-F238E27FC236}">
                <a16:creationId xmlns:a16="http://schemas.microsoft.com/office/drawing/2014/main" id="{1FDDB570-D12B-AE59-F4DF-5071BB87F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3" r="43388"/>
          <a:stretch/>
        </p:blipFill>
        <p:spPr>
          <a:xfrm>
            <a:off x="6936545" y="0"/>
            <a:ext cx="5255455" cy="688282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54AFC9-851C-5289-40C7-3A32FCA2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8"/>
            <a:ext cx="7853875" cy="1198143"/>
          </a:xfrm>
          <a:solidFill>
            <a:schemeClr val="bg2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Une desserte efficace et écologique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 l’Hinterland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930105A-CDC0-CED8-F4F1-E5A255EE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29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4B7027-82B5-9FBF-A557-E5F322972A37}"/>
              </a:ext>
            </a:extLst>
          </p:cNvPr>
          <p:cNvSpPr txBox="1"/>
          <p:nvPr/>
        </p:nvSpPr>
        <p:spPr>
          <a:xfrm>
            <a:off x="498773" y="2105133"/>
            <a:ext cx="5831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000000"/>
                </a:solidFill>
                <a:latin typeface="Rockford Sans" panose="020B0604020202020204" charset="0"/>
                <a:cs typeface="Arial" panose="020B0604020202020204" pitchFamily="34" charset="0"/>
              </a:rPr>
              <a:t>HAROPA PORT</a:t>
            </a:r>
            <a:r>
              <a:rPr lang="fr-FR" dirty="0">
                <a:solidFill>
                  <a:srgbClr val="000000"/>
                </a:solidFill>
                <a:latin typeface="Rockford Sans" panose="020B0604020202020204" charset="0"/>
                <a:cs typeface="Arial" panose="020B0604020202020204" pitchFamily="34" charset="0"/>
              </a:rPr>
              <a:t>, par sa situation géographique et ses connexions  de qualité, offre un choix unique de solutions multimodales, attractives et écologiques.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8B8FE1-455C-5742-1E1E-D023709DB9C3}"/>
              </a:ext>
            </a:extLst>
          </p:cNvPr>
          <p:cNvSpPr txBox="1"/>
          <p:nvPr/>
        </p:nvSpPr>
        <p:spPr>
          <a:xfrm>
            <a:off x="530471" y="4314734"/>
            <a:ext cx="616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chemeClr val="bg1"/>
                </a:solidFill>
                <a:highlight>
                  <a:srgbClr val="0037FF"/>
                </a:highlight>
                <a:latin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chemeClr val="bg1"/>
                </a:solidFill>
                <a:highlight>
                  <a:srgbClr val="0037FF"/>
                </a:highlight>
                <a:latin typeface="+mj-lt"/>
                <a:cs typeface="Arial" panose="020B0604020202020204" pitchFamily="34" charset="0"/>
              </a:rPr>
              <a:t>Une quarantaine de services fluviaux hebdomadaires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A6AA36-D7AC-1399-6B2C-DC5090B5F1DD}"/>
              </a:ext>
            </a:extLst>
          </p:cNvPr>
          <p:cNvSpPr txBox="1"/>
          <p:nvPr/>
        </p:nvSpPr>
        <p:spPr>
          <a:xfrm>
            <a:off x="530471" y="3266828"/>
            <a:ext cx="69715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dirty="0">
                <a:solidFill>
                  <a:schemeClr val="bg1"/>
                </a:solidFill>
                <a:highlight>
                  <a:srgbClr val="0037FF"/>
                </a:highlight>
                <a:latin typeface="+mj-lt"/>
                <a:cs typeface="Arial" panose="020B0604020202020204" pitchFamily="34" charset="0"/>
              </a:rPr>
              <a:t> 4 terminaux multimodaux </a:t>
            </a:r>
          </a:p>
          <a:p>
            <a:pPr algn="l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 Havre, Rouen, Gennevilliers, Bonneuil-sur-Marne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183ECA-5528-786E-E3F4-1963C20E004F}"/>
              </a:ext>
            </a:extLst>
          </p:cNvPr>
          <p:cNvSpPr txBox="1"/>
          <p:nvPr/>
        </p:nvSpPr>
        <p:spPr>
          <a:xfrm>
            <a:off x="530470" y="5085641"/>
            <a:ext cx="820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chemeClr val="bg1"/>
                </a:solidFill>
                <a:highlight>
                  <a:srgbClr val="0037FF"/>
                </a:highlight>
                <a:latin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fr-FR" b="1" dirty="0">
                <a:solidFill>
                  <a:schemeClr val="bg1"/>
                </a:solidFill>
                <a:highlight>
                  <a:srgbClr val="0037FF"/>
                </a:highlight>
                <a:latin typeface="+mj-lt"/>
                <a:cs typeface="Arial" panose="020B0604020202020204" pitchFamily="34" charset="0"/>
              </a:rPr>
              <a:t>Plus de 60 allers-retours ferroviaires par semaine</a:t>
            </a:r>
          </a:p>
          <a:p>
            <a:pPr algn="l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Vers 16 destinations</a:t>
            </a:r>
          </a:p>
        </p:txBody>
      </p:sp>
    </p:spTree>
    <p:extLst>
      <p:ext uri="{BB962C8B-B14F-4D97-AF65-F5344CB8AC3E}">
        <p14:creationId xmlns:p14="http://schemas.microsoft.com/office/powerpoint/2010/main" val="107353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5B6B-0127-A9F0-64DF-F4832361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Routes mondiales et compétition portuaire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B4E929-D0FA-C3DB-A537-9A5DF3EC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7996B44-3B1B-D792-8053-93047AFE441B}"/>
              </a:ext>
            </a:extLst>
          </p:cNvPr>
          <p:cNvSpPr txBox="1">
            <a:spLocks/>
          </p:cNvSpPr>
          <p:nvPr/>
        </p:nvSpPr>
        <p:spPr>
          <a:xfrm>
            <a:off x="694053" y="2390482"/>
            <a:ext cx="1574362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69951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4A6315-303A-48F8-5619-D246434118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1" y="1584000"/>
            <a:ext cx="5794104" cy="396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8452379-1F2A-91E1-6868-C0005ABDE1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000" y="1584000"/>
            <a:ext cx="5794104" cy="3959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54C5C1-88C3-0A91-046C-890F863548C7}"/>
              </a:ext>
            </a:extLst>
          </p:cNvPr>
          <p:cNvSpPr txBox="1"/>
          <p:nvPr/>
        </p:nvSpPr>
        <p:spPr>
          <a:xfrm>
            <a:off x="374400" y="396000"/>
            <a:ext cx="1181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anose="020B0604020202020204" pitchFamily="34" charset="0"/>
              </a:rPr>
              <a:t>La stratégie multimodale portée par l’extension de notre offre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6C62E2-06F3-0661-791D-B80479CB7DBD}"/>
              </a:ext>
            </a:extLst>
          </p:cNvPr>
          <p:cNvGrpSpPr/>
          <p:nvPr/>
        </p:nvGrpSpPr>
        <p:grpSpPr>
          <a:xfrm>
            <a:off x="2520000" y="1080000"/>
            <a:ext cx="1044222" cy="1044222"/>
            <a:chOff x="2592000" y="1008000"/>
            <a:chExt cx="1044222" cy="1044222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0EDA1B6-D241-334D-9715-2AC916BC9263}"/>
                </a:ext>
              </a:extLst>
            </p:cNvPr>
            <p:cNvSpPr/>
            <p:nvPr/>
          </p:nvSpPr>
          <p:spPr>
            <a:xfrm>
              <a:off x="2592000" y="1008000"/>
              <a:ext cx="1044222" cy="1044222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69804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9X moins de 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32E169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CO2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vs la route</a:t>
              </a:r>
            </a:p>
          </p:txBody>
        </p:sp>
        <p:pic>
          <p:nvPicPr>
            <p:cNvPr id="16" name="Image 15" descr="Une image contenant Graphique, clipart, cercle, logo&#10;&#10;Description générée automatiquement">
              <a:extLst>
                <a:ext uri="{FF2B5EF4-FFF2-40B4-BE49-F238E27FC236}">
                  <a16:creationId xmlns:a16="http://schemas.microsoft.com/office/drawing/2014/main" id="{547A53C1-E72D-2F9D-5297-33B90E91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393" y="1080000"/>
              <a:ext cx="539889" cy="539889"/>
            </a:xfrm>
            <a:prstGeom prst="rect">
              <a:avLst/>
            </a:prstGeom>
          </p:spPr>
        </p:pic>
        <p:pic>
          <p:nvPicPr>
            <p:cNvPr id="17" name="Graphique 16" descr="Feuille avec un remplissage uni">
              <a:extLst>
                <a:ext uri="{FF2B5EF4-FFF2-40B4-BE49-F238E27FC236}">
                  <a16:creationId xmlns:a16="http://schemas.microsoft.com/office/drawing/2014/main" id="{F9F32175-532E-B983-2B35-6D4C78EAF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86111" y="1404000"/>
              <a:ext cx="252000" cy="25200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BDA1482-DA4D-D02F-1328-D5D3375E6638}"/>
              </a:ext>
            </a:extLst>
          </p:cNvPr>
          <p:cNvGrpSpPr/>
          <p:nvPr/>
        </p:nvGrpSpPr>
        <p:grpSpPr>
          <a:xfrm>
            <a:off x="8532000" y="1080000"/>
            <a:ext cx="1044222" cy="1044222"/>
            <a:chOff x="7136946" y="944846"/>
            <a:chExt cx="1044222" cy="104422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7478563-8C8E-66B7-4956-65D720D93F72}"/>
                </a:ext>
              </a:extLst>
            </p:cNvPr>
            <p:cNvSpPr/>
            <p:nvPr/>
          </p:nvSpPr>
          <p:spPr>
            <a:xfrm>
              <a:off x="7136946" y="944846"/>
              <a:ext cx="1044222" cy="1044222"/>
            </a:xfrm>
            <a:prstGeom prst="ellipse">
              <a:avLst/>
            </a:prstGeom>
            <a:solidFill>
              <a:schemeClr val="bg2">
                <a:lumMod val="20000"/>
                <a:lumOff val="80000"/>
                <a:alpha val="69804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4X moins de 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32E169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CO2</a:t>
              </a: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vs la route</a:t>
              </a:r>
            </a:p>
          </p:txBody>
        </p:sp>
        <p:pic>
          <p:nvPicPr>
            <p:cNvPr id="11" name="Image 10" descr="Une image contenant symbole, logo, Graphique, cercle&#10;&#10;Description générée automatiquement">
              <a:extLst>
                <a:ext uri="{FF2B5EF4-FFF2-40B4-BE49-F238E27FC236}">
                  <a16:creationId xmlns:a16="http://schemas.microsoft.com/office/drawing/2014/main" id="{F2B5DA38-8278-EEBD-25FC-040D7CEE1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057" y="1016846"/>
              <a:ext cx="540000" cy="540000"/>
            </a:xfrm>
            <a:prstGeom prst="rect">
              <a:avLst/>
            </a:prstGeom>
          </p:spPr>
        </p:pic>
        <p:pic>
          <p:nvPicPr>
            <p:cNvPr id="10" name="Graphique 9" descr="Feuille avec un remplissage uni">
              <a:extLst>
                <a:ext uri="{FF2B5EF4-FFF2-40B4-BE49-F238E27FC236}">
                  <a16:creationId xmlns:a16="http://schemas.microsoft.com/office/drawing/2014/main" id="{235E58A6-E878-9BAD-69E3-01DF0270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30284" y="1340846"/>
              <a:ext cx="252000" cy="2520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6E48890-E9E2-5C51-3BE4-C6F3375B6D2C}"/>
              </a:ext>
            </a:extLst>
          </p:cNvPr>
          <p:cNvSpPr txBox="1"/>
          <p:nvPr/>
        </p:nvSpPr>
        <p:spPr>
          <a:xfrm>
            <a:off x="1620000" y="6444000"/>
            <a:ext cx="5640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 non contractuel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175A2A6-F8A9-271C-4E07-36F0EBF5DCA5}"/>
              </a:ext>
            </a:extLst>
          </p:cNvPr>
          <p:cNvGrpSpPr/>
          <p:nvPr/>
        </p:nvGrpSpPr>
        <p:grpSpPr>
          <a:xfrm>
            <a:off x="881207" y="5688000"/>
            <a:ext cx="4319690" cy="314660"/>
            <a:chOff x="7631438" y="5472400"/>
            <a:chExt cx="4319690" cy="314660"/>
          </a:xfrm>
        </p:grpSpPr>
        <p:pic>
          <p:nvPicPr>
            <p:cNvPr id="46" name="Image 45" descr="http://www.ferovergne.com/crbst_FEROVERGNE0.png?v=20lel45447aggem">
              <a:extLst>
                <a:ext uri="{FF2B5EF4-FFF2-40B4-BE49-F238E27FC236}">
                  <a16:creationId xmlns:a16="http://schemas.microsoft.com/office/drawing/2014/main" id="{5E21A492-688F-F233-CB99-972C10E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t="6618" b="23529"/>
            <a:stretch>
              <a:fillRect/>
            </a:stretch>
          </p:blipFill>
          <p:spPr bwMode="auto">
            <a:xfrm>
              <a:off x="8449796" y="5541661"/>
              <a:ext cx="698925" cy="17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B8D9270-6932-3E31-6325-60EC48179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6521" y="5511169"/>
              <a:ext cx="695561" cy="237123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507A374F-10A0-BEBE-0D25-B135B7550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438" y="5495805"/>
              <a:ext cx="618917" cy="267850"/>
            </a:xfrm>
            <a:prstGeom prst="rect">
              <a:avLst/>
            </a:prstGeom>
          </p:spPr>
        </p:pic>
        <p:pic>
          <p:nvPicPr>
            <p:cNvPr id="58" name="Image 57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0383366F-D741-7307-B174-546CDEAD3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162" y="5472400"/>
              <a:ext cx="618918" cy="314660"/>
            </a:xfrm>
            <a:prstGeom prst="rect">
              <a:avLst/>
            </a:prstGeom>
          </p:spPr>
        </p:pic>
        <p:pic>
          <p:nvPicPr>
            <p:cNvPr id="59" name="Image 58" descr="Une image contenant Police, Graphique, graphisme, texte&#10;&#10;Description générée automatiquement">
              <a:extLst>
                <a:ext uri="{FF2B5EF4-FFF2-40B4-BE49-F238E27FC236}">
                  <a16:creationId xmlns:a16="http://schemas.microsoft.com/office/drawing/2014/main" id="{9D85C37D-0B50-96D7-DFC9-023D54116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1523" y="5532612"/>
              <a:ext cx="889605" cy="194237"/>
            </a:xfrm>
            <a:prstGeom prst="rect">
              <a:avLst/>
            </a:prstGeom>
          </p:spPr>
        </p:pic>
      </p:grpSp>
      <p:grpSp>
        <p:nvGrpSpPr>
          <p:cNvPr id="321" name="Groupe 320">
            <a:extLst>
              <a:ext uri="{FF2B5EF4-FFF2-40B4-BE49-F238E27FC236}">
                <a16:creationId xmlns:a16="http://schemas.microsoft.com/office/drawing/2014/main" id="{C922D453-8A86-9977-4B1B-6AD672242CF9}"/>
              </a:ext>
            </a:extLst>
          </p:cNvPr>
          <p:cNvGrpSpPr/>
          <p:nvPr/>
        </p:nvGrpSpPr>
        <p:grpSpPr>
          <a:xfrm>
            <a:off x="7013404" y="5688000"/>
            <a:ext cx="4079296" cy="754738"/>
            <a:chOff x="7524000" y="3265621"/>
            <a:chExt cx="4079296" cy="754738"/>
          </a:xfrm>
        </p:grpSpPr>
        <p:pic>
          <p:nvPicPr>
            <p:cNvPr id="322" name="Image 32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4B70B12-B2EB-3FED-4837-972A7461E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000" y="3265621"/>
              <a:ext cx="995265" cy="393355"/>
            </a:xfrm>
            <a:prstGeom prst="rect">
              <a:avLst/>
            </a:prstGeom>
          </p:spPr>
        </p:pic>
        <p:pic>
          <p:nvPicPr>
            <p:cNvPr id="323" name="Image 322">
              <a:extLst>
                <a:ext uri="{FF2B5EF4-FFF2-40B4-BE49-F238E27FC236}">
                  <a16:creationId xmlns:a16="http://schemas.microsoft.com/office/drawing/2014/main" id="{D1365D38-D196-45B5-F8C5-D76F3BEA2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0" y="3717528"/>
              <a:ext cx="342502" cy="302831"/>
            </a:xfrm>
            <a:prstGeom prst="rect">
              <a:avLst/>
            </a:prstGeom>
          </p:spPr>
        </p:pic>
        <p:pic>
          <p:nvPicPr>
            <p:cNvPr id="325" name="Image 324">
              <a:extLst>
                <a:ext uri="{FF2B5EF4-FFF2-40B4-BE49-F238E27FC236}">
                  <a16:creationId xmlns:a16="http://schemas.microsoft.com/office/drawing/2014/main" id="{439A0C7E-D3FF-C58A-850D-C1CA67BD1B60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0529" y="3313677"/>
              <a:ext cx="988015" cy="297243"/>
            </a:xfrm>
            <a:prstGeom prst="rect">
              <a:avLst/>
            </a:prstGeom>
          </p:spPr>
        </p:pic>
        <p:pic>
          <p:nvPicPr>
            <p:cNvPr id="326" name="Image 325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44D60628-43BC-A0D6-9032-F598CD728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" t="16363" r="3389" b="14443"/>
            <a:stretch/>
          </p:blipFill>
          <p:spPr>
            <a:xfrm>
              <a:off x="9809808" y="3369926"/>
              <a:ext cx="1074269" cy="184744"/>
            </a:xfrm>
            <a:prstGeom prst="rect">
              <a:avLst/>
            </a:prstGeom>
          </p:spPr>
        </p:pic>
        <p:pic>
          <p:nvPicPr>
            <p:cNvPr id="327" name="Image 326">
              <a:extLst>
                <a:ext uri="{FF2B5EF4-FFF2-40B4-BE49-F238E27FC236}">
                  <a16:creationId xmlns:a16="http://schemas.microsoft.com/office/drawing/2014/main" id="{8291F0AA-EB90-F42D-F942-7916BD3C6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340" y="3291090"/>
              <a:ext cx="567956" cy="342416"/>
            </a:xfrm>
            <a:prstGeom prst="rect">
              <a:avLst/>
            </a:prstGeom>
          </p:spPr>
        </p:pic>
        <p:pic>
          <p:nvPicPr>
            <p:cNvPr id="328" name="Image 32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09860AD-DE0E-B14E-6A55-C9ADD6DE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452" y="3776571"/>
              <a:ext cx="805009" cy="184744"/>
            </a:xfrm>
            <a:prstGeom prst="rect">
              <a:avLst/>
            </a:prstGeom>
          </p:spPr>
        </p:pic>
        <p:pic>
          <p:nvPicPr>
            <p:cNvPr id="329" name="Image 328" descr="Une image contenant Graphique, Police, logo, capture d’écran&#10;&#10;Description générée automatiquement">
              <a:extLst>
                <a:ext uri="{FF2B5EF4-FFF2-40B4-BE49-F238E27FC236}">
                  <a16:creationId xmlns:a16="http://schemas.microsoft.com/office/drawing/2014/main" id="{2DA02D28-4BF8-3D63-3A48-F11BDEAC4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2" t="25156" r="12266" b="25246"/>
            <a:stretch/>
          </p:blipFill>
          <p:spPr>
            <a:xfrm>
              <a:off x="10138762" y="3750683"/>
              <a:ext cx="735849" cy="236521"/>
            </a:xfrm>
            <a:prstGeom prst="rect">
              <a:avLst/>
            </a:prstGeom>
          </p:spPr>
        </p:pic>
      </p:grpSp>
      <p:sp>
        <p:nvSpPr>
          <p:cNvPr id="330" name="Titre 1">
            <a:extLst>
              <a:ext uri="{FF2B5EF4-FFF2-40B4-BE49-F238E27FC236}">
                <a16:creationId xmlns:a16="http://schemas.microsoft.com/office/drawing/2014/main" id="{D9E992A7-9712-DC9C-789D-815738278E31}"/>
              </a:ext>
            </a:extLst>
          </p:cNvPr>
          <p:cNvSpPr txBox="1">
            <a:spLocks/>
          </p:cNvSpPr>
          <p:nvPr/>
        </p:nvSpPr>
        <p:spPr>
          <a:xfrm>
            <a:off x="144000" y="3708000"/>
            <a:ext cx="1356124" cy="1815882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107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allers-retours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ferroviaires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 hebdomadaires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destinations</a:t>
            </a:r>
          </a:p>
        </p:txBody>
      </p:sp>
      <p:sp>
        <p:nvSpPr>
          <p:cNvPr id="331" name="Titre 1">
            <a:extLst>
              <a:ext uri="{FF2B5EF4-FFF2-40B4-BE49-F238E27FC236}">
                <a16:creationId xmlns:a16="http://schemas.microsoft.com/office/drawing/2014/main" id="{1E567D92-5A30-50ED-3121-7A1AE31078C7}"/>
              </a:ext>
            </a:extLst>
          </p:cNvPr>
          <p:cNvSpPr txBox="1">
            <a:spLocks/>
          </p:cNvSpPr>
          <p:nvPr/>
        </p:nvSpPr>
        <p:spPr>
          <a:xfrm>
            <a:off x="6156000" y="3708000"/>
            <a:ext cx="1360167" cy="1815882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allers-retours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fluviaux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 hebdomadaires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/>
                <a:ea typeface="+mj-ea"/>
                <a:cs typeface="Arial" panose="020B0604020202020204" pitchFamily="34" charset="0"/>
              </a:rPr>
              <a:t>destinations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98AB6371-590C-7832-0406-3C39533ED48D}"/>
              </a:ext>
            </a:extLst>
          </p:cNvPr>
          <p:cNvSpPr txBox="1">
            <a:spLocks/>
          </p:cNvSpPr>
          <p:nvPr/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EBA536B-753E-4CA6-8EC7-A7A3C8AA2095}" type="slidenum">
              <a:rPr lang="fr-FR" sz="1400" smtClean="0"/>
              <a:pPr algn="r"/>
              <a:t>30</a:t>
            </a:fld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2372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EBCD0-7074-8D92-3D29-175F4466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Focus transports ferroviaires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835D24-2136-58E3-DD2B-E33B8FFC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AB2C87-48D2-4AEE-994A-29E399849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5" y="896819"/>
            <a:ext cx="10039112" cy="5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62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7A3DE-6E4D-7B78-14D5-E122DA79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Focus sur le terminal Multimodal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31483B-0B96-C72C-6998-C129003CB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32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C0ED92E-78CA-F43A-114E-E1F6451B03FE}"/>
              </a:ext>
            </a:extLst>
          </p:cNvPr>
          <p:cNvSpPr txBox="1">
            <a:spLocks/>
          </p:cNvSpPr>
          <p:nvPr/>
        </p:nvSpPr>
        <p:spPr>
          <a:xfrm>
            <a:off x="2596674" y="5230083"/>
            <a:ext cx="6093063" cy="16342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400m de quai fluvial</a:t>
            </a:r>
          </a:p>
          <a:p>
            <a:pPr defTabSz="1371600">
              <a:defRPr/>
            </a:pP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voies ferroviaires</a:t>
            </a:r>
            <a:b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: 110 hectares</a:t>
            </a:r>
          </a:p>
          <a:p>
            <a:pPr defTabSz="1371600">
              <a:defRPr/>
            </a:pP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16B23D0-F239-F5E4-EB50-0BA7A6AEC03F}"/>
              </a:ext>
            </a:extLst>
          </p:cNvPr>
          <p:cNvSpPr txBox="1">
            <a:spLocks/>
          </p:cNvSpPr>
          <p:nvPr/>
        </p:nvSpPr>
        <p:spPr>
          <a:xfrm>
            <a:off x="6098937" y="5239736"/>
            <a:ext cx="6093063" cy="16342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37160" tIns="68580" rIns="137160" bIns="6858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 de 300 000 EVP par an</a:t>
            </a:r>
          </a:p>
          <a:p>
            <a:pPr defTabSz="1371600">
              <a:defRPr/>
            </a:pP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3 000 EVP de zone de stockage</a:t>
            </a:r>
          </a:p>
          <a:p>
            <a:pPr defTabSz="1371600">
              <a:defRPr/>
            </a:pP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defRPr/>
            </a:pPr>
            <a:r>
              <a:rPr lang="fr-FR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500 000 tonnes d'économie annuelle de CO2 </a:t>
            </a:r>
          </a:p>
          <a:p>
            <a:pPr defTabSz="1371600">
              <a:defRPr/>
            </a:pPr>
            <a:endParaRPr lang="fr-FR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3AADB029-3CA9-94DC-1D4F-D1FD6DE5ED65}"/>
              </a:ext>
            </a:extLst>
          </p:cNvPr>
          <p:cNvSpPr txBox="1">
            <a:spLocks/>
          </p:cNvSpPr>
          <p:nvPr/>
        </p:nvSpPr>
        <p:spPr>
          <a:xfrm>
            <a:off x="9360877" y="65066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pPr/>
              <a:t>32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2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B2C38-FEDE-3DF3-F235-B0A2EBDB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Contexte, objectifs, enjeux de la décarbonation sur l’axe Seine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F37888-A78F-D0E4-9907-7570EA4D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33</a:t>
            </a:fld>
            <a:endParaRPr lang="fr-FR"/>
          </a:p>
        </p:txBody>
      </p: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9759239-894F-9F50-BA03-CAF8200DFF07}"/>
              </a:ext>
            </a:extLst>
          </p:cNvPr>
          <p:cNvGrpSpPr/>
          <p:nvPr/>
        </p:nvGrpSpPr>
        <p:grpSpPr>
          <a:xfrm>
            <a:off x="107454" y="2339979"/>
            <a:ext cx="11872845" cy="4225304"/>
            <a:chOff x="1027325" y="3908954"/>
            <a:chExt cx="17407143" cy="6194848"/>
          </a:xfrm>
        </p:grpSpPr>
        <p:pic>
          <p:nvPicPr>
            <p:cNvPr id="78" name="Image 77" descr="Une image contenant carte">
              <a:extLst>
                <a:ext uri="{FF2B5EF4-FFF2-40B4-BE49-F238E27FC236}">
                  <a16:creationId xmlns:a16="http://schemas.microsoft.com/office/drawing/2014/main" id="{3BC5768E-B5AA-BA23-CC0C-41E966428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2" r="-1"/>
            <a:stretch/>
          </p:blipFill>
          <p:spPr>
            <a:xfrm>
              <a:off x="1546860" y="4431128"/>
              <a:ext cx="15521940" cy="5665107"/>
            </a:xfrm>
            <a:prstGeom prst="rect">
              <a:avLst/>
            </a:prstGeom>
          </p:spPr>
        </p:pic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DDFB6FB9-E56E-AA4E-2DDC-0E70105F4801}"/>
                </a:ext>
              </a:extLst>
            </p:cNvPr>
            <p:cNvCxnSpPr>
              <a:cxnSpLocks/>
              <a:stCxn id="96" idx="3"/>
              <a:endCxn id="98" idx="1"/>
            </p:cNvCxnSpPr>
            <p:nvPr/>
          </p:nvCxnSpPr>
          <p:spPr>
            <a:xfrm>
              <a:off x="15943293" y="9143102"/>
              <a:ext cx="1341782" cy="615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72E8F0AA-8994-2A6B-E74A-39E8E9663047}"/>
                </a:ext>
              </a:extLst>
            </p:cNvPr>
            <p:cNvCxnSpPr>
              <a:cxnSpLocks/>
            </p:cNvCxnSpPr>
            <p:nvPr/>
          </p:nvCxnSpPr>
          <p:spPr>
            <a:xfrm>
              <a:off x="6275692" y="5970474"/>
              <a:ext cx="1471643" cy="73375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575125D2-46B3-4CAC-C7D7-9C5C998466B3}"/>
                </a:ext>
              </a:extLst>
            </p:cNvPr>
            <p:cNvCxnSpPr>
              <a:cxnSpLocks/>
              <a:endCxn id="94" idx="1"/>
            </p:cNvCxnSpPr>
            <p:nvPr/>
          </p:nvCxnSpPr>
          <p:spPr>
            <a:xfrm>
              <a:off x="8893732" y="5931226"/>
              <a:ext cx="6079566" cy="1799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E02586C-4CCA-E30E-28F1-07A35DEF4285}"/>
                </a:ext>
              </a:extLst>
            </p:cNvPr>
            <p:cNvCxnSpPr>
              <a:cxnSpLocks/>
            </p:cNvCxnSpPr>
            <p:nvPr/>
          </p:nvCxnSpPr>
          <p:spPr>
            <a:xfrm>
              <a:off x="2142137" y="5863551"/>
              <a:ext cx="2003622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DF1E3BA9-832A-B89F-DBE4-1E0C0BF300A7}"/>
                </a:ext>
              </a:extLst>
            </p:cNvPr>
            <p:cNvCxnSpPr>
              <a:cxnSpLocks/>
            </p:cNvCxnSpPr>
            <p:nvPr/>
          </p:nvCxnSpPr>
          <p:spPr>
            <a:xfrm>
              <a:off x="6275691" y="5732519"/>
              <a:ext cx="1768419" cy="3472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AC75795C-DB19-3A7A-D9AE-9F6D2EEEDD30}"/>
                </a:ext>
              </a:extLst>
            </p:cNvPr>
            <p:cNvCxnSpPr>
              <a:cxnSpLocks/>
            </p:cNvCxnSpPr>
            <p:nvPr/>
          </p:nvCxnSpPr>
          <p:spPr>
            <a:xfrm>
              <a:off x="6275691" y="6181113"/>
              <a:ext cx="558390" cy="3185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EC19FC45-D0A6-B8EC-205D-5A9A29F484A2}"/>
                </a:ext>
              </a:extLst>
            </p:cNvPr>
            <p:cNvCxnSpPr>
              <a:cxnSpLocks/>
            </p:cNvCxnSpPr>
            <p:nvPr/>
          </p:nvCxnSpPr>
          <p:spPr>
            <a:xfrm>
              <a:off x="6843898" y="6497376"/>
              <a:ext cx="1720373" cy="12147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74363A1B-11B8-06C4-C41E-422FA5E4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3294" y="6651058"/>
              <a:ext cx="208013" cy="208013"/>
            </a:xfrm>
            <a:prstGeom prst="rect">
              <a:avLst/>
            </a:prstGeom>
          </p:spPr>
        </p:pic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A60B8050-8B54-A512-4652-A8BEE77D49D3}"/>
                </a:ext>
              </a:extLst>
            </p:cNvPr>
            <p:cNvSpPr txBox="1"/>
            <p:nvPr/>
          </p:nvSpPr>
          <p:spPr>
            <a:xfrm>
              <a:off x="2222272" y="5855726"/>
              <a:ext cx="169891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b="1" dirty="0"/>
                <a:t>Futur atterrage</a:t>
              </a: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9D05188A-1507-7A5A-AD2E-027939CD9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2728" y="6561543"/>
              <a:ext cx="321383" cy="14268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54155E8-2D7D-14E5-8F1F-874CD7A94332}"/>
                </a:ext>
              </a:extLst>
            </p:cNvPr>
            <p:cNvSpPr txBox="1"/>
            <p:nvPr/>
          </p:nvSpPr>
          <p:spPr>
            <a:xfrm>
              <a:off x="1491783" y="4598251"/>
              <a:ext cx="1921271" cy="744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b="1" dirty="0"/>
                <a:t>Futurs parcs éoliens</a:t>
              </a: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0A809BB3-1AA6-D5BE-987C-C8058ABEAAED}"/>
                </a:ext>
              </a:extLst>
            </p:cNvPr>
            <p:cNvGrpSpPr/>
            <p:nvPr/>
          </p:nvGrpSpPr>
          <p:grpSpPr>
            <a:xfrm>
              <a:off x="5620073" y="4852425"/>
              <a:ext cx="645320" cy="854868"/>
              <a:chOff x="3681916" y="2371820"/>
              <a:chExt cx="430213" cy="569912"/>
            </a:xfrm>
          </p:grpSpPr>
          <p:pic>
            <p:nvPicPr>
              <p:cNvPr id="131" name="Picture 6">
                <a:extLst>
                  <a:ext uri="{FF2B5EF4-FFF2-40B4-BE49-F238E27FC236}">
                    <a16:creationId xmlns:a16="http://schemas.microsoft.com/office/drawing/2014/main" id="{F0583B01-B9B8-B933-112F-7B3AD38A88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1916" y="2660745"/>
                <a:ext cx="430213" cy="280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" name="Rectangle 14">
                <a:extLst>
                  <a:ext uri="{FF2B5EF4-FFF2-40B4-BE49-F238E27FC236}">
                    <a16:creationId xmlns:a16="http://schemas.microsoft.com/office/drawing/2014/main" id="{315F5755-D61D-0C72-F11F-E2E41F85C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1916" y="2371820"/>
                <a:ext cx="430213" cy="2873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700"/>
              </a:p>
            </p:txBody>
          </p:sp>
          <p:sp>
            <p:nvSpPr>
              <p:cNvPr id="133" name="Rectangle 15">
                <a:extLst>
                  <a:ext uri="{FF2B5EF4-FFF2-40B4-BE49-F238E27FC236}">
                    <a16:creationId xmlns:a16="http://schemas.microsoft.com/office/drawing/2014/main" id="{898138A0-8742-61E2-70C2-6CA9B2AD0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7603" y="2392457"/>
                <a:ext cx="255497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r>
                  <a:rPr lang="fr-FR" altLang="fr-FR" sz="12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PORT </a:t>
                </a:r>
                <a:endParaRPr lang="fr-FR" altLang="fr-FR" sz="2700" dirty="0"/>
              </a:p>
            </p:txBody>
          </p:sp>
          <p:sp>
            <p:nvSpPr>
              <p:cNvPr id="134" name="Rectangle 16">
                <a:extLst>
                  <a:ext uri="{FF2B5EF4-FFF2-40B4-BE49-F238E27FC236}">
                    <a16:creationId xmlns:a16="http://schemas.microsoft.com/office/drawing/2014/main" id="{E56695C2-A669-5594-3718-9BE7C6F45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6364" y="2513107"/>
                <a:ext cx="3506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r>
                  <a:rPr lang="fr-FR" altLang="fr-FR" sz="12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JERÔME</a:t>
                </a:r>
                <a:endParaRPr lang="fr-FR" altLang="fr-FR" sz="2700" dirty="0"/>
              </a:p>
            </p:txBody>
          </p:sp>
        </p:grp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E3B995C-4BC2-8703-0529-A03F5BAB9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8142" y="6334574"/>
              <a:ext cx="1155378" cy="180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6DB67A16-0D75-9A66-D2FF-EAF47D9B4F44}"/>
                </a:ext>
              </a:extLst>
            </p:cNvPr>
            <p:cNvCxnSpPr>
              <a:cxnSpLocks/>
            </p:cNvCxnSpPr>
            <p:nvPr/>
          </p:nvCxnSpPr>
          <p:spPr>
            <a:xfrm>
              <a:off x="6289204" y="5863552"/>
              <a:ext cx="1734317" cy="335282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FA5D924C-912B-673A-A62B-22377CE1FA92}"/>
                </a:ext>
              </a:extLst>
            </p:cNvPr>
            <p:cNvGrpSpPr/>
            <p:nvPr/>
          </p:nvGrpSpPr>
          <p:grpSpPr>
            <a:xfrm>
              <a:off x="3690400" y="5046463"/>
              <a:ext cx="1152920" cy="809264"/>
              <a:chOff x="1729973" y="3476479"/>
              <a:chExt cx="577850" cy="446087"/>
            </a:xfrm>
          </p:grpSpPr>
          <p:grpSp>
            <p:nvGrpSpPr>
              <p:cNvPr id="127" name="Groupe 126">
                <a:extLst>
                  <a:ext uri="{FF2B5EF4-FFF2-40B4-BE49-F238E27FC236}">
                    <a16:creationId xmlns:a16="http://schemas.microsoft.com/office/drawing/2014/main" id="{1717DB6A-6E9D-5788-B7F6-83AC3AF36B9E}"/>
                  </a:ext>
                </a:extLst>
              </p:cNvPr>
              <p:cNvGrpSpPr/>
              <p:nvPr/>
            </p:nvGrpSpPr>
            <p:grpSpPr>
              <a:xfrm>
                <a:off x="1729973" y="3476479"/>
                <a:ext cx="577850" cy="446087"/>
                <a:chOff x="1729973" y="3476479"/>
                <a:chExt cx="577850" cy="446087"/>
              </a:xfrm>
            </p:grpSpPr>
            <p:pic>
              <p:nvPicPr>
                <p:cNvPr id="129" name="Picture 9">
                  <a:extLst>
                    <a:ext uri="{FF2B5EF4-FFF2-40B4-BE49-F238E27FC236}">
                      <a16:creationId xmlns:a16="http://schemas.microsoft.com/office/drawing/2014/main" id="{659C41EB-3DDF-4887-F2F5-23A207C0AC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29973" y="3659041"/>
                  <a:ext cx="577850" cy="263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0" name="Rectangle 11">
                  <a:extLst>
                    <a:ext uri="{FF2B5EF4-FFF2-40B4-BE49-F238E27FC236}">
                      <a16:creationId xmlns:a16="http://schemas.microsoft.com/office/drawing/2014/main" id="{399A84F9-B175-C13C-BA1B-1B25A2E1AC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9973" y="3476479"/>
                  <a:ext cx="577850" cy="18256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37160" tIns="68580" rIns="137160" bIns="685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fr-FR" sz="2700" dirty="0"/>
                </a:p>
              </p:txBody>
            </p:sp>
          </p:grpSp>
          <p:sp>
            <p:nvSpPr>
              <p:cNvPr id="128" name="Rectangle 13">
                <a:extLst>
                  <a:ext uri="{FF2B5EF4-FFF2-40B4-BE49-F238E27FC236}">
                    <a16:creationId xmlns:a16="http://schemas.microsoft.com/office/drawing/2014/main" id="{65A49C95-3A50-4308-8B61-47142AF5F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4465" y="3494317"/>
                <a:ext cx="560388" cy="101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/>
                <a:r>
                  <a:rPr lang="fr-FR" altLang="fr-FR" sz="12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LE HAVRE</a:t>
                </a:r>
                <a:endParaRPr lang="fr-FR" altLang="fr-FR" sz="2700" dirty="0"/>
              </a:p>
            </p:txBody>
          </p:sp>
        </p:grpSp>
        <p:sp>
          <p:nvSpPr>
            <p:cNvPr id="94" name="Rectangle 18">
              <a:extLst>
                <a:ext uri="{FF2B5EF4-FFF2-40B4-BE49-F238E27FC236}">
                  <a16:creationId xmlns:a16="http://schemas.microsoft.com/office/drawing/2014/main" id="{60A8D246-7796-B751-9524-990B8BD8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3298" y="7595823"/>
              <a:ext cx="1561151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Gennevilliers</a:t>
              </a:r>
            </a:p>
          </p:txBody>
        </p:sp>
        <p:sp>
          <p:nvSpPr>
            <p:cNvPr id="95" name="Rectangle 18">
              <a:extLst>
                <a:ext uri="{FF2B5EF4-FFF2-40B4-BE49-F238E27FC236}">
                  <a16:creationId xmlns:a16="http://schemas.microsoft.com/office/drawing/2014/main" id="{0B55AE92-51BA-6216-E2F2-BBFF32B2F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0665" y="6861825"/>
              <a:ext cx="703784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Roissy</a:t>
              </a:r>
            </a:p>
          </p:txBody>
        </p:sp>
        <p:sp>
          <p:nvSpPr>
            <p:cNvPr id="96" name="Rectangle 18">
              <a:extLst>
                <a:ext uri="{FF2B5EF4-FFF2-40B4-BE49-F238E27FC236}">
                  <a16:creationId xmlns:a16="http://schemas.microsoft.com/office/drawing/2014/main" id="{7E1067E9-8582-4ABA-61EB-222C51654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0651" y="9007730"/>
              <a:ext cx="652642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Orly</a:t>
              </a:r>
            </a:p>
          </p:txBody>
        </p:sp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C45916EC-A1B0-2BD6-EFB1-1040151F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9077" y="9215018"/>
              <a:ext cx="208013" cy="208013"/>
            </a:xfrm>
            <a:prstGeom prst="rect">
              <a:avLst/>
            </a:prstGeom>
          </p:spPr>
        </p:pic>
        <p:sp>
          <p:nvSpPr>
            <p:cNvPr id="98" name="Rectangle 18">
              <a:extLst>
                <a:ext uri="{FF2B5EF4-FFF2-40B4-BE49-F238E27FC236}">
                  <a16:creationId xmlns:a16="http://schemas.microsoft.com/office/drawing/2014/main" id="{C99615C2-65CE-752A-F7A8-FE24658F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5076" y="9623701"/>
              <a:ext cx="1149392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Grandpuits</a:t>
              </a:r>
            </a:p>
          </p:txBody>
        </p:sp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8D556B45-991C-6448-1775-F0767B63C0D2}"/>
                </a:ext>
              </a:extLst>
            </p:cNvPr>
            <p:cNvCxnSpPr>
              <a:cxnSpLocks/>
              <a:endCxn id="96" idx="1"/>
            </p:cNvCxnSpPr>
            <p:nvPr/>
          </p:nvCxnSpPr>
          <p:spPr>
            <a:xfrm>
              <a:off x="8893732" y="6395471"/>
              <a:ext cx="6396919" cy="27476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A8084A82-D392-7C1A-FAD9-93FC61FB678C}"/>
                </a:ext>
              </a:extLst>
            </p:cNvPr>
            <p:cNvGrpSpPr/>
            <p:nvPr/>
          </p:nvGrpSpPr>
          <p:grpSpPr>
            <a:xfrm>
              <a:off x="8035703" y="4855680"/>
              <a:ext cx="880589" cy="670404"/>
              <a:chOff x="5380037" y="2958645"/>
              <a:chExt cx="727659" cy="495300"/>
            </a:xfrm>
          </p:grpSpPr>
          <p:pic>
            <p:nvPicPr>
              <p:cNvPr id="124" name="Picture 7">
                <a:extLst>
                  <a:ext uri="{FF2B5EF4-FFF2-40B4-BE49-F238E27FC236}">
                    <a16:creationId xmlns:a16="http://schemas.microsoft.com/office/drawing/2014/main" id="{FAFE16DB-6BC1-C9A4-23CB-089D5602D3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0037" y="3126920"/>
                <a:ext cx="715963" cy="327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5" name="Rectangle 17">
                <a:extLst>
                  <a:ext uri="{FF2B5EF4-FFF2-40B4-BE49-F238E27FC236}">
                    <a16:creationId xmlns:a16="http://schemas.microsoft.com/office/drawing/2014/main" id="{F29ED9DF-6CF2-6E3E-7081-192E7A250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7" y="2958645"/>
                <a:ext cx="714375" cy="165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700"/>
              </a:p>
            </p:txBody>
          </p:sp>
          <p:sp>
            <p:nvSpPr>
              <p:cNvPr id="126" name="Rectangle 18">
                <a:extLst>
                  <a:ext uri="{FF2B5EF4-FFF2-40B4-BE49-F238E27FC236}">
                    <a16:creationId xmlns:a16="http://schemas.microsoft.com/office/drawing/2014/main" id="{39C47BB1-F7A8-A31E-F3FD-D22F9063B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5281" y="2979283"/>
                <a:ext cx="572415" cy="200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r>
                  <a:rPr lang="fr-FR" altLang="fr-FR" sz="12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ROUEN</a:t>
                </a:r>
                <a:endParaRPr lang="fr-FR" altLang="fr-FR" sz="2700" dirty="0"/>
              </a:p>
            </p:txBody>
          </p:sp>
        </p:grpSp>
        <p:sp>
          <p:nvSpPr>
            <p:cNvPr id="101" name="Rectangle 18">
              <a:extLst>
                <a:ext uri="{FF2B5EF4-FFF2-40B4-BE49-F238E27FC236}">
                  <a16:creationId xmlns:a16="http://schemas.microsoft.com/office/drawing/2014/main" id="{15FDB9BF-B467-6328-2CEF-299876EAF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2211" y="7709100"/>
              <a:ext cx="889007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Limay</a:t>
              </a:r>
            </a:p>
          </p:txBody>
        </p: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E13BF17C-BB53-D77C-4260-FD1578155F40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>
              <a:off x="13153449" y="6997197"/>
              <a:ext cx="2677216" cy="1683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6" descr="Centrale Nucléaire | Icons Gratuite">
              <a:extLst>
                <a:ext uri="{FF2B5EF4-FFF2-40B4-BE49-F238E27FC236}">
                  <a16:creationId xmlns:a16="http://schemas.microsoft.com/office/drawing/2014/main" id="{EAFD3DA7-5ECF-6603-B29F-98A659061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083" y="3908954"/>
              <a:ext cx="409803" cy="40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4" descr="Éolienne - Icônes écologie et environnement gratuites">
              <a:extLst>
                <a:ext uri="{FF2B5EF4-FFF2-40B4-BE49-F238E27FC236}">
                  <a16:creationId xmlns:a16="http://schemas.microsoft.com/office/drawing/2014/main" id="{2A4224A9-48FC-955B-F53F-17853BDD6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44" y="5496575"/>
              <a:ext cx="346248" cy="346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14" descr="Éolienne - Icônes écologie et environnement gratuites">
              <a:extLst>
                <a:ext uri="{FF2B5EF4-FFF2-40B4-BE49-F238E27FC236}">
                  <a16:creationId xmlns:a16="http://schemas.microsoft.com/office/drawing/2014/main" id="{66070197-AB47-1C74-D84D-10D668700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461" y="5245611"/>
              <a:ext cx="346248" cy="346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14" descr="Éolienne - Icônes écologie et environnement gratuites">
              <a:extLst>
                <a:ext uri="{FF2B5EF4-FFF2-40B4-BE49-F238E27FC236}">
                  <a16:creationId xmlns:a16="http://schemas.microsoft.com/office/drawing/2014/main" id="{6713EFAF-9CFB-CBAF-D55D-523611470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685" y="5831057"/>
              <a:ext cx="346248" cy="346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8">
              <a:extLst>
                <a:ext uri="{FF2B5EF4-FFF2-40B4-BE49-F238E27FC236}">
                  <a16:creationId xmlns:a16="http://schemas.microsoft.com/office/drawing/2014/main" id="{71B05538-CC22-E0BD-22E3-23355E1B6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298" y="4186060"/>
              <a:ext cx="1502019" cy="270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fr-FR" altLang="fr-FR" sz="12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Penly &amp; Paluel</a:t>
              </a:r>
            </a:p>
          </p:txBody>
        </p: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04BB6FE7-7916-8DF6-14D7-A61852E34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9513" y="6577462"/>
              <a:ext cx="3706812" cy="30462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>
              <a:extLst>
                <a:ext uri="{FF2B5EF4-FFF2-40B4-BE49-F238E27FC236}">
                  <a16:creationId xmlns:a16="http://schemas.microsoft.com/office/drawing/2014/main" id="{A5616C83-7421-7FC6-9B55-700273FC1EB3}"/>
                </a:ext>
              </a:extLst>
            </p:cNvPr>
            <p:cNvCxnSpPr>
              <a:cxnSpLocks/>
              <a:endCxn id="110" idx="3"/>
            </p:cNvCxnSpPr>
            <p:nvPr/>
          </p:nvCxnSpPr>
          <p:spPr>
            <a:xfrm flipH="1" flipV="1">
              <a:off x="1437128" y="9114122"/>
              <a:ext cx="1662386" cy="5095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6" descr="Centrale Nucléaire | Icons Gratuite">
              <a:extLst>
                <a:ext uri="{FF2B5EF4-FFF2-40B4-BE49-F238E27FC236}">
                  <a16:creationId xmlns:a16="http://schemas.microsoft.com/office/drawing/2014/main" id="{4D1C4CB2-B2B8-6D15-7461-C02DC9C3EB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325" y="8909220"/>
              <a:ext cx="409803" cy="40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1" name="Connecteur droit avec flèche 110">
              <a:extLst>
                <a:ext uri="{FF2B5EF4-FFF2-40B4-BE49-F238E27FC236}">
                  <a16:creationId xmlns:a16="http://schemas.microsoft.com/office/drawing/2014/main" id="{E0B692E6-EA3F-0E3E-8B22-A0438DFB9847}"/>
                </a:ext>
              </a:extLst>
            </p:cNvPr>
            <p:cNvCxnSpPr/>
            <p:nvPr/>
          </p:nvCxnSpPr>
          <p:spPr>
            <a:xfrm>
              <a:off x="1468908" y="9840324"/>
              <a:ext cx="15412908" cy="51228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0">
              <a:extLst>
                <a:ext uri="{FF2B5EF4-FFF2-40B4-BE49-F238E27FC236}">
                  <a16:creationId xmlns:a16="http://schemas.microsoft.com/office/drawing/2014/main" id="{71A79084-1DA0-7C98-02E2-870011513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8916" y="9138163"/>
              <a:ext cx="1347317" cy="965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16DACAAF-4072-1DE7-C2AC-FF6BEDCCD4FF}"/>
                </a:ext>
              </a:extLst>
            </p:cNvPr>
            <p:cNvCxnSpPr>
              <a:cxnSpLocks/>
              <a:endCxn id="103" idx="2"/>
            </p:cNvCxnSpPr>
            <p:nvPr/>
          </p:nvCxnSpPr>
          <p:spPr>
            <a:xfrm flipV="1">
              <a:off x="6843897" y="4318757"/>
              <a:ext cx="1065087" cy="21964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B1E9E8D9-1CF4-3035-82D5-95FB33E69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3134" y="6140507"/>
              <a:ext cx="203759" cy="3352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8412D4E2-1F49-6E00-2891-577FE2FF6EF3}"/>
                </a:ext>
              </a:extLst>
            </p:cNvPr>
            <p:cNvCxnSpPr>
              <a:cxnSpLocks/>
            </p:cNvCxnSpPr>
            <p:nvPr/>
          </p:nvCxnSpPr>
          <p:spPr>
            <a:xfrm rot="-900000">
              <a:off x="4825787" y="5952255"/>
              <a:ext cx="81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7EF80F6E-3AA0-508C-D5CD-D601A09266A7}"/>
                </a:ext>
              </a:extLst>
            </p:cNvPr>
            <p:cNvCxnSpPr>
              <a:cxnSpLocks/>
            </p:cNvCxnSpPr>
            <p:nvPr/>
          </p:nvCxnSpPr>
          <p:spPr>
            <a:xfrm rot="-900000">
              <a:off x="4825449" y="6141767"/>
              <a:ext cx="8100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B6FF4CA3-EF6E-D966-BC12-301C39C5A1D0}"/>
                </a:ext>
              </a:extLst>
            </p:cNvPr>
            <p:cNvCxnSpPr>
              <a:cxnSpLocks/>
            </p:cNvCxnSpPr>
            <p:nvPr/>
          </p:nvCxnSpPr>
          <p:spPr>
            <a:xfrm rot="-900000">
              <a:off x="4832760" y="6330488"/>
              <a:ext cx="81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BBFA7ABD-7F1C-973F-B886-F362648AA2A6}"/>
                </a:ext>
              </a:extLst>
            </p:cNvPr>
            <p:cNvCxnSpPr>
              <a:cxnSpLocks/>
            </p:cNvCxnSpPr>
            <p:nvPr/>
          </p:nvCxnSpPr>
          <p:spPr>
            <a:xfrm rot="-900000">
              <a:off x="4818441" y="6240665"/>
              <a:ext cx="8100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AE8AA905-1920-4D32-D213-650D6209E89C}"/>
                </a:ext>
              </a:extLst>
            </p:cNvPr>
            <p:cNvCxnSpPr>
              <a:cxnSpLocks/>
            </p:cNvCxnSpPr>
            <p:nvPr/>
          </p:nvCxnSpPr>
          <p:spPr>
            <a:xfrm rot="-900000">
              <a:off x="4833360" y="6044402"/>
              <a:ext cx="810000" cy="684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12247DAF-22E1-CE84-861E-883DEF49F4DD}"/>
                </a:ext>
              </a:extLst>
            </p:cNvPr>
            <p:cNvCxnSpPr>
              <a:cxnSpLocks/>
            </p:cNvCxnSpPr>
            <p:nvPr/>
          </p:nvCxnSpPr>
          <p:spPr>
            <a:xfrm rot="-900000" flipV="1">
              <a:off x="4832964" y="6425240"/>
              <a:ext cx="810000" cy="5775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D17541B-AB7E-F66D-FEB1-0B4D22D160DF}"/>
                </a:ext>
              </a:extLst>
            </p:cNvPr>
            <p:cNvSpPr/>
            <p:nvPr/>
          </p:nvSpPr>
          <p:spPr>
            <a:xfrm>
              <a:off x="3700560" y="5854275"/>
              <a:ext cx="1142760" cy="810267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5FB64D9-78C7-E5D8-D55A-8238FC546285}"/>
                </a:ext>
              </a:extLst>
            </p:cNvPr>
            <p:cNvSpPr/>
            <p:nvPr/>
          </p:nvSpPr>
          <p:spPr>
            <a:xfrm>
              <a:off x="5635714" y="5711259"/>
              <a:ext cx="629678" cy="634227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88EB1EB-65B9-559B-EECE-0CA82F2019EE}"/>
                </a:ext>
              </a:extLst>
            </p:cNvPr>
            <p:cNvSpPr/>
            <p:nvPr/>
          </p:nvSpPr>
          <p:spPr>
            <a:xfrm>
              <a:off x="8044110" y="5530382"/>
              <a:ext cx="849621" cy="126117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</p:grpSp>
      <p:sp>
        <p:nvSpPr>
          <p:cNvPr id="140" name="ZoneTexte 139">
            <a:extLst>
              <a:ext uri="{FF2B5EF4-FFF2-40B4-BE49-F238E27FC236}">
                <a16:creationId xmlns:a16="http://schemas.microsoft.com/office/drawing/2014/main" id="{0A473331-CA49-90E7-5ECA-EE888E1090F1}"/>
              </a:ext>
            </a:extLst>
          </p:cNvPr>
          <p:cNvSpPr txBox="1"/>
          <p:nvPr/>
        </p:nvSpPr>
        <p:spPr>
          <a:xfrm>
            <a:off x="7654439" y="1146982"/>
            <a:ext cx="4084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342900">
              <a:buFont typeface="+mj-lt"/>
              <a:buAutoNum type="arabicPeriod"/>
            </a:pPr>
            <a:r>
              <a:rPr lang="fr-FR" sz="1200" dirty="0"/>
              <a:t>Sobriété et efficacité énergétique process</a:t>
            </a:r>
          </a:p>
          <a:p>
            <a:pPr marL="1028700" lvl="1" indent="-342900">
              <a:buFont typeface="+mj-lt"/>
              <a:buAutoNum type="arabicPeriod"/>
            </a:pPr>
            <a:r>
              <a:rPr lang="fr-FR" sz="1200" dirty="0"/>
              <a:t>Multimodalité : route =&gt; fleuve &amp; rail</a:t>
            </a:r>
          </a:p>
          <a:p>
            <a:pPr marL="1028700" lvl="1" indent="-342900">
              <a:buFont typeface="+mj-lt"/>
              <a:buAutoNum type="arabicPeriod"/>
            </a:pPr>
            <a:r>
              <a:rPr lang="fr-FR" sz="1200" dirty="0"/>
              <a:t>Technologique : H2 vert &amp; Captage CO2</a:t>
            </a:r>
          </a:p>
          <a:p>
            <a:pPr marL="1028700" lvl="1" indent="-342900">
              <a:buFont typeface="+mj-lt"/>
              <a:buAutoNum type="arabicPeriod"/>
            </a:pPr>
            <a:r>
              <a:rPr lang="fr-FR" sz="1200" dirty="0"/>
              <a:t>Favoriser la réutilisation du CO2</a:t>
            </a:r>
          </a:p>
          <a:p>
            <a:pPr lvl="1"/>
            <a:endParaRPr lang="fr-FR" sz="2400" dirty="0">
              <a:latin typeface="Arial Nova Cond Light" panose="020B0306020202020204" pitchFamily="34" charset="0"/>
            </a:endParaRP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2F1553CA-0EA9-49C3-9F9E-A1C48981A6FE}"/>
              </a:ext>
            </a:extLst>
          </p:cNvPr>
          <p:cNvSpPr txBox="1"/>
          <p:nvPr/>
        </p:nvSpPr>
        <p:spPr>
          <a:xfrm>
            <a:off x="8540253" y="805104"/>
            <a:ext cx="2881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chemeClr val="bg2"/>
                </a:solidFill>
                <a:latin typeface="+mj-lt"/>
              </a:rPr>
              <a:t>Décarboner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0E10CD49-B0B7-B3FB-14C0-EB6BBC31FECE}"/>
              </a:ext>
            </a:extLst>
          </p:cNvPr>
          <p:cNvSpPr txBox="1"/>
          <p:nvPr/>
        </p:nvSpPr>
        <p:spPr>
          <a:xfrm>
            <a:off x="4700980" y="807156"/>
            <a:ext cx="391021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chemeClr val="bg2"/>
                </a:solidFill>
                <a:latin typeface="+mj-lt"/>
              </a:rPr>
              <a:t>Une industrie prépondérante</a:t>
            </a:r>
          </a:p>
          <a:p>
            <a:pPr marL="0" lvl="1" algn="ctr"/>
            <a:r>
              <a:rPr lang="fr-FR" sz="1200" dirty="0"/>
              <a:t>47000 emplois </a:t>
            </a:r>
          </a:p>
          <a:p>
            <a:pPr marL="0" lvl="1" algn="ctr"/>
            <a:r>
              <a:rPr lang="fr-FR" sz="1200" u="sng" dirty="0"/>
              <a:t>Traditionnelle  : </a:t>
            </a:r>
            <a:r>
              <a:rPr lang="fr-FR" sz="1200" dirty="0"/>
              <a:t>raffinage, fertilisants, pétrochimie, automobile, métallurgie, aéronautique</a:t>
            </a:r>
          </a:p>
          <a:p>
            <a:pPr marL="0" lvl="1" algn="ctr"/>
            <a:r>
              <a:rPr lang="fr-FR" sz="1200" u="sng" dirty="0"/>
              <a:t>Emettrice</a:t>
            </a:r>
            <a:r>
              <a:rPr lang="fr-FR" sz="1200" dirty="0"/>
              <a:t> (12 MT CO</a:t>
            </a:r>
            <a:r>
              <a:rPr lang="fr-FR" sz="1200" baseline="-25000" dirty="0"/>
              <a:t>2</a:t>
            </a:r>
            <a:r>
              <a:rPr lang="fr-FR" sz="1200" dirty="0"/>
              <a:t> annuel, 4% des émissions nationales hors importation*)</a:t>
            </a:r>
            <a:endParaRPr lang="en-US" sz="1200" dirty="0"/>
          </a:p>
          <a:p>
            <a:pPr marL="0" lvl="1" algn="ctr"/>
            <a:r>
              <a:rPr lang="en-US" sz="1200" u="sng" dirty="0" err="1"/>
              <a:t>Energo</a:t>
            </a:r>
            <a:r>
              <a:rPr lang="en-US" sz="1200" u="sng" dirty="0"/>
              <a:t>-Intensive :</a:t>
            </a:r>
            <a:r>
              <a:rPr lang="en-US" sz="1200" dirty="0"/>
              <a:t> (&gt; 31 000 GWH/an, 1,2% de la </a:t>
            </a:r>
            <a:r>
              <a:rPr lang="fr-FR" sz="1200" dirty="0"/>
              <a:t>consommation</a:t>
            </a:r>
            <a:r>
              <a:rPr lang="en-US" sz="1200" dirty="0"/>
              <a:t> </a:t>
            </a:r>
            <a:r>
              <a:rPr lang="en-US" sz="1200" dirty="0" err="1"/>
              <a:t>nationale</a:t>
            </a:r>
            <a:r>
              <a:rPr lang="en-US" sz="1200" dirty="0"/>
              <a:t>*)</a:t>
            </a:r>
          </a:p>
          <a:p>
            <a:pPr marL="0" lvl="1" algn="ctr"/>
            <a:r>
              <a:rPr lang="en-US" sz="1100" dirty="0"/>
              <a:t>* Source CITEPA</a:t>
            </a:r>
          </a:p>
          <a:p>
            <a:pPr lvl="1" algn="ctr"/>
            <a:endParaRPr lang="fr-FR" sz="2400" dirty="0">
              <a:latin typeface="Arial Nova Cond Light" panose="020B0306020202020204" pitchFamily="34" charset="0"/>
            </a:endParaRP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7AF8A3FF-FA3F-6044-5FD1-1765EC07EFDC}"/>
              </a:ext>
            </a:extLst>
          </p:cNvPr>
          <p:cNvSpPr txBox="1"/>
          <p:nvPr/>
        </p:nvSpPr>
        <p:spPr>
          <a:xfrm>
            <a:off x="629510" y="803747"/>
            <a:ext cx="4027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  <a:latin typeface="+mj-lt"/>
              </a:rPr>
              <a:t>Des interconnexions systémiques</a:t>
            </a:r>
          </a:p>
          <a:p>
            <a:pPr algn="ctr"/>
            <a:r>
              <a:rPr lang="fr-FR" sz="1200" dirty="0"/>
              <a:t>Transport / Energie / Utilités </a:t>
            </a:r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AE5F1722-1018-C1B9-7D44-CF5B56D5A695}"/>
              </a:ext>
            </a:extLst>
          </p:cNvPr>
          <p:cNvGrpSpPr/>
          <p:nvPr/>
        </p:nvGrpSpPr>
        <p:grpSpPr>
          <a:xfrm>
            <a:off x="1225204" y="1381297"/>
            <a:ext cx="3305693" cy="1200329"/>
            <a:chOff x="3652434" y="1077515"/>
            <a:chExt cx="1895277" cy="800219"/>
          </a:xfrm>
        </p:grpSpPr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id="{07F91534-A869-1C13-1B8D-B3B1BE4B2B00}"/>
                </a:ext>
              </a:extLst>
            </p:cNvPr>
            <p:cNvCxnSpPr>
              <a:cxnSpLocks/>
            </p:cNvCxnSpPr>
            <p:nvPr/>
          </p:nvCxnSpPr>
          <p:spPr>
            <a:xfrm>
              <a:off x="3655457" y="1181629"/>
              <a:ext cx="3702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333B5436-BBCE-F481-3BBD-57ABA2695AAB}"/>
                </a:ext>
              </a:extLst>
            </p:cNvPr>
            <p:cNvCxnSpPr>
              <a:cxnSpLocks/>
            </p:cNvCxnSpPr>
            <p:nvPr/>
          </p:nvCxnSpPr>
          <p:spPr>
            <a:xfrm>
              <a:off x="3655318" y="1442984"/>
              <a:ext cx="37026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>
              <a:extLst>
                <a:ext uri="{FF2B5EF4-FFF2-40B4-BE49-F238E27FC236}">
                  <a16:creationId xmlns:a16="http://schemas.microsoft.com/office/drawing/2014/main" id="{87BC772B-4793-6DAA-CBB2-19B33821EC9A}"/>
                </a:ext>
              </a:extLst>
            </p:cNvPr>
            <p:cNvCxnSpPr>
              <a:cxnSpLocks/>
            </p:cNvCxnSpPr>
            <p:nvPr/>
          </p:nvCxnSpPr>
          <p:spPr>
            <a:xfrm>
              <a:off x="3658324" y="1679264"/>
              <a:ext cx="3702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>
              <a:extLst>
                <a:ext uri="{FF2B5EF4-FFF2-40B4-BE49-F238E27FC236}">
                  <a16:creationId xmlns:a16="http://schemas.microsoft.com/office/drawing/2014/main" id="{2E1AC7F7-0C5B-CF4E-F9A2-4785AE3382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2434" y="1570286"/>
              <a:ext cx="37026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>
              <a:extLst>
                <a:ext uri="{FF2B5EF4-FFF2-40B4-BE49-F238E27FC236}">
                  <a16:creationId xmlns:a16="http://schemas.microsoft.com/office/drawing/2014/main" id="{302FFA50-0247-F63E-A9DA-22CFCD8A2DCC}"/>
                </a:ext>
              </a:extLst>
            </p:cNvPr>
            <p:cNvCxnSpPr>
              <a:cxnSpLocks/>
            </p:cNvCxnSpPr>
            <p:nvPr/>
          </p:nvCxnSpPr>
          <p:spPr>
            <a:xfrm>
              <a:off x="3658573" y="1310567"/>
              <a:ext cx="370262" cy="456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>
              <a:extLst>
                <a:ext uri="{FF2B5EF4-FFF2-40B4-BE49-F238E27FC236}">
                  <a16:creationId xmlns:a16="http://schemas.microsoft.com/office/drawing/2014/main" id="{2626ABB8-2F22-4824-544D-45C6FDEE8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8408" y="1797664"/>
              <a:ext cx="370262" cy="385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A1AB5DFA-2D25-87A8-831C-2C0F74741C42}"/>
                </a:ext>
              </a:extLst>
            </p:cNvPr>
            <p:cNvSpPr txBox="1"/>
            <p:nvPr/>
          </p:nvSpPr>
          <p:spPr>
            <a:xfrm>
              <a:off x="4042842" y="1077515"/>
              <a:ext cx="150486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Canalisations fuels, e-fuels, chimie</a:t>
              </a:r>
            </a:p>
            <a:p>
              <a:r>
                <a:rPr lang="fr-FR" sz="1200" dirty="0"/>
                <a:t>Canalisation CO2 à l’étude</a:t>
              </a:r>
            </a:p>
            <a:p>
              <a:r>
                <a:rPr lang="fr-FR" sz="1200" dirty="0"/>
                <a:t>Canalisation hydrogène</a:t>
              </a:r>
            </a:p>
            <a:p>
              <a:r>
                <a:rPr lang="fr-FR" sz="1200" dirty="0"/>
                <a:t>Gazoducs</a:t>
              </a:r>
            </a:p>
            <a:p>
              <a:r>
                <a:rPr lang="fr-FR" sz="1200" dirty="0"/>
                <a:t>Réseau électrique RTE</a:t>
              </a:r>
            </a:p>
            <a:p>
              <a:r>
                <a:rPr lang="fr-FR" sz="1200" dirty="0"/>
                <a:t>Canalisations eau industrielle</a:t>
              </a:r>
            </a:p>
          </p:txBody>
        </p:sp>
      </p:grpSp>
      <p:pic>
        <p:nvPicPr>
          <p:cNvPr id="152" name="Picture 10">
            <a:extLst>
              <a:ext uri="{FF2B5EF4-FFF2-40B4-BE49-F238E27FC236}">
                <a16:creationId xmlns:a16="http://schemas.microsoft.com/office/drawing/2014/main" id="{3239F262-B5E0-1DA2-C1FD-62D42B6C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8" y="1543001"/>
            <a:ext cx="938716" cy="67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81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94B78-E13B-4CC9-64B4-E8E10719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0BDC7-E9E5-372C-E42F-1AD0FBB5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majeurs, Innovation </a:t>
            </a:r>
            <a:br>
              <a:rPr lang="fr-FR" dirty="0"/>
            </a:br>
            <a:r>
              <a:rPr lang="fr-FR" dirty="0"/>
              <a:t>et ambitions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F97793-EFE4-AD71-F3B2-937C4560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34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B4E666E-7813-AFF4-5CEF-51FD3213020C}"/>
              </a:ext>
            </a:extLst>
          </p:cNvPr>
          <p:cNvSpPr txBox="1">
            <a:spLocks/>
          </p:cNvSpPr>
          <p:nvPr/>
        </p:nvSpPr>
        <p:spPr>
          <a:xfrm>
            <a:off x="694051" y="2390482"/>
            <a:ext cx="1833995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98AC995-C35F-0225-1DF3-395E84D9C804}"/>
              </a:ext>
            </a:extLst>
          </p:cNvPr>
          <p:cNvSpPr txBox="1">
            <a:spLocks/>
          </p:cNvSpPr>
          <p:nvPr/>
        </p:nvSpPr>
        <p:spPr>
          <a:xfrm>
            <a:off x="694052" y="2390482"/>
            <a:ext cx="1833993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58402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Une image contenant plein air, eau, nuage, ciel&#10;&#10;Description générée automatiquement">
            <a:extLst>
              <a:ext uri="{FF2B5EF4-FFF2-40B4-BE49-F238E27FC236}">
                <a16:creationId xmlns:a16="http://schemas.microsoft.com/office/drawing/2014/main" id="{8C238690-DCC3-C167-7B16-B3505827E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7041" r="20297"/>
          <a:stretch/>
        </p:blipFill>
        <p:spPr>
          <a:xfrm>
            <a:off x="9952891" y="1619467"/>
            <a:ext cx="2239109" cy="411480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6DC284-F04B-25DF-5D1C-F7CD21B7C301}"/>
              </a:ext>
            </a:extLst>
          </p:cNvPr>
          <p:cNvSpPr/>
          <p:nvPr/>
        </p:nvSpPr>
        <p:spPr>
          <a:xfrm>
            <a:off x="2" y="5943498"/>
            <a:ext cx="12191998" cy="914502"/>
          </a:xfrm>
          <a:prstGeom prst="rect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Accompagner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 les investissements massifs réalisés par la GMP &amp; TIL pour continuer à développer leur offre maritime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Commandes de portiques, engins de manutention de dernière génération, recrutement de personnel portuaire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A3A5D7D-D720-1622-5C4D-89703323B0C1}"/>
              </a:ext>
            </a:extLst>
          </p:cNvPr>
          <p:cNvGrpSpPr/>
          <p:nvPr/>
        </p:nvGrpSpPr>
        <p:grpSpPr>
          <a:xfrm>
            <a:off x="0" y="1619467"/>
            <a:ext cx="9893509" cy="4114802"/>
            <a:chOff x="0" y="1619467"/>
            <a:chExt cx="9893509" cy="4114802"/>
          </a:xfrm>
        </p:grpSpPr>
        <p:pic>
          <p:nvPicPr>
            <p:cNvPr id="15" name="Image 14" descr="Une image contenant Photographie aérienne, eau, Vue plongeante, plein air&#10;&#10;Description générée automatiquement">
              <a:extLst>
                <a:ext uri="{FF2B5EF4-FFF2-40B4-BE49-F238E27FC236}">
                  <a16:creationId xmlns:a16="http://schemas.microsoft.com/office/drawing/2014/main" id="{621CE32B-CB4C-A547-D002-2A092DDC4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4" t="16869" r="2008" b="32483"/>
            <a:stretch/>
          </p:blipFill>
          <p:spPr>
            <a:xfrm>
              <a:off x="0" y="1619467"/>
              <a:ext cx="9893509" cy="4114802"/>
            </a:xfrm>
            <a:prstGeom prst="rect">
              <a:avLst/>
            </a:prstGeom>
          </p:spPr>
        </p:pic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D8349A6-E900-F8FA-961B-E320D731398B}"/>
                </a:ext>
              </a:extLst>
            </p:cNvPr>
            <p:cNvSpPr/>
            <p:nvPr/>
          </p:nvSpPr>
          <p:spPr>
            <a:xfrm>
              <a:off x="7887790" y="2556309"/>
              <a:ext cx="1594884" cy="221421"/>
            </a:xfrm>
            <a:custGeom>
              <a:avLst/>
              <a:gdLst>
                <a:gd name="connsiteX0" fmla="*/ 0 w 1594884"/>
                <a:gd name="connsiteY0" fmla="*/ 95693 h 223284"/>
                <a:gd name="connsiteX1" fmla="*/ 340242 w 1594884"/>
                <a:gd name="connsiteY1" fmla="*/ 0 h 223284"/>
                <a:gd name="connsiteX2" fmla="*/ 1594884 w 1594884"/>
                <a:gd name="connsiteY2" fmla="*/ 42530 h 223284"/>
                <a:gd name="connsiteX3" fmla="*/ 956930 w 1594884"/>
                <a:gd name="connsiteY3" fmla="*/ 223284 h 223284"/>
                <a:gd name="connsiteX4" fmla="*/ 0 w 1594884"/>
                <a:gd name="connsiteY4" fmla="*/ 95693 h 22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884" h="223284">
                  <a:moveTo>
                    <a:pt x="0" y="95693"/>
                  </a:moveTo>
                  <a:lnTo>
                    <a:pt x="340242" y="0"/>
                  </a:lnTo>
                  <a:lnTo>
                    <a:pt x="1594884" y="42530"/>
                  </a:lnTo>
                  <a:lnTo>
                    <a:pt x="956930" y="223284"/>
                  </a:lnTo>
                  <a:lnTo>
                    <a:pt x="0" y="95693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4CE1BE2E-8912-9B3C-DD78-D3224672F888}"/>
              </a:ext>
            </a:extLst>
          </p:cNvPr>
          <p:cNvSpPr txBox="1"/>
          <p:nvPr/>
        </p:nvSpPr>
        <p:spPr>
          <a:xfrm>
            <a:off x="0" y="5004000"/>
            <a:ext cx="989350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Opérationnels en 2026-2027</a:t>
            </a: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6AB808A-A215-E038-7AAA-52C174C96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45" y="6308158"/>
            <a:ext cx="1521453" cy="5498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EC7072-6846-FB82-B8DD-5BC26F0FB3B1}"/>
              </a:ext>
            </a:extLst>
          </p:cNvPr>
          <p:cNvSpPr txBox="1"/>
          <p:nvPr/>
        </p:nvSpPr>
        <p:spPr>
          <a:xfrm>
            <a:off x="372934" y="394575"/>
            <a:ext cx="6256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Deux nouveaux postes à quai sur Port 2000 : +700 m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5442246-B9B8-9F94-33B3-3D803AA999EA}"/>
              </a:ext>
            </a:extLst>
          </p:cNvPr>
          <p:cNvGrpSpPr/>
          <p:nvPr/>
        </p:nvGrpSpPr>
        <p:grpSpPr>
          <a:xfrm>
            <a:off x="7488000" y="0"/>
            <a:ext cx="3952873" cy="1621653"/>
            <a:chOff x="232872" y="2417942"/>
            <a:chExt cx="4413738" cy="18107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E5CBEF3-5920-F034-2000-FC2C32397746}"/>
                </a:ext>
              </a:extLst>
            </p:cNvPr>
            <p:cNvPicPr/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12993" t="50182" r="59641" b="22276"/>
            <a:stretch/>
          </p:blipFill>
          <p:spPr>
            <a:xfrm>
              <a:off x="232872" y="2417942"/>
              <a:ext cx="4413738" cy="18107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6FA5C7A-3770-6726-4F8E-71330F384D4E}"/>
                </a:ext>
              </a:extLst>
            </p:cNvPr>
            <p:cNvSpPr/>
            <p:nvPr/>
          </p:nvSpPr>
          <p:spPr>
            <a:xfrm>
              <a:off x="958906" y="2660747"/>
              <a:ext cx="831840" cy="585755"/>
            </a:xfrm>
            <a:custGeom>
              <a:avLst/>
              <a:gdLst>
                <a:gd name="connsiteX0" fmla="*/ 461130 w 628814"/>
                <a:gd name="connsiteY0" fmla="*/ 442790 h 442790"/>
                <a:gd name="connsiteX1" fmla="*/ 628814 w 628814"/>
                <a:gd name="connsiteY1" fmla="*/ 149343 h 442790"/>
                <a:gd name="connsiteX2" fmla="*/ 2620 w 628814"/>
                <a:gd name="connsiteY2" fmla="*/ 0 h 442790"/>
                <a:gd name="connsiteX3" fmla="*/ 0 w 628814"/>
                <a:gd name="connsiteY3" fmla="*/ 102182 h 442790"/>
                <a:gd name="connsiteX4" fmla="*/ 102182 w 628814"/>
                <a:gd name="connsiteY4" fmla="*/ 262006 h 442790"/>
                <a:gd name="connsiteX5" fmla="*/ 112662 w 628814"/>
                <a:gd name="connsiteY5" fmla="*/ 369428 h 442790"/>
                <a:gd name="connsiteX6" fmla="*/ 461130 w 628814"/>
                <a:gd name="connsiteY6" fmla="*/ 442790 h 44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8814" h="442790">
                  <a:moveTo>
                    <a:pt x="461130" y="442790"/>
                  </a:moveTo>
                  <a:lnTo>
                    <a:pt x="628814" y="149343"/>
                  </a:lnTo>
                  <a:lnTo>
                    <a:pt x="2620" y="0"/>
                  </a:lnTo>
                  <a:cubicBezTo>
                    <a:pt x="1747" y="34061"/>
                    <a:pt x="873" y="68121"/>
                    <a:pt x="0" y="102182"/>
                  </a:cubicBezTo>
                  <a:lnTo>
                    <a:pt x="102182" y="262006"/>
                  </a:lnTo>
                  <a:lnTo>
                    <a:pt x="112662" y="369428"/>
                  </a:lnTo>
                  <a:lnTo>
                    <a:pt x="461130" y="442790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21AC1269-27E7-3CEC-08FB-C19D19E6EA23}"/>
                </a:ext>
              </a:extLst>
            </p:cNvPr>
            <p:cNvSpPr/>
            <p:nvPr/>
          </p:nvSpPr>
          <p:spPr>
            <a:xfrm>
              <a:off x="1597046" y="2858248"/>
              <a:ext cx="1642689" cy="699184"/>
            </a:xfrm>
            <a:custGeom>
              <a:avLst/>
              <a:gdLst>
                <a:gd name="connsiteX0" fmla="*/ 0 w 1311384"/>
                <a:gd name="connsiteY0" fmla="*/ 281011 h 535258"/>
                <a:gd name="connsiteX1" fmla="*/ 160578 w 1311384"/>
                <a:gd name="connsiteY1" fmla="*/ 0 h 535258"/>
                <a:gd name="connsiteX2" fmla="*/ 1311384 w 1311384"/>
                <a:gd name="connsiteY2" fmla="*/ 249787 h 535258"/>
                <a:gd name="connsiteX3" fmla="*/ 1204332 w 1311384"/>
                <a:gd name="connsiteY3" fmla="*/ 535258 h 535258"/>
                <a:gd name="connsiteX4" fmla="*/ 0 w 1311384"/>
                <a:gd name="connsiteY4" fmla="*/ 281011 h 53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1384" h="535258">
                  <a:moveTo>
                    <a:pt x="0" y="281011"/>
                  </a:moveTo>
                  <a:lnTo>
                    <a:pt x="160578" y="0"/>
                  </a:lnTo>
                  <a:lnTo>
                    <a:pt x="1311384" y="249787"/>
                  </a:lnTo>
                  <a:lnTo>
                    <a:pt x="1204332" y="535258"/>
                  </a:lnTo>
                  <a:lnTo>
                    <a:pt x="0" y="281011"/>
                  </a:lnTo>
                  <a:close/>
                </a:path>
              </a:pathLst>
            </a:custGeom>
            <a:solidFill>
              <a:srgbClr val="AE9584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4D4E83B-8895-7384-BD31-F3FFC3EAB8BC}"/>
                </a:ext>
              </a:extLst>
            </p:cNvPr>
            <p:cNvSpPr>
              <a:spLocks/>
            </p:cNvSpPr>
            <p:nvPr/>
          </p:nvSpPr>
          <p:spPr>
            <a:xfrm>
              <a:off x="3111301" y="3183379"/>
              <a:ext cx="1239000" cy="636726"/>
            </a:xfrm>
            <a:custGeom>
              <a:avLst/>
              <a:gdLst>
                <a:gd name="connsiteX0" fmla="*/ 0 w 1006907"/>
                <a:gd name="connsiteY0" fmla="*/ 277522 h 487443"/>
                <a:gd name="connsiteX1" fmla="*/ 156551 w 1006907"/>
                <a:gd name="connsiteY1" fmla="*/ 0 h 487443"/>
                <a:gd name="connsiteX2" fmla="*/ 907284 w 1006907"/>
                <a:gd name="connsiteY2" fmla="*/ 163667 h 487443"/>
                <a:gd name="connsiteX3" fmla="*/ 989117 w 1006907"/>
                <a:gd name="connsiteY3" fmla="*/ 206363 h 487443"/>
                <a:gd name="connsiteX4" fmla="*/ 1006907 w 1006907"/>
                <a:gd name="connsiteY4" fmla="*/ 313102 h 487443"/>
                <a:gd name="connsiteX5" fmla="*/ 957096 w 1006907"/>
                <a:gd name="connsiteY5" fmla="*/ 487443 h 487443"/>
                <a:gd name="connsiteX6" fmla="*/ 0 w 1006907"/>
                <a:gd name="connsiteY6" fmla="*/ 277522 h 487443"/>
                <a:gd name="connsiteX0" fmla="*/ 0 w 960653"/>
                <a:gd name="connsiteY0" fmla="*/ 277522 h 487443"/>
                <a:gd name="connsiteX1" fmla="*/ 110297 w 960653"/>
                <a:gd name="connsiteY1" fmla="*/ 0 h 487443"/>
                <a:gd name="connsiteX2" fmla="*/ 861030 w 960653"/>
                <a:gd name="connsiteY2" fmla="*/ 163667 h 487443"/>
                <a:gd name="connsiteX3" fmla="*/ 942863 w 960653"/>
                <a:gd name="connsiteY3" fmla="*/ 206363 h 487443"/>
                <a:gd name="connsiteX4" fmla="*/ 960653 w 960653"/>
                <a:gd name="connsiteY4" fmla="*/ 313102 h 487443"/>
                <a:gd name="connsiteX5" fmla="*/ 910842 w 960653"/>
                <a:gd name="connsiteY5" fmla="*/ 487443 h 487443"/>
                <a:gd name="connsiteX6" fmla="*/ 0 w 960653"/>
                <a:gd name="connsiteY6" fmla="*/ 277522 h 487443"/>
                <a:gd name="connsiteX0" fmla="*/ 0 w 960653"/>
                <a:gd name="connsiteY0" fmla="*/ 288196 h 487443"/>
                <a:gd name="connsiteX1" fmla="*/ 110297 w 960653"/>
                <a:gd name="connsiteY1" fmla="*/ 0 h 487443"/>
                <a:gd name="connsiteX2" fmla="*/ 861030 w 960653"/>
                <a:gd name="connsiteY2" fmla="*/ 163667 h 487443"/>
                <a:gd name="connsiteX3" fmla="*/ 942863 w 960653"/>
                <a:gd name="connsiteY3" fmla="*/ 206363 h 487443"/>
                <a:gd name="connsiteX4" fmla="*/ 960653 w 960653"/>
                <a:gd name="connsiteY4" fmla="*/ 313102 h 487443"/>
                <a:gd name="connsiteX5" fmla="*/ 910842 w 960653"/>
                <a:gd name="connsiteY5" fmla="*/ 487443 h 487443"/>
                <a:gd name="connsiteX6" fmla="*/ 0 w 960653"/>
                <a:gd name="connsiteY6" fmla="*/ 288196 h 48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0653" h="487443">
                  <a:moveTo>
                    <a:pt x="0" y="288196"/>
                  </a:moveTo>
                  <a:lnTo>
                    <a:pt x="110297" y="0"/>
                  </a:lnTo>
                  <a:lnTo>
                    <a:pt x="861030" y="163667"/>
                  </a:lnTo>
                  <a:lnTo>
                    <a:pt x="942863" y="206363"/>
                  </a:lnTo>
                  <a:lnTo>
                    <a:pt x="960653" y="313102"/>
                  </a:lnTo>
                  <a:lnTo>
                    <a:pt x="910842" y="487443"/>
                  </a:lnTo>
                  <a:lnTo>
                    <a:pt x="0" y="288196"/>
                  </a:lnTo>
                  <a:close/>
                </a:path>
              </a:pathLst>
            </a:custGeom>
            <a:solidFill>
              <a:srgbClr val="AE9584">
                <a:alpha val="4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12F050-F202-50B9-B2DE-4DFCD25B4394}"/>
                </a:ext>
              </a:extLst>
            </p:cNvPr>
            <p:cNvSpPr txBox="1"/>
            <p:nvPr/>
          </p:nvSpPr>
          <p:spPr>
            <a:xfrm rot="732462">
              <a:off x="1804294" y="3042013"/>
              <a:ext cx="1293147" cy="343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TERMINAUX DE NORMANDIE</a:t>
              </a:r>
              <a:endParaRPr kumimoji="0" lang="fr-FR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5306CD0-C789-C49C-2CF7-9EFAE58AAB98}"/>
                </a:ext>
              </a:extLst>
            </p:cNvPr>
            <p:cNvSpPr txBox="1"/>
            <p:nvPr/>
          </p:nvSpPr>
          <p:spPr>
            <a:xfrm rot="732462">
              <a:off x="3245895" y="3330692"/>
              <a:ext cx="1033375" cy="343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TERMINAL DE FRANCE</a:t>
              </a:r>
              <a:endParaRPr kumimoji="0" lang="fr-FR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654C916-958C-4C2A-36F4-D3F642E3385B}"/>
                </a:ext>
              </a:extLst>
            </p:cNvPr>
            <p:cNvSpPr txBox="1"/>
            <p:nvPr/>
          </p:nvSpPr>
          <p:spPr>
            <a:xfrm rot="732462">
              <a:off x="1018277" y="2790816"/>
              <a:ext cx="696569" cy="343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POSTES 11 &amp; 12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1812A11C-E031-3103-CAC5-8202A06BC640}"/>
                </a:ext>
              </a:extLst>
            </p:cNvPr>
            <p:cNvCxnSpPr>
              <a:cxnSpLocks/>
              <a:stCxn id="7" idx="0"/>
              <a:endCxn id="8" idx="5"/>
            </p:cNvCxnSpPr>
            <p:nvPr/>
          </p:nvCxnSpPr>
          <p:spPr>
            <a:xfrm>
              <a:off x="1597046" y="3225320"/>
              <a:ext cx="2689011" cy="5947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8AB4E67-66DF-0D19-69D4-C44C8822415D}"/>
                </a:ext>
              </a:extLst>
            </p:cNvPr>
            <p:cNvSpPr txBox="1"/>
            <p:nvPr/>
          </p:nvSpPr>
          <p:spPr>
            <a:xfrm rot="732462">
              <a:off x="2396731" y="3470741"/>
              <a:ext cx="830613" cy="223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3,5 KM</a:t>
              </a:r>
              <a:endParaRPr kumimoji="0" lang="fr-FR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BB37ED2-605A-9AD7-FA4D-F09EDA56F305}"/>
                </a:ext>
              </a:extLst>
            </p:cNvPr>
            <p:cNvSpPr txBox="1"/>
            <p:nvPr/>
          </p:nvSpPr>
          <p:spPr>
            <a:xfrm rot="732462">
              <a:off x="882474" y="3211706"/>
              <a:ext cx="8306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700 M</a:t>
              </a:r>
              <a:endParaRPr kumimoji="0" lang="fr-FR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1395474F-71AA-D6FD-90D9-330A4E5B24C5}"/>
                </a:ext>
              </a:extLst>
            </p:cNvPr>
            <p:cNvCxnSpPr>
              <a:cxnSpLocks/>
              <a:stCxn id="5" idx="0"/>
              <a:endCxn id="5" idx="5"/>
            </p:cNvCxnSpPr>
            <p:nvPr/>
          </p:nvCxnSpPr>
          <p:spPr>
            <a:xfrm flipH="1" flipV="1">
              <a:off x="1107944" y="3149453"/>
              <a:ext cx="460978" cy="970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198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AD2EBD4D-34C4-7EBF-B331-C85A1C8ED5E7}"/>
              </a:ext>
            </a:extLst>
          </p:cNvPr>
          <p:cNvGrpSpPr>
            <a:grpSpLocks/>
          </p:cNvGrpSpPr>
          <p:nvPr/>
        </p:nvGrpSpPr>
        <p:grpSpPr>
          <a:xfrm>
            <a:off x="7488000" y="0"/>
            <a:ext cx="3952874" cy="1621653"/>
            <a:chOff x="869373" y="2339115"/>
            <a:chExt cx="3952874" cy="1621653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C511AA5-BF22-9558-95F0-D065AB29D52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3138" t="32632" r="72353" b="42702"/>
            <a:stretch/>
          </p:blipFill>
          <p:spPr>
            <a:xfrm>
              <a:off x="869373" y="2339115"/>
              <a:ext cx="3952874" cy="1621653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CD33F4D-5DCC-5E1D-8898-A65159A49361}"/>
                </a:ext>
              </a:extLst>
            </p:cNvPr>
            <p:cNvSpPr>
              <a:spLocks/>
            </p:cNvSpPr>
            <p:nvPr/>
          </p:nvSpPr>
          <p:spPr>
            <a:xfrm rot="18952230">
              <a:off x="2629183" y="3739080"/>
              <a:ext cx="365050" cy="8426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25DA3B3-A6C0-8536-8F0F-4FFC0F5EE0DC}"/>
                </a:ext>
              </a:extLst>
            </p:cNvPr>
            <p:cNvSpPr>
              <a:spLocks/>
            </p:cNvSpPr>
            <p:nvPr/>
          </p:nvSpPr>
          <p:spPr>
            <a:xfrm rot="18248266">
              <a:off x="1901809" y="2565381"/>
              <a:ext cx="108133" cy="508163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B79A24A-2FFB-A3FA-69BF-B75B44B04BC3}"/>
                </a:ext>
              </a:extLst>
            </p:cNvPr>
            <p:cNvSpPr>
              <a:spLocks/>
            </p:cNvSpPr>
            <p:nvPr/>
          </p:nvSpPr>
          <p:spPr>
            <a:xfrm>
              <a:off x="1714500" y="2633663"/>
              <a:ext cx="997931" cy="1265679"/>
            </a:xfrm>
            <a:custGeom>
              <a:avLst/>
              <a:gdLst>
                <a:gd name="connsiteX0" fmla="*/ 0 w 1012031"/>
                <a:gd name="connsiteY0" fmla="*/ 0 h 1240631"/>
                <a:gd name="connsiteX1" fmla="*/ 104775 w 1012031"/>
                <a:gd name="connsiteY1" fmla="*/ 197643 h 1240631"/>
                <a:gd name="connsiteX2" fmla="*/ 214313 w 1012031"/>
                <a:gd name="connsiteY2" fmla="*/ 242887 h 1240631"/>
                <a:gd name="connsiteX3" fmla="*/ 616744 w 1012031"/>
                <a:gd name="connsiteY3" fmla="*/ 885825 h 1240631"/>
                <a:gd name="connsiteX4" fmla="*/ 812006 w 1012031"/>
                <a:gd name="connsiteY4" fmla="*/ 933450 h 1240631"/>
                <a:gd name="connsiteX5" fmla="*/ 1012031 w 1012031"/>
                <a:gd name="connsiteY5" fmla="*/ 1240631 h 1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2031" h="1240631">
                  <a:moveTo>
                    <a:pt x="0" y="0"/>
                  </a:moveTo>
                  <a:lnTo>
                    <a:pt x="104775" y="197643"/>
                  </a:lnTo>
                  <a:lnTo>
                    <a:pt x="214313" y="242887"/>
                  </a:lnTo>
                  <a:lnTo>
                    <a:pt x="616744" y="885825"/>
                  </a:lnTo>
                  <a:lnTo>
                    <a:pt x="812006" y="933450"/>
                  </a:lnTo>
                  <a:lnTo>
                    <a:pt x="1012031" y="1240631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Graphique 36" descr="Ligne fléchée : droite avec un remplissage uni">
              <a:extLst>
                <a:ext uri="{FF2B5EF4-FFF2-40B4-BE49-F238E27FC236}">
                  <a16:creationId xmlns:a16="http://schemas.microsoft.com/office/drawing/2014/main" id="{6F9D05D8-031B-98EB-C3F5-3BB8750F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34799">
              <a:off x="3080662" y="3111274"/>
              <a:ext cx="252000" cy="252000"/>
            </a:xfrm>
            <a:prstGeom prst="rect">
              <a:avLst/>
            </a:prstGeom>
          </p:spPr>
        </p:pic>
        <p:pic>
          <p:nvPicPr>
            <p:cNvPr id="38" name="Graphique 37" descr="Ligne fléchée : droite avec un remplissage uni">
              <a:extLst>
                <a:ext uri="{FF2B5EF4-FFF2-40B4-BE49-F238E27FC236}">
                  <a16:creationId xmlns:a16="http://schemas.microsoft.com/office/drawing/2014/main" id="{FEF06266-D1FC-BE67-4D64-F5B03376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34799">
              <a:off x="2402841" y="2769910"/>
              <a:ext cx="252000" cy="252000"/>
            </a:xfrm>
            <a:prstGeom prst="rect">
              <a:avLst/>
            </a:prstGeom>
          </p:spPr>
        </p:pic>
        <p:pic>
          <p:nvPicPr>
            <p:cNvPr id="39" name="Graphique 38" descr="Ligne fléchée : droite avec un remplissage uni">
              <a:extLst>
                <a:ext uri="{FF2B5EF4-FFF2-40B4-BE49-F238E27FC236}">
                  <a16:creationId xmlns:a16="http://schemas.microsoft.com/office/drawing/2014/main" id="{34036740-CCC7-F62C-ACF1-150AE18F9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4273155">
              <a:off x="2262632" y="3196344"/>
              <a:ext cx="252000" cy="252000"/>
            </a:xfrm>
            <a:prstGeom prst="rect">
              <a:avLst/>
            </a:prstGeom>
          </p:spPr>
        </p:pic>
        <p:pic>
          <p:nvPicPr>
            <p:cNvPr id="40" name="Graphique 39" descr="Fret avec un remplissage uni">
              <a:extLst>
                <a:ext uri="{FF2B5EF4-FFF2-40B4-BE49-F238E27FC236}">
                  <a16:creationId xmlns:a16="http://schemas.microsoft.com/office/drawing/2014/main" id="{D1303B3D-CF46-D712-BBF6-DF0716D10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71805" y="2935742"/>
              <a:ext cx="212102" cy="212102"/>
            </a:xfrm>
            <a:prstGeom prst="rect">
              <a:avLst/>
            </a:prstGeom>
          </p:spPr>
        </p:pic>
        <p:pic>
          <p:nvPicPr>
            <p:cNvPr id="41" name="Graphique 40" descr="Fret avec un remplissage uni">
              <a:extLst>
                <a:ext uri="{FF2B5EF4-FFF2-40B4-BE49-F238E27FC236}">
                  <a16:creationId xmlns:a16="http://schemas.microsoft.com/office/drawing/2014/main" id="{D67A1E77-9EC2-9B74-EA85-975214B3B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2534398" y="3424771"/>
              <a:ext cx="218860" cy="212102"/>
            </a:xfrm>
            <a:prstGeom prst="rect">
              <a:avLst/>
            </a:prstGeom>
          </p:spPr>
        </p:pic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7F3061E4-19B5-EE67-544C-73AFEA67C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4192" y="3664765"/>
              <a:ext cx="262022" cy="25417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98586074-7FC8-371E-042C-DE49683FA84B}"/>
                </a:ext>
              </a:extLst>
            </p:cNvPr>
            <p:cNvCxnSpPr>
              <a:cxnSpLocks/>
              <a:stCxn id="35" idx="0"/>
              <a:endCxn id="35" idx="2"/>
            </p:cNvCxnSpPr>
            <p:nvPr/>
          </p:nvCxnSpPr>
          <p:spPr>
            <a:xfrm>
              <a:off x="1745575" y="2676875"/>
              <a:ext cx="420602" cy="285174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Graphique 43" descr="Ligne fléchée : droite avec un remplissage uni">
              <a:extLst>
                <a:ext uri="{FF2B5EF4-FFF2-40B4-BE49-F238E27FC236}">
                  <a16:creationId xmlns:a16="http://schemas.microsoft.com/office/drawing/2014/main" id="{D4D606E0-EB5D-AF87-CD4C-5A3E33039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871598">
              <a:off x="2702439" y="3684136"/>
              <a:ext cx="252000" cy="252000"/>
            </a:xfrm>
            <a:prstGeom prst="rect">
              <a:avLst/>
            </a:prstGeom>
          </p:spPr>
        </p:pic>
        <p:pic>
          <p:nvPicPr>
            <p:cNvPr id="45" name="Graphique 44" descr="Ligne fléchée : incurvée dans le sens des aiguilles d’une montre avec un remplissage uni">
              <a:extLst>
                <a:ext uri="{FF2B5EF4-FFF2-40B4-BE49-F238E27FC236}">
                  <a16:creationId xmlns:a16="http://schemas.microsoft.com/office/drawing/2014/main" id="{A9AF6C56-D262-1497-D15F-28467A5D7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3262403">
              <a:off x="1970421" y="2685022"/>
              <a:ext cx="252000" cy="252000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97F9AA11-6AE5-505C-5101-63AFCC2EC57C}"/>
                </a:ext>
              </a:extLst>
            </p:cNvPr>
            <p:cNvSpPr txBox="1">
              <a:spLocks/>
            </p:cNvSpPr>
            <p:nvPr/>
          </p:nvSpPr>
          <p:spPr>
            <a:xfrm rot="1105368">
              <a:off x="1716379" y="2410394"/>
              <a:ext cx="76008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ACCÈS FLUVIAL</a:t>
              </a:r>
              <a:endParaRPr kumimoji="0" 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E8B15189-CD00-890C-F557-B0A55A5C5E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2"/>
          <a:stretch/>
        </p:blipFill>
        <p:spPr>
          <a:xfrm>
            <a:off x="0" y="1619468"/>
            <a:ext cx="9893509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AACE7-B4EA-DE2D-3A04-9621C2657A4E}"/>
              </a:ext>
            </a:extLst>
          </p:cNvPr>
          <p:cNvSpPr/>
          <p:nvPr/>
        </p:nvSpPr>
        <p:spPr>
          <a:xfrm>
            <a:off x="2" y="5943498"/>
            <a:ext cx="12191998" cy="914502"/>
          </a:xfrm>
          <a:prstGeom prst="rect">
            <a:avLst/>
          </a:prstGeom>
          <a:solidFill>
            <a:srgbClr val="00B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Accroître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 la compétitivité portuaire par une offre de services fluviaux efficace, fiable et compétitive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Réduire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 l’impact environnemental de nos activités en favorisant le report modal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Créer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 de la valeur ajoutée pour les territoires et des emplois supplémentaires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0E6B4B-77B9-F756-23CA-706F8C5B445D}"/>
              </a:ext>
            </a:extLst>
          </p:cNvPr>
          <p:cNvSpPr txBox="1"/>
          <p:nvPr/>
        </p:nvSpPr>
        <p:spPr>
          <a:xfrm>
            <a:off x="372933" y="394575"/>
            <a:ext cx="6608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Accès fluvial direct à Port 2000 : 2 km de digue et de chenal</a:t>
            </a:r>
          </a:p>
        </p:txBody>
      </p:sp>
      <p:pic>
        <p:nvPicPr>
          <p:cNvPr id="5" name="Image 4" descr="Une image contenant Photographie aérienne, plein air, Vue plongeante, aérien&#10;&#10;Description générée automatiquement">
            <a:extLst>
              <a:ext uri="{FF2B5EF4-FFF2-40B4-BE49-F238E27FC236}">
                <a16:creationId xmlns:a16="http://schemas.microsoft.com/office/drawing/2014/main" id="{4376B948-9C38-F8AB-E3C3-9C9DD9EF52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7" t="47" r="23102" b="-47"/>
          <a:stretch/>
        </p:blipFill>
        <p:spPr>
          <a:xfrm>
            <a:off x="9952890" y="1621398"/>
            <a:ext cx="2239110" cy="411496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0DA71D-FC3E-182D-E547-B535FA041546}"/>
              </a:ext>
            </a:extLst>
          </p:cNvPr>
          <p:cNvSpPr txBox="1"/>
          <p:nvPr/>
        </p:nvSpPr>
        <p:spPr>
          <a:xfrm>
            <a:off x="0" y="5004000"/>
            <a:ext cx="9893509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Opérationnel en 2026-2027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FB5CCF4-43A1-282A-A598-04D6B3117AE1}"/>
              </a:ext>
            </a:extLst>
          </p:cNvPr>
          <p:cNvSpPr/>
          <p:nvPr/>
        </p:nvSpPr>
        <p:spPr>
          <a:xfrm>
            <a:off x="4394200" y="3613150"/>
            <a:ext cx="3000375" cy="1012825"/>
          </a:xfrm>
          <a:custGeom>
            <a:avLst/>
            <a:gdLst>
              <a:gd name="connsiteX0" fmla="*/ 0 w 3000375"/>
              <a:gd name="connsiteY0" fmla="*/ 1012825 h 1012825"/>
              <a:gd name="connsiteX1" fmla="*/ 727075 w 3000375"/>
              <a:gd name="connsiteY1" fmla="*/ 901700 h 1012825"/>
              <a:gd name="connsiteX2" fmla="*/ 911225 w 3000375"/>
              <a:gd name="connsiteY2" fmla="*/ 774700 h 1012825"/>
              <a:gd name="connsiteX3" fmla="*/ 1978025 w 3000375"/>
              <a:gd name="connsiteY3" fmla="*/ 568325 h 1012825"/>
              <a:gd name="connsiteX4" fmla="*/ 2209800 w 3000375"/>
              <a:gd name="connsiteY4" fmla="*/ 441325 h 1012825"/>
              <a:gd name="connsiteX5" fmla="*/ 2254250 w 3000375"/>
              <a:gd name="connsiteY5" fmla="*/ 339725 h 1012825"/>
              <a:gd name="connsiteX6" fmla="*/ 3000375 w 3000375"/>
              <a:gd name="connsiteY6" fmla="*/ 0 h 1012825"/>
              <a:gd name="connsiteX7" fmla="*/ 3000375 w 3000375"/>
              <a:gd name="connsiteY7" fmla="*/ 0 h 1012825"/>
              <a:gd name="connsiteX0" fmla="*/ 0 w 3000375"/>
              <a:gd name="connsiteY0" fmla="*/ 1012825 h 1012825"/>
              <a:gd name="connsiteX1" fmla="*/ 727075 w 3000375"/>
              <a:gd name="connsiteY1" fmla="*/ 901700 h 1012825"/>
              <a:gd name="connsiteX2" fmla="*/ 911225 w 3000375"/>
              <a:gd name="connsiteY2" fmla="*/ 774700 h 1012825"/>
              <a:gd name="connsiteX3" fmla="*/ 1978025 w 3000375"/>
              <a:gd name="connsiteY3" fmla="*/ 568325 h 1012825"/>
              <a:gd name="connsiteX4" fmla="*/ 2171700 w 3000375"/>
              <a:gd name="connsiteY4" fmla="*/ 441325 h 1012825"/>
              <a:gd name="connsiteX5" fmla="*/ 2254250 w 3000375"/>
              <a:gd name="connsiteY5" fmla="*/ 339725 h 1012825"/>
              <a:gd name="connsiteX6" fmla="*/ 3000375 w 3000375"/>
              <a:gd name="connsiteY6" fmla="*/ 0 h 1012825"/>
              <a:gd name="connsiteX7" fmla="*/ 3000375 w 3000375"/>
              <a:gd name="connsiteY7" fmla="*/ 0 h 101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0375" h="1012825">
                <a:moveTo>
                  <a:pt x="0" y="1012825"/>
                </a:moveTo>
                <a:lnTo>
                  <a:pt x="727075" y="901700"/>
                </a:lnTo>
                <a:lnTo>
                  <a:pt x="911225" y="774700"/>
                </a:lnTo>
                <a:lnTo>
                  <a:pt x="1978025" y="568325"/>
                </a:lnTo>
                <a:lnTo>
                  <a:pt x="2171700" y="441325"/>
                </a:lnTo>
                <a:lnTo>
                  <a:pt x="2254250" y="339725"/>
                </a:lnTo>
                <a:lnTo>
                  <a:pt x="3000375" y="0"/>
                </a:lnTo>
                <a:lnTo>
                  <a:pt x="3000375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99933CC9-2E0F-D602-B034-25879FD1F909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4394200" y="4086225"/>
            <a:ext cx="1258888" cy="53975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49F15C3-B584-8DBD-96C1-E81DBDF67563}"/>
              </a:ext>
            </a:extLst>
          </p:cNvPr>
          <p:cNvCxnSpPr>
            <a:cxnSpLocks/>
            <a:stCxn id="2" idx="6"/>
          </p:cNvCxnSpPr>
          <p:nvPr/>
        </p:nvCxnSpPr>
        <p:spPr>
          <a:xfrm flipH="1" flipV="1">
            <a:off x="6734175" y="3590925"/>
            <a:ext cx="660400" cy="2222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que 16" descr="Ligne fléchée : droite avec un remplissage uni">
            <a:extLst>
              <a:ext uri="{FF2B5EF4-FFF2-40B4-BE49-F238E27FC236}">
                <a16:creationId xmlns:a16="http://schemas.microsoft.com/office/drawing/2014/main" id="{EEA0CAF6-6F3C-CE41-9C39-654F16CC1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516302">
            <a:off x="5331826" y="3320189"/>
            <a:ext cx="252000" cy="252000"/>
          </a:xfrm>
          <a:prstGeom prst="rect">
            <a:avLst/>
          </a:prstGeom>
        </p:spPr>
      </p:pic>
      <p:pic>
        <p:nvPicPr>
          <p:cNvPr id="18" name="Graphique 17" descr="Ligne fléchée : incurvée dans le sens des aiguilles d’une montre avec un remplissage uni">
            <a:extLst>
              <a:ext uri="{FF2B5EF4-FFF2-40B4-BE49-F238E27FC236}">
                <a16:creationId xmlns:a16="http://schemas.microsoft.com/office/drawing/2014/main" id="{9C574961-D853-67FF-1C70-9654A766E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262403">
            <a:off x="4906257" y="3730644"/>
            <a:ext cx="252000" cy="252000"/>
          </a:xfrm>
          <a:prstGeom prst="rect">
            <a:avLst/>
          </a:prstGeom>
        </p:spPr>
      </p:pic>
      <p:pic>
        <p:nvPicPr>
          <p:cNvPr id="19" name="Graphique 18" descr="Ligne fléchée : droite avec un remplissage uni">
            <a:extLst>
              <a:ext uri="{FF2B5EF4-FFF2-40B4-BE49-F238E27FC236}">
                <a16:creationId xmlns:a16="http://schemas.microsoft.com/office/drawing/2014/main" id="{0F53DA1C-6555-505B-5728-8A590A588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28796">
            <a:off x="5844835" y="3933224"/>
            <a:ext cx="252000" cy="252000"/>
          </a:xfrm>
          <a:prstGeom prst="rect">
            <a:avLst/>
          </a:prstGeom>
        </p:spPr>
      </p:pic>
      <p:pic>
        <p:nvPicPr>
          <p:cNvPr id="21" name="Graphique 20" descr="Ligne fléchée : droite avec un remplissage uni">
            <a:extLst>
              <a:ext uri="{FF2B5EF4-FFF2-40B4-BE49-F238E27FC236}">
                <a16:creationId xmlns:a16="http://schemas.microsoft.com/office/drawing/2014/main" id="{751722F3-35E3-535A-57BF-3523147D4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228796">
            <a:off x="6833599" y="3501315"/>
            <a:ext cx="252000" cy="252000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74CB4DA-8B34-5682-07C5-EB0DC5A81F07}"/>
              </a:ext>
            </a:extLst>
          </p:cNvPr>
          <p:cNvCxnSpPr>
            <a:cxnSpLocks/>
          </p:cNvCxnSpPr>
          <p:nvPr/>
        </p:nvCxnSpPr>
        <p:spPr>
          <a:xfrm flipH="1">
            <a:off x="10616863" y="2074069"/>
            <a:ext cx="334506" cy="5953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que 26" descr="Ligne fléchée : droite avec un remplissage uni">
            <a:extLst>
              <a:ext uri="{FF2B5EF4-FFF2-40B4-BE49-F238E27FC236}">
                <a16:creationId xmlns:a16="http://schemas.microsoft.com/office/drawing/2014/main" id="{B2A2213B-2907-FDC1-6D5D-E30E113F8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0023">
            <a:off x="10600109" y="1987359"/>
            <a:ext cx="252000" cy="252000"/>
          </a:xfrm>
          <a:prstGeom prst="rect">
            <a:avLst/>
          </a:prstGeom>
        </p:spPr>
      </p:pic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A5761BD5-F482-5188-0C6C-270E8DC0B573}"/>
              </a:ext>
            </a:extLst>
          </p:cNvPr>
          <p:cNvSpPr/>
          <p:nvPr/>
        </p:nvSpPr>
        <p:spPr>
          <a:xfrm>
            <a:off x="10958513" y="2100263"/>
            <a:ext cx="1238250" cy="295275"/>
          </a:xfrm>
          <a:custGeom>
            <a:avLst/>
            <a:gdLst>
              <a:gd name="connsiteX0" fmla="*/ 0 w 1238250"/>
              <a:gd name="connsiteY0" fmla="*/ 0 h 295275"/>
              <a:gd name="connsiteX1" fmla="*/ 514350 w 1238250"/>
              <a:gd name="connsiteY1" fmla="*/ 147637 h 295275"/>
              <a:gd name="connsiteX2" fmla="*/ 757237 w 1238250"/>
              <a:gd name="connsiteY2" fmla="*/ 166687 h 295275"/>
              <a:gd name="connsiteX3" fmla="*/ 952500 w 1238250"/>
              <a:gd name="connsiteY3" fmla="*/ 219075 h 295275"/>
              <a:gd name="connsiteX4" fmla="*/ 1238250 w 1238250"/>
              <a:gd name="connsiteY4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295275">
                <a:moveTo>
                  <a:pt x="0" y="0"/>
                </a:moveTo>
                <a:lnTo>
                  <a:pt x="514350" y="147637"/>
                </a:lnTo>
                <a:lnTo>
                  <a:pt x="757237" y="166687"/>
                </a:lnTo>
                <a:lnTo>
                  <a:pt x="952500" y="219075"/>
                </a:lnTo>
                <a:lnTo>
                  <a:pt x="1238250" y="295275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Graphique 33" descr="Ligne fléchée : droite avec un remplissage uni">
            <a:extLst>
              <a:ext uri="{FF2B5EF4-FFF2-40B4-BE49-F238E27FC236}">
                <a16:creationId xmlns:a16="http://schemas.microsoft.com/office/drawing/2014/main" id="{E371FC09-6BF3-9BE9-31CB-42F24E86E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89167">
            <a:off x="11270999" y="2165691"/>
            <a:ext cx="252000" cy="252000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C45EE3F-B293-810B-4D21-312EB188FE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45" y="6308158"/>
            <a:ext cx="1521453" cy="549842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F37D45E-F38D-3870-548A-E310A196E321}"/>
              </a:ext>
            </a:extLst>
          </p:cNvPr>
          <p:cNvSpPr txBox="1"/>
          <p:nvPr/>
        </p:nvSpPr>
        <p:spPr>
          <a:xfrm rot="1650238">
            <a:off x="5735491" y="2988076"/>
            <a:ext cx="13462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 2000 </a:t>
            </a:r>
            <a:endParaRPr kumimoji="0" lang="en-US" sz="105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B3EC137-6AB6-C575-D264-C35BEB864746}"/>
              </a:ext>
            </a:extLst>
          </p:cNvPr>
          <p:cNvSpPr txBox="1"/>
          <p:nvPr/>
        </p:nvSpPr>
        <p:spPr>
          <a:xfrm rot="20167212">
            <a:off x="4294858" y="3986475"/>
            <a:ext cx="10289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ACCÈS FLUVIAL</a:t>
            </a:r>
            <a:endParaRPr kumimoji="0" lang="en-US" sz="105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18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7AD3B46-9F0A-8229-A0FD-D4147BB6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37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7221801-6007-4EBF-6EF6-1729C18A2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prstClr val="white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Parcs logistiques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8CBB4F-ABD6-35DE-6C59-D2A74AEE5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470" y="2086881"/>
            <a:ext cx="3962398" cy="3920024"/>
          </a:xfrm>
        </p:spPr>
        <p:txBody>
          <a:bodyPr/>
          <a:lstStyle/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PLPN 3 :</a:t>
            </a:r>
          </a:p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52 ha pour de la logistique à</a:t>
            </a:r>
          </a:p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valeur ajoutée.</a:t>
            </a:r>
          </a:p>
          <a:p>
            <a:pPr lvl="0"/>
            <a:endParaRPr lang="fr-FR" sz="2800" b="1" baseline="300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Parc Frigo :</a:t>
            </a:r>
          </a:p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12 ha pour de la logistique sous température dirigée.</a:t>
            </a:r>
          </a:p>
          <a:p>
            <a:pPr lvl="0"/>
            <a:endParaRPr lang="fr-FR" sz="2800" b="1" baseline="300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lvl="0"/>
            <a:r>
              <a:rPr lang="fr-FR" sz="2800" b="1" baseline="30000" dirty="0">
                <a:solidFill>
                  <a:prstClr val="white"/>
                </a:solidFill>
                <a:cs typeface="Arial" panose="020B0604020202020204" pitchFamily="34" charset="0"/>
              </a:rPr>
              <a:t>15 M€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0CBA9-01AB-5D9E-2795-4D75B39AE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l="24704" r="7027"/>
          <a:stretch/>
        </p:blipFill>
        <p:spPr>
          <a:xfrm>
            <a:off x="4754880" y="0"/>
            <a:ext cx="7437120" cy="6858000"/>
          </a:xfrm>
          <a:prstGeom prst="rect">
            <a:avLst/>
          </a:prstGeom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67A411D6-5216-4208-3F86-C8A9AADE7061}"/>
              </a:ext>
            </a:extLst>
          </p:cNvPr>
          <p:cNvSpPr txBox="1">
            <a:spLocks/>
          </p:cNvSpPr>
          <p:nvPr/>
        </p:nvSpPr>
        <p:spPr>
          <a:xfrm>
            <a:off x="9174480" y="635426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pPr/>
              <a:t>37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26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FA2FA-DCDF-4EAC-FA85-36E18A4D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69" y="321168"/>
            <a:ext cx="11421208" cy="1012332"/>
          </a:xfrm>
        </p:spPr>
        <p:txBody>
          <a:bodyPr/>
          <a:lstStyle/>
          <a:p>
            <a:r>
              <a:rPr lang="fr-FR" sz="3200" dirty="0"/>
              <a:t>HAROPA PORT soutient les parcs d’éoliennes offshores</a:t>
            </a:r>
            <a:br>
              <a:rPr lang="fr-FR" sz="3200" dirty="0"/>
            </a:br>
            <a:r>
              <a:rPr lang="fr-FR" sz="2400" dirty="0">
                <a:solidFill>
                  <a:srgbClr val="0037FF"/>
                </a:solidFill>
              </a:rPr>
              <a:t>Le hub d’éoliennes </a:t>
            </a:r>
            <a:r>
              <a:rPr lang="en" sz="2400" dirty="0">
                <a:solidFill>
                  <a:srgbClr val="0037FF"/>
                </a:solidFill>
              </a:rPr>
              <a:t>Siemens Gamesa est </a:t>
            </a:r>
            <a:r>
              <a:rPr lang="fr-FR" sz="2400" dirty="0">
                <a:solidFill>
                  <a:srgbClr val="0037FF"/>
                </a:solidFill>
              </a:rPr>
              <a:t>installé dans le port du Havre</a:t>
            </a:r>
            <a:endParaRPr lang="fr-FR" sz="32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A4498A-012C-FF12-150E-59C30FB3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AEBA536B-753E-4CA6-8EC7-A7A3C8AA2095}" type="slidenum">
              <a:rPr lang="fr-FR">
                <a:solidFill>
                  <a:prstClr val="black"/>
                </a:solidFill>
              </a:rPr>
              <a:pPr defTabSz="914446"/>
              <a:t>38</a:t>
            </a:fld>
            <a:endParaRPr lang="fr-FR">
              <a:solidFill>
                <a:prstClr val="black"/>
              </a:solidFill>
            </a:endParaRP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3FEDB7C-1AB9-9710-1CF1-968F2ED91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9815" r="37101" b="67112"/>
          <a:stretch/>
        </p:blipFill>
        <p:spPr>
          <a:xfrm>
            <a:off x="4898885" y="4437496"/>
            <a:ext cx="7294075" cy="2420504"/>
          </a:xfrm>
          <a:prstGeom prst="rect">
            <a:avLst/>
          </a:prstGeom>
        </p:spPr>
      </p:pic>
      <p:sp>
        <p:nvSpPr>
          <p:cNvPr id="6" name="Espace réservé du numéro de diapositive 11">
            <a:extLst>
              <a:ext uri="{FF2B5EF4-FFF2-40B4-BE49-F238E27FC236}">
                <a16:creationId xmlns:a16="http://schemas.microsoft.com/office/drawing/2014/main" id="{C2B29999-453D-6249-458A-3CE2B724F9FF}"/>
              </a:ext>
            </a:extLst>
          </p:cNvPr>
          <p:cNvSpPr txBox="1">
            <a:spLocks/>
          </p:cNvSpPr>
          <p:nvPr/>
        </p:nvSpPr>
        <p:spPr>
          <a:xfrm>
            <a:off x="9448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/>
            <a:fld id="{AEBA536B-753E-4CA6-8EC7-A7A3C8AA2095}" type="slidenum">
              <a:rPr lang="fr-FR" sz="140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pPr defTabSz="914446"/>
              <a:t>38</a:t>
            </a:fld>
            <a:endParaRPr lang="fr-FR" sz="140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D6FE2D8-B79F-2464-DAC0-C9F4428ED163}"/>
              </a:ext>
            </a:extLst>
          </p:cNvPr>
          <p:cNvSpPr/>
          <p:nvPr/>
        </p:nvSpPr>
        <p:spPr>
          <a:xfrm>
            <a:off x="5057210" y="1890399"/>
            <a:ext cx="5060541" cy="1669957"/>
          </a:xfrm>
          <a:prstGeom prst="roundRect">
            <a:avLst/>
          </a:prstGeom>
          <a:solidFill>
            <a:srgbClr val="32E169">
              <a:lumMod val="20000"/>
              <a:lumOff val="80000"/>
              <a:alpha val="25000"/>
            </a:srgbClr>
          </a:solidFill>
          <a:ln w="12700" cap="flat" cmpd="sng" algn="ctr">
            <a:solidFill>
              <a:srgbClr val="32E16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46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D94F554-98DD-B94A-4A9A-A073D18D2FBD}"/>
              </a:ext>
            </a:extLst>
          </p:cNvPr>
          <p:cNvGrpSpPr/>
          <p:nvPr/>
        </p:nvGrpSpPr>
        <p:grpSpPr>
          <a:xfrm>
            <a:off x="10224385" y="2547743"/>
            <a:ext cx="1967617" cy="1889755"/>
            <a:chOff x="10035922" y="2036191"/>
            <a:chExt cx="1967617" cy="1889755"/>
          </a:xfrm>
        </p:grpSpPr>
        <p:pic>
          <p:nvPicPr>
            <p:cNvPr id="9" name="Image 8" descr="Une image contenant texte, carte, atlas, diagramme&#10;&#10;Description générée automatiquement">
              <a:extLst>
                <a:ext uri="{FF2B5EF4-FFF2-40B4-BE49-F238E27FC236}">
                  <a16:creationId xmlns:a16="http://schemas.microsoft.com/office/drawing/2014/main" id="{79206893-1B41-9823-8F26-C51DAF1D8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" t="54709" r="94563" b="42384"/>
            <a:stretch/>
          </p:blipFill>
          <p:spPr>
            <a:xfrm>
              <a:off x="10334688" y="2036191"/>
              <a:ext cx="307778" cy="28469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D24D7C0-7A6B-51C2-992F-69CAA0187647}"/>
                </a:ext>
              </a:extLst>
            </p:cNvPr>
            <p:cNvSpPr txBox="1"/>
            <p:nvPr/>
          </p:nvSpPr>
          <p:spPr>
            <a:xfrm rot="16200000">
              <a:off x="9410955" y="2993201"/>
              <a:ext cx="1557712" cy="30777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fr-FR" sz="1400" kern="0" dirty="0">
                  <a:solidFill>
                    <a:prstClr val="black"/>
                  </a:solidFill>
                  <a:latin typeface="Rockford Sans" panose="020B0604020202020204" charset="0"/>
                </a:rPr>
                <a:t>Étapes du projet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9E3B50C-B16F-1075-1ABD-8AC3D9E18EC6}"/>
                </a:ext>
              </a:extLst>
            </p:cNvPr>
            <p:cNvSpPr txBox="1"/>
            <p:nvPr/>
          </p:nvSpPr>
          <p:spPr>
            <a:xfrm>
              <a:off x="10370858" y="2427424"/>
              <a:ext cx="1632681" cy="230832"/>
            </a:xfrm>
            <a:prstGeom prst="rect">
              <a:avLst/>
            </a:prstGeom>
            <a:solidFill>
              <a:srgbClr val="383838"/>
            </a:solidFill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900" kern="0" dirty="0">
                  <a:solidFill>
                    <a:prstClr val="white"/>
                  </a:solidFill>
                  <a:latin typeface="Calibri" panose="020F0502020204030204"/>
                </a:rPr>
                <a:t>Mise en concurrence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D1AC4C3-0245-6C97-ACFE-E911F9DBE07D}"/>
                </a:ext>
              </a:extLst>
            </p:cNvPr>
            <p:cNvSpPr txBox="1"/>
            <p:nvPr/>
          </p:nvSpPr>
          <p:spPr>
            <a:xfrm>
              <a:off x="10370858" y="2709721"/>
              <a:ext cx="1632681" cy="230832"/>
            </a:xfrm>
            <a:prstGeom prst="rect">
              <a:avLst/>
            </a:prstGeom>
            <a:solidFill>
              <a:srgbClr val="2057D8"/>
            </a:solidFill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900" kern="0" dirty="0">
                  <a:solidFill>
                    <a:prstClr val="white"/>
                  </a:solidFill>
                  <a:latin typeface="Calibri" panose="020F0502020204030204"/>
                </a:rPr>
                <a:t>En développement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D590C7F-40B4-AF53-A910-DA41F2DEA304}"/>
                </a:ext>
              </a:extLst>
            </p:cNvPr>
            <p:cNvSpPr txBox="1"/>
            <p:nvPr/>
          </p:nvSpPr>
          <p:spPr>
            <a:xfrm>
              <a:off x="10382969" y="2992018"/>
              <a:ext cx="1620570" cy="230832"/>
            </a:xfrm>
            <a:prstGeom prst="rect">
              <a:avLst/>
            </a:prstGeom>
            <a:solidFill>
              <a:srgbClr val="B1298A"/>
            </a:solidFill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900" kern="0" dirty="0">
                  <a:solidFill>
                    <a:prstClr val="white"/>
                  </a:solidFill>
                  <a:latin typeface="Calibri" panose="020F0502020204030204"/>
                </a:rPr>
                <a:t>Obtention des autorisations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5DE2D13-8F55-2E38-B719-A5D2A9F45448}"/>
                </a:ext>
              </a:extLst>
            </p:cNvPr>
            <p:cNvSpPr txBox="1"/>
            <p:nvPr/>
          </p:nvSpPr>
          <p:spPr>
            <a:xfrm>
              <a:off x="10382969" y="3274315"/>
              <a:ext cx="1620570" cy="230832"/>
            </a:xfrm>
            <a:prstGeom prst="rect">
              <a:avLst/>
            </a:prstGeom>
            <a:solidFill>
              <a:srgbClr val="F67D08"/>
            </a:solidFill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900" kern="0" dirty="0">
                  <a:solidFill>
                    <a:prstClr val="white"/>
                  </a:solidFill>
                  <a:latin typeface="Calibri" panose="020F0502020204030204"/>
                </a:rPr>
                <a:t>En travaux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DBF8028-115F-3E5A-893B-03292E562363}"/>
                </a:ext>
              </a:extLst>
            </p:cNvPr>
            <p:cNvSpPr txBox="1"/>
            <p:nvPr/>
          </p:nvSpPr>
          <p:spPr>
            <a:xfrm>
              <a:off x="10382969" y="3556614"/>
              <a:ext cx="1620570" cy="230832"/>
            </a:xfrm>
            <a:prstGeom prst="rect">
              <a:avLst/>
            </a:prstGeom>
            <a:solidFill>
              <a:srgbClr val="D5C806"/>
            </a:solidFill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900" kern="0" dirty="0">
                  <a:solidFill>
                    <a:prstClr val="white"/>
                  </a:solidFill>
                  <a:latin typeface="Calibri" panose="020F0502020204030204"/>
                </a:rPr>
                <a:t>En travaux et service partiel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7BDCDD3-7942-61CC-A5FB-98124281AF40}"/>
                </a:ext>
              </a:extLst>
            </p:cNvPr>
            <p:cNvSpPr txBox="1"/>
            <p:nvPr/>
          </p:nvSpPr>
          <p:spPr>
            <a:xfrm>
              <a:off x="10631940" y="2099445"/>
              <a:ext cx="1371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fr-FR" sz="1000" kern="0" dirty="0">
                  <a:solidFill>
                    <a:srgbClr val="160761"/>
                  </a:solidFill>
                  <a:latin typeface="Calibri" panose="020F0502020204030204"/>
                </a:rPr>
                <a:t>Éolien posé commercial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903646E6-D8BE-A724-93A8-7FF9088CA1D8}"/>
              </a:ext>
            </a:extLst>
          </p:cNvPr>
          <p:cNvSpPr txBox="1"/>
          <p:nvPr/>
        </p:nvSpPr>
        <p:spPr>
          <a:xfrm>
            <a:off x="9358010" y="6540281"/>
            <a:ext cx="2280742" cy="26161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fr-FR" sz="11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France Renouvelables, 2024</a:t>
            </a:r>
          </a:p>
        </p:txBody>
      </p:sp>
      <p:pic>
        <p:nvPicPr>
          <p:cNvPr id="18" name="Image 17" descr="Une image contenant ciel, plein air, eau, transport&#10;&#10;Description générée automatiquement">
            <a:extLst>
              <a:ext uri="{FF2B5EF4-FFF2-40B4-BE49-F238E27FC236}">
                <a16:creationId xmlns:a16="http://schemas.microsoft.com/office/drawing/2014/main" id="{2840F1E5-7BCF-7C0F-D22D-FD43BF088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33" y="1953302"/>
            <a:ext cx="2330369" cy="1548000"/>
          </a:xfrm>
          <a:prstGeom prst="ellipse">
            <a:avLst/>
          </a:prstGeom>
        </p:spPr>
      </p:pic>
      <p:pic>
        <p:nvPicPr>
          <p:cNvPr id="19" name="Image 18" descr="Une image contenant ciel, eau, plein air, industrie&#10;&#10;Description générée automatiquement">
            <a:extLst>
              <a:ext uri="{FF2B5EF4-FFF2-40B4-BE49-F238E27FC236}">
                <a16:creationId xmlns:a16="http://schemas.microsoft.com/office/drawing/2014/main" id="{00739435-62AB-B914-3534-B032C8EB3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604" y="1956599"/>
            <a:ext cx="2314776" cy="1548000"/>
          </a:xfrm>
          <a:prstGeom prst="ellipse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37ED5159-B66E-AB69-3560-43DEA86BB103}"/>
              </a:ext>
            </a:extLst>
          </p:cNvPr>
          <p:cNvGrpSpPr/>
          <p:nvPr/>
        </p:nvGrpSpPr>
        <p:grpSpPr>
          <a:xfrm>
            <a:off x="7505802" y="3584031"/>
            <a:ext cx="2773317" cy="1391999"/>
            <a:chOff x="7409793" y="3762703"/>
            <a:chExt cx="2890346" cy="1391999"/>
          </a:xfrm>
        </p:grpSpPr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C1A3352-DE20-2892-5C80-62CC5B106157}"/>
                </a:ext>
              </a:extLst>
            </p:cNvPr>
            <p:cNvSpPr/>
            <p:nvPr/>
          </p:nvSpPr>
          <p:spPr>
            <a:xfrm>
              <a:off x="7409793" y="3762703"/>
              <a:ext cx="2774731" cy="1324304"/>
            </a:xfrm>
            <a:custGeom>
              <a:avLst/>
              <a:gdLst>
                <a:gd name="connsiteX0" fmla="*/ 0 w 2774731"/>
                <a:gd name="connsiteY0" fmla="*/ 0 h 1324304"/>
                <a:gd name="connsiteX1" fmla="*/ 0 w 2774731"/>
                <a:gd name="connsiteY1" fmla="*/ 0 h 1324304"/>
                <a:gd name="connsiteX2" fmla="*/ 325821 w 2774731"/>
                <a:gd name="connsiteY2" fmla="*/ 42042 h 1324304"/>
                <a:gd name="connsiteX3" fmla="*/ 525517 w 2774731"/>
                <a:gd name="connsiteY3" fmla="*/ 94594 h 1324304"/>
                <a:gd name="connsiteX4" fmla="*/ 1397876 w 2774731"/>
                <a:gd name="connsiteY4" fmla="*/ 430925 h 1324304"/>
                <a:gd name="connsiteX5" fmla="*/ 1881352 w 2774731"/>
                <a:gd name="connsiteY5" fmla="*/ 672663 h 1324304"/>
                <a:gd name="connsiteX6" fmla="*/ 2249214 w 2774731"/>
                <a:gd name="connsiteY6" fmla="*/ 903890 h 1324304"/>
                <a:gd name="connsiteX7" fmla="*/ 2396359 w 2774731"/>
                <a:gd name="connsiteY7" fmla="*/ 1019504 h 1324304"/>
                <a:gd name="connsiteX8" fmla="*/ 2501462 w 2774731"/>
                <a:gd name="connsiteY8" fmla="*/ 1093076 h 1324304"/>
                <a:gd name="connsiteX9" fmla="*/ 2690648 w 2774731"/>
                <a:gd name="connsiteY9" fmla="*/ 1250731 h 1324304"/>
                <a:gd name="connsiteX10" fmla="*/ 2774731 w 2774731"/>
                <a:gd name="connsiteY10" fmla="*/ 1313794 h 1324304"/>
                <a:gd name="connsiteX11" fmla="*/ 2774731 w 2774731"/>
                <a:gd name="connsiteY11" fmla="*/ 1324304 h 13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4731" h="1324304">
                  <a:moveTo>
                    <a:pt x="0" y="0"/>
                  </a:moveTo>
                  <a:lnTo>
                    <a:pt x="0" y="0"/>
                  </a:lnTo>
                  <a:cubicBezTo>
                    <a:pt x="108607" y="14014"/>
                    <a:pt x="218046" y="22642"/>
                    <a:pt x="325821" y="42042"/>
                  </a:cubicBezTo>
                  <a:cubicBezTo>
                    <a:pt x="393564" y="54236"/>
                    <a:pt x="459389" y="75491"/>
                    <a:pt x="525517" y="94594"/>
                  </a:cubicBezTo>
                  <a:cubicBezTo>
                    <a:pt x="850113" y="188366"/>
                    <a:pt x="1065093" y="264533"/>
                    <a:pt x="1397876" y="430925"/>
                  </a:cubicBezTo>
                  <a:cubicBezTo>
                    <a:pt x="1559035" y="511504"/>
                    <a:pt x="1726048" y="581308"/>
                    <a:pt x="1881352" y="672663"/>
                  </a:cubicBezTo>
                  <a:cubicBezTo>
                    <a:pt x="2035609" y="763402"/>
                    <a:pt x="2100973" y="797342"/>
                    <a:pt x="2249214" y="903890"/>
                  </a:cubicBezTo>
                  <a:cubicBezTo>
                    <a:pt x="2299865" y="940296"/>
                    <a:pt x="2346457" y="982078"/>
                    <a:pt x="2396359" y="1019504"/>
                  </a:cubicBezTo>
                  <a:cubicBezTo>
                    <a:pt x="2430571" y="1045163"/>
                    <a:pt x="2467835" y="1066655"/>
                    <a:pt x="2501462" y="1093076"/>
                  </a:cubicBezTo>
                  <a:cubicBezTo>
                    <a:pt x="2566010" y="1143792"/>
                    <a:pt x="2624978" y="1201478"/>
                    <a:pt x="2690648" y="1250731"/>
                  </a:cubicBezTo>
                  <a:lnTo>
                    <a:pt x="2774731" y="1313794"/>
                  </a:lnTo>
                  <a:lnTo>
                    <a:pt x="2774731" y="1324304"/>
                  </a:lnTo>
                </a:path>
              </a:pathLst>
            </a:custGeom>
            <a:noFill/>
            <a:ln w="38100" cap="flat" cmpd="sng" algn="ctr">
              <a:solidFill>
                <a:srgbClr val="32E16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B9B5D715-1851-02CF-E1FD-F61C8D82902A}"/>
                </a:ext>
              </a:extLst>
            </p:cNvPr>
            <p:cNvSpPr/>
            <p:nvPr/>
          </p:nvSpPr>
          <p:spPr>
            <a:xfrm rot="551812">
              <a:off x="10142484" y="5016201"/>
              <a:ext cx="157655" cy="138501"/>
            </a:xfrm>
            <a:prstGeom prst="triangle">
              <a:avLst/>
            </a:prstGeom>
            <a:solidFill>
              <a:srgbClr val="32E16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2591E3D-BB06-B521-A48A-6541A907C5DB}"/>
              </a:ext>
            </a:extLst>
          </p:cNvPr>
          <p:cNvSpPr txBox="1"/>
          <p:nvPr/>
        </p:nvSpPr>
        <p:spPr>
          <a:xfrm>
            <a:off x="6708275" y="4117255"/>
            <a:ext cx="2032131" cy="738664"/>
          </a:xfrm>
          <a:prstGeom prst="rect">
            <a:avLst/>
          </a:prstGeom>
          <a:solidFill>
            <a:srgbClr val="32E169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fr-FR" sz="1400" kern="0" dirty="0">
                <a:solidFill>
                  <a:srgbClr val="32E169"/>
                </a:solidFill>
                <a:latin typeface="Rockford Sans" panose="020B0604020202020204" charset="0"/>
              </a:rPr>
              <a:t>Projets éoliens en mer en développement dans la Manche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C548AE5-5A0E-DE2F-5AE9-38928C2B78DB}"/>
              </a:ext>
            </a:extLst>
          </p:cNvPr>
          <p:cNvSpPr txBox="1"/>
          <p:nvPr/>
        </p:nvSpPr>
        <p:spPr>
          <a:xfrm>
            <a:off x="696536" y="4471198"/>
            <a:ext cx="54854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4" indent="-285764" algn="just" defTabSz="914446">
              <a:buClr>
                <a:srgbClr val="32E169"/>
              </a:buClr>
              <a:buFont typeface="Arial" panose="020B0604020202020204" pitchFamily="34" charset="0"/>
              <a:buChar char="►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SGRE : construction et implantation d'un hub de 40 ha pour la fabrication de pâles et nacelles pour 5 des 6 champs éoliens en construction en France actuellement 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140 M€ d’investissement.</a:t>
            </a:r>
          </a:p>
          <a:p>
            <a:pPr marL="285764" indent="-285764" algn="just" defTabSz="914446">
              <a:buClr>
                <a:srgbClr val="32E169"/>
              </a:buClr>
              <a:buFont typeface="Arial" panose="020B0604020202020204" pitchFamily="34" charset="0"/>
              <a:buChar char="►"/>
            </a:pPr>
            <a:endParaRPr lang="fr-FR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64" indent="-285764" algn="just" defTabSz="914446">
              <a:buClr>
                <a:srgbClr val="32E169"/>
              </a:buClr>
              <a:buFont typeface="Arial" panose="020B0604020202020204" pitchFamily="34" charset="0"/>
              <a:buChar char="►"/>
            </a:pP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EOHF : Fabrication des 72 fondations gravitaires du parc de Fécamp.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E141FC3-1033-1884-BB29-7329D3147684}"/>
              </a:ext>
            </a:extLst>
          </p:cNvPr>
          <p:cNvGrpSpPr/>
          <p:nvPr/>
        </p:nvGrpSpPr>
        <p:grpSpPr>
          <a:xfrm>
            <a:off x="561764" y="1633146"/>
            <a:ext cx="3905897" cy="2611657"/>
            <a:chOff x="561763" y="1633145"/>
            <a:chExt cx="3905897" cy="261165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18FFDFC-A0B8-16A0-B29E-965C320A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63" y="1633145"/>
              <a:ext cx="3905897" cy="2611657"/>
            </a:xfrm>
            <a:prstGeom prst="ellipse">
              <a:avLst/>
            </a:prstGeom>
          </p:spPr>
        </p:pic>
        <p:sp>
          <p:nvSpPr>
            <p:cNvPr id="27" name="Rectangle 56">
              <a:extLst>
                <a:ext uri="{FF2B5EF4-FFF2-40B4-BE49-F238E27FC236}">
                  <a16:creationId xmlns:a16="http://schemas.microsoft.com/office/drawing/2014/main" id="{803D59D9-695B-EB4C-F4EA-04D7B4C0BD9F}"/>
                </a:ext>
              </a:extLst>
            </p:cNvPr>
            <p:cNvSpPr/>
            <p:nvPr/>
          </p:nvSpPr>
          <p:spPr>
            <a:xfrm>
              <a:off x="696535" y="3536705"/>
              <a:ext cx="3563977" cy="419062"/>
            </a:xfrm>
            <a:custGeom>
              <a:avLst/>
              <a:gdLst>
                <a:gd name="connsiteX0" fmla="*/ 0 w 3499944"/>
                <a:gd name="connsiteY0" fmla="*/ 0 h 429567"/>
                <a:gd name="connsiteX1" fmla="*/ 3499944 w 3499944"/>
                <a:gd name="connsiteY1" fmla="*/ 0 h 429567"/>
                <a:gd name="connsiteX2" fmla="*/ 3499944 w 3499944"/>
                <a:gd name="connsiteY2" fmla="*/ 429567 h 429567"/>
                <a:gd name="connsiteX3" fmla="*/ 0 w 3499944"/>
                <a:gd name="connsiteY3" fmla="*/ 429567 h 429567"/>
                <a:gd name="connsiteX4" fmla="*/ 0 w 3499944"/>
                <a:gd name="connsiteY4" fmla="*/ 0 h 429567"/>
                <a:gd name="connsiteX0" fmla="*/ 0 w 3499944"/>
                <a:gd name="connsiteY0" fmla="*/ 0 h 440077"/>
                <a:gd name="connsiteX1" fmla="*/ 3499944 w 3499944"/>
                <a:gd name="connsiteY1" fmla="*/ 0 h 440077"/>
                <a:gd name="connsiteX2" fmla="*/ 3499944 w 3499944"/>
                <a:gd name="connsiteY2" fmla="*/ 429567 h 440077"/>
                <a:gd name="connsiteX3" fmla="*/ 399393 w 3499944"/>
                <a:gd name="connsiteY3" fmla="*/ 440077 h 440077"/>
                <a:gd name="connsiteX4" fmla="*/ 0 w 3499944"/>
                <a:gd name="connsiteY4" fmla="*/ 0 h 440077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399393 w 3499944"/>
                <a:gd name="connsiteY3" fmla="*/ 440077 h 440078"/>
                <a:gd name="connsiteX4" fmla="*/ 0 w 3499944"/>
                <a:gd name="connsiteY4" fmla="*/ 0 h 440078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399393 w 3499944"/>
                <a:gd name="connsiteY3" fmla="*/ 440077 h 440078"/>
                <a:gd name="connsiteX4" fmla="*/ 0 w 3499944"/>
                <a:gd name="connsiteY4" fmla="*/ 0 h 440078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399393 w 3499944"/>
                <a:gd name="connsiteY3" fmla="*/ 440077 h 440078"/>
                <a:gd name="connsiteX4" fmla="*/ 0 w 3499944"/>
                <a:gd name="connsiteY4" fmla="*/ 0 h 440078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451945 w 3499944"/>
                <a:gd name="connsiteY3" fmla="*/ 429567 h 440078"/>
                <a:gd name="connsiteX4" fmla="*/ 0 w 3499944"/>
                <a:gd name="connsiteY4" fmla="*/ 0 h 440078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451945 w 3499944"/>
                <a:gd name="connsiteY3" fmla="*/ 429567 h 440078"/>
                <a:gd name="connsiteX4" fmla="*/ 0 w 3499944"/>
                <a:gd name="connsiteY4" fmla="*/ 0 h 440078"/>
                <a:gd name="connsiteX0" fmla="*/ 0 w 3499944"/>
                <a:gd name="connsiteY0" fmla="*/ 0 h 440078"/>
                <a:gd name="connsiteX1" fmla="*/ 3499944 w 3499944"/>
                <a:gd name="connsiteY1" fmla="*/ 0 h 440078"/>
                <a:gd name="connsiteX2" fmla="*/ 3047999 w 3499944"/>
                <a:gd name="connsiteY2" fmla="*/ 440078 h 440078"/>
                <a:gd name="connsiteX3" fmla="*/ 451945 w 3499944"/>
                <a:gd name="connsiteY3" fmla="*/ 429567 h 440078"/>
                <a:gd name="connsiteX4" fmla="*/ 0 w 3499944"/>
                <a:gd name="connsiteY4" fmla="*/ 0 h 440078"/>
                <a:gd name="connsiteX0" fmla="*/ 0 w 3531287"/>
                <a:gd name="connsiteY0" fmla="*/ 0 h 440078"/>
                <a:gd name="connsiteX1" fmla="*/ 3531287 w 3531287"/>
                <a:gd name="connsiteY1" fmla="*/ 11037 h 440078"/>
                <a:gd name="connsiteX2" fmla="*/ 3047999 w 3531287"/>
                <a:gd name="connsiteY2" fmla="*/ 440078 h 440078"/>
                <a:gd name="connsiteX3" fmla="*/ 451945 w 3531287"/>
                <a:gd name="connsiteY3" fmla="*/ 429567 h 440078"/>
                <a:gd name="connsiteX4" fmla="*/ 0 w 3531287"/>
                <a:gd name="connsiteY4" fmla="*/ 0 h 440078"/>
                <a:gd name="connsiteX0" fmla="*/ 0 w 3552183"/>
                <a:gd name="connsiteY0" fmla="*/ 0 h 440078"/>
                <a:gd name="connsiteX1" fmla="*/ 3552183 w 3552183"/>
                <a:gd name="connsiteY1" fmla="*/ 11037 h 440078"/>
                <a:gd name="connsiteX2" fmla="*/ 3068895 w 3552183"/>
                <a:gd name="connsiteY2" fmla="*/ 440078 h 440078"/>
                <a:gd name="connsiteX3" fmla="*/ 472841 w 3552183"/>
                <a:gd name="connsiteY3" fmla="*/ 429567 h 440078"/>
                <a:gd name="connsiteX4" fmla="*/ 0 w 3552183"/>
                <a:gd name="connsiteY4" fmla="*/ 0 h 440078"/>
                <a:gd name="connsiteX0" fmla="*/ 0 w 3593974"/>
                <a:gd name="connsiteY0" fmla="*/ 1 h 440079"/>
                <a:gd name="connsiteX1" fmla="*/ 3593974 w 3593974"/>
                <a:gd name="connsiteY1" fmla="*/ 0 h 440079"/>
                <a:gd name="connsiteX2" fmla="*/ 3068895 w 3593974"/>
                <a:gd name="connsiteY2" fmla="*/ 440079 h 440079"/>
                <a:gd name="connsiteX3" fmla="*/ 472841 w 3593974"/>
                <a:gd name="connsiteY3" fmla="*/ 429568 h 440079"/>
                <a:gd name="connsiteX4" fmla="*/ 0 w 3593974"/>
                <a:gd name="connsiteY4" fmla="*/ 1 h 440079"/>
                <a:gd name="connsiteX0" fmla="*/ 0 w 3593974"/>
                <a:gd name="connsiteY0" fmla="*/ 1 h 440079"/>
                <a:gd name="connsiteX1" fmla="*/ 3593974 w 3593974"/>
                <a:gd name="connsiteY1" fmla="*/ 0 h 440079"/>
                <a:gd name="connsiteX2" fmla="*/ 3100237 w 3593974"/>
                <a:gd name="connsiteY2" fmla="*/ 440079 h 440079"/>
                <a:gd name="connsiteX3" fmla="*/ 472841 w 3593974"/>
                <a:gd name="connsiteY3" fmla="*/ 429568 h 440079"/>
                <a:gd name="connsiteX4" fmla="*/ 0 w 3593974"/>
                <a:gd name="connsiteY4" fmla="*/ 1 h 44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3974" h="440079">
                  <a:moveTo>
                    <a:pt x="0" y="1"/>
                  </a:moveTo>
                  <a:lnTo>
                    <a:pt x="3593974" y="0"/>
                  </a:lnTo>
                  <a:cubicBezTo>
                    <a:pt x="3495878" y="146693"/>
                    <a:pt x="3292926" y="324917"/>
                    <a:pt x="3100237" y="440079"/>
                  </a:cubicBezTo>
                  <a:lnTo>
                    <a:pt x="472841" y="429568"/>
                  </a:lnTo>
                  <a:cubicBezTo>
                    <a:pt x="196069" y="223317"/>
                    <a:pt x="150648" y="14319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46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8" name="Image 27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C8E87CF1-A917-D7DE-9F21-2073AED09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848" y="3570083"/>
              <a:ext cx="2100629" cy="353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477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8ACF4C6-47F5-A62B-8223-D5C97E56B3D3}"/>
              </a:ext>
            </a:extLst>
          </p:cNvPr>
          <p:cNvSpPr txBox="1"/>
          <p:nvPr/>
        </p:nvSpPr>
        <p:spPr>
          <a:xfrm>
            <a:off x="374400" y="396000"/>
            <a:ext cx="114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0000500000000000000" pitchFamily="50" charset="0"/>
                <a:ea typeface="+mn-ea"/>
                <a:cs typeface="Arial" panose="020B0604020202020204" pitchFamily="34" charset="0"/>
              </a:rPr>
              <a:t>Électrification des quais fluviaux et maritimes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ford Sans" panose="00000500000000000000" pitchFamily="50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AC8529-2413-E0EE-5F15-5E68F1ECD2B0}"/>
              </a:ext>
            </a:extLst>
          </p:cNvPr>
          <p:cNvGrpSpPr/>
          <p:nvPr/>
        </p:nvGrpSpPr>
        <p:grpSpPr>
          <a:xfrm>
            <a:off x="372933" y="980775"/>
            <a:ext cx="11382103" cy="4830073"/>
            <a:chOff x="0" y="980775"/>
            <a:chExt cx="11382103" cy="4830073"/>
          </a:xfrm>
        </p:grpSpPr>
        <p:pic>
          <p:nvPicPr>
            <p:cNvPr id="6" name="Image 5" descr="Une image contenant ciel, eau, extérieur, bateau&#10;&#10;Description générée automatiquement">
              <a:extLst>
                <a:ext uri="{FF2B5EF4-FFF2-40B4-BE49-F238E27FC236}">
                  <a16:creationId xmlns:a16="http://schemas.microsoft.com/office/drawing/2014/main" id="{61D25326-B6F1-EB57-2395-413EC4E40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6861" y="980776"/>
              <a:ext cx="4275239" cy="2348711"/>
            </a:xfrm>
            <a:prstGeom prst="rect">
              <a:avLst/>
            </a:prstGeom>
          </p:spPr>
        </p:pic>
        <p:pic>
          <p:nvPicPr>
            <p:cNvPr id="7" name="Image 6" descr="Une image contenant plusieurs&#10;&#10;Description générée automatiquement">
              <a:extLst>
                <a:ext uri="{FF2B5EF4-FFF2-40B4-BE49-F238E27FC236}">
                  <a16:creationId xmlns:a16="http://schemas.microsoft.com/office/drawing/2014/main" id="{F3C5CADD-2462-3FBE-00FA-79FBF0B69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10" b="8810"/>
            <a:stretch/>
          </p:blipFill>
          <p:spPr>
            <a:xfrm>
              <a:off x="7106861" y="3462137"/>
              <a:ext cx="4275242" cy="2348711"/>
            </a:xfrm>
            <a:prstGeom prst="rect">
              <a:avLst/>
            </a:prstGeom>
          </p:spPr>
        </p:pic>
        <p:pic>
          <p:nvPicPr>
            <p:cNvPr id="11" name="Image 10" descr="Une image contenant extérieur, ciel, voyageant&#10;&#10;Description générée automatiquement">
              <a:extLst>
                <a:ext uri="{FF2B5EF4-FFF2-40B4-BE49-F238E27FC236}">
                  <a16:creationId xmlns:a16="http://schemas.microsoft.com/office/drawing/2014/main" id="{0CD32C08-9BCB-5345-79EC-0717DCC91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" b="6530"/>
            <a:stretch/>
          </p:blipFill>
          <p:spPr>
            <a:xfrm>
              <a:off x="0" y="980775"/>
              <a:ext cx="6923315" cy="4830073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F52D901-B06D-CF92-3BF4-AD3E129CA08B}"/>
              </a:ext>
            </a:extLst>
          </p:cNvPr>
          <p:cNvSpPr/>
          <p:nvPr/>
        </p:nvSpPr>
        <p:spPr>
          <a:xfrm>
            <a:off x="0" y="5943498"/>
            <a:ext cx="12191998" cy="9145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2023-2025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Quais fluviaux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: déploiement progressif de 89 bornes électriques pour les bateliers le long de l’axe Seine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2024-2026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Terminal croisière du Havre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: électrification de 3 quais en cours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  À partir de 2028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Terminaux à conteneurs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Arial" pitchFamily="34" charset="0"/>
              </a:rPr>
              <a:t>: alimentation électrique à quai opérationnelle</a:t>
            </a:r>
          </a:p>
        </p:txBody>
      </p:sp>
      <p:pic>
        <p:nvPicPr>
          <p:cNvPr id="2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D3766AD-81DE-DC49-C60C-2B89F3A15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45" y="6308158"/>
            <a:ext cx="1521453" cy="5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7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0A014462-BE69-4B3C-7C0E-434F4958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3"/>
          <a:stretch/>
        </p:blipFill>
        <p:spPr>
          <a:xfrm>
            <a:off x="2485292" y="-12327"/>
            <a:ext cx="9706708" cy="686076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E30547-743D-CDA4-252D-D6226910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4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DD5A5B0-85BF-E50D-E4B8-5C68CB7F3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8"/>
            <a:ext cx="1954822" cy="3389186"/>
          </a:xfrm>
        </p:spPr>
        <p:txBody>
          <a:bodyPr/>
          <a:lstStyle/>
          <a:p>
            <a:pPr algn="ctr"/>
            <a:r>
              <a:rPr lang="fr-FR" sz="2800" dirty="0"/>
              <a:t>Les grandes routes maritimes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9DE76E8E-5909-CDA4-3157-F992A0737FE0}"/>
              </a:ext>
            </a:extLst>
          </p:cNvPr>
          <p:cNvSpPr/>
          <p:nvPr/>
        </p:nvSpPr>
        <p:spPr>
          <a:xfrm>
            <a:off x="7471318" y="0"/>
            <a:ext cx="4720682" cy="535259"/>
          </a:xfrm>
          <a:prstGeom prst="roundRect">
            <a:avLst/>
          </a:prstGeom>
          <a:solidFill>
            <a:srgbClr val="75C5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DE19660-0678-4918-29D1-55554D2796D4}"/>
              </a:ext>
            </a:extLst>
          </p:cNvPr>
          <p:cNvSpPr txBox="1"/>
          <p:nvPr/>
        </p:nvSpPr>
        <p:spPr>
          <a:xfrm>
            <a:off x="7049966" y="321168"/>
            <a:ext cx="1954823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45 m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13FCA2B-B60A-E007-C042-54C46AFE3DD5}"/>
              </a:ext>
            </a:extLst>
          </p:cNvPr>
          <p:cNvSpPr txBox="1"/>
          <p:nvPr/>
        </p:nvSpPr>
        <p:spPr>
          <a:xfrm>
            <a:off x="6389810" y="2196263"/>
            <a:ext cx="1954822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Douvres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88 000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30 m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4E743D9-680C-6F61-8447-40DE97F0B1B7}"/>
              </a:ext>
            </a:extLst>
          </p:cNvPr>
          <p:cNvSpPr txBox="1"/>
          <p:nvPr/>
        </p:nvSpPr>
        <p:spPr>
          <a:xfrm>
            <a:off x="9403106" y="3880439"/>
            <a:ext cx="1893079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Malaca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80 000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25 m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7C7B0F1-A8D6-709E-66CB-284BAC175BBB}"/>
              </a:ext>
            </a:extLst>
          </p:cNvPr>
          <p:cNvSpPr txBox="1"/>
          <p:nvPr/>
        </p:nvSpPr>
        <p:spPr>
          <a:xfrm>
            <a:off x="6606668" y="5483210"/>
            <a:ext cx="1954822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Suez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26 500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24 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1A8988B-BE90-A40D-F7F7-CC65E4B53ECB}"/>
              </a:ext>
            </a:extLst>
          </p:cNvPr>
          <p:cNvSpPr txBox="1"/>
          <p:nvPr/>
        </p:nvSpPr>
        <p:spPr>
          <a:xfrm>
            <a:off x="4758612" y="4348295"/>
            <a:ext cx="2163017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Gibraltar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130 000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250 m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7A37033-4E27-EE80-5E83-C59BDF9FFC60}"/>
              </a:ext>
            </a:extLst>
          </p:cNvPr>
          <p:cNvSpPr txBox="1"/>
          <p:nvPr/>
        </p:nvSpPr>
        <p:spPr>
          <a:xfrm>
            <a:off x="2485292" y="3427619"/>
            <a:ext cx="1954862" cy="935712"/>
          </a:xfrm>
          <a:prstGeom prst="round2Same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Panama</a:t>
            </a:r>
          </a:p>
          <a:p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14 000 navires/an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Tirant d’eau 15 m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CB50861E-02AB-BAE3-8972-2D13EEC5989B}"/>
              </a:ext>
            </a:extLst>
          </p:cNvPr>
          <p:cNvCxnSpPr>
            <a:cxnSpLocks/>
          </p:cNvCxnSpPr>
          <p:nvPr/>
        </p:nvCxnSpPr>
        <p:spPr>
          <a:xfrm flipV="1">
            <a:off x="9706708" y="3710354"/>
            <a:ext cx="0" cy="170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E6D777FF-DA0A-9C7F-F869-587D225D1FA8}"/>
              </a:ext>
            </a:extLst>
          </p:cNvPr>
          <p:cNvCxnSpPr>
            <a:cxnSpLocks/>
          </p:cNvCxnSpPr>
          <p:nvPr/>
        </p:nvCxnSpPr>
        <p:spPr>
          <a:xfrm>
            <a:off x="6725357" y="896069"/>
            <a:ext cx="3246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0115D50B-5BBE-E7CC-ED58-1AA8D1084BA4}"/>
              </a:ext>
            </a:extLst>
          </p:cNvPr>
          <p:cNvCxnSpPr>
            <a:cxnSpLocks/>
          </p:cNvCxnSpPr>
          <p:nvPr/>
        </p:nvCxnSpPr>
        <p:spPr>
          <a:xfrm flipV="1">
            <a:off x="3756533" y="3131975"/>
            <a:ext cx="0" cy="29564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E68D62A-7501-E26A-75B5-E1631BAF4608}"/>
              </a:ext>
            </a:extLst>
          </p:cNvPr>
          <p:cNvCxnSpPr>
            <a:cxnSpLocks/>
          </p:cNvCxnSpPr>
          <p:nvPr/>
        </p:nvCxnSpPr>
        <p:spPr>
          <a:xfrm flipV="1">
            <a:off x="5979760" y="3795396"/>
            <a:ext cx="0" cy="55289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09345CA1-663A-641D-699B-99475E22E18D}"/>
              </a:ext>
            </a:extLst>
          </p:cNvPr>
          <p:cNvCxnSpPr>
            <a:cxnSpLocks/>
          </p:cNvCxnSpPr>
          <p:nvPr/>
        </p:nvCxnSpPr>
        <p:spPr>
          <a:xfrm flipV="1">
            <a:off x="7102712" y="4030029"/>
            <a:ext cx="0" cy="14452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276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493511-E97B-87B0-92A9-7D767CDFD595}"/>
              </a:ext>
            </a:extLst>
          </p:cNvPr>
          <p:cNvSpPr txBox="1"/>
          <p:nvPr/>
        </p:nvSpPr>
        <p:spPr>
          <a:xfrm>
            <a:off x="518159" y="327660"/>
            <a:ext cx="1167384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Carburants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alternatifs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projet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Salamandre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ford Sans" panose="020B060402020202020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Production de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biométhane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par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D134B7A-05C4-49AD-FA2D-C3B0FF693BD1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A536B-753E-4CA6-8EC7-A7A3C8AA209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clipart, logo, symbole, Graphique&#10;&#10;Description générée automatiquement">
            <a:extLst>
              <a:ext uri="{FF2B5EF4-FFF2-40B4-BE49-F238E27FC236}">
                <a16:creationId xmlns:a16="http://schemas.microsoft.com/office/drawing/2014/main" id="{CCBBDE1B-B649-E2F3-4380-0B0C6911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65" y="243372"/>
            <a:ext cx="1646238" cy="1350760"/>
          </a:xfrm>
          <a:prstGeom prst="rect">
            <a:avLst/>
          </a:prstGeom>
        </p:spPr>
      </p:pic>
      <p:grpSp>
        <p:nvGrpSpPr>
          <p:cNvPr id="1032" name="Groupe 1031">
            <a:extLst>
              <a:ext uri="{FF2B5EF4-FFF2-40B4-BE49-F238E27FC236}">
                <a16:creationId xmlns:a16="http://schemas.microsoft.com/office/drawing/2014/main" id="{16C58DDD-0721-9957-3DD4-011B823BB301}"/>
              </a:ext>
            </a:extLst>
          </p:cNvPr>
          <p:cNvGrpSpPr/>
          <p:nvPr/>
        </p:nvGrpSpPr>
        <p:grpSpPr>
          <a:xfrm>
            <a:off x="546076" y="1851813"/>
            <a:ext cx="6006119" cy="4006995"/>
            <a:chOff x="415426" y="1622206"/>
            <a:chExt cx="6006119" cy="4006995"/>
          </a:xfrm>
        </p:grpSpPr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251345FF-5572-4F1C-9032-138B3CA2D46A}"/>
                </a:ext>
              </a:extLst>
            </p:cNvPr>
            <p:cNvSpPr/>
            <p:nvPr/>
          </p:nvSpPr>
          <p:spPr>
            <a:xfrm>
              <a:off x="626907" y="2159726"/>
              <a:ext cx="278784" cy="3204754"/>
            </a:xfrm>
            <a:custGeom>
              <a:avLst/>
              <a:gdLst>
                <a:gd name="connsiteX0" fmla="*/ 148156 w 278784"/>
                <a:gd name="connsiteY0" fmla="*/ 0 h 3204754"/>
                <a:gd name="connsiteX1" fmla="*/ 243950 w 278784"/>
                <a:gd name="connsiteY1" fmla="*/ 984068 h 3204754"/>
                <a:gd name="connsiteX2" fmla="*/ 110 w 278784"/>
                <a:gd name="connsiteY2" fmla="*/ 2168434 h 3204754"/>
                <a:gd name="connsiteX3" fmla="*/ 278784 w 278784"/>
                <a:gd name="connsiteY3" fmla="*/ 3204754 h 320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784" h="3204754" extrusionOk="0">
                  <a:moveTo>
                    <a:pt x="148156" y="0"/>
                  </a:moveTo>
                  <a:cubicBezTo>
                    <a:pt x="208376" y="372549"/>
                    <a:pt x="299801" y="556750"/>
                    <a:pt x="243950" y="984068"/>
                  </a:cubicBezTo>
                  <a:cubicBezTo>
                    <a:pt x="237251" y="1282080"/>
                    <a:pt x="-34015" y="1808857"/>
                    <a:pt x="110" y="2168434"/>
                  </a:cubicBezTo>
                  <a:cubicBezTo>
                    <a:pt x="-6542" y="2560948"/>
                    <a:pt x="236713" y="3054191"/>
                    <a:pt x="278784" y="3204754"/>
                  </a:cubicBezTo>
                </a:path>
              </a:pathLst>
            </a:custGeom>
            <a:noFill/>
            <a:ln w="19050">
              <a:solidFill>
                <a:srgbClr val="32E169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 sd="2593961419">
                    <a:custGeom>
                      <a:avLst/>
                      <a:gdLst>
                        <a:gd name="connsiteX0" fmla="*/ 148156 w 278784"/>
                        <a:gd name="connsiteY0" fmla="*/ 0 h 3204754"/>
                        <a:gd name="connsiteX1" fmla="*/ 243950 w 278784"/>
                        <a:gd name="connsiteY1" fmla="*/ 984068 h 3204754"/>
                        <a:gd name="connsiteX2" fmla="*/ 110 w 278784"/>
                        <a:gd name="connsiteY2" fmla="*/ 2168434 h 3204754"/>
                        <a:gd name="connsiteX3" fmla="*/ 278784 w 278784"/>
                        <a:gd name="connsiteY3" fmla="*/ 3204754 h 3204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78784" h="3204754">
                          <a:moveTo>
                            <a:pt x="148156" y="0"/>
                          </a:moveTo>
                          <a:cubicBezTo>
                            <a:pt x="208390" y="311331"/>
                            <a:pt x="268624" y="622662"/>
                            <a:pt x="243950" y="984068"/>
                          </a:cubicBezTo>
                          <a:cubicBezTo>
                            <a:pt x="219276" y="1345474"/>
                            <a:pt x="-5696" y="1798320"/>
                            <a:pt x="110" y="2168434"/>
                          </a:cubicBezTo>
                          <a:cubicBezTo>
                            <a:pt x="5916" y="2538548"/>
                            <a:pt x="251207" y="3042194"/>
                            <a:pt x="278784" y="3204754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63500" dist="25400" dir="2700000" algn="tl" rotWithShape="0">
                <a:srgbClr val="32E169">
                  <a:alpha val="5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54AB9AA-E0F6-4DFA-413D-05A568389260}"/>
                </a:ext>
              </a:extLst>
            </p:cNvPr>
            <p:cNvSpPr txBox="1"/>
            <p:nvPr/>
          </p:nvSpPr>
          <p:spPr>
            <a:xfrm>
              <a:off x="1196065" y="1775174"/>
              <a:ext cx="4779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Projet en cours d’implantation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ZIP du domaine HAROPA PORT</a:t>
              </a:r>
            </a:p>
          </p:txBody>
        </p:sp>
        <p:pic>
          <p:nvPicPr>
            <p:cNvPr id="7" name="Image 6" descr="Une image contenant Graphique, cœur, cercle, créativité&#10;&#10;Description générée automatiquement">
              <a:extLst>
                <a:ext uri="{FF2B5EF4-FFF2-40B4-BE49-F238E27FC236}">
                  <a16:creationId xmlns:a16="http://schemas.microsoft.com/office/drawing/2014/main" id="{6B0326D6-8CF9-16CE-1542-9D0CE2FA4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26" y="1622206"/>
              <a:ext cx="754105" cy="75410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F854BA2-1FCE-2ECB-1A63-2FBB57E6DF4F}"/>
                </a:ext>
              </a:extLst>
            </p:cNvPr>
            <p:cNvSpPr txBox="1"/>
            <p:nvPr/>
          </p:nvSpPr>
          <p:spPr>
            <a:xfrm>
              <a:off x="1196064" y="2615551"/>
              <a:ext cx="4779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Co-investissement de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150 millions €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partenariat avec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Rentabilité atteinte seulement grâce à une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 à grande échelle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à partir de 150 GWh de biométhane </a:t>
              </a: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860AC928-1393-519D-3BFD-E1309B85940E}"/>
                </a:ext>
              </a:extLst>
            </p:cNvPr>
            <p:cNvGrpSpPr/>
            <p:nvPr/>
          </p:nvGrpSpPr>
          <p:grpSpPr>
            <a:xfrm>
              <a:off x="1196064" y="3672749"/>
              <a:ext cx="4779222" cy="983796"/>
              <a:chOff x="1196064" y="3655331"/>
              <a:chExt cx="4220665" cy="98379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4BBEEE3-EFF6-61B9-BC3A-B820A1B0FA7A}"/>
                  </a:ext>
                </a:extLst>
              </p:cNvPr>
              <p:cNvSpPr txBox="1"/>
              <p:nvPr/>
            </p:nvSpPr>
            <p:spPr>
              <a:xfrm>
                <a:off x="1196064" y="3655331"/>
                <a:ext cx="39178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Production de </a:t>
                </a: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E1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biométhane généré par </a:t>
                </a:r>
                <a:r>
                  <a:rPr kumimoji="0" lang="fr-FR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2E1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pyrogazéification</a:t>
                </a: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E1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fr-F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 déchets ultimes non dangereux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59794C8-3965-C657-DCF4-E00371A97C46}"/>
                  </a:ext>
                </a:extLst>
              </p:cNvPr>
              <p:cNvSpPr txBox="1"/>
              <p:nvPr/>
            </p:nvSpPr>
            <p:spPr>
              <a:xfrm>
                <a:off x="2098764" y="4177462"/>
                <a:ext cx="3317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Déchets solides transformés en gaz par un processus thermochimique à haute température</a:t>
                </a:r>
              </a:p>
            </p:txBody>
          </p:sp>
          <p:pic>
            <p:nvPicPr>
              <p:cNvPr id="20" name="Graphique 19" descr="Ligne fléchée : légèrement incurvée contour">
                <a:extLst>
                  <a:ext uri="{FF2B5EF4-FFF2-40B4-BE49-F238E27FC236}">
                    <a16:creationId xmlns:a16="http://schemas.microsoft.com/office/drawing/2014/main" id="{7A953284-ED60-6C11-4A46-EC306D854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06880" y="4047648"/>
                <a:ext cx="391884" cy="523220"/>
              </a:xfrm>
              <a:prstGeom prst="rect">
                <a:avLst/>
              </a:prstGeom>
            </p:spPr>
          </p:pic>
        </p:grp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3FBF7CE-BC48-8C32-4A4C-275B4CE239EE}"/>
                </a:ext>
              </a:extLst>
            </p:cNvPr>
            <p:cNvSpPr txBox="1"/>
            <p:nvPr/>
          </p:nvSpPr>
          <p:spPr>
            <a:xfrm>
              <a:off x="1196064" y="4890537"/>
              <a:ext cx="47792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 de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gaz renouvelable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qui sera utilisé par les navires à propulsion hybride avec système GNL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 kT de méthane</a:t>
              </a:r>
            </a:p>
          </p:txBody>
        </p:sp>
        <p:pic>
          <p:nvPicPr>
            <p:cNvPr id="24" name="Image 23" descr="Une image contenant Graphique, Police, clipart, graphisme&#10;&#10;Description générée automatiquement">
              <a:extLst>
                <a:ext uri="{FF2B5EF4-FFF2-40B4-BE49-F238E27FC236}">
                  <a16:creationId xmlns:a16="http://schemas.microsoft.com/office/drawing/2014/main" id="{AB366B16-2A40-B512-907A-1253F742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26" y="4875096"/>
              <a:ext cx="754105" cy="754105"/>
            </a:xfrm>
            <a:prstGeom prst="rect">
              <a:avLst/>
            </a:prstGeom>
          </p:spPr>
        </p:pic>
        <p:pic>
          <p:nvPicPr>
            <p:cNvPr id="26" name="Image 25" descr="Une image contenant Graphique, logo, symbole, cercle&#10;&#10;Description générée automatiquement">
              <a:extLst>
                <a:ext uri="{FF2B5EF4-FFF2-40B4-BE49-F238E27FC236}">
                  <a16:creationId xmlns:a16="http://schemas.microsoft.com/office/drawing/2014/main" id="{3AF9CA30-D0BC-FC7B-70A2-D71196AF7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58" y="2718796"/>
              <a:ext cx="562950" cy="562950"/>
            </a:xfrm>
            <a:prstGeom prst="rect">
              <a:avLst/>
            </a:prstGeom>
          </p:spPr>
        </p:pic>
        <p:pic>
          <p:nvPicPr>
            <p:cNvPr id="28" name="Image 27" descr="Une image contenant capture d’écran, Graphique, conception, graphisme&#10;&#10;Description générée automatiquement">
              <a:extLst>
                <a:ext uri="{FF2B5EF4-FFF2-40B4-BE49-F238E27FC236}">
                  <a16:creationId xmlns:a16="http://schemas.microsoft.com/office/drawing/2014/main" id="{1E626E45-66EA-5440-2014-E3F25A95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58" y="3743027"/>
              <a:ext cx="613239" cy="613239"/>
            </a:xfrm>
            <a:prstGeom prst="rect">
              <a:avLst/>
            </a:prstGeom>
          </p:spPr>
        </p:pic>
        <p:pic>
          <p:nvPicPr>
            <p:cNvPr id="1026" name="Picture 2" descr="CMA CGM — Wikipédia">
              <a:extLst>
                <a:ext uri="{FF2B5EF4-FFF2-40B4-BE49-F238E27FC236}">
                  <a16:creationId xmlns:a16="http://schemas.microsoft.com/office/drawing/2014/main" id="{D1A9BD5C-D551-FE51-DC69-701BEFB50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3792" y="2541644"/>
              <a:ext cx="787753" cy="480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e 1030">
            <a:extLst>
              <a:ext uri="{FF2B5EF4-FFF2-40B4-BE49-F238E27FC236}">
                <a16:creationId xmlns:a16="http://schemas.microsoft.com/office/drawing/2014/main" id="{4D2CFE22-366F-E132-1931-073B350EB3C7}"/>
              </a:ext>
            </a:extLst>
          </p:cNvPr>
          <p:cNvGrpSpPr/>
          <p:nvPr/>
        </p:nvGrpSpPr>
        <p:grpSpPr>
          <a:xfrm>
            <a:off x="6768289" y="2080743"/>
            <a:ext cx="4593198" cy="3675202"/>
            <a:chOff x="6768289" y="1953999"/>
            <a:chExt cx="4593198" cy="3675202"/>
          </a:xfrm>
        </p:grpSpPr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D9AA6CC7-8A5C-FBA9-545D-4014ABC82973}"/>
                </a:ext>
              </a:extLst>
            </p:cNvPr>
            <p:cNvSpPr/>
            <p:nvPr/>
          </p:nvSpPr>
          <p:spPr>
            <a:xfrm>
              <a:off x="7343740" y="2260660"/>
              <a:ext cx="3559501" cy="3163759"/>
            </a:xfrm>
            <a:custGeom>
              <a:avLst/>
              <a:gdLst>
                <a:gd name="connsiteX0" fmla="*/ 1033855 w 2851937"/>
                <a:gd name="connsiteY0" fmla="*/ 0 h 3223034"/>
                <a:gd name="connsiteX1" fmla="*/ 2545784 w 2851937"/>
                <a:gd name="connsiteY1" fmla="*/ 597529 h 3223034"/>
                <a:gd name="connsiteX2" fmla="*/ 2618211 w 2851937"/>
                <a:gd name="connsiteY2" fmla="*/ 1674891 h 3223034"/>
                <a:gd name="connsiteX3" fmla="*/ 1760 w 2851937"/>
                <a:gd name="connsiteY3" fmla="*/ 2245260 h 3223034"/>
                <a:gd name="connsiteX4" fmla="*/ 2210806 w 2851937"/>
                <a:gd name="connsiteY4" fmla="*/ 3223034 h 3223034"/>
                <a:gd name="connsiteX0" fmla="*/ 1169544 w 2997428"/>
                <a:gd name="connsiteY0" fmla="*/ 0 h 3223034"/>
                <a:gd name="connsiteX1" fmla="*/ 2681473 w 2997428"/>
                <a:gd name="connsiteY1" fmla="*/ 597529 h 3223034"/>
                <a:gd name="connsiteX2" fmla="*/ 2753900 w 2997428"/>
                <a:gd name="connsiteY2" fmla="*/ 1674891 h 3223034"/>
                <a:gd name="connsiteX3" fmla="*/ 1647 w 2997428"/>
                <a:gd name="connsiteY3" fmla="*/ 2372009 h 3223034"/>
                <a:gd name="connsiteX4" fmla="*/ 2346495 w 2997428"/>
                <a:gd name="connsiteY4" fmla="*/ 3223034 h 3223034"/>
                <a:gd name="connsiteX0" fmla="*/ 1169510 w 2997394"/>
                <a:gd name="connsiteY0" fmla="*/ 0 h 3014804"/>
                <a:gd name="connsiteX1" fmla="*/ 2681439 w 2997394"/>
                <a:gd name="connsiteY1" fmla="*/ 597529 h 3014804"/>
                <a:gd name="connsiteX2" fmla="*/ 2753866 w 2997394"/>
                <a:gd name="connsiteY2" fmla="*/ 1674891 h 3014804"/>
                <a:gd name="connsiteX3" fmla="*/ 1613 w 2997394"/>
                <a:gd name="connsiteY3" fmla="*/ 2372009 h 3014804"/>
                <a:gd name="connsiteX4" fmla="*/ 2391729 w 2997394"/>
                <a:gd name="connsiteY4" fmla="*/ 3014804 h 3014804"/>
                <a:gd name="connsiteX0" fmla="*/ 1169510 w 3070170"/>
                <a:gd name="connsiteY0" fmla="*/ 0 h 3014804"/>
                <a:gd name="connsiteX1" fmla="*/ 2681439 w 3070170"/>
                <a:gd name="connsiteY1" fmla="*/ 597529 h 3014804"/>
                <a:gd name="connsiteX2" fmla="*/ 2853454 w 3070170"/>
                <a:gd name="connsiteY2" fmla="*/ 1475715 h 3014804"/>
                <a:gd name="connsiteX3" fmla="*/ 1613 w 3070170"/>
                <a:gd name="connsiteY3" fmla="*/ 2372009 h 3014804"/>
                <a:gd name="connsiteX4" fmla="*/ 2391729 w 3070170"/>
                <a:gd name="connsiteY4" fmla="*/ 3014804 h 3014804"/>
                <a:gd name="connsiteX0" fmla="*/ 1169510 w 3070170"/>
                <a:gd name="connsiteY0" fmla="*/ 0 h 3014804"/>
                <a:gd name="connsiteX1" fmla="*/ 2681439 w 3070170"/>
                <a:gd name="connsiteY1" fmla="*/ 488888 h 3014804"/>
                <a:gd name="connsiteX2" fmla="*/ 2853454 w 3070170"/>
                <a:gd name="connsiteY2" fmla="*/ 1475715 h 3014804"/>
                <a:gd name="connsiteX3" fmla="*/ 1613 w 3070170"/>
                <a:gd name="connsiteY3" fmla="*/ 2372009 h 3014804"/>
                <a:gd name="connsiteX4" fmla="*/ 2391729 w 3070170"/>
                <a:gd name="connsiteY4" fmla="*/ 3014804 h 3014804"/>
                <a:gd name="connsiteX0" fmla="*/ 644409 w 3092424"/>
                <a:gd name="connsiteY0" fmla="*/ 0 h 3141553"/>
                <a:gd name="connsiteX1" fmla="*/ 2681439 w 3092424"/>
                <a:gd name="connsiteY1" fmla="*/ 615637 h 3141553"/>
                <a:gd name="connsiteX2" fmla="*/ 2853454 w 3092424"/>
                <a:gd name="connsiteY2" fmla="*/ 1602464 h 3141553"/>
                <a:gd name="connsiteX3" fmla="*/ 1613 w 3092424"/>
                <a:gd name="connsiteY3" fmla="*/ 2498758 h 3141553"/>
                <a:gd name="connsiteX4" fmla="*/ 2391729 w 3092424"/>
                <a:gd name="connsiteY4" fmla="*/ 3141553 h 3141553"/>
                <a:gd name="connsiteX0" fmla="*/ 454443 w 2888590"/>
                <a:gd name="connsiteY0" fmla="*/ 0 h 3141553"/>
                <a:gd name="connsiteX1" fmla="*/ 2491473 w 2888590"/>
                <a:gd name="connsiteY1" fmla="*/ 615637 h 3141553"/>
                <a:gd name="connsiteX2" fmla="*/ 2663488 w 2888590"/>
                <a:gd name="connsiteY2" fmla="*/ 1602464 h 3141553"/>
                <a:gd name="connsiteX3" fmla="*/ 1770 w 2888590"/>
                <a:gd name="connsiteY3" fmla="*/ 2534972 h 3141553"/>
                <a:gd name="connsiteX4" fmla="*/ 2201763 w 2888590"/>
                <a:gd name="connsiteY4" fmla="*/ 3141553 h 3141553"/>
                <a:gd name="connsiteX0" fmla="*/ 454426 w 2888573"/>
                <a:gd name="connsiteY0" fmla="*/ 0 h 3195874"/>
                <a:gd name="connsiteX1" fmla="*/ 2491456 w 2888573"/>
                <a:gd name="connsiteY1" fmla="*/ 615637 h 3195874"/>
                <a:gd name="connsiteX2" fmla="*/ 2663471 w 2888573"/>
                <a:gd name="connsiteY2" fmla="*/ 1602464 h 3195874"/>
                <a:gd name="connsiteX3" fmla="*/ 1753 w 2888573"/>
                <a:gd name="connsiteY3" fmla="*/ 2534972 h 3195874"/>
                <a:gd name="connsiteX4" fmla="*/ 2219853 w 2888573"/>
                <a:gd name="connsiteY4" fmla="*/ 3195874 h 3195874"/>
                <a:gd name="connsiteX0" fmla="*/ 454475 w 2888622"/>
                <a:gd name="connsiteY0" fmla="*/ 0 h 3195874"/>
                <a:gd name="connsiteX1" fmla="*/ 2491505 w 2888622"/>
                <a:gd name="connsiteY1" fmla="*/ 615637 h 3195874"/>
                <a:gd name="connsiteX2" fmla="*/ 2663520 w 2888622"/>
                <a:gd name="connsiteY2" fmla="*/ 1602464 h 3195874"/>
                <a:gd name="connsiteX3" fmla="*/ 1802 w 2888622"/>
                <a:gd name="connsiteY3" fmla="*/ 2534972 h 3195874"/>
                <a:gd name="connsiteX4" fmla="*/ 2219902 w 2888622"/>
                <a:gd name="connsiteY4" fmla="*/ 3195874 h 3195874"/>
                <a:gd name="connsiteX0" fmla="*/ 454450 w 2888597"/>
                <a:gd name="connsiteY0" fmla="*/ 0 h 3105339"/>
                <a:gd name="connsiteX1" fmla="*/ 2491480 w 2888597"/>
                <a:gd name="connsiteY1" fmla="*/ 615637 h 3105339"/>
                <a:gd name="connsiteX2" fmla="*/ 2663495 w 2888597"/>
                <a:gd name="connsiteY2" fmla="*/ 1602464 h 3105339"/>
                <a:gd name="connsiteX3" fmla="*/ 1777 w 2888597"/>
                <a:gd name="connsiteY3" fmla="*/ 2534972 h 3105339"/>
                <a:gd name="connsiteX4" fmla="*/ 2247038 w 2888597"/>
                <a:gd name="connsiteY4" fmla="*/ 3105339 h 3105339"/>
                <a:gd name="connsiteX0" fmla="*/ 454746 w 2888893"/>
                <a:gd name="connsiteY0" fmla="*/ 0 h 3130409"/>
                <a:gd name="connsiteX1" fmla="*/ 2491776 w 2888893"/>
                <a:gd name="connsiteY1" fmla="*/ 615637 h 3130409"/>
                <a:gd name="connsiteX2" fmla="*/ 2663791 w 2888893"/>
                <a:gd name="connsiteY2" fmla="*/ 1602464 h 3130409"/>
                <a:gd name="connsiteX3" fmla="*/ 2073 w 2888893"/>
                <a:gd name="connsiteY3" fmla="*/ 2534972 h 3130409"/>
                <a:gd name="connsiteX4" fmla="*/ 2247334 w 2888893"/>
                <a:gd name="connsiteY4" fmla="*/ 3105339 h 3130409"/>
                <a:gd name="connsiteX0" fmla="*/ 563260 w 3005328"/>
                <a:gd name="connsiteY0" fmla="*/ 0 h 3126358"/>
                <a:gd name="connsiteX1" fmla="*/ 2600290 w 3005328"/>
                <a:gd name="connsiteY1" fmla="*/ 615637 h 3126358"/>
                <a:gd name="connsiteX2" fmla="*/ 2772305 w 3005328"/>
                <a:gd name="connsiteY2" fmla="*/ 1602464 h 3126358"/>
                <a:gd name="connsiteX3" fmla="*/ 1946 w 3005328"/>
                <a:gd name="connsiteY3" fmla="*/ 2426330 h 3126358"/>
                <a:gd name="connsiteX4" fmla="*/ 2355848 w 3005328"/>
                <a:gd name="connsiteY4" fmla="*/ 3105339 h 3126358"/>
                <a:gd name="connsiteX0" fmla="*/ 237336 w 3020515"/>
                <a:gd name="connsiteY0" fmla="*/ 0 h 3117304"/>
                <a:gd name="connsiteX1" fmla="*/ 2600290 w 3020515"/>
                <a:gd name="connsiteY1" fmla="*/ 606583 h 3117304"/>
                <a:gd name="connsiteX2" fmla="*/ 2772305 w 3020515"/>
                <a:gd name="connsiteY2" fmla="*/ 1593410 h 3117304"/>
                <a:gd name="connsiteX3" fmla="*/ 1946 w 3020515"/>
                <a:gd name="connsiteY3" fmla="*/ 2417276 h 3117304"/>
                <a:gd name="connsiteX4" fmla="*/ 2355848 w 3020515"/>
                <a:gd name="connsiteY4" fmla="*/ 3096285 h 3117304"/>
                <a:gd name="connsiteX0" fmla="*/ 1114879 w 3961652"/>
                <a:gd name="connsiteY0" fmla="*/ 0 h 3117888"/>
                <a:gd name="connsiteX1" fmla="*/ 3477833 w 3961652"/>
                <a:gd name="connsiteY1" fmla="*/ 606583 h 3117888"/>
                <a:gd name="connsiteX2" fmla="*/ 3649848 w 3961652"/>
                <a:gd name="connsiteY2" fmla="*/ 1593410 h 3117888"/>
                <a:gd name="connsiteX3" fmla="*/ 1303 w 3961652"/>
                <a:gd name="connsiteY3" fmla="*/ 2435383 h 3117888"/>
                <a:gd name="connsiteX4" fmla="*/ 3233391 w 3961652"/>
                <a:gd name="connsiteY4" fmla="*/ 3096285 h 3117888"/>
                <a:gd name="connsiteX0" fmla="*/ 1114879 w 3961652"/>
                <a:gd name="connsiteY0" fmla="*/ 0 h 3117888"/>
                <a:gd name="connsiteX1" fmla="*/ 3477833 w 3961652"/>
                <a:gd name="connsiteY1" fmla="*/ 606583 h 3117888"/>
                <a:gd name="connsiteX2" fmla="*/ 3649848 w 3961652"/>
                <a:gd name="connsiteY2" fmla="*/ 1593410 h 3117888"/>
                <a:gd name="connsiteX3" fmla="*/ 1303 w 3961652"/>
                <a:gd name="connsiteY3" fmla="*/ 2435383 h 3117888"/>
                <a:gd name="connsiteX4" fmla="*/ 3233391 w 3961652"/>
                <a:gd name="connsiteY4" fmla="*/ 3096285 h 3117888"/>
                <a:gd name="connsiteX0" fmla="*/ 725805 w 3544300"/>
                <a:gd name="connsiteY0" fmla="*/ 0 h 3116485"/>
                <a:gd name="connsiteX1" fmla="*/ 3088759 w 3544300"/>
                <a:gd name="connsiteY1" fmla="*/ 606583 h 3116485"/>
                <a:gd name="connsiteX2" fmla="*/ 3260774 w 3544300"/>
                <a:gd name="connsiteY2" fmla="*/ 1593410 h 3116485"/>
                <a:gd name="connsiteX3" fmla="*/ 1528 w 3544300"/>
                <a:gd name="connsiteY3" fmla="*/ 2390115 h 3116485"/>
                <a:gd name="connsiteX4" fmla="*/ 2844317 w 3544300"/>
                <a:gd name="connsiteY4" fmla="*/ 3096285 h 3116485"/>
                <a:gd name="connsiteX0" fmla="*/ 724935 w 3543430"/>
                <a:gd name="connsiteY0" fmla="*/ 0 h 3163759"/>
                <a:gd name="connsiteX1" fmla="*/ 3087889 w 3543430"/>
                <a:gd name="connsiteY1" fmla="*/ 606583 h 3163759"/>
                <a:gd name="connsiteX2" fmla="*/ 3259904 w 3543430"/>
                <a:gd name="connsiteY2" fmla="*/ 1593410 h 3163759"/>
                <a:gd name="connsiteX3" fmla="*/ 658 w 3543430"/>
                <a:gd name="connsiteY3" fmla="*/ 2390115 h 3163759"/>
                <a:gd name="connsiteX4" fmla="*/ 2843447 w 3543430"/>
                <a:gd name="connsiteY4" fmla="*/ 3096285 h 3163759"/>
                <a:gd name="connsiteX0" fmla="*/ 758360 w 3576855"/>
                <a:gd name="connsiteY0" fmla="*/ 0 h 3163759"/>
                <a:gd name="connsiteX1" fmla="*/ 3121314 w 3576855"/>
                <a:gd name="connsiteY1" fmla="*/ 606583 h 3163759"/>
                <a:gd name="connsiteX2" fmla="*/ 3293329 w 3576855"/>
                <a:gd name="connsiteY2" fmla="*/ 1593410 h 3163759"/>
                <a:gd name="connsiteX3" fmla="*/ 34083 w 3576855"/>
                <a:gd name="connsiteY3" fmla="*/ 2390115 h 3163759"/>
                <a:gd name="connsiteX4" fmla="*/ 2876872 w 3576855"/>
                <a:gd name="connsiteY4" fmla="*/ 3096285 h 3163759"/>
                <a:gd name="connsiteX0" fmla="*/ 741006 w 3559501"/>
                <a:gd name="connsiteY0" fmla="*/ 0 h 3163759"/>
                <a:gd name="connsiteX1" fmla="*/ 3103960 w 3559501"/>
                <a:gd name="connsiteY1" fmla="*/ 606583 h 3163759"/>
                <a:gd name="connsiteX2" fmla="*/ 3275975 w 3559501"/>
                <a:gd name="connsiteY2" fmla="*/ 1593410 h 3163759"/>
                <a:gd name="connsiteX3" fmla="*/ 16729 w 3559501"/>
                <a:gd name="connsiteY3" fmla="*/ 2390115 h 3163759"/>
                <a:gd name="connsiteX4" fmla="*/ 2859518 w 3559501"/>
                <a:gd name="connsiteY4" fmla="*/ 3096285 h 316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9501" h="3163759">
                  <a:moveTo>
                    <a:pt x="741006" y="0"/>
                  </a:moveTo>
                  <a:cubicBezTo>
                    <a:pt x="1364941" y="159190"/>
                    <a:pt x="2681465" y="341015"/>
                    <a:pt x="3103960" y="606583"/>
                  </a:cubicBezTo>
                  <a:cubicBezTo>
                    <a:pt x="3526455" y="872151"/>
                    <a:pt x="3790513" y="1296155"/>
                    <a:pt x="3275975" y="1593410"/>
                  </a:cubicBezTo>
                  <a:cubicBezTo>
                    <a:pt x="2761437" y="1890665"/>
                    <a:pt x="-250348" y="1380654"/>
                    <a:pt x="16729" y="2390115"/>
                  </a:cubicBezTo>
                  <a:cubicBezTo>
                    <a:pt x="229485" y="3236614"/>
                    <a:pt x="2163910" y="3232087"/>
                    <a:pt x="2859518" y="3096285"/>
                  </a:cubicBezTo>
                </a:path>
              </a:pathLst>
            </a:custGeom>
            <a:noFill/>
            <a:ln w="76200">
              <a:solidFill>
                <a:srgbClr val="0037FF">
                  <a:alpha val="25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7F05E804-AE49-7538-69FB-853EEC3B08DC}"/>
                </a:ext>
              </a:extLst>
            </p:cNvPr>
            <p:cNvSpPr/>
            <p:nvPr/>
          </p:nvSpPr>
          <p:spPr>
            <a:xfrm>
              <a:off x="6970587" y="1953999"/>
              <a:ext cx="2478213" cy="613324"/>
            </a:xfrm>
            <a:prstGeom prst="roundRect">
              <a:avLst/>
            </a:prstGeom>
            <a:solidFill>
              <a:srgbClr val="003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Pyrogazéification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1024" name="Rectangle : coins arrondis 1023">
              <a:extLst>
                <a:ext uri="{FF2B5EF4-FFF2-40B4-BE49-F238E27FC236}">
                  <a16:creationId xmlns:a16="http://schemas.microsoft.com/office/drawing/2014/main" id="{F051357A-5E72-3E4E-3959-E4A88141E937}"/>
                </a:ext>
              </a:extLst>
            </p:cNvPr>
            <p:cNvSpPr/>
            <p:nvPr/>
          </p:nvSpPr>
          <p:spPr>
            <a:xfrm>
              <a:off x="9822745" y="2671010"/>
              <a:ext cx="1293148" cy="496211"/>
            </a:xfrm>
            <a:prstGeom prst="roundRect">
              <a:avLst/>
            </a:prstGeom>
            <a:solidFill>
              <a:srgbClr val="003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SYNGAZ</a:t>
              </a:r>
            </a:p>
          </p:txBody>
        </p:sp>
        <p:sp>
          <p:nvSpPr>
            <p:cNvPr id="1025" name="Rectangle : coins arrondis 1024">
              <a:extLst>
                <a:ext uri="{FF2B5EF4-FFF2-40B4-BE49-F238E27FC236}">
                  <a16:creationId xmlns:a16="http://schemas.microsoft.com/office/drawing/2014/main" id="{8082C390-E9C5-3145-C5AF-D0D5660326FE}"/>
                </a:ext>
              </a:extLst>
            </p:cNvPr>
            <p:cNvSpPr/>
            <p:nvPr/>
          </p:nvSpPr>
          <p:spPr>
            <a:xfrm>
              <a:off x="6768289" y="3703548"/>
              <a:ext cx="2155657" cy="613324"/>
            </a:xfrm>
            <a:prstGeom prst="roundRect">
              <a:avLst/>
            </a:prstGeom>
            <a:solidFill>
              <a:srgbClr val="003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Méthanisation</a:t>
              </a:r>
            </a:p>
          </p:txBody>
        </p:sp>
        <p:sp>
          <p:nvSpPr>
            <p:cNvPr id="62" name="Organigramme : Extraire 61">
              <a:extLst>
                <a:ext uri="{FF2B5EF4-FFF2-40B4-BE49-F238E27FC236}">
                  <a16:creationId xmlns:a16="http://schemas.microsoft.com/office/drawing/2014/main" id="{F9CF3BCA-FE26-0402-96BB-4ABACF933DCD}"/>
                </a:ext>
              </a:extLst>
            </p:cNvPr>
            <p:cNvSpPr/>
            <p:nvPr/>
          </p:nvSpPr>
          <p:spPr>
            <a:xfrm rot="16200000">
              <a:off x="8853776" y="3886620"/>
              <a:ext cx="210706" cy="198665"/>
            </a:xfrm>
            <a:prstGeom prst="flowChartExtract">
              <a:avLst/>
            </a:prstGeom>
            <a:solidFill>
              <a:srgbClr val="0037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Rectangle : coins arrondis 1028">
              <a:extLst>
                <a:ext uri="{FF2B5EF4-FFF2-40B4-BE49-F238E27FC236}">
                  <a16:creationId xmlns:a16="http://schemas.microsoft.com/office/drawing/2014/main" id="{9BE27C84-F731-ABD6-3908-921EE0429C9F}"/>
                </a:ext>
              </a:extLst>
            </p:cNvPr>
            <p:cNvSpPr/>
            <p:nvPr/>
          </p:nvSpPr>
          <p:spPr>
            <a:xfrm>
              <a:off x="6782863" y="4410074"/>
              <a:ext cx="2155656" cy="613324"/>
            </a:xfrm>
            <a:prstGeom prst="roundRect">
              <a:avLst/>
            </a:prstGeom>
            <a:solidFill>
              <a:srgbClr val="003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Gaz renouvelable</a:t>
              </a:r>
            </a:p>
          </p:txBody>
        </p:sp>
        <p:sp>
          <p:nvSpPr>
            <p:cNvPr id="1030" name="Rectangle : coins arrondis 1029">
              <a:extLst>
                <a:ext uri="{FF2B5EF4-FFF2-40B4-BE49-F238E27FC236}">
                  <a16:creationId xmlns:a16="http://schemas.microsoft.com/office/drawing/2014/main" id="{1057A359-45BA-4646-4955-51A6833B2A41}"/>
                </a:ext>
              </a:extLst>
            </p:cNvPr>
            <p:cNvSpPr/>
            <p:nvPr/>
          </p:nvSpPr>
          <p:spPr>
            <a:xfrm>
              <a:off x="9685658" y="5015877"/>
              <a:ext cx="1675829" cy="613324"/>
            </a:xfrm>
            <a:prstGeom prst="roundRect">
              <a:avLst/>
            </a:prstGeom>
            <a:solidFill>
              <a:srgbClr val="003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+mn-cs"/>
                </a:rPr>
                <a:t>Livraison à CMA CGM</a:t>
              </a:r>
            </a:p>
          </p:txBody>
        </p:sp>
        <p:sp>
          <p:nvSpPr>
            <p:cNvPr id="60" name="Organigramme : Extraire 59">
              <a:extLst>
                <a:ext uri="{FF2B5EF4-FFF2-40B4-BE49-F238E27FC236}">
                  <a16:creationId xmlns:a16="http://schemas.microsoft.com/office/drawing/2014/main" id="{D51CED9E-1BAD-E521-36F7-F69E1751E893}"/>
                </a:ext>
              </a:extLst>
            </p:cNvPr>
            <p:cNvSpPr/>
            <p:nvPr/>
          </p:nvSpPr>
          <p:spPr>
            <a:xfrm rot="5400000">
              <a:off x="9536387" y="5301360"/>
              <a:ext cx="210706" cy="198665"/>
            </a:xfrm>
            <a:prstGeom prst="flowChartExtract">
              <a:avLst/>
            </a:prstGeom>
            <a:solidFill>
              <a:srgbClr val="0037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3" name="Rectangle : coins arrondis 1032">
            <a:extLst>
              <a:ext uri="{FF2B5EF4-FFF2-40B4-BE49-F238E27FC236}">
                <a16:creationId xmlns:a16="http://schemas.microsoft.com/office/drawing/2014/main" id="{1387EA8B-81E3-0197-D13F-31199D051270}"/>
              </a:ext>
            </a:extLst>
          </p:cNvPr>
          <p:cNvSpPr/>
          <p:nvPr/>
        </p:nvSpPr>
        <p:spPr>
          <a:xfrm>
            <a:off x="6626004" y="1851813"/>
            <a:ext cx="5025806" cy="4123471"/>
          </a:xfrm>
          <a:prstGeom prst="roundRect">
            <a:avLst/>
          </a:prstGeom>
          <a:noFill/>
          <a:ln w="3175">
            <a:solidFill>
              <a:srgbClr val="0037FF">
                <a:alpha val="25000"/>
              </a:srgb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Image 1033">
            <a:extLst>
              <a:ext uri="{FF2B5EF4-FFF2-40B4-BE49-F238E27FC236}">
                <a16:creationId xmlns:a16="http://schemas.microsoft.com/office/drawing/2014/main" id="{6FD90BD5-3E4D-8B8B-EA31-07FB03D26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3707" y="804713"/>
            <a:ext cx="1085158" cy="4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6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3493511-E97B-87B0-92A9-7D767CDFD595}"/>
              </a:ext>
            </a:extLst>
          </p:cNvPr>
          <p:cNvSpPr txBox="1"/>
          <p:nvPr/>
        </p:nvSpPr>
        <p:spPr>
          <a:xfrm>
            <a:off x="518159" y="327660"/>
            <a:ext cx="1167384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Alternative fuels: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kerEAUzen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Production de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kérosène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synthèse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 par</a:t>
            </a:r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D134B7A-05C4-49AD-FA2D-C3B0FF693BD1}"/>
              </a:ext>
            </a:extLst>
          </p:cNvPr>
          <p:cNvSpPr txBox="1">
            <a:spLocks/>
          </p:cNvSpPr>
          <p:nvPr/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A536B-753E-4CA6-8EC7-A7A3C8AA209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E27AD7D-CE66-FA66-8486-AA1AB88D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229" y="804713"/>
            <a:ext cx="1085158" cy="43087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F94E27D3-8175-3751-94EA-D4DBD4EBFA4B}"/>
              </a:ext>
            </a:extLst>
          </p:cNvPr>
          <p:cNvSpPr txBox="1"/>
          <p:nvPr/>
        </p:nvSpPr>
        <p:spPr>
          <a:xfrm>
            <a:off x="1023096" y="1677500"/>
            <a:ext cx="5758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2E1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►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kérosène synthétique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 fabriqué à partir d’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hydrogène renouvelable à faible teneur en carbone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généré par 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processus d’électrolyse.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1F8C9F22-F0B1-E94A-8974-2AE15F1627F5}"/>
              </a:ext>
            </a:extLst>
          </p:cNvPr>
          <p:cNvGrpSpPr/>
          <p:nvPr/>
        </p:nvGrpSpPr>
        <p:grpSpPr>
          <a:xfrm>
            <a:off x="964689" y="2637458"/>
            <a:ext cx="10306006" cy="3570138"/>
            <a:chOff x="964689" y="2637458"/>
            <a:chExt cx="10306006" cy="3570138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F5B62849-4A50-D38C-3395-1F6BA0ED18B6}"/>
                </a:ext>
              </a:extLst>
            </p:cNvPr>
            <p:cNvGrpSpPr/>
            <p:nvPr/>
          </p:nvGrpSpPr>
          <p:grpSpPr>
            <a:xfrm>
              <a:off x="964897" y="2637458"/>
              <a:ext cx="10305798" cy="2073022"/>
              <a:chOff x="1001111" y="1501981"/>
              <a:chExt cx="10305798" cy="2073022"/>
            </a:xfrm>
          </p:grpSpPr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A8E1E501-1CF5-691E-CBB3-BCCB1ED351EA}"/>
                  </a:ext>
                </a:extLst>
              </p:cNvPr>
              <p:cNvGrpSpPr/>
              <p:nvPr/>
            </p:nvGrpSpPr>
            <p:grpSpPr>
              <a:xfrm>
                <a:off x="1001111" y="2934547"/>
                <a:ext cx="10305798" cy="640456"/>
                <a:chOff x="466963" y="3622600"/>
                <a:chExt cx="10305798" cy="640456"/>
              </a:xfrm>
            </p:grpSpPr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4BBEEE3-EFF6-61B9-BC3A-B820A1B0FA7A}"/>
                    </a:ext>
                  </a:extLst>
                </p:cNvPr>
                <p:cNvSpPr txBox="1"/>
                <p:nvPr/>
              </p:nvSpPr>
              <p:spPr>
                <a:xfrm>
                  <a:off x="466963" y="3623566"/>
                  <a:ext cx="1899823" cy="584775"/>
                </a:xfrm>
                <a:prstGeom prst="rect">
                  <a:avLst/>
                </a:prstGeom>
                <a:solidFill>
                  <a:srgbClr val="32E16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Electrolyseur</a:t>
                  </a:r>
                  <a:endPara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ckford Sans" panose="020B060402020202020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Engie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B32C12BD-9C75-F6F0-3167-EE09B9EF7A25}"/>
                    </a:ext>
                  </a:extLst>
                </p:cNvPr>
                <p:cNvSpPr txBox="1"/>
                <p:nvPr/>
              </p:nvSpPr>
              <p:spPr>
                <a:xfrm>
                  <a:off x="2524682" y="3623566"/>
                  <a:ext cx="1899823" cy="338554"/>
                </a:xfrm>
                <a:prstGeom prst="rect">
                  <a:avLst/>
                </a:prstGeom>
                <a:solidFill>
                  <a:srgbClr val="32E16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Hydrogène vert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CB5D8050-5A48-834D-76E8-1975D5B8D165}"/>
                    </a:ext>
                  </a:extLst>
                </p:cNvPr>
                <p:cNvSpPr txBox="1"/>
                <p:nvPr/>
              </p:nvSpPr>
              <p:spPr>
                <a:xfrm>
                  <a:off x="4704013" y="3623566"/>
                  <a:ext cx="1581365" cy="584775"/>
                </a:xfrm>
                <a:prstGeom prst="rect">
                  <a:avLst/>
                </a:prstGeom>
                <a:solidFill>
                  <a:srgbClr val="32E16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Production de e-kérosène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090E725-F206-A5FB-6BBF-C4F3EA45A414}"/>
                    </a:ext>
                  </a:extLst>
                </p:cNvPr>
                <p:cNvSpPr txBox="1"/>
                <p:nvPr/>
              </p:nvSpPr>
              <p:spPr>
                <a:xfrm>
                  <a:off x="6699901" y="3623566"/>
                  <a:ext cx="1358548" cy="584775"/>
                </a:xfrm>
                <a:prstGeom prst="rect">
                  <a:avLst/>
                </a:prstGeom>
                <a:solidFill>
                  <a:srgbClr val="32E16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Carburant durable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DEFB3D1B-8692-E428-39DA-74B9BC4B0372}"/>
                    </a:ext>
                  </a:extLst>
                </p:cNvPr>
                <p:cNvSpPr txBox="1"/>
                <p:nvPr/>
              </p:nvSpPr>
              <p:spPr>
                <a:xfrm>
                  <a:off x="9100272" y="3622600"/>
                  <a:ext cx="1358548" cy="338554"/>
                </a:xfrm>
                <a:prstGeom prst="rect">
                  <a:avLst/>
                </a:prstGeom>
                <a:solidFill>
                  <a:srgbClr val="32E169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Rockford Sans" panose="020B0604020202020204" charset="0"/>
                      <a:ea typeface="+mn-ea"/>
                      <a:cs typeface="Arial" panose="020B0604020202020204" pitchFamily="34" charset="0"/>
                    </a:rPr>
                    <a:t>Livraison à</a:t>
                  </a:r>
                </a:p>
              </p:txBody>
            </p:sp>
            <p:pic>
              <p:nvPicPr>
                <p:cNvPr id="2052" name="Picture 4" descr="Résultat d’images pour logo air france klm">
                  <a:extLst>
                    <a:ext uri="{FF2B5EF4-FFF2-40B4-BE49-F238E27FC236}">
                      <a16:creationId xmlns:a16="http://schemas.microsoft.com/office/drawing/2014/main" id="{C2A05D1C-F4BE-504B-B776-500EED4CC9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211" b="22649"/>
                <a:stretch/>
              </p:blipFill>
              <p:spPr bwMode="auto">
                <a:xfrm>
                  <a:off x="8919545" y="3930377"/>
                  <a:ext cx="1853216" cy="332679"/>
                </a:xfrm>
                <a:prstGeom prst="rect">
                  <a:avLst/>
                </a:prstGeom>
                <a:noFill/>
                <a:ln w="28575">
                  <a:solidFill>
                    <a:srgbClr val="32E169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EB89E895-6160-4701-10A1-F0F9B2DB0E5B}"/>
                  </a:ext>
                </a:extLst>
              </p:cNvPr>
              <p:cNvGrpSpPr/>
              <p:nvPr/>
            </p:nvGrpSpPr>
            <p:grpSpPr>
              <a:xfrm>
                <a:off x="1326352" y="1501981"/>
                <a:ext cx="9443111" cy="1228655"/>
                <a:chOff x="792204" y="1764532"/>
                <a:chExt cx="9443111" cy="1228655"/>
              </a:xfrm>
            </p:grpSpPr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5BB277DB-1699-0CAD-54F5-E49701E4935A}"/>
                    </a:ext>
                  </a:extLst>
                </p:cNvPr>
                <p:cNvCxnSpPr>
                  <a:cxnSpLocks/>
                  <a:endCxn id="34" idx="2"/>
                </p:cNvCxnSpPr>
                <p:nvPr/>
              </p:nvCxnSpPr>
              <p:spPr>
                <a:xfrm flipV="1">
                  <a:off x="1102908" y="2594938"/>
                  <a:ext cx="7983032" cy="2257"/>
                </a:xfrm>
                <a:prstGeom prst="line">
                  <a:avLst/>
                </a:prstGeom>
                <a:ln w="38100">
                  <a:solidFill>
                    <a:srgbClr val="32E16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" name="Image 3" descr="Une image contenant symbole, Graphique, Bleu Majorelle, art&#10;&#10;Description générée automatiquement">
                  <a:extLst>
                    <a:ext uri="{FF2B5EF4-FFF2-40B4-BE49-F238E27FC236}">
                      <a16:creationId xmlns:a16="http://schemas.microsoft.com/office/drawing/2014/main" id="{9126AD76-BC6C-C500-5520-722319D8E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204" y="1912146"/>
                  <a:ext cx="1081041" cy="1081041"/>
                </a:xfrm>
                <a:prstGeom prst="rect">
                  <a:avLst/>
                </a:prstGeom>
              </p:spPr>
            </p:pic>
            <p:pic>
              <p:nvPicPr>
                <p:cNvPr id="8" name="Image 7" descr="Une image contenant capture d’écran, Graphique, symbole, conception&#10;&#10;Description générée automatiquement">
                  <a:extLst>
                    <a:ext uri="{FF2B5EF4-FFF2-40B4-BE49-F238E27FC236}">
                      <a16:creationId xmlns:a16="http://schemas.microsoft.com/office/drawing/2014/main" id="{345BA374-0889-F547-5F49-47C81D68D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97540" y="1975612"/>
                  <a:ext cx="954108" cy="954108"/>
                </a:xfrm>
                <a:prstGeom prst="rect">
                  <a:avLst/>
                </a:prstGeom>
              </p:spPr>
            </p:pic>
            <p:pic>
              <p:nvPicPr>
                <p:cNvPr id="19" name="Image 18" descr="Une image contenant conception&#10;&#10;Description générée automatiquement avec une confiance moyenne">
                  <a:extLst>
                    <a:ext uri="{FF2B5EF4-FFF2-40B4-BE49-F238E27FC236}">
                      <a16:creationId xmlns:a16="http://schemas.microsoft.com/office/drawing/2014/main" id="{D5734B7D-A837-791A-7B65-329077555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5748" y="2058224"/>
                  <a:ext cx="788884" cy="788884"/>
                </a:xfrm>
                <a:prstGeom prst="rect">
                  <a:avLst/>
                </a:prstGeom>
              </p:spPr>
            </p:pic>
            <p:pic>
              <p:nvPicPr>
                <p:cNvPr id="23" name="Image 22" descr="Une image contenant capture d’écran, Graphique, conception, graphisme&#10;&#10;Description générée automatiquement">
                  <a:extLst>
                    <a:ext uri="{FF2B5EF4-FFF2-40B4-BE49-F238E27FC236}">
                      <a16:creationId xmlns:a16="http://schemas.microsoft.com/office/drawing/2014/main" id="{CAEE7173-E356-54CB-6697-CBBE4E3FB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6596" y="1764532"/>
                  <a:ext cx="1081041" cy="1081041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5134BA1F-D087-4FD0-B54D-BD69D320F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81207" y="2032798"/>
                  <a:ext cx="954108" cy="913334"/>
                </a:xfrm>
                <a:prstGeom prst="rect">
                  <a:avLst/>
                </a:prstGeom>
              </p:spPr>
            </p:pic>
            <p:sp>
              <p:nvSpPr>
                <p:cNvPr id="32" name="Organigramme : Extraire 31">
                  <a:extLst>
                    <a:ext uri="{FF2B5EF4-FFF2-40B4-BE49-F238E27FC236}">
                      <a16:creationId xmlns:a16="http://schemas.microsoft.com/office/drawing/2014/main" id="{D4A7BA09-16DB-14C9-8C6D-5EAB561BBB90}"/>
                    </a:ext>
                  </a:extLst>
                </p:cNvPr>
                <p:cNvSpPr/>
                <p:nvPr/>
              </p:nvSpPr>
              <p:spPr>
                <a:xfrm rot="5400000">
                  <a:off x="4774405" y="2496758"/>
                  <a:ext cx="210706" cy="198665"/>
                </a:xfrm>
                <a:prstGeom prst="flowChartExtract">
                  <a:avLst/>
                </a:prstGeom>
                <a:solidFill>
                  <a:srgbClr val="32E169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rganigramme : Extraire 32">
                  <a:extLst>
                    <a:ext uri="{FF2B5EF4-FFF2-40B4-BE49-F238E27FC236}">
                      <a16:creationId xmlns:a16="http://schemas.microsoft.com/office/drawing/2014/main" id="{F7CEE685-97F5-3CD0-3017-9EB093384788}"/>
                    </a:ext>
                  </a:extLst>
                </p:cNvPr>
                <p:cNvSpPr/>
                <p:nvPr/>
              </p:nvSpPr>
              <p:spPr>
                <a:xfrm rot="5400000">
                  <a:off x="6847804" y="2496757"/>
                  <a:ext cx="210706" cy="198665"/>
                </a:xfrm>
                <a:prstGeom prst="flowChartExtract">
                  <a:avLst/>
                </a:prstGeom>
                <a:solidFill>
                  <a:srgbClr val="32E169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rganigramme : Extraire 33">
                  <a:extLst>
                    <a:ext uri="{FF2B5EF4-FFF2-40B4-BE49-F238E27FC236}">
                      <a16:creationId xmlns:a16="http://schemas.microsoft.com/office/drawing/2014/main" id="{EA87C5FA-4AA6-AF8F-EB1E-7E9DA656E3BF}"/>
                    </a:ext>
                  </a:extLst>
                </p:cNvPr>
                <p:cNvSpPr/>
                <p:nvPr/>
              </p:nvSpPr>
              <p:spPr>
                <a:xfrm rot="5400000">
                  <a:off x="9079919" y="2495605"/>
                  <a:ext cx="210706" cy="198665"/>
                </a:xfrm>
                <a:prstGeom prst="flowChartExtract">
                  <a:avLst/>
                </a:prstGeom>
                <a:solidFill>
                  <a:srgbClr val="32E169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7E9BBFE-860E-8798-CE07-EF03B66B1A54}"/>
                </a:ext>
              </a:extLst>
            </p:cNvPr>
            <p:cNvSpPr txBox="1"/>
            <p:nvPr/>
          </p:nvSpPr>
          <p:spPr>
            <a:xfrm>
              <a:off x="964689" y="4822601"/>
              <a:ext cx="3696087" cy="1384995"/>
            </a:xfrm>
            <a:prstGeom prst="rect">
              <a:avLst/>
            </a:prstGeom>
            <a:noFill/>
            <a:ln>
              <a:solidFill>
                <a:srgbClr val="32E16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Besoins de l’électrolyseur</a:t>
              </a:r>
            </a:p>
            <a:p>
              <a:pPr marL="361950" marR="0" lvl="0" indent="-18097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E169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250 MW </a:t>
              </a:r>
            </a:p>
            <a:p>
              <a:pPr marL="361950" marR="0" lvl="0" indent="-18097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E169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 kT de CO2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recylcé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provenant de la production de biométhane émise par le projet Salamandre</a:t>
              </a:r>
            </a:p>
            <a:p>
              <a:pPr marL="361950" marR="0" lvl="0" indent="-180975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E169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210 kT supplémentaires de biométhane 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F3E12A7-A9FE-87E4-C1CA-A8B13890BC3E}"/>
                </a:ext>
              </a:extLst>
            </p:cNvPr>
            <p:cNvCxnSpPr>
              <a:cxnSpLocks/>
            </p:cNvCxnSpPr>
            <p:nvPr/>
          </p:nvCxnSpPr>
          <p:spPr>
            <a:xfrm>
              <a:off x="1290138" y="4374549"/>
              <a:ext cx="0" cy="448052"/>
            </a:xfrm>
            <a:prstGeom prst="line">
              <a:avLst/>
            </a:prstGeom>
            <a:ln w="12700">
              <a:solidFill>
                <a:srgbClr val="32E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475EF51F-BDE8-C43A-1918-940349A80827}"/>
                </a:ext>
              </a:extLst>
            </p:cNvPr>
            <p:cNvSpPr txBox="1"/>
            <p:nvPr/>
          </p:nvSpPr>
          <p:spPr>
            <a:xfrm>
              <a:off x="5201947" y="4822601"/>
              <a:ext cx="2811748" cy="1384995"/>
            </a:xfrm>
            <a:prstGeom prst="rect">
              <a:avLst/>
            </a:prstGeom>
            <a:noFill/>
            <a:ln>
              <a:solidFill>
                <a:srgbClr val="32E16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Production prévisionnelle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 kT de e-kérosène/an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2E1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→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E-kérosène doit être mélangé pour devenir du kérosène de type « SAF »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A6737FCE-D5AB-2932-870C-9096B0AD2D81}"/>
                </a:ext>
              </a:extLst>
            </p:cNvPr>
            <p:cNvCxnSpPr>
              <a:cxnSpLocks/>
            </p:cNvCxnSpPr>
            <p:nvPr/>
          </p:nvCxnSpPr>
          <p:spPr>
            <a:xfrm>
              <a:off x="5469650" y="4483056"/>
              <a:ext cx="0" cy="335181"/>
            </a:xfrm>
            <a:prstGeom prst="line">
              <a:avLst/>
            </a:prstGeom>
            <a:ln w="12700">
              <a:solidFill>
                <a:srgbClr val="32E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DC63747-0E3E-2638-5CFA-C95B70EB0A32}"/>
              </a:ext>
            </a:extLst>
          </p:cNvPr>
          <p:cNvSpPr/>
          <p:nvPr/>
        </p:nvSpPr>
        <p:spPr>
          <a:xfrm>
            <a:off x="957647" y="1674894"/>
            <a:ext cx="36000" cy="576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32F269C-B2C4-51CF-9742-9C1999B37E4D}"/>
              </a:ext>
            </a:extLst>
          </p:cNvPr>
          <p:cNvSpPr/>
          <p:nvPr/>
        </p:nvSpPr>
        <p:spPr>
          <a:xfrm rot="16200000">
            <a:off x="2055648" y="568341"/>
            <a:ext cx="36000" cy="2232000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09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72D4496-A525-D6BB-0466-B68F1B46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42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63D3BA-603E-7E2A-6BF8-99087A9C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r-FR" sz="3600" b="1" dirty="0">
                <a:solidFill>
                  <a:prstClr val="white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SMART PORT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00FA650-A3F9-C1BC-659D-A3187D55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02" t="18398" r="36733" b="14920"/>
          <a:stretch/>
        </p:blipFill>
        <p:spPr>
          <a:xfrm>
            <a:off x="3882683" y="-1"/>
            <a:ext cx="8309317" cy="68580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A5CC55-1868-551C-2801-0392D50F4986}"/>
              </a:ext>
            </a:extLst>
          </p:cNvPr>
          <p:cNvSpPr txBox="1"/>
          <p:nvPr/>
        </p:nvSpPr>
        <p:spPr>
          <a:xfrm>
            <a:off x="530470" y="1503485"/>
            <a:ext cx="3141198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280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port qui contribue à développer un nouveau modèle  de territoire urbain et industrialo-portuaire intégré par l’innovation.</a:t>
            </a:r>
          </a:p>
          <a:p>
            <a:pPr lvl="0" algn="just"/>
            <a:endParaRPr lang="fr-FR" sz="2800" b="1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fr-FR" sz="280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#LH - SMART PORT CITY</a:t>
            </a:r>
          </a:p>
          <a:p>
            <a:pPr lvl="0" algn="just"/>
            <a:r>
              <a:rPr lang="fr-FR" sz="280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 du Programme d'Investissement d'Avenir (PIA3).</a:t>
            </a:r>
          </a:p>
        </p:txBody>
      </p:sp>
      <p:sp>
        <p:nvSpPr>
          <p:cNvPr id="8" name="Espace réservé du numéro de diapositive 2">
            <a:extLst>
              <a:ext uri="{FF2B5EF4-FFF2-40B4-BE49-F238E27FC236}">
                <a16:creationId xmlns:a16="http://schemas.microsoft.com/office/drawing/2014/main" id="{B552E693-AEFB-3C45-0FEE-D879FD12E541}"/>
              </a:ext>
            </a:extLst>
          </p:cNvPr>
          <p:cNvSpPr txBox="1">
            <a:spLocks/>
          </p:cNvSpPr>
          <p:nvPr/>
        </p:nvSpPr>
        <p:spPr>
          <a:xfrm>
            <a:off x="9360877" y="65066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2758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849FA903-4A80-3BE2-0EC9-B85457718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62" t="36263" r="35028" b="39128"/>
          <a:stretch>
            <a:fillRect/>
          </a:stretch>
        </p:blipFill>
        <p:spPr>
          <a:xfrm>
            <a:off x="4092131" y="3517730"/>
            <a:ext cx="720221" cy="69197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049A2D-C731-5F1A-D5CD-5087CA531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latin typeface="Rockford Sans" panose="020B0604020202020204" charset="0"/>
                <a:cs typeface="Arial" pitchFamily="34" charset="0"/>
              </a:rPr>
              <a:t>SMART PORT</a:t>
            </a:r>
            <a:br>
              <a:rPr lang="fr-FR" sz="3600" b="1" dirty="0">
                <a:latin typeface="Rockford Sans" panose="020B0604020202020204" charset="0"/>
                <a:cs typeface="Arial" pitchFamily="34" charset="0"/>
              </a:rPr>
            </a:br>
            <a:r>
              <a:rPr lang="en-US" sz="2400" spc="56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ambition </a:t>
            </a:r>
            <a:r>
              <a:rPr lang="en-US" sz="2400" spc="3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repose sur 4 </a:t>
            </a:r>
            <a:r>
              <a:rPr lang="en-US" sz="2400" spc="3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défis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783E9-12CB-C3E8-10F7-703717EE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43</a:t>
            </a:fld>
            <a:endParaRPr lang="fr-F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5C5A12-4B1D-7C28-346A-45E1DF8EB610}"/>
              </a:ext>
            </a:extLst>
          </p:cNvPr>
          <p:cNvGrpSpPr/>
          <p:nvPr/>
        </p:nvGrpSpPr>
        <p:grpSpPr>
          <a:xfrm>
            <a:off x="532563" y="1373706"/>
            <a:ext cx="3816000" cy="2180393"/>
            <a:chOff x="0" y="0"/>
            <a:chExt cx="7986095" cy="4097233"/>
          </a:xfrm>
          <a:solidFill>
            <a:srgbClr val="0037FF"/>
          </a:solidFill>
        </p:grpSpPr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22FB6174-9F78-8D8A-A74C-22F2651054B9}"/>
                </a:ext>
              </a:extLst>
            </p:cNvPr>
            <p:cNvSpPr/>
            <p:nvPr/>
          </p:nvSpPr>
          <p:spPr>
            <a:xfrm>
              <a:off x="0" y="0"/>
              <a:ext cx="7986095" cy="4097233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AF0D7F-4906-8094-C065-5C962398E69E}"/>
                </a:ext>
              </a:extLst>
            </p:cNvPr>
            <p:cNvSpPr txBox="1"/>
            <p:nvPr/>
          </p:nvSpPr>
          <p:spPr>
            <a:xfrm>
              <a:off x="248933" y="1401364"/>
              <a:ext cx="7488228" cy="252221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technologies de pointe pour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fluidifier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 passage de la merchandise :  PCS/CCS,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suivi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matières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dangereuses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commande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multimodalité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7C3E61-2B6B-2C8E-C861-74052662DE47}"/>
                </a:ext>
              </a:extLst>
            </p:cNvPr>
            <p:cNvSpPr txBox="1"/>
            <p:nvPr/>
          </p:nvSpPr>
          <p:spPr>
            <a:xfrm>
              <a:off x="248933" y="82016"/>
              <a:ext cx="7488228" cy="926808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4"/>
                </a:lnSpc>
              </a:pPr>
              <a:r>
                <a:rPr lang="en-US" sz="2000" b="1" spc="269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OPEN LOGISTICS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F5CBD7-431E-3587-CBD2-705862B7236E}"/>
              </a:ext>
            </a:extLst>
          </p:cNvPr>
          <p:cNvGrpSpPr/>
          <p:nvPr/>
        </p:nvGrpSpPr>
        <p:grpSpPr>
          <a:xfrm>
            <a:off x="4555919" y="1392155"/>
            <a:ext cx="3816000" cy="2180393"/>
            <a:chOff x="-842688" y="5297"/>
            <a:chExt cx="7986095" cy="4097234"/>
          </a:xfrm>
          <a:solidFill>
            <a:srgbClr val="0037FF"/>
          </a:solidFill>
        </p:grpSpPr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CB52FDBD-BDBD-9CE0-5B6E-686907F96416}"/>
                </a:ext>
              </a:extLst>
            </p:cNvPr>
            <p:cNvSpPr/>
            <p:nvPr/>
          </p:nvSpPr>
          <p:spPr>
            <a:xfrm>
              <a:off x="-842688" y="5297"/>
              <a:ext cx="7986095" cy="4097234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B4B97D-E137-CA06-AFE1-212B2D846103}"/>
                </a:ext>
              </a:extLst>
            </p:cNvPr>
            <p:cNvSpPr txBox="1"/>
            <p:nvPr/>
          </p:nvSpPr>
          <p:spPr>
            <a:xfrm>
              <a:off x="-532262" y="1371993"/>
              <a:ext cx="7488228" cy="252221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port intelligent et durable au service de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clients et de son exploitation : Smart data, 5G,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chenal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intelligent,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Jumeau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numérique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3FA76C-7823-67BB-CF5A-513D2A53FF94}"/>
                </a:ext>
              </a:extLst>
            </p:cNvPr>
            <p:cNvSpPr txBox="1"/>
            <p:nvPr/>
          </p:nvSpPr>
          <p:spPr>
            <a:xfrm>
              <a:off x="-532262" y="150694"/>
              <a:ext cx="7488229" cy="9050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4"/>
                </a:lnSpc>
              </a:pPr>
              <a:r>
                <a:rPr lang="en-US" sz="2000" b="1" spc="269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OPEN DATA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97659F-3ECA-E434-F0E1-AB7947120C67}"/>
              </a:ext>
            </a:extLst>
          </p:cNvPr>
          <p:cNvGrpSpPr/>
          <p:nvPr/>
        </p:nvGrpSpPr>
        <p:grpSpPr>
          <a:xfrm>
            <a:off x="532563" y="4178303"/>
            <a:ext cx="3816000" cy="2048430"/>
            <a:chOff x="0" y="0"/>
            <a:chExt cx="7986095" cy="3849260"/>
          </a:xfrm>
          <a:solidFill>
            <a:srgbClr val="0037FF"/>
          </a:solidFill>
        </p:grpSpPr>
        <p:sp>
          <p:nvSpPr>
            <p:cNvPr id="17" name="AutoShape 16">
              <a:extLst>
                <a:ext uri="{FF2B5EF4-FFF2-40B4-BE49-F238E27FC236}">
                  <a16:creationId xmlns:a16="http://schemas.microsoft.com/office/drawing/2014/main" id="{F13763EC-5691-AA39-C5DD-B30B4794C6E6}"/>
                </a:ext>
              </a:extLst>
            </p:cNvPr>
            <p:cNvSpPr/>
            <p:nvPr/>
          </p:nvSpPr>
          <p:spPr>
            <a:xfrm>
              <a:off x="0" y="0"/>
              <a:ext cx="7986095" cy="384926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3822E-DA91-00A9-8BAF-37283B77EDB4}"/>
                </a:ext>
              </a:extLst>
            </p:cNvPr>
            <p:cNvSpPr txBox="1"/>
            <p:nvPr/>
          </p:nvSpPr>
          <p:spPr>
            <a:xfrm>
              <a:off x="446514" y="1631187"/>
              <a:ext cx="7488228" cy="122092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incubateur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d'innovation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collective : Cyber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sécurité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pour </a:t>
              </a:r>
              <a:r>
                <a:rPr lang="en-US" sz="1500" spc="27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tous</a:t>
              </a:r>
              <a:r>
                <a:rPr lang="en-US" sz="1500" spc="27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082F6C-0F61-690F-E913-84461BFFCAB1}"/>
                </a:ext>
              </a:extLst>
            </p:cNvPr>
            <p:cNvSpPr txBox="1"/>
            <p:nvPr/>
          </p:nvSpPr>
          <p:spPr>
            <a:xfrm>
              <a:off x="248933" y="15364"/>
              <a:ext cx="7488228" cy="93512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4"/>
                </a:lnSpc>
              </a:pPr>
              <a:r>
                <a:rPr lang="en-US" sz="2000" b="1" spc="269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OPEN MINDS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227AB3-9246-2D7E-3320-4CD7514F9139}"/>
              </a:ext>
            </a:extLst>
          </p:cNvPr>
          <p:cNvGrpSpPr/>
          <p:nvPr/>
        </p:nvGrpSpPr>
        <p:grpSpPr>
          <a:xfrm>
            <a:off x="4555919" y="4159944"/>
            <a:ext cx="3816000" cy="2048430"/>
            <a:chOff x="0" y="0"/>
            <a:chExt cx="7986095" cy="3849260"/>
          </a:xfrm>
          <a:solidFill>
            <a:srgbClr val="0037FF"/>
          </a:solidFill>
        </p:grpSpPr>
        <p:sp>
          <p:nvSpPr>
            <p:cNvPr id="21" name="AutoShape 20">
              <a:extLst>
                <a:ext uri="{FF2B5EF4-FFF2-40B4-BE49-F238E27FC236}">
                  <a16:creationId xmlns:a16="http://schemas.microsoft.com/office/drawing/2014/main" id="{9F6AB2EA-E65D-F146-4A5A-71E2C13E0440}"/>
                </a:ext>
              </a:extLst>
            </p:cNvPr>
            <p:cNvSpPr/>
            <p:nvPr/>
          </p:nvSpPr>
          <p:spPr>
            <a:xfrm>
              <a:off x="0" y="0"/>
              <a:ext cx="7986095" cy="3849260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768B70-DF5D-525D-300F-FB154A42BE52}"/>
                </a:ext>
              </a:extLst>
            </p:cNvPr>
            <p:cNvSpPr txBox="1"/>
            <p:nvPr/>
          </p:nvSpPr>
          <p:spPr>
            <a:xfrm>
              <a:off x="248933" y="49863"/>
              <a:ext cx="7488228" cy="93512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4"/>
                </a:lnSpc>
              </a:pPr>
              <a:r>
                <a:rPr lang="en-US" sz="2000" b="1" spc="269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OPEN COMMUNITY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AAE49B-9B10-472E-3DB1-7FCFAB152703}"/>
                </a:ext>
              </a:extLst>
            </p:cNvPr>
            <p:cNvSpPr txBox="1"/>
            <p:nvPr/>
          </p:nvSpPr>
          <p:spPr>
            <a:xfrm>
              <a:off x="248933" y="1665686"/>
              <a:ext cx="7488228" cy="122092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500" spc="2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nouveau </a:t>
              </a:r>
              <a:r>
                <a:rPr lang="en-US" sz="1500" spc="27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territoire</a:t>
              </a:r>
              <a:r>
                <a:rPr lang="en-US" sz="1500" spc="2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spc="27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urbain</a:t>
              </a:r>
              <a:r>
                <a:rPr lang="en-US" sz="1500" spc="2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sz="1500" spc="27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industrialo-portuaire</a:t>
              </a:r>
              <a:r>
                <a:rPr lang="en-US" sz="1500" spc="2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500" spc="27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intégré</a:t>
              </a:r>
              <a:r>
                <a:rPr lang="en-US" sz="1500" spc="2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 SIF </a:t>
              </a:r>
              <a:r>
                <a:rPr lang="en-US" sz="1500" spc="27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Portuaire</a:t>
              </a:r>
              <a:endParaRPr lang="en-US" sz="1500" spc="2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713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C1FD-5284-665B-7F2D-7D42EF60F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969AD-75EF-75DF-D1DB-88707E74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1" indent="0">
              <a:spcBef>
                <a:spcPts val="1800"/>
              </a:spcBef>
              <a:buClr>
                <a:srgbClr val="1F497D">
                  <a:lumMod val="60000"/>
                  <a:lumOff val="40000"/>
                </a:srgbClr>
              </a:buClr>
              <a:buSzPct val="70000"/>
              <a:buNone/>
              <a:defRPr/>
            </a:pPr>
            <a:r>
              <a:rPr lang="fr-FR" sz="3600" b="1" dirty="0">
                <a:solidFill>
                  <a:srgbClr val="0037FF"/>
                </a:solidFill>
                <a:latin typeface="Rockford Sans" panose="020B0604020202020204" charset="0"/>
                <a:cs typeface="Arial" pitchFamily="34" charset="0"/>
              </a:rPr>
              <a:t>Une offre douanière et digitale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05D00A-20A1-5C28-7761-224F5882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44</a:t>
            </a:fld>
            <a:endParaRPr lang="fr-F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E3382B6-E960-0001-0D4A-F814FF4C69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95" t="35015" r="1013" b="1924"/>
          <a:stretch>
            <a:fillRect/>
          </a:stretch>
        </p:blipFill>
        <p:spPr>
          <a:xfrm>
            <a:off x="530470" y="3530990"/>
            <a:ext cx="3578627" cy="284924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97F1860-5614-5D0E-A846-B97D518912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4" t="42704" r="55152" b="4565"/>
          <a:stretch>
            <a:fillRect/>
          </a:stretch>
        </p:blipFill>
        <p:spPr>
          <a:xfrm>
            <a:off x="4353710" y="3536024"/>
            <a:ext cx="3186573" cy="300080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3899A6E-83A9-E821-03FF-E59D96AE313D}"/>
              </a:ext>
            </a:extLst>
          </p:cNvPr>
          <p:cNvSpPr txBox="1"/>
          <p:nvPr/>
        </p:nvSpPr>
        <p:spPr>
          <a:xfrm>
            <a:off x="530470" y="1572684"/>
            <a:ext cx="70098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 Guichet Unique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Portuaire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S)ONE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développé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 SOGET</a:t>
            </a:r>
          </a:p>
          <a:p>
            <a:pPr>
              <a:spcBef>
                <a:spcPct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Interconnexion entre la douane et 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professionnels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portuaires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Facilité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tracabilité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mouvement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cargos</a:t>
            </a:r>
          </a:p>
          <a:p>
            <a:pPr marL="342900" indent="-342900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Rationalisation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sécurisation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déclarations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d'opération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gestion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unifiée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des données</a:t>
            </a:r>
          </a:p>
        </p:txBody>
      </p:sp>
    </p:spTree>
    <p:extLst>
      <p:ext uri="{BB962C8B-B14F-4D97-AF65-F5344CB8AC3E}">
        <p14:creationId xmlns:p14="http://schemas.microsoft.com/office/powerpoint/2010/main" val="4002396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F97E02-3C26-3DF2-2DF9-A822BD15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45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66B633D-CC50-BBDB-BDCA-08262C8847A1}"/>
              </a:ext>
            </a:extLst>
          </p:cNvPr>
          <p:cNvGrpSpPr/>
          <p:nvPr/>
        </p:nvGrpSpPr>
        <p:grpSpPr>
          <a:xfrm>
            <a:off x="3562050" y="815927"/>
            <a:ext cx="5067899" cy="3918273"/>
            <a:chOff x="3551333" y="832514"/>
            <a:chExt cx="5089334" cy="393484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315813E-0A25-A3F5-9360-0C18AA136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318" y="832514"/>
              <a:ext cx="4535363" cy="3385991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458DC9-6B14-D937-8169-C785BAB7947F}"/>
                </a:ext>
              </a:extLst>
            </p:cNvPr>
            <p:cNvSpPr txBox="1"/>
            <p:nvPr/>
          </p:nvSpPr>
          <p:spPr>
            <a:xfrm>
              <a:off x="3551333" y="4056480"/>
              <a:ext cx="5089334" cy="710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>
                  <a:solidFill>
                    <a:srgbClr val="32E169"/>
                  </a:solidFill>
                  <a:latin typeface="Rockford Sans" panose="00000500000000000000" pitchFamily="50" charset="0"/>
                  <a:cs typeface="Arial" panose="020B0604020202020204" pitchFamily="34" charset="0"/>
                </a:rPr>
                <a:t>Connection </a:t>
              </a:r>
              <a:r>
                <a:rPr lang="fr-FR" sz="4000" b="1" dirty="0" err="1">
                  <a:solidFill>
                    <a:srgbClr val="32E169"/>
                  </a:solidFill>
                  <a:latin typeface="Rockford Sans" panose="00000500000000000000" pitchFamily="50" charset="0"/>
                  <a:cs typeface="Arial" panose="020B0604020202020204" pitchFamily="34" charset="0"/>
                </a:rPr>
                <a:t>makers</a:t>
              </a:r>
              <a:endParaRPr lang="fr-FR" sz="4000" b="1" dirty="0">
                <a:solidFill>
                  <a:srgbClr val="32E169"/>
                </a:solidFill>
                <a:latin typeface="Rockford Sans" panose="00000500000000000000" pitchFamily="50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3836284-3E8A-D008-35CF-FADF28D50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71" y="5999607"/>
            <a:ext cx="3405454" cy="5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64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A02C34-54D0-436D-F2F4-CCE9A016BE23}"/>
              </a:ext>
            </a:extLst>
          </p:cNvPr>
          <p:cNvSpPr/>
          <p:nvPr/>
        </p:nvSpPr>
        <p:spPr>
          <a:xfrm>
            <a:off x="4731026" y="0"/>
            <a:ext cx="74609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4FCE82-BE7E-88F3-5C02-1B2129DD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>
                <a:solidFill>
                  <a:schemeClr val="bg1"/>
                </a:solidFill>
              </a:rPr>
              <a:t>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E5E101-752E-C955-BF83-E4286DE33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470" y="321168"/>
            <a:ext cx="3962398" cy="1726293"/>
          </a:xfrm>
        </p:spPr>
        <p:txBody>
          <a:bodyPr/>
          <a:lstStyle/>
          <a:p>
            <a:r>
              <a:rPr lang="fr-FR" dirty="0"/>
              <a:t>Le Top 20</a:t>
            </a:r>
            <a:br>
              <a:rPr lang="fr-FR" dirty="0"/>
            </a:br>
            <a:r>
              <a:rPr lang="fr-FR" dirty="0"/>
              <a:t>des ports</a:t>
            </a:r>
            <a:br>
              <a:rPr lang="fr-FR" dirty="0"/>
            </a:br>
            <a:r>
              <a:rPr lang="fr-FR" dirty="0"/>
              <a:t>dans le monde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B73A85-1BED-BC63-E09F-D66FFB09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6" t="2034" r="1152" b="1410"/>
          <a:stretch/>
        </p:blipFill>
        <p:spPr>
          <a:xfrm>
            <a:off x="4528965" y="138607"/>
            <a:ext cx="6540649" cy="65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8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FA2FA-DCDF-4EAC-FA85-36E18A4D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Une offre maritime conteneurs de premier plan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A4498A-012C-FF12-150E-59C30FB3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6</a:t>
            </a:fld>
            <a:endParaRPr lang="fr-FR"/>
          </a:p>
        </p:txBody>
      </p:sp>
      <p:pic>
        <p:nvPicPr>
          <p:cNvPr id="12" name="Image 11" descr="Une image contenant texte, sombre&#10;&#10;Description générée automatiquement">
            <a:extLst>
              <a:ext uri="{FF2B5EF4-FFF2-40B4-BE49-F238E27FC236}">
                <a16:creationId xmlns:a16="http://schemas.microsoft.com/office/drawing/2014/main" id="{91B2CE67-11E8-3D34-0616-5A21E49E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5" b="-4202"/>
          <a:stretch/>
        </p:blipFill>
        <p:spPr>
          <a:xfrm>
            <a:off x="0" y="1116000"/>
            <a:ext cx="8280000" cy="5105400"/>
          </a:xfrm>
          <a:prstGeom prst="rect">
            <a:avLst/>
          </a:prstGeom>
          <a:solidFill>
            <a:srgbClr val="00B4FF">
              <a:lumMod val="40000"/>
              <a:lumOff val="60000"/>
            </a:srgbClr>
          </a:solidFill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5CA968C-B173-4A03-9DC2-F09669FB72B1}"/>
              </a:ext>
            </a:extLst>
          </p:cNvPr>
          <p:cNvSpPr txBox="1"/>
          <p:nvPr/>
        </p:nvSpPr>
        <p:spPr>
          <a:xfrm>
            <a:off x="8424000" y="1872000"/>
            <a:ext cx="36246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0037FF"/>
                </a:solidFill>
                <a:latin typeface="Rockford Sans" panose="020B0604020202020204" charset="0"/>
                <a:cs typeface="Arial" panose="020B0604020202020204" pitchFamily="34" charset="0"/>
              </a:rPr>
              <a:t>Fort positionnement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Premier port touché à l’import et dernier à l’export dans la rotation nord-européenne</a:t>
            </a:r>
          </a:p>
          <a:p>
            <a:pPr>
              <a:defRPr/>
            </a:pPr>
            <a:endParaRPr lang="fr-FR" sz="1200" dirty="0">
              <a:solidFill>
                <a:srgbClr val="0037FF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dirty="0">
                <a:solidFill>
                  <a:srgbClr val="0037FF"/>
                </a:solidFill>
                <a:latin typeface="Rockford Sans" panose="020B0604020202020204" charset="0"/>
                <a:cs typeface="Arial" panose="020B0604020202020204" pitchFamily="34" charset="0"/>
              </a:rPr>
              <a:t>Un port en eau profonde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Sans contrainte de marée et accessible 24/7 et 365j/365 aux plus grands navires du monde à pleine charge</a:t>
            </a:r>
          </a:p>
          <a:p>
            <a:pPr>
              <a:defRPr/>
            </a:pP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dirty="0">
                <a:solidFill>
                  <a:srgbClr val="0037FF"/>
                </a:solidFill>
                <a:latin typeface="Rockford Sans" panose="020B0604020202020204" charset="0"/>
                <a:cs typeface="Arial" panose="020B0604020202020204" pitchFamily="34" charset="0"/>
              </a:rPr>
              <a:t>Accès nautique aux terminaux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En moins d’1h30</a:t>
            </a: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dirty="0">
                <a:solidFill>
                  <a:srgbClr val="0037FF"/>
                </a:solidFill>
                <a:latin typeface="Rockford Sans" panose="020B0604020202020204" charset="0"/>
                <a:cs typeface="Arial" panose="020B0604020202020204" pitchFamily="34" charset="0"/>
              </a:rPr>
              <a:t>+2 935 offres commerciales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Dont 2 886 offres hebdomadaires</a:t>
            </a:r>
          </a:p>
          <a:p>
            <a:pPr>
              <a:defRPr/>
            </a:pPr>
            <a:endParaRPr lang="fr-FR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dirty="0">
                <a:solidFill>
                  <a:srgbClr val="0037FF"/>
                </a:solidFill>
                <a:latin typeface="Rockford Sans" panose="020B0604020202020204" charset="0"/>
                <a:cs typeface="Arial" panose="020B0604020202020204" pitchFamily="34" charset="0"/>
              </a:rPr>
              <a:t>Les 3 alliances maritimes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cs typeface="Arial" panose="020B0604020202020204" pitchFamily="34" charset="0"/>
              </a:rPr>
              <a:t>Présentes sur la principale route commerciale est-ouest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62DF2D4-6088-6418-CA88-4D6B12E45E14}"/>
              </a:ext>
            </a:extLst>
          </p:cNvPr>
          <p:cNvSpPr txBox="1">
            <a:spLocks/>
          </p:cNvSpPr>
          <p:nvPr/>
        </p:nvSpPr>
        <p:spPr>
          <a:xfrm>
            <a:off x="10080000" y="1116000"/>
            <a:ext cx="1679176" cy="754053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200" b="1" dirty="0">
                <a:solidFill>
                  <a:srgbClr val="0037FF"/>
                </a:solidFill>
                <a:cs typeface="Arial" panose="020B0604020202020204" pitchFamily="34" charset="0"/>
              </a:rPr>
              <a:t>42</a:t>
            </a:r>
          </a:p>
          <a:p>
            <a:pPr>
              <a:lnSpc>
                <a:spcPct val="100000"/>
              </a:lnSpc>
            </a:pPr>
            <a:r>
              <a:rPr lang="fr-FR" sz="1100" dirty="0">
                <a:solidFill>
                  <a:prstClr val="black"/>
                </a:solidFill>
                <a:cs typeface="Arial" panose="020B0604020202020204" pitchFamily="34" charset="0"/>
              </a:rPr>
              <a:t>compagnies maritimes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83AB15A-48CF-1D3F-85FD-0100D8C90562}"/>
              </a:ext>
            </a:extLst>
          </p:cNvPr>
          <p:cNvGrpSpPr/>
          <p:nvPr/>
        </p:nvGrpSpPr>
        <p:grpSpPr>
          <a:xfrm>
            <a:off x="8424000" y="5999633"/>
            <a:ext cx="3335176" cy="221767"/>
            <a:chOff x="6907186" y="6198547"/>
            <a:chExt cx="3335176" cy="221767"/>
          </a:xfrm>
        </p:grpSpPr>
        <p:sp>
          <p:nvSpPr>
            <p:cNvPr id="16" name="Flèche : pentagone 15">
              <a:extLst>
                <a:ext uri="{FF2B5EF4-FFF2-40B4-BE49-F238E27FC236}">
                  <a16:creationId xmlns:a16="http://schemas.microsoft.com/office/drawing/2014/main" id="{00E8971B-41A2-2494-9603-9033699247AA}"/>
                </a:ext>
              </a:extLst>
            </p:cNvPr>
            <p:cNvSpPr/>
            <p:nvPr/>
          </p:nvSpPr>
          <p:spPr>
            <a:xfrm flipH="1">
              <a:off x="6907186" y="6198547"/>
              <a:ext cx="1191855" cy="221766"/>
            </a:xfrm>
            <a:prstGeom prst="homePlate">
              <a:avLst/>
            </a:prstGeom>
            <a:solidFill>
              <a:srgbClr val="B478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Arial" panose="020B0604020202020204" pitchFamily="34" charset="0"/>
                </a:rPr>
                <a:t>2M</a:t>
              </a:r>
            </a:p>
          </p:txBody>
        </p:sp>
        <p:sp>
          <p:nvSpPr>
            <p:cNvPr id="17" name="Flèche : pentagone 16">
              <a:extLst>
                <a:ext uri="{FF2B5EF4-FFF2-40B4-BE49-F238E27FC236}">
                  <a16:creationId xmlns:a16="http://schemas.microsoft.com/office/drawing/2014/main" id="{3ED1BA6B-2A77-8AEA-03AF-FE17E1DCD822}"/>
                </a:ext>
              </a:extLst>
            </p:cNvPr>
            <p:cNvSpPr/>
            <p:nvPr/>
          </p:nvSpPr>
          <p:spPr>
            <a:xfrm flipH="1">
              <a:off x="7978846" y="6198547"/>
              <a:ext cx="1191856" cy="221767"/>
            </a:xfrm>
            <a:prstGeom prst="homePlate">
              <a:avLst/>
            </a:prstGeom>
            <a:solidFill>
              <a:srgbClr val="FF5A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Arial" panose="020B0604020202020204" pitchFamily="34" charset="0"/>
                </a:rPr>
                <a:t>THE Alliance</a:t>
              </a:r>
            </a:p>
          </p:txBody>
        </p:sp>
        <p:sp>
          <p:nvSpPr>
            <p:cNvPr id="18" name="Flèche : pentagone 17">
              <a:extLst>
                <a:ext uri="{FF2B5EF4-FFF2-40B4-BE49-F238E27FC236}">
                  <a16:creationId xmlns:a16="http://schemas.microsoft.com/office/drawing/2014/main" id="{D71E265A-D3C1-E12C-DEC5-CF70699DDCC6}"/>
                </a:ext>
              </a:extLst>
            </p:cNvPr>
            <p:cNvSpPr/>
            <p:nvPr/>
          </p:nvSpPr>
          <p:spPr>
            <a:xfrm flipH="1">
              <a:off x="9050506" y="6198547"/>
              <a:ext cx="1191856" cy="221767"/>
            </a:xfrm>
            <a:prstGeom prst="homePlate">
              <a:avLst/>
            </a:prstGeom>
            <a:solidFill>
              <a:srgbClr val="00BE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Arial" panose="020B0604020202020204" pitchFamily="34" charset="0"/>
                </a:rPr>
                <a:t>Ocean</a:t>
              </a:r>
              <a:r>
                <a:rPr kumimoji="0" lang="fr-F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ckford Sans" panose="020B0604020202020204" charset="0"/>
                  <a:ea typeface="+mn-ea"/>
                  <a:cs typeface="Arial" panose="020B0604020202020204" pitchFamily="34" charset="0"/>
                </a:rPr>
                <a:t> Alliance</a:t>
              </a:r>
            </a:p>
          </p:txBody>
        </p:sp>
      </p:grpSp>
      <p:sp>
        <p:nvSpPr>
          <p:cNvPr id="19" name="Titre 1">
            <a:extLst>
              <a:ext uri="{FF2B5EF4-FFF2-40B4-BE49-F238E27FC236}">
                <a16:creationId xmlns:a16="http://schemas.microsoft.com/office/drawing/2014/main" id="{69653481-E0F9-4480-77E6-32A493D9200C}"/>
              </a:ext>
            </a:extLst>
          </p:cNvPr>
          <p:cNvSpPr txBox="1">
            <a:spLocks/>
          </p:cNvSpPr>
          <p:nvPr/>
        </p:nvSpPr>
        <p:spPr>
          <a:xfrm>
            <a:off x="8424000" y="1116000"/>
            <a:ext cx="1337622" cy="754053"/>
          </a:xfrm>
          <a:prstGeom prst="rect">
            <a:avLst/>
          </a:prstGeom>
        </p:spPr>
        <p:txBody>
          <a:bodyPr vert="horz" wrap="square" lIns="91440" tIns="45720" rIns="91440" bIns="45720" numCol="1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200" b="1" dirty="0">
                <a:solidFill>
                  <a:srgbClr val="0037FF"/>
                </a:solidFill>
                <a:cs typeface="Arial" panose="020B0604020202020204" pitchFamily="34" charset="0"/>
              </a:rPr>
              <a:t>+660</a:t>
            </a:r>
            <a:r>
              <a:rPr lang="fr-FR" sz="3200" dirty="0">
                <a:solidFill>
                  <a:srgbClr val="0037FF"/>
                </a:solidFill>
                <a:cs typeface="Arial" panose="020B0604020202020204" pitchFamily="34" charset="0"/>
              </a:rPr>
              <a:t> </a:t>
            </a:r>
            <a:r>
              <a:rPr lang="fr-FR" sz="1100" dirty="0">
                <a:solidFill>
                  <a:prstClr val="black"/>
                </a:solidFill>
                <a:cs typeface="Arial" panose="020B0604020202020204" pitchFamily="34" charset="0"/>
              </a:rPr>
              <a:t>ports touchés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BCCA3FC-3D3C-32BE-36F8-6706CCA1EBD9}"/>
              </a:ext>
            </a:extLst>
          </p:cNvPr>
          <p:cNvSpPr txBox="1"/>
          <p:nvPr/>
        </p:nvSpPr>
        <p:spPr>
          <a:xfrm>
            <a:off x="1620000" y="6444000"/>
            <a:ext cx="56409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prstClr val="black"/>
                </a:solidFill>
                <a:cs typeface="Arial" panose="020B0604020202020204" pitchFamily="34" charset="0"/>
              </a:rPr>
              <a:t>Source : Catalogue DEEP SEA</a:t>
            </a:r>
            <a:endParaRPr lang="fr-FR" sz="1000" dirty="0">
              <a:solidFill>
                <a:srgbClr val="1A4BFF"/>
              </a:solidFill>
              <a:cs typeface="Arial" panose="020B060402020202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02053D7-0EE2-1F14-0D00-F04782727339}"/>
              </a:ext>
            </a:extLst>
          </p:cNvPr>
          <p:cNvSpPr/>
          <p:nvPr/>
        </p:nvSpPr>
        <p:spPr>
          <a:xfrm>
            <a:off x="6867551" y="3100738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Asie &amp; Océanie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247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C90DEDC-CD10-4A56-DFA8-BB5DE7B041C9}"/>
              </a:ext>
            </a:extLst>
          </p:cNvPr>
          <p:cNvSpPr/>
          <p:nvPr/>
        </p:nvSpPr>
        <p:spPr>
          <a:xfrm>
            <a:off x="3292411" y="4163266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Afrique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82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6E76AF5-BFE8-EF06-3F83-0397C26C2F2F}"/>
              </a:ext>
            </a:extLst>
          </p:cNvPr>
          <p:cNvSpPr/>
          <p:nvPr/>
        </p:nvSpPr>
        <p:spPr>
          <a:xfrm>
            <a:off x="953352" y="4284441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Amérique du Sud &amp; Caraïbes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91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2D31BE4-D800-4004-BDBB-FED81BF8A783}"/>
              </a:ext>
            </a:extLst>
          </p:cNvPr>
          <p:cNvSpPr/>
          <p:nvPr/>
        </p:nvSpPr>
        <p:spPr>
          <a:xfrm>
            <a:off x="179315" y="2649404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Amérique du Nord &amp; centrale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66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70E3F35-693A-834F-E217-A606EF53A97F}"/>
              </a:ext>
            </a:extLst>
          </p:cNvPr>
          <p:cNvSpPr/>
          <p:nvPr/>
        </p:nvSpPr>
        <p:spPr>
          <a:xfrm>
            <a:off x="3400068" y="1793028"/>
            <a:ext cx="1061540" cy="1061540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Europe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42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61C7FCD-8737-286B-A5E5-3323B4024F20}"/>
              </a:ext>
            </a:extLst>
          </p:cNvPr>
          <p:cNvSpPr/>
          <p:nvPr/>
        </p:nvSpPr>
        <p:spPr>
          <a:xfrm>
            <a:off x="5617344" y="4086171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Asie du Sud &amp; Océan Indien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42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0A0B1A0-AD25-3917-BA70-60F582896C0F}"/>
              </a:ext>
            </a:extLst>
          </p:cNvPr>
          <p:cNvSpPr/>
          <p:nvPr/>
        </p:nvSpPr>
        <p:spPr>
          <a:xfrm>
            <a:off x="4333630" y="2829262"/>
            <a:ext cx="1334004" cy="1334004"/>
          </a:xfrm>
          <a:prstGeom prst="ellipse">
            <a:avLst/>
          </a:prstGeom>
          <a:solidFill>
            <a:srgbClr val="0037FF">
              <a:lumMod val="20000"/>
              <a:lumOff val="80000"/>
              <a:alpha val="6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Med, Proche &amp; Moyen-Orient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37FF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92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ford Sans" panose="020B0604020202020204" charset="0"/>
                <a:ea typeface="+mn-ea"/>
                <a:cs typeface="+mn-cs"/>
              </a:rPr>
              <a:t>ports touchés</a:t>
            </a:r>
          </a:p>
        </p:txBody>
      </p:sp>
    </p:spTree>
    <p:extLst>
      <p:ext uri="{BB962C8B-B14F-4D97-AF65-F5344CB8AC3E}">
        <p14:creationId xmlns:p14="http://schemas.microsoft.com/office/powerpoint/2010/main" val="226962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AA38-6658-92BE-6696-41889BAEF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D2BDE-25EB-FFFD-538F-0C443727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Système portuaire et gouvernance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5B12ED-3299-E2D1-97C5-4181CA5E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FB30605-7EBF-2CF9-0A7A-E555533D2BC7}"/>
              </a:ext>
            </a:extLst>
          </p:cNvPr>
          <p:cNvSpPr txBox="1">
            <a:spLocks/>
          </p:cNvSpPr>
          <p:nvPr/>
        </p:nvSpPr>
        <p:spPr>
          <a:xfrm>
            <a:off x="694051" y="2390482"/>
            <a:ext cx="1833995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E886128-40A5-615D-0E8A-660F9D7D340E}"/>
              </a:ext>
            </a:extLst>
          </p:cNvPr>
          <p:cNvSpPr txBox="1">
            <a:spLocks/>
          </p:cNvSpPr>
          <p:nvPr/>
        </p:nvSpPr>
        <p:spPr>
          <a:xfrm>
            <a:off x="694052" y="2390482"/>
            <a:ext cx="1833993" cy="1300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6259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ciel, vert, bâtiment&#10;&#10;Description générée automatiquement">
            <a:extLst>
              <a:ext uri="{FF2B5EF4-FFF2-40B4-BE49-F238E27FC236}">
                <a16:creationId xmlns:a16="http://schemas.microsoft.com/office/drawing/2014/main" id="{0CFEC165-9A77-443F-A5F0-792660D4E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08"/>
            <a:ext cx="12192000" cy="8115300"/>
          </a:xfrm>
          <a:prstGeom prst="rect">
            <a:avLst/>
          </a:prstGeom>
        </p:spPr>
      </p:pic>
      <p:pic>
        <p:nvPicPr>
          <p:cNvPr id="18" name="Image 17" descr="Une image contenant transport, roue, matériel&#10;&#10;Description générée automatiquement">
            <a:extLst>
              <a:ext uri="{FF2B5EF4-FFF2-40B4-BE49-F238E27FC236}">
                <a16:creationId xmlns:a16="http://schemas.microsoft.com/office/drawing/2014/main" id="{A69B7E1D-2E64-46C9-BB0E-2F4D0C257D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76" y="-1258309"/>
            <a:ext cx="4426424" cy="81037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D0AD63-0CC5-41E8-98FD-913FBC942C84}"/>
              </a:ext>
            </a:extLst>
          </p:cNvPr>
          <p:cNvSpPr/>
          <p:nvPr/>
        </p:nvSpPr>
        <p:spPr>
          <a:xfrm>
            <a:off x="8154039" y="2276076"/>
            <a:ext cx="4080681" cy="2799342"/>
          </a:xfrm>
          <a:prstGeom prst="rect">
            <a:avLst/>
          </a:prstGeom>
          <a:solidFill>
            <a:srgbClr val="003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EEE69-7624-46E0-8D49-164C10B1F4A8}"/>
              </a:ext>
            </a:extLst>
          </p:cNvPr>
          <p:cNvSpPr/>
          <p:nvPr/>
        </p:nvSpPr>
        <p:spPr>
          <a:xfrm>
            <a:off x="1" y="2276076"/>
            <a:ext cx="4080681" cy="2799342"/>
          </a:xfrm>
          <a:prstGeom prst="rect">
            <a:avLst/>
          </a:prstGeom>
          <a:solidFill>
            <a:srgbClr val="32E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A49F1-DC8F-4B89-88FB-A985510BE05C}"/>
              </a:ext>
            </a:extLst>
          </p:cNvPr>
          <p:cNvSpPr/>
          <p:nvPr/>
        </p:nvSpPr>
        <p:spPr>
          <a:xfrm>
            <a:off x="4075696" y="2276076"/>
            <a:ext cx="4080681" cy="2799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AB7A8A-4139-4398-9B37-4D5915F5EE60}"/>
              </a:ext>
            </a:extLst>
          </p:cNvPr>
          <p:cNvSpPr txBox="1"/>
          <p:nvPr/>
        </p:nvSpPr>
        <p:spPr>
          <a:xfrm>
            <a:off x="261296" y="2844750"/>
            <a:ext cx="35531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fr-FR" sz="4800" b="1" dirty="0">
                <a:solidFill>
                  <a:srgbClr val="000000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Le Havre</a:t>
            </a:r>
          </a:p>
          <a:p>
            <a:pPr algn="ctr" defTabSz="609630"/>
            <a:r>
              <a:rPr lang="fr-FR" b="1" dirty="0">
                <a:solidFill>
                  <a:srgbClr val="000000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Porte d’entrée maritime et port d’accueil des plus grands porte-conteneurs du monde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61C0539-8BE7-42E5-8301-24D9FD59A7B5}"/>
              </a:ext>
            </a:extLst>
          </p:cNvPr>
          <p:cNvSpPr txBox="1"/>
          <p:nvPr/>
        </p:nvSpPr>
        <p:spPr>
          <a:xfrm>
            <a:off x="4360070" y="2844748"/>
            <a:ext cx="34768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fr-FR" sz="4800" b="1" dirty="0">
                <a:solidFill>
                  <a:prstClr val="white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Rouen</a:t>
            </a:r>
          </a:p>
          <a:p>
            <a:pPr algn="ctr" defTabSz="609630"/>
            <a:r>
              <a:rPr lang="fr-FR" b="1" dirty="0">
                <a:solidFill>
                  <a:prstClr val="white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1</a:t>
            </a:r>
            <a:r>
              <a:rPr lang="fr-FR" b="1" baseline="30000" dirty="0">
                <a:solidFill>
                  <a:prstClr val="white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er</a:t>
            </a:r>
            <a:r>
              <a:rPr lang="fr-FR" b="1" dirty="0">
                <a:solidFill>
                  <a:prstClr val="white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 port ouest-européen pour les céréales, et spécialiste du </a:t>
            </a:r>
            <a:r>
              <a:rPr lang="fr-FR" b="1" dirty="0" err="1">
                <a:solidFill>
                  <a:prstClr val="white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breakbulk</a:t>
            </a:r>
            <a:endParaRPr lang="fr-FR" b="1" dirty="0">
              <a:solidFill>
                <a:prstClr val="white"/>
              </a:solidFill>
              <a:latin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8A757F-81DE-4E3E-978E-32A01B4D18B9}"/>
              </a:ext>
            </a:extLst>
          </p:cNvPr>
          <p:cNvSpPr txBox="1"/>
          <p:nvPr/>
        </p:nvSpPr>
        <p:spPr>
          <a:xfrm>
            <a:off x="8455955" y="2844748"/>
            <a:ext cx="34768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fr-FR" sz="4800" b="1" dirty="0">
                <a:solidFill>
                  <a:prstClr val="white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Paris</a:t>
            </a:r>
          </a:p>
          <a:p>
            <a:pPr algn="ctr" defTabSz="609630"/>
            <a:r>
              <a:rPr lang="fr-FR" b="1" dirty="0">
                <a:solidFill>
                  <a:prstClr val="white"/>
                </a:solidFill>
                <a:latin typeface="Helvetica Neue" panose="02000503000000020004" pitchFamily="2" charset="0"/>
                <a:cs typeface="Arial" panose="020B0604020202020204" pitchFamily="34" charset="0"/>
              </a:rPr>
              <a:t>Réseau de 70 ports urbains et fer de lance de la logistique du dernier kilomètre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631444-0780-EF71-91D8-0AA94671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6311750"/>
            <a:ext cx="1483786" cy="536239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FAD2C76-041A-B5A4-9F55-8F9999B3CC86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EB4F05B8-F943-071C-3955-E0F2818E6A6A}"/>
              </a:ext>
            </a:extLst>
          </p:cNvPr>
          <p:cNvSpPr txBox="1">
            <a:spLocks/>
          </p:cNvSpPr>
          <p:nvPr/>
        </p:nvSpPr>
        <p:spPr>
          <a:xfrm>
            <a:off x="9208477" y="63542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EBA536B-753E-4CA6-8EC7-A7A3C8AA2095}" type="slidenum">
              <a:rPr lang="fr-FR" sz="1200" smtClean="0">
                <a:solidFill>
                  <a:schemeClr val="bg1"/>
                </a:solidFill>
              </a:rPr>
              <a:pPr algn="r"/>
              <a:t>8</a:t>
            </a:fld>
            <a:endParaRPr lang="fr-FR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91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BF277-C250-C756-DEC1-61C84CBD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70626B-E0C9-BD77-D33D-5AC003B8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A536B-753E-4CA6-8EC7-A7A3C8AA2095}" type="slidenum">
              <a:rPr lang="fr-FR" smtClean="0"/>
              <a:t>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87C74A-3CE4-FEB4-F1E4-F5ABD5AC3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7AB9BE-96C9-00A3-E22A-4223847AE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427891-B0C8-69D9-A624-BEC45E756E29}"/>
              </a:ext>
            </a:extLst>
          </p:cNvPr>
          <p:cNvSpPr txBox="1"/>
          <p:nvPr/>
        </p:nvSpPr>
        <p:spPr>
          <a:xfrm>
            <a:off x="240323" y="5011685"/>
            <a:ext cx="6424522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Rockford Sans" panose="00000500000000000000" pitchFamily="50" charset="0"/>
                <a:cs typeface="Arial" panose="020B0604020202020204" pitchFamily="34" charset="0"/>
              </a:rPr>
              <a:t>Comprendre le Grand port fluvio-maritime de l’axe Seine</a:t>
            </a:r>
            <a:endParaRPr lang="fr-FR" sz="1100" b="1" dirty="0">
              <a:solidFill>
                <a:schemeClr val="bg1"/>
              </a:solidFill>
              <a:latin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75837-7E77-546F-48C6-97B3DFE7C71A}"/>
              </a:ext>
            </a:extLst>
          </p:cNvPr>
          <p:cNvSpPr/>
          <p:nvPr/>
        </p:nvSpPr>
        <p:spPr>
          <a:xfrm>
            <a:off x="7423205" y="2506274"/>
            <a:ext cx="3240000" cy="25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CCE4AD-392E-39AD-E109-00CEAB56AEE2}"/>
              </a:ext>
            </a:extLst>
          </p:cNvPr>
          <p:cNvSpPr/>
          <p:nvPr/>
        </p:nvSpPr>
        <p:spPr>
          <a:xfrm>
            <a:off x="7423205" y="366977"/>
            <a:ext cx="32400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Le territoire de HAROPA PORT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2CA6708-D70B-6032-7BD5-05072018965B}"/>
              </a:ext>
            </a:extLst>
          </p:cNvPr>
          <p:cNvCxnSpPr>
            <a:cxnSpLocks/>
          </p:cNvCxnSpPr>
          <p:nvPr/>
        </p:nvCxnSpPr>
        <p:spPr>
          <a:xfrm>
            <a:off x="1521454" y="6424613"/>
            <a:ext cx="0" cy="307181"/>
          </a:xfrm>
          <a:prstGeom prst="line">
            <a:avLst/>
          </a:prstGeom>
          <a:ln w="9525">
            <a:solidFill>
              <a:srgbClr val="32E1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B5EEE0AB-B3DC-EC4C-B30F-B9BC42600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158"/>
            <a:ext cx="1521454" cy="549842"/>
          </a:xfrm>
          <a:prstGeom prst="rect">
            <a:avLst/>
          </a:prstGeom>
        </p:spPr>
      </p:pic>
      <p:sp>
        <p:nvSpPr>
          <p:cNvPr id="11" name="Espace réservé du numéro de diapositive 2">
            <a:extLst>
              <a:ext uri="{FF2B5EF4-FFF2-40B4-BE49-F238E27FC236}">
                <a16:creationId xmlns:a16="http://schemas.microsoft.com/office/drawing/2014/main" id="{2B2E80CA-26FA-FBE9-B65B-CCCEF3D00F17}"/>
              </a:ext>
            </a:extLst>
          </p:cNvPr>
          <p:cNvSpPr txBox="1">
            <a:spLocks/>
          </p:cNvSpPr>
          <p:nvPr/>
        </p:nvSpPr>
        <p:spPr>
          <a:xfrm>
            <a:off x="9360877" y="65066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BA536B-753E-4CA6-8EC7-A7A3C8AA209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186941"/>
      </p:ext>
    </p:extLst>
  </p:cSld>
  <p:clrMapOvr>
    <a:masterClrMapping/>
  </p:clrMapOvr>
</p:sld>
</file>

<file path=ppt/theme/theme1.xml><?xml version="1.0" encoding="utf-8"?>
<a:theme xmlns:a="http://schemas.openxmlformats.org/drawingml/2006/main" name="Gabarit PPT HAROPA PORT">
  <a:themeElements>
    <a:clrScheme name="Charte HAROPA PORT">
      <a:dk1>
        <a:sysClr val="windowText" lastClr="000000"/>
      </a:dk1>
      <a:lt1>
        <a:sysClr val="window" lastClr="FFFFFF"/>
      </a:lt1>
      <a:dk2>
        <a:srgbClr val="32E169"/>
      </a:dk2>
      <a:lt2>
        <a:srgbClr val="0037FF"/>
      </a:lt2>
      <a:accent1>
        <a:srgbClr val="FF8200"/>
      </a:accent1>
      <a:accent2>
        <a:srgbClr val="00B4FF"/>
      </a:accent2>
      <a:accent3>
        <a:srgbClr val="FF5A5A"/>
      </a:accent3>
      <a:accent4>
        <a:srgbClr val="00BEBE"/>
      </a:accent4>
      <a:accent5>
        <a:srgbClr val="FFBE00"/>
      </a:accent5>
      <a:accent6>
        <a:srgbClr val="B478FF"/>
      </a:accent6>
      <a:hlink>
        <a:srgbClr val="0037FF"/>
      </a:hlink>
      <a:folHlink>
        <a:srgbClr val="0037FF"/>
      </a:folHlink>
    </a:clrScheme>
    <a:fontScheme name="Charte HAROPA PORT">
      <a:majorFont>
        <a:latin typeface="Rockford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sz="8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barit PPT HAROPA PORT" id="{67BCF757-BAB7-491C-AFD7-98D1628AEFFC}" vid="{69D27D7E-366D-4F90-95C0-A3346E6A7C7F}"/>
    </a:ext>
  </a:extLst>
</a:theme>
</file>

<file path=ppt/theme/theme2.xml><?xml version="1.0" encoding="utf-8"?>
<a:theme xmlns:a="http://schemas.openxmlformats.org/drawingml/2006/main" name="1_Office Theme">
  <a:themeElements>
    <a:clrScheme name="HAROPA">
      <a:dk1>
        <a:sysClr val="windowText" lastClr="000000"/>
      </a:dk1>
      <a:lt1>
        <a:srgbClr val="FFFFFF"/>
      </a:lt1>
      <a:dk2>
        <a:srgbClr val="32E169"/>
      </a:dk2>
      <a:lt2>
        <a:srgbClr val="0037FF"/>
      </a:lt2>
      <a:accent1>
        <a:srgbClr val="FF5A5A"/>
      </a:accent1>
      <a:accent2>
        <a:srgbClr val="FF8200"/>
      </a:accent2>
      <a:accent3>
        <a:srgbClr val="FFBE00"/>
      </a:accent3>
      <a:accent4>
        <a:srgbClr val="B478FF"/>
      </a:accent4>
      <a:accent5>
        <a:srgbClr val="00B4FF"/>
      </a:accent5>
      <a:accent6>
        <a:srgbClr val="00BEBE"/>
      </a:accent6>
      <a:hlink>
        <a:srgbClr val="0563C1"/>
      </a:hlink>
      <a:folHlink>
        <a:srgbClr val="954F72"/>
      </a:folHlink>
    </a:clrScheme>
    <a:fontScheme name="Personnalisé 1">
      <a:majorFont>
        <a:latin typeface="Rockford Sans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HAROPA">
      <a:dk1>
        <a:sysClr val="windowText" lastClr="000000"/>
      </a:dk1>
      <a:lt1>
        <a:srgbClr val="FFFFFF"/>
      </a:lt1>
      <a:dk2>
        <a:srgbClr val="32E169"/>
      </a:dk2>
      <a:lt2>
        <a:srgbClr val="0037FF"/>
      </a:lt2>
      <a:accent1>
        <a:srgbClr val="FF5A5A"/>
      </a:accent1>
      <a:accent2>
        <a:srgbClr val="FF8200"/>
      </a:accent2>
      <a:accent3>
        <a:srgbClr val="FFBE00"/>
      </a:accent3>
      <a:accent4>
        <a:srgbClr val="B478FF"/>
      </a:accent4>
      <a:accent5>
        <a:srgbClr val="00B4FF"/>
      </a:accent5>
      <a:accent6>
        <a:srgbClr val="00BEBE"/>
      </a:accent6>
      <a:hlink>
        <a:srgbClr val="0563C1"/>
      </a:hlink>
      <a:folHlink>
        <a:srgbClr val="954F72"/>
      </a:folHlink>
    </a:clrScheme>
    <a:fontScheme name="Personnalisé 1">
      <a:majorFont>
        <a:latin typeface="Rockford Sans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abarit PPT HAROPA PORT">
  <a:themeElements>
    <a:clrScheme name="Charte HAROPA PORT">
      <a:dk1>
        <a:sysClr val="windowText" lastClr="000000"/>
      </a:dk1>
      <a:lt1>
        <a:sysClr val="window" lastClr="FFFFFF"/>
      </a:lt1>
      <a:dk2>
        <a:srgbClr val="32E169"/>
      </a:dk2>
      <a:lt2>
        <a:srgbClr val="0037FF"/>
      </a:lt2>
      <a:accent1>
        <a:srgbClr val="FF8200"/>
      </a:accent1>
      <a:accent2>
        <a:srgbClr val="00B4FF"/>
      </a:accent2>
      <a:accent3>
        <a:srgbClr val="FF5A5A"/>
      </a:accent3>
      <a:accent4>
        <a:srgbClr val="00BEBE"/>
      </a:accent4>
      <a:accent5>
        <a:srgbClr val="FFBE00"/>
      </a:accent5>
      <a:accent6>
        <a:srgbClr val="B478FF"/>
      </a:accent6>
      <a:hlink>
        <a:srgbClr val="0037FF"/>
      </a:hlink>
      <a:folHlink>
        <a:srgbClr val="0037FF"/>
      </a:folHlink>
    </a:clrScheme>
    <a:fontScheme name="Charte HAROPA PORT">
      <a:majorFont>
        <a:latin typeface="Rockford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sz="8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barit PPT HAROPA PORT" id="{67BCF757-BAB7-491C-AFD7-98D1628AEFFC}" vid="{69D27D7E-366D-4F90-95C0-A3346E6A7C7F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Gabarit PPT HAROPA PORT">
  <a:themeElements>
    <a:clrScheme name="Charte HAROPA PORT">
      <a:dk1>
        <a:sysClr val="windowText" lastClr="000000"/>
      </a:dk1>
      <a:lt1>
        <a:sysClr val="window" lastClr="FFFFFF"/>
      </a:lt1>
      <a:dk2>
        <a:srgbClr val="32E169"/>
      </a:dk2>
      <a:lt2>
        <a:srgbClr val="0037FF"/>
      </a:lt2>
      <a:accent1>
        <a:srgbClr val="FF8200"/>
      </a:accent1>
      <a:accent2>
        <a:srgbClr val="00B4FF"/>
      </a:accent2>
      <a:accent3>
        <a:srgbClr val="FF5A5A"/>
      </a:accent3>
      <a:accent4>
        <a:srgbClr val="00BEBE"/>
      </a:accent4>
      <a:accent5>
        <a:srgbClr val="FFBE00"/>
      </a:accent5>
      <a:accent6>
        <a:srgbClr val="B478FF"/>
      </a:accent6>
      <a:hlink>
        <a:srgbClr val="0037FF"/>
      </a:hlink>
      <a:folHlink>
        <a:srgbClr val="0037FF"/>
      </a:folHlink>
    </a:clrScheme>
    <a:fontScheme name="Charte HAROPA PORT">
      <a:majorFont>
        <a:latin typeface="Rockford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sz="8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abarit PPT HAROPA PORT" id="{67BCF757-BAB7-491C-AFD7-98D1628AEFFC}" vid="{69D27D7E-366D-4F90-95C0-A3346E6A7C7F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CD9ACA-527F-4AC9-94B6-65CBDAA07ECD}">
  <ds:schemaRefs>
    <ds:schemaRef ds:uri="http://schemas.openxmlformats.org/package/2006/metadata/core-properties"/>
    <ds:schemaRef ds:uri="http://www.w3.org/XML/1998/namespace"/>
    <ds:schemaRef ds:uri="3cdfa744-4485-498d-bbcb-71676c2a9010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D3427C6-94C6-421E-8C65-DF37147400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5A06B8-82D9-4789-AE4F-BA17682D1346}"/>
</file>

<file path=docProps/app.xml><?xml version="1.0" encoding="utf-8"?>
<Properties xmlns="http://schemas.openxmlformats.org/officeDocument/2006/extended-properties" xmlns:vt="http://schemas.openxmlformats.org/officeDocument/2006/docPropsVTypes">
  <Template>Gabarit PPT HAROPA PORT</Template>
  <TotalTime>3071</TotalTime>
  <Words>2763</Words>
  <Application>Microsoft Office PowerPoint</Application>
  <PresentationFormat>Grand écran</PresentationFormat>
  <Paragraphs>486</Paragraphs>
  <Slides>45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45</vt:i4>
      </vt:variant>
    </vt:vector>
  </HeadingPairs>
  <TitlesOfParts>
    <vt:vector size="62" baseType="lpstr">
      <vt:lpstr>HelveticaNeueLT Std Med</vt:lpstr>
      <vt:lpstr>Courier New</vt:lpstr>
      <vt:lpstr>Rockford Sans Extrabold</vt:lpstr>
      <vt:lpstr>Arial</vt:lpstr>
      <vt:lpstr>Calibri</vt:lpstr>
      <vt:lpstr>Arial Nova Cond Light</vt:lpstr>
      <vt:lpstr>Helvetica Neue</vt:lpstr>
      <vt:lpstr>Rockford Sans</vt:lpstr>
      <vt:lpstr>Wingdings</vt:lpstr>
      <vt:lpstr>RockfordSans-LightItalic</vt:lpstr>
      <vt:lpstr>Calibri Light</vt:lpstr>
      <vt:lpstr>Gabarit PPT HAROPA PORT</vt:lpstr>
      <vt:lpstr>1_Office Theme</vt:lpstr>
      <vt:lpstr>2_Office Theme</vt:lpstr>
      <vt:lpstr>1_Gabarit PPT HAROPA PORT</vt:lpstr>
      <vt:lpstr>Thème Office</vt:lpstr>
      <vt:lpstr>2_Gabarit PPT HAROPA PORT</vt:lpstr>
      <vt:lpstr>Présentation PowerPoint</vt:lpstr>
      <vt:lpstr>Sommaire</vt:lpstr>
      <vt:lpstr>Routes mondiales et compétition portuaire</vt:lpstr>
      <vt:lpstr>Les grandes routes maritimes</vt:lpstr>
      <vt:lpstr>Le Top 20 des ports dans le monde</vt:lpstr>
      <vt:lpstr>Une offre maritime conteneurs de premier plan</vt:lpstr>
      <vt:lpstr>Système portuaire et gouvernance</vt:lpstr>
      <vt:lpstr>Présentation PowerPoint</vt:lpstr>
      <vt:lpstr>Présentation PowerPoint</vt:lpstr>
      <vt:lpstr>Gouvernance</vt:lpstr>
      <vt:lpstr>HAROPA PORT  Une synergie portuaire</vt:lpstr>
      <vt:lpstr>HAROPA PORT</vt:lpstr>
      <vt:lpstr>2023 overview Total activity (maritime and waterway)</vt:lpstr>
      <vt:lpstr>HAROPA PORT, les plus de l’intégration</vt:lpstr>
      <vt:lpstr>HAROPA PORT, 3 enjeux majeurs</vt:lpstr>
      <vt:lpstr>Nos cibles</vt:lpstr>
      <vt:lpstr>Présentation PowerPoint</vt:lpstr>
      <vt:lpstr>Présentation PowerPoint</vt:lpstr>
      <vt:lpstr>Du port pétrolier  au port multi filières</vt:lpstr>
      <vt:lpstr>Anticiper la mutation de la pétrochimie</vt:lpstr>
      <vt:lpstr>Le foncier en quelques chiffres</vt:lpstr>
      <vt:lpstr>Focus sur le Havre :  un port dans la ville à l’heure de la transition écologique</vt:lpstr>
      <vt:lpstr>Présentation PowerPoint</vt:lpstr>
      <vt:lpstr>HAROPA PORT | LE HAVRE</vt:lpstr>
      <vt:lpstr>Présentation PowerPoint</vt:lpstr>
      <vt:lpstr>HAROPA PORT | LE HAVRE</vt:lpstr>
      <vt:lpstr>Les infrastructures gérées par le port</vt:lpstr>
      <vt:lpstr>Les leviers de la transition écologique</vt:lpstr>
      <vt:lpstr>Une desserte efficace et écologique  de l’Hinterland</vt:lpstr>
      <vt:lpstr>Présentation PowerPoint</vt:lpstr>
      <vt:lpstr>Focus transports ferroviaires</vt:lpstr>
      <vt:lpstr>Focus sur le terminal Multimodal</vt:lpstr>
      <vt:lpstr>Contexte, objectifs, enjeux de la décarbonation sur l’axe Seine</vt:lpstr>
      <vt:lpstr>Projets majeurs, Innovation  et ambitions</vt:lpstr>
      <vt:lpstr>Présentation PowerPoint</vt:lpstr>
      <vt:lpstr>Présentation PowerPoint</vt:lpstr>
      <vt:lpstr>Parcs logistiques</vt:lpstr>
      <vt:lpstr>HAROPA PORT soutient les parcs d’éoliennes offshores Le hub d’éoliennes Siemens Gamesa est installé dans le port du Havre</vt:lpstr>
      <vt:lpstr>Présentation PowerPoint</vt:lpstr>
      <vt:lpstr>Présentation PowerPoint</vt:lpstr>
      <vt:lpstr>Présentation PowerPoint</vt:lpstr>
      <vt:lpstr>SMART PORT</vt:lpstr>
      <vt:lpstr>SMART PORT Une ambition qui repose sur 4 défis</vt:lpstr>
      <vt:lpstr>Une offre douanière et digitale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Cliquez sur l'image pour télécharger la présentation PowerPoint</dc:title>
  <dc:creator>Delphine Preguercuelo</dc:creator>
  <cp:lastModifiedBy>Géraldine Benali</cp:lastModifiedBy>
  <cp:revision>96</cp:revision>
  <dcterms:created xsi:type="dcterms:W3CDTF">2021-04-23T08:03:52Z</dcterms:created>
  <dcterms:modified xsi:type="dcterms:W3CDTF">2024-11-20T13:18:32Z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