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5.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5.xml" ContentType="application/vnd.openxmlformats-officedocument.theme+xml"/>
  <Override PartName="/ppt/theme/theme1.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63" r:id="rId2"/>
    <p:sldMasterId id="2147483665" r:id="rId3"/>
    <p:sldMasterId id="2147483667" r:id="rId4"/>
    <p:sldMasterId id="2147483669" r:id="rId5"/>
    <p:sldMasterId id="2147483794" r:id="rId6"/>
    <p:sldMasterId id="2147483806" r:id="rId7"/>
    <p:sldMasterId id="2147483851" r:id="rId8"/>
    <p:sldMasterId id="2147483853" r:id="rId9"/>
    <p:sldMasterId id="2147483855" r:id="rId10"/>
    <p:sldMasterId id="2147483906" r:id="rId11"/>
    <p:sldMasterId id="2147483908" r:id="rId12"/>
    <p:sldMasterId id="2147483910" r:id="rId13"/>
    <p:sldMasterId id="2147483969" r:id="rId14"/>
    <p:sldMasterId id="2147483971" r:id="rId15"/>
    <p:sldMasterId id="2147483986" r:id="rId16"/>
    <p:sldMasterId id="2147484002" r:id="rId17"/>
    <p:sldMasterId id="2147484016" r:id="rId18"/>
    <p:sldMasterId id="2147484032" r:id="rId19"/>
    <p:sldMasterId id="2147484082" r:id="rId20"/>
    <p:sldMasterId id="2147484097" r:id="rId21"/>
    <p:sldMasterId id="2147484127" r:id="rId22"/>
    <p:sldMasterId id="2147484129" r:id="rId23"/>
    <p:sldMasterId id="2147484134" r:id="rId24"/>
    <p:sldMasterId id="2147484147" r:id="rId25"/>
    <p:sldMasterId id="2147484171" r:id="rId26"/>
  </p:sldMasterIdLst>
  <p:notesMasterIdLst>
    <p:notesMasterId r:id="rId79"/>
  </p:notesMasterIdLst>
  <p:handoutMasterIdLst>
    <p:handoutMasterId r:id="rId80"/>
  </p:handoutMasterIdLst>
  <p:sldIdLst>
    <p:sldId id="256" r:id="rId27"/>
    <p:sldId id="4193" r:id="rId28"/>
    <p:sldId id="4167" r:id="rId29"/>
    <p:sldId id="4165" r:id="rId30"/>
    <p:sldId id="4215" r:id="rId31"/>
    <p:sldId id="262" r:id="rId32"/>
    <p:sldId id="4178" r:id="rId33"/>
    <p:sldId id="1231" r:id="rId34"/>
    <p:sldId id="3872" r:id="rId35"/>
    <p:sldId id="4233" r:id="rId36"/>
    <p:sldId id="277" r:id="rId37"/>
    <p:sldId id="4234" r:id="rId38"/>
    <p:sldId id="271" r:id="rId39"/>
    <p:sldId id="4194" r:id="rId40"/>
    <p:sldId id="4177" r:id="rId41"/>
    <p:sldId id="4216" r:id="rId42"/>
    <p:sldId id="1245" r:id="rId43"/>
    <p:sldId id="1227" r:id="rId44"/>
    <p:sldId id="264" r:id="rId45"/>
    <p:sldId id="1248" r:id="rId46"/>
    <p:sldId id="954" r:id="rId47"/>
    <p:sldId id="1247" r:id="rId48"/>
    <p:sldId id="270" r:id="rId49"/>
    <p:sldId id="4217" r:id="rId50"/>
    <p:sldId id="290" r:id="rId51"/>
    <p:sldId id="323" r:id="rId52"/>
    <p:sldId id="327" r:id="rId53"/>
    <p:sldId id="4232" r:id="rId54"/>
    <p:sldId id="4218" r:id="rId55"/>
    <p:sldId id="326" r:id="rId56"/>
    <p:sldId id="330" r:id="rId57"/>
    <p:sldId id="332" r:id="rId58"/>
    <p:sldId id="331" r:id="rId59"/>
    <p:sldId id="333" r:id="rId60"/>
    <p:sldId id="4198" r:id="rId61"/>
    <p:sldId id="4226" r:id="rId62"/>
    <p:sldId id="4227" r:id="rId63"/>
    <p:sldId id="4228" r:id="rId64"/>
    <p:sldId id="4229" r:id="rId65"/>
    <p:sldId id="296" r:id="rId66"/>
    <p:sldId id="294" r:id="rId67"/>
    <p:sldId id="4230" r:id="rId68"/>
    <p:sldId id="308" r:id="rId69"/>
    <p:sldId id="272" r:id="rId70"/>
    <p:sldId id="319" r:id="rId71"/>
    <p:sldId id="4231" r:id="rId72"/>
    <p:sldId id="273" r:id="rId73"/>
    <p:sldId id="337" r:id="rId74"/>
    <p:sldId id="321" r:id="rId75"/>
    <p:sldId id="322" r:id="rId76"/>
    <p:sldId id="412" r:id="rId77"/>
    <p:sldId id="986" r:id="rId78"/>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RONDEL Anne" initials="GA" lastIdx="2" clrIdx="0">
    <p:extLst>
      <p:ext uri="{19B8F6BF-5375-455C-9EA6-DF929625EA0E}">
        <p15:presenceInfo xmlns:p15="http://schemas.microsoft.com/office/powerpoint/2012/main" userId="S-1-5-21-1423870881-3751538585-2410502161-277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E74"/>
    <a:srgbClr val="252959"/>
    <a:srgbClr val="006699"/>
    <a:srgbClr val="1C2143"/>
    <a:srgbClr val="F8F8F8"/>
    <a:srgbClr val="FACC5B"/>
    <a:srgbClr val="BAD6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2" autoAdjust="0"/>
    <p:restoredTop sz="93328" autoAdjust="0"/>
  </p:normalViewPr>
  <p:slideViewPr>
    <p:cSldViewPr snapToGrid="0" snapToObjects="1">
      <p:cViewPr varScale="1">
        <p:scale>
          <a:sx n="100" d="100"/>
          <a:sy n="100" d="100"/>
        </p:scale>
        <p:origin x="1208" y="176"/>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snapToObjects="1">
      <p:cViewPr varScale="1">
        <p:scale>
          <a:sx n="88" d="100"/>
          <a:sy n="88" d="100"/>
        </p:scale>
        <p:origin x="310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commentAuthors" Target="commentAuthors.xml"/><Relationship Id="rId86"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customXml" Target="../customXml/item2.xml"/><Relationship Id="rId61" Type="http://schemas.openxmlformats.org/officeDocument/2006/relationships/slide" Target="slides/slide35.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3D75CA8-0748-4C2A-A058-C41CEFFDBDB7}" type="datetimeFigureOut">
              <a:rPr lang="fr-FR" smtClean="0"/>
              <a:t>18/06/2026</a:t>
            </a:fld>
            <a:endParaRPr lang="fr-FR" dirty="0"/>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9CFFD4B-607B-4A5A-8087-70099434F11C}" type="slidenum">
              <a:rPr lang="fr-FR" smtClean="0"/>
              <a:t>‹N°›</a:t>
            </a:fld>
            <a:endParaRPr lang="fr-FR" dirty="0"/>
          </a:p>
        </p:txBody>
      </p:sp>
    </p:spTree>
    <p:extLst>
      <p:ext uri="{BB962C8B-B14F-4D97-AF65-F5344CB8AC3E}">
        <p14:creationId xmlns:p14="http://schemas.microsoft.com/office/powerpoint/2010/main" val="811706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F96473A-E163-42FF-875F-0FCB33CACB00}" type="datetimeFigureOut">
              <a:rPr lang="fr-FR" smtClean="0"/>
              <a:t>18/06/2026</a:t>
            </a:fld>
            <a:endParaRPr lang="fr-FR" dirty="0"/>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CCAFF7C-A665-43DD-9451-B011B70C6ECB}" type="slidenum">
              <a:rPr lang="fr-FR" smtClean="0"/>
              <a:t>‹N°›</a:t>
            </a:fld>
            <a:endParaRPr lang="fr-FR" dirty="0"/>
          </a:p>
        </p:txBody>
      </p:sp>
    </p:spTree>
    <p:extLst>
      <p:ext uri="{BB962C8B-B14F-4D97-AF65-F5344CB8AC3E}">
        <p14:creationId xmlns:p14="http://schemas.microsoft.com/office/powerpoint/2010/main" val="1891675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131DA-3EC4-6DB3-1F34-208ECF97F1A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5C81C6-3E07-1AA3-2117-CEF61F03568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A4B7B2-77DF-0046-6F80-1CC7F2F21BF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AE197CD-A0FB-609E-37CF-F77FC11A0B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2AD5F-1201-4165-92AC-201A2E3127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91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L’accroissement du risque de submersion lié à l’élévation du niveau marin. Avec une hauteur de mer de + 1 m, les  grandes marées  mais aussi les marées quotidiennes impacteront régulièrement le littoral ainsi que l’estuaire et ses berges jusqu’aux communes situées plus en amont, aujourd’hui épargnées par l’influence directe de ce phénomène ordinaire. Ainsi, l’influence de la marée haute pourrait, à échéance 100 ans, se faire sentir jusqu’à Feuguerolles-Bully</a:t>
            </a:r>
          </a:p>
          <a:p>
            <a:endParaRPr lang="fr-FR" b="1" dirty="0"/>
          </a:p>
          <a:p>
            <a:endParaRPr lang="fr-FR" b="1" dirty="0"/>
          </a:p>
          <a:p>
            <a:pPr marL="342900" lvl="0" indent="-342900" algn="just">
              <a:spcBef>
                <a:spcPts val="285"/>
              </a:spcBef>
              <a:spcAft>
                <a:spcPts val="285"/>
              </a:spcAft>
              <a:buFont typeface="Arial" panose="020B0604020202020204" pitchFamily="34" charset="0"/>
              <a:buChar char="•"/>
            </a:pPr>
            <a:r>
              <a:rPr lang="fr-FR" b="1" dirty="0">
                <a:solidFill>
                  <a:srgbClr val="231F20"/>
                </a:solidFill>
                <a:latin typeface="OpenSymbol" panose="05010000000000000000" pitchFamily="2" charset="0"/>
                <a:ea typeface="OpenSymbol" panose="05010000000000000000" pitchFamily="2" charset="0"/>
                <a:cs typeface="OpenSymbol" panose="05010000000000000000" pitchFamily="2" charset="0"/>
              </a:rPr>
              <a:t>La multiplication des inondations liées à des débordements de cours d’eau ou de remontées de nappes phréatiques</a:t>
            </a:r>
            <a:endParaRPr lang="fr-FR" dirty="0">
              <a:latin typeface="OpenSymbol" panose="05010000000000000000" pitchFamily="2" charset="0"/>
              <a:ea typeface="OpenSymbol" panose="05010000000000000000" pitchFamily="2" charset="0"/>
              <a:cs typeface="OpenSymbol" panose="05010000000000000000" pitchFamily="2" charset="0"/>
            </a:endParaRPr>
          </a:p>
          <a:p>
            <a:pPr marL="342900" lvl="0" indent="-342900" algn="just">
              <a:spcBef>
                <a:spcPts val="285"/>
              </a:spcBef>
              <a:spcAft>
                <a:spcPts val="285"/>
              </a:spcAft>
              <a:buFont typeface="Arial" panose="020B0604020202020204" pitchFamily="34" charset="0"/>
              <a:buChar char="•"/>
            </a:pPr>
            <a:r>
              <a:rPr lang="fr-FR" b="1" dirty="0"/>
              <a:t>La vulnérabilité croissante des secteurs situés sous le niveau marin et/ou à proximité directe du littoral ou de l’Orne et ses affluents aux phénomènes exceptionnels, mais aussi au fonctionnement normal de l’estuaire</a:t>
            </a:r>
            <a:endParaRPr lang="fr-FR" dirty="0">
              <a:latin typeface="OpenSymbol" panose="05010000000000000000" pitchFamily="2" charset="0"/>
              <a:ea typeface="OpenSymbol" panose="05010000000000000000" pitchFamily="2" charset="0"/>
              <a:cs typeface="OpenSymbol" panose="05010000000000000000" pitchFamily="2"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02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solidFill>
                  <a:srgbClr val="231F20"/>
                </a:solidFill>
                <a:latin typeface="Marianne"/>
                <a:ea typeface="Marianne"/>
                <a:cs typeface="Marianne"/>
              </a:rPr>
              <a:t>Le fleuve, qui traverse la ville de Caen, est un élément déterminant de son aménagement et des dynamiques à </a:t>
            </a:r>
            <a:r>
              <a:rPr lang="fr-FR" b="1" dirty="0">
                <a:solidFill>
                  <a:srgbClr val="231F20"/>
                </a:solidFill>
                <a:latin typeface="Marianne"/>
                <a:ea typeface="Arial" panose="020B0604020202020204" pitchFamily="34" charset="0"/>
                <a:cs typeface="Arial" panose="020B0604020202020204" pitchFamily="34" charset="0"/>
              </a:rPr>
              <a:t>l’œuvre sur le territoire. La construction du canal de Caen à la mer, en parallèle du tracé de l’Orne et alimenté par ses eaux, a été à l’origine de la création du port de Caen-Ouistreham.</a:t>
            </a:r>
            <a:endParaRPr lang="fr-FR" dirty="0">
              <a:latin typeface="Marianne"/>
              <a:ea typeface="Marianne"/>
              <a:cs typeface="Marianne"/>
            </a:endParaRPr>
          </a:p>
          <a:p>
            <a:endParaRPr lang="fr-FR" dirty="0"/>
          </a:p>
          <a:p>
            <a:pPr algn="just">
              <a:spcBef>
                <a:spcPts val="285"/>
              </a:spcBef>
              <a:spcAft>
                <a:spcPts val="285"/>
              </a:spcAft>
            </a:pPr>
            <a:r>
              <a:rPr lang="fr-FR" b="1" dirty="0">
                <a:solidFill>
                  <a:srgbClr val="231F20"/>
                </a:solidFill>
                <a:latin typeface="Century Gothic" panose="020B0502020202020204" pitchFamily="34" charset="0"/>
                <a:ea typeface="Arial" panose="020B0604020202020204" pitchFamily="34" charset="0"/>
                <a:cs typeface="Arial" panose="020B0604020202020204" pitchFamily="34" charset="0"/>
              </a:rPr>
              <a:t>Aire urbaine de Caen : seconde zone urbaine de la région Normandie</a:t>
            </a:r>
            <a:r>
              <a:rPr lang="fr-FR" b="1" dirty="0">
                <a:solidFill>
                  <a:srgbClr val="231F20"/>
                </a:solidFill>
                <a:latin typeface="Century Gothic" panose="020B0502020202020204" pitchFamily="34" charset="0"/>
                <a:ea typeface="Marianne"/>
                <a:cs typeface="Marianne"/>
              </a:rPr>
              <a:t>, s</a:t>
            </a:r>
            <a:r>
              <a:rPr lang="fr-FR" b="1" dirty="0">
                <a:solidFill>
                  <a:srgbClr val="231F20"/>
                </a:solidFill>
                <a:latin typeface="Century Gothic" panose="020B0502020202020204" pitchFamily="34" charset="0"/>
                <a:ea typeface="Arial" panose="020B0604020202020204" pitchFamily="34" charset="0"/>
                <a:cs typeface="Arial" panose="020B0604020202020204" pitchFamily="34" charset="0"/>
              </a:rPr>
              <a:t>’est développée le long de l’Orne et de son estuaire de part et d’autres de ces rives et à son embouchure. </a:t>
            </a:r>
          </a:p>
          <a:p>
            <a:pPr algn="just">
              <a:spcBef>
                <a:spcPts val="285"/>
              </a:spcBef>
              <a:spcAft>
                <a:spcPts val="285"/>
              </a:spcAft>
            </a:pPr>
            <a:endParaRPr lang="fr-FR" b="1" dirty="0">
              <a:solidFill>
                <a:srgbClr val="231F20"/>
              </a:solidFill>
              <a:latin typeface="Century Gothic" panose="020B0502020202020204" pitchFamily="34" charset="0"/>
              <a:ea typeface="Marianne"/>
              <a:cs typeface="Marianne"/>
            </a:endParaRPr>
          </a:p>
          <a:p>
            <a:pPr algn="just">
              <a:spcBef>
                <a:spcPts val="285"/>
              </a:spcBef>
              <a:spcAft>
                <a:spcPts val="285"/>
              </a:spcAft>
            </a:pPr>
            <a:r>
              <a:rPr lang="fr-FR" b="1" dirty="0">
                <a:solidFill>
                  <a:srgbClr val="231F20"/>
                </a:solidFill>
                <a:latin typeface="Century Gothic" panose="020B0502020202020204" pitchFamily="34" charset="0"/>
                <a:ea typeface="Arial" panose="020B0604020202020204" pitchFamily="34" charset="0"/>
                <a:cs typeface="Arial" panose="020B0604020202020204" pitchFamily="34" charset="0"/>
              </a:rPr>
              <a:t>Activités: touristiques, balnéaires, activités économiques portuaires avec installation de nombreuses entreprises dont certaines entre le fleuve et le canal, activités touristiques sur le littoral, logements, infrastructures routières…</a:t>
            </a:r>
          </a:p>
          <a:p>
            <a:pPr algn="just">
              <a:spcBef>
                <a:spcPts val="285"/>
              </a:spcBef>
              <a:spcAft>
                <a:spcPts val="285"/>
              </a:spcAft>
            </a:pPr>
            <a:r>
              <a:rPr lang="fr-FR" b="1" dirty="0">
                <a:solidFill>
                  <a:srgbClr val="231F20"/>
                </a:solidFill>
                <a:latin typeface="Century Gothic" panose="020B0502020202020204" pitchFamily="34" charset="0"/>
                <a:ea typeface="Marianne"/>
                <a:cs typeface="Arial" panose="020B0604020202020204" pitchFamily="34" charset="0"/>
              </a:rPr>
              <a:t>Littoral : territoire résidentiel et balnéaires, activités touristiques, …</a:t>
            </a:r>
            <a:endParaRPr lang="fr-FR" dirty="0">
              <a:latin typeface="Century Gothic" panose="020B0502020202020204" pitchFamily="34" charset="0"/>
              <a:ea typeface="Marianne"/>
              <a:cs typeface="Marianne"/>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96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sujet nouveau</a:t>
            </a:r>
          </a:p>
          <a:p>
            <a:r>
              <a:rPr lang="fr-FR" dirty="0"/>
              <a:t>Déjà des actions engagées sur les rapport </a:t>
            </a:r>
            <a:r>
              <a:rPr lang="fr-FR" dirty="0" err="1"/>
              <a:t>giec</a:t>
            </a:r>
            <a:r>
              <a:rPr lang="fr-FR" dirty="0"/>
              <a:t> 2019</a:t>
            </a:r>
          </a:p>
          <a:p>
            <a:r>
              <a:rPr lang="fr-FR" dirty="0"/>
              <a:t>Sur des scénarios moins optimiste</a:t>
            </a:r>
          </a:p>
          <a:p>
            <a:endParaRPr lang="fr-FR" dirty="0"/>
          </a:p>
          <a:p>
            <a:r>
              <a:rPr lang="fr-FR" dirty="0"/>
              <a:t>NLPD: +60cm, actions et feuille de route à partagé, gestion stratégique du littoral</a:t>
            </a:r>
          </a:p>
          <a:p>
            <a:r>
              <a:rPr lang="fr-FR" dirty="0"/>
              <a:t>	+ actions à l’intérieur des terres à reprendre dans les actions déjà en cours sur le territoire</a:t>
            </a:r>
          </a:p>
          <a:p>
            <a:r>
              <a:rPr lang="fr-FR" dirty="0"/>
              <a:t>PEPE :PAPI: quelles protections pour quel projet de territoire? </a:t>
            </a:r>
          </a:p>
          <a:p>
            <a:r>
              <a:rPr lang="fr-FR" dirty="0"/>
              <a:t>PPRM : révision à +1m mini</a:t>
            </a:r>
          </a:p>
          <a:p>
            <a:r>
              <a:rPr lang="fr-FR" dirty="0"/>
              <a:t>Rivages 2100 : approche universitaire : signal d’alerte : investigation, études et suivis à approfondir pour le territoire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29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s notes 4">
            <a:extLst>
              <a:ext uri="{FF2B5EF4-FFF2-40B4-BE49-F238E27FC236}">
                <a16:creationId xmlns:a16="http://schemas.microsoft.com/office/drawing/2014/main" id="{96E604AB-C7E3-4071-87AD-504A19E5D043}"/>
              </a:ext>
            </a:extLst>
          </p:cNvPr>
          <p:cNvSpPr>
            <a:spLocks noGrp="1"/>
          </p:cNvSpPr>
          <p:nvPr>
            <p:ph type="body" idx="1"/>
          </p:nvPr>
        </p:nvSpPr>
        <p:spPr>
          <a:xfrm>
            <a:off x="679768" y="4777195"/>
            <a:ext cx="5438140" cy="276999"/>
          </a:xfrm>
          <a:prstGeom prst="rect">
            <a:avLst/>
          </a:prstGeom>
        </p:spPr>
        <p:txBody>
          <a:bodyPr>
            <a:spAutoFit/>
          </a:bodyPr>
          <a:lstStyle/>
          <a:p>
            <a:r>
              <a:rPr lang="fr-FR" dirty="0"/>
              <a:t>Recomposition territoriale</a:t>
            </a:r>
          </a:p>
        </p:txBody>
      </p:sp>
    </p:spTree>
    <p:extLst>
      <p:ext uri="{BB962C8B-B14F-4D97-AF65-F5344CB8AC3E}">
        <p14:creationId xmlns:p14="http://schemas.microsoft.com/office/powerpoint/2010/main" val="33109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Communauté Urbaine </a:t>
            </a:r>
            <a:br>
              <a:rPr lang="fr-FR" dirty="0"/>
            </a:br>
            <a:r>
              <a:rPr lang="fr-FR" dirty="0"/>
              <a:t>+</a:t>
            </a:r>
            <a:br>
              <a:rPr lang="fr-FR" dirty="0"/>
            </a:br>
            <a:r>
              <a:rPr lang="fr-FR" dirty="0"/>
              <a:t>acteurs publics (Région, département, etc.) </a:t>
            </a:r>
            <a:br>
              <a:rPr lang="fr-FR" dirty="0"/>
            </a:br>
            <a:r>
              <a:rPr lang="fr-FR" dirty="0"/>
              <a:t>ou privés (SEM, SPL, ports, promoteurs, agences d’urbanisme, établissements publics fonciers ou d’aménagement…).</a:t>
            </a:r>
          </a:p>
          <a:p>
            <a:endParaRPr lang="fr-FR" dirty="0"/>
          </a:p>
          <a:p>
            <a:r>
              <a:rPr lang="fr-FR" b="1" dirty="0">
                <a:solidFill>
                  <a:srgbClr val="231F20"/>
                </a:solidFill>
                <a:latin typeface="Marianne"/>
                <a:ea typeface="Arial" panose="020B0604020202020204" pitchFamily="34" charset="0"/>
                <a:cs typeface="Arial" panose="020B0604020202020204" pitchFamily="34" charset="0"/>
              </a:rPr>
              <a:t>Il  constitue la feuille de route à la fois stratégique et opérationnelle pour expérimenter et mettre en œuvre une gouvernance et une recomposition territoriale à cette échelle</a:t>
            </a: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75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a:p>
            <a:r>
              <a:rPr lang="fr-FR" sz="1000" b="1" dirty="0">
                <a:solidFill>
                  <a:srgbClr val="231F20"/>
                </a:solidFill>
                <a:latin typeface="Marianne"/>
                <a:ea typeface="Arial" panose="020B0604020202020204" pitchFamily="34" charset="0"/>
                <a:cs typeface="Arial" panose="020B0604020202020204" pitchFamily="34" charset="0"/>
              </a:rPr>
              <a:t>Il  constitue la feuille de route à la fois stratégique et opérationnelle pour expérimenter et mettre en œuvre une gouvernance et une recomposition territoriale à cette échelle</a:t>
            </a:r>
            <a:endParaRPr lang="fr-FR" sz="1000" dirty="0"/>
          </a:p>
          <a:p>
            <a:endParaRPr lang="fr-FR" sz="1000" dirty="0"/>
          </a:p>
          <a:p>
            <a:r>
              <a:rPr lang="fr-FR" sz="1000" dirty="0"/>
              <a:t>Le PPA permet d’activer des leviers spécifiques :</a:t>
            </a:r>
            <a:br>
              <a:rPr lang="fr-FR" sz="1000" dirty="0"/>
            </a:br>
            <a:r>
              <a:rPr lang="fr-FR" sz="1000" dirty="0"/>
              <a:t>- Permis d’aménager </a:t>
            </a:r>
            <a:r>
              <a:rPr lang="fr-FR" sz="1000" dirty="0" err="1"/>
              <a:t>multi-sites</a:t>
            </a:r>
            <a:r>
              <a:rPr lang="fr-FR" sz="1000" dirty="0"/>
              <a:t>,</a:t>
            </a:r>
            <a:br>
              <a:rPr lang="fr-FR" sz="1000" dirty="0"/>
            </a:br>
            <a:r>
              <a:rPr lang="fr-FR" sz="1000" dirty="0"/>
              <a:t>- Cession amiable de terrains de l’État,</a:t>
            </a:r>
            <a:br>
              <a:rPr lang="fr-FR" sz="1000" dirty="0"/>
            </a:br>
            <a:r>
              <a:rPr lang="fr-FR" sz="1000" dirty="0"/>
              <a:t>- Dérogations aux règles d’urbanisme dans certains cas,</a:t>
            </a:r>
            <a:br>
              <a:rPr lang="fr-FR" sz="1000" dirty="0"/>
            </a:br>
            <a:r>
              <a:rPr lang="fr-FR" sz="1000" dirty="0"/>
              <a:t>- Définition d’un périmètre de Grande Opération d’Urbanisme (GOU), qui donne des pouvoirs renforcés à l’intercommunalité (ex : délivrance des permis, préemption, équipements publics).</a:t>
            </a:r>
          </a:p>
          <a:p>
            <a:endParaRPr lang="fr-FR" sz="1000" dirty="0"/>
          </a:p>
          <a:p>
            <a:r>
              <a:rPr lang="fr-FR" sz="1000" dirty="0"/>
              <a:t>Financements: </a:t>
            </a:r>
          </a:p>
          <a:p>
            <a:r>
              <a:rPr lang="fr-FR" sz="1000" dirty="0"/>
              <a:t> - fond vert</a:t>
            </a:r>
          </a:p>
          <a:p>
            <a:r>
              <a:rPr lang="fr-FR" sz="1000" dirty="0"/>
              <a:t>-</a:t>
            </a:r>
          </a:p>
          <a:p>
            <a:endParaRPr lang="fr-FR" sz="1000" dirty="0"/>
          </a:p>
          <a:p>
            <a:endParaRPr lang="fr-FR" sz="1000" dirty="0"/>
          </a:p>
          <a:p>
            <a:r>
              <a:rPr lang="fr-FR" sz="1000" dirty="0">
                <a:highlight>
                  <a:srgbClr val="FF0000"/>
                </a:highlight>
              </a:rPr>
              <a:t>A DEV POUR NCPA</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36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dirty="0"/>
              <a:t>Communes concerné par érosion trait de </a:t>
            </a:r>
            <a:r>
              <a:rPr lang="fr-FR" sz="1000" dirty="0" err="1"/>
              <a:t>c$ôte</a:t>
            </a:r>
            <a:r>
              <a:rPr lang="fr-FR" sz="1000" dirty="0"/>
              <a:t> (et dans décret) : PPA nécessaire</a:t>
            </a:r>
          </a:p>
          <a:p>
            <a:endParaRPr lang="fr-FR" sz="1000" dirty="0"/>
          </a:p>
          <a:p>
            <a:pPr marL="342900" indent="-342900" algn="just">
              <a:spcAft>
                <a:spcPts val="600"/>
              </a:spcAft>
              <a:buFont typeface="Arial" panose="020B0604020202020204" pitchFamily="34" charset="0"/>
              <a:buChar char="•"/>
            </a:pPr>
            <a:r>
              <a:rPr lang="fr-FR" sz="1000" b="1" dirty="0">
                <a:latin typeface="Century Gothic" panose="020B0502020202020204" pitchFamily="34" charset="0"/>
              </a:rPr>
              <a:t>Consolider</a:t>
            </a:r>
            <a:r>
              <a:rPr lang="fr-FR" sz="1000" dirty="0">
                <a:latin typeface="Century Gothic" panose="020B0502020202020204" pitchFamily="34" charset="0"/>
                <a:ea typeface="Arial" panose="020B0604020202020204" pitchFamily="34" charset="0"/>
                <a:cs typeface="Times New Roman" panose="02020603050405020304" pitchFamily="18" charset="0"/>
              </a:rPr>
              <a:t> </a:t>
            </a:r>
            <a:r>
              <a:rPr lang="fr-FR" sz="1000" b="1" dirty="0">
                <a:latin typeface="Century Gothic" panose="020B0502020202020204" pitchFamily="34" charset="0"/>
                <a:ea typeface="Arial" panose="020B0604020202020204" pitchFamily="34" charset="0"/>
                <a:cs typeface="Times New Roman" panose="02020603050405020304" pitchFamily="18" charset="0"/>
              </a:rPr>
              <a:t>une gouvernance </a:t>
            </a:r>
            <a:r>
              <a:rPr lang="fr-FR" sz="1000" dirty="0">
                <a:latin typeface="Century Gothic" panose="020B0502020202020204" pitchFamily="34" charset="0"/>
                <a:ea typeface="Arial" panose="020B0604020202020204" pitchFamily="34" charset="0"/>
                <a:cs typeface="Times New Roman" panose="02020603050405020304" pitchFamily="18" charset="0"/>
              </a:rPr>
              <a:t>permanente et pérenne à l’échelle de l’estuaire</a:t>
            </a:r>
          </a:p>
          <a:p>
            <a:pPr marL="342900" indent="-342900">
              <a:spcAft>
                <a:spcPts val="600"/>
              </a:spcAft>
              <a:buFont typeface="Arial" panose="020B0604020202020204" pitchFamily="34" charset="0"/>
              <a:buChar char="•"/>
            </a:pPr>
            <a:r>
              <a:rPr lang="fr-FR" sz="1000" b="1" dirty="0">
                <a:latin typeface="Century Gothic" panose="020B0502020202020204" pitchFamily="34" charset="0"/>
                <a:cs typeface="Times New Roman" panose="02020603050405020304" pitchFamily="18" charset="0"/>
              </a:rPr>
              <a:t>Articuler les démarches </a:t>
            </a:r>
            <a:r>
              <a:rPr lang="fr-FR" sz="1000" dirty="0">
                <a:latin typeface="Century Gothic" panose="020B0502020202020204" pitchFamily="34" charset="0"/>
                <a:cs typeface="Times New Roman" panose="02020603050405020304" pitchFamily="18" charset="0"/>
              </a:rPr>
              <a:t>en cours, r</a:t>
            </a:r>
            <a:r>
              <a:rPr lang="fr-FR" sz="1000" dirty="0">
                <a:latin typeface="Century Gothic" panose="020B0502020202020204" pitchFamily="34" charset="0"/>
              </a:rPr>
              <a:t>assembler et </a:t>
            </a:r>
            <a:r>
              <a:rPr lang="fr-FR" sz="1000" b="1" dirty="0">
                <a:latin typeface="Century Gothic" panose="020B0502020202020204" pitchFamily="34" charset="0"/>
              </a:rPr>
              <a:t>partager la connaissance</a:t>
            </a:r>
            <a:r>
              <a:rPr lang="fr-FR" sz="1000" dirty="0">
                <a:latin typeface="Century Gothic" panose="020B0502020202020204" pitchFamily="34" charset="0"/>
              </a:rPr>
              <a:t>, réalisation d’étude complémentaires, approche systémique et transversale</a:t>
            </a:r>
          </a:p>
          <a:p>
            <a:pPr marL="342900" indent="-342900">
              <a:spcAft>
                <a:spcPts val="600"/>
              </a:spcAft>
              <a:buFont typeface="Arial" panose="020B0604020202020204" pitchFamily="34" charset="0"/>
              <a:buChar char="•"/>
            </a:pPr>
            <a:r>
              <a:rPr lang="fr-FR" sz="1000" dirty="0">
                <a:latin typeface="Century Gothic" panose="020B0502020202020204" pitchFamily="34" charset="0"/>
              </a:rPr>
              <a:t>Construire et garantir une cohérence de vision du territoire géographique (cohérence-efficacité de l’action publique), </a:t>
            </a:r>
            <a:r>
              <a:rPr lang="fr-FR" sz="1000" b="1" dirty="0">
                <a:latin typeface="Century Gothic" panose="020B0502020202020204" pitchFamily="34" charset="0"/>
              </a:rPr>
              <a:t>Concevoir un projet de recomposition territoriale « terre-mer-fleuve », démonstrateur et évolutif dans le temps </a:t>
            </a:r>
            <a:r>
              <a:rPr lang="fr-FR" sz="1000" dirty="0">
                <a:latin typeface="Century Gothic" panose="020B0502020202020204" pitchFamily="34" charset="0"/>
              </a:rPr>
              <a:t>(2050-2080-2100, puis au-delà)</a:t>
            </a:r>
          </a:p>
          <a:p>
            <a:pPr marL="342900" indent="-342900">
              <a:spcAft>
                <a:spcPts val="600"/>
              </a:spcAft>
              <a:buFont typeface="Arial" panose="020B0604020202020204" pitchFamily="34" charset="0"/>
              <a:buChar char="•"/>
            </a:pPr>
            <a:r>
              <a:rPr lang="fr-FR" sz="1000" dirty="0">
                <a:latin typeface="Century Gothic" panose="020B0502020202020204" pitchFamily="34" charset="0"/>
              </a:rPr>
              <a:t>Mettre en place une opérationnalité (poursuivre et définir de nouvelles actions, opérations d’urbanisme, protection, repli organisé, stratégie foncière et des programmes d’investissement, </a:t>
            </a:r>
            <a:r>
              <a:rPr lang="fr-FR" sz="1000" dirty="0" err="1">
                <a:latin typeface="Century Gothic" panose="020B0502020202020204" pitchFamily="34" charset="0"/>
              </a:rPr>
              <a:t>etc</a:t>
            </a:r>
            <a:r>
              <a:rPr lang="fr-FR" sz="1000" dirty="0">
                <a:latin typeface="Century Gothic" panose="020B0502020202020204" pitchFamily="34" charset="0"/>
              </a:rPr>
              <a:t>)</a:t>
            </a:r>
          </a:p>
          <a:p>
            <a:pPr marL="342900" indent="-342900">
              <a:spcAft>
                <a:spcPts val="600"/>
              </a:spcAft>
              <a:buFont typeface="Arial" panose="020B0604020202020204" pitchFamily="34" charset="0"/>
              <a:buChar char="•"/>
            </a:pPr>
            <a:r>
              <a:rPr lang="fr-FR" sz="1000" dirty="0">
                <a:latin typeface="Century Gothic" panose="020B0502020202020204" pitchFamily="34" charset="0"/>
              </a:rPr>
              <a:t>Mettre en œuvre d’actions opérationnelles sur des sites pilotes (Nouveau Bassin, Pointe du Siège notamment) afin d’expérimenter des aménagements transitoires et/ou résilients)</a:t>
            </a:r>
          </a:p>
          <a:p>
            <a:endParaRPr lang="fr-FR" sz="1000" dirty="0"/>
          </a:p>
          <a:p>
            <a:r>
              <a:rPr lang="fr-FR" sz="1000" b="1" dirty="0">
                <a:solidFill>
                  <a:srgbClr val="231F20"/>
                </a:solidFill>
                <a:latin typeface="Marianne"/>
                <a:ea typeface="Arial" panose="020B0604020202020204" pitchFamily="34" charset="0"/>
                <a:cs typeface="Arial" panose="020B0604020202020204" pitchFamily="34" charset="0"/>
              </a:rPr>
              <a:t>Il  constitue la feuille de route à la fois stratégique et opérationnelle pour expérimenter et mettre en œuvre une gouvernance et une recomposition territoriale à cette échelle</a:t>
            </a:r>
            <a:endParaRPr lang="fr-FR" sz="1000" dirty="0"/>
          </a:p>
          <a:p>
            <a:endParaRPr lang="fr-FR" sz="1000" dirty="0"/>
          </a:p>
          <a:p>
            <a:endParaRPr lang="fr-FR" sz="1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699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746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F6A9-353E-C539-28D1-67E16CD0DC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45A250-9FBB-2D4F-35B1-A79E854A735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D2D69D-EE72-2F55-0E89-70F4BB00650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F29C5F0-EE17-42DF-CC49-71795AFA47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2AD5F-1201-4165-92AC-201A2E3127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438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87380-0CA6-23A8-4266-DF315E3DA4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F42BA39-7CBC-A07B-9F51-444C7031E7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62BCF6-C15E-7896-F1BF-DFF67765C0B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9FF7DDA-BB9E-B2FB-3AC6-70E845039E85}"/>
              </a:ext>
            </a:extLst>
          </p:cNvPr>
          <p:cNvSpPr>
            <a:spLocks noGrp="1"/>
          </p:cNvSpPr>
          <p:nvPr>
            <p:ph type="sldNum" sz="quarter" idx="5"/>
          </p:nvPr>
        </p:nvSpPr>
        <p:spPr/>
        <p:txBody>
          <a:bodyPr/>
          <a:lstStyle/>
          <a:p>
            <a:fld id="{4C62AD5F-1201-4165-92AC-201A2E3127DC}" type="slidenum">
              <a:rPr lang="fr-FR" smtClean="0"/>
              <a:t>4</a:t>
            </a:fld>
            <a:endParaRPr lang="fr-FR" dirty="0"/>
          </a:p>
        </p:txBody>
      </p:sp>
    </p:spTree>
    <p:extLst>
      <p:ext uri="{BB962C8B-B14F-4D97-AF65-F5344CB8AC3E}">
        <p14:creationId xmlns:p14="http://schemas.microsoft.com/office/powerpoint/2010/main" val="155923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19031-C08E-A457-1915-6A84DADF79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5062A3-7394-1EC8-E66A-C3084A3564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E3B8A5-BB77-B3C7-A066-A345BAFE16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CA241BA-5BB2-091D-155A-F8B2F2EF21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2AD5F-1201-4165-92AC-201A2E3127DC}"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6875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326">
              <a:defRPr/>
            </a:pPr>
            <a:r>
              <a:rPr lang="fr-FR" dirty="0"/>
              <a:t>J Bruneau</a:t>
            </a:r>
          </a:p>
          <a:p>
            <a:endParaRPr lang="fr-FR" dirty="0"/>
          </a:p>
          <a:p>
            <a:r>
              <a:rPr lang="fr-FR" dirty="0"/>
              <a:t>Les</a:t>
            </a:r>
            <a:r>
              <a:rPr lang="fr-FR" baseline="0" dirty="0"/>
              <a:t> diapositives suivantes seront présentées par les VP/RG.</a:t>
            </a:r>
          </a:p>
          <a:p>
            <a:r>
              <a:rPr lang="fr-FR" baseline="0" dirty="0"/>
              <a:t>4 </a:t>
            </a:r>
            <a:r>
              <a:rPr lang="fr-FR" baseline="0" dirty="0" err="1"/>
              <a:t>VPs</a:t>
            </a:r>
            <a:r>
              <a:rPr lang="fr-FR" baseline="0" dirty="0"/>
              <a:t> présentent une ambition, puis certaines actions sont présentées par le VP de référence.</a:t>
            </a: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2AD5F-1201-4165-92AC-201A2E3127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17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C491B-4E2D-F4BF-1B52-BA13A32F87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9535B1-45B0-86E5-8BE0-AADE5EE23D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5595941-EBE9-270F-1A74-58A9A2550A7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A5B165F-346C-D82A-08F9-7142EA7AD4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2AD5F-1201-4165-92AC-201A2E3127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0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19031-C08E-A457-1915-6A84DADF79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5062A3-7394-1EC8-E66A-C3084A3564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E3B8A5-BB77-B3C7-A066-A345BAFE16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CA241BA-5BB2-091D-155A-F8B2F2EF21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2AD5F-1201-4165-92AC-201A2E3127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82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03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AFF7C-A665-43DD-9451-B011B70C6EC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79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6.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6.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5.xml"/><Relationship Id="rId5" Type="http://schemas.openxmlformats.org/officeDocument/2006/relationships/image" Target="../media/image20.png"/><Relationship Id="rId4" Type="http://schemas.openxmlformats.org/officeDocument/2006/relationships/image" Target="../media/image17.jpe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5.xml"/><Relationship Id="rId5" Type="http://schemas.openxmlformats.org/officeDocument/2006/relationships/image" Target="../media/image20.png"/><Relationship Id="rId4" Type="http://schemas.openxmlformats.org/officeDocument/2006/relationships/image" Target="../media/image17.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6.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6.jpe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8.jpe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2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16.jpeg"/><Relationship Id="rId9" Type="http://schemas.openxmlformats.org/officeDocument/2006/relationships/image" Target="../media/image25.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8.jpe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6.jpe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8.jpe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5.xml"/><Relationship Id="rId5" Type="http://schemas.openxmlformats.org/officeDocument/2006/relationships/image" Target="../media/image20.png"/><Relationship Id="rId4" Type="http://schemas.openxmlformats.org/officeDocument/2006/relationships/image" Target="../media/image17.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6.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5.xml"/><Relationship Id="rId5" Type="http://schemas.openxmlformats.org/officeDocument/2006/relationships/image" Target="../media/image20.png"/><Relationship Id="rId4" Type="http://schemas.openxmlformats.org/officeDocument/2006/relationships/image" Target="../media/image17.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6.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g"/><Relationship Id="rId1" Type="http://schemas.openxmlformats.org/officeDocument/2006/relationships/slideMaster" Target="../slideMasters/slideMaster25.xml"/><Relationship Id="rId5" Type="http://schemas.openxmlformats.org/officeDocument/2006/relationships/image" Target="../media/image33.png"/><Relationship Id="rId4" Type="http://schemas.openxmlformats.org/officeDocument/2006/relationships/image" Target="../media/image32.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Master" Target="../slideMasters/slideMaster2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6.xml"/><Relationship Id="rId5" Type="http://schemas.openxmlformats.org/officeDocument/2006/relationships/image" Target="../media/image20.png"/><Relationship Id="rId4" Type="http://schemas.openxmlformats.org/officeDocument/2006/relationships/image" Target="../media/image17.jpe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6.xml"/><Relationship Id="rId5" Type="http://schemas.openxmlformats.org/officeDocument/2006/relationships/image" Target="../media/image20.png"/><Relationship Id="rId4" Type="http://schemas.openxmlformats.org/officeDocument/2006/relationships/image" Target="../media/image17.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8.jpe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26.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16.jpeg"/><Relationship Id="rId9" Type="http://schemas.openxmlformats.org/officeDocument/2006/relationships/image" Target="../media/image25.png"/></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8.jpe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2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6.jpeg"/></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8.jpe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2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6.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6.xml"/><Relationship Id="rId5" Type="http://schemas.openxmlformats.org/officeDocument/2006/relationships/image" Target="../media/image20.png"/><Relationship Id="rId4" Type="http://schemas.openxmlformats.org/officeDocument/2006/relationships/image" Target="../media/image17.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6.xml"/><Relationship Id="rId5" Type="http://schemas.openxmlformats.org/officeDocument/2006/relationships/image" Target="../media/image20.png"/><Relationship Id="rId4" Type="http://schemas.openxmlformats.org/officeDocument/2006/relationships/image" Target="../media/image17.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g"/><Relationship Id="rId1" Type="http://schemas.openxmlformats.org/officeDocument/2006/relationships/slideMaster" Target="../slideMasters/slideMaster26.xml"/><Relationship Id="rId5" Type="http://schemas.openxmlformats.org/officeDocument/2006/relationships/image" Target="../media/image33.png"/><Relationship Id="rId4" Type="http://schemas.openxmlformats.org/officeDocument/2006/relationships/image" Target="../media/image32.jpe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Master" Target="../slideMasters/slideMaster2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7.jpe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7.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6.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6.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Master" Target="../slideMasters/slideMaster25.xml"/><Relationship Id="rId4" Type="http://schemas.openxmlformats.org/officeDocument/2006/relationships/image" Target="../media/image1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2BEA5E08-CA26-E843-8E6B-18B9F0ECA968}"/>
              </a:ext>
            </a:extLst>
          </p:cNvPr>
          <p:cNvSpPr>
            <a:spLocks noGrp="1"/>
          </p:cNvSpPr>
          <p:nvPr>
            <p:ph idx="1"/>
          </p:nvPr>
        </p:nvSpPr>
        <p:spPr>
          <a:xfrm>
            <a:off x="4262034" y="1825625"/>
            <a:ext cx="7403710" cy="3846755"/>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44103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11949790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E78AE224-C20D-43FF-82D3-72EB5BE72698}"/>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r>
              <a:rPr lang="fr-FR" sz="2400" b="0" dirty="0">
                <a:solidFill>
                  <a:srgbClr val="137CA9"/>
                </a:solidFill>
                <a:latin typeface="Titillium" panose="00000500000000000000" pitchFamily="50" charset="0"/>
              </a:rPr>
              <a:t>PHASE 4</a:t>
            </a:r>
          </a:p>
        </p:txBody>
      </p:sp>
      <p:sp>
        <p:nvSpPr>
          <p:cNvPr id="11" name="ZoneTexte 10">
            <a:extLst>
              <a:ext uri="{FF2B5EF4-FFF2-40B4-BE49-F238E27FC236}">
                <a16:creationId xmlns:a16="http://schemas.microsoft.com/office/drawing/2014/main" id="{17CC4B2C-44DE-4006-8279-0683E536D769}"/>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1414246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E78AE224-C20D-43FF-82D3-72EB5BE72698}"/>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r>
              <a:rPr lang="fr-FR" sz="2400" b="0" dirty="0">
                <a:solidFill>
                  <a:srgbClr val="137CA9"/>
                </a:solidFill>
                <a:latin typeface="Titillium" panose="00000500000000000000" pitchFamily="50" charset="0"/>
              </a:rPr>
              <a:t>PHASE 3</a:t>
            </a:r>
          </a:p>
        </p:txBody>
      </p:sp>
      <p:sp>
        <p:nvSpPr>
          <p:cNvPr id="11" name="ZoneTexte 10">
            <a:extLst>
              <a:ext uri="{FF2B5EF4-FFF2-40B4-BE49-F238E27FC236}">
                <a16:creationId xmlns:a16="http://schemas.microsoft.com/office/drawing/2014/main" id="{7D8C128D-8871-432A-A3CA-D41BEBBE1E2A}"/>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1877103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06391E-886A-454A-8643-E565AE1120E5}"/>
              </a:ext>
            </a:extLst>
          </p:cNvPr>
          <p:cNvSpPr/>
          <p:nvPr userDrawn="1"/>
        </p:nvSpPr>
        <p:spPr>
          <a:xfrm>
            <a:off x="1237668" y="2238551"/>
            <a:ext cx="10954332" cy="2074804"/>
          </a:xfrm>
          <a:prstGeom prst="rect">
            <a:avLst/>
          </a:prstGeom>
          <a:solidFill>
            <a:srgbClr val="FF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sp>
        <p:nvSpPr>
          <p:cNvPr id="26" name="Rectangle 25">
            <a:extLst>
              <a:ext uri="{FF2B5EF4-FFF2-40B4-BE49-F238E27FC236}">
                <a16:creationId xmlns:a16="http://schemas.microsoft.com/office/drawing/2014/main" id="{7DD81E5B-5499-408E-B744-7A96783D382C}"/>
              </a:ext>
            </a:extLst>
          </p:cNvPr>
          <p:cNvSpPr/>
          <p:nvPr userDrawn="1"/>
        </p:nvSpPr>
        <p:spPr>
          <a:xfrm>
            <a:off x="0" y="2238548"/>
            <a:ext cx="1237668" cy="2074805"/>
          </a:xfrm>
          <a:prstGeom prst="rect">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dirty="0">
                <a:solidFill>
                  <a:srgbClr val="FFD440"/>
                </a:solidFill>
                <a:latin typeface="Titillium Bd" panose="00000800000000000000" pitchFamily="50" charset="0"/>
              </a:rPr>
              <a:t>3</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BCC450BC-0660-48BA-B553-789909A92C93}"/>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B1021607-35B8-4FD3-9251-8E0BB1A63C7B}"/>
              </a:ext>
            </a:extLst>
          </p:cNvPr>
          <p:cNvPicPr>
            <a:picLocks noChangeAspect="1"/>
          </p:cNvPicPr>
          <p:nvPr userDrawn="1"/>
        </p:nvPicPr>
        <p:blipFill>
          <a:blip r:embed="rId5"/>
          <a:stretch>
            <a:fillRect/>
          </a:stretch>
        </p:blipFill>
        <p:spPr>
          <a:xfrm>
            <a:off x="102917" y="6461914"/>
            <a:ext cx="5172268" cy="364336"/>
          </a:xfrm>
          <a:prstGeom prst="rect">
            <a:avLst/>
          </a:prstGeom>
        </p:spPr>
      </p:pic>
      <p:sp>
        <p:nvSpPr>
          <p:cNvPr id="12" name="ZoneTexte 11">
            <a:extLst>
              <a:ext uri="{FF2B5EF4-FFF2-40B4-BE49-F238E27FC236}">
                <a16:creationId xmlns:a16="http://schemas.microsoft.com/office/drawing/2014/main" id="{A81D2B85-DA46-4D16-AC12-1DADF054C3AB}"/>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15972921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31" name="ZoneTexte 30">
            <a:extLst>
              <a:ext uri="{FF2B5EF4-FFF2-40B4-BE49-F238E27FC236}">
                <a16:creationId xmlns:a16="http://schemas.microsoft.com/office/drawing/2014/main" id="{D542F86F-4B5B-49D1-A087-4D28CE5DCAC6}"/>
              </a:ext>
            </a:extLst>
          </p:cNvPr>
          <p:cNvSpPr txBox="1"/>
          <p:nvPr userDrawn="1"/>
        </p:nvSpPr>
        <p:spPr>
          <a:xfrm>
            <a:off x="641994" y="0"/>
            <a:ext cx="535875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DU DIAGNOSTIC À LA STRAT</a:t>
            </a:r>
            <a:r>
              <a:rPr lang="fr-FR" sz="2400" dirty="0">
                <a:solidFill>
                  <a:srgbClr val="137CA9"/>
                </a:solidFill>
                <a:latin typeface="Titillium Bd" panose="00000800000000000000" pitchFamily="50" charset="0"/>
                <a:sym typeface="Wingdings" panose="05000000000000000000" pitchFamily="2" charset="2"/>
              </a:rPr>
              <a:t>É</a:t>
            </a:r>
            <a:r>
              <a:rPr lang="fr-FR" sz="2400" b="1" dirty="0">
                <a:solidFill>
                  <a:srgbClr val="137CA9"/>
                </a:solidFill>
                <a:latin typeface="Titillium Bd" panose="00000800000000000000" pitchFamily="50" charset="0"/>
              </a:rPr>
              <a:t>GIE</a:t>
            </a:r>
            <a:endParaRPr lang="fr-FR" sz="2400" b="1" dirty="0">
              <a:solidFill>
                <a:srgbClr val="137CA9"/>
              </a:solidFill>
              <a:latin typeface="Titillium" panose="00000500000000000000" pitchFamily="50" charset="0"/>
            </a:endParaRPr>
          </a:p>
        </p:txBody>
      </p:sp>
    </p:spTree>
    <p:extLst>
      <p:ext uri="{BB962C8B-B14F-4D97-AF65-F5344CB8AC3E}">
        <p14:creationId xmlns:p14="http://schemas.microsoft.com/office/powerpoint/2010/main" val="5958254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06391E-886A-454A-8643-E565AE1120E5}"/>
              </a:ext>
            </a:extLst>
          </p:cNvPr>
          <p:cNvSpPr/>
          <p:nvPr userDrawn="1"/>
        </p:nvSpPr>
        <p:spPr>
          <a:xfrm>
            <a:off x="1237668" y="2238551"/>
            <a:ext cx="10954332" cy="2074804"/>
          </a:xfrm>
          <a:prstGeom prst="rect">
            <a:avLst/>
          </a:prstGeom>
          <a:solidFill>
            <a:srgbClr val="FF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sp>
        <p:nvSpPr>
          <p:cNvPr id="26" name="Rectangle 25">
            <a:extLst>
              <a:ext uri="{FF2B5EF4-FFF2-40B4-BE49-F238E27FC236}">
                <a16:creationId xmlns:a16="http://schemas.microsoft.com/office/drawing/2014/main" id="{7DD81E5B-5499-408E-B744-7A96783D382C}"/>
              </a:ext>
            </a:extLst>
          </p:cNvPr>
          <p:cNvSpPr/>
          <p:nvPr userDrawn="1"/>
        </p:nvSpPr>
        <p:spPr>
          <a:xfrm>
            <a:off x="0" y="2238548"/>
            <a:ext cx="1237668" cy="2074805"/>
          </a:xfrm>
          <a:prstGeom prst="rect">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dirty="0">
                <a:solidFill>
                  <a:srgbClr val="FFD440"/>
                </a:solidFill>
                <a:latin typeface="Titillium Bd" panose="00000800000000000000" pitchFamily="50" charset="0"/>
              </a:rPr>
              <a:t>4</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BCC450BC-0660-48BA-B553-789909A92C93}"/>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B1021607-35B8-4FD3-9251-8E0BB1A63C7B}"/>
              </a:ext>
            </a:extLst>
          </p:cNvPr>
          <p:cNvPicPr>
            <a:picLocks noChangeAspect="1"/>
          </p:cNvPicPr>
          <p:nvPr userDrawn="1"/>
        </p:nvPicPr>
        <p:blipFill>
          <a:blip r:embed="rId5"/>
          <a:stretch>
            <a:fillRect/>
          </a:stretch>
        </p:blipFill>
        <p:spPr>
          <a:xfrm>
            <a:off x="102917" y="6461914"/>
            <a:ext cx="5172268" cy="364336"/>
          </a:xfrm>
          <a:prstGeom prst="rect">
            <a:avLst/>
          </a:prstGeom>
        </p:spPr>
      </p:pic>
    </p:spTree>
    <p:extLst>
      <p:ext uri="{BB962C8B-B14F-4D97-AF65-F5344CB8AC3E}">
        <p14:creationId xmlns:p14="http://schemas.microsoft.com/office/powerpoint/2010/main" val="14896423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31" name="ZoneTexte 30">
            <a:extLst>
              <a:ext uri="{FF2B5EF4-FFF2-40B4-BE49-F238E27FC236}">
                <a16:creationId xmlns:a16="http://schemas.microsoft.com/office/drawing/2014/main" id="{D542F86F-4B5B-49D1-A087-4D28CE5DCAC6}"/>
              </a:ext>
            </a:extLst>
          </p:cNvPr>
          <p:cNvSpPr txBox="1"/>
          <p:nvPr userDrawn="1"/>
        </p:nvSpPr>
        <p:spPr>
          <a:xfrm>
            <a:off x="641994" y="0"/>
            <a:ext cx="535875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 PROJET POUR LE TERRITOIRE</a:t>
            </a:r>
          </a:p>
        </p:txBody>
      </p:sp>
      <p:sp>
        <p:nvSpPr>
          <p:cNvPr id="10" name="ZoneTexte 9">
            <a:extLst>
              <a:ext uri="{FF2B5EF4-FFF2-40B4-BE49-F238E27FC236}">
                <a16:creationId xmlns:a16="http://schemas.microsoft.com/office/drawing/2014/main" id="{28305E33-7B2F-4979-83A1-07C46E9300E9}"/>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2591778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0836493"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grpSp>
        <p:nvGrpSpPr>
          <p:cNvPr id="9" name="Groupe 8">
            <a:extLst>
              <a:ext uri="{FF2B5EF4-FFF2-40B4-BE49-F238E27FC236}">
                <a16:creationId xmlns:a16="http://schemas.microsoft.com/office/drawing/2014/main" id="{6E6204A2-A828-4247-B116-65D3E2F8D1F3}"/>
              </a:ext>
            </a:extLst>
          </p:cNvPr>
          <p:cNvGrpSpPr/>
          <p:nvPr userDrawn="1"/>
        </p:nvGrpSpPr>
        <p:grpSpPr>
          <a:xfrm>
            <a:off x="82221" y="-50101"/>
            <a:ext cx="7779733" cy="1384995"/>
            <a:chOff x="3540761" y="1217688"/>
            <a:chExt cx="7779733" cy="1384995"/>
          </a:xfrm>
        </p:grpSpPr>
        <p:sp>
          <p:nvSpPr>
            <p:cNvPr id="10" name="ZoneTexte 9">
              <a:extLst>
                <a:ext uri="{FF2B5EF4-FFF2-40B4-BE49-F238E27FC236}">
                  <a16:creationId xmlns:a16="http://schemas.microsoft.com/office/drawing/2014/main" id="{C2EA712C-BF5F-466A-A384-52814E056F19}"/>
                </a:ext>
              </a:extLst>
            </p:cNvPr>
            <p:cNvSpPr txBox="1"/>
            <p:nvPr/>
          </p:nvSpPr>
          <p:spPr>
            <a:xfrm>
              <a:off x="4590533" y="1217688"/>
              <a:ext cx="6729961" cy="1384995"/>
            </a:xfrm>
            <a:prstGeom prst="rect">
              <a:avLst/>
            </a:prstGeom>
            <a:noFill/>
          </p:spPr>
          <p:txBody>
            <a:bodyPr wrap="square" anchor="ctr" anchorCtr="0">
              <a:spAutoFit/>
            </a:bodyPr>
            <a:lstStyle/>
            <a:p>
              <a:r>
                <a:rPr lang="fr-FR" sz="2400" b="1" dirty="0">
                  <a:solidFill>
                    <a:srgbClr val="FFD440"/>
                  </a:solidFill>
                  <a:latin typeface="Titillium Bd" panose="00000800000000000000" pitchFamily="50" charset="0"/>
                </a:rPr>
                <a:t>AMBITION 1</a:t>
              </a:r>
            </a:p>
            <a:p>
              <a:r>
                <a:rPr lang="fr-FR" sz="2000" b="1" dirty="0">
                  <a:solidFill>
                    <a:srgbClr val="137CA9"/>
                  </a:solidFill>
                  <a:effectLst/>
                  <a:latin typeface="Titillium Bd" panose="00000800000000000000" pitchFamily="50" charset="0"/>
                  <a:ea typeface="Calibri" panose="020F0502020204030204" pitchFamily="34" charset="0"/>
                  <a:cs typeface="Times New Roman" panose="02020603050405020304" pitchFamily="18" charset="0"/>
                </a:rPr>
                <a:t>ACCÉLÉRER LES TRANSITIONS À TRAVERS UN NOUVEAU MODÈLE D’AMÉNAGEMENT PLUS DURABLE,</a:t>
              </a:r>
            </a:p>
            <a:p>
              <a:r>
                <a:rPr lang="fr-FR" sz="2000" b="1" dirty="0">
                  <a:solidFill>
                    <a:srgbClr val="137CA9"/>
                  </a:solidFill>
                  <a:effectLst/>
                  <a:latin typeface="Titillium Bd" panose="00000800000000000000" pitchFamily="50" charset="0"/>
                  <a:ea typeface="Calibri" panose="020F0502020204030204" pitchFamily="34" charset="0"/>
                  <a:cs typeface="Times New Roman" panose="02020603050405020304" pitchFamily="18" charset="0"/>
                </a:rPr>
                <a:t>PLUS ÉQUILIBRÉ ET PLUS CONNECTÉ</a:t>
              </a:r>
              <a:endParaRPr lang="fr-FR" sz="2400" b="1" dirty="0">
                <a:solidFill>
                  <a:srgbClr val="137CA9"/>
                </a:solidFill>
                <a:latin typeface="Titillium Bd" panose="00000800000000000000" pitchFamily="50" charset="0"/>
              </a:endParaRPr>
            </a:p>
          </p:txBody>
        </p:sp>
        <p:grpSp>
          <p:nvGrpSpPr>
            <p:cNvPr id="11" name="Groupe 10">
              <a:extLst>
                <a:ext uri="{FF2B5EF4-FFF2-40B4-BE49-F238E27FC236}">
                  <a16:creationId xmlns:a16="http://schemas.microsoft.com/office/drawing/2014/main" id="{AA46A720-5F79-4997-B93A-2F71B9745189}"/>
                </a:ext>
              </a:extLst>
            </p:cNvPr>
            <p:cNvGrpSpPr/>
            <p:nvPr/>
          </p:nvGrpSpPr>
          <p:grpSpPr>
            <a:xfrm>
              <a:off x="3540761" y="1351792"/>
              <a:ext cx="1049114" cy="1209149"/>
              <a:chOff x="582141" y="4263096"/>
              <a:chExt cx="889350" cy="1025015"/>
            </a:xfrm>
          </p:grpSpPr>
          <p:sp>
            <p:nvSpPr>
              <p:cNvPr id="12" name="Hexagone 11">
                <a:extLst>
                  <a:ext uri="{FF2B5EF4-FFF2-40B4-BE49-F238E27FC236}">
                    <a16:creationId xmlns:a16="http://schemas.microsoft.com/office/drawing/2014/main" id="{FDC705FE-AC0C-4919-9BCB-64205CB4B29A}"/>
                  </a:ext>
                </a:extLst>
              </p:cNvPr>
              <p:cNvSpPr/>
              <p:nvPr/>
            </p:nvSpPr>
            <p:spPr>
              <a:xfrm rot="5400000">
                <a:off x="514308" y="4330929"/>
                <a:ext cx="1025015" cy="889350"/>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8535A83B-030A-4C30-8884-CF8BFC564F4F}"/>
                  </a:ext>
                </a:extLst>
              </p:cNvPr>
              <p:cNvPicPr>
                <a:picLocks noChangeAspect="1"/>
              </p:cNvPicPr>
              <p:nvPr/>
            </p:nvPicPr>
            <p:blipFill>
              <a:blip r:embed="rId5">
                <a:alphaModFix amt="34000"/>
                <a:extLst>
                  <a:ext uri="{96DAC541-7B7A-43D3-8B79-37D633B846F1}">
                    <asvg:svgBlip xmlns:asvg="http://schemas.microsoft.com/office/drawing/2016/SVG/main" r:embed="rId6"/>
                  </a:ext>
                </a:extLst>
              </a:blip>
              <a:stretch>
                <a:fillRect/>
              </a:stretch>
            </p:blipFill>
            <p:spPr>
              <a:xfrm>
                <a:off x="673532" y="4467447"/>
                <a:ext cx="706568" cy="616313"/>
              </a:xfrm>
              <a:prstGeom prst="rect">
                <a:avLst/>
              </a:prstGeom>
            </p:spPr>
          </p:pic>
          <p:cxnSp>
            <p:nvCxnSpPr>
              <p:cNvPr id="14" name="Connecteur droit 13">
                <a:extLst>
                  <a:ext uri="{FF2B5EF4-FFF2-40B4-BE49-F238E27FC236}">
                    <a16:creationId xmlns:a16="http://schemas.microsoft.com/office/drawing/2014/main" id="{757F19B9-6E7C-4A64-B907-6C64436DAE55}"/>
                  </a:ext>
                </a:extLst>
              </p:cNvPr>
              <p:cNvCxnSpPr>
                <a:cxnSpLocks/>
              </p:cNvCxnSpPr>
              <p:nvPr/>
            </p:nvCxnSpPr>
            <p:spPr>
              <a:xfrm flipV="1">
                <a:off x="743098" y="4783470"/>
                <a:ext cx="307162" cy="2363"/>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C10D42D6-E386-4622-8288-CC52F363BA76}"/>
                  </a:ext>
                </a:extLst>
              </p:cNvPr>
              <p:cNvCxnSpPr>
                <a:cxnSpLocks/>
              </p:cNvCxnSpPr>
              <p:nvPr/>
            </p:nvCxnSpPr>
            <p:spPr>
              <a:xfrm>
                <a:off x="882502" y="4688958"/>
                <a:ext cx="172484" cy="113414"/>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A5039136-B667-4EA0-B16B-46F55D24B1C9}"/>
                  </a:ext>
                </a:extLst>
              </p:cNvPr>
              <p:cNvCxnSpPr>
                <a:cxnSpLocks/>
              </p:cNvCxnSpPr>
              <p:nvPr/>
            </p:nvCxnSpPr>
            <p:spPr>
              <a:xfrm flipH="1">
                <a:off x="1052623" y="4712586"/>
                <a:ext cx="103963" cy="92149"/>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E2BCE949-BA79-4A60-A55A-76F56263141B}"/>
                  </a:ext>
                </a:extLst>
              </p:cNvPr>
              <p:cNvCxnSpPr>
                <a:cxnSpLocks/>
              </p:cNvCxnSpPr>
              <p:nvPr/>
            </p:nvCxnSpPr>
            <p:spPr>
              <a:xfrm flipH="1">
                <a:off x="1040810" y="4561367"/>
                <a:ext cx="153581" cy="236280"/>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F3536723-7F3D-4756-A28C-67DD06F39271}"/>
                  </a:ext>
                </a:extLst>
              </p:cNvPr>
              <p:cNvCxnSpPr>
                <a:cxnSpLocks/>
              </p:cNvCxnSpPr>
              <p:nvPr/>
            </p:nvCxnSpPr>
            <p:spPr>
              <a:xfrm flipH="1">
                <a:off x="1045535" y="4764567"/>
                <a:ext cx="283536" cy="40168"/>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C12FC47D-EC89-4177-BE59-C2D30B401C49}"/>
                  </a:ext>
                </a:extLst>
              </p:cNvPr>
              <p:cNvCxnSpPr>
                <a:cxnSpLocks/>
              </p:cNvCxnSpPr>
              <p:nvPr/>
            </p:nvCxnSpPr>
            <p:spPr>
              <a:xfrm>
                <a:off x="1024270" y="4771656"/>
                <a:ext cx="49618" cy="172484"/>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C9E966FF-2925-4991-9DBD-286F9397EC8F}"/>
                  </a:ext>
                </a:extLst>
              </p:cNvPr>
              <p:cNvSpPr/>
              <p:nvPr/>
            </p:nvSpPr>
            <p:spPr>
              <a:xfrm>
                <a:off x="947910" y="4702884"/>
                <a:ext cx="178794" cy="178794"/>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8BD61CB9-B556-4CDA-80B2-F2AC071B3C6F}"/>
                  </a:ext>
                </a:extLst>
              </p:cNvPr>
              <p:cNvSpPr/>
              <p:nvPr/>
            </p:nvSpPr>
            <p:spPr>
              <a:xfrm>
                <a:off x="933893" y="4688867"/>
                <a:ext cx="206828" cy="206828"/>
              </a:xfrm>
              <a:prstGeom prst="ellipse">
                <a:avLst/>
              </a:prstGeom>
              <a:noFill/>
              <a:ln w="952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2" name="Groupe 21">
                <a:extLst>
                  <a:ext uri="{FF2B5EF4-FFF2-40B4-BE49-F238E27FC236}">
                    <a16:creationId xmlns:a16="http://schemas.microsoft.com/office/drawing/2014/main" id="{01CFD359-33E0-4377-9EAF-72E0DBB562B1}"/>
                  </a:ext>
                </a:extLst>
              </p:cNvPr>
              <p:cNvGrpSpPr/>
              <p:nvPr/>
            </p:nvGrpSpPr>
            <p:grpSpPr>
              <a:xfrm>
                <a:off x="1130020" y="4477397"/>
                <a:ext cx="137110" cy="137110"/>
                <a:chOff x="977620" y="4324997"/>
                <a:chExt cx="137110" cy="137110"/>
              </a:xfrm>
            </p:grpSpPr>
            <p:sp>
              <p:nvSpPr>
                <p:cNvPr id="43" name="Ellipse 42">
                  <a:extLst>
                    <a:ext uri="{FF2B5EF4-FFF2-40B4-BE49-F238E27FC236}">
                      <a16:creationId xmlns:a16="http://schemas.microsoft.com/office/drawing/2014/main" id="{FFA9F0CC-47B0-4038-8BEE-A736E13EDC14}"/>
                    </a:ext>
                  </a:extLst>
                </p:cNvPr>
                <p:cNvSpPr/>
                <p:nvPr/>
              </p:nvSpPr>
              <p:spPr>
                <a:xfrm>
                  <a:off x="988723" y="4336100"/>
                  <a:ext cx="114905" cy="114905"/>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llipse 43">
                  <a:extLst>
                    <a:ext uri="{FF2B5EF4-FFF2-40B4-BE49-F238E27FC236}">
                      <a16:creationId xmlns:a16="http://schemas.microsoft.com/office/drawing/2014/main" id="{DC41D297-8D97-4363-B33C-B585926F6967}"/>
                    </a:ext>
                  </a:extLst>
                </p:cNvPr>
                <p:cNvSpPr/>
                <p:nvPr/>
              </p:nvSpPr>
              <p:spPr>
                <a:xfrm>
                  <a:off x="977620" y="4324997"/>
                  <a:ext cx="137110" cy="137110"/>
                </a:xfrm>
                <a:prstGeom prst="ellipse">
                  <a:avLst/>
                </a:prstGeom>
                <a:noFill/>
                <a:ln w="952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3" name="Groupe 22">
                <a:extLst>
                  <a:ext uri="{FF2B5EF4-FFF2-40B4-BE49-F238E27FC236}">
                    <a16:creationId xmlns:a16="http://schemas.microsoft.com/office/drawing/2014/main" id="{A1FE122A-BEE9-454D-8F47-E8B8E23E1E86}"/>
                  </a:ext>
                </a:extLst>
              </p:cNvPr>
              <p:cNvGrpSpPr/>
              <p:nvPr/>
            </p:nvGrpSpPr>
            <p:grpSpPr>
              <a:xfrm>
                <a:off x="1262016" y="4712495"/>
                <a:ext cx="110257" cy="110257"/>
                <a:chOff x="1109616" y="4567184"/>
                <a:chExt cx="110257" cy="110257"/>
              </a:xfrm>
            </p:grpSpPr>
            <p:sp>
              <p:nvSpPr>
                <p:cNvPr id="41" name="Ellipse 40">
                  <a:extLst>
                    <a:ext uri="{FF2B5EF4-FFF2-40B4-BE49-F238E27FC236}">
                      <a16:creationId xmlns:a16="http://schemas.microsoft.com/office/drawing/2014/main" id="{17B94319-979E-425F-A21A-E0F1035DB014}"/>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Ellipse 41">
                  <a:extLst>
                    <a:ext uri="{FF2B5EF4-FFF2-40B4-BE49-F238E27FC236}">
                      <a16:creationId xmlns:a16="http://schemas.microsoft.com/office/drawing/2014/main" id="{D37C1262-90FC-432C-978C-DDD36B202C0A}"/>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4" name="Groupe 23">
                <a:extLst>
                  <a:ext uri="{FF2B5EF4-FFF2-40B4-BE49-F238E27FC236}">
                    <a16:creationId xmlns:a16="http://schemas.microsoft.com/office/drawing/2014/main" id="{76B7E546-B37E-44B3-B222-103679157FE4}"/>
                  </a:ext>
                </a:extLst>
              </p:cNvPr>
              <p:cNvGrpSpPr/>
              <p:nvPr/>
            </p:nvGrpSpPr>
            <p:grpSpPr>
              <a:xfrm>
                <a:off x="1028309" y="4923169"/>
                <a:ext cx="110257" cy="110257"/>
                <a:chOff x="1109616" y="4567184"/>
                <a:chExt cx="110257" cy="110257"/>
              </a:xfrm>
            </p:grpSpPr>
            <p:sp>
              <p:nvSpPr>
                <p:cNvPr id="39" name="Ellipse 38">
                  <a:extLst>
                    <a:ext uri="{FF2B5EF4-FFF2-40B4-BE49-F238E27FC236}">
                      <a16:creationId xmlns:a16="http://schemas.microsoft.com/office/drawing/2014/main" id="{79871D4D-1AB1-4126-AA7C-FB60E6E3DB39}"/>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Ellipse 39">
                  <a:extLst>
                    <a:ext uri="{FF2B5EF4-FFF2-40B4-BE49-F238E27FC236}">
                      <a16:creationId xmlns:a16="http://schemas.microsoft.com/office/drawing/2014/main" id="{A97EF41D-748A-4D3A-B105-04CFD3D289EA}"/>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0" name="Groupe 29">
                <a:extLst>
                  <a:ext uri="{FF2B5EF4-FFF2-40B4-BE49-F238E27FC236}">
                    <a16:creationId xmlns:a16="http://schemas.microsoft.com/office/drawing/2014/main" id="{73EE105C-49D8-4519-9FB6-DF09907CC38B}"/>
                  </a:ext>
                </a:extLst>
              </p:cNvPr>
              <p:cNvGrpSpPr/>
              <p:nvPr/>
            </p:nvGrpSpPr>
            <p:grpSpPr>
              <a:xfrm>
                <a:off x="694514" y="4745665"/>
                <a:ext cx="110257" cy="110257"/>
                <a:chOff x="1109616" y="4567184"/>
                <a:chExt cx="110257" cy="110257"/>
              </a:xfrm>
            </p:grpSpPr>
            <p:sp>
              <p:nvSpPr>
                <p:cNvPr id="37" name="Ellipse 36">
                  <a:extLst>
                    <a:ext uri="{FF2B5EF4-FFF2-40B4-BE49-F238E27FC236}">
                      <a16:creationId xmlns:a16="http://schemas.microsoft.com/office/drawing/2014/main" id="{2985EB88-C8F6-4C90-920A-30C99C2278C8}"/>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Ellipse 37">
                  <a:extLst>
                    <a:ext uri="{FF2B5EF4-FFF2-40B4-BE49-F238E27FC236}">
                      <a16:creationId xmlns:a16="http://schemas.microsoft.com/office/drawing/2014/main" id="{77B43E16-5635-4829-8380-2691F679AE84}"/>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1" name="Groupe 30">
                <a:extLst>
                  <a:ext uri="{FF2B5EF4-FFF2-40B4-BE49-F238E27FC236}">
                    <a16:creationId xmlns:a16="http://schemas.microsoft.com/office/drawing/2014/main" id="{30E0E3A7-25EF-4712-9774-B0AEE1E33151}"/>
                  </a:ext>
                </a:extLst>
              </p:cNvPr>
              <p:cNvGrpSpPr/>
              <p:nvPr/>
            </p:nvGrpSpPr>
            <p:grpSpPr>
              <a:xfrm>
                <a:off x="829645" y="4635408"/>
                <a:ext cx="110257" cy="110257"/>
                <a:chOff x="1109616" y="4567184"/>
                <a:chExt cx="110257" cy="110257"/>
              </a:xfrm>
            </p:grpSpPr>
            <p:sp>
              <p:nvSpPr>
                <p:cNvPr id="35" name="Ellipse 34">
                  <a:extLst>
                    <a:ext uri="{FF2B5EF4-FFF2-40B4-BE49-F238E27FC236}">
                      <a16:creationId xmlns:a16="http://schemas.microsoft.com/office/drawing/2014/main" id="{1C410FAB-FFCE-40A5-A993-87B29C59694D}"/>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C72CE34B-5927-4D83-9ECE-C7DDED3E9C0D}"/>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2" name="Groupe 31">
                <a:extLst>
                  <a:ext uri="{FF2B5EF4-FFF2-40B4-BE49-F238E27FC236}">
                    <a16:creationId xmlns:a16="http://schemas.microsoft.com/office/drawing/2014/main" id="{3B8B7012-8807-46CF-9DCC-2E50D0D7C054}"/>
                  </a:ext>
                </a:extLst>
              </p:cNvPr>
              <p:cNvGrpSpPr/>
              <p:nvPr/>
            </p:nvGrpSpPr>
            <p:grpSpPr>
              <a:xfrm>
                <a:off x="1128518" y="4640429"/>
                <a:ext cx="110257" cy="110257"/>
                <a:chOff x="1109616" y="4567184"/>
                <a:chExt cx="110257" cy="110257"/>
              </a:xfrm>
            </p:grpSpPr>
            <p:sp>
              <p:nvSpPr>
                <p:cNvPr id="33" name="Ellipse 32">
                  <a:extLst>
                    <a:ext uri="{FF2B5EF4-FFF2-40B4-BE49-F238E27FC236}">
                      <a16:creationId xmlns:a16="http://schemas.microsoft.com/office/drawing/2014/main" id="{F911D3E9-88EA-4AF4-85D5-D208B555EFF8}"/>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Ellipse 33">
                  <a:extLst>
                    <a:ext uri="{FF2B5EF4-FFF2-40B4-BE49-F238E27FC236}">
                      <a16:creationId xmlns:a16="http://schemas.microsoft.com/office/drawing/2014/main" id="{B7B094A3-D6E5-4145-84CA-33E767043B54}"/>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sp>
        <p:nvSpPr>
          <p:cNvPr id="46" name="ZoneTexte 45">
            <a:extLst>
              <a:ext uri="{FF2B5EF4-FFF2-40B4-BE49-F238E27FC236}">
                <a16:creationId xmlns:a16="http://schemas.microsoft.com/office/drawing/2014/main" id="{56757D6D-3D57-42DA-B01A-A680485A2F17}"/>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28803655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0836493"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grpSp>
        <p:nvGrpSpPr>
          <p:cNvPr id="9" name="Groupe 8">
            <a:extLst>
              <a:ext uri="{FF2B5EF4-FFF2-40B4-BE49-F238E27FC236}">
                <a16:creationId xmlns:a16="http://schemas.microsoft.com/office/drawing/2014/main" id="{0CF2B914-E03F-4652-87A1-1B0F3A2A57C1}"/>
              </a:ext>
            </a:extLst>
          </p:cNvPr>
          <p:cNvGrpSpPr/>
          <p:nvPr userDrawn="1"/>
        </p:nvGrpSpPr>
        <p:grpSpPr>
          <a:xfrm>
            <a:off x="82221" y="88556"/>
            <a:ext cx="6638068" cy="1209149"/>
            <a:chOff x="3540761" y="2762183"/>
            <a:chExt cx="6638068" cy="1209149"/>
          </a:xfrm>
        </p:grpSpPr>
        <p:sp>
          <p:nvSpPr>
            <p:cNvPr id="10" name="ZoneTexte 9">
              <a:extLst>
                <a:ext uri="{FF2B5EF4-FFF2-40B4-BE49-F238E27FC236}">
                  <a16:creationId xmlns:a16="http://schemas.microsoft.com/office/drawing/2014/main" id="{CD838F15-D217-43FA-827F-175378CA6B51}"/>
                </a:ext>
              </a:extLst>
            </p:cNvPr>
            <p:cNvSpPr txBox="1"/>
            <p:nvPr/>
          </p:nvSpPr>
          <p:spPr>
            <a:xfrm>
              <a:off x="4590534" y="2828149"/>
              <a:ext cx="5588295" cy="1077218"/>
            </a:xfrm>
            <a:prstGeom prst="rect">
              <a:avLst/>
            </a:prstGeom>
            <a:noFill/>
          </p:spPr>
          <p:txBody>
            <a:bodyPr wrap="square" anchor="ctr" anchorCtr="0">
              <a:spAutoFit/>
            </a:bodyPr>
            <a:lstStyle/>
            <a:p>
              <a:r>
                <a:rPr lang="fr-FR" sz="2400" b="1" dirty="0">
                  <a:solidFill>
                    <a:srgbClr val="FFD440"/>
                  </a:solidFill>
                  <a:latin typeface="Titillium Bd" panose="00000800000000000000" pitchFamily="50" charset="0"/>
                </a:rPr>
                <a:t>AMBITION 2</a:t>
              </a:r>
            </a:p>
            <a:p>
              <a:r>
                <a:rPr lang="fr-FR" sz="2000" b="1" dirty="0">
                  <a:solidFill>
                    <a:srgbClr val="137CA9"/>
                  </a:solidFill>
                  <a:latin typeface="Titillium Bd" panose="00000800000000000000" pitchFamily="50" charset="0"/>
                </a:rPr>
                <a:t>CONFORTER LA TAILLE HUMAINE DU TERRITOIRE EN FAVEUR DE LA QUALITÉ DE VIE</a:t>
              </a:r>
            </a:p>
          </p:txBody>
        </p:sp>
        <p:grpSp>
          <p:nvGrpSpPr>
            <p:cNvPr id="11" name="Groupe 10">
              <a:extLst>
                <a:ext uri="{FF2B5EF4-FFF2-40B4-BE49-F238E27FC236}">
                  <a16:creationId xmlns:a16="http://schemas.microsoft.com/office/drawing/2014/main" id="{6A981F9B-66B5-4DF4-9A39-96E1CFCF8ABE}"/>
                </a:ext>
              </a:extLst>
            </p:cNvPr>
            <p:cNvGrpSpPr/>
            <p:nvPr/>
          </p:nvGrpSpPr>
          <p:grpSpPr>
            <a:xfrm>
              <a:off x="3540761" y="2762183"/>
              <a:ext cx="1049113" cy="1209149"/>
              <a:chOff x="3242287" y="125316"/>
              <a:chExt cx="2725039" cy="3140727"/>
            </a:xfrm>
          </p:grpSpPr>
          <p:sp>
            <p:nvSpPr>
              <p:cNvPr id="12" name="Hexagone 11">
                <a:extLst>
                  <a:ext uri="{FF2B5EF4-FFF2-40B4-BE49-F238E27FC236}">
                    <a16:creationId xmlns:a16="http://schemas.microsoft.com/office/drawing/2014/main" id="{1C3ECABA-6C93-40A3-B93B-D80EF07DA496}"/>
                  </a:ext>
                </a:extLst>
              </p:cNvPr>
              <p:cNvSpPr/>
              <p:nvPr/>
            </p:nvSpPr>
            <p:spPr>
              <a:xfrm rot="5400000">
                <a:off x="3034443" y="333160"/>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3560D712-F8F1-4579-9B27-19B3FEB071CF}"/>
                  </a:ext>
                </a:extLst>
              </p:cNvPr>
              <p:cNvPicPr>
                <a:picLocks noChangeAspect="1"/>
              </p:cNvPicPr>
              <p:nvPr/>
            </p:nvPicPr>
            <p:blipFill>
              <a:blip r:embed="rId5">
                <a:alphaModFix amt="34000"/>
                <a:extLst>
                  <a:ext uri="{96DAC541-7B7A-43D3-8B79-37D633B846F1}">
                    <asvg:svgBlip xmlns:asvg="http://schemas.microsoft.com/office/drawing/2016/SVG/main" r:embed="rId6"/>
                  </a:ext>
                </a:extLst>
              </a:blip>
              <a:stretch>
                <a:fillRect/>
              </a:stretch>
            </p:blipFill>
            <p:spPr>
              <a:xfrm>
                <a:off x="3522315" y="751465"/>
                <a:ext cx="2164980" cy="1888432"/>
              </a:xfrm>
              <a:prstGeom prst="rect">
                <a:avLst/>
              </a:prstGeom>
            </p:spPr>
          </p:pic>
          <p:pic>
            <p:nvPicPr>
              <p:cNvPr id="14" name="Graphique 13" descr="Évaluation 3 étoiles avec un remplissage uni">
                <a:extLst>
                  <a:ext uri="{FF2B5EF4-FFF2-40B4-BE49-F238E27FC236}">
                    <a16:creationId xmlns:a16="http://schemas.microsoft.com/office/drawing/2014/main" id="{4684ED97-ED47-480B-848F-4258C269DFA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21966" y="1331979"/>
                <a:ext cx="1414265" cy="1414265"/>
              </a:xfrm>
              <a:prstGeom prst="rect">
                <a:avLst/>
              </a:prstGeom>
            </p:spPr>
          </p:pic>
          <p:pic>
            <p:nvPicPr>
              <p:cNvPr id="15" name="Graphique 14" descr="Utilisateurs avec un remplissage uni">
                <a:extLst>
                  <a:ext uri="{FF2B5EF4-FFF2-40B4-BE49-F238E27FC236}">
                    <a16:creationId xmlns:a16="http://schemas.microsoft.com/office/drawing/2014/main" id="{7879C650-F99E-49C4-9D25-4657D3D9330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78255" y="791283"/>
                <a:ext cx="1216971" cy="1216971"/>
              </a:xfrm>
              <a:prstGeom prst="rect">
                <a:avLst/>
              </a:prstGeom>
            </p:spPr>
          </p:pic>
        </p:grpSp>
      </p:grpSp>
      <p:sp>
        <p:nvSpPr>
          <p:cNvPr id="17" name="ZoneTexte 16">
            <a:extLst>
              <a:ext uri="{FF2B5EF4-FFF2-40B4-BE49-F238E27FC236}">
                <a16:creationId xmlns:a16="http://schemas.microsoft.com/office/drawing/2014/main" id="{DFC23B3B-D149-46A0-A456-D3AA35BE2FAE}"/>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8837196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0836493"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grpSp>
        <p:nvGrpSpPr>
          <p:cNvPr id="9" name="Groupe 8">
            <a:extLst>
              <a:ext uri="{FF2B5EF4-FFF2-40B4-BE49-F238E27FC236}">
                <a16:creationId xmlns:a16="http://schemas.microsoft.com/office/drawing/2014/main" id="{CC27EA98-198F-486A-B5C3-EBFE90DAAE40}"/>
              </a:ext>
            </a:extLst>
          </p:cNvPr>
          <p:cNvGrpSpPr/>
          <p:nvPr userDrawn="1"/>
        </p:nvGrpSpPr>
        <p:grpSpPr>
          <a:xfrm>
            <a:off x="84839" y="84838"/>
            <a:ext cx="7803238" cy="1209149"/>
            <a:chOff x="3540760" y="4074582"/>
            <a:chExt cx="7803238" cy="1209149"/>
          </a:xfrm>
        </p:grpSpPr>
        <p:sp>
          <p:nvSpPr>
            <p:cNvPr id="10" name="ZoneTexte 9">
              <a:extLst>
                <a:ext uri="{FF2B5EF4-FFF2-40B4-BE49-F238E27FC236}">
                  <a16:creationId xmlns:a16="http://schemas.microsoft.com/office/drawing/2014/main" id="{F6745101-189E-48E0-B6E4-4428C1DAE011}"/>
                </a:ext>
              </a:extLst>
            </p:cNvPr>
            <p:cNvSpPr txBox="1"/>
            <p:nvPr/>
          </p:nvSpPr>
          <p:spPr>
            <a:xfrm>
              <a:off x="4590534" y="4140548"/>
              <a:ext cx="6753464" cy="1077218"/>
            </a:xfrm>
            <a:prstGeom prst="rect">
              <a:avLst/>
            </a:prstGeom>
            <a:noFill/>
          </p:spPr>
          <p:txBody>
            <a:bodyPr wrap="square" anchor="ctr" anchorCtr="0">
              <a:spAutoFit/>
            </a:bodyPr>
            <a:lstStyle/>
            <a:p>
              <a:r>
                <a:rPr lang="fr-FR" sz="2400" b="1" dirty="0">
                  <a:solidFill>
                    <a:srgbClr val="FFD440"/>
                  </a:solidFill>
                  <a:latin typeface="Titillium Bd" panose="00000800000000000000" pitchFamily="50" charset="0"/>
                </a:rPr>
                <a:t>AMBITION 3</a:t>
              </a:r>
            </a:p>
            <a:p>
              <a:r>
                <a:rPr lang="fr-FR" sz="2000" b="1" dirty="0">
                  <a:solidFill>
                    <a:srgbClr val="137CA9"/>
                  </a:solidFill>
                  <a:latin typeface="Titillium Bd" panose="00000800000000000000" pitchFamily="50" charset="0"/>
                </a:rPr>
                <a:t>FAVORISER UN DÉVELOPPEMENT ÉCONOMIQUE DIVERSIFIÉ, INNOVANT ET ADAPTÉ AUX TRANSITIONS</a:t>
              </a:r>
              <a:endParaRPr lang="fr-FR" sz="2000" b="1" dirty="0">
                <a:solidFill>
                  <a:srgbClr val="FF0000"/>
                </a:solidFill>
                <a:latin typeface="Titillium Bd" panose="00000800000000000000" pitchFamily="50" charset="0"/>
              </a:endParaRPr>
            </a:p>
          </p:txBody>
        </p:sp>
        <p:grpSp>
          <p:nvGrpSpPr>
            <p:cNvPr id="11" name="Groupe 10">
              <a:extLst>
                <a:ext uri="{FF2B5EF4-FFF2-40B4-BE49-F238E27FC236}">
                  <a16:creationId xmlns:a16="http://schemas.microsoft.com/office/drawing/2014/main" id="{3CE57295-6485-4D48-B528-634797303FD8}"/>
                </a:ext>
              </a:extLst>
            </p:cNvPr>
            <p:cNvGrpSpPr/>
            <p:nvPr/>
          </p:nvGrpSpPr>
          <p:grpSpPr>
            <a:xfrm>
              <a:off x="3540760" y="4074582"/>
              <a:ext cx="1049113" cy="1209149"/>
              <a:chOff x="6160121" y="165134"/>
              <a:chExt cx="2725039" cy="3140727"/>
            </a:xfrm>
          </p:grpSpPr>
          <p:sp>
            <p:nvSpPr>
              <p:cNvPr id="12" name="Hexagone 11">
                <a:extLst>
                  <a:ext uri="{FF2B5EF4-FFF2-40B4-BE49-F238E27FC236}">
                    <a16:creationId xmlns:a16="http://schemas.microsoft.com/office/drawing/2014/main" id="{3AEDCDF4-D683-4D56-92D6-44175C561E76}"/>
                  </a:ext>
                </a:extLst>
              </p:cNvPr>
              <p:cNvSpPr/>
              <p:nvPr/>
            </p:nvSpPr>
            <p:spPr>
              <a:xfrm rot="5400000">
                <a:off x="5952277" y="372978"/>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980CA790-2292-4C67-8E60-950834496B6E}"/>
                  </a:ext>
                </a:extLst>
              </p:cNvPr>
              <p:cNvPicPr>
                <a:picLocks noChangeAspect="1"/>
              </p:cNvPicPr>
              <p:nvPr/>
            </p:nvPicPr>
            <p:blipFill>
              <a:blip r:embed="rId5">
                <a:alphaModFix amt="34000"/>
                <a:extLst>
                  <a:ext uri="{96DAC541-7B7A-43D3-8B79-37D633B846F1}">
                    <asvg:svgBlip xmlns:asvg="http://schemas.microsoft.com/office/drawing/2016/SVG/main" r:embed="rId6"/>
                  </a:ext>
                </a:extLst>
              </a:blip>
              <a:stretch>
                <a:fillRect/>
              </a:stretch>
            </p:blipFill>
            <p:spPr>
              <a:xfrm>
                <a:off x="6440149" y="791283"/>
                <a:ext cx="2164980" cy="1888432"/>
              </a:xfrm>
              <a:prstGeom prst="rect">
                <a:avLst/>
              </a:prstGeom>
            </p:spPr>
          </p:pic>
          <p:pic>
            <p:nvPicPr>
              <p:cNvPr id="14" name="Graphique 13" descr="Porte-documents avec un remplissage uni">
                <a:extLst>
                  <a:ext uri="{FF2B5EF4-FFF2-40B4-BE49-F238E27FC236}">
                    <a16:creationId xmlns:a16="http://schemas.microsoft.com/office/drawing/2014/main" id="{D666E2FE-E14C-4B66-9682-7B08416A13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4153" y="1099286"/>
                <a:ext cx="1216971" cy="1216971"/>
              </a:xfrm>
              <a:prstGeom prst="rect">
                <a:avLst/>
              </a:prstGeom>
            </p:spPr>
          </p:pic>
        </p:grpSp>
      </p:grpSp>
      <p:sp>
        <p:nvSpPr>
          <p:cNvPr id="16" name="ZoneTexte 15">
            <a:extLst>
              <a:ext uri="{FF2B5EF4-FFF2-40B4-BE49-F238E27FC236}">
                <a16:creationId xmlns:a16="http://schemas.microsoft.com/office/drawing/2014/main" id="{13BA8905-C51E-4274-A302-15560A2A1400}"/>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2995003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0836493"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grpSp>
        <p:nvGrpSpPr>
          <p:cNvPr id="9" name="Groupe 8">
            <a:extLst>
              <a:ext uri="{FF2B5EF4-FFF2-40B4-BE49-F238E27FC236}">
                <a16:creationId xmlns:a16="http://schemas.microsoft.com/office/drawing/2014/main" id="{D4DB5CEE-2B09-4EEF-87CE-BB65842DB545}"/>
              </a:ext>
            </a:extLst>
          </p:cNvPr>
          <p:cNvGrpSpPr/>
          <p:nvPr userDrawn="1"/>
        </p:nvGrpSpPr>
        <p:grpSpPr>
          <a:xfrm>
            <a:off x="72720" y="78817"/>
            <a:ext cx="8575521" cy="1209149"/>
            <a:chOff x="3550113" y="5437840"/>
            <a:chExt cx="8575521" cy="1209149"/>
          </a:xfrm>
        </p:grpSpPr>
        <p:sp>
          <p:nvSpPr>
            <p:cNvPr id="10" name="ZoneTexte 9">
              <a:extLst>
                <a:ext uri="{FF2B5EF4-FFF2-40B4-BE49-F238E27FC236}">
                  <a16:creationId xmlns:a16="http://schemas.microsoft.com/office/drawing/2014/main" id="{9798BB84-3BF4-484A-A150-ED1931CD2C01}"/>
                </a:ext>
              </a:extLst>
            </p:cNvPr>
            <p:cNvSpPr txBox="1"/>
            <p:nvPr/>
          </p:nvSpPr>
          <p:spPr>
            <a:xfrm>
              <a:off x="4590534" y="5503806"/>
              <a:ext cx="7535100" cy="1077218"/>
            </a:xfrm>
            <a:prstGeom prst="rect">
              <a:avLst/>
            </a:prstGeom>
            <a:noFill/>
          </p:spPr>
          <p:txBody>
            <a:bodyPr wrap="square" anchor="ctr" anchorCtr="0">
              <a:spAutoFit/>
            </a:bodyPr>
            <a:lstStyle/>
            <a:p>
              <a:r>
                <a:rPr lang="fr-FR" sz="2400" b="1" dirty="0">
                  <a:solidFill>
                    <a:srgbClr val="FFD440"/>
                  </a:solidFill>
                  <a:latin typeface="Titillium Bd" panose="00000800000000000000" pitchFamily="50" charset="0"/>
                </a:rPr>
                <a:t>AMBITION 4</a:t>
              </a:r>
            </a:p>
            <a:p>
              <a:r>
                <a:rPr lang="fr-FR" sz="2000" b="1" dirty="0">
                  <a:solidFill>
                    <a:srgbClr val="137CA9"/>
                  </a:solidFill>
                  <a:latin typeface="Titillium Bd" panose="00000800000000000000" pitchFamily="50" charset="0"/>
                </a:rPr>
                <a:t>METTRE EN PLACE UN DIALOGUE TERRITORIAL</a:t>
              </a:r>
            </a:p>
            <a:p>
              <a:r>
                <a:rPr lang="fr-FR" sz="2000" b="1" dirty="0">
                  <a:solidFill>
                    <a:srgbClr val="137CA9"/>
                  </a:solidFill>
                  <a:latin typeface="Titillium Bd" panose="00000800000000000000" pitchFamily="50" charset="0"/>
                </a:rPr>
                <a:t>AU SERVICE D’UNE MOBILISATION COLLECTIVE </a:t>
              </a:r>
            </a:p>
          </p:txBody>
        </p:sp>
        <p:grpSp>
          <p:nvGrpSpPr>
            <p:cNvPr id="11" name="Groupe 10">
              <a:extLst>
                <a:ext uri="{FF2B5EF4-FFF2-40B4-BE49-F238E27FC236}">
                  <a16:creationId xmlns:a16="http://schemas.microsoft.com/office/drawing/2014/main" id="{73BDDA87-C014-46A6-A975-A6D7A64D1651}"/>
                </a:ext>
              </a:extLst>
            </p:cNvPr>
            <p:cNvGrpSpPr/>
            <p:nvPr/>
          </p:nvGrpSpPr>
          <p:grpSpPr>
            <a:xfrm>
              <a:off x="3550113" y="5437840"/>
              <a:ext cx="1049113" cy="1209149"/>
              <a:chOff x="9092367" y="156662"/>
              <a:chExt cx="2725039" cy="3140727"/>
            </a:xfrm>
          </p:grpSpPr>
          <p:sp>
            <p:nvSpPr>
              <p:cNvPr id="12" name="Hexagone 11">
                <a:extLst>
                  <a:ext uri="{FF2B5EF4-FFF2-40B4-BE49-F238E27FC236}">
                    <a16:creationId xmlns:a16="http://schemas.microsoft.com/office/drawing/2014/main" id="{8C926C2A-94C3-44BC-B3A1-D7F40DB4D376}"/>
                  </a:ext>
                </a:extLst>
              </p:cNvPr>
              <p:cNvSpPr/>
              <p:nvPr/>
            </p:nvSpPr>
            <p:spPr>
              <a:xfrm rot="5400000">
                <a:off x="8884523" y="364506"/>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DEDB915E-F2CA-4D76-9FA5-4C99361AE5BA}"/>
                  </a:ext>
                </a:extLst>
              </p:cNvPr>
              <p:cNvPicPr>
                <a:picLocks noChangeAspect="1"/>
              </p:cNvPicPr>
              <p:nvPr/>
            </p:nvPicPr>
            <p:blipFill>
              <a:blip r:embed="rId5">
                <a:alphaModFix amt="34000"/>
                <a:extLst>
                  <a:ext uri="{96DAC541-7B7A-43D3-8B79-37D633B846F1}">
                    <asvg:svgBlip xmlns:asvg="http://schemas.microsoft.com/office/drawing/2016/SVG/main" r:embed="rId6"/>
                  </a:ext>
                </a:extLst>
              </a:blip>
              <a:stretch>
                <a:fillRect/>
              </a:stretch>
            </p:blipFill>
            <p:spPr>
              <a:xfrm>
                <a:off x="9372395" y="782811"/>
                <a:ext cx="2164980" cy="1888432"/>
              </a:xfrm>
              <a:prstGeom prst="rect">
                <a:avLst/>
              </a:prstGeom>
            </p:spPr>
          </p:pic>
          <p:pic>
            <p:nvPicPr>
              <p:cNvPr id="14" name="Graphique 13" descr="Réunion avec un remplissage uni">
                <a:extLst>
                  <a:ext uri="{FF2B5EF4-FFF2-40B4-BE49-F238E27FC236}">
                    <a16:creationId xmlns:a16="http://schemas.microsoft.com/office/drawing/2014/main" id="{2A446269-9C78-405C-81E9-303EB412BE4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55962" y="1006457"/>
                <a:ext cx="1356771" cy="1356771"/>
              </a:xfrm>
              <a:prstGeom prst="rect">
                <a:avLst/>
              </a:prstGeom>
            </p:spPr>
          </p:pic>
        </p:grpSp>
      </p:grpSp>
      <p:sp>
        <p:nvSpPr>
          <p:cNvPr id="15" name="ZoneTexte 14">
            <a:extLst>
              <a:ext uri="{FF2B5EF4-FFF2-40B4-BE49-F238E27FC236}">
                <a16:creationId xmlns:a16="http://schemas.microsoft.com/office/drawing/2014/main" id="{738357A1-7FFD-4B68-A641-8C876ACFB4BC}"/>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423774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960446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06391E-886A-454A-8643-E565AE1120E5}"/>
              </a:ext>
            </a:extLst>
          </p:cNvPr>
          <p:cNvSpPr/>
          <p:nvPr userDrawn="1"/>
        </p:nvSpPr>
        <p:spPr>
          <a:xfrm>
            <a:off x="1237668" y="2238551"/>
            <a:ext cx="10954332" cy="2074804"/>
          </a:xfrm>
          <a:prstGeom prst="rect">
            <a:avLst/>
          </a:prstGeom>
          <a:solidFill>
            <a:srgbClr val="FF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sp>
        <p:nvSpPr>
          <p:cNvPr id="26" name="Rectangle 25">
            <a:extLst>
              <a:ext uri="{FF2B5EF4-FFF2-40B4-BE49-F238E27FC236}">
                <a16:creationId xmlns:a16="http://schemas.microsoft.com/office/drawing/2014/main" id="{7DD81E5B-5499-408E-B744-7A96783D382C}"/>
              </a:ext>
            </a:extLst>
          </p:cNvPr>
          <p:cNvSpPr/>
          <p:nvPr userDrawn="1"/>
        </p:nvSpPr>
        <p:spPr>
          <a:xfrm>
            <a:off x="0" y="2238548"/>
            <a:ext cx="1237668" cy="2074805"/>
          </a:xfrm>
          <a:prstGeom prst="rect">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dirty="0">
                <a:solidFill>
                  <a:srgbClr val="FFD440"/>
                </a:solidFill>
                <a:latin typeface="Titillium Bd" panose="00000800000000000000" pitchFamily="50" charset="0"/>
              </a:rPr>
              <a:t>5</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BCC450BC-0660-48BA-B553-789909A92C93}"/>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B1021607-35B8-4FD3-9251-8E0BB1A63C7B}"/>
              </a:ext>
            </a:extLst>
          </p:cNvPr>
          <p:cNvPicPr>
            <a:picLocks noChangeAspect="1"/>
          </p:cNvPicPr>
          <p:nvPr userDrawn="1"/>
        </p:nvPicPr>
        <p:blipFill>
          <a:blip r:embed="rId5"/>
          <a:stretch>
            <a:fillRect/>
          </a:stretch>
        </p:blipFill>
        <p:spPr>
          <a:xfrm>
            <a:off x="102917" y="6461914"/>
            <a:ext cx="5172268" cy="364336"/>
          </a:xfrm>
          <a:prstGeom prst="rect">
            <a:avLst/>
          </a:prstGeom>
        </p:spPr>
      </p:pic>
    </p:spTree>
    <p:extLst>
      <p:ext uri="{BB962C8B-B14F-4D97-AF65-F5344CB8AC3E}">
        <p14:creationId xmlns:p14="http://schemas.microsoft.com/office/powerpoint/2010/main" val="3549363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31" name="ZoneTexte 30">
            <a:extLst>
              <a:ext uri="{FF2B5EF4-FFF2-40B4-BE49-F238E27FC236}">
                <a16:creationId xmlns:a16="http://schemas.microsoft.com/office/drawing/2014/main" id="{D542F86F-4B5B-49D1-A087-4D28CE5DCAC6}"/>
              </a:ext>
            </a:extLst>
          </p:cNvPr>
          <p:cNvSpPr txBox="1"/>
          <p:nvPr userDrawn="1"/>
        </p:nvSpPr>
        <p:spPr>
          <a:xfrm>
            <a:off x="641994" y="0"/>
            <a:ext cx="535875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SUIVI &amp; ÉVALUATION</a:t>
            </a:r>
            <a:endParaRPr lang="fr-FR" sz="2400" b="1" dirty="0">
              <a:solidFill>
                <a:srgbClr val="137CA9"/>
              </a:solidFill>
              <a:latin typeface="Titillium" panose="00000500000000000000" pitchFamily="50" charset="0"/>
            </a:endParaRPr>
          </a:p>
        </p:txBody>
      </p:sp>
      <p:sp>
        <p:nvSpPr>
          <p:cNvPr id="21" name="Rectangle 20">
            <a:extLst>
              <a:ext uri="{FF2B5EF4-FFF2-40B4-BE49-F238E27FC236}">
                <a16:creationId xmlns:a16="http://schemas.microsoft.com/office/drawing/2014/main" id="{FD1B6788-300F-4986-93E0-AAC35CD72233}"/>
              </a:ext>
            </a:extLst>
          </p:cNvPr>
          <p:cNvSpPr/>
          <p:nvPr userDrawn="1"/>
        </p:nvSpPr>
        <p:spPr>
          <a:xfrm>
            <a:off x="3462138" y="461664"/>
            <a:ext cx="364779" cy="6243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7D5E3053-E8F7-418C-A5FE-18DC8640B539}"/>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6611716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06391E-886A-454A-8643-E565AE1120E5}"/>
              </a:ext>
            </a:extLst>
          </p:cNvPr>
          <p:cNvSpPr/>
          <p:nvPr userDrawn="1"/>
        </p:nvSpPr>
        <p:spPr>
          <a:xfrm>
            <a:off x="1237668" y="2238551"/>
            <a:ext cx="10954332" cy="2074804"/>
          </a:xfrm>
          <a:prstGeom prst="rect">
            <a:avLst/>
          </a:prstGeom>
          <a:solidFill>
            <a:srgbClr val="FF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sp>
        <p:nvSpPr>
          <p:cNvPr id="26" name="Rectangle 25">
            <a:extLst>
              <a:ext uri="{FF2B5EF4-FFF2-40B4-BE49-F238E27FC236}">
                <a16:creationId xmlns:a16="http://schemas.microsoft.com/office/drawing/2014/main" id="{7DD81E5B-5499-408E-B744-7A96783D382C}"/>
              </a:ext>
            </a:extLst>
          </p:cNvPr>
          <p:cNvSpPr/>
          <p:nvPr userDrawn="1"/>
        </p:nvSpPr>
        <p:spPr>
          <a:xfrm>
            <a:off x="0" y="2238548"/>
            <a:ext cx="1237668" cy="2074805"/>
          </a:xfrm>
          <a:prstGeom prst="rect">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dirty="0">
                <a:solidFill>
                  <a:srgbClr val="FFD440"/>
                </a:solidFill>
                <a:latin typeface="Titillium Bd" panose="00000800000000000000" pitchFamily="50" charset="0"/>
              </a:rPr>
              <a:t>6</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BCC450BC-0660-48BA-B553-789909A92C93}"/>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B1021607-35B8-4FD3-9251-8E0BB1A63C7B}"/>
              </a:ext>
            </a:extLst>
          </p:cNvPr>
          <p:cNvPicPr>
            <a:picLocks noChangeAspect="1"/>
          </p:cNvPicPr>
          <p:nvPr userDrawn="1"/>
        </p:nvPicPr>
        <p:blipFill>
          <a:blip r:embed="rId5"/>
          <a:stretch>
            <a:fillRect/>
          </a:stretch>
        </p:blipFill>
        <p:spPr>
          <a:xfrm>
            <a:off x="102917" y="6461914"/>
            <a:ext cx="5172268" cy="364336"/>
          </a:xfrm>
          <a:prstGeom prst="rect">
            <a:avLst/>
          </a:prstGeom>
        </p:spPr>
      </p:pic>
    </p:spTree>
    <p:extLst>
      <p:ext uri="{BB962C8B-B14F-4D97-AF65-F5344CB8AC3E}">
        <p14:creationId xmlns:p14="http://schemas.microsoft.com/office/powerpoint/2010/main" val="2046947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31" name="ZoneTexte 30">
            <a:extLst>
              <a:ext uri="{FF2B5EF4-FFF2-40B4-BE49-F238E27FC236}">
                <a16:creationId xmlns:a16="http://schemas.microsoft.com/office/drawing/2014/main" id="{D542F86F-4B5B-49D1-A087-4D28CE5DCAC6}"/>
              </a:ext>
            </a:extLst>
          </p:cNvPr>
          <p:cNvSpPr txBox="1"/>
          <p:nvPr userDrawn="1"/>
        </p:nvSpPr>
        <p:spPr>
          <a:xfrm>
            <a:off x="641994" y="0"/>
            <a:ext cx="535875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CONCLUSION &amp; PERSPECTIVES</a:t>
            </a:r>
            <a:endParaRPr lang="fr-FR" sz="2400" b="1" dirty="0">
              <a:solidFill>
                <a:srgbClr val="137CA9"/>
              </a:solidFill>
              <a:latin typeface="Titillium" panose="00000500000000000000" pitchFamily="50" charset="0"/>
            </a:endParaRPr>
          </a:p>
        </p:txBody>
      </p:sp>
      <p:sp>
        <p:nvSpPr>
          <p:cNvPr id="21" name="Rectangle 20">
            <a:extLst>
              <a:ext uri="{FF2B5EF4-FFF2-40B4-BE49-F238E27FC236}">
                <a16:creationId xmlns:a16="http://schemas.microsoft.com/office/drawing/2014/main" id="{FD1B6788-300F-4986-93E0-AAC35CD72233}"/>
              </a:ext>
            </a:extLst>
          </p:cNvPr>
          <p:cNvSpPr/>
          <p:nvPr userDrawn="1"/>
        </p:nvSpPr>
        <p:spPr>
          <a:xfrm>
            <a:off x="3462138" y="461664"/>
            <a:ext cx="364779" cy="6243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7D5E3053-E8F7-418C-A5FE-18DC8640B539}"/>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8151493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re vertical et texte">
    <p:spTree>
      <p:nvGrpSpPr>
        <p:cNvPr id="1" name=""/>
        <p:cNvGrpSpPr/>
        <p:nvPr/>
      </p:nvGrpSpPr>
      <p:grpSpPr>
        <a:xfrm>
          <a:off x="0" y="0"/>
          <a:ext cx="0" cy="0"/>
          <a:chOff x="0" y="0"/>
          <a:chExt cx="0" cy="0"/>
        </a:xfrm>
      </p:grpSpPr>
      <p:pic>
        <p:nvPicPr>
          <p:cNvPr id="23" name="Image 22" descr="Une image contenant shoji, carrelé, nid d’abeille, salle de bain&#10;&#10;Description générée automatiquement">
            <a:extLst>
              <a:ext uri="{FF2B5EF4-FFF2-40B4-BE49-F238E27FC236}">
                <a16:creationId xmlns:a16="http://schemas.microsoft.com/office/drawing/2014/main" id="{5CD99344-CF11-4FD8-B3E6-A6D3C2C62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93321" y="130963"/>
            <a:ext cx="6350039" cy="6596074"/>
          </a:xfrm>
          <a:prstGeom prst="rect">
            <a:avLst/>
          </a:prstGeom>
        </p:spPr>
      </p:pic>
      <p:sp>
        <p:nvSpPr>
          <p:cNvPr id="24" name="Rectangle 23">
            <a:extLst>
              <a:ext uri="{FF2B5EF4-FFF2-40B4-BE49-F238E27FC236}">
                <a16:creationId xmlns:a16="http://schemas.microsoft.com/office/drawing/2014/main" id="{F0DEB6C8-11BF-4ECB-8A6C-30F0A80D3F06}"/>
              </a:ext>
            </a:extLst>
          </p:cNvPr>
          <p:cNvSpPr/>
          <p:nvPr userDrawn="1"/>
        </p:nvSpPr>
        <p:spPr>
          <a:xfrm>
            <a:off x="5591966" y="0"/>
            <a:ext cx="6600033" cy="684882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5" name="Image 24">
            <a:extLst>
              <a:ext uri="{FF2B5EF4-FFF2-40B4-BE49-F238E27FC236}">
                <a16:creationId xmlns:a16="http://schemas.microsoft.com/office/drawing/2014/main" id="{98BA5845-4CDF-4AB1-8684-C2B0FB82D167}"/>
              </a:ext>
            </a:extLst>
          </p:cNvPr>
          <p:cNvPicPr>
            <a:picLocks noChangeAspect="1"/>
          </p:cNvPicPr>
          <p:nvPr userDrawn="1"/>
        </p:nvPicPr>
        <p:blipFill>
          <a:blip r:embed="rId3"/>
          <a:stretch>
            <a:fillRect/>
          </a:stretch>
        </p:blipFill>
        <p:spPr>
          <a:xfrm>
            <a:off x="159034" y="243228"/>
            <a:ext cx="2564540" cy="1844189"/>
          </a:xfrm>
          <a:prstGeom prst="rect">
            <a:avLst/>
          </a:prstGeom>
        </p:spPr>
      </p:pic>
      <p:pic>
        <p:nvPicPr>
          <p:cNvPr id="26" name="Picture 2" descr="Blason de Caen la Mer">
            <a:extLst>
              <a:ext uri="{FF2B5EF4-FFF2-40B4-BE49-F238E27FC236}">
                <a16:creationId xmlns:a16="http://schemas.microsoft.com/office/drawing/2014/main" id="{27C6CB41-286D-4C40-8DD2-52E824FA576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24929" y="377735"/>
            <a:ext cx="2150456" cy="157517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F95A3280-0162-46C3-A6DC-9D17D87535DE}"/>
              </a:ext>
            </a:extLst>
          </p:cNvPr>
          <p:cNvPicPr>
            <a:picLocks noChangeAspect="1"/>
          </p:cNvPicPr>
          <p:nvPr userDrawn="1"/>
        </p:nvPicPr>
        <p:blipFill>
          <a:blip r:embed="rId5"/>
          <a:stretch>
            <a:fillRect/>
          </a:stretch>
        </p:blipFill>
        <p:spPr>
          <a:xfrm>
            <a:off x="-84975" y="3086036"/>
            <a:ext cx="8296104" cy="3762792"/>
          </a:xfrm>
          <a:prstGeom prst="rect">
            <a:avLst/>
          </a:prstGeom>
        </p:spPr>
      </p:pic>
    </p:spTree>
    <p:extLst>
      <p:ext uri="{BB962C8B-B14F-4D97-AF65-F5344CB8AC3E}">
        <p14:creationId xmlns:p14="http://schemas.microsoft.com/office/powerpoint/2010/main" val="59005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44ABA9-BD7C-A731-4C31-6BDB9922D4F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38F0D04-DB52-B401-A1E1-63FC2ECC8E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D21133E-EFEE-7855-34E0-9DA2913821BC}"/>
              </a:ext>
            </a:extLst>
          </p:cNvPr>
          <p:cNvSpPr>
            <a:spLocks noGrp="1"/>
          </p:cNvSpPr>
          <p:nvPr>
            <p:ph type="dt" sz="half" idx="10"/>
          </p:nvPr>
        </p:nvSpPr>
        <p:spPr/>
        <p:txBody>
          <a:bodyPr/>
          <a:lstStyle/>
          <a:p>
            <a:fld id="{127B2A77-02D7-F847-8CDB-718C50BAB57A}"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3DCC495D-B0EA-C678-F02D-0DA31AD551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FEEF2D-50CD-AB9F-2B44-E11E375D198C}"/>
              </a:ext>
            </a:extLst>
          </p:cNvPr>
          <p:cNvSpPr>
            <a:spLocks noGrp="1"/>
          </p:cNvSpPr>
          <p:nvPr>
            <p:ph type="sldNum" sz="quarter" idx="12"/>
          </p:nvPr>
        </p:nvSpPr>
        <p:spPr/>
        <p:txBody>
          <a:bodyPr/>
          <a:lstStyle/>
          <a:p>
            <a:fld id="{F34D31CE-DC7D-3944-9B35-E7B7E40E2D4E}" type="slidenum">
              <a:rPr lang="fr-FR" smtClean="0"/>
              <a:t>‹N°›</a:t>
            </a:fld>
            <a:endParaRPr lang="fr-FR"/>
          </a:p>
        </p:txBody>
      </p:sp>
    </p:spTree>
    <p:extLst>
      <p:ext uri="{BB962C8B-B14F-4D97-AF65-F5344CB8AC3E}">
        <p14:creationId xmlns:p14="http://schemas.microsoft.com/office/powerpoint/2010/main" val="32308124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753BA8B0-C07E-4AAF-8D87-F5F81F37C66F}"/>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23068649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Tree>
    <p:extLst>
      <p:ext uri="{BB962C8B-B14F-4D97-AF65-F5344CB8AC3E}">
        <p14:creationId xmlns:p14="http://schemas.microsoft.com/office/powerpoint/2010/main" val="23586447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Tree>
    <p:extLst>
      <p:ext uri="{BB962C8B-B14F-4D97-AF65-F5344CB8AC3E}">
        <p14:creationId xmlns:p14="http://schemas.microsoft.com/office/powerpoint/2010/main" val="19199534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0" y="0"/>
            <a:ext cx="1054680" cy="77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462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2427774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05976664-8B75-4DDC-BAEE-F67BD626AEED}"/>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endParaRPr lang="fr-FR" sz="2400" b="0" dirty="0">
              <a:solidFill>
                <a:srgbClr val="137CA9"/>
              </a:solidFill>
              <a:latin typeface="Titillium" panose="00000500000000000000" pitchFamily="50" charset="0"/>
            </a:endParaRPr>
          </a:p>
        </p:txBody>
      </p:sp>
      <p:sp>
        <p:nvSpPr>
          <p:cNvPr id="11" name="ZoneTexte 10">
            <a:extLst>
              <a:ext uri="{FF2B5EF4-FFF2-40B4-BE49-F238E27FC236}">
                <a16:creationId xmlns:a16="http://schemas.microsoft.com/office/drawing/2014/main" id="{F78A474D-7C24-4C34-82B7-E53A011ECE37}"/>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7448401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8D8ABC28-EC52-447D-9675-C8F58D33D509}"/>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r>
              <a:rPr lang="fr-FR" sz="2400" b="0" dirty="0">
                <a:solidFill>
                  <a:srgbClr val="137CA9"/>
                </a:solidFill>
                <a:latin typeface="Titillium" panose="00000500000000000000" pitchFamily="50" charset="0"/>
              </a:rPr>
              <a:t>PHASE 1</a:t>
            </a:r>
          </a:p>
        </p:txBody>
      </p:sp>
      <p:sp>
        <p:nvSpPr>
          <p:cNvPr id="11" name="ZoneTexte 10">
            <a:extLst>
              <a:ext uri="{FF2B5EF4-FFF2-40B4-BE49-F238E27FC236}">
                <a16:creationId xmlns:a16="http://schemas.microsoft.com/office/drawing/2014/main" id="{9DF784BA-B99D-4B6C-B443-1907605795F2}"/>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16329325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91D650EB-BE01-4650-9BEB-79B5BBCC70D8}"/>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r>
              <a:rPr lang="fr-FR" sz="2400" b="0" dirty="0">
                <a:solidFill>
                  <a:srgbClr val="137CA9"/>
                </a:solidFill>
                <a:latin typeface="Titillium" panose="00000500000000000000" pitchFamily="50" charset="0"/>
              </a:rPr>
              <a:t>PHASE 2</a:t>
            </a:r>
          </a:p>
        </p:txBody>
      </p:sp>
      <p:sp>
        <p:nvSpPr>
          <p:cNvPr id="11" name="ZoneTexte 10">
            <a:extLst>
              <a:ext uri="{FF2B5EF4-FFF2-40B4-BE49-F238E27FC236}">
                <a16:creationId xmlns:a16="http://schemas.microsoft.com/office/drawing/2014/main" id="{7BAD23ED-61BE-4E0B-A381-DAE149300E92}"/>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19202847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E78AE224-C20D-43FF-82D3-72EB5BE72698}"/>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r>
              <a:rPr lang="fr-FR" sz="2400" b="0" dirty="0">
                <a:solidFill>
                  <a:srgbClr val="137CA9"/>
                </a:solidFill>
                <a:latin typeface="Titillium" panose="00000500000000000000" pitchFamily="50" charset="0"/>
              </a:rPr>
              <a:t>PHASE 4</a:t>
            </a:r>
          </a:p>
        </p:txBody>
      </p:sp>
      <p:sp>
        <p:nvSpPr>
          <p:cNvPr id="11" name="ZoneTexte 10">
            <a:extLst>
              <a:ext uri="{FF2B5EF4-FFF2-40B4-BE49-F238E27FC236}">
                <a16:creationId xmlns:a16="http://schemas.microsoft.com/office/drawing/2014/main" id="{17CC4B2C-44DE-4006-8279-0683E536D769}"/>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5506866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E78AE224-C20D-43FF-82D3-72EB5BE72698}"/>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r>
              <a:rPr lang="fr-FR" sz="2400" b="0" dirty="0">
                <a:solidFill>
                  <a:srgbClr val="137CA9"/>
                </a:solidFill>
                <a:latin typeface="Titillium" panose="00000500000000000000" pitchFamily="50" charset="0"/>
              </a:rPr>
              <a:t>PHASE 3</a:t>
            </a:r>
          </a:p>
        </p:txBody>
      </p:sp>
      <p:sp>
        <p:nvSpPr>
          <p:cNvPr id="11" name="ZoneTexte 10">
            <a:extLst>
              <a:ext uri="{FF2B5EF4-FFF2-40B4-BE49-F238E27FC236}">
                <a16:creationId xmlns:a16="http://schemas.microsoft.com/office/drawing/2014/main" id="{7D8C128D-8871-432A-A3CA-D41BEBBE1E2A}"/>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593366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06391E-886A-454A-8643-E565AE1120E5}"/>
              </a:ext>
            </a:extLst>
          </p:cNvPr>
          <p:cNvSpPr/>
          <p:nvPr userDrawn="1"/>
        </p:nvSpPr>
        <p:spPr>
          <a:xfrm>
            <a:off x="1237668" y="2238551"/>
            <a:ext cx="10954332" cy="2074804"/>
          </a:xfrm>
          <a:prstGeom prst="rect">
            <a:avLst/>
          </a:prstGeom>
          <a:solidFill>
            <a:srgbClr val="FF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sp>
        <p:nvSpPr>
          <p:cNvPr id="26" name="Rectangle 25">
            <a:extLst>
              <a:ext uri="{FF2B5EF4-FFF2-40B4-BE49-F238E27FC236}">
                <a16:creationId xmlns:a16="http://schemas.microsoft.com/office/drawing/2014/main" id="{7DD81E5B-5499-408E-B744-7A96783D382C}"/>
              </a:ext>
            </a:extLst>
          </p:cNvPr>
          <p:cNvSpPr/>
          <p:nvPr userDrawn="1"/>
        </p:nvSpPr>
        <p:spPr>
          <a:xfrm>
            <a:off x="0" y="2238548"/>
            <a:ext cx="1237668" cy="2074805"/>
          </a:xfrm>
          <a:prstGeom prst="rect">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dirty="0">
                <a:solidFill>
                  <a:srgbClr val="FFD440"/>
                </a:solidFill>
                <a:latin typeface="Titillium Bd" panose="00000800000000000000" pitchFamily="50" charset="0"/>
              </a:rPr>
              <a:t>3</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BCC450BC-0660-48BA-B553-789909A92C93}"/>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B1021607-35B8-4FD3-9251-8E0BB1A63C7B}"/>
              </a:ext>
            </a:extLst>
          </p:cNvPr>
          <p:cNvPicPr>
            <a:picLocks noChangeAspect="1"/>
          </p:cNvPicPr>
          <p:nvPr userDrawn="1"/>
        </p:nvPicPr>
        <p:blipFill>
          <a:blip r:embed="rId5"/>
          <a:stretch>
            <a:fillRect/>
          </a:stretch>
        </p:blipFill>
        <p:spPr>
          <a:xfrm>
            <a:off x="102917" y="6461914"/>
            <a:ext cx="5172268" cy="364336"/>
          </a:xfrm>
          <a:prstGeom prst="rect">
            <a:avLst/>
          </a:prstGeom>
        </p:spPr>
      </p:pic>
      <p:sp>
        <p:nvSpPr>
          <p:cNvPr id="12" name="ZoneTexte 11">
            <a:extLst>
              <a:ext uri="{FF2B5EF4-FFF2-40B4-BE49-F238E27FC236}">
                <a16:creationId xmlns:a16="http://schemas.microsoft.com/office/drawing/2014/main" id="{A81D2B85-DA46-4D16-AC12-1DADF054C3AB}"/>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9118811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31" name="ZoneTexte 30">
            <a:extLst>
              <a:ext uri="{FF2B5EF4-FFF2-40B4-BE49-F238E27FC236}">
                <a16:creationId xmlns:a16="http://schemas.microsoft.com/office/drawing/2014/main" id="{D542F86F-4B5B-49D1-A087-4D28CE5DCAC6}"/>
              </a:ext>
            </a:extLst>
          </p:cNvPr>
          <p:cNvSpPr txBox="1"/>
          <p:nvPr userDrawn="1"/>
        </p:nvSpPr>
        <p:spPr>
          <a:xfrm>
            <a:off x="641994" y="0"/>
            <a:ext cx="535875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DU DIAGNOSTIC À LA STRAT</a:t>
            </a:r>
            <a:r>
              <a:rPr lang="fr-FR" sz="2400" dirty="0">
                <a:solidFill>
                  <a:srgbClr val="137CA9"/>
                </a:solidFill>
                <a:latin typeface="Titillium Bd" panose="00000800000000000000" pitchFamily="50" charset="0"/>
                <a:sym typeface="Wingdings" panose="05000000000000000000" pitchFamily="2" charset="2"/>
              </a:rPr>
              <a:t>É</a:t>
            </a:r>
            <a:r>
              <a:rPr lang="fr-FR" sz="2400" b="1" dirty="0">
                <a:solidFill>
                  <a:srgbClr val="137CA9"/>
                </a:solidFill>
                <a:latin typeface="Titillium Bd" panose="00000800000000000000" pitchFamily="50" charset="0"/>
              </a:rPr>
              <a:t>GIE</a:t>
            </a:r>
            <a:endParaRPr lang="fr-FR" sz="2400" b="1" dirty="0">
              <a:solidFill>
                <a:srgbClr val="137CA9"/>
              </a:solidFill>
              <a:latin typeface="Titillium" panose="00000500000000000000" pitchFamily="50" charset="0"/>
            </a:endParaRPr>
          </a:p>
        </p:txBody>
      </p:sp>
    </p:spTree>
    <p:extLst>
      <p:ext uri="{BB962C8B-B14F-4D97-AF65-F5344CB8AC3E}">
        <p14:creationId xmlns:p14="http://schemas.microsoft.com/office/powerpoint/2010/main" val="28511738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06391E-886A-454A-8643-E565AE1120E5}"/>
              </a:ext>
            </a:extLst>
          </p:cNvPr>
          <p:cNvSpPr/>
          <p:nvPr userDrawn="1"/>
        </p:nvSpPr>
        <p:spPr>
          <a:xfrm>
            <a:off x="1237668" y="2238551"/>
            <a:ext cx="10954332" cy="2074804"/>
          </a:xfrm>
          <a:prstGeom prst="rect">
            <a:avLst/>
          </a:prstGeom>
          <a:solidFill>
            <a:srgbClr val="FF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sp>
        <p:nvSpPr>
          <p:cNvPr id="26" name="Rectangle 25">
            <a:extLst>
              <a:ext uri="{FF2B5EF4-FFF2-40B4-BE49-F238E27FC236}">
                <a16:creationId xmlns:a16="http://schemas.microsoft.com/office/drawing/2014/main" id="{7DD81E5B-5499-408E-B744-7A96783D382C}"/>
              </a:ext>
            </a:extLst>
          </p:cNvPr>
          <p:cNvSpPr/>
          <p:nvPr userDrawn="1"/>
        </p:nvSpPr>
        <p:spPr>
          <a:xfrm>
            <a:off x="0" y="2238548"/>
            <a:ext cx="1237668" cy="2074805"/>
          </a:xfrm>
          <a:prstGeom prst="rect">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dirty="0">
                <a:solidFill>
                  <a:srgbClr val="FFD440"/>
                </a:solidFill>
                <a:latin typeface="Titillium Bd" panose="00000800000000000000" pitchFamily="50" charset="0"/>
              </a:rPr>
              <a:t>4</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BCC450BC-0660-48BA-B553-789909A92C93}"/>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B1021607-35B8-4FD3-9251-8E0BB1A63C7B}"/>
              </a:ext>
            </a:extLst>
          </p:cNvPr>
          <p:cNvPicPr>
            <a:picLocks noChangeAspect="1"/>
          </p:cNvPicPr>
          <p:nvPr userDrawn="1"/>
        </p:nvPicPr>
        <p:blipFill>
          <a:blip r:embed="rId5"/>
          <a:stretch>
            <a:fillRect/>
          </a:stretch>
        </p:blipFill>
        <p:spPr>
          <a:xfrm>
            <a:off x="102917" y="6461914"/>
            <a:ext cx="5172268" cy="364336"/>
          </a:xfrm>
          <a:prstGeom prst="rect">
            <a:avLst/>
          </a:prstGeom>
        </p:spPr>
      </p:pic>
    </p:spTree>
    <p:extLst>
      <p:ext uri="{BB962C8B-B14F-4D97-AF65-F5344CB8AC3E}">
        <p14:creationId xmlns:p14="http://schemas.microsoft.com/office/powerpoint/2010/main" val="33905568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31" name="ZoneTexte 30">
            <a:extLst>
              <a:ext uri="{FF2B5EF4-FFF2-40B4-BE49-F238E27FC236}">
                <a16:creationId xmlns:a16="http://schemas.microsoft.com/office/drawing/2014/main" id="{D542F86F-4B5B-49D1-A087-4D28CE5DCAC6}"/>
              </a:ext>
            </a:extLst>
          </p:cNvPr>
          <p:cNvSpPr txBox="1"/>
          <p:nvPr userDrawn="1"/>
        </p:nvSpPr>
        <p:spPr>
          <a:xfrm>
            <a:off x="641994" y="0"/>
            <a:ext cx="535875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 PROJET POUR LE TERRITOIRE</a:t>
            </a:r>
          </a:p>
        </p:txBody>
      </p:sp>
      <p:sp>
        <p:nvSpPr>
          <p:cNvPr id="10" name="ZoneTexte 9">
            <a:extLst>
              <a:ext uri="{FF2B5EF4-FFF2-40B4-BE49-F238E27FC236}">
                <a16:creationId xmlns:a16="http://schemas.microsoft.com/office/drawing/2014/main" id="{28305E33-7B2F-4979-83A1-07C46E9300E9}"/>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22034141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0836493"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grpSp>
        <p:nvGrpSpPr>
          <p:cNvPr id="9" name="Groupe 8">
            <a:extLst>
              <a:ext uri="{FF2B5EF4-FFF2-40B4-BE49-F238E27FC236}">
                <a16:creationId xmlns:a16="http://schemas.microsoft.com/office/drawing/2014/main" id="{6E6204A2-A828-4247-B116-65D3E2F8D1F3}"/>
              </a:ext>
            </a:extLst>
          </p:cNvPr>
          <p:cNvGrpSpPr/>
          <p:nvPr userDrawn="1"/>
        </p:nvGrpSpPr>
        <p:grpSpPr>
          <a:xfrm>
            <a:off x="82221" y="-50101"/>
            <a:ext cx="7779733" cy="1384995"/>
            <a:chOff x="3540761" y="1217688"/>
            <a:chExt cx="7779733" cy="1384995"/>
          </a:xfrm>
        </p:grpSpPr>
        <p:sp>
          <p:nvSpPr>
            <p:cNvPr id="10" name="ZoneTexte 9">
              <a:extLst>
                <a:ext uri="{FF2B5EF4-FFF2-40B4-BE49-F238E27FC236}">
                  <a16:creationId xmlns:a16="http://schemas.microsoft.com/office/drawing/2014/main" id="{C2EA712C-BF5F-466A-A384-52814E056F19}"/>
                </a:ext>
              </a:extLst>
            </p:cNvPr>
            <p:cNvSpPr txBox="1"/>
            <p:nvPr/>
          </p:nvSpPr>
          <p:spPr>
            <a:xfrm>
              <a:off x="4590533" y="1217688"/>
              <a:ext cx="6729961" cy="1384995"/>
            </a:xfrm>
            <a:prstGeom prst="rect">
              <a:avLst/>
            </a:prstGeom>
            <a:noFill/>
          </p:spPr>
          <p:txBody>
            <a:bodyPr wrap="square" anchor="ctr" anchorCtr="0">
              <a:spAutoFit/>
            </a:bodyPr>
            <a:lstStyle/>
            <a:p>
              <a:r>
                <a:rPr lang="fr-FR" sz="2400" b="1" dirty="0">
                  <a:solidFill>
                    <a:srgbClr val="FFD440"/>
                  </a:solidFill>
                  <a:latin typeface="Titillium Bd" panose="00000800000000000000" pitchFamily="50" charset="0"/>
                </a:rPr>
                <a:t>AMBITION 1</a:t>
              </a:r>
            </a:p>
            <a:p>
              <a:r>
                <a:rPr lang="fr-FR" sz="2000" b="1" dirty="0">
                  <a:solidFill>
                    <a:srgbClr val="137CA9"/>
                  </a:solidFill>
                  <a:effectLst/>
                  <a:latin typeface="Titillium Bd" panose="00000800000000000000" pitchFamily="50" charset="0"/>
                  <a:ea typeface="Calibri" panose="020F0502020204030204" pitchFamily="34" charset="0"/>
                  <a:cs typeface="Times New Roman" panose="02020603050405020304" pitchFamily="18" charset="0"/>
                </a:rPr>
                <a:t>ACCÉLÉRER LES TRANSITIONS À TRAVERS UN NOUVEAU MODÈLE D’AMÉNAGEMENT PLUS DURABLE,</a:t>
              </a:r>
            </a:p>
            <a:p>
              <a:r>
                <a:rPr lang="fr-FR" sz="2000" b="1" dirty="0">
                  <a:solidFill>
                    <a:srgbClr val="137CA9"/>
                  </a:solidFill>
                  <a:effectLst/>
                  <a:latin typeface="Titillium Bd" panose="00000800000000000000" pitchFamily="50" charset="0"/>
                  <a:ea typeface="Calibri" panose="020F0502020204030204" pitchFamily="34" charset="0"/>
                  <a:cs typeface="Times New Roman" panose="02020603050405020304" pitchFamily="18" charset="0"/>
                </a:rPr>
                <a:t>PLUS ÉQUILIBRÉ ET PLUS CONNECTÉ</a:t>
              </a:r>
              <a:endParaRPr lang="fr-FR" sz="2400" b="1" dirty="0">
                <a:solidFill>
                  <a:srgbClr val="137CA9"/>
                </a:solidFill>
                <a:latin typeface="Titillium Bd" panose="00000800000000000000" pitchFamily="50" charset="0"/>
              </a:endParaRPr>
            </a:p>
          </p:txBody>
        </p:sp>
        <p:grpSp>
          <p:nvGrpSpPr>
            <p:cNvPr id="11" name="Groupe 10">
              <a:extLst>
                <a:ext uri="{FF2B5EF4-FFF2-40B4-BE49-F238E27FC236}">
                  <a16:creationId xmlns:a16="http://schemas.microsoft.com/office/drawing/2014/main" id="{AA46A720-5F79-4997-B93A-2F71B9745189}"/>
                </a:ext>
              </a:extLst>
            </p:cNvPr>
            <p:cNvGrpSpPr/>
            <p:nvPr/>
          </p:nvGrpSpPr>
          <p:grpSpPr>
            <a:xfrm>
              <a:off x="3540761" y="1351792"/>
              <a:ext cx="1049114" cy="1209149"/>
              <a:chOff x="582141" y="4263096"/>
              <a:chExt cx="889350" cy="1025015"/>
            </a:xfrm>
          </p:grpSpPr>
          <p:sp>
            <p:nvSpPr>
              <p:cNvPr id="12" name="Hexagone 11">
                <a:extLst>
                  <a:ext uri="{FF2B5EF4-FFF2-40B4-BE49-F238E27FC236}">
                    <a16:creationId xmlns:a16="http://schemas.microsoft.com/office/drawing/2014/main" id="{FDC705FE-AC0C-4919-9BCB-64205CB4B29A}"/>
                  </a:ext>
                </a:extLst>
              </p:cNvPr>
              <p:cNvSpPr/>
              <p:nvPr/>
            </p:nvSpPr>
            <p:spPr>
              <a:xfrm rot="5400000">
                <a:off x="514308" y="4330929"/>
                <a:ext cx="1025015" cy="889350"/>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8535A83B-030A-4C30-8884-CF8BFC564F4F}"/>
                  </a:ext>
                </a:extLst>
              </p:cNvPr>
              <p:cNvPicPr>
                <a:picLocks noChangeAspect="1"/>
              </p:cNvPicPr>
              <p:nvPr/>
            </p:nvPicPr>
            <p:blipFill>
              <a:blip r:embed="rId5">
                <a:alphaModFix amt="34000"/>
                <a:extLst>
                  <a:ext uri="{96DAC541-7B7A-43D3-8B79-37D633B846F1}">
                    <asvg:svgBlip xmlns:asvg="http://schemas.microsoft.com/office/drawing/2016/SVG/main" r:embed="rId6"/>
                  </a:ext>
                </a:extLst>
              </a:blip>
              <a:stretch>
                <a:fillRect/>
              </a:stretch>
            </p:blipFill>
            <p:spPr>
              <a:xfrm>
                <a:off x="673532" y="4467447"/>
                <a:ext cx="706568" cy="616313"/>
              </a:xfrm>
              <a:prstGeom prst="rect">
                <a:avLst/>
              </a:prstGeom>
            </p:spPr>
          </p:pic>
          <p:cxnSp>
            <p:nvCxnSpPr>
              <p:cNvPr id="14" name="Connecteur droit 13">
                <a:extLst>
                  <a:ext uri="{FF2B5EF4-FFF2-40B4-BE49-F238E27FC236}">
                    <a16:creationId xmlns:a16="http://schemas.microsoft.com/office/drawing/2014/main" id="{757F19B9-6E7C-4A64-B907-6C64436DAE55}"/>
                  </a:ext>
                </a:extLst>
              </p:cNvPr>
              <p:cNvCxnSpPr>
                <a:cxnSpLocks/>
              </p:cNvCxnSpPr>
              <p:nvPr/>
            </p:nvCxnSpPr>
            <p:spPr>
              <a:xfrm flipV="1">
                <a:off x="743098" y="4783470"/>
                <a:ext cx="307162" cy="2363"/>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C10D42D6-E386-4622-8288-CC52F363BA76}"/>
                  </a:ext>
                </a:extLst>
              </p:cNvPr>
              <p:cNvCxnSpPr>
                <a:cxnSpLocks/>
              </p:cNvCxnSpPr>
              <p:nvPr/>
            </p:nvCxnSpPr>
            <p:spPr>
              <a:xfrm>
                <a:off x="882502" y="4688958"/>
                <a:ext cx="172484" cy="113414"/>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A5039136-B667-4EA0-B16B-46F55D24B1C9}"/>
                  </a:ext>
                </a:extLst>
              </p:cNvPr>
              <p:cNvCxnSpPr>
                <a:cxnSpLocks/>
              </p:cNvCxnSpPr>
              <p:nvPr/>
            </p:nvCxnSpPr>
            <p:spPr>
              <a:xfrm flipH="1">
                <a:off x="1052623" y="4712586"/>
                <a:ext cx="103963" cy="92149"/>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E2BCE949-BA79-4A60-A55A-76F56263141B}"/>
                  </a:ext>
                </a:extLst>
              </p:cNvPr>
              <p:cNvCxnSpPr>
                <a:cxnSpLocks/>
              </p:cNvCxnSpPr>
              <p:nvPr/>
            </p:nvCxnSpPr>
            <p:spPr>
              <a:xfrm flipH="1">
                <a:off x="1040810" y="4561367"/>
                <a:ext cx="153581" cy="236280"/>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F3536723-7F3D-4756-A28C-67DD06F39271}"/>
                  </a:ext>
                </a:extLst>
              </p:cNvPr>
              <p:cNvCxnSpPr>
                <a:cxnSpLocks/>
              </p:cNvCxnSpPr>
              <p:nvPr/>
            </p:nvCxnSpPr>
            <p:spPr>
              <a:xfrm flipH="1">
                <a:off x="1045535" y="4764567"/>
                <a:ext cx="283536" cy="40168"/>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C12FC47D-EC89-4177-BE59-C2D30B401C49}"/>
                  </a:ext>
                </a:extLst>
              </p:cNvPr>
              <p:cNvCxnSpPr>
                <a:cxnSpLocks/>
              </p:cNvCxnSpPr>
              <p:nvPr/>
            </p:nvCxnSpPr>
            <p:spPr>
              <a:xfrm>
                <a:off x="1024270" y="4771656"/>
                <a:ext cx="49618" cy="172484"/>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C9E966FF-2925-4991-9DBD-286F9397EC8F}"/>
                  </a:ext>
                </a:extLst>
              </p:cNvPr>
              <p:cNvSpPr/>
              <p:nvPr/>
            </p:nvSpPr>
            <p:spPr>
              <a:xfrm>
                <a:off x="947910" y="4702884"/>
                <a:ext cx="178794" cy="178794"/>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8BD61CB9-B556-4CDA-80B2-F2AC071B3C6F}"/>
                  </a:ext>
                </a:extLst>
              </p:cNvPr>
              <p:cNvSpPr/>
              <p:nvPr/>
            </p:nvSpPr>
            <p:spPr>
              <a:xfrm>
                <a:off x="933893" y="4688867"/>
                <a:ext cx="206828" cy="206828"/>
              </a:xfrm>
              <a:prstGeom prst="ellipse">
                <a:avLst/>
              </a:prstGeom>
              <a:noFill/>
              <a:ln w="952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2" name="Groupe 21">
                <a:extLst>
                  <a:ext uri="{FF2B5EF4-FFF2-40B4-BE49-F238E27FC236}">
                    <a16:creationId xmlns:a16="http://schemas.microsoft.com/office/drawing/2014/main" id="{01CFD359-33E0-4377-9EAF-72E0DBB562B1}"/>
                  </a:ext>
                </a:extLst>
              </p:cNvPr>
              <p:cNvGrpSpPr/>
              <p:nvPr/>
            </p:nvGrpSpPr>
            <p:grpSpPr>
              <a:xfrm>
                <a:off x="1130020" y="4477397"/>
                <a:ext cx="137110" cy="137110"/>
                <a:chOff x="977620" y="4324997"/>
                <a:chExt cx="137110" cy="137110"/>
              </a:xfrm>
            </p:grpSpPr>
            <p:sp>
              <p:nvSpPr>
                <p:cNvPr id="43" name="Ellipse 42">
                  <a:extLst>
                    <a:ext uri="{FF2B5EF4-FFF2-40B4-BE49-F238E27FC236}">
                      <a16:creationId xmlns:a16="http://schemas.microsoft.com/office/drawing/2014/main" id="{FFA9F0CC-47B0-4038-8BEE-A736E13EDC14}"/>
                    </a:ext>
                  </a:extLst>
                </p:cNvPr>
                <p:cNvSpPr/>
                <p:nvPr/>
              </p:nvSpPr>
              <p:spPr>
                <a:xfrm>
                  <a:off x="988723" y="4336100"/>
                  <a:ext cx="114905" cy="114905"/>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llipse 43">
                  <a:extLst>
                    <a:ext uri="{FF2B5EF4-FFF2-40B4-BE49-F238E27FC236}">
                      <a16:creationId xmlns:a16="http://schemas.microsoft.com/office/drawing/2014/main" id="{DC41D297-8D97-4363-B33C-B585926F6967}"/>
                    </a:ext>
                  </a:extLst>
                </p:cNvPr>
                <p:cNvSpPr/>
                <p:nvPr/>
              </p:nvSpPr>
              <p:spPr>
                <a:xfrm>
                  <a:off x="977620" y="4324997"/>
                  <a:ext cx="137110" cy="137110"/>
                </a:xfrm>
                <a:prstGeom prst="ellipse">
                  <a:avLst/>
                </a:prstGeom>
                <a:noFill/>
                <a:ln w="952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3" name="Groupe 22">
                <a:extLst>
                  <a:ext uri="{FF2B5EF4-FFF2-40B4-BE49-F238E27FC236}">
                    <a16:creationId xmlns:a16="http://schemas.microsoft.com/office/drawing/2014/main" id="{A1FE122A-BEE9-454D-8F47-E8B8E23E1E86}"/>
                  </a:ext>
                </a:extLst>
              </p:cNvPr>
              <p:cNvGrpSpPr/>
              <p:nvPr/>
            </p:nvGrpSpPr>
            <p:grpSpPr>
              <a:xfrm>
                <a:off x="1262016" y="4712495"/>
                <a:ext cx="110257" cy="110257"/>
                <a:chOff x="1109616" y="4567184"/>
                <a:chExt cx="110257" cy="110257"/>
              </a:xfrm>
            </p:grpSpPr>
            <p:sp>
              <p:nvSpPr>
                <p:cNvPr id="41" name="Ellipse 40">
                  <a:extLst>
                    <a:ext uri="{FF2B5EF4-FFF2-40B4-BE49-F238E27FC236}">
                      <a16:creationId xmlns:a16="http://schemas.microsoft.com/office/drawing/2014/main" id="{17B94319-979E-425F-A21A-E0F1035DB014}"/>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Ellipse 41">
                  <a:extLst>
                    <a:ext uri="{FF2B5EF4-FFF2-40B4-BE49-F238E27FC236}">
                      <a16:creationId xmlns:a16="http://schemas.microsoft.com/office/drawing/2014/main" id="{D37C1262-90FC-432C-978C-DDD36B202C0A}"/>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4" name="Groupe 23">
                <a:extLst>
                  <a:ext uri="{FF2B5EF4-FFF2-40B4-BE49-F238E27FC236}">
                    <a16:creationId xmlns:a16="http://schemas.microsoft.com/office/drawing/2014/main" id="{76B7E546-B37E-44B3-B222-103679157FE4}"/>
                  </a:ext>
                </a:extLst>
              </p:cNvPr>
              <p:cNvGrpSpPr/>
              <p:nvPr/>
            </p:nvGrpSpPr>
            <p:grpSpPr>
              <a:xfrm>
                <a:off x="1028309" y="4923169"/>
                <a:ext cx="110257" cy="110257"/>
                <a:chOff x="1109616" y="4567184"/>
                <a:chExt cx="110257" cy="110257"/>
              </a:xfrm>
            </p:grpSpPr>
            <p:sp>
              <p:nvSpPr>
                <p:cNvPr id="39" name="Ellipse 38">
                  <a:extLst>
                    <a:ext uri="{FF2B5EF4-FFF2-40B4-BE49-F238E27FC236}">
                      <a16:creationId xmlns:a16="http://schemas.microsoft.com/office/drawing/2014/main" id="{79871D4D-1AB1-4126-AA7C-FB60E6E3DB39}"/>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Ellipse 39">
                  <a:extLst>
                    <a:ext uri="{FF2B5EF4-FFF2-40B4-BE49-F238E27FC236}">
                      <a16:creationId xmlns:a16="http://schemas.microsoft.com/office/drawing/2014/main" id="{A97EF41D-748A-4D3A-B105-04CFD3D289EA}"/>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0" name="Groupe 29">
                <a:extLst>
                  <a:ext uri="{FF2B5EF4-FFF2-40B4-BE49-F238E27FC236}">
                    <a16:creationId xmlns:a16="http://schemas.microsoft.com/office/drawing/2014/main" id="{73EE105C-49D8-4519-9FB6-DF09907CC38B}"/>
                  </a:ext>
                </a:extLst>
              </p:cNvPr>
              <p:cNvGrpSpPr/>
              <p:nvPr/>
            </p:nvGrpSpPr>
            <p:grpSpPr>
              <a:xfrm>
                <a:off x="694514" y="4745665"/>
                <a:ext cx="110257" cy="110257"/>
                <a:chOff x="1109616" y="4567184"/>
                <a:chExt cx="110257" cy="110257"/>
              </a:xfrm>
            </p:grpSpPr>
            <p:sp>
              <p:nvSpPr>
                <p:cNvPr id="37" name="Ellipse 36">
                  <a:extLst>
                    <a:ext uri="{FF2B5EF4-FFF2-40B4-BE49-F238E27FC236}">
                      <a16:creationId xmlns:a16="http://schemas.microsoft.com/office/drawing/2014/main" id="{2985EB88-C8F6-4C90-920A-30C99C2278C8}"/>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Ellipse 37">
                  <a:extLst>
                    <a:ext uri="{FF2B5EF4-FFF2-40B4-BE49-F238E27FC236}">
                      <a16:creationId xmlns:a16="http://schemas.microsoft.com/office/drawing/2014/main" id="{77B43E16-5635-4829-8380-2691F679AE84}"/>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1" name="Groupe 30">
                <a:extLst>
                  <a:ext uri="{FF2B5EF4-FFF2-40B4-BE49-F238E27FC236}">
                    <a16:creationId xmlns:a16="http://schemas.microsoft.com/office/drawing/2014/main" id="{30E0E3A7-25EF-4712-9774-B0AEE1E33151}"/>
                  </a:ext>
                </a:extLst>
              </p:cNvPr>
              <p:cNvGrpSpPr/>
              <p:nvPr/>
            </p:nvGrpSpPr>
            <p:grpSpPr>
              <a:xfrm>
                <a:off x="829645" y="4635408"/>
                <a:ext cx="110257" cy="110257"/>
                <a:chOff x="1109616" y="4567184"/>
                <a:chExt cx="110257" cy="110257"/>
              </a:xfrm>
            </p:grpSpPr>
            <p:sp>
              <p:nvSpPr>
                <p:cNvPr id="35" name="Ellipse 34">
                  <a:extLst>
                    <a:ext uri="{FF2B5EF4-FFF2-40B4-BE49-F238E27FC236}">
                      <a16:creationId xmlns:a16="http://schemas.microsoft.com/office/drawing/2014/main" id="{1C410FAB-FFCE-40A5-A993-87B29C59694D}"/>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C72CE34B-5927-4D83-9ECE-C7DDED3E9C0D}"/>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2" name="Groupe 31">
                <a:extLst>
                  <a:ext uri="{FF2B5EF4-FFF2-40B4-BE49-F238E27FC236}">
                    <a16:creationId xmlns:a16="http://schemas.microsoft.com/office/drawing/2014/main" id="{3B8B7012-8807-46CF-9DCC-2E50D0D7C054}"/>
                  </a:ext>
                </a:extLst>
              </p:cNvPr>
              <p:cNvGrpSpPr/>
              <p:nvPr/>
            </p:nvGrpSpPr>
            <p:grpSpPr>
              <a:xfrm>
                <a:off x="1128518" y="4640429"/>
                <a:ext cx="110257" cy="110257"/>
                <a:chOff x="1109616" y="4567184"/>
                <a:chExt cx="110257" cy="110257"/>
              </a:xfrm>
            </p:grpSpPr>
            <p:sp>
              <p:nvSpPr>
                <p:cNvPr id="33" name="Ellipse 32">
                  <a:extLst>
                    <a:ext uri="{FF2B5EF4-FFF2-40B4-BE49-F238E27FC236}">
                      <a16:creationId xmlns:a16="http://schemas.microsoft.com/office/drawing/2014/main" id="{F911D3E9-88EA-4AF4-85D5-D208B555EFF8}"/>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Ellipse 33">
                  <a:extLst>
                    <a:ext uri="{FF2B5EF4-FFF2-40B4-BE49-F238E27FC236}">
                      <a16:creationId xmlns:a16="http://schemas.microsoft.com/office/drawing/2014/main" id="{B7B094A3-D6E5-4145-84CA-33E767043B54}"/>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sp>
        <p:nvSpPr>
          <p:cNvPr id="46" name="ZoneTexte 45">
            <a:extLst>
              <a:ext uri="{FF2B5EF4-FFF2-40B4-BE49-F238E27FC236}">
                <a16:creationId xmlns:a16="http://schemas.microsoft.com/office/drawing/2014/main" id="{56757D6D-3D57-42DA-B01A-A680485A2F17}"/>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363784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23736728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0836493"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grpSp>
        <p:nvGrpSpPr>
          <p:cNvPr id="9" name="Groupe 8">
            <a:extLst>
              <a:ext uri="{FF2B5EF4-FFF2-40B4-BE49-F238E27FC236}">
                <a16:creationId xmlns:a16="http://schemas.microsoft.com/office/drawing/2014/main" id="{0CF2B914-E03F-4652-87A1-1B0F3A2A57C1}"/>
              </a:ext>
            </a:extLst>
          </p:cNvPr>
          <p:cNvGrpSpPr/>
          <p:nvPr userDrawn="1"/>
        </p:nvGrpSpPr>
        <p:grpSpPr>
          <a:xfrm>
            <a:off x="82221" y="88556"/>
            <a:ext cx="6638068" cy="1209149"/>
            <a:chOff x="3540761" y="2762183"/>
            <a:chExt cx="6638068" cy="1209149"/>
          </a:xfrm>
        </p:grpSpPr>
        <p:sp>
          <p:nvSpPr>
            <p:cNvPr id="10" name="ZoneTexte 9">
              <a:extLst>
                <a:ext uri="{FF2B5EF4-FFF2-40B4-BE49-F238E27FC236}">
                  <a16:creationId xmlns:a16="http://schemas.microsoft.com/office/drawing/2014/main" id="{CD838F15-D217-43FA-827F-175378CA6B51}"/>
                </a:ext>
              </a:extLst>
            </p:cNvPr>
            <p:cNvSpPr txBox="1"/>
            <p:nvPr/>
          </p:nvSpPr>
          <p:spPr>
            <a:xfrm>
              <a:off x="4590534" y="2828149"/>
              <a:ext cx="5588295" cy="1077218"/>
            </a:xfrm>
            <a:prstGeom prst="rect">
              <a:avLst/>
            </a:prstGeom>
            <a:noFill/>
          </p:spPr>
          <p:txBody>
            <a:bodyPr wrap="square" anchor="ctr" anchorCtr="0">
              <a:spAutoFit/>
            </a:bodyPr>
            <a:lstStyle/>
            <a:p>
              <a:r>
                <a:rPr lang="fr-FR" sz="2400" b="1" dirty="0">
                  <a:solidFill>
                    <a:srgbClr val="FFD440"/>
                  </a:solidFill>
                  <a:latin typeface="Titillium Bd" panose="00000800000000000000" pitchFamily="50" charset="0"/>
                </a:rPr>
                <a:t>AMBITION 2</a:t>
              </a:r>
            </a:p>
            <a:p>
              <a:r>
                <a:rPr lang="fr-FR" sz="2000" b="1" dirty="0">
                  <a:solidFill>
                    <a:srgbClr val="137CA9"/>
                  </a:solidFill>
                  <a:latin typeface="Titillium Bd" panose="00000800000000000000" pitchFamily="50" charset="0"/>
                </a:rPr>
                <a:t>CONFORTER LA TAILLE HUMAINE DU TERRITOIRE EN FAVEUR DE LA QUALITÉ DE VIE</a:t>
              </a:r>
            </a:p>
          </p:txBody>
        </p:sp>
        <p:grpSp>
          <p:nvGrpSpPr>
            <p:cNvPr id="11" name="Groupe 10">
              <a:extLst>
                <a:ext uri="{FF2B5EF4-FFF2-40B4-BE49-F238E27FC236}">
                  <a16:creationId xmlns:a16="http://schemas.microsoft.com/office/drawing/2014/main" id="{6A981F9B-66B5-4DF4-9A39-96E1CFCF8ABE}"/>
                </a:ext>
              </a:extLst>
            </p:cNvPr>
            <p:cNvGrpSpPr/>
            <p:nvPr/>
          </p:nvGrpSpPr>
          <p:grpSpPr>
            <a:xfrm>
              <a:off x="3540761" y="2762183"/>
              <a:ext cx="1049113" cy="1209149"/>
              <a:chOff x="3242287" y="125316"/>
              <a:chExt cx="2725039" cy="3140727"/>
            </a:xfrm>
          </p:grpSpPr>
          <p:sp>
            <p:nvSpPr>
              <p:cNvPr id="12" name="Hexagone 11">
                <a:extLst>
                  <a:ext uri="{FF2B5EF4-FFF2-40B4-BE49-F238E27FC236}">
                    <a16:creationId xmlns:a16="http://schemas.microsoft.com/office/drawing/2014/main" id="{1C3ECABA-6C93-40A3-B93B-D80EF07DA496}"/>
                  </a:ext>
                </a:extLst>
              </p:cNvPr>
              <p:cNvSpPr/>
              <p:nvPr/>
            </p:nvSpPr>
            <p:spPr>
              <a:xfrm rot="5400000">
                <a:off x="3034443" y="333160"/>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3560D712-F8F1-4579-9B27-19B3FEB071CF}"/>
                  </a:ext>
                </a:extLst>
              </p:cNvPr>
              <p:cNvPicPr>
                <a:picLocks noChangeAspect="1"/>
              </p:cNvPicPr>
              <p:nvPr/>
            </p:nvPicPr>
            <p:blipFill>
              <a:blip r:embed="rId5">
                <a:alphaModFix amt="34000"/>
                <a:extLst>
                  <a:ext uri="{96DAC541-7B7A-43D3-8B79-37D633B846F1}">
                    <asvg:svgBlip xmlns:asvg="http://schemas.microsoft.com/office/drawing/2016/SVG/main" r:embed="rId6"/>
                  </a:ext>
                </a:extLst>
              </a:blip>
              <a:stretch>
                <a:fillRect/>
              </a:stretch>
            </p:blipFill>
            <p:spPr>
              <a:xfrm>
                <a:off x="3522315" y="751465"/>
                <a:ext cx="2164980" cy="1888432"/>
              </a:xfrm>
              <a:prstGeom prst="rect">
                <a:avLst/>
              </a:prstGeom>
            </p:spPr>
          </p:pic>
          <p:pic>
            <p:nvPicPr>
              <p:cNvPr id="14" name="Graphique 13" descr="Évaluation 3 étoiles avec un remplissage uni">
                <a:extLst>
                  <a:ext uri="{FF2B5EF4-FFF2-40B4-BE49-F238E27FC236}">
                    <a16:creationId xmlns:a16="http://schemas.microsoft.com/office/drawing/2014/main" id="{4684ED97-ED47-480B-848F-4258C269DFA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21966" y="1331979"/>
                <a:ext cx="1414265" cy="1414265"/>
              </a:xfrm>
              <a:prstGeom prst="rect">
                <a:avLst/>
              </a:prstGeom>
            </p:spPr>
          </p:pic>
          <p:pic>
            <p:nvPicPr>
              <p:cNvPr id="15" name="Graphique 14" descr="Utilisateurs avec un remplissage uni">
                <a:extLst>
                  <a:ext uri="{FF2B5EF4-FFF2-40B4-BE49-F238E27FC236}">
                    <a16:creationId xmlns:a16="http://schemas.microsoft.com/office/drawing/2014/main" id="{7879C650-F99E-49C4-9D25-4657D3D9330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78255" y="791283"/>
                <a:ext cx="1216971" cy="1216971"/>
              </a:xfrm>
              <a:prstGeom prst="rect">
                <a:avLst/>
              </a:prstGeom>
            </p:spPr>
          </p:pic>
        </p:grpSp>
      </p:grpSp>
      <p:sp>
        <p:nvSpPr>
          <p:cNvPr id="17" name="ZoneTexte 16">
            <a:extLst>
              <a:ext uri="{FF2B5EF4-FFF2-40B4-BE49-F238E27FC236}">
                <a16:creationId xmlns:a16="http://schemas.microsoft.com/office/drawing/2014/main" id="{DFC23B3B-D149-46A0-A456-D3AA35BE2FAE}"/>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12464006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0836493"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grpSp>
        <p:nvGrpSpPr>
          <p:cNvPr id="9" name="Groupe 8">
            <a:extLst>
              <a:ext uri="{FF2B5EF4-FFF2-40B4-BE49-F238E27FC236}">
                <a16:creationId xmlns:a16="http://schemas.microsoft.com/office/drawing/2014/main" id="{CC27EA98-198F-486A-B5C3-EBFE90DAAE40}"/>
              </a:ext>
            </a:extLst>
          </p:cNvPr>
          <p:cNvGrpSpPr/>
          <p:nvPr userDrawn="1"/>
        </p:nvGrpSpPr>
        <p:grpSpPr>
          <a:xfrm>
            <a:off x="84839" y="84838"/>
            <a:ext cx="7803238" cy="1209149"/>
            <a:chOff x="3540760" y="4074582"/>
            <a:chExt cx="7803238" cy="1209149"/>
          </a:xfrm>
        </p:grpSpPr>
        <p:sp>
          <p:nvSpPr>
            <p:cNvPr id="10" name="ZoneTexte 9">
              <a:extLst>
                <a:ext uri="{FF2B5EF4-FFF2-40B4-BE49-F238E27FC236}">
                  <a16:creationId xmlns:a16="http://schemas.microsoft.com/office/drawing/2014/main" id="{F6745101-189E-48E0-B6E4-4428C1DAE011}"/>
                </a:ext>
              </a:extLst>
            </p:cNvPr>
            <p:cNvSpPr txBox="1"/>
            <p:nvPr/>
          </p:nvSpPr>
          <p:spPr>
            <a:xfrm>
              <a:off x="4590534" y="4140548"/>
              <a:ext cx="6753464" cy="1077218"/>
            </a:xfrm>
            <a:prstGeom prst="rect">
              <a:avLst/>
            </a:prstGeom>
            <a:noFill/>
          </p:spPr>
          <p:txBody>
            <a:bodyPr wrap="square" anchor="ctr" anchorCtr="0">
              <a:spAutoFit/>
            </a:bodyPr>
            <a:lstStyle/>
            <a:p>
              <a:r>
                <a:rPr lang="fr-FR" sz="2400" b="1" dirty="0">
                  <a:solidFill>
                    <a:srgbClr val="FFD440"/>
                  </a:solidFill>
                  <a:latin typeface="Titillium Bd" panose="00000800000000000000" pitchFamily="50" charset="0"/>
                </a:rPr>
                <a:t>AMBITION 3</a:t>
              </a:r>
            </a:p>
            <a:p>
              <a:r>
                <a:rPr lang="fr-FR" sz="2000" b="1" dirty="0">
                  <a:solidFill>
                    <a:srgbClr val="137CA9"/>
                  </a:solidFill>
                  <a:latin typeface="Titillium Bd" panose="00000800000000000000" pitchFamily="50" charset="0"/>
                </a:rPr>
                <a:t>FAVORISER UN DÉVELOPPEMENT ÉCONOMIQUE DIVERSIFIÉ, INNOVANT ET ADAPTÉ AUX TRANSITIONS</a:t>
              </a:r>
              <a:endParaRPr lang="fr-FR" sz="2000" b="1" dirty="0">
                <a:solidFill>
                  <a:srgbClr val="FF0000"/>
                </a:solidFill>
                <a:latin typeface="Titillium Bd" panose="00000800000000000000" pitchFamily="50" charset="0"/>
              </a:endParaRPr>
            </a:p>
          </p:txBody>
        </p:sp>
        <p:grpSp>
          <p:nvGrpSpPr>
            <p:cNvPr id="11" name="Groupe 10">
              <a:extLst>
                <a:ext uri="{FF2B5EF4-FFF2-40B4-BE49-F238E27FC236}">
                  <a16:creationId xmlns:a16="http://schemas.microsoft.com/office/drawing/2014/main" id="{3CE57295-6485-4D48-B528-634797303FD8}"/>
                </a:ext>
              </a:extLst>
            </p:cNvPr>
            <p:cNvGrpSpPr/>
            <p:nvPr/>
          </p:nvGrpSpPr>
          <p:grpSpPr>
            <a:xfrm>
              <a:off x="3540760" y="4074582"/>
              <a:ext cx="1049113" cy="1209149"/>
              <a:chOff x="6160121" y="165134"/>
              <a:chExt cx="2725039" cy="3140727"/>
            </a:xfrm>
          </p:grpSpPr>
          <p:sp>
            <p:nvSpPr>
              <p:cNvPr id="12" name="Hexagone 11">
                <a:extLst>
                  <a:ext uri="{FF2B5EF4-FFF2-40B4-BE49-F238E27FC236}">
                    <a16:creationId xmlns:a16="http://schemas.microsoft.com/office/drawing/2014/main" id="{3AEDCDF4-D683-4D56-92D6-44175C561E76}"/>
                  </a:ext>
                </a:extLst>
              </p:cNvPr>
              <p:cNvSpPr/>
              <p:nvPr/>
            </p:nvSpPr>
            <p:spPr>
              <a:xfrm rot="5400000">
                <a:off x="5952277" y="372978"/>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980CA790-2292-4C67-8E60-950834496B6E}"/>
                  </a:ext>
                </a:extLst>
              </p:cNvPr>
              <p:cNvPicPr>
                <a:picLocks noChangeAspect="1"/>
              </p:cNvPicPr>
              <p:nvPr/>
            </p:nvPicPr>
            <p:blipFill>
              <a:blip r:embed="rId5">
                <a:alphaModFix amt="34000"/>
                <a:extLst>
                  <a:ext uri="{96DAC541-7B7A-43D3-8B79-37D633B846F1}">
                    <asvg:svgBlip xmlns:asvg="http://schemas.microsoft.com/office/drawing/2016/SVG/main" r:embed="rId6"/>
                  </a:ext>
                </a:extLst>
              </a:blip>
              <a:stretch>
                <a:fillRect/>
              </a:stretch>
            </p:blipFill>
            <p:spPr>
              <a:xfrm>
                <a:off x="6440149" y="791283"/>
                <a:ext cx="2164980" cy="1888432"/>
              </a:xfrm>
              <a:prstGeom prst="rect">
                <a:avLst/>
              </a:prstGeom>
            </p:spPr>
          </p:pic>
          <p:pic>
            <p:nvPicPr>
              <p:cNvPr id="14" name="Graphique 13" descr="Porte-documents avec un remplissage uni">
                <a:extLst>
                  <a:ext uri="{FF2B5EF4-FFF2-40B4-BE49-F238E27FC236}">
                    <a16:creationId xmlns:a16="http://schemas.microsoft.com/office/drawing/2014/main" id="{D666E2FE-E14C-4B66-9682-7B08416A13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4153" y="1099286"/>
                <a:ext cx="1216971" cy="1216971"/>
              </a:xfrm>
              <a:prstGeom prst="rect">
                <a:avLst/>
              </a:prstGeom>
            </p:spPr>
          </p:pic>
        </p:grpSp>
      </p:grpSp>
      <p:sp>
        <p:nvSpPr>
          <p:cNvPr id="16" name="ZoneTexte 15">
            <a:extLst>
              <a:ext uri="{FF2B5EF4-FFF2-40B4-BE49-F238E27FC236}">
                <a16:creationId xmlns:a16="http://schemas.microsoft.com/office/drawing/2014/main" id="{13BA8905-C51E-4274-A302-15560A2A1400}"/>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5590416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0836493"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grpSp>
        <p:nvGrpSpPr>
          <p:cNvPr id="9" name="Groupe 8">
            <a:extLst>
              <a:ext uri="{FF2B5EF4-FFF2-40B4-BE49-F238E27FC236}">
                <a16:creationId xmlns:a16="http://schemas.microsoft.com/office/drawing/2014/main" id="{D4DB5CEE-2B09-4EEF-87CE-BB65842DB545}"/>
              </a:ext>
            </a:extLst>
          </p:cNvPr>
          <p:cNvGrpSpPr/>
          <p:nvPr userDrawn="1"/>
        </p:nvGrpSpPr>
        <p:grpSpPr>
          <a:xfrm>
            <a:off x="72720" y="78817"/>
            <a:ext cx="8575521" cy="1209149"/>
            <a:chOff x="3550113" y="5437840"/>
            <a:chExt cx="8575521" cy="1209149"/>
          </a:xfrm>
        </p:grpSpPr>
        <p:sp>
          <p:nvSpPr>
            <p:cNvPr id="10" name="ZoneTexte 9">
              <a:extLst>
                <a:ext uri="{FF2B5EF4-FFF2-40B4-BE49-F238E27FC236}">
                  <a16:creationId xmlns:a16="http://schemas.microsoft.com/office/drawing/2014/main" id="{9798BB84-3BF4-484A-A150-ED1931CD2C01}"/>
                </a:ext>
              </a:extLst>
            </p:cNvPr>
            <p:cNvSpPr txBox="1"/>
            <p:nvPr/>
          </p:nvSpPr>
          <p:spPr>
            <a:xfrm>
              <a:off x="4590534" y="5503806"/>
              <a:ext cx="7535100" cy="1077218"/>
            </a:xfrm>
            <a:prstGeom prst="rect">
              <a:avLst/>
            </a:prstGeom>
            <a:noFill/>
          </p:spPr>
          <p:txBody>
            <a:bodyPr wrap="square" anchor="ctr" anchorCtr="0">
              <a:spAutoFit/>
            </a:bodyPr>
            <a:lstStyle/>
            <a:p>
              <a:r>
                <a:rPr lang="fr-FR" sz="2400" b="1" dirty="0">
                  <a:solidFill>
                    <a:srgbClr val="FFD440"/>
                  </a:solidFill>
                  <a:latin typeface="Titillium Bd" panose="00000800000000000000" pitchFamily="50" charset="0"/>
                </a:rPr>
                <a:t>AMBITION 4</a:t>
              </a:r>
            </a:p>
            <a:p>
              <a:r>
                <a:rPr lang="fr-FR" sz="2000" b="1" dirty="0">
                  <a:solidFill>
                    <a:srgbClr val="137CA9"/>
                  </a:solidFill>
                  <a:latin typeface="Titillium Bd" panose="00000800000000000000" pitchFamily="50" charset="0"/>
                </a:rPr>
                <a:t>METTRE EN PLACE UN DIALOGUE TERRITORIAL</a:t>
              </a:r>
            </a:p>
            <a:p>
              <a:r>
                <a:rPr lang="fr-FR" sz="2000" b="1" dirty="0">
                  <a:solidFill>
                    <a:srgbClr val="137CA9"/>
                  </a:solidFill>
                  <a:latin typeface="Titillium Bd" panose="00000800000000000000" pitchFamily="50" charset="0"/>
                </a:rPr>
                <a:t>AU SERVICE D’UNE MOBILISATION COLLECTIVE </a:t>
              </a:r>
            </a:p>
          </p:txBody>
        </p:sp>
        <p:grpSp>
          <p:nvGrpSpPr>
            <p:cNvPr id="11" name="Groupe 10">
              <a:extLst>
                <a:ext uri="{FF2B5EF4-FFF2-40B4-BE49-F238E27FC236}">
                  <a16:creationId xmlns:a16="http://schemas.microsoft.com/office/drawing/2014/main" id="{73BDDA87-C014-46A6-A975-A6D7A64D1651}"/>
                </a:ext>
              </a:extLst>
            </p:cNvPr>
            <p:cNvGrpSpPr/>
            <p:nvPr/>
          </p:nvGrpSpPr>
          <p:grpSpPr>
            <a:xfrm>
              <a:off x="3550113" y="5437840"/>
              <a:ext cx="1049113" cy="1209149"/>
              <a:chOff x="9092367" y="156662"/>
              <a:chExt cx="2725039" cy="3140727"/>
            </a:xfrm>
          </p:grpSpPr>
          <p:sp>
            <p:nvSpPr>
              <p:cNvPr id="12" name="Hexagone 11">
                <a:extLst>
                  <a:ext uri="{FF2B5EF4-FFF2-40B4-BE49-F238E27FC236}">
                    <a16:creationId xmlns:a16="http://schemas.microsoft.com/office/drawing/2014/main" id="{8C926C2A-94C3-44BC-B3A1-D7F40DB4D376}"/>
                  </a:ext>
                </a:extLst>
              </p:cNvPr>
              <p:cNvSpPr/>
              <p:nvPr/>
            </p:nvSpPr>
            <p:spPr>
              <a:xfrm rot="5400000">
                <a:off x="8884523" y="364506"/>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Graphique 12">
                <a:extLst>
                  <a:ext uri="{FF2B5EF4-FFF2-40B4-BE49-F238E27FC236}">
                    <a16:creationId xmlns:a16="http://schemas.microsoft.com/office/drawing/2014/main" id="{DEDB915E-F2CA-4D76-9FA5-4C99361AE5BA}"/>
                  </a:ext>
                </a:extLst>
              </p:cNvPr>
              <p:cNvPicPr>
                <a:picLocks noChangeAspect="1"/>
              </p:cNvPicPr>
              <p:nvPr/>
            </p:nvPicPr>
            <p:blipFill>
              <a:blip r:embed="rId5">
                <a:alphaModFix amt="34000"/>
                <a:extLst>
                  <a:ext uri="{96DAC541-7B7A-43D3-8B79-37D633B846F1}">
                    <asvg:svgBlip xmlns:asvg="http://schemas.microsoft.com/office/drawing/2016/SVG/main" r:embed="rId6"/>
                  </a:ext>
                </a:extLst>
              </a:blip>
              <a:stretch>
                <a:fillRect/>
              </a:stretch>
            </p:blipFill>
            <p:spPr>
              <a:xfrm>
                <a:off x="9372395" y="782811"/>
                <a:ext cx="2164980" cy="1888432"/>
              </a:xfrm>
              <a:prstGeom prst="rect">
                <a:avLst/>
              </a:prstGeom>
            </p:spPr>
          </p:pic>
          <p:pic>
            <p:nvPicPr>
              <p:cNvPr id="14" name="Graphique 13" descr="Réunion avec un remplissage uni">
                <a:extLst>
                  <a:ext uri="{FF2B5EF4-FFF2-40B4-BE49-F238E27FC236}">
                    <a16:creationId xmlns:a16="http://schemas.microsoft.com/office/drawing/2014/main" id="{2A446269-9C78-405C-81E9-303EB412BE4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55962" y="1006457"/>
                <a:ext cx="1356771" cy="1356771"/>
              </a:xfrm>
              <a:prstGeom prst="rect">
                <a:avLst/>
              </a:prstGeom>
            </p:spPr>
          </p:pic>
        </p:grpSp>
      </p:grpSp>
      <p:sp>
        <p:nvSpPr>
          <p:cNvPr id="15" name="ZoneTexte 14">
            <a:extLst>
              <a:ext uri="{FF2B5EF4-FFF2-40B4-BE49-F238E27FC236}">
                <a16:creationId xmlns:a16="http://schemas.microsoft.com/office/drawing/2014/main" id="{738357A1-7FFD-4B68-A641-8C876ACFB4BC}"/>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967914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06391E-886A-454A-8643-E565AE1120E5}"/>
              </a:ext>
            </a:extLst>
          </p:cNvPr>
          <p:cNvSpPr/>
          <p:nvPr userDrawn="1"/>
        </p:nvSpPr>
        <p:spPr>
          <a:xfrm>
            <a:off x="1237668" y="2238551"/>
            <a:ext cx="10954332" cy="2074804"/>
          </a:xfrm>
          <a:prstGeom prst="rect">
            <a:avLst/>
          </a:prstGeom>
          <a:solidFill>
            <a:srgbClr val="FF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sp>
        <p:nvSpPr>
          <p:cNvPr id="26" name="Rectangle 25">
            <a:extLst>
              <a:ext uri="{FF2B5EF4-FFF2-40B4-BE49-F238E27FC236}">
                <a16:creationId xmlns:a16="http://schemas.microsoft.com/office/drawing/2014/main" id="{7DD81E5B-5499-408E-B744-7A96783D382C}"/>
              </a:ext>
            </a:extLst>
          </p:cNvPr>
          <p:cNvSpPr/>
          <p:nvPr userDrawn="1"/>
        </p:nvSpPr>
        <p:spPr>
          <a:xfrm>
            <a:off x="0" y="2238548"/>
            <a:ext cx="1237668" cy="2074805"/>
          </a:xfrm>
          <a:prstGeom prst="rect">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dirty="0">
                <a:solidFill>
                  <a:srgbClr val="FFD440"/>
                </a:solidFill>
                <a:latin typeface="Titillium Bd" panose="00000800000000000000" pitchFamily="50" charset="0"/>
              </a:rPr>
              <a:t>5</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BCC450BC-0660-48BA-B553-789909A92C93}"/>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B1021607-35B8-4FD3-9251-8E0BB1A63C7B}"/>
              </a:ext>
            </a:extLst>
          </p:cNvPr>
          <p:cNvPicPr>
            <a:picLocks noChangeAspect="1"/>
          </p:cNvPicPr>
          <p:nvPr userDrawn="1"/>
        </p:nvPicPr>
        <p:blipFill>
          <a:blip r:embed="rId5"/>
          <a:stretch>
            <a:fillRect/>
          </a:stretch>
        </p:blipFill>
        <p:spPr>
          <a:xfrm>
            <a:off x="102917" y="6461914"/>
            <a:ext cx="5172268" cy="364336"/>
          </a:xfrm>
          <a:prstGeom prst="rect">
            <a:avLst/>
          </a:prstGeom>
        </p:spPr>
      </p:pic>
    </p:spTree>
    <p:extLst>
      <p:ext uri="{BB962C8B-B14F-4D97-AF65-F5344CB8AC3E}">
        <p14:creationId xmlns:p14="http://schemas.microsoft.com/office/powerpoint/2010/main" val="23896737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31" name="ZoneTexte 30">
            <a:extLst>
              <a:ext uri="{FF2B5EF4-FFF2-40B4-BE49-F238E27FC236}">
                <a16:creationId xmlns:a16="http://schemas.microsoft.com/office/drawing/2014/main" id="{D542F86F-4B5B-49D1-A087-4D28CE5DCAC6}"/>
              </a:ext>
            </a:extLst>
          </p:cNvPr>
          <p:cNvSpPr txBox="1"/>
          <p:nvPr userDrawn="1"/>
        </p:nvSpPr>
        <p:spPr>
          <a:xfrm>
            <a:off x="641994" y="0"/>
            <a:ext cx="535875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SUIVI &amp; ÉVALUATION</a:t>
            </a:r>
            <a:endParaRPr lang="fr-FR" sz="2400" b="1" dirty="0">
              <a:solidFill>
                <a:srgbClr val="137CA9"/>
              </a:solidFill>
              <a:latin typeface="Titillium" panose="00000500000000000000" pitchFamily="50" charset="0"/>
            </a:endParaRPr>
          </a:p>
        </p:txBody>
      </p:sp>
      <p:sp>
        <p:nvSpPr>
          <p:cNvPr id="21" name="Rectangle 20">
            <a:extLst>
              <a:ext uri="{FF2B5EF4-FFF2-40B4-BE49-F238E27FC236}">
                <a16:creationId xmlns:a16="http://schemas.microsoft.com/office/drawing/2014/main" id="{FD1B6788-300F-4986-93E0-AAC35CD72233}"/>
              </a:ext>
            </a:extLst>
          </p:cNvPr>
          <p:cNvSpPr/>
          <p:nvPr userDrawn="1"/>
        </p:nvSpPr>
        <p:spPr>
          <a:xfrm>
            <a:off x="3462138" y="461664"/>
            <a:ext cx="364779" cy="6243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7D5E3053-E8F7-418C-A5FE-18DC8640B539}"/>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13328930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06391E-886A-454A-8643-E565AE1120E5}"/>
              </a:ext>
            </a:extLst>
          </p:cNvPr>
          <p:cNvSpPr/>
          <p:nvPr userDrawn="1"/>
        </p:nvSpPr>
        <p:spPr>
          <a:xfrm>
            <a:off x="1237668" y="2238551"/>
            <a:ext cx="10954332" cy="2074804"/>
          </a:xfrm>
          <a:prstGeom prst="rect">
            <a:avLst/>
          </a:prstGeom>
          <a:solidFill>
            <a:srgbClr val="FF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sp>
        <p:nvSpPr>
          <p:cNvPr id="26" name="Rectangle 25">
            <a:extLst>
              <a:ext uri="{FF2B5EF4-FFF2-40B4-BE49-F238E27FC236}">
                <a16:creationId xmlns:a16="http://schemas.microsoft.com/office/drawing/2014/main" id="{7DD81E5B-5499-408E-B744-7A96783D382C}"/>
              </a:ext>
            </a:extLst>
          </p:cNvPr>
          <p:cNvSpPr/>
          <p:nvPr userDrawn="1"/>
        </p:nvSpPr>
        <p:spPr>
          <a:xfrm>
            <a:off x="0" y="2238548"/>
            <a:ext cx="1237668" cy="2074805"/>
          </a:xfrm>
          <a:prstGeom prst="rect">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dirty="0">
                <a:solidFill>
                  <a:srgbClr val="FFD440"/>
                </a:solidFill>
                <a:latin typeface="Titillium Bd" panose="00000800000000000000" pitchFamily="50" charset="0"/>
              </a:rPr>
              <a:t>6</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BCC450BC-0660-48BA-B553-789909A92C93}"/>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B1021607-35B8-4FD3-9251-8E0BB1A63C7B}"/>
              </a:ext>
            </a:extLst>
          </p:cNvPr>
          <p:cNvPicPr>
            <a:picLocks noChangeAspect="1"/>
          </p:cNvPicPr>
          <p:nvPr userDrawn="1"/>
        </p:nvPicPr>
        <p:blipFill>
          <a:blip r:embed="rId5"/>
          <a:stretch>
            <a:fillRect/>
          </a:stretch>
        </p:blipFill>
        <p:spPr>
          <a:xfrm>
            <a:off x="102917" y="6461914"/>
            <a:ext cx="5172268" cy="364336"/>
          </a:xfrm>
          <a:prstGeom prst="rect">
            <a:avLst/>
          </a:prstGeom>
        </p:spPr>
      </p:pic>
    </p:spTree>
    <p:extLst>
      <p:ext uri="{BB962C8B-B14F-4D97-AF65-F5344CB8AC3E}">
        <p14:creationId xmlns:p14="http://schemas.microsoft.com/office/powerpoint/2010/main" val="11250773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31" name="ZoneTexte 30">
            <a:extLst>
              <a:ext uri="{FF2B5EF4-FFF2-40B4-BE49-F238E27FC236}">
                <a16:creationId xmlns:a16="http://schemas.microsoft.com/office/drawing/2014/main" id="{D542F86F-4B5B-49D1-A087-4D28CE5DCAC6}"/>
              </a:ext>
            </a:extLst>
          </p:cNvPr>
          <p:cNvSpPr txBox="1"/>
          <p:nvPr userDrawn="1"/>
        </p:nvSpPr>
        <p:spPr>
          <a:xfrm>
            <a:off x="641994" y="0"/>
            <a:ext cx="535875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CONCLUSION &amp; PERSPECTIVES</a:t>
            </a:r>
            <a:endParaRPr lang="fr-FR" sz="2400" b="1" dirty="0">
              <a:solidFill>
                <a:srgbClr val="137CA9"/>
              </a:solidFill>
              <a:latin typeface="Titillium" panose="00000500000000000000" pitchFamily="50" charset="0"/>
            </a:endParaRPr>
          </a:p>
        </p:txBody>
      </p:sp>
      <p:sp>
        <p:nvSpPr>
          <p:cNvPr id="21" name="Rectangle 20">
            <a:extLst>
              <a:ext uri="{FF2B5EF4-FFF2-40B4-BE49-F238E27FC236}">
                <a16:creationId xmlns:a16="http://schemas.microsoft.com/office/drawing/2014/main" id="{FD1B6788-300F-4986-93E0-AAC35CD72233}"/>
              </a:ext>
            </a:extLst>
          </p:cNvPr>
          <p:cNvSpPr/>
          <p:nvPr userDrawn="1"/>
        </p:nvSpPr>
        <p:spPr>
          <a:xfrm>
            <a:off x="3462138" y="461664"/>
            <a:ext cx="364779" cy="6243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7D5E3053-E8F7-418C-A5FE-18DC8640B539}"/>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0134065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re vertical et texte">
    <p:spTree>
      <p:nvGrpSpPr>
        <p:cNvPr id="1" name=""/>
        <p:cNvGrpSpPr/>
        <p:nvPr/>
      </p:nvGrpSpPr>
      <p:grpSpPr>
        <a:xfrm>
          <a:off x="0" y="0"/>
          <a:ext cx="0" cy="0"/>
          <a:chOff x="0" y="0"/>
          <a:chExt cx="0" cy="0"/>
        </a:xfrm>
      </p:grpSpPr>
      <p:pic>
        <p:nvPicPr>
          <p:cNvPr id="23" name="Image 22" descr="Une image contenant shoji, carrelé, nid d’abeille, salle de bain&#10;&#10;Description générée automatiquement">
            <a:extLst>
              <a:ext uri="{FF2B5EF4-FFF2-40B4-BE49-F238E27FC236}">
                <a16:creationId xmlns:a16="http://schemas.microsoft.com/office/drawing/2014/main" id="{5CD99344-CF11-4FD8-B3E6-A6D3C2C62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93321" y="130963"/>
            <a:ext cx="6350039" cy="6596074"/>
          </a:xfrm>
          <a:prstGeom prst="rect">
            <a:avLst/>
          </a:prstGeom>
        </p:spPr>
      </p:pic>
      <p:sp>
        <p:nvSpPr>
          <p:cNvPr id="24" name="Rectangle 23">
            <a:extLst>
              <a:ext uri="{FF2B5EF4-FFF2-40B4-BE49-F238E27FC236}">
                <a16:creationId xmlns:a16="http://schemas.microsoft.com/office/drawing/2014/main" id="{F0DEB6C8-11BF-4ECB-8A6C-30F0A80D3F06}"/>
              </a:ext>
            </a:extLst>
          </p:cNvPr>
          <p:cNvSpPr/>
          <p:nvPr userDrawn="1"/>
        </p:nvSpPr>
        <p:spPr>
          <a:xfrm>
            <a:off x="5591966" y="0"/>
            <a:ext cx="6600033" cy="684882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5" name="Image 24">
            <a:extLst>
              <a:ext uri="{FF2B5EF4-FFF2-40B4-BE49-F238E27FC236}">
                <a16:creationId xmlns:a16="http://schemas.microsoft.com/office/drawing/2014/main" id="{98BA5845-4CDF-4AB1-8684-C2B0FB82D167}"/>
              </a:ext>
            </a:extLst>
          </p:cNvPr>
          <p:cNvPicPr>
            <a:picLocks noChangeAspect="1"/>
          </p:cNvPicPr>
          <p:nvPr userDrawn="1"/>
        </p:nvPicPr>
        <p:blipFill>
          <a:blip r:embed="rId3"/>
          <a:stretch>
            <a:fillRect/>
          </a:stretch>
        </p:blipFill>
        <p:spPr>
          <a:xfrm>
            <a:off x="159034" y="243228"/>
            <a:ext cx="2564540" cy="1844189"/>
          </a:xfrm>
          <a:prstGeom prst="rect">
            <a:avLst/>
          </a:prstGeom>
        </p:spPr>
      </p:pic>
      <p:pic>
        <p:nvPicPr>
          <p:cNvPr id="26" name="Picture 2" descr="Blason de Caen la Mer">
            <a:extLst>
              <a:ext uri="{FF2B5EF4-FFF2-40B4-BE49-F238E27FC236}">
                <a16:creationId xmlns:a16="http://schemas.microsoft.com/office/drawing/2014/main" id="{27C6CB41-286D-4C40-8DD2-52E824FA576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24929" y="377735"/>
            <a:ext cx="2150456" cy="157517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F95A3280-0162-46C3-A6DC-9D17D87535DE}"/>
              </a:ext>
            </a:extLst>
          </p:cNvPr>
          <p:cNvPicPr>
            <a:picLocks noChangeAspect="1"/>
          </p:cNvPicPr>
          <p:nvPr userDrawn="1"/>
        </p:nvPicPr>
        <p:blipFill>
          <a:blip r:embed="rId5"/>
          <a:stretch>
            <a:fillRect/>
          </a:stretch>
        </p:blipFill>
        <p:spPr>
          <a:xfrm>
            <a:off x="-84975" y="3086036"/>
            <a:ext cx="8296104" cy="3762792"/>
          </a:xfrm>
          <a:prstGeom prst="rect">
            <a:avLst/>
          </a:prstGeom>
        </p:spPr>
      </p:pic>
    </p:spTree>
    <p:extLst>
      <p:ext uri="{BB962C8B-B14F-4D97-AF65-F5344CB8AC3E}">
        <p14:creationId xmlns:p14="http://schemas.microsoft.com/office/powerpoint/2010/main" val="32965004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D5A88-A259-32EF-C836-83999D673CD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B72A4AE-4FAB-CCC7-6763-340EAE03CAA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216BDC-6A48-4399-D492-0C99189AA8E1}"/>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E1BF74BA-88D7-A783-1754-B1D771303A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4A7021-F174-0381-3BF1-C0A92F4F8965}"/>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23481662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F4DD1253-7EAA-4A4C-B8AE-4186D4BFB440}" type="datetimeFigureOut">
              <a:rPr lang="fr-FR" smtClean="0"/>
              <a:pPr/>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3614475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6623836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16" name="PlaceHolder 1"/>
          <p:cNvSpPr>
            <a:spLocks noGrp="1"/>
          </p:cNvSpPr>
          <p:nvPr>
            <p:ph type="title"/>
          </p:nvPr>
        </p:nvSpPr>
        <p:spPr>
          <a:xfrm>
            <a:off x="2223720" y="2186640"/>
            <a:ext cx="7743960" cy="301284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7" name="PlaceHolder 2"/>
          <p:cNvSpPr>
            <a:spLocks noGrp="1"/>
          </p:cNvSpPr>
          <p:nvPr>
            <p:ph/>
          </p:nvPr>
        </p:nvSpPr>
        <p:spPr>
          <a:xfrm>
            <a:off x="609480" y="1604520"/>
            <a:ext cx="10972080" cy="3976920"/>
          </a:xfrm>
          <a:prstGeom prst="rect">
            <a:avLst/>
          </a:prstGeom>
          <a:noFill/>
          <a:ln w="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AD42B9A4-454C-4512-A45C-8E2D57B4FD00}" type="slidenum">
              <a:t>‹N°›</a:t>
            </a:fld>
            <a:endParaRPr/>
          </a:p>
        </p:txBody>
      </p:sp>
      <p:sp>
        <p:nvSpPr>
          <p:cNvPr id="6" name="PlaceHolder 5"/>
          <p:cNvSpPr>
            <a:spLocks noGrp="1"/>
          </p:cNvSpPr>
          <p:nvPr>
            <p:ph type="dt" idx="6"/>
          </p:nvPr>
        </p:nvSpPr>
        <p:spPr/>
        <p:txBody>
          <a:bodyPr/>
          <a:lstStyle/>
          <a:p>
            <a:endParaRPr/>
          </a:p>
        </p:txBody>
      </p:sp>
    </p:spTree>
    <p:extLst>
      <p:ext uri="{BB962C8B-B14F-4D97-AF65-F5344CB8AC3E}">
        <p14:creationId xmlns:p14="http://schemas.microsoft.com/office/powerpoint/2010/main" val="3709992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3128779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BA8A1B54-EA4E-9C4D-9BED-D5AB7188D983}"/>
              </a:ext>
            </a:extLst>
          </p:cNvPr>
          <p:cNvSpPr>
            <a:spLocks noGrp="1"/>
          </p:cNvSpPr>
          <p:nvPr>
            <p:ph type="body" sz="quarter" idx="10" hasCustomPrompt="1"/>
          </p:nvPr>
        </p:nvSpPr>
        <p:spPr>
          <a:xfrm>
            <a:off x="3384550" y="2001837"/>
            <a:ext cx="5422900" cy="2854325"/>
          </a:xfrm>
          <a:prstGeom prst="rect">
            <a:avLst/>
          </a:prstGeom>
        </p:spPr>
        <p:txBody>
          <a:bodyPr anchor="ctr"/>
          <a:lstStyle>
            <a:lvl1pPr marL="0" indent="0" algn="ctr">
              <a:buNone/>
              <a:defRPr b="1">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pPr lvl="0"/>
            <a:r>
              <a:rPr lang="fr-FR" dirty="0"/>
              <a:t>Grande partie</a:t>
            </a:r>
          </a:p>
        </p:txBody>
      </p:sp>
    </p:spTree>
    <p:extLst>
      <p:ext uri="{BB962C8B-B14F-4D97-AF65-F5344CB8AC3E}">
        <p14:creationId xmlns:p14="http://schemas.microsoft.com/office/powerpoint/2010/main" val="2800601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D15C05-3E9F-C846-98FF-DA2B3D070F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558675B-3B3C-714C-8CCF-74F2592D13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76EB23C-6992-0340-A6AF-9180EDFFA693}"/>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5" name="Espace réservé du pied de page 4">
            <a:extLst>
              <a:ext uri="{FF2B5EF4-FFF2-40B4-BE49-F238E27FC236}">
                <a16:creationId xmlns:a16="http://schemas.microsoft.com/office/drawing/2014/main" id="{5A42368E-923C-9D49-BC49-7C09AB993A66}"/>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8C13EED0-CD18-CA43-929B-E068AE8DB9C8}"/>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540957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17F16E-4D5D-F845-9BB3-938F2E415ABC}"/>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D65AF509-CFEA-8342-A033-0A944348132A}"/>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8EBB78-76CE-1248-BFF1-13D2F6EB8A16}"/>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5" name="Espace réservé du pied de page 4">
            <a:extLst>
              <a:ext uri="{FF2B5EF4-FFF2-40B4-BE49-F238E27FC236}">
                <a16:creationId xmlns:a16="http://schemas.microsoft.com/office/drawing/2014/main" id="{49A75D48-A221-DC40-A886-8F9B0F8DD08D}"/>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8B473CDC-6E28-7644-B8C6-1DF9D5F164DE}"/>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2034334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78E4E9-106B-5E46-A2CD-5454DF4BF9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808865C-2D6B-344F-8B9D-4C91732991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B488A5-F3A4-2D44-AB7F-E04A3552C264}"/>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5" name="Espace réservé du pied de page 4">
            <a:extLst>
              <a:ext uri="{FF2B5EF4-FFF2-40B4-BE49-F238E27FC236}">
                <a16:creationId xmlns:a16="http://schemas.microsoft.com/office/drawing/2014/main" id="{B291E0F9-C8B4-6641-BA2C-411177DA4A79}"/>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3DAF030E-E46A-A144-BD06-75776ABDB632}"/>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176303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BA8A1B54-EA4E-9C4D-9BED-D5AB7188D983}"/>
              </a:ext>
            </a:extLst>
          </p:cNvPr>
          <p:cNvSpPr>
            <a:spLocks noGrp="1"/>
          </p:cNvSpPr>
          <p:nvPr>
            <p:ph type="body" sz="quarter" idx="10" hasCustomPrompt="1"/>
          </p:nvPr>
        </p:nvSpPr>
        <p:spPr>
          <a:xfrm>
            <a:off x="3384550" y="2001837"/>
            <a:ext cx="5422900" cy="2854325"/>
          </a:xfrm>
          <a:prstGeom prst="rect">
            <a:avLst/>
          </a:prstGeom>
        </p:spPr>
        <p:txBody>
          <a:bodyPr anchor="ctr"/>
          <a:lstStyle>
            <a:lvl1pPr marL="0" indent="0" algn="ctr">
              <a:buNone/>
              <a:defRPr b="1">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pPr lvl="0"/>
            <a:r>
              <a:rPr lang="fr-FR" dirty="0"/>
              <a:t>Grande partie</a:t>
            </a:r>
          </a:p>
        </p:txBody>
      </p:sp>
    </p:spTree>
    <p:extLst>
      <p:ext uri="{BB962C8B-B14F-4D97-AF65-F5344CB8AC3E}">
        <p14:creationId xmlns:p14="http://schemas.microsoft.com/office/powerpoint/2010/main" val="717588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4E669C-1036-CA46-B92F-1AFE5BA0486E}"/>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4A5A22FE-F484-6C4E-8A22-18FFBE18779E}"/>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4B06694-CDD9-394F-BD7F-D80E53A3764B}"/>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6C7B53F-6FAD-9844-A501-49F8335FA0E6}"/>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6" name="Espace réservé du pied de page 5">
            <a:extLst>
              <a:ext uri="{FF2B5EF4-FFF2-40B4-BE49-F238E27FC236}">
                <a16:creationId xmlns:a16="http://schemas.microsoft.com/office/drawing/2014/main" id="{3086F4B4-0279-D440-8465-38D722A83702}"/>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7" name="Espace réservé du numéro de diapositive 6">
            <a:extLst>
              <a:ext uri="{FF2B5EF4-FFF2-40B4-BE49-F238E27FC236}">
                <a16:creationId xmlns:a16="http://schemas.microsoft.com/office/drawing/2014/main" id="{A2E4CCBB-DDC8-8B41-97A9-60B824DE299E}"/>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589122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D5BDED-ACBA-BE4A-89FE-92A16FBA3557}"/>
              </a:ext>
            </a:extLst>
          </p:cNvPr>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5DCD08B5-59E6-F945-B832-69A9F4A0CD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97F5997-C5D4-3849-9FEC-47E37F93D1EB}"/>
              </a:ext>
            </a:extLst>
          </p:cNvPr>
          <p:cNvSpPr>
            <a:spLocks noGrp="1"/>
          </p:cNvSpPr>
          <p:nvPr>
            <p:ph sz="half" idx="2"/>
          </p:nvPr>
        </p:nvSpPr>
        <p:spPr>
          <a:xfrm>
            <a:off x="839788"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261530C-32D2-E14C-BE1B-713EF3F2E7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AE9533A-A5D8-C84F-BBDB-0F6B691F3ABE}"/>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D9CEB79-771E-D941-93AE-E9137933758E}"/>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8" name="Espace réservé du pied de page 7">
            <a:extLst>
              <a:ext uri="{FF2B5EF4-FFF2-40B4-BE49-F238E27FC236}">
                <a16:creationId xmlns:a16="http://schemas.microsoft.com/office/drawing/2014/main" id="{546AAE8F-4795-9149-8C73-A5E065A884D0}"/>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9" name="Espace réservé du numéro de diapositive 8">
            <a:extLst>
              <a:ext uri="{FF2B5EF4-FFF2-40B4-BE49-F238E27FC236}">
                <a16:creationId xmlns:a16="http://schemas.microsoft.com/office/drawing/2014/main" id="{0FB919B9-C3F2-0D4E-8AC3-7A583CD48046}"/>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1608891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DCE82B-ED93-564E-8FF8-2F7E5C9F452A}"/>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2FBD2CC4-FA17-F047-BD51-36E6EE8345AB}"/>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4" name="Espace réservé du pied de page 3">
            <a:extLst>
              <a:ext uri="{FF2B5EF4-FFF2-40B4-BE49-F238E27FC236}">
                <a16:creationId xmlns:a16="http://schemas.microsoft.com/office/drawing/2014/main" id="{83FAC25B-CD0B-BE4A-80EE-4639144012FB}"/>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5" name="Espace réservé du numéro de diapositive 4">
            <a:extLst>
              <a:ext uri="{FF2B5EF4-FFF2-40B4-BE49-F238E27FC236}">
                <a16:creationId xmlns:a16="http://schemas.microsoft.com/office/drawing/2014/main" id="{17A6D58C-6B34-1449-A87D-8E1D0D91B541}"/>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1232345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80BFCB-3909-CA43-AB0D-6A8AA31C1A65}"/>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3" name="Espace réservé du pied de page 2">
            <a:extLst>
              <a:ext uri="{FF2B5EF4-FFF2-40B4-BE49-F238E27FC236}">
                <a16:creationId xmlns:a16="http://schemas.microsoft.com/office/drawing/2014/main" id="{F569667B-26E0-354F-A930-DE93E42A8F66}"/>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4" name="Espace réservé du numéro de diapositive 3">
            <a:extLst>
              <a:ext uri="{FF2B5EF4-FFF2-40B4-BE49-F238E27FC236}">
                <a16:creationId xmlns:a16="http://schemas.microsoft.com/office/drawing/2014/main" id="{3B9B1AFC-B115-4840-AE29-AC20DE255B76}"/>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3273377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87276A-94D5-234A-A9E3-F8641F142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E36F694-4F19-FC40-A6FB-FE14F0F491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23550C2-DD2D-E445-82A4-1476DC8A98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F413D93-2A74-8A45-950B-7E9359FB4D89}"/>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6" name="Espace réservé du pied de page 5">
            <a:extLst>
              <a:ext uri="{FF2B5EF4-FFF2-40B4-BE49-F238E27FC236}">
                <a16:creationId xmlns:a16="http://schemas.microsoft.com/office/drawing/2014/main" id="{54BF0F62-211C-4F43-803C-F50EE536AAE7}"/>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7" name="Espace réservé du numéro de diapositive 6">
            <a:extLst>
              <a:ext uri="{FF2B5EF4-FFF2-40B4-BE49-F238E27FC236}">
                <a16:creationId xmlns:a16="http://schemas.microsoft.com/office/drawing/2014/main" id="{E7858C1A-FD63-E947-8475-17F2647FEB66}"/>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3259657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D91FE-1185-8342-9D85-E36542A6FC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49C7598-157A-1447-9E24-69FDFAE762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4034C614-B77F-6346-A7B3-C86AAA9616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E88FCD7-128F-824D-9136-2FE3E4AC124B}"/>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6" name="Espace réservé du pied de page 5">
            <a:extLst>
              <a:ext uri="{FF2B5EF4-FFF2-40B4-BE49-F238E27FC236}">
                <a16:creationId xmlns:a16="http://schemas.microsoft.com/office/drawing/2014/main" id="{67AFCAC0-55FA-D247-BB44-BE54CA738EFE}"/>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7" name="Espace réservé du numéro de diapositive 6">
            <a:extLst>
              <a:ext uri="{FF2B5EF4-FFF2-40B4-BE49-F238E27FC236}">
                <a16:creationId xmlns:a16="http://schemas.microsoft.com/office/drawing/2014/main" id="{C52F0E08-6A85-4F41-8EF8-41AE83DD6369}"/>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2851669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B6A10-A200-B94D-92CB-E0E9516501B9}"/>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6A25363-D946-CF4B-82A7-1997446BA8D0}"/>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F3C0F2-D4A2-C345-9466-8B798BD4E32D}"/>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5" name="Espace réservé du pied de page 4">
            <a:extLst>
              <a:ext uri="{FF2B5EF4-FFF2-40B4-BE49-F238E27FC236}">
                <a16:creationId xmlns:a16="http://schemas.microsoft.com/office/drawing/2014/main" id="{EAA31A6F-BC76-6E4F-B7AE-533F00C374F7}"/>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33851B9E-154B-F646-A121-6AF16FC6E618}"/>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4051106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58846D1-845D-8745-92AC-1DD7E0769FAC}"/>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D6645A4-7E99-024D-8D83-47BB10199983}"/>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23EC1A-84EA-7545-82A3-3A9466354E67}"/>
              </a:ext>
            </a:extLst>
          </p:cNvPr>
          <p:cNvSpPr>
            <a:spLocks noGrp="1"/>
          </p:cNvSpPr>
          <p:nvPr>
            <p:ph type="dt" sz="half" idx="10"/>
          </p:nvPr>
        </p:nvSpPr>
        <p:spPr>
          <a:xfrm>
            <a:off x="838200" y="6356350"/>
            <a:ext cx="2743200" cy="365125"/>
          </a:xfrm>
          <a:prstGeom prst="rect">
            <a:avLst/>
          </a:prstGeom>
        </p:spPr>
        <p:txBody>
          <a:bodyPr/>
          <a:lstStyle/>
          <a:p>
            <a:fld id="{8A3E9F2A-7484-AB43-AD02-986A9CFFF009}" type="datetimeFigureOut">
              <a:rPr lang="fr-FR" smtClean="0"/>
              <a:t>18/06/2026</a:t>
            </a:fld>
            <a:endParaRPr lang="fr-FR" dirty="0"/>
          </a:p>
        </p:txBody>
      </p:sp>
      <p:sp>
        <p:nvSpPr>
          <p:cNvPr id="5" name="Espace réservé du pied de page 4">
            <a:extLst>
              <a:ext uri="{FF2B5EF4-FFF2-40B4-BE49-F238E27FC236}">
                <a16:creationId xmlns:a16="http://schemas.microsoft.com/office/drawing/2014/main" id="{6E179132-6917-B542-BEC3-51680384F057}"/>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64CED753-2C74-DB4A-8406-5005AE7EF87C}"/>
              </a:ext>
            </a:extLst>
          </p:cNvPr>
          <p:cNvSpPr>
            <a:spLocks noGrp="1"/>
          </p:cNvSpPr>
          <p:nvPr>
            <p:ph type="sldNum" sz="quarter" idx="12"/>
          </p:nvPr>
        </p:nvSpPr>
        <p:spPr>
          <a:xfrm>
            <a:off x="8610600" y="6356350"/>
            <a:ext cx="2743200" cy="365125"/>
          </a:xfrm>
          <a:prstGeom prst="rect">
            <a:avLst/>
          </a:prstGeom>
        </p:spPr>
        <p:txBody>
          <a:bodyPr/>
          <a:lstStyle/>
          <a:p>
            <a:fld id="{4112D4ED-E1D1-E64B-ACE4-E803213DEA71}" type="slidenum">
              <a:rPr lang="fr-FR" smtClean="0"/>
              <a:t>‹N°›</a:t>
            </a:fld>
            <a:endParaRPr lang="fr-FR" dirty="0"/>
          </a:p>
        </p:txBody>
      </p:sp>
    </p:spTree>
    <p:extLst>
      <p:ext uri="{BB962C8B-B14F-4D97-AF65-F5344CB8AC3E}">
        <p14:creationId xmlns:p14="http://schemas.microsoft.com/office/powerpoint/2010/main" val="1458920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1 - Titre">
    <p:spTree>
      <p:nvGrpSpPr>
        <p:cNvPr id="1" name=""/>
        <p:cNvGrpSpPr/>
        <p:nvPr/>
      </p:nvGrpSpPr>
      <p:grpSpPr>
        <a:xfrm>
          <a:off x="0" y="0"/>
          <a:ext cx="0" cy="0"/>
          <a:chOff x="0" y="0"/>
          <a:chExt cx="0" cy="0"/>
        </a:xfrm>
      </p:grpSpPr>
      <p:sp>
        <p:nvSpPr>
          <p:cNvPr id="2" name="Titre 1"/>
          <p:cNvSpPr>
            <a:spLocks noGrp="1"/>
          </p:cNvSpPr>
          <p:nvPr>
            <p:ph type="ctrTitle"/>
          </p:nvPr>
        </p:nvSpPr>
        <p:spPr>
          <a:xfrm>
            <a:off x="435910" y="1341438"/>
            <a:ext cx="7200000" cy="2882162"/>
          </a:xfrm>
          <a:prstGeom prst="rect">
            <a:avLst/>
          </a:prstGeom>
        </p:spPr>
        <p:txBody>
          <a:bodyPr anchor="b"/>
          <a:lstStyle>
            <a:lvl1pPr algn="l">
              <a:defRPr sz="5400" b="1">
                <a:solidFill>
                  <a:schemeClr val="tx2"/>
                </a:solidFill>
              </a:defRPr>
            </a:lvl1pPr>
          </a:lstStyle>
          <a:p>
            <a:r>
              <a:rPr lang="fr-FR"/>
              <a:t>Cliquez et modifiez le titre</a:t>
            </a:r>
          </a:p>
        </p:txBody>
      </p:sp>
      <p:sp>
        <p:nvSpPr>
          <p:cNvPr id="3" name="Sous-titre 2"/>
          <p:cNvSpPr>
            <a:spLocks noGrp="1"/>
          </p:cNvSpPr>
          <p:nvPr>
            <p:ph type="subTitle" idx="1"/>
          </p:nvPr>
        </p:nvSpPr>
        <p:spPr>
          <a:xfrm>
            <a:off x="435908" y="4564063"/>
            <a:ext cx="7200000" cy="713721"/>
          </a:xfrm>
        </p:spPr>
        <p:txBody>
          <a:bodyPr anchor="t"/>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a:xfrm>
            <a:off x="448389" y="348596"/>
            <a:ext cx="2743200" cy="365125"/>
          </a:xfrm>
          <a:prstGeom prst="rect">
            <a:avLst/>
          </a:prstGeom>
        </p:spPr>
        <p:txBody>
          <a:bodyPr/>
          <a:lstStyle>
            <a:lvl1pPr algn="l">
              <a:defRPr sz="1050">
                <a:solidFill>
                  <a:schemeClr val="tx1"/>
                </a:solidFill>
              </a:defRPr>
            </a:lvl1pPr>
          </a:lstStyle>
          <a:p>
            <a:endParaRPr lang="fr-FR" dirty="0"/>
          </a:p>
        </p:txBody>
      </p:sp>
      <p:sp>
        <p:nvSpPr>
          <p:cNvPr id="13" name="Rectangle 12">
            <a:extLst>
              <a:ext uri="{FF2B5EF4-FFF2-40B4-BE49-F238E27FC236}">
                <a16:creationId xmlns:a16="http://schemas.microsoft.com/office/drawing/2014/main" id="{51DA15C0-72E2-40DF-ACD8-1ACC674530CA}"/>
              </a:ext>
            </a:extLst>
          </p:cNvPr>
          <p:cNvSpPr/>
          <p:nvPr userDrawn="1"/>
        </p:nvSpPr>
        <p:spPr>
          <a:xfrm>
            <a:off x="0" y="844520"/>
            <a:ext cx="1555531" cy="496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BB084193-5C16-49B0-A0AD-B18BAB7EFCB6}"/>
              </a:ext>
            </a:extLst>
          </p:cNvPr>
          <p:cNvSpPr/>
          <p:nvPr userDrawn="1"/>
        </p:nvSpPr>
        <p:spPr>
          <a:xfrm>
            <a:off x="540958" y="4239234"/>
            <a:ext cx="669393" cy="605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latin typeface="Arial" panose="020B0604020202020204"/>
            </a:endParaRPr>
          </a:p>
        </p:txBody>
      </p:sp>
      <p:sp>
        <p:nvSpPr>
          <p:cNvPr id="9" name="Espace réservé du pied de page 4">
            <a:extLst>
              <a:ext uri="{FF2B5EF4-FFF2-40B4-BE49-F238E27FC236}">
                <a16:creationId xmlns:a16="http://schemas.microsoft.com/office/drawing/2014/main" id="{ABA6C094-A405-4D00-9EFB-B361DCB698FC}"/>
              </a:ext>
            </a:extLst>
          </p:cNvPr>
          <p:cNvSpPr>
            <a:spLocks noGrp="1"/>
          </p:cNvSpPr>
          <p:nvPr>
            <p:ph type="ftr" sz="quarter" idx="3"/>
          </p:nvPr>
        </p:nvSpPr>
        <p:spPr>
          <a:xfrm>
            <a:off x="2530135" y="6292850"/>
            <a:ext cx="8434351" cy="370129"/>
          </a:xfrm>
          <a:prstGeom prst="rect">
            <a:avLst/>
          </a:prstGeom>
        </p:spPr>
        <p:txBody>
          <a:bodyPr vert="horz" lIns="0" tIns="0" rIns="0" bIns="0" rtlCol="0" anchor="ctr"/>
          <a:lstStyle>
            <a:lvl1pPr algn="l">
              <a:defRPr sz="1000">
                <a:solidFill>
                  <a:schemeClr val="tx1"/>
                </a:solidFill>
              </a:defRPr>
            </a:lvl1pPr>
          </a:lstStyle>
          <a:p>
            <a:r>
              <a:rPr lang="fr-FR" dirty="0"/>
              <a:t>Auteur : </a:t>
            </a:r>
            <a:r>
              <a:rPr lang="fr-FR" dirty="0" err="1"/>
              <a:t>Citeo</a:t>
            </a:r>
            <a:r>
              <a:rPr lang="fr-FR" dirty="0"/>
              <a:t> | Juillet 2021 | Réunion de lancement AMI Hors foyer</a:t>
            </a:r>
          </a:p>
        </p:txBody>
      </p:sp>
      <p:sp>
        <p:nvSpPr>
          <p:cNvPr id="10" name="Espace réservé du numéro de diapositive 5">
            <a:extLst>
              <a:ext uri="{FF2B5EF4-FFF2-40B4-BE49-F238E27FC236}">
                <a16:creationId xmlns:a16="http://schemas.microsoft.com/office/drawing/2014/main" id="{7645A3F9-6F78-4842-80BE-9B7E2E03B1BE}"/>
              </a:ext>
            </a:extLst>
          </p:cNvPr>
          <p:cNvSpPr>
            <a:spLocks noGrp="1"/>
          </p:cNvSpPr>
          <p:nvPr>
            <p:ph type="sldNum" sz="quarter" idx="4"/>
          </p:nvPr>
        </p:nvSpPr>
        <p:spPr>
          <a:xfrm>
            <a:off x="11022676" y="6292850"/>
            <a:ext cx="718474" cy="365125"/>
          </a:xfrm>
          <a:prstGeom prst="rect">
            <a:avLst/>
          </a:prstGeom>
        </p:spPr>
        <p:txBody>
          <a:bodyPr vert="horz" lIns="91440" tIns="45720" rIns="91440" bIns="45720" rtlCol="0" anchor="ctr"/>
          <a:lstStyle>
            <a:lvl1pPr algn="r">
              <a:defRPr sz="800">
                <a:solidFill>
                  <a:schemeClr val="tx1"/>
                </a:solidFill>
              </a:defRPr>
            </a:lvl1pPr>
          </a:lstStyle>
          <a:p>
            <a:fld id="{DEBE2006-DBBB-B14E-BCD7-5B3626703F01}" type="slidenum">
              <a:rPr lang="fr-FR" smtClean="0"/>
              <a:pPr/>
              <a:t>‹N°›</a:t>
            </a:fld>
            <a:endParaRPr lang="fr-FR"/>
          </a:p>
        </p:txBody>
      </p:sp>
    </p:spTree>
    <p:extLst>
      <p:ext uri="{BB962C8B-B14F-4D97-AF65-F5344CB8AC3E}">
        <p14:creationId xmlns:p14="http://schemas.microsoft.com/office/powerpoint/2010/main" val="951981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 - Titre + Imag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1868E86E-9E29-4FB2-8A96-70571222C070}"/>
              </a:ext>
            </a:extLst>
          </p:cNvPr>
          <p:cNvSpPr>
            <a:spLocks noGrp="1"/>
          </p:cNvSpPr>
          <p:nvPr>
            <p:ph type="pic" sz="quarter" idx="15"/>
          </p:nvPr>
        </p:nvSpPr>
        <p:spPr>
          <a:xfrm>
            <a:off x="6104965" y="0"/>
            <a:ext cx="6087035" cy="6858000"/>
          </a:xfrm>
          <a:noFill/>
        </p:spPr>
        <p:txBody>
          <a:bodyPr/>
          <a:lstStyle/>
          <a:p>
            <a:r>
              <a:rPr lang="fr-FR"/>
              <a:t>Faire glisser l'image vers l'espace réservé ou cliquer sur l'icône pour l'ajouter</a:t>
            </a:r>
          </a:p>
        </p:txBody>
      </p:sp>
      <p:sp>
        <p:nvSpPr>
          <p:cNvPr id="2" name="Titre 1"/>
          <p:cNvSpPr>
            <a:spLocks noGrp="1"/>
          </p:cNvSpPr>
          <p:nvPr>
            <p:ph type="ctrTitle"/>
          </p:nvPr>
        </p:nvSpPr>
        <p:spPr>
          <a:xfrm>
            <a:off x="435910" y="1341438"/>
            <a:ext cx="7200000" cy="2882162"/>
          </a:xfrm>
          <a:prstGeom prst="rect">
            <a:avLst/>
          </a:prstGeom>
        </p:spPr>
        <p:txBody>
          <a:bodyPr anchor="b"/>
          <a:lstStyle>
            <a:lvl1pPr algn="l">
              <a:defRPr sz="5400" b="1">
                <a:solidFill>
                  <a:schemeClr val="tx2"/>
                </a:solidFill>
              </a:defRPr>
            </a:lvl1pPr>
          </a:lstStyle>
          <a:p>
            <a:r>
              <a:rPr lang="fr-FR"/>
              <a:t>Cliquez et modifiez le titre</a:t>
            </a:r>
          </a:p>
        </p:txBody>
      </p:sp>
      <p:sp>
        <p:nvSpPr>
          <p:cNvPr id="3" name="Sous-titre 2"/>
          <p:cNvSpPr>
            <a:spLocks noGrp="1"/>
          </p:cNvSpPr>
          <p:nvPr>
            <p:ph type="subTitle" idx="1"/>
          </p:nvPr>
        </p:nvSpPr>
        <p:spPr>
          <a:xfrm>
            <a:off x="435908" y="4564063"/>
            <a:ext cx="7200000" cy="713721"/>
          </a:xfrm>
        </p:spPr>
        <p:txBody>
          <a:bodyPr anchor="t"/>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a:xfrm>
            <a:off x="448389" y="348596"/>
            <a:ext cx="2743200" cy="365125"/>
          </a:xfrm>
          <a:prstGeom prst="rect">
            <a:avLst/>
          </a:prstGeom>
        </p:spPr>
        <p:txBody>
          <a:bodyPr/>
          <a:lstStyle>
            <a:lvl1pPr algn="l">
              <a:defRPr sz="1050">
                <a:solidFill>
                  <a:schemeClr val="tx1"/>
                </a:solidFill>
              </a:defRPr>
            </a:lvl1pPr>
          </a:lstStyle>
          <a:p>
            <a:endParaRPr lang="fr-FR"/>
          </a:p>
        </p:txBody>
      </p:sp>
      <p:pic>
        <p:nvPicPr>
          <p:cNvPr id="6" name="Image 5">
            <a:extLst>
              <a:ext uri="{FF2B5EF4-FFF2-40B4-BE49-F238E27FC236}">
                <a16:creationId xmlns:a16="http://schemas.microsoft.com/office/drawing/2014/main" id="{02847635-8DD4-4F27-A179-A01A52E7ED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618" y="5408583"/>
            <a:ext cx="1474946" cy="680751"/>
          </a:xfrm>
          <a:prstGeom prst="rect">
            <a:avLst/>
          </a:prstGeom>
        </p:spPr>
      </p:pic>
      <p:sp>
        <p:nvSpPr>
          <p:cNvPr id="8" name="Rectangle 7">
            <a:extLst>
              <a:ext uri="{FF2B5EF4-FFF2-40B4-BE49-F238E27FC236}">
                <a16:creationId xmlns:a16="http://schemas.microsoft.com/office/drawing/2014/main" id="{548693EC-BF11-40F5-956C-12539BA2E898}"/>
              </a:ext>
            </a:extLst>
          </p:cNvPr>
          <p:cNvSpPr/>
          <p:nvPr userDrawn="1"/>
        </p:nvSpPr>
        <p:spPr>
          <a:xfrm>
            <a:off x="0" y="844520"/>
            <a:ext cx="1555531" cy="496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D46716F8-C321-4F37-A55E-77E01CF0952E}"/>
              </a:ext>
            </a:extLst>
          </p:cNvPr>
          <p:cNvSpPr/>
          <p:nvPr userDrawn="1"/>
        </p:nvSpPr>
        <p:spPr>
          <a:xfrm>
            <a:off x="540958" y="4239234"/>
            <a:ext cx="669393" cy="605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
        <p:nvSpPr>
          <p:cNvPr id="10" name="Espace réservé du pied de page 4">
            <a:extLst>
              <a:ext uri="{FF2B5EF4-FFF2-40B4-BE49-F238E27FC236}">
                <a16:creationId xmlns:a16="http://schemas.microsoft.com/office/drawing/2014/main" id="{669DBC0B-57BF-43AF-AF5D-755DE77CEA4C}"/>
              </a:ext>
            </a:extLst>
          </p:cNvPr>
          <p:cNvSpPr>
            <a:spLocks noGrp="1"/>
          </p:cNvSpPr>
          <p:nvPr>
            <p:ph type="ftr" sz="quarter" idx="3"/>
          </p:nvPr>
        </p:nvSpPr>
        <p:spPr>
          <a:xfrm>
            <a:off x="1146387" y="6287846"/>
            <a:ext cx="10235526" cy="370129"/>
          </a:xfrm>
          <a:prstGeom prst="rect">
            <a:avLst/>
          </a:prstGeom>
        </p:spPr>
        <p:txBody>
          <a:bodyPr vert="horz" lIns="0" tIns="0" rIns="0" bIns="0" rtlCol="0" anchor="ctr"/>
          <a:lstStyle>
            <a:lvl1pPr algn="l">
              <a:defRPr sz="1000">
                <a:solidFill>
                  <a:schemeClr val="tx1"/>
                </a:solidFill>
              </a:defRPr>
            </a:lvl1pPr>
          </a:lstStyle>
          <a:p>
            <a:r>
              <a:rPr lang="fr-FR"/>
              <a:t>Auteur : Citeo | Juillet 2021 | Réunion de lancement AMI Hors foyer</a:t>
            </a:r>
          </a:p>
        </p:txBody>
      </p:sp>
      <p:sp>
        <p:nvSpPr>
          <p:cNvPr id="11" name="Espace réservé du numéro de diapositive 5">
            <a:extLst>
              <a:ext uri="{FF2B5EF4-FFF2-40B4-BE49-F238E27FC236}">
                <a16:creationId xmlns:a16="http://schemas.microsoft.com/office/drawing/2014/main" id="{E1186E8F-A752-4A92-B068-8385D8840EEA}"/>
              </a:ext>
            </a:extLst>
          </p:cNvPr>
          <p:cNvSpPr>
            <a:spLocks noGrp="1"/>
          </p:cNvSpPr>
          <p:nvPr>
            <p:ph type="sldNum" sz="quarter" idx="4"/>
          </p:nvPr>
        </p:nvSpPr>
        <p:spPr>
          <a:xfrm>
            <a:off x="11022676" y="6292850"/>
            <a:ext cx="718474" cy="365125"/>
          </a:xfrm>
          <a:prstGeom prst="rect">
            <a:avLst/>
          </a:prstGeom>
        </p:spPr>
        <p:txBody>
          <a:bodyPr vert="horz" lIns="91440" tIns="45720" rIns="91440" bIns="45720" rtlCol="0" anchor="ctr"/>
          <a:lstStyle>
            <a:lvl1pPr algn="r">
              <a:defRPr sz="800">
                <a:solidFill>
                  <a:schemeClr val="tx1"/>
                </a:solidFill>
              </a:defRPr>
            </a:lvl1pPr>
          </a:lstStyle>
          <a:p>
            <a:fld id="{DEBE2006-DBBB-B14E-BCD7-5B3626703F01}" type="slidenum">
              <a:rPr lang="fr-FR" smtClean="0"/>
              <a:pPr/>
              <a:t>‹N°›</a:t>
            </a:fld>
            <a:endParaRPr lang="fr-FR"/>
          </a:p>
        </p:txBody>
      </p:sp>
    </p:spTree>
    <p:extLst>
      <p:ext uri="{BB962C8B-B14F-4D97-AF65-F5344CB8AC3E}">
        <p14:creationId xmlns:p14="http://schemas.microsoft.com/office/powerpoint/2010/main" val="149598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F4DD1253-7EAA-4A4C-B8AE-4186D4BFB440}" type="datetimeFigureOut">
              <a:rPr lang="fr-FR" smtClean="0"/>
              <a:pPr/>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245336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3 - Intercalaire">
    <p:spTree>
      <p:nvGrpSpPr>
        <p:cNvPr id="1" name=""/>
        <p:cNvGrpSpPr/>
        <p:nvPr/>
      </p:nvGrpSpPr>
      <p:grpSpPr>
        <a:xfrm>
          <a:off x="0" y="0"/>
          <a:ext cx="0" cy="0"/>
          <a:chOff x="0" y="0"/>
          <a:chExt cx="0" cy="0"/>
        </a:xfrm>
      </p:grpSpPr>
      <p:sp>
        <p:nvSpPr>
          <p:cNvPr id="4" name="Espace réservé du texte 3"/>
          <p:cNvSpPr>
            <a:spLocks noGrp="1"/>
          </p:cNvSpPr>
          <p:nvPr>
            <p:ph type="body" sz="quarter" idx="14" hasCustomPrompt="1"/>
          </p:nvPr>
        </p:nvSpPr>
        <p:spPr>
          <a:xfrm>
            <a:off x="440358" y="2312894"/>
            <a:ext cx="2160000" cy="930894"/>
          </a:xfrm>
        </p:spPr>
        <p:txBody>
          <a:bodyPr vert="horz" lIns="91440" tIns="45720" rIns="91440" bIns="45720" rtlCol="0" anchor="b">
            <a:normAutofit/>
          </a:bodyPr>
          <a:lstStyle>
            <a:lvl1pPr>
              <a:defRPr lang="fr-FR" sz="5400" b="1" dirty="0">
                <a:solidFill>
                  <a:schemeClr val="tx2"/>
                </a:solidFill>
                <a:latin typeface="+mj-lt"/>
                <a:ea typeface="+mj-ea"/>
                <a:cs typeface="+mj-cs"/>
              </a:defRPr>
            </a:lvl1pPr>
          </a:lstStyle>
          <a:p>
            <a:pPr lvl="0">
              <a:spcBef>
                <a:spcPct val="0"/>
              </a:spcBef>
            </a:pPr>
            <a:r>
              <a:rPr lang="fr-FR"/>
              <a:t>01</a:t>
            </a:r>
          </a:p>
        </p:txBody>
      </p:sp>
      <p:sp>
        <p:nvSpPr>
          <p:cNvPr id="2" name="Titre 1"/>
          <p:cNvSpPr>
            <a:spLocks noGrp="1"/>
          </p:cNvSpPr>
          <p:nvPr>
            <p:ph type="ctrTitle"/>
          </p:nvPr>
        </p:nvSpPr>
        <p:spPr>
          <a:xfrm>
            <a:off x="440358" y="3602036"/>
            <a:ext cx="7920000" cy="2548515"/>
          </a:xfrm>
          <a:prstGeom prst="rect">
            <a:avLst/>
          </a:prstGeom>
        </p:spPr>
        <p:txBody>
          <a:bodyPr vert="horz" lIns="91440" tIns="45720" rIns="91440" bIns="45720" rtlCol="0" anchor="t">
            <a:noAutofit/>
          </a:bodyPr>
          <a:lstStyle>
            <a:lvl1pPr>
              <a:defRPr lang="fr-FR" sz="5400" dirty="0">
                <a:solidFill>
                  <a:schemeClr val="tx2"/>
                </a:solidFill>
                <a:latin typeface="+mn-lt"/>
                <a:ea typeface="+mn-ea"/>
                <a:cs typeface="+mn-cs"/>
              </a:defRPr>
            </a:lvl1pPr>
          </a:lstStyle>
          <a:p>
            <a:pPr marL="0" lvl="0" indent="0">
              <a:spcBef>
                <a:spcPts val="1000"/>
              </a:spcBef>
              <a:buFont typeface="Arial"/>
            </a:pPr>
            <a:r>
              <a:rPr lang="fr-FR"/>
              <a:t>Cliquez et modifiez le titre</a:t>
            </a:r>
          </a:p>
        </p:txBody>
      </p:sp>
      <p:sp>
        <p:nvSpPr>
          <p:cNvPr id="9" name="Espace réservé du pied de page 8"/>
          <p:cNvSpPr>
            <a:spLocks noGrp="1"/>
          </p:cNvSpPr>
          <p:nvPr>
            <p:ph type="ftr" sz="quarter" idx="11"/>
          </p:nvPr>
        </p:nvSpPr>
        <p:spPr/>
        <p:txBody>
          <a:bodyPr/>
          <a:lstStyle/>
          <a:p>
            <a:r>
              <a:rPr lang="fr-FR"/>
              <a:t>Auteur : Citeo | Juillet 2021 | Réunion de lancement AMI Hors foyer</a:t>
            </a:r>
          </a:p>
        </p:txBody>
      </p:sp>
      <p:sp>
        <p:nvSpPr>
          <p:cNvPr id="10" name="Espace réservé du numéro de diapositive 9"/>
          <p:cNvSpPr>
            <a:spLocks noGrp="1"/>
          </p:cNvSpPr>
          <p:nvPr>
            <p:ph type="sldNum" sz="quarter" idx="12"/>
          </p:nvPr>
        </p:nvSpPr>
        <p:spPr/>
        <p:txBody>
          <a:bodyPr/>
          <a:lstStyle/>
          <a:p>
            <a:fld id="{DEBE2006-DBBB-B14E-BCD7-5B3626703F01}" type="slidenum">
              <a:rPr lang="fr-FR" smtClean="0"/>
              <a:pPr/>
              <a:t>‹N°›</a:t>
            </a:fld>
            <a:endParaRPr lang="fr-FR"/>
          </a:p>
        </p:txBody>
      </p:sp>
      <p:sp>
        <p:nvSpPr>
          <p:cNvPr id="11" name="Rectangle 10">
            <a:extLst>
              <a:ext uri="{FF2B5EF4-FFF2-40B4-BE49-F238E27FC236}">
                <a16:creationId xmlns:a16="http://schemas.microsoft.com/office/drawing/2014/main" id="{229C837C-A974-44EE-BD64-A212600021DE}"/>
              </a:ext>
            </a:extLst>
          </p:cNvPr>
          <p:cNvSpPr/>
          <p:nvPr userDrawn="1"/>
        </p:nvSpPr>
        <p:spPr>
          <a:xfrm>
            <a:off x="0" y="0"/>
            <a:ext cx="1555531" cy="134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56C6D369-0DB4-471B-AABF-E60B135E85DF}"/>
              </a:ext>
            </a:extLst>
          </p:cNvPr>
          <p:cNvSpPr/>
          <p:nvPr userDrawn="1"/>
        </p:nvSpPr>
        <p:spPr>
          <a:xfrm>
            <a:off x="540958" y="3332100"/>
            <a:ext cx="669393" cy="605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Tree>
    <p:extLst>
      <p:ext uri="{BB962C8B-B14F-4D97-AF65-F5344CB8AC3E}">
        <p14:creationId xmlns:p14="http://schemas.microsoft.com/office/powerpoint/2010/main" val="1229356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4 - Intercalaire + Imag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21C44C58-0FB3-4C83-9DE5-38FC0579701A}"/>
              </a:ext>
            </a:extLst>
          </p:cNvPr>
          <p:cNvSpPr>
            <a:spLocks noGrp="1"/>
          </p:cNvSpPr>
          <p:nvPr>
            <p:ph type="pic" sz="quarter" idx="15"/>
          </p:nvPr>
        </p:nvSpPr>
        <p:spPr>
          <a:xfrm>
            <a:off x="6096000" y="0"/>
            <a:ext cx="6087035" cy="6858000"/>
          </a:xfrm>
          <a:noFill/>
        </p:spPr>
        <p:txBody>
          <a:bodyPr/>
          <a:lstStyle/>
          <a:p>
            <a:r>
              <a:rPr lang="fr-FR"/>
              <a:t>Faire glisser l'image vers l'espace réservé ou cliquer sur l'icône pour l'ajouter</a:t>
            </a:r>
          </a:p>
        </p:txBody>
      </p:sp>
      <p:sp>
        <p:nvSpPr>
          <p:cNvPr id="4" name="Espace réservé du texte 3"/>
          <p:cNvSpPr>
            <a:spLocks noGrp="1"/>
          </p:cNvSpPr>
          <p:nvPr>
            <p:ph type="body" sz="quarter" idx="14" hasCustomPrompt="1"/>
          </p:nvPr>
        </p:nvSpPr>
        <p:spPr>
          <a:xfrm>
            <a:off x="440359" y="2312894"/>
            <a:ext cx="2160000" cy="930894"/>
          </a:xfrm>
        </p:spPr>
        <p:txBody>
          <a:bodyPr vert="horz" lIns="91440" tIns="45720" rIns="91440" bIns="45720" rtlCol="0" anchor="b">
            <a:normAutofit/>
          </a:bodyPr>
          <a:lstStyle>
            <a:lvl1pPr>
              <a:defRPr lang="fr-FR" sz="5400" b="1" dirty="0">
                <a:solidFill>
                  <a:schemeClr val="tx2"/>
                </a:solidFill>
                <a:latin typeface="+mj-lt"/>
                <a:ea typeface="+mj-ea"/>
                <a:cs typeface="+mj-cs"/>
              </a:defRPr>
            </a:lvl1pPr>
          </a:lstStyle>
          <a:p>
            <a:pPr lvl="0">
              <a:spcBef>
                <a:spcPct val="0"/>
              </a:spcBef>
            </a:pPr>
            <a:r>
              <a:rPr lang="fr-FR"/>
              <a:t>01</a:t>
            </a:r>
          </a:p>
        </p:txBody>
      </p:sp>
      <p:sp>
        <p:nvSpPr>
          <p:cNvPr id="2" name="Titre 1"/>
          <p:cNvSpPr>
            <a:spLocks noGrp="1"/>
          </p:cNvSpPr>
          <p:nvPr>
            <p:ph type="ctrTitle"/>
          </p:nvPr>
        </p:nvSpPr>
        <p:spPr>
          <a:xfrm>
            <a:off x="440358" y="3602036"/>
            <a:ext cx="7920000" cy="2548515"/>
          </a:xfrm>
          <a:prstGeom prst="rect">
            <a:avLst/>
          </a:prstGeom>
        </p:spPr>
        <p:txBody>
          <a:bodyPr vert="horz" lIns="91440" tIns="45720" rIns="91440" bIns="45720" rtlCol="0" anchor="t">
            <a:noAutofit/>
          </a:bodyPr>
          <a:lstStyle>
            <a:lvl1pPr>
              <a:defRPr lang="fr-FR" sz="5400" dirty="0">
                <a:solidFill>
                  <a:schemeClr val="tx2"/>
                </a:solidFill>
                <a:latin typeface="+mn-lt"/>
                <a:ea typeface="+mn-ea"/>
                <a:cs typeface="+mn-cs"/>
              </a:defRPr>
            </a:lvl1pPr>
          </a:lstStyle>
          <a:p>
            <a:pPr marL="0" lvl="0" indent="0">
              <a:spcBef>
                <a:spcPts val="1000"/>
              </a:spcBef>
              <a:buFont typeface="Arial"/>
            </a:pPr>
            <a:r>
              <a:rPr lang="fr-FR"/>
              <a:t>Cliquez et modifiez le titre</a:t>
            </a:r>
          </a:p>
        </p:txBody>
      </p:sp>
      <p:sp>
        <p:nvSpPr>
          <p:cNvPr id="9" name="Espace réservé du pied de page 8"/>
          <p:cNvSpPr>
            <a:spLocks noGrp="1"/>
          </p:cNvSpPr>
          <p:nvPr>
            <p:ph type="ftr" sz="quarter" idx="11"/>
          </p:nvPr>
        </p:nvSpPr>
        <p:spPr/>
        <p:txBody>
          <a:bodyPr/>
          <a:lstStyle/>
          <a:p>
            <a:r>
              <a:rPr lang="fr-FR"/>
              <a:t>Auteur : Citeo | Juillet 2021 | Réunion de lancement AMI Hors foyer</a:t>
            </a:r>
          </a:p>
        </p:txBody>
      </p:sp>
      <p:sp>
        <p:nvSpPr>
          <p:cNvPr id="10" name="Espace réservé du numéro de diapositive 9"/>
          <p:cNvSpPr>
            <a:spLocks noGrp="1"/>
          </p:cNvSpPr>
          <p:nvPr>
            <p:ph type="sldNum" sz="quarter" idx="12"/>
          </p:nvPr>
        </p:nvSpPr>
        <p:spPr/>
        <p:txBody>
          <a:bodyPr/>
          <a:lstStyle/>
          <a:p>
            <a:fld id="{DEBE2006-DBBB-B14E-BCD7-5B3626703F01}" type="slidenum">
              <a:rPr lang="fr-FR" smtClean="0"/>
              <a:pPr/>
              <a:t>‹N°›</a:t>
            </a:fld>
            <a:endParaRPr lang="fr-FR"/>
          </a:p>
        </p:txBody>
      </p:sp>
      <p:sp>
        <p:nvSpPr>
          <p:cNvPr id="3" name="Rectangle 2">
            <a:extLst>
              <a:ext uri="{FF2B5EF4-FFF2-40B4-BE49-F238E27FC236}">
                <a16:creationId xmlns:a16="http://schemas.microsoft.com/office/drawing/2014/main" id="{A53350C1-8F69-479A-9254-FCC2D49C7851}"/>
              </a:ext>
            </a:extLst>
          </p:cNvPr>
          <p:cNvSpPr/>
          <p:nvPr userDrawn="1"/>
        </p:nvSpPr>
        <p:spPr>
          <a:xfrm>
            <a:off x="0" y="0"/>
            <a:ext cx="1555531" cy="134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867759C-6DEE-4C15-AC90-8E101C1AF463}"/>
              </a:ext>
            </a:extLst>
          </p:cNvPr>
          <p:cNvSpPr/>
          <p:nvPr userDrawn="1"/>
        </p:nvSpPr>
        <p:spPr>
          <a:xfrm>
            <a:off x="540958" y="3332100"/>
            <a:ext cx="669393" cy="605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Tree>
    <p:extLst>
      <p:ext uri="{BB962C8B-B14F-4D97-AF65-F5344CB8AC3E}">
        <p14:creationId xmlns:p14="http://schemas.microsoft.com/office/powerpoint/2010/main" val="2687220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5 - Intercalaire 2 + Image">
    <p:spTree>
      <p:nvGrpSpPr>
        <p:cNvPr id="1" name=""/>
        <p:cNvGrpSpPr/>
        <p:nvPr/>
      </p:nvGrpSpPr>
      <p:grpSpPr>
        <a:xfrm>
          <a:off x="0" y="0"/>
          <a:ext cx="0" cy="0"/>
          <a:chOff x="0" y="0"/>
          <a:chExt cx="0" cy="0"/>
        </a:xfrm>
      </p:grpSpPr>
      <p:sp>
        <p:nvSpPr>
          <p:cNvPr id="4" name="Espace réservé du texte 3"/>
          <p:cNvSpPr>
            <a:spLocks noGrp="1"/>
          </p:cNvSpPr>
          <p:nvPr>
            <p:ph type="body" sz="quarter" idx="14"/>
          </p:nvPr>
        </p:nvSpPr>
        <p:spPr>
          <a:xfrm>
            <a:off x="440358" y="657225"/>
            <a:ext cx="5540027" cy="2203199"/>
          </a:xfrm>
        </p:spPr>
        <p:txBody>
          <a:bodyPr vert="horz" lIns="91440" tIns="45720" rIns="91440" bIns="45720" rtlCol="0" anchor="b">
            <a:normAutofit/>
          </a:bodyPr>
          <a:lstStyle>
            <a:lvl1pPr>
              <a:defRPr lang="fr-FR" sz="3200" b="0" dirty="0">
                <a:solidFill>
                  <a:schemeClr val="tx2"/>
                </a:solidFill>
                <a:latin typeface="+mj-lt"/>
                <a:ea typeface="+mj-ea"/>
                <a:cs typeface="+mj-cs"/>
              </a:defRPr>
            </a:lvl1pPr>
          </a:lstStyle>
          <a:p>
            <a:pPr lvl="0">
              <a:spcBef>
                <a:spcPct val="0"/>
              </a:spcBef>
            </a:pPr>
            <a:endParaRPr lang="fr-FR"/>
          </a:p>
        </p:txBody>
      </p:sp>
      <p:sp>
        <p:nvSpPr>
          <p:cNvPr id="2" name="Titre 1"/>
          <p:cNvSpPr>
            <a:spLocks noGrp="1"/>
          </p:cNvSpPr>
          <p:nvPr>
            <p:ph type="ctrTitle"/>
          </p:nvPr>
        </p:nvSpPr>
        <p:spPr>
          <a:xfrm>
            <a:off x="440358" y="3892553"/>
            <a:ext cx="5646678" cy="2165347"/>
          </a:xfrm>
          <a:prstGeom prst="rect">
            <a:avLst/>
          </a:prstGeom>
        </p:spPr>
        <p:txBody>
          <a:bodyPr vert="horz" lIns="91440" tIns="45720" rIns="91440" bIns="45720" rtlCol="0" anchor="t">
            <a:noAutofit/>
          </a:bodyPr>
          <a:lstStyle>
            <a:lvl1pPr>
              <a:defRPr lang="fr-FR" sz="2400" b="1" dirty="0">
                <a:solidFill>
                  <a:schemeClr val="tx2"/>
                </a:solidFill>
                <a:latin typeface="+mn-lt"/>
                <a:ea typeface="+mn-ea"/>
                <a:cs typeface="+mn-cs"/>
              </a:defRPr>
            </a:lvl1pPr>
          </a:lstStyle>
          <a:p>
            <a:pPr marL="0" lvl="0" indent="0">
              <a:spcBef>
                <a:spcPts val="1000"/>
              </a:spcBef>
              <a:buFont typeface="Arial"/>
            </a:pPr>
            <a:r>
              <a:rPr lang="fr-FR"/>
              <a:t>Cliquez et modifiez le titre</a:t>
            </a:r>
          </a:p>
        </p:txBody>
      </p:sp>
      <p:sp>
        <p:nvSpPr>
          <p:cNvPr id="9" name="Espace réservé du pied de page 8"/>
          <p:cNvSpPr>
            <a:spLocks noGrp="1"/>
          </p:cNvSpPr>
          <p:nvPr>
            <p:ph type="ftr" sz="quarter" idx="11"/>
          </p:nvPr>
        </p:nvSpPr>
        <p:spPr/>
        <p:txBody>
          <a:bodyPr/>
          <a:lstStyle/>
          <a:p>
            <a:r>
              <a:rPr lang="fr-FR"/>
              <a:t>Auteur : Citeo | Juillet 2021 | Réunion de lancement AMI Hors foyer</a:t>
            </a:r>
          </a:p>
        </p:txBody>
      </p:sp>
      <p:sp>
        <p:nvSpPr>
          <p:cNvPr id="10" name="Espace réservé du numéro de diapositive 9"/>
          <p:cNvSpPr>
            <a:spLocks noGrp="1"/>
          </p:cNvSpPr>
          <p:nvPr>
            <p:ph type="sldNum" sz="quarter" idx="12"/>
          </p:nvPr>
        </p:nvSpPr>
        <p:spPr/>
        <p:txBody>
          <a:bodyPr/>
          <a:lstStyle/>
          <a:p>
            <a:fld id="{DEBE2006-DBBB-B14E-BCD7-5B3626703F01}" type="slidenum">
              <a:rPr lang="fr-FR" smtClean="0"/>
              <a:pPr/>
              <a:t>‹N°›</a:t>
            </a:fld>
            <a:endParaRPr lang="fr-FR"/>
          </a:p>
        </p:txBody>
      </p:sp>
      <p:sp>
        <p:nvSpPr>
          <p:cNvPr id="3" name="Rectangle 2">
            <a:extLst>
              <a:ext uri="{FF2B5EF4-FFF2-40B4-BE49-F238E27FC236}">
                <a16:creationId xmlns:a16="http://schemas.microsoft.com/office/drawing/2014/main" id="{A53350C1-8F69-479A-9254-FCC2D49C7851}"/>
              </a:ext>
            </a:extLst>
          </p:cNvPr>
          <p:cNvSpPr/>
          <p:nvPr userDrawn="1"/>
        </p:nvSpPr>
        <p:spPr>
          <a:xfrm>
            <a:off x="0" y="0"/>
            <a:ext cx="1555531" cy="134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236C876-2194-4F6E-BF6F-E30B926CA361}"/>
              </a:ext>
            </a:extLst>
          </p:cNvPr>
          <p:cNvSpPr/>
          <p:nvPr userDrawn="1"/>
        </p:nvSpPr>
        <p:spPr>
          <a:xfrm>
            <a:off x="540958" y="3332100"/>
            <a:ext cx="669393" cy="605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panose="020B0604020202020204"/>
            </a:endParaRPr>
          </a:p>
        </p:txBody>
      </p:sp>
      <p:sp>
        <p:nvSpPr>
          <p:cNvPr id="16" name="Espace réservé pour une image  15">
            <a:extLst>
              <a:ext uri="{FF2B5EF4-FFF2-40B4-BE49-F238E27FC236}">
                <a16:creationId xmlns:a16="http://schemas.microsoft.com/office/drawing/2014/main" id="{CE1544D2-222E-4763-B039-EA1DE76956D9}"/>
              </a:ext>
            </a:extLst>
          </p:cNvPr>
          <p:cNvSpPr>
            <a:spLocks noGrp="1"/>
          </p:cNvSpPr>
          <p:nvPr>
            <p:ph type="pic" sz="quarter" idx="15"/>
          </p:nvPr>
        </p:nvSpPr>
        <p:spPr>
          <a:xfrm>
            <a:off x="6096000" y="657225"/>
            <a:ext cx="5540375" cy="5400675"/>
          </a:xfrm>
        </p:spPr>
        <p:txBody>
          <a:bodyPr/>
          <a:lstStyle/>
          <a:p>
            <a:endParaRPr lang="fr-FR"/>
          </a:p>
        </p:txBody>
      </p:sp>
    </p:spTree>
    <p:extLst>
      <p:ext uri="{BB962C8B-B14F-4D97-AF65-F5344CB8AC3E}">
        <p14:creationId xmlns:p14="http://schemas.microsoft.com/office/powerpoint/2010/main" val="2575553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6 - 1 Contenu">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lvl1pPr>
              <a:defRPr b="1"/>
            </a:lvl1pPr>
          </a:lstStyle>
          <a:p>
            <a:r>
              <a:rPr lang="fr-FR"/>
              <a:t>Modifiez le style du titre</a:t>
            </a:r>
          </a:p>
        </p:txBody>
      </p:sp>
      <p:sp>
        <p:nvSpPr>
          <p:cNvPr id="13" name="Espace réservé du contenu 12">
            <a:extLst>
              <a:ext uri="{FF2B5EF4-FFF2-40B4-BE49-F238E27FC236}">
                <a16:creationId xmlns:a16="http://schemas.microsoft.com/office/drawing/2014/main" id="{0658C643-F2FB-485C-9AB0-2DDECFDC2031}"/>
              </a:ext>
            </a:extLst>
          </p:cNvPr>
          <p:cNvSpPr>
            <a:spLocks noGrp="1"/>
          </p:cNvSpPr>
          <p:nvPr>
            <p:ph sz="quarter" idx="12"/>
          </p:nvPr>
        </p:nvSpPr>
        <p:spPr>
          <a:xfrm>
            <a:off x="447675" y="1296000"/>
            <a:ext cx="11193464" cy="47619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5" name="Image 4">
            <a:extLst>
              <a:ext uri="{FF2B5EF4-FFF2-40B4-BE49-F238E27FC236}">
                <a16:creationId xmlns:a16="http://schemas.microsoft.com/office/drawing/2014/main" id="{279C16E6-4B9C-4A08-9695-2D7AC28905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22676" y="307252"/>
            <a:ext cx="950969" cy="697377"/>
          </a:xfrm>
          <a:prstGeom prst="rect">
            <a:avLst/>
          </a:prstGeom>
        </p:spPr>
      </p:pic>
    </p:spTree>
    <p:extLst>
      <p:ext uri="{BB962C8B-B14F-4D97-AF65-F5344CB8AC3E}">
        <p14:creationId xmlns:p14="http://schemas.microsoft.com/office/powerpoint/2010/main" val="2160764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7 - 1 Encadré">
    <p:spTree>
      <p:nvGrpSpPr>
        <p:cNvPr id="1" name=""/>
        <p:cNvGrpSpPr/>
        <p:nvPr/>
      </p:nvGrpSpPr>
      <p:grpSpPr>
        <a:xfrm>
          <a:off x="0" y="0"/>
          <a:ext cx="0" cy="0"/>
          <a:chOff x="0" y="0"/>
          <a:chExt cx="0" cy="0"/>
        </a:xfrm>
      </p:grpSpPr>
      <p:sp>
        <p:nvSpPr>
          <p:cNvPr id="22" name="Espace réservé du contenu 8">
            <a:extLst>
              <a:ext uri="{FF2B5EF4-FFF2-40B4-BE49-F238E27FC236}">
                <a16:creationId xmlns:a16="http://schemas.microsoft.com/office/drawing/2014/main" id="{4C8A7DCA-B50A-4A5F-A4A6-FA35B984E914}"/>
              </a:ext>
            </a:extLst>
          </p:cNvPr>
          <p:cNvSpPr>
            <a:spLocks noGrp="1"/>
          </p:cNvSpPr>
          <p:nvPr>
            <p:ph sz="quarter" idx="16"/>
          </p:nvPr>
        </p:nvSpPr>
        <p:spPr>
          <a:xfrm>
            <a:off x="8943975" y="1296000"/>
            <a:ext cx="2990849" cy="4914300"/>
          </a:xfrm>
          <a:noFill/>
          <a:ln w="38100">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21" name="Rectangle 20">
            <a:extLst>
              <a:ext uri="{FF2B5EF4-FFF2-40B4-BE49-F238E27FC236}">
                <a16:creationId xmlns:a16="http://schemas.microsoft.com/office/drawing/2014/main" id="{B45886F3-14C1-489D-9F60-BA794F0FB3E2}"/>
              </a:ext>
            </a:extLst>
          </p:cNvPr>
          <p:cNvSpPr/>
          <p:nvPr userDrawn="1"/>
        </p:nvSpPr>
        <p:spPr>
          <a:xfrm>
            <a:off x="8943975" y="1172903"/>
            <a:ext cx="2990849" cy="503739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3" name="Rectangle 22">
            <a:extLst>
              <a:ext uri="{FF2B5EF4-FFF2-40B4-BE49-F238E27FC236}">
                <a16:creationId xmlns:a16="http://schemas.microsoft.com/office/drawing/2014/main" id="{7962AB55-BA8B-4C83-81C8-A4FAAC167D30}"/>
              </a:ext>
            </a:extLst>
          </p:cNvPr>
          <p:cNvSpPr/>
          <p:nvPr userDrawn="1"/>
        </p:nvSpPr>
        <p:spPr>
          <a:xfrm>
            <a:off x="9700183" y="1308482"/>
            <a:ext cx="818714" cy="10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contenu 12">
            <a:extLst>
              <a:ext uri="{FF2B5EF4-FFF2-40B4-BE49-F238E27FC236}">
                <a16:creationId xmlns:a16="http://schemas.microsoft.com/office/drawing/2014/main" id="{5654EA48-CCE4-49E4-A326-91B934E977B8}"/>
              </a:ext>
            </a:extLst>
          </p:cNvPr>
          <p:cNvSpPr>
            <a:spLocks noGrp="1"/>
          </p:cNvSpPr>
          <p:nvPr>
            <p:ph sz="quarter" idx="12"/>
          </p:nvPr>
        </p:nvSpPr>
        <p:spPr>
          <a:xfrm>
            <a:off x="447675" y="1296000"/>
            <a:ext cx="8007577" cy="47619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73435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8 - 3 Encadrés">
    <p:spTree>
      <p:nvGrpSpPr>
        <p:cNvPr id="1" name=""/>
        <p:cNvGrpSpPr/>
        <p:nvPr/>
      </p:nvGrpSpPr>
      <p:grpSpPr>
        <a:xfrm>
          <a:off x="0" y="0"/>
          <a:ext cx="0" cy="0"/>
          <a:chOff x="0" y="0"/>
          <a:chExt cx="0" cy="0"/>
        </a:xfrm>
      </p:grpSpPr>
      <p:sp>
        <p:nvSpPr>
          <p:cNvPr id="25" name="Espace réservé du contenu 8">
            <a:extLst>
              <a:ext uri="{FF2B5EF4-FFF2-40B4-BE49-F238E27FC236}">
                <a16:creationId xmlns:a16="http://schemas.microsoft.com/office/drawing/2014/main" id="{1A06D2AF-7419-41EE-A844-99BB5A0CB1EB}"/>
              </a:ext>
            </a:extLst>
          </p:cNvPr>
          <p:cNvSpPr>
            <a:spLocks noGrp="1"/>
          </p:cNvSpPr>
          <p:nvPr>
            <p:ph sz="quarter" idx="17"/>
          </p:nvPr>
        </p:nvSpPr>
        <p:spPr>
          <a:xfrm>
            <a:off x="4441712" y="1417034"/>
            <a:ext cx="3308576" cy="3697889"/>
          </a:xfrm>
          <a:noFill/>
          <a:ln w="38100">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10" name="Rectangle 9">
            <a:extLst>
              <a:ext uri="{FF2B5EF4-FFF2-40B4-BE49-F238E27FC236}">
                <a16:creationId xmlns:a16="http://schemas.microsoft.com/office/drawing/2014/main" id="{766D5B3A-3FF0-4098-841B-96FDCEF6AC05}"/>
              </a:ext>
            </a:extLst>
          </p:cNvPr>
          <p:cNvSpPr/>
          <p:nvPr userDrawn="1"/>
        </p:nvSpPr>
        <p:spPr>
          <a:xfrm>
            <a:off x="580572" y="1341439"/>
            <a:ext cx="3308576" cy="4677764"/>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12" name="Espace réservé du contenu 8">
            <a:extLst>
              <a:ext uri="{FF2B5EF4-FFF2-40B4-BE49-F238E27FC236}">
                <a16:creationId xmlns:a16="http://schemas.microsoft.com/office/drawing/2014/main" id="{99B7A3D2-197F-4D74-BB67-A9F75E54653D}"/>
              </a:ext>
            </a:extLst>
          </p:cNvPr>
          <p:cNvSpPr>
            <a:spLocks noGrp="1"/>
          </p:cNvSpPr>
          <p:nvPr>
            <p:ph sz="quarter" idx="15"/>
          </p:nvPr>
        </p:nvSpPr>
        <p:spPr>
          <a:xfrm>
            <a:off x="580572" y="1417035"/>
            <a:ext cx="3308576" cy="4063312"/>
          </a:xfrm>
          <a:noFill/>
          <a:ln w="38100">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Rectangle 13">
            <a:extLst>
              <a:ext uri="{FF2B5EF4-FFF2-40B4-BE49-F238E27FC236}">
                <a16:creationId xmlns:a16="http://schemas.microsoft.com/office/drawing/2014/main" id="{3D721AFD-38D7-48D0-B21F-B271929028E3}"/>
              </a:ext>
            </a:extLst>
          </p:cNvPr>
          <p:cNvSpPr/>
          <p:nvPr userDrawn="1"/>
        </p:nvSpPr>
        <p:spPr>
          <a:xfrm>
            <a:off x="1825503" y="1308482"/>
            <a:ext cx="818714" cy="10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B45886F3-14C1-489D-9F60-BA794F0FB3E2}"/>
              </a:ext>
            </a:extLst>
          </p:cNvPr>
          <p:cNvSpPr/>
          <p:nvPr userDrawn="1"/>
        </p:nvSpPr>
        <p:spPr>
          <a:xfrm>
            <a:off x="8302852" y="1341439"/>
            <a:ext cx="3308576" cy="4677764"/>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2" name="Espace réservé du contenu 8">
            <a:extLst>
              <a:ext uri="{FF2B5EF4-FFF2-40B4-BE49-F238E27FC236}">
                <a16:creationId xmlns:a16="http://schemas.microsoft.com/office/drawing/2014/main" id="{4C8A7DCA-B50A-4A5F-A4A6-FA35B984E914}"/>
              </a:ext>
            </a:extLst>
          </p:cNvPr>
          <p:cNvSpPr>
            <a:spLocks noGrp="1"/>
          </p:cNvSpPr>
          <p:nvPr>
            <p:ph sz="quarter" idx="16"/>
          </p:nvPr>
        </p:nvSpPr>
        <p:spPr>
          <a:xfrm>
            <a:off x="8302852" y="1417034"/>
            <a:ext cx="3308576" cy="3944675"/>
          </a:xfrm>
          <a:noFill/>
          <a:ln w="38100">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Rectangle 22">
            <a:extLst>
              <a:ext uri="{FF2B5EF4-FFF2-40B4-BE49-F238E27FC236}">
                <a16:creationId xmlns:a16="http://schemas.microsoft.com/office/drawing/2014/main" id="{7962AB55-BA8B-4C83-81C8-A4FAAC167D30}"/>
              </a:ext>
            </a:extLst>
          </p:cNvPr>
          <p:cNvSpPr/>
          <p:nvPr userDrawn="1"/>
        </p:nvSpPr>
        <p:spPr>
          <a:xfrm>
            <a:off x="9547783" y="1308482"/>
            <a:ext cx="818714" cy="10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953F7A90-4F2A-4ACA-97CB-82AC32F4D9A4}"/>
              </a:ext>
            </a:extLst>
          </p:cNvPr>
          <p:cNvSpPr/>
          <p:nvPr userDrawn="1"/>
        </p:nvSpPr>
        <p:spPr>
          <a:xfrm>
            <a:off x="4441712" y="1341439"/>
            <a:ext cx="3308576" cy="4677764"/>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6" name="Rectangle 25">
            <a:extLst>
              <a:ext uri="{FF2B5EF4-FFF2-40B4-BE49-F238E27FC236}">
                <a16:creationId xmlns:a16="http://schemas.microsoft.com/office/drawing/2014/main" id="{7B4429B8-7DD5-4922-AD1D-CE85D1527A71}"/>
              </a:ext>
            </a:extLst>
          </p:cNvPr>
          <p:cNvSpPr/>
          <p:nvPr userDrawn="1"/>
        </p:nvSpPr>
        <p:spPr>
          <a:xfrm>
            <a:off x="5686643" y="1308482"/>
            <a:ext cx="818714" cy="10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02946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9 - 1 Contenu + Grand Encadré">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13" name="Espace réservé du contenu 12">
            <a:extLst>
              <a:ext uri="{FF2B5EF4-FFF2-40B4-BE49-F238E27FC236}">
                <a16:creationId xmlns:a16="http://schemas.microsoft.com/office/drawing/2014/main" id="{0658C643-F2FB-485C-9AB0-2DDECFDC2031}"/>
              </a:ext>
            </a:extLst>
          </p:cNvPr>
          <p:cNvSpPr>
            <a:spLocks noGrp="1"/>
          </p:cNvSpPr>
          <p:nvPr>
            <p:ph sz="quarter" idx="12"/>
          </p:nvPr>
        </p:nvSpPr>
        <p:spPr>
          <a:xfrm>
            <a:off x="447676" y="1296000"/>
            <a:ext cx="5545138" cy="47619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8">
            <a:extLst>
              <a:ext uri="{FF2B5EF4-FFF2-40B4-BE49-F238E27FC236}">
                <a16:creationId xmlns:a16="http://schemas.microsoft.com/office/drawing/2014/main" id="{1381E411-0266-419D-8430-1DDBB0976515}"/>
              </a:ext>
            </a:extLst>
          </p:cNvPr>
          <p:cNvSpPr>
            <a:spLocks noGrp="1"/>
          </p:cNvSpPr>
          <p:nvPr>
            <p:ph sz="quarter" idx="14"/>
          </p:nvPr>
        </p:nvSpPr>
        <p:spPr>
          <a:xfrm>
            <a:off x="6096000" y="1417035"/>
            <a:ext cx="5545138" cy="4532312"/>
          </a:xfrm>
          <a:noFill/>
          <a:ln w="38100">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Rectangle 1">
            <a:extLst>
              <a:ext uri="{FF2B5EF4-FFF2-40B4-BE49-F238E27FC236}">
                <a16:creationId xmlns:a16="http://schemas.microsoft.com/office/drawing/2014/main" id="{0B0C8572-3211-4009-85CD-632F376477A4}"/>
              </a:ext>
            </a:extLst>
          </p:cNvPr>
          <p:cNvSpPr/>
          <p:nvPr userDrawn="1"/>
        </p:nvSpPr>
        <p:spPr>
          <a:xfrm>
            <a:off x="8182491" y="1308482"/>
            <a:ext cx="1372156" cy="10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9800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 - 1 Contenu + Bloc trame bas">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13" name="Espace réservé du contenu 12">
            <a:extLst>
              <a:ext uri="{FF2B5EF4-FFF2-40B4-BE49-F238E27FC236}">
                <a16:creationId xmlns:a16="http://schemas.microsoft.com/office/drawing/2014/main" id="{0658C643-F2FB-485C-9AB0-2DDECFDC2031}"/>
              </a:ext>
            </a:extLst>
          </p:cNvPr>
          <p:cNvSpPr>
            <a:spLocks noGrp="1"/>
          </p:cNvSpPr>
          <p:nvPr>
            <p:ph sz="quarter" idx="12"/>
          </p:nvPr>
        </p:nvSpPr>
        <p:spPr>
          <a:xfrm>
            <a:off x="447675" y="1296000"/>
            <a:ext cx="11193464" cy="35161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08281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 - 1 Contenu + Bloc trame droit">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13" name="Espace réservé du contenu 12">
            <a:extLst>
              <a:ext uri="{FF2B5EF4-FFF2-40B4-BE49-F238E27FC236}">
                <a16:creationId xmlns:a16="http://schemas.microsoft.com/office/drawing/2014/main" id="{0658C643-F2FB-485C-9AB0-2DDECFDC2031}"/>
              </a:ext>
            </a:extLst>
          </p:cNvPr>
          <p:cNvSpPr>
            <a:spLocks noGrp="1"/>
          </p:cNvSpPr>
          <p:nvPr>
            <p:ph sz="quarter" idx="12"/>
          </p:nvPr>
        </p:nvSpPr>
        <p:spPr>
          <a:xfrm>
            <a:off x="447675" y="1296000"/>
            <a:ext cx="5648325" cy="47619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Rectangle 7">
            <a:extLst>
              <a:ext uri="{FF2B5EF4-FFF2-40B4-BE49-F238E27FC236}">
                <a16:creationId xmlns:a16="http://schemas.microsoft.com/office/drawing/2014/main" id="{48D7606A-D405-46AB-B09E-836A33471574}"/>
              </a:ext>
            </a:extLst>
          </p:cNvPr>
          <p:cNvSpPr/>
          <p:nvPr userDrawn="1"/>
        </p:nvSpPr>
        <p:spPr>
          <a:xfrm>
            <a:off x="6442847" y="1341438"/>
            <a:ext cx="5749156" cy="4716462"/>
          </a:xfrm>
          <a:prstGeom prst="rect">
            <a:avLst/>
          </a:pr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contenu 8">
            <a:extLst>
              <a:ext uri="{FF2B5EF4-FFF2-40B4-BE49-F238E27FC236}">
                <a16:creationId xmlns:a16="http://schemas.microsoft.com/office/drawing/2014/main" id="{1381E411-0266-419D-8430-1DDBB0976515}"/>
              </a:ext>
            </a:extLst>
          </p:cNvPr>
          <p:cNvSpPr>
            <a:spLocks noGrp="1"/>
          </p:cNvSpPr>
          <p:nvPr>
            <p:ph sz="quarter" idx="14"/>
          </p:nvPr>
        </p:nvSpPr>
        <p:spPr>
          <a:xfrm>
            <a:off x="6637138" y="1534510"/>
            <a:ext cx="5004000" cy="4330471"/>
          </a:xfrm>
          <a:solidFill>
            <a:schemeClr val="bg1"/>
          </a:solidFill>
        </p:spPr>
        <p:txBody>
          <a:bodyPr lIns="144000" tIns="144000" rIns="144000" bIns="144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02368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 - Grande Trame - 1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686FB6-4D0D-4B22-8823-4F437C00D093}"/>
              </a:ext>
            </a:extLst>
          </p:cNvPr>
          <p:cNvSpPr/>
          <p:nvPr userDrawn="1"/>
        </p:nvSpPr>
        <p:spPr>
          <a:xfrm>
            <a:off x="0" y="1341438"/>
            <a:ext cx="12192000" cy="4716462"/>
          </a:xfrm>
          <a:prstGeom prst="rect">
            <a:avLst/>
          </a:pr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9" name="Espace réservé du contenu 8">
            <a:extLst>
              <a:ext uri="{FF2B5EF4-FFF2-40B4-BE49-F238E27FC236}">
                <a16:creationId xmlns:a16="http://schemas.microsoft.com/office/drawing/2014/main" id="{18B9954D-C63C-4B1B-8EA7-2C445A53CBB3}"/>
              </a:ext>
            </a:extLst>
          </p:cNvPr>
          <p:cNvSpPr>
            <a:spLocks noGrp="1"/>
          </p:cNvSpPr>
          <p:nvPr>
            <p:ph sz="quarter" idx="12"/>
          </p:nvPr>
        </p:nvSpPr>
        <p:spPr>
          <a:xfrm>
            <a:off x="550863" y="1539527"/>
            <a:ext cx="11090275" cy="4346266"/>
          </a:xfrm>
          <a:solidFill>
            <a:schemeClr val="bg1"/>
          </a:solidFill>
        </p:spPr>
        <p:txBody>
          <a:bodyPr lIns="144000" tIns="144000" rIns="144000" bIns="144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4754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B5773E6-6493-8E48-BC75-DB76216372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
        <p:nvSpPr>
          <p:cNvPr id="8" name="Titre 1">
            <a:extLst>
              <a:ext uri="{FF2B5EF4-FFF2-40B4-BE49-F238E27FC236}">
                <a16:creationId xmlns:a16="http://schemas.microsoft.com/office/drawing/2014/main" id="{0EBA4460-CB2F-254B-990A-C493FE86A7DE}"/>
              </a:ext>
            </a:extLst>
          </p:cNvPr>
          <p:cNvSpPr>
            <a:spLocks noGrp="1"/>
          </p:cNvSpPr>
          <p:nvPr>
            <p:ph type="title" hasCustomPrompt="1"/>
          </p:nvPr>
        </p:nvSpPr>
        <p:spPr>
          <a:xfrm>
            <a:off x="2223715" y="2186609"/>
            <a:ext cx="7744570" cy="3013544"/>
          </a:xfrm>
          <a:prstGeom prst="rect">
            <a:avLst/>
          </a:prstGeom>
        </p:spPr>
        <p:txBody>
          <a:bodyPr anchor="ctr"/>
          <a:lstStyle>
            <a:lvl1pPr algn="ctr">
              <a:defRPr sz="3200" b="1" spc="0">
                <a:solidFill>
                  <a:srgbClr val="FACC5B"/>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latin typeface="Tahoma" panose="020B0604030504040204" pitchFamily="34" charset="0"/>
                <a:ea typeface="Tahoma" panose="020B0604030504040204" pitchFamily="34" charset="0"/>
                <a:cs typeface="Tahoma" panose="020B0604030504040204" pitchFamily="34" charset="0"/>
              </a:rPr>
              <a:t>Merci de votre attention</a:t>
            </a:r>
            <a:endParaRPr lang="fr-FR" dirty="0"/>
          </a:p>
        </p:txBody>
      </p:sp>
    </p:spTree>
    <p:extLst>
      <p:ext uri="{BB962C8B-B14F-4D97-AF65-F5344CB8AC3E}">
        <p14:creationId xmlns:p14="http://schemas.microsoft.com/office/powerpoint/2010/main" val="4270509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 Trame - 1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686FB6-4D0D-4B22-8823-4F437C00D093}"/>
              </a:ext>
            </a:extLst>
          </p:cNvPr>
          <p:cNvSpPr/>
          <p:nvPr userDrawn="1"/>
        </p:nvSpPr>
        <p:spPr>
          <a:xfrm>
            <a:off x="0" y="1619599"/>
            <a:ext cx="12192000" cy="3812070"/>
          </a:xfrm>
          <a:prstGeom prst="rect">
            <a:avLst/>
          </a:pr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9" name="Espace réservé du contenu 8">
            <a:extLst>
              <a:ext uri="{FF2B5EF4-FFF2-40B4-BE49-F238E27FC236}">
                <a16:creationId xmlns:a16="http://schemas.microsoft.com/office/drawing/2014/main" id="{18B9954D-C63C-4B1B-8EA7-2C445A53CBB3}"/>
              </a:ext>
            </a:extLst>
          </p:cNvPr>
          <p:cNvSpPr>
            <a:spLocks noGrp="1"/>
          </p:cNvSpPr>
          <p:nvPr>
            <p:ph sz="quarter" idx="12"/>
          </p:nvPr>
        </p:nvSpPr>
        <p:spPr>
          <a:xfrm>
            <a:off x="550863" y="1817688"/>
            <a:ext cx="11090275" cy="3421062"/>
          </a:xfrm>
          <a:solidFill>
            <a:schemeClr val="bg1"/>
          </a:solidFill>
        </p:spPr>
        <p:txBody>
          <a:bodyPr lIns="144000" tIns="144000" rIns="144000" bIns="144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94354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 - Trame - Chapô - 1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686FB6-4D0D-4B22-8823-4F437C00D093}"/>
              </a:ext>
            </a:extLst>
          </p:cNvPr>
          <p:cNvSpPr/>
          <p:nvPr userDrawn="1"/>
        </p:nvSpPr>
        <p:spPr>
          <a:xfrm>
            <a:off x="0" y="2245830"/>
            <a:ext cx="12192000" cy="3812070"/>
          </a:xfrm>
          <a:prstGeom prst="rect">
            <a:avLst/>
          </a:pr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9" name="Espace réservé du contenu 8">
            <a:extLst>
              <a:ext uri="{FF2B5EF4-FFF2-40B4-BE49-F238E27FC236}">
                <a16:creationId xmlns:a16="http://schemas.microsoft.com/office/drawing/2014/main" id="{18B9954D-C63C-4B1B-8EA7-2C445A53CBB3}"/>
              </a:ext>
            </a:extLst>
          </p:cNvPr>
          <p:cNvSpPr>
            <a:spLocks noGrp="1"/>
          </p:cNvSpPr>
          <p:nvPr>
            <p:ph sz="quarter" idx="12"/>
          </p:nvPr>
        </p:nvSpPr>
        <p:spPr>
          <a:xfrm>
            <a:off x="550863" y="2443919"/>
            <a:ext cx="11090275" cy="3421062"/>
          </a:xfrm>
          <a:solidFill>
            <a:schemeClr val="bg1"/>
          </a:solidFill>
        </p:spPr>
        <p:txBody>
          <a:bodyPr lIns="144000" tIns="144000" rIns="144000" bIns="144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texte 5">
            <a:extLst>
              <a:ext uri="{FF2B5EF4-FFF2-40B4-BE49-F238E27FC236}">
                <a16:creationId xmlns:a16="http://schemas.microsoft.com/office/drawing/2014/main" id="{6CB0C639-E7F2-4673-B416-4505B9025354}"/>
              </a:ext>
            </a:extLst>
          </p:cNvPr>
          <p:cNvSpPr>
            <a:spLocks noGrp="1"/>
          </p:cNvSpPr>
          <p:nvPr>
            <p:ph type="body" sz="quarter" idx="13"/>
          </p:nvPr>
        </p:nvSpPr>
        <p:spPr>
          <a:xfrm>
            <a:off x="446400" y="1296000"/>
            <a:ext cx="11193463" cy="810031"/>
          </a:xfrm>
        </p:spPr>
        <p:txBody>
          <a:bodyPr/>
          <a:lstStyle>
            <a:lvl1pPr>
              <a:defRPr b="1">
                <a:solidFill>
                  <a:schemeClr val="accent1"/>
                </a:solidFill>
              </a:defRPr>
            </a:lvl1pPr>
          </a:lstStyle>
          <a:p>
            <a:pPr lvl="0"/>
            <a:r>
              <a:rPr lang="fr-FR"/>
              <a:t>Modifier les styles du texte du masque</a:t>
            </a:r>
          </a:p>
        </p:txBody>
      </p:sp>
    </p:spTree>
    <p:extLst>
      <p:ext uri="{BB962C8B-B14F-4D97-AF65-F5344CB8AC3E}">
        <p14:creationId xmlns:p14="http://schemas.microsoft.com/office/powerpoint/2010/main" val="2521713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 - Trame - Chapô - 2 Contenus Du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686FB6-4D0D-4B22-8823-4F437C00D093}"/>
              </a:ext>
            </a:extLst>
          </p:cNvPr>
          <p:cNvSpPr/>
          <p:nvPr userDrawn="1"/>
        </p:nvSpPr>
        <p:spPr>
          <a:xfrm>
            <a:off x="0" y="1206740"/>
            <a:ext cx="5749153" cy="3812070"/>
          </a:xfrm>
          <a:prstGeom prst="rect">
            <a:avLst/>
          </a:pr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9" name="Espace réservé du contenu 8">
            <a:extLst>
              <a:ext uri="{FF2B5EF4-FFF2-40B4-BE49-F238E27FC236}">
                <a16:creationId xmlns:a16="http://schemas.microsoft.com/office/drawing/2014/main" id="{18B9954D-C63C-4B1B-8EA7-2C445A53CBB3}"/>
              </a:ext>
            </a:extLst>
          </p:cNvPr>
          <p:cNvSpPr>
            <a:spLocks noGrp="1"/>
          </p:cNvSpPr>
          <p:nvPr>
            <p:ph sz="quarter" idx="12"/>
          </p:nvPr>
        </p:nvSpPr>
        <p:spPr>
          <a:xfrm>
            <a:off x="550864" y="2103503"/>
            <a:ext cx="5004000" cy="2722388"/>
          </a:xfrm>
          <a:solidFill>
            <a:schemeClr val="bg1"/>
          </a:solidFill>
        </p:spPr>
        <p:txBody>
          <a:bodyPr lIns="144000" tIns="144000" rIns="144000" bIns="144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texte 5">
            <a:extLst>
              <a:ext uri="{FF2B5EF4-FFF2-40B4-BE49-F238E27FC236}">
                <a16:creationId xmlns:a16="http://schemas.microsoft.com/office/drawing/2014/main" id="{6CB0C639-E7F2-4673-B416-4505B9025354}"/>
              </a:ext>
            </a:extLst>
          </p:cNvPr>
          <p:cNvSpPr>
            <a:spLocks noGrp="1"/>
          </p:cNvSpPr>
          <p:nvPr>
            <p:ph type="body" sz="quarter" idx="13"/>
          </p:nvPr>
        </p:nvSpPr>
        <p:spPr>
          <a:xfrm>
            <a:off x="188450" y="5245834"/>
            <a:ext cx="11193463" cy="810031"/>
          </a:xfrm>
        </p:spPr>
        <p:txBody>
          <a:bodyPr/>
          <a:lstStyle>
            <a:lvl1pPr>
              <a:defRPr b="1">
                <a:solidFill>
                  <a:schemeClr val="accent1"/>
                </a:solidFill>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8" name="Connecteur droit 7">
            <a:extLst>
              <a:ext uri="{FF2B5EF4-FFF2-40B4-BE49-F238E27FC236}">
                <a16:creationId xmlns:a16="http://schemas.microsoft.com/office/drawing/2014/main" id="{00C10008-FF57-4C92-8F87-EDC9DBBC35A9}"/>
              </a:ext>
            </a:extLst>
          </p:cNvPr>
          <p:cNvCxnSpPr/>
          <p:nvPr userDrawn="1"/>
        </p:nvCxnSpPr>
        <p:spPr>
          <a:xfrm flipH="1">
            <a:off x="6095999" y="1198205"/>
            <a:ext cx="1" cy="3815625"/>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343827-A10A-476B-8574-531361A52A77}"/>
              </a:ext>
            </a:extLst>
          </p:cNvPr>
          <p:cNvSpPr/>
          <p:nvPr userDrawn="1"/>
        </p:nvSpPr>
        <p:spPr>
          <a:xfrm>
            <a:off x="6442847" y="1206740"/>
            <a:ext cx="5749156" cy="3812070"/>
          </a:xfrm>
          <a:prstGeom prst="rect">
            <a:avLst/>
          </a:pr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contenu 8">
            <a:extLst>
              <a:ext uri="{FF2B5EF4-FFF2-40B4-BE49-F238E27FC236}">
                <a16:creationId xmlns:a16="http://schemas.microsoft.com/office/drawing/2014/main" id="{B3EC5CB4-D1EC-4BCB-B515-8E704B339C4E}"/>
              </a:ext>
            </a:extLst>
          </p:cNvPr>
          <p:cNvSpPr>
            <a:spLocks noGrp="1"/>
          </p:cNvSpPr>
          <p:nvPr>
            <p:ph sz="quarter" idx="14"/>
          </p:nvPr>
        </p:nvSpPr>
        <p:spPr>
          <a:xfrm>
            <a:off x="6635863" y="2103503"/>
            <a:ext cx="5004000" cy="2722388"/>
          </a:xfrm>
          <a:solidFill>
            <a:schemeClr val="bg1"/>
          </a:solidFill>
        </p:spPr>
        <p:txBody>
          <a:bodyPr lIns="144000" tIns="144000" rIns="144000" bIns="144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7" name="Espace réservé du texte 16">
            <a:extLst>
              <a:ext uri="{FF2B5EF4-FFF2-40B4-BE49-F238E27FC236}">
                <a16:creationId xmlns:a16="http://schemas.microsoft.com/office/drawing/2014/main" id="{1B68C8FC-AA7D-496A-A8DC-7502957CFB31}"/>
              </a:ext>
            </a:extLst>
          </p:cNvPr>
          <p:cNvSpPr>
            <a:spLocks noGrp="1"/>
          </p:cNvSpPr>
          <p:nvPr>
            <p:ph type="body" sz="quarter" idx="16"/>
          </p:nvPr>
        </p:nvSpPr>
        <p:spPr>
          <a:xfrm>
            <a:off x="6635863" y="1404073"/>
            <a:ext cx="5004000" cy="506412"/>
          </a:xfrm>
          <a:solidFill>
            <a:schemeClr val="bg1"/>
          </a:solidFill>
        </p:spPr>
        <p:txBody>
          <a:bodyPr anchor="ctr"/>
          <a:lstStyle>
            <a:lvl1pPr>
              <a:defRPr b="1"/>
            </a:lvl1pPr>
          </a:lstStyle>
          <a:p>
            <a:pPr lvl="0"/>
            <a:r>
              <a:rPr lang="fr-FR"/>
              <a:t>Modifier les styles du texte du masque</a:t>
            </a:r>
          </a:p>
        </p:txBody>
      </p:sp>
      <p:sp>
        <p:nvSpPr>
          <p:cNvPr id="18" name="Espace réservé du texte 16">
            <a:extLst>
              <a:ext uri="{FF2B5EF4-FFF2-40B4-BE49-F238E27FC236}">
                <a16:creationId xmlns:a16="http://schemas.microsoft.com/office/drawing/2014/main" id="{1B35BB84-DD0D-46D0-821C-8F46B29BA5A3}"/>
              </a:ext>
            </a:extLst>
          </p:cNvPr>
          <p:cNvSpPr>
            <a:spLocks noGrp="1"/>
          </p:cNvSpPr>
          <p:nvPr>
            <p:ph type="body" sz="quarter" idx="17"/>
          </p:nvPr>
        </p:nvSpPr>
        <p:spPr>
          <a:xfrm>
            <a:off x="561373" y="1404073"/>
            <a:ext cx="5004000" cy="506412"/>
          </a:xfrm>
          <a:solidFill>
            <a:schemeClr val="bg1"/>
          </a:solidFill>
        </p:spPr>
        <p:txBody>
          <a:bodyPr anchor="ctr"/>
          <a:lstStyle>
            <a:lvl1pPr>
              <a:defRPr b="1"/>
            </a:lvl1pPr>
          </a:lstStyle>
          <a:p>
            <a:pPr lvl="0"/>
            <a:r>
              <a:rPr lang="fr-FR"/>
              <a:t>Modifier les styles du texte du masque</a:t>
            </a:r>
          </a:p>
        </p:txBody>
      </p:sp>
    </p:spTree>
    <p:extLst>
      <p:ext uri="{BB962C8B-B14F-4D97-AF65-F5344CB8AC3E}">
        <p14:creationId xmlns:p14="http://schemas.microsoft.com/office/powerpoint/2010/main" val="2618764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 - Chapô - 4 pictos - 4 contenus">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8613874-5A06-408B-9CA4-BE050B97E6EB}"/>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726DE718-E805-44C8-B23B-00F5FDD38E19}"/>
              </a:ext>
            </a:extLst>
          </p:cNvPr>
          <p:cNvSpPr>
            <a:spLocks noGrp="1"/>
          </p:cNvSpPr>
          <p:nvPr>
            <p:ph type="sldNum" sz="quarter" idx="11"/>
          </p:nvPr>
        </p:nvSpPr>
        <p:spPr/>
        <p:txBody>
          <a:bodyPr/>
          <a:lstStyle/>
          <a:p>
            <a:fld id="{DEBE2006-DBBB-B14E-BCD7-5B3626703F01}" type="slidenum">
              <a:rPr lang="fr-FR" smtClean="0"/>
              <a:pPr/>
              <a:t>‹N°›</a:t>
            </a:fld>
            <a:endParaRPr lang="fr-FR"/>
          </a:p>
        </p:txBody>
      </p:sp>
      <p:sp>
        <p:nvSpPr>
          <p:cNvPr id="11" name="Titre 10">
            <a:extLst>
              <a:ext uri="{FF2B5EF4-FFF2-40B4-BE49-F238E27FC236}">
                <a16:creationId xmlns:a16="http://schemas.microsoft.com/office/drawing/2014/main" id="{665F8551-2901-4C52-8442-FE8A7B07397E}"/>
              </a:ext>
            </a:extLst>
          </p:cNvPr>
          <p:cNvSpPr>
            <a:spLocks noGrp="1"/>
          </p:cNvSpPr>
          <p:nvPr>
            <p:ph type="title"/>
          </p:nvPr>
        </p:nvSpPr>
        <p:spPr/>
        <p:txBody>
          <a:bodyPr/>
          <a:lstStyle/>
          <a:p>
            <a:r>
              <a:rPr lang="fr-FR"/>
              <a:t>Modifiez le style du titre</a:t>
            </a:r>
          </a:p>
        </p:txBody>
      </p:sp>
      <p:sp>
        <p:nvSpPr>
          <p:cNvPr id="9" name="Espace réservé du contenu 8">
            <a:extLst>
              <a:ext uri="{FF2B5EF4-FFF2-40B4-BE49-F238E27FC236}">
                <a16:creationId xmlns:a16="http://schemas.microsoft.com/office/drawing/2014/main" id="{18B9954D-C63C-4B1B-8EA7-2C445A53CBB3}"/>
              </a:ext>
            </a:extLst>
          </p:cNvPr>
          <p:cNvSpPr>
            <a:spLocks noGrp="1"/>
          </p:cNvSpPr>
          <p:nvPr>
            <p:ph sz="quarter" idx="12"/>
          </p:nvPr>
        </p:nvSpPr>
        <p:spPr>
          <a:xfrm>
            <a:off x="550864" y="3429000"/>
            <a:ext cx="2160000" cy="2628899"/>
          </a:xfrm>
          <a:solidFill>
            <a:schemeClr val="bg1"/>
          </a:solidFill>
        </p:spPr>
        <p:txBody>
          <a:bodyPr lIns="144000" tIns="144000" rIns="144000" bIns="144000"/>
          <a:lstStyle>
            <a:lvl1pPr>
              <a:defRPr b="1">
                <a:solidFill>
                  <a:schemeClr val="accent1"/>
                </a:solidFill>
              </a:defRPr>
            </a:lvl1pPr>
            <a:lvl2pPr marL="7938" indent="0">
              <a:buNone/>
              <a:defRPr sz="1200"/>
            </a:lvl2pPr>
            <a:lvl3pPr>
              <a:defRPr sz="1100"/>
            </a:lvl3pPr>
            <a:lvl4pPr>
              <a:defRPr sz="1100"/>
            </a:lvl4pPr>
            <a:lvl5pPr>
              <a:defRPr sz="11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texte 5">
            <a:extLst>
              <a:ext uri="{FF2B5EF4-FFF2-40B4-BE49-F238E27FC236}">
                <a16:creationId xmlns:a16="http://schemas.microsoft.com/office/drawing/2014/main" id="{6CB0C639-E7F2-4673-B416-4505B9025354}"/>
              </a:ext>
            </a:extLst>
          </p:cNvPr>
          <p:cNvSpPr>
            <a:spLocks noGrp="1"/>
          </p:cNvSpPr>
          <p:nvPr>
            <p:ph type="body" sz="quarter" idx="13"/>
          </p:nvPr>
        </p:nvSpPr>
        <p:spPr>
          <a:xfrm>
            <a:off x="446400" y="1296000"/>
            <a:ext cx="11193463" cy="810031"/>
          </a:xfrm>
        </p:spPr>
        <p:txBody>
          <a:bodyPr/>
          <a:lstStyle>
            <a:lvl1pPr>
              <a:defRPr b="0">
                <a:solidFill>
                  <a:schemeClr val="tx1"/>
                </a:solidFill>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pour une image  6">
            <a:extLst>
              <a:ext uri="{FF2B5EF4-FFF2-40B4-BE49-F238E27FC236}">
                <a16:creationId xmlns:a16="http://schemas.microsoft.com/office/drawing/2014/main" id="{37BD8047-0582-42F2-B913-55634B7F98B5}"/>
              </a:ext>
            </a:extLst>
          </p:cNvPr>
          <p:cNvSpPr>
            <a:spLocks noGrp="1"/>
          </p:cNvSpPr>
          <p:nvPr>
            <p:ph type="pic" sz="quarter" idx="14"/>
          </p:nvPr>
        </p:nvSpPr>
        <p:spPr>
          <a:xfrm>
            <a:off x="550863" y="2169000"/>
            <a:ext cx="1260000" cy="1260000"/>
          </a:xfrm>
        </p:spPr>
        <p:txBody>
          <a:bodyPr/>
          <a:lstStyle/>
          <a:p>
            <a:endParaRPr lang="fr-FR"/>
          </a:p>
        </p:txBody>
      </p:sp>
      <p:sp>
        <p:nvSpPr>
          <p:cNvPr id="19" name="Espace réservé du contenu 8">
            <a:extLst>
              <a:ext uri="{FF2B5EF4-FFF2-40B4-BE49-F238E27FC236}">
                <a16:creationId xmlns:a16="http://schemas.microsoft.com/office/drawing/2014/main" id="{81CD068E-5D07-4C4B-944D-3BA599A9D39B}"/>
              </a:ext>
            </a:extLst>
          </p:cNvPr>
          <p:cNvSpPr>
            <a:spLocks noGrp="1"/>
          </p:cNvSpPr>
          <p:nvPr>
            <p:ph sz="quarter" idx="15"/>
          </p:nvPr>
        </p:nvSpPr>
        <p:spPr>
          <a:xfrm>
            <a:off x="9479863" y="3429000"/>
            <a:ext cx="2160000" cy="2628899"/>
          </a:xfrm>
          <a:solidFill>
            <a:schemeClr val="bg1"/>
          </a:solidFill>
        </p:spPr>
        <p:txBody>
          <a:bodyPr lIns="144000" tIns="144000" rIns="144000" bIns="144000"/>
          <a:lstStyle>
            <a:lvl1pPr>
              <a:defRPr b="1">
                <a:solidFill>
                  <a:schemeClr val="accent1"/>
                </a:solidFill>
              </a:defRPr>
            </a:lvl1pPr>
            <a:lvl2pPr marL="7938" indent="0">
              <a:buNone/>
              <a:defRPr sz="1200"/>
            </a:lvl2pPr>
            <a:lvl3pPr>
              <a:defRPr sz="1100"/>
            </a:lvl3pPr>
            <a:lvl4pPr>
              <a:defRPr sz="1100"/>
            </a:lvl4pPr>
            <a:lvl5pPr>
              <a:defRPr sz="11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1" name="Espace réservé du contenu 8">
            <a:extLst>
              <a:ext uri="{FF2B5EF4-FFF2-40B4-BE49-F238E27FC236}">
                <a16:creationId xmlns:a16="http://schemas.microsoft.com/office/drawing/2014/main" id="{20DBCEE2-928F-4418-87D4-CD1FE4223A95}"/>
              </a:ext>
            </a:extLst>
          </p:cNvPr>
          <p:cNvSpPr>
            <a:spLocks noGrp="1"/>
          </p:cNvSpPr>
          <p:nvPr>
            <p:ph sz="quarter" idx="17"/>
          </p:nvPr>
        </p:nvSpPr>
        <p:spPr>
          <a:xfrm>
            <a:off x="6503530" y="3429000"/>
            <a:ext cx="2160000" cy="2628899"/>
          </a:xfrm>
          <a:solidFill>
            <a:schemeClr val="bg1"/>
          </a:solidFill>
        </p:spPr>
        <p:txBody>
          <a:bodyPr lIns="144000" tIns="144000" rIns="144000" bIns="144000"/>
          <a:lstStyle>
            <a:lvl1pPr>
              <a:defRPr b="1">
                <a:solidFill>
                  <a:schemeClr val="accent1"/>
                </a:solidFill>
              </a:defRPr>
            </a:lvl1pPr>
            <a:lvl2pPr marL="7938" indent="0">
              <a:buNone/>
              <a:defRPr sz="1200"/>
            </a:lvl2pPr>
            <a:lvl3pPr>
              <a:defRPr sz="1100"/>
            </a:lvl3pPr>
            <a:lvl4pPr>
              <a:defRPr sz="1100"/>
            </a:lvl4pPr>
            <a:lvl5pPr>
              <a:defRPr sz="11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contenu 8">
            <a:extLst>
              <a:ext uri="{FF2B5EF4-FFF2-40B4-BE49-F238E27FC236}">
                <a16:creationId xmlns:a16="http://schemas.microsoft.com/office/drawing/2014/main" id="{09AA1E4D-6563-4F9A-98FC-2715FF7FDB3B}"/>
              </a:ext>
            </a:extLst>
          </p:cNvPr>
          <p:cNvSpPr>
            <a:spLocks noGrp="1"/>
          </p:cNvSpPr>
          <p:nvPr>
            <p:ph sz="quarter" idx="19"/>
          </p:nvPr>
        </p:nvSpPr>
        <p:spPr>
          <a:xfrm>
            <a:off x="3527197" y="3429000"/>
            <a:ext cx="2160000" cy="2628899"/>
          </a:xfrm>
          <a:solidFill>
            <a:schemeClr val="bg1"/>
          </a:solidFill>
        </p:spPr>
        <p:txBody>
          <a:bodyPr lIns="144000" tIns="144000" rIns="144000" bIns="144000"/>
          <a:lstStyle>
            <a:lvl1pPr>
              <a:defRPr b="1">
                <a:solidFill>
                  <a:schemeClr val="accent1"/>
                </a:solidFill>
              </a:defRPr>
            </a:lvl1pPr>
            <a:lvl2pPr marL="7938" indent="0">
              <a:buNone/>
              <a:defRPr sz="1200"/>
            </a:lvl2pPr>
            <a:lvl3pPr>
              <a:defRPr sz="1100"/>
            </a:lvl3pPr>
            <a:lvl4pPr>
              <a:defRPr sz="1100"/>
            </a:lvl4pPr>
            <a:lvl5pPr>
              <a:defRPr sz="11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5" name="Espace réservé pour une image  6">
            <a:extLst>
              <a:ext uri="{FF2B5EF4-FFF2-40B4-BE49-F238E27FC236}">
                <a16:creationId xmlns:a16="http://schemas.microsoft.com/office/drawing/2014/main" id="{39F78816-5221-491D-AC92-DD67483BDACB}"/>
              </a:ext>
            </a:extLst>
          </p:cNvPr>
          <p:cNvSpPr>
            <a:spLocks noGrp="1"/>
          </p:cNvSpPr>
          <p:nvPr>
            <p:ph type="pic" sz="quarter" idx="20"/>
          </p:nvPr>
        </p:nvSpPr>
        <p:spPr>
          <a:xfrm>
            <a:off x="3527196" y="2169000"/>
            <a:ext cx="1260000" cy="1260000"/>
          </a:xfrm>
        </p:spPr>
        <p:txBody>
          <a:bodyPr/>
          <a:lstStyle/>
          <a:p>
            <a:endParaRPr lang="fr-FR"/>
          </a:p>
        </p:txBody>
      </p:sp>
      <p:sp>
        <p:nvSpPr>
          <p:cNvPr id="26" name="Espace réservé pour une image  6">
            <a:extLst>
              <a:ext uri="{FF2B5EF4-FFF2-40B4-BE49-F238E27FC236}">
                <a16:creationId xmlns:a16="http://schemas.microsoft.com/office/drawing/2014/main" id="{B026D03D-13B7-4406-A936-14E2B563634A}"/>
              </a:ext>
            </a:extLst>
          </p:cNvPr>
          <p:cNvSpPr>
            <a:spLocks noGrp="1"/>
          </p:cNvSpPr>
          <p:nvPr>
            <p:ph type="pic" sz="quarter" idx="21"/>
          </p:nvPr>
        </p:nvSpPr>
        <p:spPr>
          <a:xfrm>
            <a:off x="6503529" y="2169000"/>
            <a:ext cx="1260000" cy="1260000"/>
          </a:xfrm>
        </p:spPr>
        <p:txBody>
          <a:bodyPr/>
          <a:lstStyle/>
          <a:p>
            <a:endParaRPr lang="fr-FR"/>
          </a:p>
        </p:txBody>
      </p:sp>
      <p:sp>
        <p:nvSpPr>
          <p:cNvPr id="27" name="Espace réservé pour une image  6">
            <a:extLst>
              <a:ext uri="{FF2B5EF4-FFF2-40B4-BE49-F238E27FC236}">
                <a16:creationId xmlns:a16="http://schemas.microsoft.com/office/drawing/2014/main" id="{E8F05241-6CAA-430A-96EF-7B4934CC34EA}"/>
              </a:ext>
            </a:extLst>
          </p:cNvPr>
          <p:cNvSpPr>
            <a:spLocks noGrp="1"/>
          </p:cNvSpPr>
          <p:nvPr>
            <p:ph type="pic" sz="quarter" idx="22"/>
          </p:nvPr>
        </p:nvSpPr>
        <p:spPr>
          <a:xfrm>
            <a:off x="9479862" y="2169000"/>
            <a:ext cx="1260000" cy="1260000"/>
          </a:xfrm>
        </p:spPr>
        <p:txBody>
          <a:bodyPr/>
          <a:lstStyle/>
          <a:p>
            <a:endParaRPr lang="fr-FR"/>
          </a:p>
        </p:txBody>
      </p:sp>
    </p:spTree>
    <p:extLst>
      <p:ext uri="{BB962C8B-B14F-4D97-AF65-F5344CB8AC3E}">
        <p14:creationId xmlns:p14="http://schemas.microsoft.com/office/powerpoint/2010/main" val="1358749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 - 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31E9CA-DFEF-4AFD-9F1C-308D40C3F5E7}"/>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80D33F6E-76E7-43D5-B72D-04BBC64A427A}"/>
              </a:ext>
            </a:extLst>
          </p:cNvPr>
          <p:cNvSpPr>
            <a:spLocks noGrp="1"/>
          </p:cNvSpPr>
          <p:nvPr>
            <p:ph type="ftr" sz="quarter" idx="10"/>
          </p:nvPr>
        </p:nvSpPr>
        <p:spPr/>
        <p:txBody>
          <a:bodyPr/>
          <a:lstStyle/>
          <a:p>
            <a:r>
              <a:rPr lang="fr-FR"/>
              <a:t>Auteur : Citeo | Juillet 2021 | Réunion de lancement AMI Hors foyer</a:t>
            </a:r>
          </a:p>
        </p:txBody>
      </p:sp>
      <p:sp>
        <p:nvSpPr>
          <p:cNvPr id="4" name="Espace réservé du numéro de diapositive 3">
            <a:extLst>
              <a:ext uri="{FF2B5EF4-FFF2-40B4-BE49-F238E27FC236}">
                <a16:creationId xmlns:a16="http://schemas.microsoft.com/office/drawing/2014/main" id="{1061C39F-8FFB-46A9-83DC-479370E7B058}"/>
              </a:ext>
            </a:extLst>
          </p:cNvPr>
          <p:cNvSpPr>
            <a:spLocks noGrp="1"/>
          </p:cNvSpPr>
          <p:nvPr>
            <p:ph type="sldNum" sz="quarter" idx="11"/>
          </p:nvPr>
        </p:nvSpPr>
        <p:spPr/>
        <p:txBody>
          <a:bodyPr/>
          <a:lstStyle/>
          <a:p>
            <a:fld id="{DEBE2006-DBBB-B14E-BCD7-5B3626703F01}" type="slidenum">
              <a:rPr lang="fr-FR" smtClean="0"/>
              <a:pPr/>
              <a:t>‹N°›</a:t>
            </a:fld>
            <a:endParaRPr lang="fr-FR"/>
          </a:p>
        </p:txBody>
      </p:sp>
    </p:spTree>
    <p:extLst>
      <p:ext uri="{BB962C8B-B14F-4D97-AF65-F5344CB8AC3E}">
        <p14:creationId xmlns:p14="http://schemas.microsoft.com/office/powerpoint/2010/main" val="128897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8 - Page Vide">
    <p:spTree>
      <p:nvGrpSpPr>
        <p:cNvPr id="1" name=""/>
        <p:cNvGrpSpPr/>
        <p:nvPr/>
      </p:nvGrpSpPr>
      <p:grpSpPr>
        <a:xfrm>
          <a:off x="0" y="0"/>
          <a:ext cx="0" cy="0"/>
          <a:chOff x="0" y="0"/>
          <a:chExt cx="0" cy="0"/>
        </a:xfrm>
      </p:grpSpPr>
      <p:sp>
        <p:nvSpPr>
          <p:cNvPr id="7" name="Espace réservé du pied de page 6"/>
          <p:cNvSpPr>
            <a:spLocks noGrp="1"/>
          </p:cNvSpPr>
          <p:nvPr>
            <p:ph type="ftr" sz="quarter" idx="11"/>
          </p:nvPr>
        </p:nvSpPr>
        <p:spPr/>
        <p:txBody>
          <a:bodyPr/>
          <a:lstStyle/>
          <a:p>
            <a:r>
              <a:rPr lang="fr-FR"/>
              <a:t>Auteur : Citeo | Juillet 2021 | Réunion de lancement AMI Hors foyer</a:t>
            </a:r>
          </a:p>
        </p:txBody>
      </p:sp>
      <p:sp>
        <p:nvSpPr>
          <p:cNvPr id="8" name="Espace réservé du numéro de diapositive 7"/>
          <p:cNvSpPr>
            <a:spLocks noGrp="1"/>
          </p:cNvSpPr>
          <p:nvPr>
            <p:ph type="sldNum" sz="quarter" idx="12"/>
          </p:nvPr>
        </p:nvSpPr>
        <p:spPr/>
        <p:txBody>
          <a:bodyPr/>
          <a:lstStyle/>
          <a:p>
            <a:fld id="{DEBE2006-DBBB-B14E-BCD7-5B3626703F01}" type="slidenum">
              <a:rPr lang="fr-FR" smtClean="0"/>
              <a:pPr/>
              <a:t>‹N°›</a:t>
            </a:fld>
            <a:endParaRPr lang="fr-FR"/>
          </a:p>
        </p:txBody>
      </p:sp>
      <p:sp>
        <p:nvSpPr>
          <p:cNvPr id="2" name="Rectangle 1">
            <a:extLst>
              <a:ext uri="{FF2B5EF4-FFF2-40B4-BE49-F238E27FC236}">
                <a16:creationId xmlns:a16="http://schemas.microsoft.com/office/drawing/2014/main" id="{3EA03926-690E-4C2D-BBEE-89E884B18129}"/>
              </a:ext>
            </a:extLst>
          </p:cNvPr>
          <p:cNvSpPr/>
          <p:nvPr userDrawn="1"/>
        </p:nvSpPr>
        <p:spPr>
          <a:xfrm>
            <a:off x="0" y="0"/>
            <a:ext cx="1384300" cy="134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6160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2BEA5E08-CA26-E843-8E6B-18B9F0ECA968}"/>
              </a:ext>
            </a:extLst>
          </p:cNvPr>
          <p:cNvSpPr>
            <a:spLocks noGrp="1"/>
          </p:cNvSpPr>
          <p:nvPr>
            <p:ph idx="1"/>
          </p:nvPr>
        </p:nvSpPr>
        <p:spPr>
          <a:xfrm>
            <a:off x="4262034" y="1825625"/>
            <a:ext cx="7403710" cy="3846755"/>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89071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3601136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B5773E6-6493-8E48-BC75-DB76216372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
        <p:nvSpPr>
          <p:cNvPr id="8" name="Titre 1">
            <a:extLst>
              <a:ext uri="{FF2B5EF4-FFF2-40B4-BE49-F238E27FC236}">
                <a16:creationId xmlns:a16="http://schemas.microsoft.com/office/drawing/2014/main" id="{0EBA4460-CB2F-254B-990A-C493FE86A7DE}"/>
              </a:ext>
            </a:extLst>
          </p:cNvPr>
          <p:cNvSpPr>
            <a:spLocks noGrp="1"/>
          </p:cNvSpPr>
          <p:nvPr>
            <p:ph type="title" hasCustomPrompt="1"/>
          </p:nvPr>
        </p:nvSpPr>
        <p:spPr>
          <a:xfrm>
            <a:off x="2223715" y="2186609"/>
            <a:ext cx="7744570" cy="3013544"/>
          </a:xfrm>
          <a:prstGeom prst="rect">
            <a:avLst/>
          </a:prstGeom>
        </p:spPr>
        <p:txBody>
          <a:bodyPr anchor="ctr"/>
          <a:lstStyle>
            <a:lvl1pPr algn="ctr">
              <a:defRPr sz="3200" b="1" spc="0">
                <a:solidFill>
                  <a:srgbClr val="FACC5B"/>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latin typeface="Tahoma" panose="020B0604030504040204" pitchFamily="34" charset="0"/>
                <a:ea typeface="Tahoma" panose="020B0604030504040204" pitchFamily="34" charset="0"/>
                <a:cs typeface="Tahoma" panose="020B0604030504040204" pitchFamily="34" charset="0"/>
              </a:rPr>
              <a:t>Merci de votre attention</a:t>
            </a:r>
            <a:endParaRPr lang="fr-FR" dirty="0"/>
          </a:p>
        </p:txBody>
      </p:sp>
    </p:spTree>
    <p:extLst>
      <p:ext uri="{BB962C8B-B14F-4D97-AF65-F5344CB8AC3E}">
        <p14:creationId xmlns:p14="http://schemas.microsoft.com/office/powerpoint/2010/main" val="3216260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CD73BD78-D878-4C00-8DA0-BD37937DB1EB}" type="datetime1">
              <a:rPr lang="fr-FR" smtClean="0"/>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341325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33711019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2BEA5E08-CA26-E843-8E6B-18B9F0ECA968}"/>
              </a:ext>
            </a:extLst>
          </p:cNvPr>
          <p:cNvSpPr>
            <a:spLocks noGrp="1"/>
          </p:cNvSpPr>
          <p:nvPr>
            <p:ph idx="1"/>
          </p:nvPr>
        </p:nvSpPr>
        <p:spPr>
          <a:xfrm>
            <a:off x="4262034" y="1825625"/>
            <a:ext cx="7403710" cy="3846755"/>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204153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F4DD1253-7EAA-4A4C-B8AE-4186D4BFB440}" type="datetimeFigureOut">
              <a:rPr lang="fr-FR" smtClean="0"/>
              <a:pPr/>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2424464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BA8A1B54-EA4E-9C4D-9BED-D5AB7188D983}"/>
              </a:ext>
            </a:extLst>
          </p:cNvPr>
          <p:cNvSpPr>
            <a:spLocks noGrp="1"/>
          </p:cNvSpPr>
          <p:nvPr>
            <p:ph type="body" sz="quarter" idx="10" hasCustomPrompt="1"/>
          </p:nvPr>
        </p:nvSpPr>
        <p:spPr>
          <a:xfrm>
            <a:off x="3384550" y="2001837"/>
            <a:ext cx="5422900" cy="2854325"/>
          </a:xfrm>
          <a:prstGeom prst="rect">
            <a:avLst/>
          </a:prstGeom>
        </p:spPr>
        <p:txBody>
          <a:bodyPr anchor="ctr"/>
          <a:lstStyle>
            <a:lvl1pPr marL="0" indent="0" algn="ctr">
              <a:buNone/>
              <a:defRPr b="1">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pPr lvl="0"/>
            <a:r>
              <a:rPr lang="fr-FR" dirty="0"/>
              <a:t>Grande partie</a:t>
            </a:r>
          </a:p>
        </p:txBody>
      </p:sp>
    </p:spTree>
    <p:extLst>
      <p:ext uri="{BB962C8B-B14F-4D97-AF65-F5344CB8AC3E}">
        <p14:creationId xmlns:p14="http://schemas.microsoft.com/office/powerpoint/2010/main" val="1151045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F4DD1253-7EAA-4A4C-B8AE-4186D4BFB440}" type="datetimeFigureOut">
              <a:rPr lang="fr-FR" smtClean="0"/>
              <a:pPr/>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1037167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ZoneTexte 12"/>
          <p:cNvSpPr txBox="1"/>
          <p:nvPr userDrawn="1"/>
        </p:nvSpPr>
        <p:spPr>
          <a:xfrm>
            <a:off x="564948" y="6441569"/>
            <a:ext cx="9289605" cy="276999"/>
          </a:xfrm>
          <a:prstGeom prst="rect">
            <a:avLst/>
          </a:prstGeom>
          <a:noFill/>
        </p:spPr>
        <p:txBody>
          <a:bodyPr wrap="square" rtlCol="0">
            <a:spAutoFit/>
          </a:bodyPr>
          <a:lstStyle/>
          <a:p>
            <a:r>
              <a:rPr lang="fr-FR" sz="1200" b="1" i="0" baseline="0" dirty="0">
                <a:solidFill>
                  <a:srgbClr val="1E5E74"/>
                </a:solidFill>
                <a:latin typeface="Century Gothic" panose="020B0502020202020204" pitchFamily="34" charset="0"/>
              </a:rPr>
              <a:t>D</a:t>
            </a:r>
            <a:r>
              <a:rPr lang="fr-FR" sz="1200" dirty="0">
                <a:solidFill>
                  <a:srgbClr val="1E5E74"/>
                </a:solidFill>
                <a:latin typeface="Century Gothic" panose="020B0502020202020204" pitchFamily="34" charset="0"/>
              </a:rPr>
              <a:t>irection de la </a:t>
            </a:r>
            <a:r>
              <a:rPr lang="fr-FR" sz="1200" b="1" dirty="0">
                <a:solidFill>
                  <a:srgbClr val="1E5E74"/>
                </a:solidFill>
                <a:latin typeface="Century Gothic" panose="020B0502020202020204" pitchFamily="34" charset="0"/>
              </a:rPr>
              <a:t>C</a:t>
            </a:r>
            <a:r>
              <a:rPr lang="fr-FR" sz="1200" dirty="0">
                <a:solidFill>
                  <a:srgbClr val="1E5E74"/>
                </a:solidFill>
                <a:latin typeface="Century Gothic" panose="020B0502020202020204" pitchFamily="34" charset="0"/>
              </a:rPr>
              <a:t>ollecte des déchets, de la </a:t>
            </a:r>
            <a:r>
              <a:rPr lang="fr-FR" sz="1200" b="1" dirty="0">
                <a:solidFill>
                  <a:srgbClr val="1E5E74"/>
                </a:solidFill>
                <a:latin typeface="Century Gothic" panose="020B0502020202020204" pitchFamily="34" charset="0"/>
              </a:rPr>
              <a:t>P</a:t>
            </a:r>
            <a:r>
              <a:rPr lang="fr-FR" sz="1200" dirty="0">
                <a:solidFill>
                  <a:srgbClr val="1E5E74"/>
                </a:solidFill>
                <a:latin typeface="Century Gothic" panose="020B0502020202020204" pitchFamily="34" charset="0"/>
              </a:rPr>
              <a:t>ropreté urbaine et du </a:t>
            </a:r>
            <a:r>
              <a:rPr lang="fr-FR" sz="1200" b="1" dirty="0">
                <a:solidFill>
                  <a:srgbClr val="1E5E74"/>
                </a:solidFill>
                <a:latin typeface="Century Gothic" panose="020B0502020202020204" pitchFamily="34" charset="0"/>
              </a:rPr>
              <a:t>P</a:t>
            </a:r>
            <a:r>
              <a:rPr lang="fr-FR" sz="1200" dirty="0">
                <a:solidFill>
                  <a:srgbClr val="1E5E74"/>
                </a:solidFill>
                <a:latin typeface="Century Gothic" panose="020B0502020202020204" pitchFamily="34" charset="0"/>
              </a:rPr>
              <a:t>arc matériel</a:t>
            </a:r>
            <a:endParaRPr lang="fr-FR" sz="1200" b="1" dirty="0">
              <a:solidFill>
                <a:srgbClr val="1E5E74"/>
              </a:solidFill>
              <a:latin typeface="Century Gothic" panose="020B0502020202020204" pitchFamily="34" charset="0"/>
            </a:endParaRPr>
          </a:p>
        </p:txBody>
      </p:sp>
    </p:spTree>
    <p:extLst>
      <p:ext uri="{BB962C8B-B14F-4D97-AF65-F5344CB8AC3E}">
        <p14:creationId xmlns:p14="http://schemas.microsoft.com/office/powerpoint/2010/main" val="1838393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endParaRPr/>
          </a:p>
        </p:txBody>
      </p:sp>
      <p:sp>
        <p:nvSpPr>
          <p:cNvPr id="3"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endParaRPr/>
          </a:p>
        </p:txBody>
      </p:sp>
      <p:sp>
        <p:nvSpPr>
          <p:cNvPr id="4" name="Espace réservé de la date 3"/>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1183465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461580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1850" y="1709738"/>
            <a:ext cx="10515600" cy="2852737"/>
          </a:xfrm>
        </p:spPr>
        <p:txBody>
          <a:bodyPr anchor="b"/>
          <a:lstStyle>
            <a:lvl1pPr>
              <a:defRPr sz="6000"/>
            </a:lvl1pPr>
          </a:lstStyle>
          <a:p>
            <a:pPr>
              <a:defRPr/>
            </a:pPr>
            <a:r>
              <a:rPr lang="fr-FR"/>
              <a:t>Modifiez le style du titre</a:t>
            </a:r>
            <a:endParaRPr/>
          </a:p>
        </p:txBody>
      </p:sp>
      <p:sp>
        <p:nvSpPr>
          <p:cNvPr id="3" name="Espace réservé du text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4" name="Espace réservé de la date 3"/>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1046927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sz="half" idx="1"/>
          </p:nvPr>
        </p:nvSpPr>
        <p:spPr bwMode="auto">
          <a:xfrm>
            <a:off x="838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u contenu 3"/>
          <p:cNvSpPr>
            <a:spLocks noGrp="1"/>
          </p:cNvSpPr>
          <p:nvPr>
            <p:ph sz="half" idx="2"/>
          </p:nvPr>
        </p:nvSpPr>
        <p:spPr bwMode="auto">
          <a:xfrm>
            <a:off x="6172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e la date 4"/>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670003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365125"/>
            <a:ext cx="10515600" cy="1325563"/>
          </a:xfrm>
        </p:spPr>
        <p:txBody>
          <a:bodyPr/>
          <a:lstStyle/>
          <a:p>
            <a:pPr>
              <a:defRPr/>
            </a:pPr>
            <a:r>
              <a:rPr lang="fr-FR"/>
              <a:t>Modifiez le style du titre</a:t>
            </a:r>
            <a:endParaRPr/>
          </a:p>
        </p:txBody>
      </p:sp>
      <p:sp>
        <p:nvSpPr>
          <p:cNvPr id="3" name="Espace réservé du text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4" name="Espace réservé du contenu 3"/>
          <p:cNvSpPr>
            <a:spLocks noGrp="1"/>
          </p:cNvSpPr>
          <p:nvPr>
            <p:ph sz="half" idx="2"/>
          </p:nvPr>
        </p:nvSpPr>
        <p:spPr bwMode="auto">
          <a:xfrm>
            <a:off x="839788" y="2505074"/>
            <a:ext cx="5157787"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Espace réservé du contenu 5"/>
          <p:cNvSpPr>
            <a:spLocks noGrp="1"/>
          </p:cNvSpPr>
          <p:nvPr>
            <p:ph sz="quarter" idx="4"/>
          </p:nvPr>
        </p:nvSpPr>
        <p:spPr bwMode="auto">
          <a:xfrm>
            <a:off x="6172200" y="2505074"/>
            <a:ext cx="5183188"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8" name="Espace réservé du pied de page 7"/>
          <p:cNvSpPr>
            <a:spLocks noGrp="1"/>
          </p:cNvSpPr>
          <p:nvPr>
            <p:ph type="ftr" sz="quarter" idx="11"/>
          </p:nvPr>
        </p:nvSpPr>
        <p:spPr bwMode="auto"/>
        <p:txBody>
          <a:bodyPr/>
          <a:lstStyle/>
          <a:p>
            <a:pPr>
              <a:defRPr/>
            </a:pPr>
            <a:endParaRPr lang="fr-FR"/>
          </a:p>
        </p:txBody>
      </p:sp>
      <p:sp>
        <p:nvSpPr>
          <p:cNvPr id="9" name="Espace réservé du numéro de diapositive 8"/>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116032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780551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e la date 2"/>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4" name="Espace réservé du pied de page 3"/>
          <p:cNvSpPr>
            <a:spLocks noGrp="1"/>
          </p:cNvSpPr>
          <p:nvPr>
            <p:ph type="ftr" sz="quarter" idx="11"/>
          </p:nvPr>
        </p:nvSpPr>
        <p:spPr bwMode="auto"/>
        <p:txBody>
          <a:bodyPr/>
          <a:lstStyle/>
          <a:p>
            <a:pPr>
              <a:defRPr/>
            </a:pPr>
            <a:endParaRPr lang="fr-FR"/>
          </a:p>
        </p:txBody>
      </p:sp>
      <p:sp>
        <p:nvSpPr>
          <p:cNvPr id="5" name="Espace réservé du numéro de diapositive 4"/>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1678509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Espace réservé de la date 1"/>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3" name="Espace réservé du pied de page 2"/>
          <p:cNvSpPr>
            <a:spLocks noGrp="1"/>
          </p:cNvSpPr>
          <p:nvPr>
            <p:ph type="ftr" sz="quarter" idx="11"/>
          </p:nvPr>
        </p:nvSpPr>
        <p:spPr bwMode="auto"/>
        <p:txBody>
          <a:bodyPr/>
          <a:lstStyle/>
          <a:p>
            <a:pPr>
              <a:defRPr/>
            </a:pPr>
            <a:endParaRPr lang="fr-FR"/>
          </a:p>
        </p:txBody>
      </p:sp>
      <p:sp>
        <p:nvSpPr>
          <p:cNvPr id="4" name="Espace réservé du numéro de diapositive 3"/>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1083928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du contenu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1753573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pour une imag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42030239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texte vertical 2"/>
          <p:cNvSpPr>
            <a:spLocks noGrp="1"/>
          </p:cNvSpPr>
          <p:nvPr>
            <p:ph type="body" orient="vert" idx="1"/>
          </p:nvPr>
        </p:nvSpPr>
        <p:spPr bwMode="auto"/>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285519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Titre vertical 1"/>
          <p:cNvSpPr>
            <a:spLocks noGrp="1"/>
          </p:cNvSpPr>
          <p:nvPr>
            <p:ph type="title" orient="vert"/>
          </p:nvPr>
        </p:nvSpPr>
        <p:spPr bwMode="auto">
          <a:xfrm>
            <a:off x="8724900" y="365125"/>
            <a:ext cx="2628900" cy="5811838"/>
          </a:xfrm>
        </p:spPr>
        <p:txBody>
          <a:bodyPr vert="eaVert"/>
          <a:lstStyle/>
          <a:p>
            <a:pPr>
              <a:defRPr/>
            </a:pPr>
            <a:r>
              <a:rPr lang="fr-FR"/>
              <a:t>Modifiez le style du titre</a:t>
            </a:r>
            <a:endParaRPr/>
          </a:p>
        </p:txBody>
      </p:sp>
      <p:sp>
        <p:nvSpPr>
          <p:cNvPr id="3" name="Espace réservé du texte vertical 2"/>
          <p:cNvSpPr>
            <a:spLocks noGrp="1"/>
          </p:cNvSpPr>
          <p:nvPr>
            <p:ph type="body" orient="vert" idx="1"/>
          </p:nvPr>
        </p:nvSpPr>
        <p:spPr bwMode="auto">
          <a:xfrm>
            <a:off x="838200" y="365125"/>
            <a:ext cx="7734300" cy="5811838"/>
          </a:xfrm>
        </p:spPr>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B1167F90-B108-437F-BE91-0E70B32CC26C}" type="datetimeFigureOut">
              <a:rPr lang="fr-FR"/>
              <a:t>18/06/2026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2B2BF5BC-7DF5-4C17-B28B-33749C5E6EED}" type="slidenum">
              <a:rPr lang="fr-FR"/>
              <a:t>‹N°›</a:t>
            </a:fld>
            <a:endParaRPr lang="fr-FR"/>
          </a:p>
        </p:txBody>
      </p:sp>
    </p:spTree>
    <p:extLst>
      <p:ext uri="{BB962C8B-B14F-4D97-AF65-F5344CB8AC3E}">
        <p14:creationId xmlns:p14="http://schemas.microsoft.com/office/powerpoint/2010/main" val="3412546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userDrawn="1">
  <p:cSld name="1_Diapositive de titre">
    <p:spTree>
      <p:nvGrpSpPr>
        <p:cNvPr id="1" name=""/>
        <p:cNvGrpSpPr/>
        <p:nvPr/>
      </p:nvGrpSpPr>
      <p:grpSpPr bwMode="auto">
        <a:xfrm>
          <a:off x="0" y="0"/>
          <a:ext cx="0" cy="0"/>
          <a:chOff x="0" y="0"/>
          <a:chExt cx="0" cy="0"/>
        </a:xfrm>
      </p:grpSpPr>
      <p:sp>
        <p:nvSpPr>
          <p:cNvPr id="10" name="Espace réservé du texte 9"/>
          <p:cNvSpPr>
            <a:spLocks noGrp="1"/>
          </p:cNvSpPr>
          <p:nvPr>
            <p:ph type="body" sz="quarter" idx="10" hasCustomPrompt="1"/>
          </p:nvPr>
        </p:nvSpPr>
        <p:spPr bwMode="auto">
          <a:xfrm>
            <a:off x="3384550" y="2001837"/>
            <a:ext cx="5422900" cy="2854325"/>
          </a:xfrm>
          <a:prstGeom prst="rect">
            <a:avLst/>
          </a:prstGeom>
        </p:spPr>
        <p:txBody>
          <a:bodyPr anchor="ctr"/>
          <a:lstStyle>
            <a:lvl1pPr marL="0" indent="0" algn="ctr">
              <a:buNone/>
              <a:defRPr b="1">
                <a:solidFill>
                  <a:schemeClr val="bg1"/>
                </a:solidFill>
                <a:latin typeface="Century Gothic"/>
                <a:ea typeface="Tahoma"/>
                <a:cs typeface="Tahoma"/>
              </a:defRPr>
            </a:lvl1pPr>
          </a:lstStyle>
          <a:p>
            <a:pPr lvl="0">
              <a:defRPr/>
            </a:pPr>
            <a:r>
              <a:rPr lang="fr-FR"/>
              <a:t>Grande partie</a:t>
            </a:r>
            <a:endParaRPr/>
          </a:p>
        </p:txBody>
      </p:sp>
    </p:spTree>
    <p:extLst>
      <p:ext uri="{BB962C8B-B14F-4D97-AF65-F5344CB8AC3E}">
        <p14:creationId xmlns:p14="http://schemas.microsoft.com/office/powerpoint/2010/main" val="3633227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Page intérieure">
    <p:spTree>
      <p:nvGrpSpPr>
        <p:cNvPr id="1" name=""/>
        <p:cNvGrpSpPr/>
        <p:nvPr/>
      </p:nvGrpSpPr>
      <p:grpSpPr>
        <a:xfrm>
          <a:off x="0" y="0"/>
          <a:ext cx="0" cy="0"/>
          <a:chOff x="0" y="0"/>
          <a:chExt cx="0" cy="0"/>
        </a:xfrm>
      </p:grpSpPr>
      <p:sp>
        <p:nvSpPr>
          <p:cNvPr id="222" name="Texte niveau 1…"/>
          <p:cNvSpPr txBox="1">
            <a:spLocks noGrp="1"/>
          </p:cNvSpPr>
          <p:nvPr>
            <p:ph type="body" sz="quarter" idx="1"/>
          </p:nvPr>
        </p:nvSpPr>
        <p:spPr>
          <a:xfrm>
            <a:off x="838200" y="601941"/>
            <a:ext cx="7653867" cy="51513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3" name="Google Shape;151;p37"/>
          <p:cNvSpPr txBox="1">
            <a:spLocks noGrp="1"/>
          </p:cNvSpPr>
          <p:nvPr>
            <p:ph type="body" idx="21"/>
          </p:nvPr>
        </p:nvSpPr>
        <p:spPr>
          <a:xfrm>
            <a:off x="838199" y="1755649"/>
            <a:ext cx="10522791" cy="3238757"/>
          </a:xfrm>
          <a:prstGeom prst="rect">
            <a:avLst/>
          </a:prstGeom>
        </p:spPr>
        <p:txBody>
          <a:bodyPr/>
          <a:lstStyle/>
          <a:p>
            <a:pPr>
              <a:defRPr sz="1800" b="0">
                <a:solidFill>
                  <a:srgbClr val="000000"/>
                </a:solidFill>
              </a:defRPr>
            </a:pPr>
            <a:endParaRPr/>
          </a:p>
        </p:txBody>
      </p:sp>
      <p:sp>
        <p:nvSpPr>
          <p:cNvPr id="22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228" name="Google Shape;154;p37"/>
          <p:cNvSpPr txBox="1">
            <a:spLocks noGrp="1"/>
          </p:cNvSpPr>
          <p:nvPr>
            <p:ph type="body" sz="quarter" idx="22"/>
          </p:nvPr>
        </p:nvSpPr>
        <p:spPr>
          <a:xfrm>
            <a:off x="838199" y="1175080"/>
            <a:ext cx="7653868" cy="467693"/>
          </a:xfrm>
          <a:prstGeom prst="rect">
            <a:avLst/>
          </a:prstGeom>
        </p:spPr>
        <p:txBody>
          <a:bodyPr anchor="b"/>
          <a:lstStyle/>
          <a:p>
            <a:pPr>
              <a:defRPr sz="2000" b="0">
                <a:solidFill>
                  <a:srgbClr val="FF5D6B"/>
                </a:solidFill>
              </a:defRPr>
            </a:pPr>
            <a:endParaRPr/>
          </a:p>
        </p:txBody>
      </p:sp>
    </p:spTree>
    <p:extLst>
      <p:ext uri="{BB962C8B-B14F-4D97-AF65-F5344CB8AC3E}">
        <p14:creationId xmlns:p14="http://schemas.microsoft.com/office/powerpoint/2010/main" val="339507316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Diapositive de titre">
    <p:spTree>
      <p:nvGrpSpPr>
        <p:cNvPr id="1" name=""/>
        <p:cNvGrpSpPr/>
        <p:nvPr/>
      </p:nvGrpSpPr>
      <p:grpSpPr bwMode="auto">
        <a:xfrm>
          <a:off x="0" y="0"/>
          <a:ext cx="0" cy="0"/>
          <a:chOff x="0" y="0"/>
          <a:chExt cx="0" cy="0"/>
        </a:xfrm>
      </p:grpSpPr>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p:blipFill>
        <p:spPr bwMode="auto">
          <a:xfrm>
            <a:off x="0" y="0"/>
            <a:ext cx="12208110" cy="6858000"/>
          </a:xfrm>
          <a:prstGeom prst="rect">
            <a:avLst/>
          </a:prstGeom>
        </p:spPr>
      </p:pic>
      <p:sp>
        <p:nvSpPr>
          <p:cNvPr id="8" name="Titre 1"/>
          <p:cNvSpPr>
            <a:spLocks noGrp="1"/>
          </p:cNvSpPr>
          <p:nvPr>
            <p:ph type="title" hasCustomPrompt="1"/>
          </p:nvPr>
        </p:nvSpPr>
        <p:spPr bwMode="auto">
          <a:xfrm>
            <a:off x="542925" y="365125"/>
            <a:ext cx="11108531" cy="1325563"/>
          </a:xfrm>
          <a:prstGeom prst="rect">
            <a:avLst/>
          </a:prstGeom>
        </p:spPr>
        <p:txBody>
          <a:bodyPr anchor="ctr">
            <a:normAutofit/>
          </a:bodyPr>
          <a:lstStyle>
            <a:lvl1pPr>
              <a:defRPr sz="2800" b="1">
                <a:solidFill>
                  <a:srgbClr val="1E5E74"/>
                </a:solidFill>
                <a:latin typeface="Century Gothic"/>
                <a:ea typeface="Tahoma"/>
                <a:cs typeface="Tahoma"/>
              </a:defRPr>
            </a:lvl1pPr>
          </a:lstStyle>
          <a:p>
            <a:pPr>
              <a:defRPr/>
            </a:pPr>
            <a:r>
              <a:rPr lang="fr-FR"/>
              <a:t>MODIFIEZ LE STYLE DU TITRE</a:t>
            </a:r>
            <a:endParaRPr/>
          </a:p>
        </p:txBody>
      </p:sp>
      <p:sp>
        <p:nvSpPr>
          <p:cNvPr id="9" name="Espace réservé du contenu 2"/>
          <p:cNvSpPr>
            <a:spLocks noGrp="1"/>
          </p:cNvSpPr>
          <p:nvPr>
            <p:ph idx="1"/>
          </p:nvPr>
        </p:nvSpPr>
        <p:spPr bwMode="auto">
          <a:xfrm>
            <a:off x="542925" y="1825625"/>
            <a:ext cx="11108531" cy="4351338"/>
          </a:xfrm>
          <a:prstGeom prst="rect">
            <a:avLst/>
          </a:prstGeom>
        </p:spPr>
        <p:txBody>
          <a:bodyPr/>
          <a:lstStyle>
            <a:lvl1pPr>
              <a:defRPr>
                <a:solidFill>
                  <a:srgbClr val="252959"/>
                </a:solidFill>
                <a:latin typeface="Century Gothic"/>
                <a:ea typeface="Tahoma"/>
                <a:cs typeface="Tahoma"/>
              </a:defRPr>
            </a:lvl1pPr>
            <a:lvl2pPr>
              <a:defRPr>
                <a:solidFill>
                  <a:srgbClr val="252959"/>
                </a:solidFill>
                <a:latin typeface="Century Gothic"/>
                <a:ea typeface="Tahoma"/>
                <a:cs typeface="Tahoma"/>
              </a:defRPr>
            </a:lvl2pPr>
            <a:lvl3pPr>
              <a:defRPr>
                <a:solidFill>
                  <a:srgbClr val="252959"/>
                </a:solidFill>
                <a:latin typeface="Century Gothic"/>
                <a:ea typeface="Tahoma"/>
                <a:cs typeface="Tahoma"/>
              </a:defRPr>
            </a:lvl3pPr>
            <a:lvl4pPr>
              <a:defRPr>
                <a:solidFill>
                  <a:srgbClr val="252959"/>
                </a:solidFill>
                <a:latin typeface="Century Gothic"/>
                <a:ea typeface="Tahoma"/>
                <a:cs typeface="Tahoma"/>
              </a:defRPr>
            </a:lvl4pPr>
            <a:lvl5pPr>
              <a:defRPr>
                <a:solidFill>
                  <a:srgbClr val="252959"/>
                </a:solidFill>
                <a:latin typeface="Century Gothic"/>
                <a:ea typeface="Tahoma"/>
                <a:cs typeface="Tahoma"/>
              </a:defRPr>
            </a:lvl5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0" name="Espace réservé de la date 3"/>
          <p:cNvSpPr>
            <a:spLocks noGrp="1"/>
          </p:cNvSpPr>
          <p:nvPr>
            <p:ph type="dt" sz="half" idx="10"/>
          </p:nvPr>
        </p:nvSpPr>
        <p:spPr bwMode="auto">
          <a:xfrm>
            <a:off x="542925" y="6402387"/>
            <a:ext cx="2743200" cy="365125"/>
          </a:xfrm>
          <a:prstGeom prst="rect">
            <a:avLst/>
          </a:prstGeom>
        </p:spPr>
        <p:txBody>
          <a:bodyPr/>
          <a:lstStyle>
            <a:lvl1pPr>
              <a:defRPr>
                <a:solidFill>
                  <a:srgbClr val="1E5E74"/>
                </a:solidFill>
                <a:latin typeface="Century Gothic"/>
                <a:ea typeface="Tahoma"/>
                <a:cs typeface="Tahoma"/>
              </a:defRPr>
            </a:lvl1pPr>
          </a:lstStyle>
          <a:p>
            <a:pPr>
              <a:defRPr/>
            </a:pPr>
            <a:fld id="{F4DD1253-7EAA-4A4C-B8AE-4186D4BFB440}" type="datetimeFigureOut">
              <a:rPr lang="fr-FR"/>
              <a:t>18/06/2026</a:t>
            </a:fld>
            <a:endParaRPr lang="fr-FR"/>
          </a:p>
        </p:txBody>
      </p:sp>
      <p:sp>
        <p:nvSpPr>
          <p:cNvPr id="11" name="Espace réservé du pied de page 4"/>
          <p:cNvSpPr>
            <a:spLocks noGrp="1"/>
          </p:cNvSpPr>
          <p:nvPr>
            <p:ph type="ftr" sz="quarter" idx="11"/>
          </p:nvPr>
        </p:nvSpPr>
        <p:spPr bwMode="auto">
          <a:xfrm>
            <a:off x="4038600" y="6402387"/>
            <a:ext cx="4114800" cy="365125"/>
          </a:xfrm>
          <a:prstGeom prst="rect">
            <a:avLst/>
          </a:prstGeom>
        </p:spPr>
        <p:txBody>
          <a:bodyPr/>
          <a:lstStyle>
            <a:lvl1pPr>
              <a:defRPr>
                <a:solidFill>
                  <a:srgbClr val="1E5E74"/>
                </a:solidFill>
                <a:latin typeface="Century Gothic"/>
                <a:ea typeface="Tahoma"/>
                <a:cs typeface="Tahoma"/>
              </a:defRPr>
            </a:lvl1pPr>
          </a:lstStyle>
          <a:p>
            <a:pPr>
              <a:defRPr/>
            </a:pPr>
            <a:endParaRPr lang="fr-FR"/>
          </a:p>
        </p:txBody>
      </p:sp>
      <p:sp>
        <p:nvSpPr>
          <p:cNvPr id="12" name="Espace réservé du numéro de diapositive 5"/>
          <p:cNvSpPr>
            <a:spLocks noGrp="1"/>
          </p:cNvSpPr>
          <p:nvPr>
            <p:ph type="sldNum" sz="quarter" idx="12"/>
          </p:nvPr>
        </p:nvSpPr>
        <p:spPr bwMode="auto">
          <a:xfrm>
            <a:off x="9829800" y="6402385"/>
            <a:ext cx="585083" cy="365125"/>
          </a:xfrm>
          <a:prstGeom prst="rect">
            <a:avLst/>
          </a:prstGeom>
        </p:spPr>
        <p:txBody>
          <a:bodyPr/>
          <a:lstStyle>
            <a:lvl1pPr>
              <a:defRPr>
                <a:solidFill>
                  <a:srgbClr val="1E5E74"/>
                </a:solidFill>
                <a:latin typeface="Century Gothic"/>
              </a:defRPr>
            </a:lvl1pPr>
          </a:lstStyle>
          <a:p>
            <a:pPr>
              <a:defRPr/>
            </a:pPr>
            <a:fld id="{9263AE03-0732-9642-8B1E-D4994C3FF144}" type="slidenum">
              <a:rPr lang="fr-FR"/>
              <a:t>‹N°›</a:t>
            </a:fld>
            <a:endParaRPr lang="fr-FR"/>
          </a:p>
        </p:txBody>
      </p:sp>
    </p:spTree>
    <p:extLst>
      <p:ext uri="{BB962C8B-B14F-4D97-AF65-F5344CB8AC3E}">
        <p14:creationId xmlns:p14="http://schemas.microsoft.com/office/powerpoint/2010/main" val="1730256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2BEA5E08-CA26-E843-8E6B-18B9F0ECA968}"/>
              </a:ext>
            </a:extLst>
          </p:cNvPr>
          <p:cNvSpPr>
            <a:spLocks noGrp="1"/>
          </p:cNvSpPr>
          <p:nvPr>
            <p:ph idx="1"/>
          </p:nvPr>
        </p:nvSpPr>
        <p:spPr>
          <a:xfrm>
            <a:off x="4262034" y="1825625"/>
            <a:ext cx="7403710" cy="3846755"/>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75381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3285350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F4DD1253-7EAA-4A4C-B8AE-4186D4BFB440}" type="datetimeFigureOut">
              <a:rPr lang="fr-FR" smtClean="0"/>
              <a:pPr/>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4064440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B5773E6-6493-8E48-BC75-DB76216372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
        <p:nvSpPr>
          <p:cNvPr id="8" name="Titre 1">
            <a:extLst>
              <a:ext uri="{FF2B5EF4-FFF2-40B4-BE49-F238E27FC236}">
                <a16:creationId xmlns:a16="http://schemas.microsoft.com/office/drawing/2014/main" id="{0EBA4460-CB2F-254B-990A-C493FE86A7DE}"/>
              </a:ext>
            </a:extLst>
          </p:cNvPr>
          <p:cNvSpPr>
            <a:spLocks noGrp="1"/>
          </p:cNvSpPr>
          <p:nvPr>
            <p:ph type="title" hasCustomPrompt="1"/>
          </p:nvPr>
        </p:nvSpPr>
        <p:spPr>
          <a:xfrm>
            <a:off x="2223715" y="2186609"/>
            <a:ext cx="7744570" cy="3013544"/>
          </a:xfrm>
          <a:prstGeom prst="rect">
            <a:avLst/>
          </a:prstGeom>
        </p:spPr>
        <p:txBody>
          <a:bodyPr anchor="ctr"/>
          <a:lstStyle>
            <a:lvl1pPr algn="ctr">
              <a:defRPr sz="3200" b="1" spc="0">
                <a:solidFill>
                  <a:srgbClr val="FACC5B"/>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latin typeface="Tahoma" panose="020B0604030504040204" pitchFamily="34" charset="0"/>
                <a:ea typeface="Tahoma" panose="020B0604030504040204" pitchFamily="34" charset="0"/>
                <a:cs typeface="Tahoma" panose="020B0604030504040204" pitchFamily="34" charset="0"/>
              </a:rPr>
              <a:t>Merci de votre attention</a:t>
            </a:r>
            <a:endParaRPr lang="fr-FR" dirty="0"/>
          </a:p>
        </p:txBody>
      </p:sp>
    </p:spTree>
    <p:extLst>
      <p:ext uri="{BB962C8B-B14F-4D97-AF65-F5344CB8AC3E}">
        <p14:creationId xmlns:p14="http://schemas.microsoft.com/office/powerpoint/2010/main" val="145357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F4DD1253-7EAA-4A4C-B8AE-4186D4BFB440}" type="datetimeFigureOut">
              <a:rPr lang="fr-FR" smtClean="0"/>
              <a:pPr/>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2462865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exte + photo">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328CE29-F09A-4291-AB6D-3A57F197B1BA}"/>
              </a:ext>
            </a:extLst>
          </p:cNvPr>
          <p:cNvSpPr>
            <a:spLocks noGrp="1"/>
          </p:cNvSpPr>
          <p:nvPr>
            <p:ph idx="1" hasCustomPrompt="1"/>
          </p:nvPr>
        </p:nvSpPr>
        <p:spPr>
          <a:xfrm>
            <a:off x="4956360" y="1637314"/>
            <a:ext cx="6397440" cy="4711704"/>
          </a:xfrm>
          <a:prstGeom prst="rect">
            <a:avLst/>
          </a:prstGeom>
        </p:spPr>
        <p:txBody>
          <a:bodyPr/>
          <a:lstStyle>
            <a:lvl1pPr>
              <a:defRPr sz="20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 texte.</a:t>
            </a:r>
          </a:p>
        </p:txBody>
      </p:sp>
      <p:sp>
        <p:nvSpPr>
          <p:cNvPr id="4" name="Espace réservé du texte 3">
            <a:extLst>
              <a:ext uri="{FF2B5EF4-FFF2-40B4-BE49-F238E27FC236}">
                <a16:creationId xmlns:a16="http://schemas.microsoft.com/office/drawing/2014/main" id="{AE836C9C-13FD-439E-9A77-4C366FF704C4}"/>
              </a:ext>
            </a:extLst>
          </p:cNvPr>
          <p:cNvSpPr>
            <a:spLocks noGrp="1"/>
          </p:cNvSpPr>
          <p:nvPr>
            <p:ph type="body" sz="half" idx="2" hasCustomPrompt="1"/>
          </p:nvPr>
        </p:nvSpPr>
        <p:spPr>
          <a:xfrm>
            <a:off x="838200" y="1644650"/>
            <a:ext cx="3601583" cy="4711704"/>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 texte.</a:t>
            </a:r>
          </a:p>
        </p:txBody>
      </p:sp>
      <p:sp>
        <p:nvSpPr>
          <p:cNvPr id="6" name="Titre 1">
            <a:extLst>
              <a:ext uri="{FF2B5EF4-FFF2-40B4-BE49-F238E27FC236}">
                <a16:creationId xmlns:a16="http://schemas.microsoft.com/office/drawing/2014/main" id="{9F97CA05-9670-47A7-B7B1-E9B2DC6016C5}"/>
              </a:ext>
            </a:extLst>
          </p:cNvPr>
          <p:cNvSpPr>
            <a:spLocks noGrp="1"/>
          </p:cNvSpPr>
          <p:nvPr>
            <p:ph type="title" hasCustomPrompt="1"/>
          </p:nvPr>
        </p:nvSpPr>
        <p:spPr>
          <a:xfrm>
            <a:off x="1978232" y="681037"/>
            <a:ext cx="6827322" cy="365207"/>
          </a:xfrm>
          <a:prstGeom prst="rect">
            <a:avLst/>
          </a:prstGeom>
        </p:spPr>
        <p:txBody>
          <a:bodyPr/>
          <a:lstStyle>
            <a:lvl1pPr marL="0" indent="0">
              <a:buFont typeface="+mj-lt"/>
              <a:buNone/>
              <a:defRPr sz="2400">
                <a:solidFill>
                  <a:srgbClr val="EF7E20"/>
                </a:solidFill>
                <a:latin typeface="Arial" panose="020B0604020202020204" pitchFamily="34" charset="0"/>
                <a:cs typeface="Arial" panose="020B0604020202020204" pitchFamily="34" charset="0"/>
              </a:defRPr>
            </a:lvl1pPr>
          </a:lstStyle>
          <a:p>
            <a:r>
              <a:rPr lang="fr-FR"/>
              <a:t>Cliquez et modifiez le titre</a:t>
            </a:r>
          </a:p>
        </p:txBody>
      </p:sp>
      <p:sp>
        <p:nvSpPr>
          <p:cNvPr id="8" name="Espace réservé du texte 14">
            <a:extLst>
              <a:ext uri="{FF2B5EF4-FFF2-40B4-BE49-F238E27FC236}">
                <a16:creationId xmlns:a16="http://schemas.microsoft.com/office/drawing/2014/main" id="{36F545D8-CD84-4812-B791-902799FDAFBA}"/>
              </a:ext>
            </a:extLst>
          </p:cNvPr>
          <p:cNvSpPr>
            <a:spLocks noGrp="1"/>
          </p:cNvSpPr>
          <p:nvPr>
            <p:ph type="body" sz="quarter" idx="13" hasCustomPrompt="1"/>
          </p:nvPr>
        </p:nvSpPr>
        <p:spPr>
          <a:xfrm>
            <a:off x="1978232" y="1093869"/>
            <a:ext cx="3781425" cy="312656"/>
          </a:xfrm>
          <a:prstGeom prst="rect">
            <a:avLst/>
          </a:prstGeom>
        </p:spPr>
        <p:txBody>
          <a:bodyPr/>
          <a:lstStyle>
            <a:lvl1pPr marL="0" indent="0">
              <a:buNone/>
              <a:defRPr sz="1800">
                <a:solidFill>
                  <a:srgbClr val="79C08C"/>
                </a:solidFill>
                <a:latin typeface="Arial" panose="020B0604020202020204" pitchFamily="34" charset="0"/>
                <a:cs typeface="Arial" panose="020B0604020202020204" pitchFamily="34" charset="0"/>
              </a:defRPr>
            </a:lvl1pPr>
          </a:lstStyle>
          <a:p>
            <a:pPr lvl="0"/>
            <a:r>
              <a:rPr lang="fr-FR"/>
              <a:t>Cliquez et modifiez le sous-titre</a:t>
            </a:r>
          </a:p>
        </p:txBody>
      </p:sp>
      <p:sp>
        <p:nvSpPr>
          <p:cNvPr id="10" name="ZoneTexte 9">
            <a:extLst>
              <a:ext uri="{FF2B5EF4-FFF2-40B4-BE49-F238E27FC236}">
                <a16:creationId xmlns:a16="http://schemas.microsoft.com/office/drawing/2014/main" id="{17CA42F2-846B-4221-BBF4-C211EB93F7B5}"/>
              </a:ext>
            </a:extLst>
          </p:cNvPr>
          <p:cNvSpPr txBox="1"/>
          <p:nvPr userDrawn="1"/>
        </p:nvSpPr>
        <p:spPr>
          <a:xfrm>
            <a:off x="10961915" y="6444870"/>
            <a:ext cx="491836" cy="276999"/>
          </a:xfrm>
          <a:prstGeom prst="rect">
            <a:avLst/>
          </a:prstGeom>
          <a:noFill/>
        </p:spPr>
        <p:txBody>
          <a:bodyPr wrap="square" rtlCol="0">
            <a:spAutoFit/>
          </a:bodyPr>
          <a:lstStyle/>
          <a:p>
            <a:pPr algn="ctr"/>
            <a:fld id="{981795ED-25F3-48D7-A9EE-DC49ACA1DC42}" type="slidenum">
              <a:rPr lang="fr-FR" sz="1200" smtClean="0">
                <a:solidFill>
                  <a:schemeClr val="bg1">
                    <a:lumMod val="75000"/>
                  </a:schemeClr>
                </a:solidFill>
              </a:rPr>
              <a:pPr algn="ctr"/>
              <a:t>‹N°›</a:t>
            </a:fld>
            <a:endParaRPr lang="fr-FR">
              <a:solidFill>
                <a:schemeClr val="bg1">
                  <a:lumMod val="75000"/>
                </a:schemeClr>
              </a:solidFill>
            </a:endParaRPr>
          </a:p>
        </p:txBody>
      </p:sp>
      <p:sp>
        <p:nvSpPr>
          <p:cNvPr id="7" name="Espace réservé du texte 7">
            <a:extLst>
              <a:ext uri="{FF2B5EF4-FFF2-40B4-BE49-F238E27FC236}">
                <a16:creationId xmlns:a16="http://schemas.microsoft.com/office/drawing/2014/main" id="{8C1F0213-CEBF-4E92-847B-5AB8B5F428E8}"/>
              </a:ext>
            </a:extLst>
          </p:cNvPr>
          <p:cNvSpPr>
            <a:spLocks noGrp="1"/>
          </p:cNvSpPr>
          <p:nvPr>
            <p:ph type="body" sz="quarter" idx="15" hasCustomPrompt="1"/>
          </p:nvPr>
        </p:nvSpPr>
        <p:spPr>
          <a:xfrm>
            <a:off x="8520547" y="237639"/>
            <a:ext cx="3206337" cy="201613"/>
          </a:xfrm>
          <a:prstGeom prst="rect">
            <a:avLst/>
          </a:prstGeom>
        </p:spPr>
        <p:txBody>
          <a:bodyPr/>
          <a:lstStyle>
            <a:lvl1pPr marL="0" indent="0">
              <a:buNone/>
              <a:defRPr sz="1100">
                <a:solidFill>
                  <a:schemeClr val="bg1">
                    <a:lumMod val="50000"/>
                  </a:schemeClr>
                </a:solidFill>
              </a:defRPr>
            </a:lvl1pPr>
          </a:lstStyle>
          <a:p>
            <a:pPr lvl="0"/>
            <a:r>
              <a:rPr lang="fr-FR"/>
              <a:t>Cliquez pour modifier le nom de la présentation</a:t>
            </a:r>
          </a:p>
        </p:txBody>
      </p:sp>
    </p:spTree>
    <p:extLst>
      <p:ext uri="{BB962C8B-B14F-4D97-AF65-F5344CB8AC3E}">
        <p14:creationId xmlns:p14="http://schemas.microsoft.com/office/powerpoint/2010/main" val="13701324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885B5A-E563-4CF8-A7D7-4882BA2DE30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3BFDD5B-3273-E420-DDF5-F905439DF88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E94B3D-45E9-1A53-6AEE-2CF90EAC29AA}"/>
              </a:ext>
            </a:extLst>
          </p:cNvPr>
          <p:cNvSpPr>
            <a:spLocks noGrp="1"/>
          </p:cNvSpPr>
          <p:nvPr>
            <p:ph type="dt" sz="half" idx="10"/>
          </p:nvPr>
        </p:nvSpPr>
        <p:spPr/>
        <p:txBody>
          <a:bodyPr/>
          <a:lstStyle/>
          <a:p>
            <a:fld id="{23BB777D-3BE4-437C-B8AE-0946B4E53108}"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65512EFA-D7F4-602F-4F03-ABB9B4456D5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3E7A7E-74F7-2A39-84AC-6DCCBB5715E2}"/>
              </a:ext>
            </a:extLst>
          </p:cNvPr>
          <p:cNvSpPr>
            <a:spLocks noGrp="1"/>
          </p:cNvSpPr>
          <p:nvPr>
            <p:ph type="sldNum" sz="quarter" idx="12"/>
          </p:nvPr>
        </p:nvSpPr>
        <p:spPr/>
        <p:txBody>
          <a:bodyPr/>
          <a:lstStyle/>
          <a:p>
            <a:fld id="{E965C893-373F-42B3-8DAE-9B3947D1F597}" type="slidenum">
              <a:rPr lang="fr-FR" smtClean="0"/>
              <a:t>‹N°›</a:t>
            </a:fld>
            <a:endParaRPr lang="fr-FR"/>
          </a:p>
        </p:txBody>
      </p:sp>
    </p:spTree>
    <p:extLst>
      <p:ext uri="{BB962C8B-B14F-4D97-AF65-F5344CB8AC3E}">
        <p14:creationId xmlns:p14="http://schemas.microsoft.com/office/powerpoint/2010/main" val="2870397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F4DD1253-7EAA-4A4C-B8AE-4186D4BFB440}" type="datetimeFigureOut">
              <a:rPr lang="fr-FR" smtClean="0"/>
              <a:pPr/>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4554644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2BEA5E08-CA26-E843-8E6B-18B9F0ECA968}"/>
              </a:ext>
            </a:extLst>
          </p:cNvPr>
          <p:cNvSpPr>
            <a:spLocks noGrp="1"/>
          </p:cNvSpPr>
          <p:nvPr>
            <p:ph idx="1"/>
          </p:nvPr>
        </p:nvSpPr>
        <p:spPr>
          <a:xfrm>
            <a:off x="4262034" y="1825625"/>
            <a:ext cx="7403710" cy="3846755"/>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61098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BA8A1B54-EA4E-9C4D-9BED-D5AB7188D983}"/>
              </a:ext>
            </a:extLst>
          </p:cNvPr>
          <p:cNvSpPr>
            <a:spLocks noGrp="1"/>
          </p:cNvSpPr>
          <p:nvPr>
            <p:ph type="body" sz="quarter" idx="10" hasCustomPrompt="1"/>
          </p:nvPr>
        </p:nvSpPr>
        <p:spPr>
          <a:xfrm>
            <a:off x="3384550" y="2001837"/>
            <a:ext cx="5422900" cy="2854325"/>
          </a:xfrm>
          <a:prstGeom prst="rect">
            <a:avLst/>
          </a:prstGeom>
        </p:spPr>
        <p:txBody>
          <a:bodyPr anchor="ctr"/>
          <a:lstStyle>
            <a:lvl1pPr marL="0" indent="0" algn="ctr">
              <a:buNone/>
              <a:defRPr b="1">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pPr lvl="0"/>
            <a:r>
              <a:rPr lang="fr-FR" dirty="0"/>
              <a:t>Grande partie</a:t>
            </a:r>
          </a:p>
        </p:txBody>
      </p:sp>
    </p:spTree>
    <p:extLst>
      <p:ext uri="{BB962C8B-B14F-4D97-AF65-F5344CB8AC3E}">
        <p14:creationId xmlns:p14="http://schemas.microsoft.com/office/powerpoint/2010/main" val="10652862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089F50-EA43-3948-A6F1-904C8D6471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8" name="Titre 1">
            <a:extLst>
              <a:ext uri="{FF2B5EF4-FFF2-40B4-BE49-F238E27FC236}">
                <a16:creationId xmlns:a16="http://schemas.microsoft.com/office/drawing/2014/main" id="{9EA33BE5-97CA-4540-8E03-9123DAA9C683}"/>
              </a:ext>
            </a:extLst>
          </p:cNvPr>
          <p:cNvSpPr>
            <a:spLocks noGrp="1"/>
          </p:cNvSpPr>
          <p:nvPr>
            <p:ph type="title" hasCustomPrompt="1"/>
          </p:nvPr>
        </p:nvSpPr>
        <p:spPr>
          <a:xfrm>
            <a:off x="542925" y="365125"/>
            <a:ext cx="11108531" cy="1325563"/>
          </a:xfrm>
          <a:prstGeom prst="rect">
            <a:avLst/>
          </a:prstGeom>
        </p:spPr>
        <p:txBody>
          <a:bodyPr anchor="ctr">
            <a:normAutofit/>
          </a:bodyPr>
          <a:lstStyle>
            <a:lvl1pPr>
              <a:defRPr sz="2800" b="1">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r>
              <a:rPr lang="fr-FR" dirty="0"/>
              <a:t>MODIFIEZ LE STYLE DU TITRE</a:t>
            </a:r>
          </a:p>
        </p:txBody>
      </p:sp>
      <p:sp>
        <p:nvSpPr>
          <p:cNvPr id="9" name="Espace réservé du contenu 2">
            <a:extLst>
              <a:ext uri="{FF2B5EF4-FFF2-40B4-BE49-F238E27FC236}">
                <a16:creationId xmlns:a16="http://schemas.microsoft.com/office/drawing/2014/main" id="{A08A5BE4-B7E8-3344-8B6E-9890AF0F6DE3}"/>
              </a:ext>
            </a:extLst>
          </p:cNvPr>
          <p:cNvSpPr>
            <a:spLocks noGrp="1"/>
          </p:cNvSpPr>
          <p:nvPr>
            <p:ph idx="1"/>
          </p:nvPr>
        </p:nvSpPr>
        <p:spPr>
          <a:xfrm>
            <a:off x="542925" y="1825625"/>
            <a:ext cx="11108531" cy="4351338"/>
          </a:xfrm>
          <a:prstGeom prst="rect">
            <a:avLst/>
          </a:prstGeom>
        </p:spPr>
        <p:txBody>
          <a:bodyPr/>
          <a:lstStyle>
            <a:lvl1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1pPr>
            <a:lvl2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2pPr>
            <a:lvl3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3pPr>
            <a:lvl4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4pPr>
            <a:lvl5pPr>
              <a:defRPr>
                <a:solidFill>
                  <a:srgbClr val="252959"/>
                </a:solidFill>
                <a:latin typeface="Century Gothic" panose="020B050202020202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3">
            <a:extLst>
              <a:ext uri="{FF2B5EF4-FFF2-40B4-BE49-F238E27FC236}">
                <a16:creationId xmlns:a16="http://schemas.microsoft.com/office/drawing/2014/main" id="{027E7955-CC7C-2742-893A-E3C18419A781}"/>
              </a:ext>
            </a:extLst>
          </p:cNvPr>
          <p:cNvSpPr>
            <a:spLocks noGrp="1"/>
          </p:cNvSpPr>
          <p:nvPr>
            <p:ph type="dt" sz="half" idx="10"/>
          </p:nvPr>
        </p:nvSpPr>
        <p:spPr>
          <a:xfrm>
            <a:off x="542925" y="6402387"/>
            <a:ext cx="27432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fld id="{F4DD1253-7EAA-4A4C-B8AE-4186D4BFB440}" type="datetimeFigureOut">
              <a:rPr lang="fr-FR" smtClean="0"/>
              <a:pPr/>
              <a:t>18/06/2026</a:t>
            </a:fld>
            <a:endParaRPr lang="fr-FR" dirty="0"/>
          </a:p>
        </p:txBody>
      </p:sp>
      <p:sp>
        <p:nvSpPr>
          <p:cNvPr id="11" name="Espace réservé du pied de page 4">
            <a:extLst>
              <a:ext uri="{FF2B5EF4-FFF2-40B4-BE49-F238E27FC236}">
                <a16:creationId xmlns:a16="http://schemas.microsoft.com/office/drawing/2014/main" id="{65588109-AB7F-2342-9B51-1B3AECF618E1}"/>
              </a:ext>
            </a:extLst>
          </p:cNvPr>
          <p:cNvSpPr>
            <a:spLocks noGrp="1"/>
          </p:cNvSpPr>
          <p:nvPr>
            <p:ph type="ftr" sz="quarter" idx="11"/>
          </p:nvPr>
        </p:nvSpPr>
        <p:spPr>
          <a:xfrm>
            <a:off x="4038600" y="6402387"/>
            <a:ext cx="4114800" cy="365125"/>
          </a:xfrm>
          <a:prstGeom prst="rect">
            <a:avLst/>
          </a:prstGeom>
        </p:spPr>
        <p:txBody>
          <a:bodyPr/>
          <a:lstStyle>
            <a:lvl1pPr>
              <a:defRPr>
                <a:solidFill>
                  <a:srgbClr val="1E5E74"/>
                </a:solidFill>
                <a:latin typeface="Century Gothic" panose="020B0502020202020204" pitchFamily="34" charset="0"/>
                <a:ea typeface="Tahoma" panose="020B0604030504040204" pitchFamily="34" charset="0"/>
                <a:cs typeface="Tahoma" panose="020B0604030504040204" pitchFamily="34" charset="0"/>
              </a:defRPr>
            </a:lvl1pPr>
          </a:lstStyle>
          <a:p>
            <a:endParaRPr lang="fr-FR" dirty="0"/>
          </a:p>
        </p:txBody>
      </p:sp>
      <p:sp>
        <p:nvSpPr>
          <p:cNvPr id="12" name="Espace réservé du numéro de diapositive 5">
            <a:extLst>
              <a:ext uri="{FF2B5EF4-FFF2-40B4-BE49-F238E27FC236}">
                <a16:creationId xmlns:a16="http://schemas.microsoft.com/office/drawing/2014/main" id="{E81E895D-D787-C24F-91FB-AB072E76362F}"/>
              </a:ext>
            </a:extLst>
          </p:cNvPr>
          <p:cNvSpPr>
            <a:spLocks noGrp="1"/>
          </p:cNvSpPr>
          <p:nvPr>
            <p:ph type="sldNum" sz="quarter" idx="12"/>
          </p:nvPr>
        </p:nvSpPr>
        <p:spPr>
          <a:xfrm>
            <a:off x="9829800" y="6402386"/>
            <a:ext cx="585083" cy="365125"/>
          </a:xfrm>
          <a:prstGeom prst="rect">
            <a:avLst/>
          </a:prstGeom>
        </p:spPr>
        <p:txBody>
          <a:bodyPr/>
          <a:lstStyle>
            <a:lvl1pPr>
              <a:defRPr>
                <a:solidFill>
                  <a:srgbClr val="1E5E74"/>
                </a:solidFill>
                <a:latin typeface="Century Gothic" panose="020B0502020202020204" pitchFamily="34" charset="0"/>
              </a:defRPr>
            </a:lvl1pPr>
          </a:lstStyle>
          <a:p>
            <a:fld id="{9263AE03-0732-9642-8B1E-D4994C3FF144}" type="slidenum">
              <a:rPr lang="fr-FR" smtClean="0"/>
              <a:pPr/>
              <a:t>‹N°›</a:t>
            </a:fld>
            <a:endParaRPr lang="fr-FR" dirty="0"/>
          </a:p>
        </p:txBody>
      </p:sp>
    </p:spTree>
    <p:extLst>
      <p:ext uri="{BB962C8B-B14F-4D97-AF65-F5344CB8AC3E}">
        <p14:creationId xmlns:p14="http://schemas.microsoft.com/office/powerpoint/2010/main" val="13380308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pic>
        <p:nvPicPr>
          <p:cNvPr id="5" name="Image 4">
            <a:extLst>
              <a:ext uri="{FF2B5EF4-FFF2-40B4-BE49-F238E27FC236}">
                <a16:creationId xmlns:a16="http://schemas.microsoft.com/office/drawing/2014/main" id="{159A43E1-D41D-0D31-E380-DA5B8ED7A6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Tree>
    <p:extLst>
      <p:ext uri="{BB962C8B-B14F-4D97-AF65-F5344CB8AC3E}">
        <p14:creationId xmlns:p14="http://schemas.microsoft.com/office/powerpoint/2010/main" val="361274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37596001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6E5A02-0D70-8585-626C-149DEB3268E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9F2A684-8CB9-B5A2-E255-59C0FE15A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CBC2739-861B-7D53-CA0A-E4393D807B10}"/>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56BFCF70-1493-E8CE-42E0-49291599C8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C3D055-5D98-11E4-5994-5050645D34DC}"/>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21489600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D5A88-A259-32EF-C836-83999D673CD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B72A4AE-4FAB-CCC7-6763-340EAE03CAA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216BDC-6A48-4399-D492-0C99189AA8E1}"/>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E1BF74BA-88D7-A783-1754-B1D771303A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4A7021-F174-0381-3BF1-C0A92F4F8965}"/>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271262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41AA4-C7EA-889A-1B29-01A1A78867A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B00912D-4AA1-E661-56EB-1DDEA9DD03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1913606-569B-D3C1-2983-7BDDBAF8E18C}"/>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E0C4E511-B3FF-C4A9-6361-98FB0D5A19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E096DF-68BD-915B-6D9B-9BCC10F77D10}"/>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35233130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A8120-CBD3-F3D5-2739-306AA4E341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6F132CA-5BFA-9A84-6439-91BDB8D8431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CD59084-D588-3185-FC0B-0CF3EBC4007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579B15D-BFBE-1BFD-CA65-9493B1360556}"/>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6" name="Espace réservé du pied de page 5">
            <a:extLst>
              <a:ext uri="{FF2B5EF4-FFF2-40B4-BE49-F238E27FC236}">
                <a16:creationId xmlns:a16="http://schemas.microsoft.com/office/drawing/2014/main" id="{C413FBB9-A908-AAF5-96C7-492A5BAB03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1CEA39-47D1-296C-C50C-658A0BF6627D}"/>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2539867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52A6F2-E277-EAFB-C55B-1C442281DC8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35114D6-7502-5085-CD4B-7E72429A8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DC25144-9750-D132-5DF0-A8E20C214C1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ED88763-606E-A4AD-E884-6AAF23F3D4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DAEE844-CD83-99DF-399C-BE0DE48DF68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FFD8321-1DB7-E281-CA49-442B1609F4B5}"/>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8" name="Espace réservé du pied de page 7">
            <a:extLst>
              <a:ext uri="{FF2B5EF4-FFF2-40B4-BE49-F238E27FC236}">
                <a16:creationId xmlns:a16="http://schemas.microsoft.com/office/drawing/2014/main" id="{10ABABA3-4005-DB25-0216-C86A1064D0B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8F099AC-40EE-9205-84CA-31701D136472}"/>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22522184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B3F4B-3281-9385-89FE-D1C9037F508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62A6E3-6295-C56D-48FC-14D1E5B41171}"/>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4" name="Espace réservé du pied de page 3">
            <a:extLst>
              <a:ext uri="{FF2B5EF4-FFF2-40B4-BE49-F238E27FC236}">
                <a16:creationId xmlns:a16="http://schemas.microsoft.com/office/drawing/2014/main" id="{48FFE4DA-D859-446D-EA48-F440A958CC2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298B4CA-14AC-8A42-9C04-7CFA4E75AF68}"/>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2278932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185029-B4FD-E413-7042-FABC4A2B01FF}"/>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3" name="Espace réservé du pied de page 2">
            <a:extLst>
              <a:ext uri="{FF2B5EF4-FFF2-40B4-BE49-F238E27FC236}">
                <a16:creationId xmlns:a16="http://schemas.microsoft.com/office/drawing/2014/main" id="{D668A0FE-D2F5-C3F5-77FA-7CCDA18C25C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11517A6-7DC8-976C-FAD5-1849EF1202A1}"/>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21292093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E7C8B-1C91-B310-A110-E4C4000B7B0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FA87FFA-0DED-CD08-2B62-4539FED3AF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5BAB03E-5E8A-E7DB-7300-DF2194F5F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DF99CC-2E5A-42BA-CDB0-D3AD1CFC48FE}"/>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6" name="Espace réservé du pied de page 5">
            <a:extLst>
              <a:ext uri="{FF2B5EF4-FFF2-40B4-BE49-F238E27FC236}">
                <a16:creationId xmlns:a16="http://schemas.microsoft.com/office/drawing/2014/main" id="{934B685E-AE1B-6044-2128-126900B8A5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AF44CE-826E-AB4A-1274-538FF6202696}"/>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4124656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C91526-B1F6-8A23-3F15-99ACF131073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BAC102B-9687-CAC0-82E7-71A22C8FB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7120ACF-6125-3DBA-A7FE-1E8426DEC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0981A1C-E6C0-D3B0-B58C-C79C2C8213EF}"/>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6" name="Espace réservé du pied de page 5">
            <a:extLst>
              <a:ext uri="{FF2B5EF4-FFF2-40B4-BE49-F238E27FC236}">
                <a16:creationId xmlns:a16="http://schemas.microsoft.com/office/drawing/2014/main" id="{09C3EEC7-F976-0982-5C14-A4EABD76877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7C8204-FA44-5B57-3D5D-DD1D9B3110A3}"/>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32059875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983F-8F2C-FCAC-8642-B6C41AF32E6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51E242E-A0A4-62B6-90E8-4B1778B1421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F465B7-A8DF-D615-3C70-939F307D2D29}"/>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2D5A9C05-FEF1-5809-2728-B02D7853F5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8713FC-BB78-6AF5-BF4C-53F42BC21C94}"/>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599863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1167F90-B108-437F-BE91-0E70B32CC26C}" type="datetimeFigureOut">
              <a:rPr lang="fr-FR" smtClean="0"/>
              <a:t>18/06/2026</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B2BF5BC-7DF5-4C17-B28B-33749C5E6EED}" type="slidenum">
              <a:rPr lang="fr-FR" smtClean="0"/>
              <a:t>‹N°›</a:t>
            </a:fld>
            <a:endParaRPr lang="fr-FR" dirty="0"/>
          </a:p>
        </p:txBody>
      </p:sp>
    </p:spTree>
    <p:extLst>
      <p:ext uri="{BB962C8B-B14F-4D97-AF65-F5344CB8AC3E}">
        <p14:creationId xmlns:p14="http://schemas.microsoft.com/office/powerpoint/2010/main" val="3054151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0B9BE1E-FD3F-742E-2DD4-68886681A78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35AEB96-671F-6164-530D-2134B64D75C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F1F99A-0452-983B-0DA6-53258B0842FF}"/>
              </a:ext>
            </a:extLst>
          </p:cNvPr>
          <p:cNvSpPr>
            <a:spLocks noGrp="1"/>
          </p:cNvSpPr>
          <p:nvPr>
            <p:ph type="dt" sz="half" idx="10"/>
          </p:nvPr>
        </p:nvSpPr>
        <p:spPr/>
        <p:txBody>
          <a:bodyPr/>
          <a:lstStyle/>
          <a:p>
            <a:fld id="{7ABE17F4-AA6B-A74F-890D-C796D70159ED}"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BD6725FE-BB20-5E62-5D2E-D2514FB946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A25951-1659-C13A-AC66-273522751671}"/>
              </a:ext>
            </a:extLst>
          </p:cNvPr>
          <p:cNvSpPr>
            <a:spLocks noGrp="1"/>
          </p:cNvSpPr>
          <p:nvPr>
            <p:ph type="sldNum" sz="quarter" idx="12"/>
          </p:nvPr>
        </p:nvSpPr>
        <p:spPr/>
        <p:txBody>
          <a:bodyPr/>
          <a:lstStyle/>
          <a:p>
            <a:fld id="{C3AE420F-B914-7E48-91AF-B35A47D62F7A}" type="slidenum">
              <a:rPr lang="fr-FR" smtClean="0"/>
              <a:t>‹N°›</a:t>
            </a:fld>
            <a:endParaRPr lang="fr-FR"/>
          </a:p>
        </p:txBody>
      </p:sp>
    </p:spTree>
    <p:extLst>
      <p:ext uri="{BB962C8B-B14F-4D97-AF65-F5344CB8AC3E}">
        <p14:creationId xmlns:p14="http://schemas.microsoft.com/office/powerpoint/2010/main" val="47334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Tree>
    <p:extLst>
      <p:ext uri="{BB962C8B-B14F-4D97-AF65-F5344CB8AC3E}">
        <p14:creationId xmlns:p14="http://schemas.microsoft.com/office/powerpoint/2010/main" val="3992593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0" y="0"/>
            <a:ext cx="1054680" cy="77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9658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753BA8B0-C07E-4AAF-8D87-F5F81F37C66F}"/>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31438954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4E9969B8-A5E2-414F-AB69-0FF2B18B78F7}"/>
              </a:ext>
            </a:extLst>
          </p:cNvPr>
          <p:cNvSpPr>
            <a:spLocks noGrp="1"/>
          </p:cNvSpPr>
          <p:nvPr>
            <p:ph type="title"/>
          </p:nvPr>
        </p:nvSpPr>
        <p:spPr>
          <a:xfrm>
            <a:off x="1237667" y="2238550"/>
            <a:ext cx="10954332" cy="2074803"/>
          </a:xfrm>
        </p:spPr>
        <p:txBody>
          <a:bodyPr>
            <a:noAutofit/>
          </a:bodyPr>
          <a:lstStyle>
            <a:lvl1pPr>
              <a:defRPr sz="5400">
                <a:solidFill>
                  <a:srgbClr val="137CA9"/>
                </a:solidFill>
                <a:latin typeface="Titillium Bd" panose="00000800000000000000" pitchFamily="50" charset="0"/>
              </a:defRPr>
            </a:lvl1pPr>
          </a:lstStyle>
          <a:p>
            <a:r>
              <a:rPr lang="fr-FR" dirty="0"/>
              <a:t>Modifiez le style du titre</a:t>
            </a:r>
          </a:p>
        </p:txBody>
      </p:sp>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861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Tree>
    <p:extLst>
      <p:ext uri="{BB962C8B-B14F-4D97-AF65-F5344CB8AC3E}">
        <p14:creationId xmlns:p14="http://schemas.microsoft.com/office/powerpoint/2010/main" val="37616691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00F588AA-4D4C-475B-A441-28062E686ECF}"/>
              </a:ext>
            </a:extLst>
          </p:cNvPr>
          <p:cNvPicPr>
            <a:picLocks noChangeAspect="1"/>
          </p:cNvPicPr>
          <p:nvPr userDrawn="1"/>
        </p:nvPicPr>
        <p:blipFill>
          <a:blip r:embed="rId2"/>
          <a:stretch>
            <a:fillRect/>
          </a:stretch>
        </p:blipFill>
        <p:spPr>
          <a:xfrm>
            <a:off x="8807569" y="0"/>
            <a:ext cx="1699404" cy="1222060"/>
          </a:xfrm>
          <a:prstGeom prst="rect">
            <a:avLst/>
          </a:prstGeom>
        </p:spPr>
      </p:pic>
      <p:pic>
        <p:nvPicPr>
          <p:cNvPr id="27" name="Image 26">
            <a:extLst>
              <a:ext uri="{FF2B5EF4-FFF2-40B4-BE49-F238E27FC236}">
                <a16:creationId xmlns:a16="http://schemas.microsoft.com/office/drawing/2014/main" id="{0FBF9FC0-058E-4BE0-ABB7-F504CD13B2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7BB73CA8-0641-48C4-B69E-BBC24324CEC7}"/>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pic>
        <p:nvPicPr>
          <p:cNvPr id="31" name="Picture 2" descr="Blason de Caen la Mer">
            <a:extLst>
              <a:ext uri="{FF2B5EF4-FFF2-40B4-BE49-F238E27FC236}">
                <a16:creationId xmlns:a16="http://schemas.microsoft.com/office/drawing/2014/main" id="{FB47B695-8A14-404A-B138-B0F9D160F0D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0628969" y="83490"/>
            <a:ext cx="1425009" cy="104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266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05976664-8B75-4DDC-BAEE-F67BD626AEED}"/>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endParaRPr lang="fr-FR" sz="2400" b="0" dirty="0">
              <a:solidFill>
                <a:srgbClr val="137CA9"/>
              </a:solidFill>
              <a:latin typeface="Titillium" panose="00000500000000000000" pitchFamily="50" charset="0"/>
            </a:endParaRPr>
          </a:p>
        </p:txBody>
      </p:sp>
      <p:sp>
        <p:nvSpPr>
          <p:cNvPr id="11" name="ZoneTexte 10">
            <a:extLst>
              <a:ext uri="{FF2B5EF4-FFF2-40B4-BE49-F238E27FC236}">
                <a16:creationId xmlns:a16="http://schemas.microsoft.com/office/drawing/2014/main" id="{F78A474D-7C24-4C34-82B7-E53A011ECE37}"/>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21599849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8D8ABC28-EC52-447D-9675-C8F58D33D509}"/>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r>
              <a:rPr lang="fr-FR" sz="2400" b="0" dirty="0">
                <a:solidFill>
                  <a:srgbClr val="137CA9"/>
                </a:solidFill>
                <a:latin typeface="Titillium" panose="00000500000000000000" pitchFamily="50" charset="0"/>
              </a:rPr>
              <a:t>PHASE 1</a:t>
            </a:r>
          </a:p>
        </p:txBody>
      </p:sp>
      <p:sp>
        <p:nvSpPr>
          <p:cNvPr id="11" name="ZoneTexte 10">
            <a:extLst>
              <a:ext uri="{FF2B5EF4-FFF2-40B4-BE49-F238E27FC236}">
                <a16:creationId xmlns:a16="http://schemas.microsoft.com/office/drawing/2014/main" id="{9DF784BA-B99D-4B6C-B443-1907605795F2}"/>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4267016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538CBF72-F52D-4503-99EF-381AD7D4273E}"/>
              </a:ext>
            </a:extLst>
          </p:cNvPr>
          <p:cNvPicPr>
            <a:picLocks noChangeAspect="1"/>
          </p:cNvPicPr>
          <p:nvPr userDrawn="1"/>
        </p:nvPicPr>
        <p:blipFill>
          <a:blip r:embed="rId2"/>
          <a:stretch>
            <a:fillRect/>
          </a:stretch>
        </p:blipFill>
        <p:spPr>
          <a:xfrm>
            <a:off x="1" y="0"/>
            <a:ext cx="641994" cy="461665"/>
          </a:xfrm>
          <a:prstGeom prst="rect">
            <a:avLst/>
          </a:prstGeom>
        </p:spPr>
      </p:pic>
      <p:pic>
        <p:nvPicPr>
          <p:cNvPr id="26" name="Picture 2" descr="Blason de Caen la Mer">
            <a:extLst>
              <a:ext uri="{FF2B5EF4-FFF2-40B4-BE49-F238E27FC236}">
                <a16:creationId xmlns:a16="http://schemas.microsoft.com/office/drawing/2014/main" id="{7DBD1EC4-135C-4D6D-8193-5A9D738F0B6F}"/>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544476" y="0"/>
            <a:ext cx="630272" cy="4616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3ACA479-0DD4-49C2-97C1-B2BB6B4BB9D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r="60129"/>
          <a:stretch>
            <a:fillRect/>
          </a:stretch>
        </p:blipFill>
        <p:spPr bwMode="auto">
          <a:xfrm>
            <a:off x="11808234" y="6462763"/>
            <a:ext cx="340904" cy="36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
            <a:extLst>
              <a:ext uri="{FF2B5EF4-FFF2-40B4-BE49-F238E27FC236}">
                <a16:creationId xmlns:a16="http://schemas.microsoft.com/office/drawing/2014/main" id="{AB0CE8E0-3C9F-424E-8E40-E5AF953EB491}"/>
              </a:ext>
            </a:extLst>
          </p:cNvPr>
          <p:cNvSpPr/>
          <p:nvPr userDrawn="1"/>
        </p:nvSpPr>
        <p:spPr>
          <a:xfrm>
            <a:off x="11808234" y="6464065"/>
            <a:ext cx="341979" cy="36671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Titillium Bd" panose="00000800000000000000" pitchFamily="50" charset="0"/>
            </a:endParaRPr>
          </a:p>
        </p:txBody>
      </p:sp>
      <p:sp>
        <p:nvSpPr>
          <p:cNvPr id="29" name="Espace réservé du numéro de diapositive 5">
            <a:extLst>
              <a:ext uri="{FF2B5EF4-FFF2-40B4-BE49-F238E27FC236}">
                <a16:creationId xmlns:a16="http://schemas.microsoft.com/office/drawing/2014/main" id="{FA3044DC-EAC6-4BA7-80A8-A06B9A767B1D}"/>
              </a:ext>
            </a:extLst>
          </p:cNvPr>
          <p:cNvSpPr>
            <a:spLocks noGrp="1"/>
          </p:cNvSpPr>
          <p:nvPr>
            <p:ph type="sldNum" sz="quarter" idx="4"/>
          </p:nvPr>
        </p:nvSpPr>
        <p:spPr>
          <a:xfrm>
            <a:off x="11730191" y="6485667"/>
            <a:ext cx="452283" cy="365125"/>
          </a:xfrm>
          <a:prstGeom prst="rect">
            <a:avLst/>
          </a:prstGeom>
        </p:spPr>
        <p:txBody>
          <a:bodyPr vert="horz" lIns="91440" tIns="45720" rIns="91440" bIns="45720" rtlCol="0" anchor="ctr"/>
          <a:lstStyle>
            <a:lvl1pPr algn="r">
              <a:defRPr sz="1000" b="1" i="0">
                <a:solidFill>
                  <a:schemeClr val="tx1">
                    <a:tint val="75000"/>
                  </a:schemeClr>
                </a:solidFill>
                <a:latin typeface="Titillium Bd" panose="00000800000000000000" pitchFamily="50" charset="0"/>
              </a:defRPr>
            </a:lvl1pPr>
          </a:lstStyle>
          <a:p>
            <a:fld id="{BA8F4131-0161-4CC2-93C0-8C7E04024704}" type="slidenum">
              <a:rPr lang="fr-FR" smtClean="0"/>
              <a:pPr/>
              <a:t>‹N°›</a:t>
            </a:fld>
            <a:endParaRPr lang="fr-FR" dirty="0"/>
          </a:p>
        </p:txBody>
      </p:sp>
      <p:sp>
        <p:nvSpPr>
          <p:cNvPr id="9" name="ZoneTexte 8">
            <a:extLst>
              <a:ext uri="{FF2B5EF4-FFF2-40B4-BE49-F238E27FC236}">
                <a16:creationId xmlns:a16="http://schemas.microsoft.com/office/drawing/2014/main" id="{91D650EB-BE01-4650-9BEB-79B5BBCC70D8}"/>
              </a:ext>
            </a:extLst>
          </p:cNvPr>
          <p:cNvSpPr txBox="1"/>
          <p:nvPr userDrawn="1"/>
        </p:nvSpPr>
        <p:spPr>
          <a:xfrm>
            <a:off x="641994" y="0"/>
            <a:ext cx="4464578" cy="461665"/>
          </a:xfrm>
          <a:prstGeom prst="rect">
            <a:avLst/>
          </a:prstGeom>
          <a:solidFill>
            <a:srgbClr val="FFD440"/>
          </a:solidFill>
        </p:spPr>
        <p:txBody>
          <a:bodyPr wrap="square" rtlCol="0">
            <a:spAutoFit/>
          </a:bodyPr>
          <a:lstStyle/>
          <a:p>
            <a:r>
              <a:rPr lang="fr-FR" sz="2400" b="1" dirty="0">
                <a:solidFill>
                  <a:srgbClr val="137CA9"/>
                </a:solidFill>
                <a:latin typeface="Titillium Bd" panose="00000800000000000000" pitchFamily="50" charset="0"/>
              </a:rPr>
              <a:t>LES GRANDES ÉTAPES   </a:t>
            </a:r>
            <a:r>
              <a:rPr lang="fr-FR" sz="2400" b="0" dirty="0">
                <a:solidFill>
                  <a:srgbClr val="137CA9"/>
                </a:solidFill>
                <a:latin typeface="Titillium" panose="00000500000000000000" pitchFamily="50" charset="0"/>
              </a:rPr>
              <a:t>PHASE 2</a:t>
            </a:r>
          </a:p>
        </p:txBody>
      </p:sp>
      <p:sp>
        <p:nvSpPr>
          <p:cNvPr id="11" name="ZoneTexte 10">
            <a:extLst>
              <a:ext uri="{FF2B5EF4-FFF2-40B4-BE49-F238E27FC236}">
                <a16:creationId xmlns:a16="http://schemas.microsoft.com/office/drawing/2014/main" id="{7BAD23ED-61BE-4E0B-A381-DAE149300E92}"/>
              </a:ext>
            </a:extLst>
          </p:cNvPr>
          <p:cNvSpPr txBox="1"/>
          <p:nvPr userDrawn="1"/>
        </p:nvSpPr>
        <p:spPr>
          <a:xfrm>
            <a:off x="6794258" y="6461914"/>
            <a:ext cx="4939173" cy="400110"/>
          </a:xfrm>
          <a:prstGeom prst="rect">
            <a:avLst/>
          </a:prstGeom>
          <a:noFill/>
        </p:spPr>
        <p:txBody>
          <a:bodyPr wrap="none" rtlCol="0">
            <a:spAutoFit/>
          </a:bodyPr>
          <a:lstStyle/>
          <a:p>
            <a:pPr algn="r"/>
            <a:r>
              <a:rPr lang="fr-FR" sz="1000" dirty="0">
                <a:solidFill>
                  <a:srgbClr val="137CA9"/>
                </a:solidFill>
                <a:latin typeface="Titillium Bd" panose="00000800000000000000" pitchFamily="50" charset="0"/>
              </a:rPr>
              <a:t>PROJET DE TERRITOIRE CAEN LA MER</a:t>
            </a:r>
          </a:p>
          <a:p>
            <a:pPr algn="r"/>
            <a:r>
              <a:rPr lang="fr-FR" sz="1000" dirty="0">
                <a:solidFill>
                  <a:srgbClr val="FFD440"/>
                </a:solidFill>
                <a:latin typeface="Titillium Bd" panose="00000800000000000000" pitchFamily="50" charset="0"/>
              </a:rPr>
              <a:t>CONSEIL COMMUNAUTAIRE – APPROBATION DU PROJET DE TERRITOIRE </a:t>
            </a:r>
            <a:r>
              <a:rPr lang="fr-FR" sz="1000" b="0" dirty="0">
                <a:solidFill>
                  <a:srgbClr val="FFD440"/>
                </a:solidFill>
                <a:latin typeface="Titillium Lt" panose="00000300000000000000" pitchFamily="50" charset="0"/>
              </a:rPr>
              <a:t>12 MAI 2022</a:t>
            </a:r>
          </a:p>
        </p:txBody>
      </p:sp>
    </p:spTree>
    <p:extLst>
      <p:ext uri="{BB962C8B-B14F-4D97-AF65-F5344CB8AC3E}">
        <p14:creationId xmlns:p14="http://schemas.microsoft.com/office/powerpoint/2010/main" val="40433913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8.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4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2.xml"/><Relationship Id="rId1" Type="http://schemas.openxmlformats.org/officeDocument/2006/relationships/slideLayout" Target="../slideLayouts/slideLayout5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3.xml"/><Relationship Id="rId1" Type="http://schemas.openxmlformats.org/officeDocument/2006/relationships/slideLayout" Target="../slideLayouts/slideLayout5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4.xml"/><Relationship Id="rId1" Type="http://schemas.openxmlformats.org/officeDocument/2006/relationships/slideLayout" Target="../slideLayouts/slideLayout52.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5.xml"/><Relationship Id="rId1" Type="http://schemas.openxmlformats.org/officeDocument/2006/relationships/slideLayout" Target="../slideLayouts/slideLayout53.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6.xml"/><Relationship Id="rId1" Type="http://schemas.openxmlformats.org/officeDocument/2006/relationships/slideLayout" Target="../slideLayouts/slideLayout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2.jpe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8.xml"/><Relationship Id="rId1" Type="http://schemas.openxmlformats.org/officeDocument/2006/relationships/slideLayout" Target="../slideLayouts/slideLayout6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0.xml"/><Relationship Id="rId1" Type="http://schemas.openxmlformats.org/officeDocument/2006/relationships/slideLayout" Target="../slideLayouts/slideLayout7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image" Target="../media/image11.jpe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2.xml"/><Relationship Id="rId1" Type="http://schemas.openxmlformats.org/officeDocument/2006/relationships/slideLayout" Target="../slideLayouts/slideLayout75.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1.jpeg"/><Relationship Id="rId5" Type="http://schemas.openxmlformats.org/officeDocument/2006/relationships/theme" Target="../theme/theme23.xml"/><Relationship Id="rId4" Type="http://schemas.openxmlformats.org/officeDocument/2006/relationships/slideLayout" Target="../slideLayouts/slideLayout7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theme" Target="../theme/theme25.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theme" Target="../theme/theme26.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5.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7.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6.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B19F4B-38B1-3F4C-A3D9-5D1F66291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9" name="Titre 1">
            <a:extLst>
              <a:ext uri="{FF2B5EF4-FFF2-40B4-BE49-F238E27FC236}">
                <a16:creationId xmlns:a16="http://schemas.microsoft.com/office/drawing/2014/main" id="{66D96218-1081-9240-87F5-7D5CB196092F}"/>
              </a:ext>
            </a:extLst>
          </p:cNvPr>
          <p:cNvSpPr txBox="1">
            <a:spLocks/>
          </p:cNvSpPr>
          <p:nvPr userDrawn="1"/>
        </p:nvSpPr>
        <p:spPr>
          <a:xfrm>
            <a:off x="0" y="2766218"/>
            <a:ext cx="3633746" cy="1325563"/>
          </a:xfrm>
          <a:prstGeom prst="rect">
            <a:avLst/>
          </a:prstGeom>
        </p:spPr>
        <p:txBody>
          <a:bodyPr/>
          <a:lstStyle>
            <a:lvl1pPr algn="ctr" defTabSz="914400" rtl="0" eaLnBrk="1" latinLnBrk="0" hangingPunct="1">
              <a:lnSpc>
                <a:spcPct val="90000"/>
              </a:lnSpc>
              <a:spcBef>
                <a:spcPct val="0"/>
              </a:spcBef>
              <a:buNone/>
              <a:defRPr sz="4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sz="3600" dirty="0">
                <a:latin typeface="Century Gothic" panose="020B0502020202020204" pitchFamily="34" charset="0"/>
              </a:rPr>
              <a:t>Sommaire</a:t>
            </a:r>
          </a:p>
        </p:txBody>
      </p:sp>
    </p:spTree>
    <p:extLst>
      <p:ext uri="{BB962C8B-B14F-4D97-AF65-F5344CB8AC3E}">
        <p14:creationId xmlns:p14="http://schemas.microsoft.com/office/powerpoint/2010/main" val="297576958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DDE4548-31D8-B94A-B84F-984329D413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Tree>
    <p:extLst>
      <p:ext uri="{BB962C8B-B14F-4D97-AF65-F5344CB8AC3E}">
        <p14:creationId xmlns:p14="http://schemas.microsoft.com/office/powerpoint/2010/main" val="2622624924"/>
      </p:ext>
    </p:extLst>
  </p:cSld>
  <p:clrMap bg1="lt1" tx1="dk1" bg2="lt2" tx2="dk2" accent1="accent1" accent2="accent2" accent3="accent3" accent4="accent4" accent5="accent5" accent6="accent6" hlink="hlink" folHlink="folHlink"/>
  <p:sldLayoutIdLst>
    <p:sldLayoutId id="214748385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92ACF-814F-0B43-A5B0-60EB647D93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Tree>
    <p:extLst>
      <p:ext uri="{BB962C8B-B14F-4D97-AF65-F5344CB8AC3E}">
        <p14:creationId xmlns:p14="http://schemas.microsoft.com/office/powerpoint/2010/main" val="969512662"/>
      </p:ext>
    </p:extLst>
  </p:cSld>
  <p:clrMap bg1="lt1" tx1="dk1" bg2="lt2" tx2="dk2" accent1="accent1" accent2="accent2" accent3="accent3" accent4="accent4" accent5="accent5" accent6="accent6" hlink="hlink" folHlink="folHlink"/>
  <p:sldLayoutIdLst>
    <p:sldLayoutId id="214748390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B19F4B-38B1-3F4C-A3D9-5D1F66291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9" name="Titre 1">
            <a:extLst>
              <a:ext uri="{FF2B5EF4-FFF2-40B4-BE49-F238E27FC236}">
                <a16:creationId xmlns:a16="http://schemas.microsoft.com/office/drawing/2014/main" id="{66D96218-1081-9240-87F5-7D5CB196092F}"/>
              </a:ext>
            </a:extLst>
          </p:cNvPr>
          <p:cNvSpPr txBox="1">
            <a:spLocks/>
          </p:cNvSpPr>
          <p:nvPr userDrawn="1"/>
        </p:nvSpPr>
        <p:spPr>
          <a:xfrm>
            <a:off x="0" y="2766218"/>
            <a:ext cx="3633746" cy="1325563"/>
          </a:xfrm>
          <a:prstGeom prst="rect">
            <a:avLst/>
          </a:prstGeom>
        </p:spPr>
        <p:txBody>
          <a:bodyPr/>
          <a:lstStyle>
            <a:lvl1pPr algn="ctr" defTabSz="914400" rtl="0" eaLnBrk="1" latinLnBrk="0" hangingPunct="1">
              <a:lnSpc>
                <a:spcPct val="90000"/>
              </a:lnSpc>
              <a:spcBef>
                <a:spcPct val="0"/>
              </a:spcBef>
              <a:buNone/>
              <a:defRPr sz="4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sz="3600" dirty="0">
                <a:latin typeface="Century Gothic" panose="020B0502020202020204" pitchFamily="34" charset="0"/>
              </a:rPr>
              <a:t>Sommaire</a:t>
            </a:r>
          </a:p>
        </p:txBody>
      </p:sp>
    </p:spTree>
    <p:extLst>
      <p:ext uri="{BB962C8B-B14F-4D97-AF65-F5344CB8AC3E}">
        <p14:creationId xmlns:p14="http://schemas.microsoft.com/office/powerpoint/2010/main" val="571155455"/>
      </p:ext>
    </p:extLst>
  </p:cSld>
  <p:clrMap bg1="lt1" tx1="dk1" bg2="lt2" tx2="dk2" accent1="accent1" accent2="accent2" accent3="accent3" accent4="accent4" accent5="accent5" accent6="accent6" hlink="hlink" folHlink="folHlink"/>
  <p:sldLayoutIdLst>
    <p:sldLayoutId id="21474839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92ACF-814F-0B43-A5B0-60EB647D93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Tree>
    <p:extLst>
      <p:ext uri="{BB962C8B-B14F-4D97-AF65-F5344CB8AC3E}">
        <p14:creationId xmlns:p14="http://schemas.microsoft.com/office/powerpoint/2010/main" val="2166904195"/>
      </p:ext>
    </p:extLst>
  </p:cSld>
  <p:clrMap bg1="lt1" tx1="dk1" bg2="lt2" tx2="dk2" accent1="accent1" accent2="accent2" accent3="accent3" accent4="accent4" accent5="accent5" accent6="accent6" hlink="hlink" folHlink="folHlink"/>
  <p:sldLayoutIdLst>
    <p:sldLayoutId id="21474839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8B5BD38-37E2-9644-BF92-7E02ACE6F7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Tree>
    <p:extLst>
      <p:ext uri="{BB962C8B-B14F-4D97-AF65-F5344CB8AC3E}">
        <p14:creationId xmlns:p14="http://schemas.microsoft.com/office/powerpoint/2010/main" val="4183580904"/>
      </p:ext>
    </p:extLst>
  </p:cSld>
  <p:clrMap bg1="lt1" tx1="dk1" bg2="lt2" tx2="dk2" accent1="accent1" accent2="accent2" accent3="accent3" accent4="accent4" accent5="accent5" accent6="accent6" hlink="hlink" folHlink="folHlink"/>
  <p:sldLayoutIdLst>
    <p:sldLayoutId id="21474839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92ACF-814F-0B43-A5B0-60EB647D93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Tree>
    <p:extLst>
      <p:ext uri="{BB962C8B-B14F-4D97-AF65-F5344CB8AC3E}">
        <p14:creationId xmlns:p14="http://schemas.microsoft.com/office/powerpoint/2010/main" val="3156235416"/>
      </p:ext>
    </p:extLst>
  </p:cSld>
  <p:clrMap bg1="lt1" tx1="dk1" bg2="lt2" tx2="dk2" accent1="accent1" accent2="accent2" accent3="accent3" accent4="accent4" accent5="accent5" accent6="accent6" hlink="hlink" folHlink="folHlink"/>
  <p:sldLayoutIdLst>
    <p:sldLayoutId id="21474839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92ACF-814F-0B43-A5B0-60EB647D93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2" name="ZoneTexte 1"/>
          <p:cNvSpPr txBox="1"/>
          <p:nvPr userDrawn="1"/>
        </p:nvSpPr>
        <p:spPr>
          <a:xfrm>
            <a:off x="564948" y="6441569"/>
            <a:ext cx="9289605" cy="276999"/>
          </a:xfrm>
          <a:prstGeom prst="rect">
            <a:avLst/>
          </a:prstGeom>
          <a:noFill/>
        </p:spPr>
        <p:txBody>
          <a:bodyPr wrap="square" rtlCol="0">
            <a:spAutoFit/>
          </a:bodyPr>
          <a:lstStyle/>
          <a:p>
            <a:r>
              <a:rPr lang="fr-FR" sz="1200" b="1" i="0" baseline="0" dirty="0">
                <a:solidFill>
                  <a:srgbClr val="1E5E74"/>
                </a:solidFill>
                <a:latin typeface="Century Gothic" panose="020B0502020202020204" pitchFamily="34" charset="0"/>
              </a:rPr>
              <a:t>D</a:t>
            </a:r>
            <a:r>
              <a:rPr lang="fr-FR" sz="1200" dirty="0">
                <a:solidFill>
                  <a:srgbClr val="1E5E74"/>
                </a:solidFill>
                <a:latin typeface="Century Gothic" panose="020B0502020202020204" pitchFamily="34" charset="0"/>
              </a:rPr>
              <a:t>irection de la </a:t>
            </a:r>
            <a:r>
              <a:rPr lang="fr-FR" sz="1200" b="1" dirty="0">
                <a:solidFill>
                  <a:srgbClr val="1E5E74"/>
                </a:solidFill>
                <a:latin typeface="Century Gothic" panose="020B0502020202020204" pitchFamily="34" charset="0"/>
              </a:rPr>
              <a:t>C</a:t>
            </a:r>
            <a:r>
              <a:rPr lang="fr-FR" sz="1200" dirty="0">
                <a:solidFill>
                  <a:srgbClr val="1E5E74"/>
                </a:solidFill>
                <a:latin typeface="Century Gothic" panose="020B0502020202020204" pitchFamily="34" charset="0"/>
              </a:rPr>
              <a:t>ollecte des déchets, </a:t>
            </a:r>
            <a:r>
              <a:rPr lang="fr-FR" sz="1200" b="1" dirty="0">
                <a:solidFill>
                  <a:srgbClr val="1E5E74"/>
                </a:solidFill>
                <a:latin typeface="Century Gothic" panose="020B0502020202020204" pitchFamily="34" charset="0"/>
              </a:rPr>
              <a:t>P</a:t>
            </a:r>
            <a:r>
              <a:rPr lang="fr-FR" sz="1200" dirty="0">
                <a:solidFill>
                  <a:srgbClr val="1E5E74"/>
                </a:solidFill>
                <a:latin typeface="Century Gothic" panose="020B0502020202020204" pitchFamily="34" charset="0"/>
              </a:rPr>
              <a:t>ropreté urbaine et </a:t>
            </a:r>
            <a:r>
              <a:rPr lang="fr-FR" sz="1200" b="1" dirty="0">
                <a:solidFill>
                  <a:srgbClr val="1E5E74"/>
                </a:solidFill>
                <a:latin typeface="Century Gothic" panose="020B0502020202020204" pitchFamily="34" charset="0"/>
              </a:rPr>
              <a:t>P</a:t>
            </a:r>
            <a:r>
              <a:rPr lang="fr-FR" sz="1200" dirty="0">
                <a:solidFill>
                  <a:srgbClr val="1E5E74"/>
                </a:solidFill>
                <a:latin typeface="Century Gothic" panose="020B0502020202020204" pitchFamily="34" charset="0"/>
              </a:rPr>
              <a:t>arc matériel</a:t>
            </a:r>
            <a:endParaRPr lang="fr-FR" sz="1200" b="1" dirty="0">
              <a:solidFill>
                <a:srgbClr val="1E5E74"/>
              </a:solidFill>
              <a:latin typeface="Century Gothic" panose="020B0502020202020204" pitchFamily="34" charset="0"/>
            </a:endParaRPr>
          </a:p>
        </p:txBody>
      </p:sp>
    </p:spTree>
    <p:extLst>
      <p:ext uri="{BB962C8B-B14F-4D97-AF65-F5344CB8AC3E}">
        <p14:creationId xmlns:p14="http://schemas.microsoft.com/office/powerpoint/2010/main" val="3448365972"/>
      </p:ext>
    </p:extLst>
  </p:cSld>
  <p:clrMap bg1="lt1" tx1="dk1" bg2="lt2" tx2="dk2" accent1="accent1" accent2="accent2" accent3="accent3" accent4="accent4" accent5="accent5" accent6="accent6" hlink="hlink" folHlink="folHlink"/>
  <p:sldLayoutIdLst>
    <p:sldLayoutId id="21474839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1167F90-B108-437F-BE91-0E70B32CC26C}" type="datetimeFigureOut">
              <a:rPr lang="fr-FR"/>
              <a:t>18/06/2026</a:t>
            </a:fld>
            <a:endParaRPr lang="fr-FR"/>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B2BF5BC-7DF5-4C17-B28B-33749C5E6EED}" type="slidenum">
              <a:rPr lang="fr-FR"/>
              <a:t>‹N°›</a:t>
            </a:fld>
            <a:endParaRPr lang="fr-FR"/>
          </a:p>
        </p:txBody>
      </p:sp>
      <p:pic>
        <p:nvPicPr>
          <p:cNvPr id="7" name="Image 6"/>
          <p:cNvPicPr>
            <a:picLocks noChangeAspect="1"/>
          </p:cNvPicPr>
          <p:nvPr userDrawn="1"/>
        </p:nvPicPr>
        <p:blipFill>
          <a:blip r:embed="rId15" cstate="email">
            <a:extLst>
              <a:ext uri="{28A0092B-C50C-407E-A947-70E740481C1C}">
                <a14:useLocalDpi xmlns:a14="http://schemas.microsoft.com/office/drawing/2010/main"/>
              </a:ext>
            </a:extLst>
          </a:blip>
          <a:stretch/>
        </p:blipFill>
        <p:spPr bwMode="auto">
          <a:xfrm>
            <a:off x="0" y="0"/>
            <a:ext cx="12192000" cy="6848950"/>
          </a:xfrm>
          <a:prstGeom prst="rect">
            <a:avLst/>
          </a:prstGeom>
        </p:spPr>
      </p:pic>
    </p:spTree>
    <p:extLst>
      <p:ext uri="{BB962C8B-B14F-4D97-AF65-F5344CB8AC3E}">
        <p14:creationId xmlns:p14="http://schemas.microsoft.com/office/powerpoint/2010/main" val="293241743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197"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7" name="Image 6"/>
          <p:cNvPicPr>
            <a:picLocks noChangeAspect="1"/>
          </p:cNvPicPr>
          <p:nvPr userDrawn="1"/>
        </p:nvPicPr>
        <p:blipFill>
          <a:blip r:embed="rId3" cstate="email">
            <a:extLst>
              <a:ext uri="{28A0092B-C50C-407E-A947-70E740481C1C}">
                <a14:useLocalDpi xmlns:a14="http://schemas.microsoft.com/office/drawing/2010/main"/>
              </a:ext>
            </a:extLst>
          </a:blip>
          <a:stretch/>
        </p:blipFill>
        <p:spPr bwMode="auto">
          <a:xfrm>
            <a:off x="0" y="0"/>
            <a:ext cx="12208110" cy="6858000"/>
          </a:xfrm>
          <a:prstGeom prst="rect">
            <a:avLst/>
          </a:prstGeom>
        </p:spPr>
      </p:pic>
    </p:spTree>
    <p:extLst>
      <p:ext uri="{BB962C8B-B14F-4D97-AF65-F5344CB8AC3E}">
        <p14:creationId xmlns:p14="http://schemas.microsoft.com/office/powerpoint/2010/main" val="2904730173"/>
      </p:ext>
    </p:extLst>
  </p:cSld>
  <p:clrMap bg1="lt1" tx1="dk1" bg2="lt2" tx2="dk2" accent1="accent1" accent2="accent2" accent3="accent3" accent4="accent4" accent5="accent5" accent6="accent6" hlink="hlink" folHlink="folHlink"/>
  <p:sldLayoutIdLst>
    <p:sldLayoutId id="2147484017" r:id="rId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B19F4B-38B1-3F4C-A3D9-5D1F662913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9" name="Titre 1">
            <a:extLst>
              <a:ext uri="{FF2B5EF4-FFF2-40B4-BE49-F238E27FC236}">
                <a16:creationId xmlns:a16="http://schemas.microsoft.com/office/drawing/2014/main" id="{66D96218-1081-9240-87F5-7D5CB196092F}"/>
              </a:ext>
            </a:extLst>
          </p:cNvPr>
          <p:cNvSpPr txBox="1">
            <a:spLocks/>
          </p:cNvSpPr>
          <p:nvPr userDrawn="1"/>
        </p:nvSpPr>
        <p:spPr>
          <a:xfrm>
            <a:off x="0" y="2766218"/>
            <a:ext cx="3633746" cy="1325563"/>
          </a:xfrm>
          <a:prstGeom prst="rect">
            <a:avLst/>
          </a:prstGeom>
        </p:spPr>
        <p:txBody>
          <a:bodyPr/>
          <a:lstStyle>
            <a:lvl1pPr algn="ctr" defTabSz="914400" rtl="0" eaLnBrk="1" latinLnBrk="0" hangingPunct="1">
              <a:lnSpc>
                <a:spcPct val="90000"/>
              </a:lnSpc>
              <a:spcBef>
                <a:spcPct val="0"/>
              </a:spcBef>
              <a:buNone/>
              <a:defRPr sz="4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sz="3600" dirty="0">
                <a:latin typeface="Century Gothic" panose="020B0502020202020204" pitchFamily="34" charset="0"/>
              </a:rPr>
              <a:t>Sommaire</a:t>
            </a:r>
          </a:p>
        </p:txBody>
      </p:sp>
    </p:spTree>
    <p:extLst>
      <p:ext uri="{BB962C8B-B14F-4D97-AF65-F5344CB8AC3E}">
        <p14:creationId xmlns:p14="http://schemas.microsoft.com/office/powerpoint/2010/main" val="2823977640"/>
      </p:ext>
    </p:extLst>
  </p:cSld>
  <p:clrMap bg1="lt1" tx1="dk1" bg2="lt2" tx2="dk2" accent1="accent1" accent2="accent2" accent3="accent3" accent4="accent4" accent5="accent5" accent6="accent6" hlink="hlink" folHlink="folHlink"/>
  <p:sldLayoutIdLst>
    <p:sldLayoutId id="2147484033" r:id="rId1"/>
    <p:sldLayoutId id="214748403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8B5BD38-37E2-9644-BF92-7E02ACE6F7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Tree>
    <p:extLst>
      <p:ext uri="{BB962C8B-B14F-4D97-AF65-F5344CB8AC3E}">
        <p14:creationId xmlns:p14="http://schemas.microsoft.com/office/powerpoint/2010/main" val="111704103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DDE4548-31D8-B94A-B84F-984329D413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Tree>
    <p:extLst>
      <p:ext uri="{BB962C8B-B14F-4D97-AF65-F5344CB8AC3E}">
        <p14:creationId xmlns:p14="http://schemas.microsoft.com/office/powerpoint/2010/main" val="3808158884"/>
      </p:ext>
    </p:extLst>
  </p:cSld>
  <p:clrMap bg1="lt1" tx1="dk1" bg2="lt2" tx2="dk2" accent1="accent1" accent2="accent2" accent3="accent3" accent4="accent4" accent5="accent5" accent6="accent6" hlink="hlink" folHlink="folHlink"/>
  <p:sldLayoutIdLst>
    <p:sldLayoutId id="21474840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92ACF-814F-0B43-A5B0-60EB647D932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Tree>
    <p:extLst>
      <p:ext uri="{BB962C8B-B14F-4D97-AF65-F5344CB8AC3E}">
        <p14:creationId xmlns:p14="http://schemas.microsoft.com/office/powerpoint/2010/main" val="1200690039"/>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92ACF-814F-0B43-A5B0-60EB647D93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Tree>
    <p:extLst>
      <p:ext uri="{BB962C8B-B14F-4D97-AF65-F5344CB8AC3E}">
        <p14:creationId xmlns:p14="http://schemas.microsoft.com/office/powerpoint/2010/main" val="1812823247"/>
      </p:ext>
    </p:extLst>
  </p:cSld>
  <p:clrMap bg1="lt1" tx1="dk1" bg2="lt2" tx2="dk2" accent1="accent1" accent2="accent2" accent3="accent3" accent4="accent4" accent5="accent5" accent6="accent6" hlink="hlink" folHlink="folHlink"/>
  <p:sldLayoutIdLst>
    <p:sldLayoutId id="21474841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B19F4B-38B1-3F4C-A3D9-5D1F6629136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9" name="Titre 1">
            <a:extLst>
              <a:ext uri="{FF2B5EF4-FFF2-40B4-BE49-F238E27FC236}">
                <a16:creationId xmlns:a16="http://schemas.microsoft.com/office/drawing/2014/main" id="{66D96218-1081-9240-87F5-7D5CB196092F}"/>
              </a:ext>
            </a:extLst>
          </p:cNvPr>
          <p:cNvSpPr txBox="1">
            <a:spLocks/>
          </p:cNvSpPr>
          <p:nvPr userDrawn="1"/>
        </p:nvSpPr>
        <p:spPr>
          <a:xfrm>
            <a:off x="0" y="2766218"/>
            <a:ext cx="3633746" cy="1325563"/>
          </a:xfrm>
          <a:prstGeom prst="rect">
            <a:avLst/>
          </a:prstGeom>
        </p:spPr>
        <p:txBody>
          <a:bodyPr/>
          <a:lstStyle>
            <a:lvl1pPr algn="ctr" defTabSz="914400" rtl="0" eaLnBrk="1" latinLnBrk="0" hangingPunct="1">
              <a:lnSpc>
                <a:spcPct val="90000"/>
              </a:lnSpc>
              <a:spcBef>
                <a:spcPct val="0"/>
              </a:spcBef>
              <a:buNone/>
              <a:defRPr sz="4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sz="3600" dirty="0">
                <a:latin typeface="Century Gothic" panose="020B0502020202020204" pitchFamily="34" charset="0"/>
              </a:rPr>
              <a:t>Sommaire</a:t>
            </a:r>
          </a:p>
        </p:txBody>
      </p:sp>
    </p:spTree>
    <p:extLst>
      <p:ext uri="{BB962C8B-B14F-4D97-AF65-F5344CB8AC3E}">
        <p14:creationId xmlns:p14="http://schemas.microsoft.com/office/powerpoint/2010/main" val="3211332882"/>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6CF08AC-83F1-9917-9F46-65863C924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E9672C5-4182-94F9-3474-598D6A9C2F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7EA65FC-FD39-B302-F70D-D321C0CFC6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E17F4-AA6B-A74F-890D-C796D70159ED}" type="datetimeFigureOut">
              <a:rPr lang="fr-FR" smtClean="0"/>
              <a:t>18/06/2026</a:t>
            </a:fld>
            <a:endParaRPr lang="fr-FR"/>
          </a:p>
        </p:txBody>
      </p:sp>
      <p:sp>
        <p:nvSpPr>
          <p:cNvPr id="5" name="Espace réservé du pied de page 4">
            <a:extLst>
              <a:ext uri="{FF2B5EF4-FFF2-40B4-BE49-F238E27FC236}">
                <a16:creationId xmlns:a16="http://schemas.microsoft.com/office/drawing/2014/main" id="{2C4FE670-E569-9952-225A-1C05861EBB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BD2D23B-9109-325D-00D0-3B41738A0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E420F-B914-7E48-91AF-B35A47D62F7A}" type="slidenum">
              <a:rPr lang="fr-FR" smtClean="0"/>
              <a:t>‹N°›</a:t>
            </a:fld>
            <a:endParaRPr lang="fr-FR"/>
          </a:p>
        </p:txBody>
      </p:sp>
    </p:spTree>
    <p:extLst>
      <p:ext uri="{BB962C8B-B14F-4D97-AF65-F5344CB8AC3E}">
        <p14:creationId xmlns:p14="http://schemas.microsoft.com/office/powerpoint/2010/main" val="208885278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373EE79-9481-4065-8F6D-7D7E0A92A40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D1547E5-E4EF-4A1B-B0A1-3CFDCE4A1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9063AE-4C2C-4719-A228-314B67E1A00B}"/>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Espace réservé du pied de page 4">
            <a:extLst>
              <a:ext uri="{FF2B5EF4-FFF2-40B4-BE49-F238E27FC236}">
                <a16:creationId xmlns:a16="http://schemas.microsoft.com/office/drawing/2014/main" id="{1560B6C8-C9FB-4EE4-ADBF-660284CEF970}"/>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7ED328C-CE04-4DC4-9A37-C240704C491B}"/>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F4131-0161-4CC2-93C0-8C7E04024704}" type="slidenum">
              <a:rPr lang="fr-FR" smtClean="0"/>
              <a:t>‹N°›</a:t>
            </a:fld>
            <a:endParaRPr lang="fr-FR" dirty="0"/>
          </a:p>
        </p:txBody>
      </p:sp>
    </p:spTree>
    <p:extLst>
      <p:ext uri="{BB962C8B-B14F-4D97-AF65-F5344CB8AC3E}">
        <p14:creationId xmlns:p14="http://schemas.microsoft.com/office/powerpoint/2010/main" val="520376087"/>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 id="2147484169" r:id="rId22"/>
    <p:sldLayoutId id="2147484198" r:id="rId23"/>
  </p:sldLayoutIdLst>
  <p:hf hdr="0" ft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373EE79-9481-4065-8F6D-7D7E0A92A40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D1547E5-E4EF-4A1B-B0A1-3CFDCE4A1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9063AE-4C2C-4719-A228-314B67E1A00B}"/>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Espace réservé du pied de page 4">
            <a:extLst>
              <a:ext uri="{FF2B5EF4-FFF2-40B4-BE49-F238E27FC236}">
                <a16:creationId xmlns:a16="http://schemas.microsoft.com/office/drawing/2014/main" id="{1560B6C8-C9FB-4EE4-ADBF-660284CEF970}"/>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7ED328C-CE04-4DC4-9A37-C240704C491B}"/>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F4131-0161-4CC2-93C0-8C7E04024704}" type="slidenum">
              <a:rPr lang="fr-FR" smtClean="0"/>
              <a:t>‹N°›</a:t>
            </a:fld>
            <a:endParaRPr lang="fr-FR" dirty="0"/>
          </a:p>
        </p:txBody>
      </p:sp>
    </p:spTree>
    <p:extLst>
      <p:ext uri="{BB962C8B-B14F-4D97-AF65-F5344CB8AC3E}">
        <p14:creationId xmlns:p14="http://schemas.microsoft.com/office/powerpoint/2010/main" val="2562608134"/>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 id="2147484188" r:id="rId17"/>
    <p:sldLayoutId id="2147484189" r:id="rId18"/>
    <p:sldLayoutId id="2147484190" r:id="rId19"/>
    <p:sldLayoutId id="2147484191" r:id="rId20"/>
    <p:sldLayoutId id="2147484192" r:id="rId21"/>
    <p:sldLayoutId id="2147484193" r:id="rId22"/>
    <p:sldLayoutId id="2147484194" r:id="rId23"/>
    <p:sldLayoutId id="2147484195" r:id="rId24"/>
    <p:sldLayoutId id="2147484196" r:id="rId25"/>
  </p:sldLayoutIdLst>
  <p:hf hdr="0" ft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92ACF-814F-0B43-A5B0-60EB647D93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Tree>
    <p:extLst>
      <p:ext uri="{BB962C8B-B14F-4D97-AF65-F5344CB8AC3E}">
        <p14:creationId xmlns:p14="http://schemas.microsoft.com/office/powerpoint/2010/main" val="170546607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DDE4548-31D8-B94A-B84F-984329D413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Tree>
    <p:extLst>
      <p:ext uri="{BB962C8B-B14F-4D97-AF65-F5344CB8AC3E}">
        <p14:creationId xmlns:p14="http://schemas.microsoft.com/office/powerpoint/2010/main" val="1268095668"/>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67F90-B108-437F-BE91-0E70B32CC26C}" type="datetimeFigureOut">
              <a:rPr lang="fr-FR" smtClean="0"/>
              <a:t>18/06/2026</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BF5BC-7DF5-4C17-B28B-33749C5E6EED}" type="slidenum">
              <a:rPr lang="fr-FR" smtClean="0"/>
              <a:t>‹N°›</a:t>
            </a:fld>
            <a:endParaRPr lang="fr-FR" dirty="0"/>
          </a:p>
        </p:txBody>
      </p:sp>
      <p:pic>
        <p:nvPicPr>
          <p:cNvPr id="7" name="Image 6">
            <a:extLst>
              <a:ext uri="{FF2B5EF4-FFF2-40B4-BE49-F238E27FC236}">
                <a16:creationId xmlns:a16="http://schemas.microsoft.com/office/drawing/2014/main" id="{98B5BD38-37E2-9644-BF92-7E02ACE6F7FC}"/>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48950"/>
          </a:xfrm>
          <a:prstGeom prst="rect">
            <a:avLst/>
          </a:prstGeom>
        </p:spPr>
      </p:pic>
    </p:spTree>
    <p:extLst>
      <p:ext uri="{BB962C8B-B14F-4D97-AF65-F5344CB8AC3E}">
        <p14:creationId xmlns:p14="http://schemas.microsoft.com/office/powerpoint/2010/main" val="274298843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59971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47675" y="194598"/>
            <a:ext cx="11193463" cy="810031"/>
          </a:xfrm>
          <a:prstGeom prst="rect">
            <a:avLst/>
          </a:prstGeom>
        </p:spPr>
        <p:txBody>
          <a:bodyPr vert="horz" lIns="91440" tIns="45720" rIns="91440" bIns="45720" rtlCol="0" anchor="ctr">
            <a:noAutofit/>
          </a:bodyPr>
          <a:lstStyle/>
          <a:p>
            <a:r>
              <a:rPr lang="fr-FR"/>
              <a:t>Cliquez et modifiez le titre</a:t>
            </a:r>
          </a:p>
        </p:txBody>
      </p:sp>
      <p:sp>
        <p:nvSpPr>
          <p:cNvPr id="3" name="Espace réservé du texte 2"/>
          <p:cNvSpPr>
            <a:spLocks noGrp="1"/>
          </p:cNvSpPr>
          <p:nvPr>
            <p:ph type="body" idx="1"/>
          </p:nvPr>
        </p:nvSpPr>
        <p:spPr>
          <a:xfrm>
            <a:off x="447675" y="1296001"/>
            <a:ext cx="11193463" cy="47619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3"/>
          </p:nvPr>
        </p:nvSpPr>
        <p:spPr>
          <a:xfrm>
            <a:off x="1280161" y="6292918"/>
            <a:ext cx="9825643" cy="370129"/>
          </a:xfrm>
          <a:prstGeom prst="rect">
            <a:avLst/>
          </a:prstGeom>
        </p:spPr>
        <p:txBody>
          <a:bodyPr vert="horz" lIns="0" tIns="0" rIns="0" bIns="0" rtlCol="0" anchor="ctr"/>
          <a:lstStyle>
            <a:lvl1pPr algn="l">
              <a:defRPr sz="1000">
                <a:solidFill>
                  <a:schemeClr val="tx1"/>
                </a:solidFill>
              </a:defRPr>
            </a:lvl1pPr>
          </a:lstStyle>
          <a:p>
            <a:r>
              <a:rPr lang="fr-FR" dirty="0"/>
              <a:t>Auteur : </a:t>
            </a:r>
            <a:r>
              <a:rPr lang="fr-FR" dirty="0" err="1"/>
              <a:t>Citeo</a:t>
            </a:r>
            <a:r>
              <a:rPr lang="fr-FR" dirty="0"/>
              <a:t> | Juillet 2021 | Réunion de lancement AMI Hors foyer</a:t>
            </a:r>
          </a:p>
        </p:txBody>
      </p:sp>
      <p:sp>
        <p:nvSpPr>
          <p:cNvPr id="6" name="Espace réservé du numéro de diapositive 5"/>
          <p:cNvSpPr>
            <a:spLocks noGrp="1"/>
          </p:cNvSpPr>
          <p:nvPr>
            <p:ph type="sldNum" sz="quarter" idx="4"/>
          </p:nvPr>
        </p:nvSpPr>
        <p:spPr>
          <a:xfrm>
            <a:off x="11022676" y="6292849"/>
            <a:ext cx="718474" cy="370800"/>
          </a:xfrm>
          <a:prstGeom prst="rect">
            <a:avLst/>
          </a:prstGeom>
        </p:spPr>
        <p:txBody>
          <a:bodyPr vert="horz" lIns="91440" tIns="45720" rIns="91440" bIns="45720" rtlCol="0" anchor="ctr"/>
          <a:lstStyle>
            <a:lvl1pPr algn="r">
              <a:defRPr sz="800">
                <a:solidFill>
                  <a:schemeClr val="tx1"/>
                </a:solidFill>
              </a:defRPr>
            </a:lvl1pPr>
          </a:lstStyle>
          <a:p>
            <a:fld id="{DEBE2006-DBBB-B14E-BCD7-5B3626703F01}" type="slidenum">
              <a:rPr lang="fr-FR" smtClean="0"/>
              <a:pPr/>
              <a:t>‹N°›</a:t>
            </a:fld>
            <a:endParaRPr lang="fr-FR" dirty="0"/>
          </a:p>
        </p:txBody>
      </p:sp>
      <p:sp>
        <p:nvSpPr>
          <p:cNvPr id="7" name="Rectangle 6">
            <a:extLst>
              <a:ext uri="{FF2B5EF4-FFF2-40B4-BE49-F238E27FC236}">
                <a16:creationId xmlns:a16="http://schemas.microsoft.com/office/drawing/2014/main" id="{5765A5EF-CA17-411F-AE84-240F7218C99E}"/>
              </a:ext>
            </a:extLst>
          </p:cNvPr>
          <p:cNvSpPr/>
          <p:nvPr userDrawn="1"/>
        </p:nvSpPr>
        <p:spPr>
          <a:xfrm>
            <a:off x="540958" y="975619"/>
            <a:ext cx="669393" cy="605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srgbClr val="FFFFFF"/>
              </a:solidFill>
              <a:latin typeface="Arial" panose="020B0604020202020204"/>
            </a:endParaRPr>
          </a:p>
        </p:txBody>
      </p:sp>
      <p:pic>
        <p:nvPicPr>
          <p:cNvPr id="8" name="Image 7" descr="Une image contenant texte&#10;&#10;Description générée automatiquement">
            <a:extLst>
              <a:ext uri="{FF2B5EF4-FFF2-40B4-BE49-F238E27FC236}">
                <a16:creationId xmlns:a16="http://schemas.microsoft.com/office/drawing/2014/main" id="{6B22E8B1-0A21-4061-91C3-81FE37A2878E}"/>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07318" y="6248804"/>
            <a:ext cx="903033" cy="410512"/>
          </a:xfrm>
          <a:prstGeom prst="rect">
            <a:avLst/>
          </a:prstGeom>
        </p:spPr>
      </p:pic>
      <p:pic>
        <p:nvPicPr>
          <p:cNvPr id="9" name="Image 8">
            <a:extLst>
              <a:ext uri="{FF2B5EF4-FFF2-40B4-BE49-F238E27FC236}">
                <a16:creationId xmlns:a16="http://schemas.microsoft.com/office/drawing/2014/main" id="{857E162A-019D-4F64-9989-95E32124631A}"/>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1022676" y="307252"/>
            <a:ext cx="950969" cy="697377"/>
          </a:xfrm>
          <a:prstGeom prst="rect">
            <a:avLst/>
          </a:prstGeom>
        </p:spPr>
      </p:pic>
    </p:spTree>
    <p:extLst>
      <p:ext uri="{BB962C8B-B14F-4D97-AF65-F5344CB8AC3E}">
        <p14:creationId xmlns:p14="http://schemas.microsoft.com/office/powerpoint/2010/main" val="135871894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Lst>
  <p:hf hdr="0" ftr="0" dt="0"/>
  <p:txStyles>
    <p:titleStyle>
      <a:lvl1pPr algn="l" defTabSz="914400" rtl="0" eaLnBrk="1" latinLnBrk="0" hangingPunct="1">
        <a:lnSpc>
          <a:spcPct val="80000"/>
        </a:lnSpc>
        <a:spcBef>
          <a:spcPct val="0"/>
        </a:spcBef>
        <a:buNone/>
        <a:defRPr sz="24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179388"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357188" indent="-17780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536575" indent="-179388" algn="l" defTabSz="914400" rtl="0" eaLnBrk="1" latinLnBrk="0" hangingPunct="1">
        <a:lnSpc>
          <a:spcPct val="90000"/>
        </a:lnSpc>
        <a:spcBef>
          <a:spcPts val="500"/>
        </a:spcBef>
        <a:buFont typeface="Arial"/>
        <a:buChar char="•"/>
        <a:tabLst/>
        <a:defRPr sz="1400" kern="1200">
          <a:solidFill>
            <a:schemeClr val="tx1"/>
          </a:solidFill>
          <a:latin typeface="+mn-lt"/>
          <a:ea typeface="+mn-ea"/>
          <a:cs typeface="+mn-cs"/>
        </a:defRPr>
      </a:lvl4pPr>
      <a:lvl5pPr marL="714375" indent="-177800" algn="l" defTabSz="914400" rtl="0" eaLnBrk="1" latinLnBrk="0" hangingPunct="1">
        <a:lnSpc>
          <a:spcPct val="90000"/>
        </a:lnSpc>
        <a:spcBef>
          <a:spcPts val="500"/>
        </a:spcBef>
        <a:buFont typeface="Arial"/>
        <a:buChar char="•"/>
        <a:tabLst/>
        <a:defRPr sz="1400" kern="1200">
          <a:solidFill>
            <a:schemeClr val="tx1"/>
          </a:solidFill>
          <a:latin typeface="+mn-lt"/>
          <a:ea typeface="+mn-ea"/>
          <a:cs typeface="+mn-cs"/>
        </a:defRPr>
      </a:lvl5pPr>
      <a:lvl6pPr marL="714375" indent="-1778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6pPr>
      <a:lvl7pPr marL="987425" indent="-27305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47">
          <p15:clr>
            <a:srgbClr val="F26B43"/>
          </p15:clr>
        </p15:guide>
        <p15:guide id="3" pos="7333">
          <p15:clr>
            <a:srgbClr val="F26B43"/>
          </p15:clr>
        </p15:guide>
        <p15:guide id="4" orient="horz" pos="414">
          <p15:clr>
            <a:srgbClr val="F26B43"/>
          </p15:clr>
        </p15:guide>
        <p15:guide id="5" orient="horz" pos="3816">
          <p15:clr>
            <a:srgbClr val="F26B43"/>
          </p15:clr>
        </p15:guide>
        <p15:guide id="6" orient="horz" pos="84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B19F4B-38B1-3F4C-A3D9-5D1F66291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
        <p:nvSpPr>
          <p:cNvPr id="9" name="Titre 1">
            <a:extLst>
              <a:ext uri="{FF2B5EF4-FFF2-40B4-BE49-F238E27FC236}">
                <a16:creationId xmlns:a16="http://schemas.microsoft.com/office/drawing/2014/main" id="{66D96218-1081-9240-87F5-7D5CB196092F}"/>
              </a:ext>
            </a:extLst>
          </p:cNvPr>
          <p:cNvSpPr txBox="1">
            <a:spLocks/>
          </p:cNvSpPr>
          <p:nvPr userDrawn="1"/>
        </p:nvSpPr>
        <p:spPr>
          <a:xfrm>
            <a:off x="0" y="2766218"/>
            <a:ext cx="3633746" cy="1325563"/>
          </a:xfrm>
          <a:prstGeom prst="rect">
            <a:avLst/>
          </a:prstGeom>
        </p:spPr>
        <p:txBody>
          <a:bodyPr/>
          <a:lstStyle>
            <a:lvl1pPr algn="ctr" defTabSz="914400" rtl="0" eaLnBrk="1" latinLnBrk="0" hangingPunct="1">
              <a:lnSpc>
                <a:spcPct val="90000"/>
              </a:lnSpc>
              <a:spcBef>
                <a:spcPct val="0"/>
              </a:spcBef>
              <a:buNone/>
              <a:defRPr sz="4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sz="3600" dirty="0">
                <a:latin typeface="Century Gothic" panose="020B0502020202020204" pitchFamily="34" charset="0"/>
              </a:rPr>
              <a:t>Sommaire</a:t>
            </a:r>
          </a:p>
        </p:txBody>
      </p:sp>
    </p:spTree>
    <p:extLst>
      <p:ext uri="{BB962C8B-B14F-4D97-AF65-F5344CB8AC3E}">
        <p14:creationId xmlns:p14="http://schemas.microsoft.com/office/powerpoint/2010/main" val="1185423046"/>
      </p:ext>
    </p:extLst>
  </p:cSld>
  <p:clrMap bg1="lt1" tx1="dk1" bg2="lt2" tx2="dk2" accent1="accent1" accent2="accent2" accent3="accent3" accent4="accent4" accent5="accent5" accent6="accent6" hlink="hlink" folHlink="folHlink"/>
  <p:sldLayoutIdLst>
    <p:sldLayoutId id="21474838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192ACF-814F-0B43-A5B0-60EB647D93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08110" cy="6858000"/>
          </a:xfrm>
          <a:prstGeom prst="rect">
            <a:avLst/>
          </a:prstGeom>
        </p:spPr>
      </p:pic>
    </p:spTree>
    <p:extLst>
      <p:ext uri="{BB962C8B-B14F-4D97-AF65-F5344CB8AC3E}">
        <p14:creationId xmlns:p14="http://schemas.microsoft.com/office/powerpoint/2010/main" val="2889509168"/>
      </p:ext>
    </p:extLst>
  </p:cSld>
  <p:clrMap bg1="lt1" tx1="dk1" bg2="lt2" tx2="dk2" accent1="accent1" accent2="accent2" accent3="accent3" accent4="accent4" accent5="accent5" accent6="accent6" hlink="hlink" folHlink="folHlink"/>
  <p:sldLayoutIdLst>
    <p:sldLayoutId id="214748385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9.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9.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9.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94.xml"/><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38.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3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8.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9.png"/><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3.png"/><Relationship Id="rId3" Type="http://schemas.openxmlformats.org/officeDocument/2006/relationships/image" Target="../media/image38.png"/><Relationship Id="rId7" Type="http://schemas.openxmlformats.org/officeDocument/2006/relationships/image" Target="../media/image21.png"/><Relationship Id="rId12" Type="http://schemas.openxmlformats.org/officeDocument/2006/relationships/image" Target="../media/image30.svg"/><Relationship Id="rId2" Type="http://schemas.openxmlformats.org/officeDocument/2006/relationships/notesSlide" Target="../notesSlides/notesSlide5.xml"/><Relationship Id="rId16" Type="http://schemas.openxmlformats.org/officeDocument/2006/relationships/image" Target="../media/image26.svg"/><Relationship Id="rId1" Type="http://schemas.openxmlformats.org/officeDocument/2006/relationships/slideLayout" Target="../slideLayouts/slideLayout105.xml"/><Relationship Id="rId6" Type="http://schemas.openxmlformats.org/officeDocument/2006/relationships/image" Target="../media/image41.svg"/><Relationship Id="rId11" Type="http://schemas.openxmlformats.org/officeDocument/2006/relationships/image" Target="../media/image29.png"/><Relationship Id="rId5" Type="http://schemas.openxmlformats.org/officeDocument/2006/relationships/image" Target="../media/image40.png"/><Relationship Id="rId1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39.svg"/><Relationship Id="rId9" Type="http://schemas.openxmlformats.org/officeDocument/2006/relationships/image" Target="../media/image27.png"/><Relationship Id="rId1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2322765" y="1623297"/>
            <a:ext cx="6667565" cy="3781506"/>
          </a:xfrm>
        </p:spPr>
        <p:txBody>
          <a:bodyPr>
            <a:normAutofit/>
          </a:bodyPr>
          <a:lstStyle/>
          <a:p>
            <a:r>
              <a:rPr lang="fr-FR" sz="3200" dirty="0"/>
              <a:t>Face aux incertitudes comment agir ?</a:t>
            </a:r>
            <a:br>
              <a:rPr lang="fr-FR" sz="3200" dirty="0"/>
            </a:br>
            <a:br>
              <a:rPr lang="fr-FR" sz="3200" dirty="0"/>
            </a:br>
            <a:r>
              <a:rPr lang="fr-FR" sz="1600" dirty="0"/>
              <a:t>Communauté urbaine Caen la mer – vendredi 19/06/26</a:t>
            </a:r>
            <a:endParaRPr lang="fr-FR" sz="3200" dirty="0"/>
          </a:p>
        </p:txBody>
      </p:sp>
      <p:pic>
        <p:nvPicPr>
          <p:cNvPr id="2" name="Picture 2" descr="Blason de Caen la Mer">
            <a:extLst>
              <a:ext uri="{FF2B5EF4-FFF2-40B4-BE49-F238E27FC236}">
                <a16:creationId xmlns:a16="http://schemas.microsoft.com/office/drawing/2014/main" id="{4B0C5610-B99E-672C-8637-7CBBCCD1BF2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944042" y="4712805"/>
            <a:ext cx="1425009" cy="104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33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C8A0F-AA87-D8F9-9044-98D79AFF892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A190637A-417C-79D4-C363-06BFEEE9A2A0}"/>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983DC013-013A-C9B9-001A-A8BA8D8EC050}"/>
              </a:ext>
            </a:extLst>
          </p:cNvPr>
          <p:cNvPicPr>
            <a:picLocks noChangeAspect="1"/>
          </p:cNvPicPr>
          <p:nvPr/>
        </p:nvPicPr>
        <p:blipFill>
          <a:blip r:embed="rId2"/>
          <a:stretch>
            <a:fillRect/>
          </a:stretch>
        </p:blipFill>
        <p:spPr>
          <a:xfrm>
            <a:off x="109152" y="0"/>
            <a:ext cx="12298428" cy="6858000"/>
          </a:xfrm>
          <a:prstGeom prst="rect">
            <a:avLst/>
          </a:prstGeom>
        </p:spPr>
      </p:pic>
    </p:spTree>
    <p:extLst>
      <p:ext uri="{BB962C8B-B14F-4D97-AF65-F5344CB8AC3E}">
        <p14:creationId xmlns:p14="http://schemas.microsoft.com/office/powerpoint/2010/main" val="315015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C8A0F-AA87-D8F9-9044-98D79AFF892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A190637A-417C-79D4-C363-06BFEEE9A2A0}"/>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F6E8F5B1-55D6-F74A-8E24-DBFA55C55BBB}"/>
              </a:ext>
            </a:extLst>
          </p:cNvPr>
          <p:cNvPicPr>
            <a:picLocks noChangeAspect="1"/>
          </p:cNvPicPr>
          <p:nvPr/>
        </p:nvPicPr>
        <p:blipFill>
          <a:blip r:embed="rId2"/>
          <a:stretch>
            <a:fillRect/>
          </a:stretch>
        </p:blipFill>
        <p:spPr>
          <a:xfrm>
            <a:off x="183292" y="-1"/>
            <a:ext cx="12017302" cy="6771503"/>
          </a:xfrm>
          <a:prstGeom prst="rect">
            <a:avLst/>
          </a:prstGeom>
        </p:spPr>
      </p:pic>
    </p:spTree>
    <p:extLst>
      <p:ext uri="{BB962C8B-B14F-4D97-AF65-F5344CB8AC3E}">
        <p14:creationId xmlns:p14="http://schemas.microsoft.com/office/powerpoint/2010/main" val="3007000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C8A0F-AA87-D8F9-9044-98D79AFF892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A190637A-417C-79D4-C363-06BFEEE9A2A0}"/>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273CC1BE-A2EE-94B6-E8E7-7F01488FAD00}"/>
              </a:ext>
            </a:extLst>
          </p:cNvPr>
          <p:cNvPicPr>
            <a:picLocks noChangeAspect="1"/>
          </p:cNvPicPr>
          <p:nvPr/>
        </p:nvPicPr>
        <p:blipFill>
          <a:blip r:embed="rId2"/>
          <a:stretch>
            <a:fillRect/>
          </a:stretch>
        </p:blipFill>
        <p:spPr>
          <a:xfrm>
            <a:off x="121507" y="53812"/>
            <a:ext cx="12084913" cy="6804188"/>
          </a:xfrm>
          <a:prstGeom prst="rect">
            <a:avLst/>
          </a:prstGeom>
        </p:spPr>
      </p:pic>
    </p:spTree>
    <p:extLst>
      <p:ext uri="{BB962C8B-B14F-4D97-AF65-F5344CB8AC3E}">
        <p14:creationId xmlns:p14="http://schemas.microsoft.com/office/powerpoint/2010/main" val="3167097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C8A0F-AA87-D8F9-9044-98D79AFF892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A190637A-417C-79D4-C363-06BFEEE9A2A0}"/>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12BD990C-8171-046A-0A7E-B8FF69F54275}"/>
              </a:ext>
            </a:extLst>
          </p:cNvPr>
          <p:cNvPicPr>
            <a:picLocks noChangeAspect="1"/>
          </p:cNvPicPr>
          <p:nvPr/>
        </p:nvPicPr>
        <p:blipFill>
          <a:blip r:embed="rId2"/>
          <a:stretch>
            <a:fillRect/>
          </a:stretch>
        </p:blipFill>
        <p:spPr>
          <a:xfrm>
            <a:off x="96795" y="34992"/>
            <a:ext cx="12066446" cy="6823008"/>
          </a:xfrm>
          <a:prstGeom prst="rect">
            <a:avLst/>
          </a:prstGeom>
        </p:spPr>
      </p:pic>
    </p:spTree>
    <p:extLst>
      <p:ext uri="{BB962C8B-B14F-4D97-AF65-F5344CB8AC3E}">
        <p14:creationId xmlns:p14="http://schemas.microsoft.com/office/powerpoint/2010/main" val="2967679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70D22-AC46-B7AA-CE20-514DC9DA51C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7674F09-180C-FB2E-2BFA-82E6283C5E42}"/>
              </a:ext>
            </a:extLst>
          </p:cNvPr>
          <p:cNvSpPr txBox="1"/>
          <p:nvPr/>
        </p:nvSpPr>
        <p:spPr>
          <a:xfrm>
            <a:off x="801277" y="432791"/>
            <a:ext cx="69664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alibri" panose="020F0502020204030204"/>
                <a:ea typeface="+mn-ea"/>
                <a:cs typeface="+mn-cs"/>
              </a:rPr>
              <a:t>LE PLUI HM ET UNE STRATÉGIE QUI ÉVOLUE POUR MIEUX S’ADAPTER </a:t>
            </a:r>
          </a:p>
        </p:txBody>
      </p:sp>
      <p:pic>
        <p:nvPicPr>
          <p:cNvPr id="4" name="Image 3">
            <a:extLst>
              <a:ext uri="{FF2B5EF4-FFF2-40B4-BE49-F238E27FC236}">
                <a16:creationId xmlns:a16="http://schemas.microsoft.com/office/drawing/2014/main" id="{0ABA937A-9811-A725-0157-F7D655D8B48B}"/>
              </a:ext>
            </a:extLst>
          </p:cNvPr>
          <p:cNvPicPr>
            <a:picLocks noChangeAspect="1"/>
          </p:cNvPicPr>
          <p:nvPr/>
        </p:nvPicPr>
        <p:blipFill>
          <a:blip r:embed="rId3"/>
          <a:stretch>
            <a:fillRect/>
          </a:stretch>
        </p:blipFill>
        <p:spPr>
          <a:xfrm>
            <a:off x="1042011" y="1685044"/>
            <a:ext cx="10164809" cy="4561520"/>
          </a:xfrm>
          <a:prstGeom prst="rect">
            <a:avLst/>
          </a:prstGeom>
        </p:spPr>
      </p:pic>
    </p:spTree>
    <p:extLst>
      <p:ext uri="{BB962C8B-B14F-4D97-AF65-F5344CB8AC3E}">
        <p14:creationId xmlns:p14="http://schemas.microsoft.com/office/powerpoint/2010/main" val="1803219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E9ABC-5794-2BD7-D09A-CAF09344DB8C}"/>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9BE742A7-C175-F886-6CD7-FEC280EC3548}"/>
              </a:ext>
            </a:extLst>
          </p:cNvPr>
          <p:cNvPicPr>
            <a:picLocks noChangeAspect="1"/>
          </p:cNvPicPr>
          <p:nvPr/>
        </p:nvPicPr>
        <p:blipFill>
          <a:blip r:embed="rId3"/>
          <a:stretch>
            <a:fillRect/>
          </a:stretch>
        </p:blipFill>
        <p:spPr>
          <a:xfrm>
            <a:off x="569536" y="1730779"/>
            <a:ext cx="9630786" cy="4792570"/>
          </a:xfrm>
          <a:prstGeom prst="rect">
            <a:avLst/>
          </a:prstGeom>
        </p:spPr>
      </p:pic>
      <p:sp>
        <p:nvSpPr>
          <p:cNvPr id="3" name="ZoneTexte 2">
            <a:extLst>
              <a:ext uri="{FF2B5EF4-FFF2-40B4-BE49-F238E27FC236}">
                <a16:creationId xmlns:a16="http://schemas.microsoft.com/office/drawing/2014/main" id="{95B6B76B-7143-EBFF-7276-77260E750BF8}"/>
              </a:ext>
            </a:extLst>
          </p:cNvPr>
          <p:cNvSpPr txBox="1"/>
          <p:nvPr/>
        </p:nvSpPr>
        <p:spPr>
          <a:xfrm>
            <a:off x="641021" y="234828"/>
            <a:ext cx="778654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alibri" panose="020F0502020204030204"/>
                <a:ea typeface="+mn-ea"/>
                <a:cs typeface="+mn-cs"/>
              </a:rPr>
              <a:t>LA DÉCROISSANCE DE LA CROISSANCE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alibri" panose="020F0502020204030204"/>
                <a:ea typeface="+mn-ea"/>
                <a:cs typeface="+mn-cs"/>
              </a:rPr>
              <a:t>CONSOLIDER DÉVELOPPEMENT ET SOUTENABILITÉ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alibri" panose="020F0502020204030204"/>
                <a:ea typeface="+mn-ea"/>
                <a:cs typeface="+mn-cs"/>
              </a:rPr>
              <a:t>QUALITÉ &amp; QUANTITÉ</a:t>
            </a:r>
          </a:p>
        </p:txBody>
      </p:sp>
    </p:spTree>
    <p:extLst>
      <p:ext uri="{BB962C8B-B14F-4D97-AF65-F5344CB8AC3E}">
        <p14:creationId xmlns:p14="http://schemas.microsoft.com/office/powerpoint/2010/main" val="2881202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67705AC-337A-8C32-A3DA-320199382C9B}"/>
            </a:ext>
          </a:extLst>
        </p:cNvPr>
        <p:cNvGrpSpPr/>
        <p:nvPr/>
      </p:nvGrpSpPr>
      <p:grpSpPr bwMode="auto">
        <a:xfrm>
          <a:off x="0" y="0"/>
          <a:ext cx="0" cy="0"/>
          <a:chOff x="0" y="0"/>
          <a:chExt cx="0" cy="0"/>
        </a:xfrm>
      </p:grpSpPr>
      <p:sp>
        <p:nvSpPr>
          <p:cNvPr id="4" name="Espace réservé du texte 3">
            <a:extLst>
              <a:ext uri="{FF2B5EF4-FFF2-40B4-BE49-F238E27FC236}">
                <a16:creationId xmlns:a16="http://schemas.microsoft.com/office/drawing/2014/main" id="{2B75B9B7-6A0F-6EA6-FE4E-FCC992DDDD5A}"/>
              </a:ext>
            </a:extLst>
          </p:cNvPr>
          <p:cNvSpPr>
            <a:spLocks noGrp="1"/>
          </p:cNvSpPr>
          <p:nvPr>
            <p:ph type="body" sz="quarter" idx="10"/>
          </p:nvPr>
        </p:nvSpPr>
        <p:spPr bwMode="auto">
          <a:xfrm>
            <a:off x="1765764" y="1467218"/>
            <a:ext cx="8660465" cy="3249432"/>
          </a:xfrm>
        </p:spPr>
        <p:txBody>
          <a:bodyPr>
            <a:normAutofit/>
          </a:bodyPr>
          <a:lstStyle/>
          <a:p>
            <a:pPr>
              <a:defRPr/>
            </a:pPr>
            <a:r>
              <a:rPr lang="fr-FR" dirty="0"/>
              <a:t>Volet</a:t>
            </a:r>
          </a:p>
          <a:p>
            <a:pPr>
              <a:defRPr/>
            </a:pPr>
            <a:r>
              <a:rPr lang="fr-FR" sz="3200" dirty="0"/>
              <a:t>Transition écologique</a:t>
            </a:r>
          </a:p>
        </p:txBody>
      </p:sp>
    </p:spTree>
    <p:extLst>
      <p:ext uri="{BB962C8B-B14F-4D97-AF65-F5344CB8AC3E}">
        <p14:creationId xmlns:p14="http://schemas.microsoft.com/office/powerpoint/2010/main" val="3508494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7754E86-9F13-C4DA-75D4-05FD7E4A8739}"/>
              </a:ext>
            </a:extLst>
          </p:cNvPr>
          <p:cNvSpPr/>
          <p:nvPr/>
        </p:nvSpPr>
        <p:spPr>
          <a:xfrm>
            <a:off x="849975" y="1076534"/>
            <a:ext cx="3952875" cy="2250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 5"/>
          <p:cNvGrpSpPr/>
          <p:nvPr/>
        </p:nvGrpSpPr>
        <p:grpSpPr>
          <a:xfrm>
            <a:off x="935973" y="1608866"/>
            <a:ext cx="3952875" cy="4911978"/>
            <a:chOff x="0" y="-28575"/>
            <a:chExt cx="1987479" cy="2719226"/>
          </a:xfrm>
        </p:grpSpPr>
        <p:sp>
          <p:nvSpPr>
            <p:cNvPr id="6" name="Freeform 6"/>
            <p:cNvSpPr/>
            <p:nvPr/>
          </p:nvSpPr>
          <p:spPr>
            <a:xfrm>
              <a:off x="20689" y="202547"/>
              <a:ext cx="1966790" cy="2488104"/>
            </a:xfrm>
            <a:custGeom>
              <a:avLst/>
              <a:gdLst/>
              <a:ahLst/>
              <a:cxnLst/>
              <a:rect l="l" t="t" r="r" b="b"/>
              <a:pathLst>
                <a:path w="1966790" h="2488104">
                  <a:moveTo>
                    <a:pt x="76047" y="0"/>
                  </a:moveTo>
                  <a:lnTo>
                    <a:pt x="1890743" y="0"/>
                  </a:lnTo>
                  <a:cubicBezTo>
                    <a:pt x="1910912" y="0"/>
                    <a:pt x="1930255" y="8012"/>
                    <a:pt x="1944516" y="22274"/>
                  </a:cubicBezTo>
                  <a:cubicBezTo>
                    <a:pt x="1958778" y="36535"/>
                    <a:pt x="1966790" y="55878"/>
                    <a:pt x="1966790" y="76047"/>
                  </a:cubicBezTo>
                  <a:lnTo>
                    <a:pt x="1966790" y="2412057"/>
                  </a:lnTo>
                  <a:cubicBezTo>
                    <a:pt x="1966790" y="2454057"/>
                    <a:pt x="1932743" y="2488104"/>
                    <a:pt x="1890743" y="2488104"/>
                  </a:cubicBezTo>
                  <a:lnTo>
                    <a:pt x="76047" y="2488104"/>
                  </a:lnTo>
                  <a:cubicBezTo>
                    <a:pt x="34047" y="2488104"/>
                    <a:pt x="0" y="2454057"/>
                    <a:pt x="0" y="2412057"/>
                  </a:cubicBezTo>
                  <a:lnTo>
                    <a:pt x="0" y="76047"/>
                  </a:lnTo>
                  <a:cubicBezTo>
                    <a:pt x="0" y="34047"/>
                    <a:pt x="34047" y="0"/>
                    <a:pt x="76047" y="0"/>
                  </a:cubicBezTo>
                  <a:close/>
                </a:path>
              </a:pathLst>
            </a:custGeom>
            <a:solidFill>
              <a:srgbClr val="E7C3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0" y="-28575"/>
              <a:ext cx="1966790" cy="251667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849975" y="1151896"/>
            <a:ext cx="4104580" cy="2349159"/>
            <a:chOff x="14345" y="2173"/>
            <a:chExt cx="829077" cy="561845"/>
          </a:xfrm>
        </p:grpSpPr>
        <p:sp>
          <p:nvSpPr>
            <p:cNvPr id="14" name="Freeform 14"/>
            <p:cNvSpPr/>
            <p:nvPr/>
          </p:nvSpPr>
          <p:spPr>
            <a:xfrm>
              <a:off x="14345" y="2173"/>
              <a:ext cx="829077" cy="561845"/>
            </a:xfrm>
            <a:custGeom>
              <a:avLst/>
              <a:gdLst/>
              <a:ahLst/>
              <a:cxnLst/>
              <a:rect l="l" t="t" r="r" b="b"/>
              <a:pathLst>
                <a:path w="829077" h="561845">
                  <a:moveTo>
                    <a:pt x="71428" y="0"/>
                  </a:moveTo>
                  <a:lnTo>
                    <a:pt x="757649" y="0"/>
                  </a:lnTo>
                  <a:cubicBezTo>
                    <a:pt x="797098" y="0"/>
                    <a:pt x="829077" y="31980"/>
                    <a:pt x="829077" y="71428"/>
                  </a:cubicBezTo>
                  <a:lnTo>
                    <a:pt x="829077" y="490417"/>
                  </a:lnTo>
                  <a:cubicBezTo>
                    <a:pt x="829077" y="509360"/>
                    <a:pt x="821552" y="527529"/>
                    <a:pt x="808157" y="540924"/>
                  </a:cubicBezTo>
                  <a:cubicBezTo>
                    <a:pt x="794761" y="554319"/>
                    <a:pt x="776593" y="561845"/>
                    <a:pt x="757649" y="561845"/>
                  </a:cubicBezTo>
                  <a:lnTo>
                    <a:pt x="71428" y="561845"/>
                  </a:lnTo>
                  <a:cubicBezTo>
                    <a:pt x="31980" y="561845"/>
                    <a:pt x="0" y="529865"/>
                    <a:pt x="0" y="490417"/>
                  </a:cubicBezTo>
                  <a:lnTo>
                    <a:pt x="0" y="71428"/>
                  </a:lnTo>
                  <a:cubicBezTo>
                    <a:pt x="0" y="52484"/>
                    <a:pt x="7525" y="34316"/>
                    <a:pt x="20921" y="20921"/>
                  </a:cubicBezTo>
                  <a:cubicBezTo>
                    <a:pt x="34316" y="7525"/>
                    <a:pt x="52484" y="0"/>
                    <a:pt x="71428" y="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5" name="Group 15"/>
          <p:cNvGrpSpPr/>
          <p:nvPr/>
        </p:nvGrpSpPr>
        <p:grpSpPr>
          <a:xfrm>
            <a:off x="1213187" y="4746275"/>
            <a:ext cx="192029" cy="19202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7" name="TextBox 17"/>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 name="Group 18"/>
          <p:cNvGrpSpPr/>
          <p:nvPr/>
        </p:nvGrpSpPr>
        <p:grpSpPr>
          <a:xfrm>
            <a:off x="1210062" y="5180149"/>
            <a:ext cx="192029" cy="19202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0" name="TextBox 20"/>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Group 21"/>
          <p:cNvGrpSpPr/>
          <p:nvPr/>
        </p:nvGrpSpPr>
        <p:grpSpPr>
          <a:xfrm>
            <a:off x="1213187" y="5638684"/>
            <a:ext cx="192029" cy="19202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3" name="TextBox 23"/>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0" name="TextBox 50"/>
          <p:cNvSpPr txBox="1"/>
          <p:nvPr/>
        </p:nvSpPr>
        <p:spPr>
          <a:xfrm>
            <a:off x="463254" y="351791"/>
            <a:ext cx="10857609" cy="454035"/>
          </a:xfrm>
          <a:prstGeom prst="rect">
            <a:avLst/>
          </a:prstGeom>
        </p:spPr>
        <p:txBody>
          <a:bodyPr lIns="0" tIns="0" rIns="0" bIns="0" rtlCol="0" anchor="t">
            <a:spAutoFit/>
          </a:bodyPr>
          <a:lstStyle/>
          <a:p>
            <a:pPr marL="0" marR="0" lvl="0" indent="0" algn="l" defTabSz="914400" rtl="0" eaLnBrk="1" fontAlgn="auto" latinLnBrk="0" hangingPunct="1">
              <a:lnSpc>
                <a:spcPts val="3502"/>
              </a:lnSpc>
              <a:spcBef>
                <a:spcPts val="0"/>
              </a:spcBef>
              <a:spcAft>
                <a:spcPts val="0"/>
              </a:spcAft>
              <a:buClrTx/>
              <a:buSzTx/>
              <a:buFontTx/>
              <a:buNone/>
              <a:tabLst/>
              <a:defRPr/>
            </a:pPr>
            <a:r>
              <a:rPr lang="fr-FR" sz="3600" b="1" dirty="0">
                <a:solidFill>
                  <a:srgbClr val="1E5E74"/>
                </a:solidFill>
                <a:latin typeface="Century Gothic" panose="020B0502020202020204" pitchFamily="34" charset="0"/>
                <a:ea typeface="Tahoma" panose="020B0604030504040204" pitchFamily="34" charset="0"/>
                <a:cs typeface="Tahoma" panose="020B0604030504040204" pitchFamily="34" charset="0"/>
                <a:sym typeface="Agrandir Bold"/>
              </a:rPr>
              <a:t>Piloter</a:t>
            </a:r>
            <a:r>
              <a:rPr lang="en-US" sz="3600" b="1" dirty="0">
                <a:solidFill>
                  <a:srgbClr val="1E5E74"/>
                </a:solidFill>
                <a:latin typeface="Century Gothic" panose="020B0502020202020204" pitchFamily="34" charset="0"/>
                <a:ea typeface="Tahoma" panose="020B0604030504040204" pitchFamily="34" charset="0"/>
                <a:cs typeface="Tahoma" panose="020B0604030504040204" pitchFamily="34" charset="0"/>
                <a:sym typeface="Agrandir Bold"/>
              </a:rPr>
              <a:t> la transition écologique et énergétique</a:t>
            </a:r>
          </a:p>
        </p:txBody>
      </p:sp>
      <p:sp>
        <p:nvSpPr>
          <p:cNvPr id="52" name="TextBox 52"/>
          <p:cNvSpPr txBox="1"/>
          <p:nvPr/>
        </p:nvSpPr>
        <p:spPr>
          <a:xfrm>
            <a:off x="1559262" y="4376583"/>
            <a:ext cx="2456461" cy="175689"/>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2022-2030</a:t>
            </a:r>
          </a:p>
        </p:txBody>
      </p:sp>
      <p:grpSp>
        <p:nvGrpSpPr>
          <p:cNvPr id="30" name="Group 30"/>
          <p:cNvGrpSpPr/>
          <p:nvPr/>
        </p:nvGrpSpPr>
        <p:grpSpPr>
          <a:xfrm>
            <a:off x="972384" y="3379104"/>
            <a:ext cx="3911726" cy="664473"/>
            <a:chOff x="0" y="0"/>
            <a:chExt cx="1406578" cy="250968"/>
          </a:xfrm>
        </p:grpSpPr>
        <p:sp>
          <p:nvSpPr>
            <p:cNvPr id="31" name="Freeform 31"/>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7C3D2"/>
            </a:solidFill>
          </p:spPr>
          <p:txBody>
            <a:bodyPr/>
            <a:lstStyle/>
            <a:p>
              <a:endParaRPr lang="fr-FR"/>
            </a:p>
          </p:txBody>
        </p:sp>
        <p:sp>
          <p:nvSpPr>
            <p:cNvPr id="32" name="TextBox 32"/>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3" name="TextBox 53"/>
          <p:cNvSpPr txBox="1"/>
          <p:nvPr/>
        </p:nvSpPr>
        <p:spPr>
          <a:xfrm>
            <a:off x="1559262" y="5238572"/>
            <a:ext cx="2306791" cy="175689"/>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200 sous-actions</a:t>
            </a:r>
          </a:p>
        </p:txBody>
      </p:sp>
      <p:sp>
        <p:nvSpPr>
          <p:cNvPr id="54" name="TextBox 54"/>
          <p:cNvSpPr txBox="1"/>
          <p:nvPr/>
        </p:nvSpPr>
        <p:spPr>
          <a:xfrm>
            <a:off x="1559260" y="5641803"/>
            <a:ext cx="3193007" cy="246221"/>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68 actions dont 22 prioritaires</a:t>
            </a:r>
          </a:p>
        </p:txBody>
      </p:sp>
      <p:grpSp>
        <p:nvGrpSpPr>
          <p:cNvPr id="41" name="Group 18">
            <a:extLst>
              <a:ext uri="{FF2B5EF4-FFF2-40B4-BE49-F238E27FC236}">
                <a16:creationId xmlns:a16="http://schemas.microsoft.com/office/drawing/2014/main" id="{747EF8D8-3897-D781-A7EC-4A0AE8A428D2}"/>
              </a:ext>
            </a:extLst>
          </p:cNvPr>
          <p:cNvGrpSpPr/>
          <p:nvPr/>
        </p:nvGrpSpPr>
        <p:grpSpPr>
          <a:xfrm>
            <a:off x="1210063" y="6097219"/>
            <a:ext cx="192029" cy="192029"/>
            <a:chOff x="0" y="0"/>
            <a:chExt cx="812800" cy="812800"/>
          </a:xfrm>
        </p:grpSpPr>
        <p:sp>
          <p:nvSpPr>
            <p:cNvPr id="42" name="Freeform 19">
              <a:extLst>
                <a:ext uri="{FF2B5EF4-FFF2-40B4-BE49-F238E27FC236}">
                  <a16:creationId xmlns:a16="http://schemas.microsoft.com/office/drawing/2014/main" id="{E6BEA165-1AA9-BA32-D4D0-B02E10E0420D}"/>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43" name="TextBox 20">
              <a:extLst>
                <a:ext uri="{FF2B5EF4-FFF2-40B4-BE49-F238E27FC236}">
                  <a16:creationId xmlns:a16="http://schemas.microsoft.com/office/drawing/2014/main" id="{716E460B-5CB1-C8B0-CB1A-AB92F5F21F24}"/>
                </a:ext>
              </a:extLst>
            </p:cNvPr>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4" name="TextBox 53">
            <a:extLst>
              <a:ext uri="{FF2B5EF4-FFF2-40B4-BE49-F238E27FC236}">
                <a16:creationId xmlns:a16="http://schemas.microsoft.com/office/drawing/2014/main" id="{8CDBF890-A52D-70D0-244E-157C268ED029}"/>
              </a:ext>
            </a:extLst>
          </p:cNvPr>
          <p:cNvSpPr txBox="1"/>
          <p:nvPr/>
        </p:nvSpPr>
        <p:spPr>
          <a:xfrm>
            <a:off x="1559260" y="6159962"/>
            <a:ext cx="2306791" cy="175689"/>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Intégrée au PCAET</a:t>
            </a:r>
          </a:p>
        </p:txBody>
      </p:sp>
      <p:pic>
        <p:nvPicPr>
          <p:cNvPr id="49" name="Image 48">
            <a:extLst>
              <a:ext uri="{FF2B5EF4-FFF2-40B4-BE49-F238E27FC236}">
                <a16:creationId xmlns:a16="http://schemas.microsoft.com/office/drawing/2014/main" id="{394F5EFC-CF00-3EDB-C592-5F49FF24938D}"/>
              </a:ext>
            </a:extLst>
          </p:cNvPr>
          <p:cNvPicPr>
            <a:picLocks noChangeAspect="1"/>
          </p:cNvPicPr>
          <p:nvPr/>
        </p:nvPicPr>
        <p:blipFill>
          <a:blip r:embed="rId3"/>
          <a:stretch>
            <a:fillRect/>
          </a:stretch>
        </p:blipFill>
        <p:spPr>
          <a:xfrm>
            <a:off x="9249229" y="1984369"/>
            <a:ext cx="2310486" cy="3260151"/>
          </a:xfrm>
          <a:prstGeom prst="rect">
            <a:avLst/>
          </a:prstGeom>
          <a:ln>
            <a:noFill/>
          </a:ln>
          <a:effectLst>
            <a:outerShdw blurRad="292100" dist="139700" dir="2700000" algn="tl" rotWithShape="0">
              <a:srgbClr val="333333">
                <a:alpha val="65000"/>
              </a:srgbClr>
            </a:outerShdw>
          </a:effectLst>
        </p:spPr>
      </p:pic>
      <p:sp>
        <p:nvSpPr>
          <p:cNvPr id="56" name="Rectangle : coins arrondis 55">
            <a:extLst>
              <a:ext uri="{FF2B5EF4-FFF2-40B4-BE49-F238E27FC236}">
                <a16:creationId xmlns:a16="http://schemas.microsoft.com/office/drawing/2014/main" id="{BAEF31FC-206F-C30F-500A-9436305D35C8}"/>
              </a:ext>
            </a:extLst>
          </p:cNvPr>
          <p:cNvSpPr/>
          <p:nvPr/>
        </p:nvSpPr>
        <p:spPr>
          <a:xfrm>
            <a:off x="972384" y="1076534"/>
            <a:ext cx="3916464" cy="5444310"/>
          </a:xfrm>
          <a:prstGeom prst="roundRect">
            <a:avLst>
              <a:gd name="adj" fmla="val 4537"/>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lèche : droite 46">
            <a:extLst>
              <a:ext uri="{FF2B5EF4-FFF2-40B4-BE49-F238E27FC236}">
                <a16:creationId xmlns:a16="http://schemas.microsoft.com/office/drawing/2014/main" id="{D80BDF82-E76D-50E9-F4FE-CA6CB79BE8B7}"/>
              </a:ext>
            </a:extLst>
          </p:cNvPr>
          <p:cNvSpPr/>
          <p:nvPr/>
        </p:nvSpPr>
        <p:spPr>
          <a:xfrm rot="19942578">
            <a:off x="4394775" y="5460461"/>
            <a:ext cx="2143882" cy="468663"/>
          </a:xfrm>
          <a:prstGeom prst="rightArrow">
            <a:avLst>
              <a:gd name="adj1" fmla="val 23849"/>
              <a:gd name="adj2" fmla="val 114145"/>
            </a:avLst>
          </a:prstGeom>
          <a:solidFill>
            <a:srgbClr val="1E5E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a16="http://schemas.microsoft.com/office/drawing/2014/main" id="{43839AC7-B3F7-D7DF-A33F-9D5C2E9870B0}"/>
              </a:ext>
            </a:extLst>
          </p:cNvPr>
          <p:cNvSpPr txBox="1"/>
          <p:nvPr/>
        </p:nvSpPr>
        <p:spPr>
          <a:xfrm>
            <a:off x="5389728" y="1984369"/>
            <a:ext cx="3859501" cy="3115212"/>
          </a:xfrm>
          <a:prstGeom prst="rect">
            <a:avLst/>
          </a:prstGeom>
          <a:noFill/>
        </p:spPr>
        <p:txBody>
          <a:bodyPr wrap="square">
            <a:spAutoFit/>
          </a:bodyPr>
          <a:lstStyle/>
          <a:p>
            <a:pPr marL="0" marR="0" lvl="0" indent="0" defTabSz="914400" rtl="0" eaLnBrk="1" fontAlgn="auto" latinLnBrk="0" hangingPunct="0">
              <a:lnSpc>
                <a:spcPct val="108000"/>
              </a:lnSpc>
              <a:spcBef>
                <a:spcPts val="600"/>
              </a:spcBef>
              <a:spcAft>
                <a:spcPts val="0"/>
              </a:spcAft>
              <a:buClrTx/>
              <a:buSzTx/>
              <a:buFont typeface="Arial" panose="020B0604020202020204" pitchFamily="34" charset="0"/>
              <a:buNone/>
              <a:tabLst>
                <a:tab pos="457200" algn="l"/>
                <a:tab pos="914400" algn="l"/>
                <a:tab pos="1371600" algn="l"/>
              </a:tabLst>
              <a:defRPr/>
            </a:pPr>
            <a:r>
              <a:rPr kumimoji="0" lang="fr-FR" sz="1600" b="1" i="0" u="none" strike="noStrike" kern="1200" cap="none" spc="0" normalizeH="0" baseline="0" noProof="0" dirty="0">
                <a:ln>
                  <a:noFill/>
                </a:ln>
                <a:solidFill>
                  <a:srgbClr val="252959"/>
                </a:solidFill>
                <a:effectLst/>
                <a:uLnTx/>
                <a:uFillTx/>
                <a:latin typeface="Century Gothic" panose="020B0502020202020204" pitchFamily="34" charset="0"/>
                <a:ea typeface="Tahoma" panose="020B0604030504040204" pitchFamily="34" charset="0"/>
                <a:cs typeface="Tahoma" panose="020B0604030504040204" pitchFamily="34" charset="0"/>
              </a:rPr>
              <a:t>Plan Climat Air Energie</a:t>
            </a:r>
          </a:p>
          <a:p>
            <a:pPr marL="0" marR="0" lvl="0" indent="0" defTabSz="914400" rtl="0" eaLnBrk="1" fontAlgn="auto" latinLnBrk="0" hangingPunct="0">
              <a:lnSpc>
                <a:spcPct val="108000"/>
              </a:lnSpc>
              <a:spcBef>
                <a:spcPts val="600"/>
              </a:spcBef>
              <a:spcAft>
                <a:spcPts val="0"/>
              </a:spcAft>
              <a:buClrTx/>
              <a:buSzTx/>
              <a:buFont typeface="Arial" panose="020B0604020202020204" pitchFamily="34" charset="0"/>
              <a:buNone/>
              <a:tabLst>
                <a:tab pos="457200" algn="l"/>
                <a:tab pos="914400" algn="l"/>
                <a:tab pos="1371600" algn="l"/>
              </a:tabLst>
              <a:defRPr/>
            </a:pPr>
            <a:endParaRPr kumimoji="0" lang="fr-FR" sz="1600" b="0" i="0" u="none" strike="noStrike" kern="1200" cap="none" spc="0" normalizeH="0" baseline="0" noProof="0" dirty="0">
              <a:ln>
                <a:noFill/>
              </a:ln>
              <a:solidFill>
                <a:srgbClr val="252959"/>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342900" indent="-342900" hangingPunct="0">
              <a:lnSpc>
                <a:spcPct val="108000"/>
              </a:lnSpc>
              <a:spcBef>
                <a:spcPts val="600"/>
              </a:spcBef>
              <a:buFont typeface="Arial" panose="020B0604020202020204" pitchFamily="34" charset="0"/>
              <a:buChar char="●"/>
              <a:tabLst>
                <a:tab pos="457200" algn="l"/>
                <a:tab pos="914400" algn="l"/>
                <a:tab pos="1371600" algn="l"/>
              </a:tabLst>
              <a:defRPr/>
            </a:pPr>
            <a:r>
              <a:rPr kumimoji="0" lang="fr-FR" sz="1600" b="0" i="0" u="none" strike="noStrike" kern="1200" cap="none" spc="0" normalizeH="0" baseline="0" noProof="0" dirty="0">
                <a:ln>
                  <a:noFill/>
                </a:ln>
                <a:solidFill>
                  <a:srgbClr val="252959"/>
                </a:solidFill>
                <a:effectLst/>
                <a:uLnTx/>
                <a:uFillTx/>
                <a:latin typeface="Century Gothic" panose="020B0502020202020204" pitchFamily="34" charset="0"/>
                <a:ea typeface="Tahoma" panose="020B0604030504040204" pitchFamily="34" charset="0"/>
                <a:cs typeface="Tahoma" panose="020B0604030504040204" pitchFamily="34" charset="0"/>
              </a:rPr>
              <a:t>Pilotage Caen Normandie Métropole</a:t>
            </a:r>
          </a:p>
          <a:p>
            <a:pPr marL="342900" indent="-342900" hangingPunct="0">
              <a:lnSpc>
                <a:spcPct val="108000"/>
              </a:lnSpc>
              <a:spcBef>
                <a:spcPts val="600"/>
              </a:spcBef>
              <a:buFont typeface="Arial" panose="020B0604020202020204" pitchFamily="34" charset="0"/>
              <a:buChar char="●"/>
              <a:tabLst>
                <a:tab pos="457200" algn="l"/>
                <a:tab pos="914400" algn="l"/>
                <a:tab pos="1371600" algn="l"/>
              </a:tabLst>
              <a:defRPr/>
            </a:pPr>
            <a:r>
              <a:rPr kumimoji="0" lang="fr-FR" sz="1600" b="0" i="0" u="none" strike="noStrike" kern="1200" cap="none" spc="0" normalizeH="0" baseline="0" noProof="0" dirty="0">
                <a:ln>
                  <a:noFill/>
                </a:ln>
                <a:solidFill>
                  <a:srgbClr val="252959"/>
                </a:solidFill>
                <a:effectLst/>
                <a:uLnTx/>
                <a:uFillTx/>
                <a:latin typeface="Century Gothic" panose="020B0502020202020204" pitchFamily="34" charset="0"/>
                <a:ea typeface="Tahoma" panose="020B0604030504040204" pitchFamily="34" charset="0"/>
                <a:cs typeface="Tahoma" panose="020B0604030504040204" pitchFamily="34" charset="0"/>
              </a:rPr>
              <a:t>Périmètre territorial  identique au Schéma de Cohérence Territorial (SCoT)</a:t>
            </a:r>
          </a:p>
          <a:p>
            <a:pPr marL="342900" indent="-342900" hangingPunct="0">
              <a:lnSpc>
                <a:spcPct val="108000"/>
              </a:lnSpc>
              <a:spcBef>
                <a:spcPts val="600"/>
              </a:spcBef>
              <a:buFont typeface="Arial" panose="020B0604020202020204" pitchFamily="34" charset="0"/>
              <a:buChar char="●"/>
              <a:tabLst>
                <a:tab pos="457200" algn="l"/>
                <a:tab pos="914400" algn="l"/>
                <a:tab pos="1371600" algn="l"/>
              </a:tabLst>
              <a:defRPr/>
            </a:pPr>
            <a:r>
              <a:rPr lang="fr-FR" sz="1600" dirty="0">
                <a:solidFill>
                  <a:srgbClr val="252959"/>
                </a:solidFill>
                <a:latin typeface="Century Gothic" panose="020B0502020202020204" pitchFamily="34" charset="0"/>
                <a:ea typeface="Tahoma" panose="020B0604030504040204" pitchFamily="34" charset="0"/>
                <a:cs typeface="Tahoma" panose="020B0604030504040204" pitchFamily="34" charset="0"/>
              </a:rPr>
              <a:t>Révision programmée pour 2029-2030 pour s’orienter vers un </a:t>
            </a:r>
            <a:r>
              <a:rPr lang="fr-FR" sz="1600" dirty="0" err="1">
                <a:solidFill>
                  <a:srgbClr val="252959"/>
                </a:solidFill>
                <a:latin typeface="Century Gothic" panose="020B0502020202020204" pitchFamily="34" charset="0"/>
                <a:ea typeface="Tahoma" panose="020B0604030504040204" pitchFamily="34" charset="0"/>
                <a:cs typeface="Tahoma" panose="020B0604030504040204" pitchFamily="34" charset="0"/>
              </a:rPr>
              <a:t>SCot</a:t>
            </a:r>
            <a:r>
              <a:rPr lang="fr-FR" sz="1600" dirty="0">
                <a:solidFill>
                  <a:srgbClr val="252959"/>
                </a:solidFill>
                <a:latin typeface="Century Gothic" panose="020B0502020202020204" pitchFamily="34" charset="0"/>
                <a:ea typeface="Tahoma" panose="020B0604030504040204" pitchFamily="34" charset="0"/>
                <a:cs typeface="Tahoma" panose="020B0604030504040204" pitchFamily="34" charset="0"/>
              </a:rPr>
              <a:t>-AEC</a:t>
            </a:r>
            <a:endParaRPr kumimoji="0" lang="fr-FR" sz="1600" b="0" i="0" u="none" strike="noStrike" kern="1200" cap="none" spc="0" normalizeH="0" baseline="0" noProof="0" dirty="0">
              <a:ln>
                <a:noFill/>
              </a:ln>
              <a:solidFill>
                <a:srgbClr val="252959"/>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51" name="TextBox 51"/>
          <p:cNvSpPr txBox="1"/>
          <p:nvPr/>
        </p:nvSpPr>
        <p:spPr>
          <a:xfrm>
            <a:off x="1210063" y="3580866"/>
            <a:ext cx="3187282" cy="542521"/>
          </a:xfrm>
          <a:prstGeom prst="rect">
            <a:avLst/>
          </a:prstGeom>
        </p:spPr>
        <p:txBody>
          <a:bodyPr wrap="square"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Feuille de route</a:t>
            </a:r>
          </a:p>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“Caen la mer en transition”</a:t>
            </a:r>
          </a:p>
        </p:txBody>
      </p:sp>
      <p:grpSp>
        <p:nvGrpSpPr>
          <p:cNvPr id="61" name="Group 15">
            <a:extLst>
              <a:ext uri="{FF2B5EF4-FFF2-40B4-BE49-F238E27FC236}">
                <a16:creationId xmlns:a16="http://schemas.microsoft.com/office/drawing/2014/main" id="{615C12C4-6EC3-5B44-CC23-1DBF1F3A783A}"/>
              </a:ext>
            </a:extLst>
          </p:cNvPr>
          <p:cNvGrpSpPr/>
          <p:nvPr/>
        </p:nvGrpSpPr>
        <p:grpSpPr>
          <a:xfrm>
            <a:off x="1218565" y="4338327"/>
            <a:ext cx="192029" cy="192029"/>
            <a:chOff x="0" y="0"/>
            <a:chExt cx="812800" cy="812800"/>
          </a:xfrm>
        </p:grpSpPr>
        <p:sp>
          <p:nvSpPr>
            <p:cNvPr id="62" name="Freeform 16">
              <a:extLst>
                <a:ext uri="{FF2B5EF4-FFF2-40B4-BE49-F238E27FC236}">
                  <a16:creationId xmlns:a16="http://schemas.microsoft.com/office/drawing/2014/main" id="{2BEC35F1-51DD-A6F0-ACEA-1952469B8C60}"/>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63" name="TextBox 17">
              <a:extLst>
                <a:ext uri="{FF2B5EF4-FFF2-40B4-BE49-F238E27FC236}">
                  <a16:creationId xmlns:a16="http://schemas.microsoft.com/office/drawing/2014/main" id="{8985F9DE-7E81-AA4F-900B-3C8D30A098DD}"/>
                </a:ext>
              </a:extLst>
            </p:cNvPr>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4" name="TextBox 52">
            <a:extLst>
              <a:ext uri="{FF2B5EF4-FFF2-40B4-BE49-F238E27FC236}">
                <a16:creationId xmlns:a16="http://schemas.microsoft.com/office/drawing/2014/main" id="{9900A923-7162-367E-2F4A-02A40B3274EA}"/>
              </a:ext>
            </a:extLst>
          </p:cNvPr>
          <p:cNvSpPr txBox="1"/>
          <p:nvPr/>
        </p:nvSpPr>
        <p:spPr>
          <a:xfrm>
            <a:off x="1556731" y="4796008"/>
            <a:ext cx="2456461" cy="175689"/>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5 axes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2010" y="1350075"/>
            <a:ext cx="3474823" cy="4395853"/>
            <a:chOff x="0" y="0"/>
            <a:chExt cx="1966790" cy="2488104"/>
          </a:xfrm>
        </p:grpSpPr>
        <p:sp>
          <p:nvSpPr>
            <p:cNvPr id="3" name="Freeform 3"/>
            <p:cNvSpPr/>
            <p:nvPr/>
          </p:nvSpPr>
          <p:spPr>
            <a:xfrm>
              <a:off x="0" y="0"/>
              <a:ext cx="1966790" cy="2488104"/>
            </a:xfrm>
            <a:custGeom>
              <a:avLst/>
              <a:gdLst/>
              <a:ahLst/>
              <a:cxnLst/>
              <a:rect l="l" t="t" r="r" b="b"/>
              <a:pathLst>
                <a:path w="1966790" h="2488104">
                  <a:moveTo>
                    <a:pt x="75752" y="0"/>
                  </a:moveTo>
                  <a:lnTo>
                    <a:pt x="1891038" y="0"/>
                  </a:lnTo>
                  <a:cubicBezTo>
                    <a:pt x="1911129" y="0"/>
                    <a:pt x="1930396" y="7981"/>
                    <a:pt x="1944603" y="22187"/>
                  </a:cubicBezTo>
                  <a:cubicBezTo>
                    <a:pt x="1958809" y="36394"/>
                    <a:pt x="1966790" y="55661"/>
                    <a:pt x="1966790" y="75752"/>
                  </a:cubicBezTo>
                  <a:lnTo>
                    <a:pt x="1966790" y="2412352"/>
                  </a:lnTo>
                  <a:cubicBezTo>
                    <a:pt x="1966790" y="2432442"/>
                    <a:pt x="1958809" y="2451710"/>
                    <a:pt x="1944603" y="2465917"/>
                  </a:cubicBezTo>
                  <a:cubicBezTo>
                    <a:pt x="1930396" y="2480123"/>
                    <a:pt x="1911129" y="2488104"/>
                    <a:pt x="1891038" y="2488104"/>
                  </a:cubicBezTo>
                  <a:lnTo>
                    <a:pt x="75752" y="2488104"/>
                  </a:lnTo>
                  <a:cubicBezTo>
                    <a:pt x="55661" y="2488104"/>
                    <a:pt x="36394" y="2480123"/>
                    <a:pt x="22187" y="2465917"/>
                  </a:cubicBezTo>
                  <a:cubicBezTo>
                    <a:pt x="7981" y="2451710"/>
                    <a:pt x="0" y="2432442"/>
                    <a:pt x="0" y="2412352"/>
                  </a:cubicBezTo>
                  <a:lnTo>
                    <a:pt x="0" y="75752"/>
                  </a:lnTo>
                  <a:cubicBezTo>
                    <a:pt x="0" y="55661"/>
                    <a:pt x="7981" y="36394"/>
                    <a:pt x="22187" y="22187"/>
                  </a:cubicBezTo>
                  <a:cubicBezTo>
                    <a:pt x="36394" y="7981"/>
                    <a:pt x="55661" y="0"/>
                    <a:pt x="75752" y="0"/>
                  </a:cubicBezTo>
                  <a:close/>
                </a:path>
              </a:pathLst>
            </a:custGeom>
            <a:solidFill>
              <a:srgbClr val="E4E4E4"/>
            </a:solidFill>
          </p:spPr>
          <p:txBody>
            <a:bodyPr/>
            <a:lstStyle/>
            <a:p>
              <a:endParaRPr lang="fr-FR"/>
            </a:p>
          </p:txBody>
        </p:sp>
        <p:sp>
          <p:nvSpPr>
            <p:cNvPr id="4" name="TextBox 4"/>
            <p:cNvSpPr txBox="1"/>
            <p:nvPr/>
          </p:nvSpPr>
          <p:spPr>
            <a:xfrm>
              <a:off x="0" y="-38100"/>
              <a:ext cx="1966790" cy="25262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556320" y="993352"/>
            <a:ext cx="3481872" cy="2359577"/>
            <a:chOff x="0" y="0"/>
            <a:chExt cx="829077" cy="561845"/>
          </a:xfrm>
        </p:grpSpPr>
        <p:sp>
          <p:nvSpPr>
            <p:cNvPr id="6" name="Freeform 6"/>
            <p:cNvSpPr/>
            <p:nvPr/>
          </p:nvSpPr>
          <p:spPr>
            <a:xfrm>
              <a:off x="0" y="0"/>
              <a:ext cx="829077" cy="561845"/>
            </a:xfrm>
            <a:custGeom>
              <a:avLst/>
              <a:gdLst/>
              <a:ahLst/>
              <a:cxnLst/>
              <a:rect l="l" t="t" r="r" b="b"/>
              <a:pathLst>
                <a:path w="829077" h="561845">
                  <a:moveTo>
                    <a:pt x="71152" y="0"/>
                  </a:moveTo>
                  <a:lnTo>
                    <a:pt x="757926" y="0"/>
                  </a:lnTo>
                  <a:cubicBezTo>
                    <a:pt x="797222" y="0"/>
                    <a:pt x="829077" y="31856"/>
                    <a:pt x="829077" y="71152"/>
                  </a:cubicBezTo>
                  <a:lnTo>
                    <a:pt x="829077" y="490693"/>
                  </a:lnTo>
                  <a:cubicBezTo>
                    <a:pt x="829077" y="509564"/>
                    <a:pt x="821581" y="527661"/>
                    <a:pt x="808238" y="541005"/>
                  </a:cubicBezTo>
                  <a:cubicBezTo>
                    <a:pt x="794894" y="554348"/>
                    <a:pt x="776796" y="561845"/>
                    <a:pt x="757926" y="561845"/>
                  </a:cubicBezTo>
                  <a:lnTo>
                    <a:pt x="71152" y="561845"/>
                  </a:lnTo>
                  <a:cubicBezTo>
                    <a:pt x="52281" y="561845"/>
                    <a:pt x="34183" y="554348"/>
                    <a:pt x="20840" y="541005"/>
                  </a:cubicBezTo>
                  <a:cubicBezTo>
                    <a:pt x="7496" y="527661"/>
                    <a:pt x="0" y="509564"/>
                    <a:pt x="0" y="490693"/>
                  </a:cubicBezTo>
                  <a:lnTo>
                    <a:pt x="0" y="71152"/>
                  </a:lnTo>
                  <a:cubicBezTo>
                    <a:pt x="0" y="52281"/>
                    <a:pt x="7496" y="34183"/>
                    <a:pt x="20840" y="20840"/>
                  </a:cubicBezTo>
                  <a:cubicBezTo>
                    <a:pt x="34183" y="7496"/>
                    <a:pt x="52281" y="0"/>
                    <a:pt x="71152" y="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7" name="Group 7"/>
          <p:cNvGrpSpPr/>
          <p:nvPr/>
        </p:nvGrpSpPr>
        <p:grpSpPr>
          <a:xfrm>
            <a:off x="819471" y="4338594"/>
            <a:ext cx="192776" cy="19277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9" name="TextBox 9"/>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a:off x="819471" y="4781635"/>
            <a:ext cx="192776" cy="19277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2" name="TextBox 12"/>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819471" y="5223384"/>
            <a:ext cx="192776" cy="19277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5" name="TextBox 15"/>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6"/>
          <p:cNvGrpSpPr/>
          <p:nvPr/>
        </p:nvGrpSpPr>
        <p:grpSpPr>
          <a:xfrm>
            <a:off x="562010" y="3024396"/>
            <a:ext cx="3474823" cy="619994"/>
            <a:chOff x="0" y="0"/>
            <a:chExt cx="1406578" cy="250968"/>
          </a:xfrm>
        </p:grpSpPr>
        <p:sp>
          <p:nvSpPr>
            <p:cNvPr id="17" name="Freeform 17"/>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4E4E4"/>
            </a:solidFill>
          </p:spPr>
          <p:txBody>
            <a:bodyPr/>
            <a:lstStyle/>
            <a:p>
              <a:endParaRPr lang="fr-FR"/>
            </a:p>
          </p:txBody>
        </p:sp>
        <p:sp>
          <p:nvSpPr>
            <p:cNvPr id="18" name="TextBox 18"/>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9"/>
          <p:cNvSpPr txBox="1"/>
          <p:nvPr/>
        </p:nvSpPr>
        <p:spPr>
          <a:xfrm>
            <a:off x="819471" y="3179978"/>
            <a:ext cx="2975679" cy="273473"/>
          </a:xfrm>
          <a:prstGeom prst="rect">
            <a:avLst/>
          </a:prstGeom>
        </p:spPr>
        <p:txBody>
          <a:bodyPr lIns="0" tIns="0" rIns="0" bIns="0" rtlCol="0" anchor="t">
            <a:spAutoFit/>
          </a:bodyPr>
          <a:lstStyle/>
          <a:p>
            <a:pPr marL="0" marR="0" lvl="0" indent="0" algn="l" defTabSz="914400" rtl="0" eaLnBrk="1" fontAlgn="auto" latinLnBrk="0" hangingPunct="1">
              <a:lnSpc>
                <a:spcPts val="2133"/>
              </a:lnSpc>
              <a:spcBef>
                <a:spcPts val="0"/>
              </a:spcBef>
              <a:spcAft>
                <a:spcPts val="0"/>
              </a:spcAft>
              <a:buClrTx/>
              <a:buSzTx/>
              <a:buFontTx/>
              <a:buNone/>
              <a:tabLst/>
              <a:defRPr/>
            </a:pPr>
            <a:r>
              <a:rPr kumimoji="0" lang="en-US" sz="2111"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PAT &amp; Ceinture </a:t>
            </a:r>
            <a:r>
              <a:rPr kumimoji="0" lang="en-US" sz="2111"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verte</a:t>
            </a:r>
            <a:endParaRPr kumimoji="0" lang="en-US" sz="2111"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endParaRPr>
          </a:p>
        </p:txBody>
      </p:sp>
      <p:sp>
        <p:nvSpPr>
          <p:cNvPr id="20" name="TextBox 20"/>
          <p:cNvSpPr txBox="1"/>
          <p:nvPr/>
        </p:nvSpPr>
        <p:spPr>
          <a:xfrm>
            <a:off x="1170027" y="4351295"/>
            <a:ext cx="2791779" cy="166712"/>
          </a:xfrm>
          <a:prstGeom prst="rect">
            <a:avLst/>
          </a:prstGeom>
        </p:spPr>
        <p:txBody>
          <a:bodyPr lIns="0" tIns="0" rIns="0" bIns="0" rtlCol="0" anchor="t">
            <a:spAutoFit/>
          </a:bodyPr>
          <a:lstStyle/>
          <a:p>
            <a:pPr marL="0" marR="0" lvl="0" indent="0" algn="l" defTabSz="914400" rtl="0" eaLnBrk="1" fontAlgn="auto" latinLnBrk="0" hangingPunct="1">
              <a:lnSpc>
                <a:spcPts val="1302"/>
              </a:lnSpc>
              <a:spcBef>
                <a:spcPts val="0"/>
              </a:spcBef>
              <a:spcAft>
                <a:spcPts val="0"/>
              </a:spcAft>
              <a:buClrTx/>
              <a:buSzTx/>
              <a:buFontTx/>
              <a:buNone/>
              <a:tabLst/>
              <a:defRPr/>
            </a:pP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Création</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SCIC Ceinture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verte</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en 2024</a:t>
            </a:r>
          </a:p>
        </p:txBody>
      </p:sp>
      <p:sp>
        <p:nvSpPr>
          <p:cNvPr id="21" name="TextBox 21"/>
          <p:cNvSpPr txBox="1"/>
          <p:nvPr/>
        </p:nvSpPr>
        <p:spPr>
          <a:xfrm>
            <a:off x="1170027" y="4794335"/>
            <a:ext cx="2791779" cy="333425"/>
          </a:xfrm>
          <a:prstGeom prst="rect">
            <a:avLst/>
          </a:prstGeom>
        </p:spPr>
        <p:txBody>
          <a:bodyPr lIns="0" tIns="0" rIns="0" bIns="0" rtlCol="0" anchor="t">
            <a:spAutoFit/>
          </a:bodyPr>
          <a:lstStyle/>
          <a:p>
            <a:pPr marL="0" marR="0" lvl="0" indent="0" algn="l" defTabSz="914400" rtl="0" eaLnBrk="1" fontAlgn="auto" latinLnBrk="0" hangingPunct="1">
              <a:lnSpc>
                <a:spcPts val="1302"/>
              </a:lnSpc>
              <a:spcBef>
                <a:spcPts val="0"/>
              </a:spcBef>
              <a:spcAft>
                <a:spcPts val="0"/>
              </a:spcAft>
              <a:buClrTx/>
              <a:buSzTx/>
              <a:buFontTx/>
              <a:buNone/>
              <a:tabLst/>
              <a:defRPr/>
            </a:pP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100 000 €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investis</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par Caen la mer </a:t>
            </a:r>
            <a:r>
              <a:rPr lang="en-US" sz="1173" dirty="0">
                <a:solidFill>
                  <a:srgbClr val="000000"/>
                </a:solidFill>
                <a:latin typeface="Montserrat"/>
                <a:ea typeface="Montserrat"/>
                <a:cs typeface="Montserrat"/>
                <a:sym typeface="Montserrat"/>
              </a:rPr>
              <a:t>en</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3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ans</a:t>
            </a:r>
            <a:endPar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22" name="TextBox 22"/>
          <p:cNvSpPr txBox="1"/>
          <p:nvPr/>
        </p:nvSpPr>
        <p:spPr>
          <a:xfrm>
            <a:off x="1170027" y="5236084"/>
            <a:ext cx="2366276" cy="333425"/>
          </a:xfrm>
          <a:prstGeom prst="rect">
            <a:avLst/>
          </a:prstGeom>
        </p:spPr>
        <p:txBody>
          <a:bodyPr wrap="square" lIns="0" tIns="0" rIns="0" bIns="0" rtlCol="0" anchor="t">
            <a:spAutoFit/>
          </a:bodyPr>
          <a:lstStyle/>
          <a:p>
            <a:pPr marL="0" marR="0" lvl="0" indent="0" algn="l" defTabSz="914400" rtl="0" eaLnBrk="1" fontAlgn="auto" latinLnBrk="0" hangingPunct="1">
              <a:lnSpc>
                <a:spcPts val="1302"/>
              </a:lnSpc>
              <a:spcBef>
                <a:spcPts val="0"/>
              </a:spcBef>
              <a:spcAft>
                <a:spcPts val="0"/>
              </a:spcAft>
              <a:buClrTx/>
              <a:buSzTx/>
              <a:buFontTx/>
              <a:buNone/>
              <a:tabLst/>
              <a:defRPr/>
            </a:pP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2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projets</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à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venir</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à Caen et Fleury-sur-Orne</a:t>
            </a:r>
          </a:p>
        </p:txBody>
      </p:sp>
      <p:grpSp>
        <p:nvGrpSpPr>
          <p:cNvPr id="23" name="Group 23"/>
          <p:cNvGrpSpPr/>
          <p:nvPr/>
        </p:nvGrpSpPr>
        <p:grpSpPr>
          <a:xfrm rot="-648660">
            <a:off x="509184" y="230958"/>
            <a:ext cx="1730312" cy="779609"/>
            <a:chOff x="0" y="0"/>
            <a:chExt cx="683580" cy="307993"/>
          </a:xfrm>
        </p:grpSpPr>
        <p:sp>
          <p:nvSpPr>
            <p:cNvPr id="24" name="Freeform 24"/>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FF914D"/>
            </a:solidFill>
          </p:spPr>
          <p:txBody>
            <a:bodyPr/>
            <a:lstStyle/>
            <a:p>
              <a:endParaRPr lang="fr-FR"/>
            </a:p>
          </p:txBody>
        </p:sp>
        <p:sp>
          <p:nvSpPr>
            <p:cNvPr id="25" name="TextBox 25"/>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TextBox 26"/>
          <p:cNvSpPr txBox="1"/>
          <p:nvPr/>
        </p:nvSpPr>
        <p:spPr>
          <a:xfrm rot="-648660">
            <a:off x="703452" y="292099"/>
            <a:ext cx="1395733" cy="600742"/>
          </a:xfrm>
          <a:prstGeom prst="rect">
            <a:avLst/>
          </a:prstGeom>
        </p:spPr>
        <p:txBody>
          <a:bodyPr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151"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AGRICULTURE ET ALIMENTATION</a:t>
            </a:r>
          </a:p>
        </p:txBody>
      </p:sp>
      <p:grpSp>
        <p:nvGrpSpPr>
          <p:cNvPr id="27" name="Group 27"/>
          <p:cNvGrpSpPr/>
          <p:nvPr/>
        </p:nvGrpSpPr>
        <p:grpSpPr>
          <a:xfrm>
            <a:off x="4353462" y="1447800"/>
            <a:ext cx="3485077" cy="4312154"/>
            <a:chOff x="0" y="0"/>
            <a:chExt cx="1966790" cy="2433547"/>
          </a:xfrm>
        </p:grpSpPr>
        <p:sp>
          <p:nvSpPr>
            <p:cNvPr id="28" name="Freeform 28"/>
            <p:cNvSpPr/>
            <p:nvPr/>
          </p:nvSpPr>
          <p:spPr>
            <a:xfrm>
              <a:off x="0" y="0"/>
              <a:ext cx="1966790" cy="2433547"/>
            </a:xfrm>
            <a:custGeom>
              <a:avLst/>
              <a:gdLst/>
              <a:ahLst/>
              <a:cxnLst/>
              <a:rect l="l" t="t" r="r" b="b"/>
              <a:pathLst>
                <a:path w="1966790" h="2433547">
                  <a:moveTo>
                    <a:pt x="75529" y="0"/>
                  </a:moveTo>
                  <a:lnTo>
                    <a:pt x="1891261" y="0"/>
                  </a:lnTo>
                  <a:cubicBezTo>
                    <a:pt x="1911292" y="0"/>
                    <a:pt x="1930503" y="7958"/>
                    <a:pt x="1944668" y="22122"/>
                  </a:cubicBezTo>
                  <a:cubicBezTo>
                    <a:pt x="1958832" y="36286"/>
                    <a:pt x="1966790" y="55498"/>
                    <a:pt x="1966790" y="75529"/>
                  </a:cubicBezTo>
                  <a:lnTo>
                    <a:pt x="1966790" y="2358018"/>
                  </a:lnTo>
                  <a:cubicBezTo>
                    <a:pt x="1966790" y="2399732"/>
                    <a:pt x="1932974" y="2433547"/>
                    <a:pt x="1891261" y="2433547"/>
                  </a:cubicBezTo>
                  <a:lnTo>
                    <a:pt x="75529" y="2433547"/>
                  </a:lnTo>
                  <a:cubicBezTo>
                    <a:pt x="55498" y="2433547"/>
                    <a:pt x="36286" y="2425590"/>
                    <a:pt x="22122" y="2411425"/>
                  </a:cubicBezTo>
                  <a:cubicBezTo>
                    <a:pt x="7958" y="2397261"/>
                    <a:pt x="0" y="2378050"/>
                    <a:pt x="0" y="2358018"/>
                  </a:cubicBezTo>
                  <a:lnTo>
                    <a:pt x="0" y="75529"/>
                  </a:lnTo>
                  <a:cubicBezTo>
                    <a:pt x="0" y="55498"/>
                    <a:pt x="7958" y="36286"/>
                    <a:pt x="22122" y="22122"/>
                  </a:cubicBezTo>
                  <a:cubicBezTo>
                    <a:pt x="36286" y="7958"/>
                    <a:pt x="55498" y="0"/>
                    <a:pt x="75529" y="0"/>
                  </a:cubicBezTo>
                  <a:close/>
                </a:path>
              </a:pathLst>
            </a:custGeom>
            <a:solidFill>
              <a:srgbClr val="E4E4E4"/>
            </a:solidFill>
          </p:spPr>
          <p:txBody>
            <a:bodyPr/>
            <a:lstStyle/>
            <a:p>
              <a:endParaRPr lang="fr-FR"/>
            </a:p>
          </p:txBody>
        </p:sp>
        <p:sp>
          <p:nvSpPr>
            <p:cNvPr id="29" name="TextBox 29"/>
            <p:cNvSpPr txBox="1"/>
            <p:nvPr/>
          </p:nvSpPr>
          <p:spPr>
            <a:xfrm>
              <a:off x="0" y="-28575"/>
              <a:ext cx="1966790" cy="2462122"/>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30"/>
          <p:cNvGrpSpPr/>
          <p:nvPr/>
        </p:nvGrpSpPr>
        <p:grpSpPr>
          <a:xfrm>
            <a:off x="4353462" y="993352"/>
            <a:ext cx="3492147" cy="2281209"/>
            <a:chOff x="0" y="0"/>
            <a:chExt cx="829077" cy="541586"/>
          </a:xfrm>
        </p:grpSpPr>
        <p:sp>
          <p:nvSpPr>
            <p:cNvPr id="31" name="Freeform 31"/>
            <p:cNvSpPr/>
            <p:nvPr/>
          </p:nvSpPr>
          <p:spPr>
            <a:xfrm>
              <a:off x="0" y="0"/>
              <a:ext cx="829077" cy="541586"/>
            </a:xfrm>
            <a:custGeom>
              <a:avLst/>
              <a:gdLst/>
              <a:ahLst/>
              <a:cxnLst/>
              <a:rect l="l" t="t" r="r" b="b"/>
              <a:pathLst>
                <a:path w="829077" h="541586">
                  <a:moveTo>
                    <a:pt x="70942" y="0"/>
                  </a:moveTo>
                  <a:lnTo>
                    <a:pt x="758135" y="0"/>
                  </a:lnTo>
                  <a:cubicBezTo>
                    <a:pt x="797315" y="0"/>
                    <a:pt x="829077" y="31762"/>
                    <a:pt x="829077" y="70942"/>
                  </a:cubicBezTo>
                  <a:lnTo>
                    <a:pt x="829077" y="470644"/>
                  </a:lnTo>
                  <a:cubicBezTo>
                    <a:pt x="829077" y="509824"/>
                    <a:pt x="797315" y="541586"/>
                    <a:pt x="758135" y="541586"/>
                  </a:cubicBezTo>
                  <a:lnTo>
                    <a:pt x="70942" y="541586"/>
                  </a:lnTo>
                  <a:cubicBezTo>
                    <a:pt x="31762" y="541586"/>
                    <a:pt x="0" y="509824"/>
                    <a:pt x="0" y="470644"/>
                  </a:cubicBezTo>
                  <a:lnTo>
                    <a:pt x="0" y="70942"/>
                  </a:lnTo>
                  <a:cubicBezTo>
                    <a:pt x="0" y="31762"/>
                    <a:pt x="31762" y="0"/>
                    <a:pt x="70942"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32" name="Group 32"/>
          <p:cNvGrpSpPr/>
          <p:nvPr/>
        </p:nvGrpSpPr>
        <p:grpSpPr>
          <a:xfrm>
            <a:off x="4353462" y="3011128"/>
            <a:ext cx="3485077" cy="555754"/>
            <a:chOff x="0" y="0"/>
            <a:chExt cx="1406578" cy="224302"/>
          </a:xfrm>
        </p:grpSpPr>
        <p:sp>
          <p:nvSpPr>
            <p:cNvPr id="33" name="Freeform 33"/>
            <p:cNvSpPr/>
            <p:nvPr/>
          </p:nvSpPr>
          <p:spPr>
            <a:xfrm>
              <a:off x="0" y="0"/>
              <a:ext cx="1406578" cy="224302"/>
            </a:xfrm>
            <a:custGeom>
              <a:avLst/>
              <a:gdLst/>
              <a:ahLst/>
              <a:cxnLst/>
              <a:rect l="l" t="t" r="r" b="b"/>
              <a:pathLst>
                <a:path w="1406578" h="224302">
                  <a:moveTo>
                    <a:pt x="0" y="0"/>
                  </a:moveTo>
                  <a:lnTo>
                    <a:pt x="1406578" y="0"/>
                  </a:lnTo>
                  <a:lnTo>
                    <a:pt x="1406578" y="224302"/>
                  </a:lnTo>
                  <a:lnTo>
                    <a:pt x="0" y="224302"/>
                  </a:lnTo>
                  <a:close/>
                </a:path>
              </a:pathLst>
            </a:custGeom>
            <a:solidFill>
              <a:srgbClr val="E4E4E4"/>
            </a:solidFill>
          </p:spPr>
          <p:txBody>
            <a:bodyPr/>
            <a:lstStyle/>
            <a:p>
              <a:endParaRPr lang="fr-FR"/>
            </a:p>
          </p:txBody>
        </p:sp>
        <p:sp>
          <p:nvSpPr>
            <p:cNvPr id="34" name="TextBox 34"/>
            <p:cNvSpPr txBox="1"/>
            <p:nvPr/>
          </p:nvSpPr>
          <p:spPr>
            <a:xfrm>
              <a:off x="0" y="-38100"/>
              <a:ext cx="1406578" cy="26240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35"/>
          <p:cNvGrpSpPr/>
          <p:nvPr/>
        </p:nvGrpSpPr>
        <p:grpSpPr>
          <a:xfrm>
            <a:off x="4683564" y="3961327"/>
            <a:ext cx="193345" cy="19334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37" name="TextBox 37"/>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8"/>
          <p:cNvGrpSpPr/>
          <p:nvPr/>
        </p:nvGrpSpPr>
        <p:grpSpPr>
          <a:xfrm>
            <a:off x="4683564" y="5118057"/>
            <a:ext cx="193345" cy="19334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40" name="TextBox 40"/>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oup 41"/>
          <p:cNvGrpSpPr/>
          <p:nvPr/>
        </p:nvGrpSpPr>
        <p:grpSpPr>
          <a:xfrm>
            <a:off x="4683564" y="4515867"/>
            <a:ext cx="193345" cy="19334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43" name="TextBox 43"/>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TextBox 44"/>
          <p:cNvSpPr txBox="1"/>
          <p:nvPr/>
        </p:nvSpPr>
        <p:spPr>
          <a:xfrm>
            <a:off x="4683563" y="3149201"/>
            <a:ext cx="2895307" cy="269304"/>
          </a:xfrm>
          <a:prstGeom prst="rect">
            <a:avLst/>
          </a:prstGeom>
        </p:spPr>
        <p:txBody>
          <a:bodyPr lIns="0" tIns="0" rIns="0" bIns="0" rtlCol="0" anchor="t">
            <a:spAutoFit/>
          </a:bodyPr>
          <a:lstStyle/>
          <a:p>
            <a:pPr marL="0" marR="0" lvl="0" indent="0" algn="l" defTabSz="914400" rtl="0" eaLnBrk="1" fontAlgn="auto" latinLnBrk="0" hangingPunct="1">
              <a:lnSpc>
                <a:spcPts val="2139"/>
              </a:lnSpc>
              <a:spcBef>
                <a:spcPts val="0"/>
              </a:spcBef>
              <a:spcAft>
                <a:spcPts val="0"/>
              </a:spcAft>
              <a:buClrTx/>
              <a:buSzTx/>
              <a:buFontTx/>
              <a:buNone/>
              <a:tabLst/>
              <a:defRPr/>
            </a:pPr>
            <a:r>
              <a:rPr kumimoji="0" lang="en-US" sz="2117" b="1" i="0" u="none" strike="noStrike" kern="1200" cap="none" spc="0" normalizeH="0" baseline="0" noProof="0">
                <a:ln>
                  <a:noFill/>
                </a:ln>
                <a:solidFill>
                  <a:srgbClr val="231F20"/>
                </a:solidFill>
                <a:effectLst/>
                <a:uLnTx/>
                <a:uFillTx/>
                <a:latin typeface="Agrandir Bold"/>
                <a:ea typeface="Agrandir Bold"/>
                <a:cs typeface="Agrandir Bold"/>
                <a:sym typeface="Agrandir Bold"/>
              </a:rPr>
              <a:t>Ilots de chaleur </a:t>
            </a:r>
          </a:p>
        </p:txBody>
      </p:sp>
      <p:sp>
        <p:nvSpPr>
          <p:cNvPr id="45" name="TextBox 45"/>
          <p:cNvSpPr txBox="1"/>
          <p:nvPr/>
        </p:nvSpPr>
        <p:spPr>
          <a:xfrm>
            <a:off x="5035153" y="3974027"/>
            <a:ext cx="2473284" cy="333425"/>
          </a:xfrm>
          <a:prstGeom prst="rect">
            <a:avLst/>
          </a:prstGeom>
        </p:spPr>
        <p:txBody>
          <a:bodyPr lIns="0" tIns="0" rIns="0" bIns="0" rtlCol="0" anchor="t">
            <a:spAutoFit/>
          </a:bodyPr>
          <a:lstStyle/>
          <a:p>
            <a:pPr marL="0" marR="0" lvl="0" indent="0" algn="l" defTabSz="914400" rtl="0" eaLnBrk="1" fontAlgn="auto" latinLnBrk="0" hangingPunct="1">
              <a:lnSpc>
                <a:spcPts val="1306"/>
              </a:lnSpc>
              <a:spcBef>
                <a:spcPts val="0"/>
              </a:spcBef>
              <a:spcAft>
                <a:spcPts val="0"/>
              </a:spcAft>
              <a:buClrTx/>
              <a:buSzTx/>
              <a:buFontTx/>
              <a:buNone/>
              <a:tabLst/>
              <a:defRPr/>
            </a:pP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Lutte</a:t>
            </a: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contre</a:t>
            </a: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 les </a:t>
            </a: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îlots</a:t>
            </a: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 de </a:t>
            </a: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chaleur</a:t>
            </a: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 dans les </a:t>
            </a: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aménagements</a:t>
            </a: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urbains</a:t>
            </a:r>
            <a:endPar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46" name="TextBox 46"/>
          <p:cNvSpPr txBox="1"/>
          <p:nvPr/>
        </p:nvSpPr>
        <p:spPr>
          <a:xfrm>
            <a:off x="5035153" y="5130757"/>
            <a:ext cx="2473284" cy="333425"/>
          </a:xfrm>
          <a:prstGeom prst="rect">
            <a:avLst/>
          </a:prstGeom>
        </p:spPr>
        <p:txBody>
          <a:bodyPr lIns="0" tIns="0" rIns="0" bIns="0" rtlCol="0" anchor="t">
            <a:spAutoFit/>
          </a:bodyPr>
          <a:lstStyle/>
          <a:p>
            <a:pPr marL="0" marR="0" lvl="0" indent="0" algn="l" defTabSz="914400" rtl="0" eaLnBrk="1" fontAlgn="auto" latinLnBrk="0" hangingPunct="1">
              <a:lnSpc>
                <a:spcPts val="1306"/>
              </a:lnSpc>
              <a:spcBef>
                <a:spcPts val="0"/>
              </a:spcBef>
              <a:spcAft>
                <a:spcPts val="0"/>
              </a:spcAft>
              <a:buClrTx/>
              <a:buSzTx/>
              <a:buFontTx/>
              <a:buNone/>
              <a:tabLst/>
              <a:defRPr/>
            </a:pP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29 stations de </a:t>
            </a: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mesures</a:t>
            </a: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installées</a:t>
            </a: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 sur Caen la mer</a:t>
            </a:r>
          </a:p>
        </p:txBody>
      </p:sp>
      <p:sp>
        <p:nvSpPr>
          <p:cNvPr id="47" name="TextBox 47"/>
          <p:cNvSpPr txBox="1"/>
          <p:nvPr/>
        </p:nvSpPr>
        <p:spPr>
          <a:xfrm>
            <a:off x="5035154" y="4528567"/>
            <a:ext cx="2800018" cy="500137"/>
          </a:xfrm>
          <a:prstGeom prst="rect">
            <a:avLst/>
          </a:prstGeom>
        </p:spPr>
        <p:txBody>
          <a:bodyPr lIns="0" tIns="0" rIns="0" bIns="0" rtlCol="0" anchor="t">
            <a:spAutoFit/>
          </a:bodyPr>
          <a:lstStyle/>
          <a:p>
            <a:pPr marL="0" marR="0" lvl="0" indent="0" algn="l" defTabSz="914400" rtl="0" eaLnBrk="1" fontAlgn="auto" latinLnBrk="0" hangingPunct="1">
              <a:lnSpc>
                <a:spcPts val="1306"/>
              </a:lnSpc>
              <a:spcBef>
                <a:spcPts val="0"/>
              </a:spcBef>
              <a:spcAft>
                <a:spcPts val="0"/>
              </a:spcAft>
              <a:buClrTx/>
              <a:buSzTx/>
              <a:buFontTx/>
              <a:buNone/>
              <a:tabLst/>
              <a:defRPr/>
            </a:pPr>
            <a:r>
              <a:rPr kumimoji="0" lang="en-US" sz="117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Programme</a:t>
            </a:r>
            <a:r>
              <a:rPr kumimoji="0" lang="en-US" sz="1177" b="0" i="0" u="none" strike="noStrike" kern="1200" cap="none" spc="0" normalizeH="0" baseline="0" noProof="0" dirty="0">
                <a:ln>
                  <a:noFill/>
                </a:ln>
                <a:solidFill>
                  <a:srgbClr val="000000"/>
                </a:solidFill>
                <a:effectLst/>
                <a:uLnTx/>
                <a:uFillTx/>
                <a:latin typeface="Montserrat"/>
                <a:ea typeface="Montserrat"/>
                <a:cs typeface="Montserrat"/>
                <a:sym typeface="Montserrat"/>
              </a:rPr>
              <a:t> de recherche Caen la mer / Ville de Caen / Université / ADEME</a:t>
            </a:r>
          </a:p>
        </p:txBody>
      </p:sp>
      <p:grpSp>
        <p:nvGrpSpPr>
          <p:cNvPr id="69" name="Group 69"/>
          <p:cNvGrpSpPr/>
          <p:nvPr/>
        </p:nvGrpSpPr>
        <p:grpSpPr>
          <a:xfrm rot="-648660">
            <a:off x="4307929" y="230958"/>
            <a:ext cx="1730312" cy="779609"/>
            <a:chOff x="0" y="0"/>
            <a:chExt cx="683580" cy="307993"/>
          </a:xfrm>
        </p:grpSpPr>
        <p:sp>
          <p:nvSpPr>
            <p:cNvPr id="70" name="Freeform 70"/>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7ED957"/>
            </a:solidFill>
          </p:spPr>
          <p:txBody>
            <a:bodyPr/>
            <a:lstStyle/>
            <a:p>
              <a:endParaRPr lang="fr-FR"/>
            </a:p>
          </p:txBody>
        </p:sp>
        <p:sp>
          <p:nvSpPr>
            <p:cNvPr id="71" name="TextBox 71"/>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2" name="TextBox 72"/>
          <p:cNvSpPr txBox="1"/>
          <p:nvPr/>
        </p:nvSpPr>
        <p:spPr>
          <a:xfrm rot="-648660">
            <a:off x="4472836" y="292932"/>
            <a:ext cx="1395733" cy="599075"/>
          </a:xfrm>
          <a:prstGeom prst="rect">
            <a:avLst/>
          </a:prstGeom>
        </p:spPr>
        <p:txBody>
          <a:bodyPr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100"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ADAPTATION AU CHANGEMENT CLIMATIQUE</a:t>
            </a:r>
          </a:p>
        </p:txBody>
      </p:sp>
      <p:grpSp>
        <p:nvGrpSpPr>
          <p:cNvPr id="77" name="Group 7">
            <a:extLst>
              <a:ext uri="{FF2B5EF4-FFF2-40B4-BE49-F238E27FC236}">
                <a16:creationId xmlns:a16="http://schemas.microsoft.com/office/drawing/2014/main" id="{E703B268-3182-4F35-CCC0-8D389888B923}"/>
              </a:ext>
            </a:extLst>
          </p:cNvPr>
          <p:cNvGrpSpPr/>
          <p:nvPr/>
        </p:nvGrpSpPr>
        <p:grpSpPr>
          <a:xfrm>
            <a:off x="819471" y="3668450"/>
            <a:ext cx="192776" cy="192776"/>
            <a:chOff x="0" y="0"/>
            <a:chExt cx="812800" cy="812800"/>
          </a:xfrm>
        </p:grpSpPr>
        <p:sp>
          <p:nvSpPr>
            <p:cNvPr id="78" name="Freeform 8">
              <a:extLst>
                <a:ext uri="{FF2B5EF4-FFF2-40B4-BE49-F238E27FC236}">
                  <a16:creationId xmlns:a16="http://schemas.microsoft.com/office/drawing/2014/main" id="{C822FF53-B487-9444-7C05-D8AA4A6604B4}"/>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79" name="TextBox 9">
              <a:extLst>
                <a:ext uri="{FF2B5EF4-FFF2-40B4-BE49-F238E27FC236}">
                  <a16:creationId xmlns:a16="http://schemas.microsoft.com/office/drawing/2014/main" id="{82448B84-D540-9FF6-09DD-5EE71191E4F4}"/>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TextBox 20">
            <a:extLst>
              <a:ext uri="{FF2B5EF4-FFF2-40B4-BE49-F238E27FC236}">
                <a16:creationId xmlns:a16="http://schemas.microsoft.com/office/drawing/2014/main" id="{89747D62-983B-547F-6DA8-7DC8818D5765}"/>
              </a:ext>
            </a:extLst>
          </p:cNvPr>
          <p:cNvSpPr txBox="1"/>
          <p:nvPr/>
        </p:nvSpPr>
        <p:spPr>
          <a:xfrm>
            <a:off x="1170027" y="3694514"/>
            <a:ext cx="2625124" cy="500137"/>
          </a:xfrm>
          <a:prstGeom prst="rect">
            <a:avLst/>
          </a:prstGeom>
        </p:spPr>
        <p:txBody>
          <a:bodyPr wrap="square" lIns="0" tIns="0" rIns="0" bIns="0" rtlCol="0" anchor="t">
            <a:spAutoFit/>
          </a:bodyPr>
          <a:lstStyle/>
          <a:p>
            <a:pPr marL="0" marR="0" lvl="0" indent="0" algn="l" defTabSz="914400" rtl="0" eaLnBrk="1" fontAlgn="auto" latinLnBrk="0" hangingPunct="1">
              <a:lnSpc>
                <a:spcPts val="1302"/>
              </a:lnSpc>
              <a:spcBef>
                <a:spcPts val="0"/>
              </a:spcBef>
              <a:spcAft>
                <a:spcPts val="0"/>
              </a:spcAft>
              <a:buClrTx/>
              <a:buSzTx/>
              <a:buFontTx/>
              <a:buNone/>
              <a:tabLst/>
              <a:defRPr/>
            </a:pP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Contribution au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programme</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alimentaire</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territorial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piloté</a:t>
            </a:r>
            <a:r>
              <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rPr>
              <a:t> par Caen Normandie </a:t>
            </a:r>
            <a:r>
              <a:rPr kumimoji="0" lang="en-US" sz="1173"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Métropole</a:t>
            </a:r>
            <a:endParaRPr kumimoji="0" lang="en-US" sz="1173"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grpSp>
        <p:nvGrpSpPr>
          <p:cNvPr id="81" name="Group 2"/>
          <p:cNvGrpSpPr/>
          <p:nvPr/>
        </p:nvGrpSpPr>
        <p:grpSpPr>
          <a:xfrm>
            <a:off x="8153809" y="1379127"/>
            <a:ext cx="3508677" cy="4414016"/>
            <a:chOff x="-8349" y="-28575"/>
            <a:chExt cx="1975139" cy="2462122"/>
          </a:xfrm>
        </p:grpSpPr>
        <p:sp>
          <p:nvSpPr>
            <p:cNvPr id="82" name="Freeform 3"/>
            <p:cNvSpPr/>
            <p:nvPr/>
          </p:nvSpPr>
          <p:spPr>
            <a:xfrm>
              <a:off x="-8349" y="0"/>
              <a:ext cx="1975139" cy="2433547"/>
            </a:xfrm>
            <a:custGeom>
              <a:avLst/>
              <a:gdLst/>
              <a:ahLst/>
              <a:cxnLst/>
              <a:rect l="l" t="t" r="r" b="b"/>
              <a:pathLst>
                <a:path w="1966790" h="2433547">
                  <a:moveTo>
                    <a:pt x="77193" y="0"/>
                  </a:moveTo>
                  <a:lnTo>
                    <a:pt x="1889597" y="0"/>
                  </a:lnTo>
                  <a:cubicBezTo>
                    <a:pt x="1932230" y="0"/>
                    <a:pt x="1966790" y="34560"/>
                    <a:pt x="1966790" y="77193"/>
                  </a:cubicBezTo>
                  <a:lnTo>
                    <a:pt x="1966790" y="2356354"/>
                  </a:lnTo>
                  <a:cubicBezTo>
                    <a:pt x="1966790" y="2398987"/>
                    <a:pt x="1932230" y="2433547"/>
                    <a:pt x="1889597" y="2433547"/>
                  </a:cubicBezTo>
                  <a:lnTo>
                    <a:pt x="77193" y="2433547"/>
                  </a:lnTo>
                  <a:cubicBezTo>
                    <a:pt x="34560" y="2433547"/>
                    <a:pt x="0" y="2398987"/>
                    <a:pt x="0" y="2356354"/>
                  </a:cubicBezTo>
                  <a:lnTo>
                    <a:pt x="0" y="77193"/>
                  </a:lnTo>
                  <a:cubicBezTo>
                    <a:pt x="0" y="34560"/>
                    <a:pt x="34560" y="0"/>
                    <a:pt x="77193" y="0"/>
                  </a:cubicBezTo>
                  <a:close/>
                </a:path>
              </a:pathLst>
            </a:custGeom>
            <a:solidFill>
              <a:srgbClr val="E4E4E4"/>
            </a:solidFill>
          </p:spPr>
          <p:txBody>
            <a:bodyPr/>
            <a:lstStyle/>
            <a:p>
              <a:endParaRPr lang="fr-FR"/>
            </a:p>
          </p:txBody>
        </p:sp>
        <p:sp>
          <p:nvSpPr>
            <p:cNvPr id="83" name="TextBox 4"/>
            <p:cNvSpPr txBox="1"/>
            <p:nvPr/>
          </p:nvSpPr>
          <p:spPr>
            <a:xfrm>
              <a:off x="0" y="-28575"/>
              <a:ext cx="1966790" cy="2462122"/>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 5"/>
          <p:cNvGrpSpPr/>
          <p:nvPr/>
        </p:nvGrpSpPr>
        <p:grpSpPr>
          <a:xfrm>
            <a:off x="8153809" y="985699"/>
            <a:ext cx="3508678" cy="2232050"/>
            <a:chOff x="0" y="0"/>
            <a:chExt cx="829077" cy="541586"/>
          </a:xfrm>
        </p:grpSpPr>
        <p:sp>
          <p:nvSpPr>
            <p:cNvPr id="85" name="Freeform 6"/>
            <p:cNvSpPr/>
            <p:nvPr/>
          </p:nvSpPr>
          <p:spPr>
            <a:xfrm>
              <a:off x="0" y="0"/>
              <a:ext cx="829077" cy="541586"/>
            </a:xfrm>
            <a:custGeom>
              <a:avLst/>
              <a:gdLst/>
              <a:ahLst/>
              <a:cxnLst/>
              <a:rect l="l" t="t" r="r" b="b"/>
              <a:pathLst>
                <a:path w="829077" h="541586">
                  <a:moveTo>
                    <a:pt x="72505" y="0"/>
                  </a:moveTo>
                  <a:lnTo>
                    <a:pt x="756573" y="0"/>
                  </a:lnTo>
                  <a:cubicBezTo>
                    <a:pt x="796616" y="0"/>
                    <a:pt x="829077" y="32462"/>
                    <a:pt x="829077" y="72505"/>
                  </a:cubicBezTo>
                  <a:lnTo>
                    <a:pt x="829077" y="469081"/>
                  </a:lnTo>
                  <a:cubicBezTo>
                    <a:pt x="829077" y="509125"/>
                    <a:pt x="796616" y="541586"/>
                    <a:pt x="756573" y="541586"/>
                  </a:cubicBezTo>
                  <a:lnTo>
                    <a:pt x="72505" y="541586"/>
                  </a:lnTo>
                  <a:cubicBezTo>
                    <a:pt x="32462" y="541586"/>
                    <a:pt x="0" y="509125"/>
                    <a:pt x="0" y="469081"/>
                  </a:cubicBezTo>
                  <a:lnTo>
                    <a:pt x="0" y="72505"/>
                  </a:lnTo>
                  <a:cubicBezTo>
                    <a:pt x="0" y="32462"/>
                    <a:pt x="32462" y="0"/>
                    <a:pt x="72505" y="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86" name="Group 7"/>
          <p:cNvGrpSpPr/>
          <p:nvPr/>
        </p:nvGrpSpPr>
        <p:grpSpPr>
          <a:xfrm>
            <a:off x="8168639" y="2959994"/>
            <a:ext cx="3493847" cy="543777"/>
            <a:chOff x="0" y="0"/>
            <a:chExt cx="1406578" cy="224302"/>
          </a:xfrm>
        </p:grpSpPr>
        <p:sp>
          <p:nvSpPr>
            <p:cNvPr id="87" name="Freeform 8"/>
            <p:cNvSpPr/>
            <p:nvPr/>
          </p:nvSpPr>
          <p:spPr>
            <a:xfrm>
              <a:off x="0" y="0"/>
              <a:ext cx="1406578" cy="224302"/>
            </a:xfrm>
            <a:custGeom>
              <a:avLst/>
              <a:gdLst/>
              <a:ahLst/>
              <a:cxnLst/>
              <a:rect l="l" t="t" r="r" b="b"/>
              <a:pathLst>
                <a:path w="1406578" h="224302">
                  <a:moveTo>
                    <a:pt x="0" y="0"/>
                  </a:moveTo>
                  <a:lnTo>
                    <a:pt x="1406578" y="0"/>
                  </a:lnTo>
                  <a:lnTo>
                    <a:pt x="1406578" y="224302"/>
                  </a:lnTo>
                  <a:lnTo>
                    <a:pt x="0" y="224302"/>
                  </a:lnTo>
                  <a:close/>
                </a:path>
              </a:pathLst>
            </a:custGeom>
            <a:solidFill>
              <a:srgbClr val="E4E4E4"/>
            </a:solidFill>
          </p:spPr>
          <p:txBody>
            <a:bodyPr/>
            <a:lstStyle/>
            <a:p>
              <a:endParaRPr lang="fr-FR"/>
            </a:p>
          </p:txBody>
        </p:sp>
        <p:sp>
          <p:nvSpPr>
            <p:cNvPr id="88" name="TextBox 9"/>
            <p:cNvSpPr txBox="1"/>
            <p:nvPr/>
          </p:nvSpPr>
          <p:spPr>
            <a:xfrm>
              <a:off x="0" y="-38100"/>
              <a:ext cx="1406578" cy="26240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9" name="Group 10"/>
          <p:cNvGrpSpPr/>
          <p:nvPr/>
        </p:nvGrpSpPr>
        <p:grpSpPr>
          <a:xfrm>
            <a:off x="8491629" y="5021519"/>
            <a:ext cx="189178" cy="189178"/>
            <a:chOff x="0" y="0"/>
            <a:chExt cx="812800" cy="812800"/>
          </a:xfrm>
        </p:grpSpPr>
        <p:sp>
          <p:nvSpPr>
            <p:cNvPr id="90"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91" name="TextBox 12"/>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2" name="Group 13"/>
          <p:cNvGrpSpPr/>
          <p:nvPr/>
        </p:nvGrpSpPr>
        <p:grpSpPr>
          <a:xfrm>
            <a:off x="8491629" y="4067798"/>
            <a:ext cx="189178" cy="189178"/>
            <a:chOff x="0" y="0"/>
            <a:chExt cx="812800" cy="812800"/>
          </a:xfrm>
        </p:grpSpPr>
        <p:sp>
          <p:nvSpPr>
            <p:cNvPr id="93"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94" name="TextBox 15"/>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5" name="Group 16"/>
          <p:cNvGrpSpPr/>
          <p:nvPr/>
        </p:nvGrpSpPr>
        <p:grpSpPr>
          <a:xfrm>
            <a:off x="8491629" y="4537487"/>
            <a:ext cx="189178" cy="189178"/>
            <a:chOff x="0" y="0"/>
            <a:chExt cx="812800" cy="812800"/>
          </a:xfrm>
        </p:grpSpPr>
        <p:sp>
          <p:nvSpPr>
            <p:cNvPr id="96"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97" name="TextBox 18"/>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19"/>
          <p:cNvSpPr txBox="1"/>
          <p:nvPr/>
        </p:nvSpPr>
        <p:spPr>
          <a:xfrm>
            <a:off x="8491629" y="3100758"/>
            <a:ext cx="2988137" cy="516936"/>
          </a:xfrm>
          <a:prstGeom prst="rect">
            <a:avLst/>
          </a:prstGeom>
        </p:spPr>
        <p:txBody>
          <a:bodyPr lIns="0" tIns="0" rIns="0" bIns="0" rtlCol="0" anchor="t">
            <a:spAutoFit/>
          </a:bodyPr>
          <a:lstStyle/>
          <a:p>
            <a:pPr marL="0" marR="0" lvl="0" indent="0" algn="l" defTabSz="914400" rtl="0" eaLnBrk="1" fontAlgn="auto" latinLnBrk="0" hangingPunct="1">
              <a:lnSpc>
                <a:spcPts val="2031"/>
              </a:lnSpc>
              <a:spcBef>
                <a:spcPts val="0"/>
              </a:spcBef>
              <a:spcAft>
                <a:spcPts val="0"/>
              </a:spcAft>
              <a:buClrTx/>
              <a:buSzTx/>
              <a:buFontTx/>
              <a:buNone/>
              <a:tabLst/>
              <a:defRPr/>
            </a:pPr>
            <a:r>
              <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Appel à </a:t>
            </a:r>
            <a:r>
              <a:rPr kumimoji="0" lang="en-US" sz="2010"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projets</a:t>
            </a:r>
            <a:endParaRPr lang="en-US" sz="2010" b="1" dirty="0">
              <a:solidFill>
                <a:srgbClr val="231F20"/>
              </a:solidFill>
              <a:latin typeface="Agrandir Bold"/>
              <a:ea typeface="Agrandir Bold"/>
              <a:cs typeface="Agrandir Bold"/>
              <a:sym typeface="Agrandir Bold"/>
            </a:endParaRPr>
          </a:p>
          <a:p>
            <a:pPr marL="0" marR="0" lvl="0" indent="0" algn="l" defTabSz="914400" rtl="0" eaLnBrk="1" fontAlgn="auto" latinLnBrk="0" hangingPunct="1">
              <a:lnSpc>
                <a:spcPts val="2031"/>
              </a:lnSpc>
              <a:spcBef>
                <a:spcPts val="0"/>
              </a:spcBef>
              <a:spcAft>
                <a:spcPts val="0"/>
              </a:spcAft>
              <a:buClrTx/>
              <a:buSzTx/>
              <a:buFontTx/>
              <a:buNone/>
              <a:tabLst/>
              <a:defRPr/>
            </a:pPr>
            <a:r>
              <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“Communes en transition”</a:t>
            </a:r>
          </a:p>
        </p:txBody>
      </p:sp>
      <p:sp>
        <p:nvSpPr>
          <p:cNvPr id="99" name="TextBox 20"/>
          <p:cNvSpPr txBox="1"/>
          <p:nvPr/>
        </p:nvSpPr>
        <p:spPr>
          <a:xfrm>
            <a:off x="8835641" y="5027869"/>
            <a:ext cx="2419986" cy="166712"/>
          </a:xfrm>
          <a:prstGeom prst="rect">
            <a:avLst/>
          </a:prstGeom>
        </p:spPr>
        <p:txBody>
          <a:bodyPr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a:ln>
                  <a:noFill/>
                </a:ln>
                <a:solidFill>
                  <a:srgbClr val="000000"/>
                </a:solidFill>
                <a:effectLst/>
                <a:uLnTx/>
                <a:uFillTx/>
                <a:latin typeface="Montserrat"/>
                <a:ea typeface="Montserrat"/>
                <a:cs typeface="Montserrat"/>
                <a:sym typeface="Montserrat"/>
              </a:rPr>
              <a:t>55 000 € de subventions</a:t>
            </a:r>
          </a:p>
        </p:txBody>
      </p:sp>
      <p:sp>
        <p:nvSpPr>
          <p:cNvPr id="100" name="TextBox 21"/>
          <p:cNvSpPr txBox="1"/>
          <p:nvPr/>
        </p:nvSpPr>
        <p:spPr>
          <a:xfrm>
            <a:off x="8835642" y="4074148"/>
            <a:ext cx="2739679" cy="475708"/>
          </a:xfrm>
          <a:prstGeom prst="rect">
            <a:avLst/>
          </a:prstGeom>
        </p:spPr>
        <p:txBody>
          <a:bodyPr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Thématique</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2025 “Ville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verte</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ville</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fraîche</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p>
          <a:p>
            <a:pPr marL="0" marR="0" lvl="0" indent="0" algn="l" defTabSz="914400" rtl="0" eaLnBrk="1" fontAlgn="auto" latinLnBrk="0" hangingPunct="1">
              <a:lnSpc>
                <a:spcPts val="1141"/>
              </a:lnSpc>
              <a:spcBef>
                <a:spcPts val="0"/>
              </a:spcBef>
              <a:spcAft>
                <a:spcPts val="0"/>
              </a:spcAft>
              <a:buClrTx/>
              <a:buSzTx/>
              <a:buFontTx/>
              <a:buNone/>
              <a:tabLst/>
              <a:defRPr/>
            </a:pPr>
            <a:endPar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101" name="TextBox 22"/>
          <p:cNvSpPr txBox="1"/>
          <p:nvPr/>
        </p:nvSpPr>
        <p:spPr>
          <a:xfrm>
            <a:off x="8835641" y="4543837"/>
            <a:ext cx="2584425" cy="166712"/>
          </a:xfrm>
          <a:prstGeom prst="rect">
            <a:avLst/>
          </a:prstGeom>
        </p:spPr>
        <p:txBody>
          <a:bodyPr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12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projets</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lauréats</a:t>
            </a:r>
            <a:endPar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grpSp>
        <p:nvGrpSpPr>
          <p:cNvPr id="110" name="Group 69">
            <a:extLst>
              <a:ext uri="{FF2B5EF4-FFF2-40B4-BE49-F238E27FC236}">
                <a16:creationId xmlns:a16="http://schemas.microsoft.com/office/drawing/2014/main" id="{C4B91BFC-7225-3D62-850D-5BACBFC53D46}"/>
              </a:ext>
            </a:extLst>
          </p:cNvPr>
          <p:cNvGrpSpPr/>
          <p:nvPr/>
        </p:nvGrpSpPr>
        <p:grpSpPr>
          <a:xfrm rot="-648660">
            <a:off x="8058318" y="235023"/>
            <a:ext cx="1730312" cy="779609"/>
            <a:chOff x="0" y="0"/>
            <a:chExt cx="683580" cy="307993"/>
          </a:xfrm>
        </p:grpSpPr>
        <p:sp>
          <p:nvSpPr>
            <p:cNvPr id="111" name="Freeform 70">
              <a:extLst>
                <a:ext uri="{FF2B5EF4-FFF2-40B4-BE49-F238E27FC236}">
                  <a16:creationId xmlns:a16="http://schemas.microsoft.com/office/drawing/2014/main" id="{E9E64DEE-3FD7-7175-C9C1-20C600EC572C}"/>
                </a:ext>
              </a:extLst>
            </p:cNvPr>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7ED957"/>
            </a:solidFill>
          </p:spPr>
          <p:txBody>
            <a:bodyPr/>
            <a:lstStyle/>
            <a:p>
              <a:endParaRPr lang="fr-FR"/>
            </a:p>
          </p:txBody>
        </p:sp>
        <p:sp>
          <p:nvSpPr>
            <p:cNvPr id="112" name="TextBox 71">
              <a:extLst>
                <a:ext uri="{FF2B5EF4-FFF2-40B4-BE49-F238E27FC236}">
                  <a16:creationId xmlns:a16="http://schemas.microsoft.com/office/drawing/2014/main" id="{FF810BBC-DEA0-08E4-BD71-2C9D17011AE9}"/>
                </a:ext>
              </a:extLst>
            </p:cNvPr>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3" name="TextBox 72">
            <a:extLst>
              <a:ext uri="{FF2B5EF4-FFF2-40B4-BE49-F238E27FC236}">
                <a16:creationId xmlns:a16="http://schemas.microsoft.com/office/drawing/2014/main" id="{7C2F082E-BBA3-83CD-C62B-B60635F9F623}"/>
              </a:ext>
            </a:extLst>
          </p:cNvPr>
          <p:cNvSpPr txBox="1"/>
          <p:nvPr/>
        </p:nvSpPr>
        <p:spPr>
          <a:xfrm rot="-648660">
            <a:off x="8223225" y="296997"/>
            <a:ext cx="1395733" cy="599075"/>
          </a:xfrm>
          <a:prstGeom prst="rect">
            <a:avLst/>
          </a:prstGeom>
        </p:spPr>
        <p:txBody>
          <a:bodyPr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100"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ADAPTATION AU CHANGEMENT CLIMATIQUE</a:t>
            </a:r>
          </a:p>
        </p:txBody>
      </p:sp>
      <p:sp>
        <p:nvSpPr>
          <p:cNvPr id="114" name="Rectangle : coins arrondis 113">
            <a:extLst>
              <a:ext uri="{FF2B5EF4-FFF2-40B4-BE49-F238E27FC236}">
                <a16:creationId xmlns:a16="http://schemas.microsoft.com/office/drawing/2014/main" id="{0FE4894D-D379-5CB2-6427-27EAEF3AF337}"/>
              </a:ext>
            </a:extLst>
          </p:cNvPr>
          <p:cNvSpPr/>
          <p:nvPr/>
        </p:nvSpPr>
        <p:spPr>
          <a:xfrm>
            <a:off x="4359822" y="985699"/>
            <a:ext cx="3478718" cy="4774255"/>
          </a:xfrm>
          <a:prstGeom prst="roundRect">
            <a:avLst>
              <a:gd name="adj" fmla="val 4061"/>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13003" y="1447800"/>
            <a:ext cx="3409976" cy="4534988"/>
            <a:chOff x="0" y="0"/>
            <a:chExt cx="1966790" cy="2488104"/>
          </a:xfrm>
        </p:grpSpPr>
        <p:sp>
          <p:nvSpPr>
            <p:cNvPr id="3" name="Freeform 3"/>
            <p:cNvSpPr/>
            <p:nvPr/>
          </p:nvSpPr>
          <p:spPr>
            <a:xfrm>
              <a:off x="0" y="0"/>
              <a:ext cx="1966790" cy="2488104"/>
            </a:xfrm>
            <a:custGeom>
              <a:avLst/>
              <a:gdLst/>
              <a:ahLst/>
              <a:cxnLst/>
              <a:rect l="l" t="t" r="r" b="b"/>
              <a:pathLst>
                <a:path w="1966790" h="2488104">
                  <a:moveTo>
                    <a:pt x="77193" y="0"/>
                  </a:moveTo>
                  <a:lnTo>
                    <a:pt x="1889597" y="0"/>
                  </a:lnTo>
                  <a:cubicBezTo>
                    <a:pt x="1932230" y="0"/>
                    <a:pt x="1966790" y="34560"/>
                    <a:pt x="1966790" y="77193"/>
                  </a:cubicBezTo>
                  <a:lnTo>
                    <a:pt x="1966790" y="2410911"/>
                  </a:lnTo>
                  <a:cubicBezTo>
                    <a:pt x="1966790" y="2453543"/>
                    <a:pt x="1932230" y="2488104"/>
                    <a:pt x="1889597" y="2488104"/>
                  </a:cubicBezTo>
                  <a:lnTo>
                    <a:pt x="77193" y="2488104"/>
                  </a:lnTo>
                  <a:cubicBezTo>
                    <a:pt x="34560" y="2488104"/>
                    <a:pt x="0" y="2453543"/>
                    <a:pt x="0" y="2410911"/>
                  </a:cubicBezTo>
                  <a:lnTo>
                    <a:pt x="0" y="77193"/>
                  </a:lnTo>
                  <a:cubicBezTo>
                    <a:pt x="0" y="34560"/>
                    <a:pt x="34560" y="0"/>
                    <a:pt x="77193" y="0"/>
                  </a:cubicBezTo>
                  <a:close/>
                </a:path>
              </a:pathLst>
            </a:custGeom>
            <a:solidFill>
              <a:srgbClr val="E4E4E4"/>
            </a:solidFill>
          </p:spPr>
          <p:txBody>
            <a:bodyPr/>
            <a:lstStyle/>
            <a:p>
              <a:endParaRPr lang="fr-FR"/>
            </a:p>
          </p:txBody>
        </p:sp>
        <p:sp>
          <p:nvSpPr>
            <p:cNvPr id="4" name="TextBox 4"/>
            <p:cNvSpPr txBox="1"/>
            <p:nvPr/>
          </p:nvSpPr>
          <p:spPr>
            <a:xfrm>
              <a:off x="0" y="-38100"/>
              <a:ext cx="1966790" cy="25262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4391012" y="1447799"/>
            <a:ext cx="3409976" cy="4534989"/>
            <a:chOff x="0" y="0"/>
            <a:chExt cx="1966790" cy="2488104"/>
          </a:xfrm>
        </p:grpSpPr>
        <p:sp>
          <p:nvSpPr>
            <p:cNvPr id="6" name="Freeform 6"/>
            <p:cNvSpPr/>
            <p:nvPr/>
          </p:nvSpPr>
          <p:spPr>
            <a:xfrm>
              <a:off x="0" y="0"/>
              <a:ext cx="1966790" cy="2488104"/>
            </a:xfrm>
            <a:custGeom>
              <a:avLst/>
              <a:gdLst/>
              <a:ahLst/>
              <a:cxnLst/>
              <a:rect l="l" t="t" r="r" b="b"/>
              <a:pathLst>
                <a:path w="1966790" h="2488104">
                  <a:moveTo>
                    <a:pt x="77193" y="0"/>
                  </a:moveTo>
                  <a:lnTo>
                    <a:pt x="1889597" y="0"/>
                  </a:lnTo>
                  <a:cubicBezTo>
                    <a:pt x="1932230" y="0"/>
                    <a:pt x="1966790" y="34560"/>
                    <a:pt x="1966790" y="77193"/>
                  </a:cubicBezTo>
                  <a:lnTo>
                    <a:pt x="1966790" y="2410911"/>
                  </a:lnTo>
                  <a:cubicBezTo>
                    <a:pt x="1966790" y="2453543"/>
                    <a:pt x="1932230" y="2488104"/>
                    <a:pt x="1889597" y="2488104"/>
                  </a:cubicBezTo>
                  <a:lnTo>
                    <a:pt x="77193" y="2488104"/>
                  </a:lnTo>
                  <a:cubicBezTo>
                    <a:pt x="34560" y="2488104"/>
                    <a:pt x="0" y="2453543"/>
                    <a:pt x="0" y="2410911"/>
                  </a:cubicBezTo>
                  <a:lnTo>
                    <a:pt x="0" y="77193"/>
                  </a:lnTo>
                  <a:cubicBezTo>
                    <a:pt x="0" y="34560"/>
                    <a:pt x="34560" y="0"/>
                    <a:pt x="77193" y="0"/>
                  </a:cubicBezTo>
                  <a:close/>
                </a:path>
              </a:pathLst>
            </a:custGeom>
            <a:solidFill>
              <a:srgbClr val="E4E4E4"/>
            </a:solidFill>
          </p:spPr>
          <p:txBody>
            <a:bodyPr/>
            <a:lstStyle/>
            <a:p>
              <a:endParaRPr lang="fr-FR"/>
            </a:p>
          </p:txBody>
        </p:sp>
        <p:sp>
          <p:nvSpPr>
            <p:cNvPr id="7" name="TextBox 7"/>
            <p:cNvSpPr txBox="1"/>
            <p:nvPr/>
          </p:nvSpPr>
          <p:spPr>
            <a:xfrm>
              <a:off x="0" y="-38100"/>
              <a:ext cx="1966790" cy="25262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8113004" y="1097734"/>
            <a:ext cx="3416893" cy="2315542"/>
            <a:chOff x="0" y="0"/>
            <a:chExt cx="829077" cy="561845"/>
          </a:xfrm>
        </p:grpSpPr>
        <p:sp>
          <p:nvSpPr>
            <p:cNvPr id="9" name="Freeform 9"/>
            <p:cNvSpPr/>
            <p:nvPr/>
          </p:nvSpPr>
          <p:spPr>
            <a:xfrm>
              <a:off x="0" y="0"/>
              <a:ext cx="829077" cy="561845"/>
            </a:xfrm>
            <a:custGeom>
              <a:avLst/>
              <a:gdLst/>
              <a:ahLst/>
              <a:cxnLst/>
              <a:rect l="l" t="t" r="r" b="b"/>
              <a:pathLst>
                <a:path w="829077" h="561845">
                  <a:moveTo>
                    <a:pt x="72505" y="0"/>
                  </a:moveTo>
                  <a:lnTo>
                    <a:pt x="756573" y="0"/>
                  </a:lnTo>
                  <a:cubicBezTo>
                    <a:pt x="796616" y="0"/>
                    <a:pt x="829077" y="32462"/>
                    <a:pt x="829077" y="72505"/>
                  </a:cubicBezTo>
                  <a:lnTo>
                    <a:pt x="829077" y="489340"/>
                  </a:lnTo>
                  <a:cubicBezTo>
                    <a:pt x="829077" y="529383"/>
                    <a:pt x="796616" y="561845"/>
                    <a:pt x="756573" y="561845"/>
                  </a:cubicBezTo>
                  <a:lnTo>
                    <a:pt x="72505" y="561845"/>
                  </a:lnTo>
                  <a:cubicBezTo>
                    <a:pt x="32462" y="561845"/>
                    <a:pt x="0" y="529383"/>
                    <a:pt x="0" y="489340"/>
                  </a:cubicBezTo>
                  <a:lnTo>
                    <a:pt x="0" y="72505"/>
                  </a:lnTo>
                  <a:cubicBezTo>
                    <a:pt x="0" y="32462"/>
                    <a:pt x="32462" y="0"/>
                    <a:pt x="72505" y="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0" name="Group 10"/>
          <p:cNvGrpSpPr/>
          <p:nvPr/>
        </p:nvGrpSpPr>
        <p:grpSpPr>
          <a:xfrm>
            <a:off x="8113003" y="3090874"/>
            <a:ext cx="3409976" cy="608424"/>
            <a:chOff x="0" y="0"/>
            <a:chExt cx="1406578" cy="250968"/>
          </a:xfrm>
        </p:grpSpPr>
        <p:sp>
          <p:nvSpPr>
            <p:cNvPr id="11" name="Freeform 11"/>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4E4E4"/>
            </a:solidFill>
          </p:spPr>
          <p:txBody>
            <a:bodyPr/>
            <a:lstStyle/>
            <a:p>
              <a:endParaRPr lang="fr-FR"/>
            </a:p>
          </p:txBody>
        </p:sp>
        <p:sp>
          <p:nvSpPr>
            <p:cNvPr id="12" name="TextBox 12"/>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4385428" y="1097734"/>
            <a:ext cx="3416893" cy="2315542"/>
            <a:chOff x="0" y="0"/>
            <a:chExt cx="829077" cy="561845"/>
          </a:xfrm>
        </p:grpSpPr>
        <p:sp>
          <p:nvSpPr>
            <p:cNvPr id="14" name="Freeform 14"/>
            <p:cNvSpPr/>
            <p:nvPr/>
          </p:nvSpPr>
          <p:spPr>
            <a:xfrm>
              <a:off x="0" y="0"/>
              <a:ext cx="829077" cy="561845"/>
            </a:xfrm>
            <a:custGeom>
              <a:avLst/>
              <a:gdLst/>
              <a:ahLst/>
              <a:cxnLst/>
              <a:rect l="l" t="t" r="r" b="b"/>
              <a:pathLst>
                <a:path w="829077" h="561845">
                  <a:moveTo>
                    <a:pt x="72505" y="0"/>
                  </a:moveTo>
                  <a:lnTo>
                    <a:pt x="756573" y="0"/>
                  </a:lnTo>
                  <a:cubicBezTo>
                    <a:pt x="796616" y="0"/>
                    <a:pt x="829077" y="32462"/>
                    <a:pt x="829077" y="72505"/>
                  </a:cubicBezTo>
                  <a:lnTo>
                    <a:pt x="829077" y="489340"/>
                  </a:lnTo>
                  <a:cubicBezTo>
                    <a:pt x="829077" y="529383"/>
                    <a:pt x="796616" y="561845"/>
                    <a:pt x="756573" y="561845"/>
                  </a:cubicBezTo>
                  <a:lnTo>
                    <a:pt x="72505" y="561845"/>
                  </a:lnTo>
                  <a:cubicBezTo>
                    <a:pt x="32462" y="561845"/>
                    <a:pt x="0" y="529383"/>
                    <a:pt x="0" y="489340"/>
                  </a:cubicBezTo>
                  <a:lnTo>
                    <a:pt x="0" y="72505"/>
                  </a:lnTo>
                  <a:cubicBezTo>
                    <a:pt x="0" y="32462"/>
                    <a:pt x="32462" y="0"/>
                    <a:pt x="72505"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5" name="Group 15"/>
          <p:cNvGrpSpPr/>
          <p:nvPr/>
        </p:nvGrpSpPr>
        <p:grpSpPr>
          <a:xfrm>
            <a:off x="8385742" y="4615818"/>
            <a:ext cx="189178" cy="18917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7" name="TextBox 17"/>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8"/>
          <p:cNvGrpSpPr/>
          <p:nvPr/>
        </p:nvGrpSpPr>
        <p:grpSpPr>
          <a:xfrm>
            <a:off x="8384570" y="5115810"/>
            <a:ext cx="189178" cy="18917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0" name="TextBox 20"/>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1"/>
          <p:cNvGrpSpPr/>
          <p:nvPr/>
        </p:nvGrpSpPr>
        <p:grpSpPr>
          <a:xfrm>
            <a:off x="4391012" y="3090874"/>
            <a:ext cx="3409976" cy="608424"/>
            <a:chOff x="0" y="0"/>
            <a:chExt cx="1406578" cy="250968"/>
          </a:xfrm>
        </p:grpSpPr>
        <p:sp>
          <p:nvSpPr>
            <p:cNvPr id="22" name="Freeform 22"/>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4E4E4"/>
            </a:solidFill>
          </p:spPr>
          <p:txBody>
            <a:bodyPr/>
            <a:lstStyle/>
            <a:p>
              <a:endParaRPr lang="fr-FR"/>
            </a:p>
          </p:txBody>
        </p:sp>
        <p:sp>
          <p:nvSpPr>
            <p:cNvPr id="23" name="TextBox 23"/>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roup 24"/>
          <p:cNvGrpSpPr/>
          <p:nvPr/>
        </p:nvGrpSpPr>
        <p:grpSpPr>
          <a:xfrm>
            <a:off x="4643669" y="5115810"/>
            <a:ext cx="189178" cy="18917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6" name="TextBox 26"/>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7"/>
          <p:cNvGrpSpPr/>
          <p:nvPr/>
        </p:nvGrpSpPr>
        <p:grpSpPr>
          <a:xfrm>
            <a:off x="4643669" y="4162088"/>
            <a:ext cx="189178" cy="18917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9" name="TextBox 29"/>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30"/>
          <p:cNvGrpSpPr/>
          <p:nvPr/>
        </p:nvGrpSpPr>
        <p:grpSpPr>
          <a:xfrm>
            <a:off x="4643669" y="4631778"/>
            <a:ext cx="189178" cy="18917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32" name="TextBox 32"/>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8389201" y="5520377"/>
            <a:ext cx="189178" cy="18917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35" name="TextBox 35"/>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6"/>
          <p:cNvGrpSpPr/>
          <p:nvPr/>
        </p:nvGrpSpPr>
        <p:grpSpPr>
          <a:xfrm>
            <a:off x="668022" y="1447282"/>
            <a:ext cx="3404924" cy="4534989"/>
            <a:chOff x="0" y="0"/>
            <a:chExt cx="1966790" cy="2488104"/>
          </a:xfrm>
        </p:grpSpPr>
        <p:sp>
          <p:nvSpPr>
            <p:cNvPr id="37" name="Freeform 37"/>
            <p:cNvSpPr/>
            <p:nvPr/>
          </p:nvSpPr>
          <p:spPr>
            <a:xfrm>
              <a:off x="0" y="0"/>
              <a:ext cx="1966790" cy="2488104"/>
            </a:xfrm>
            <a:custGeom>
              <a:avLst/>
              <a:gdLst/>
              <a:ahLst/>
              <a:cxnLst/>
              <a:rect l="l" t="t" r="r" b="b"/>
              <a:pathLst>
                <a:path w="1966790" h="2488104">
                  <a:moveTo>
                    <a:pt x="77307" y="0"/>
                  </a:moveTo>
                  <a:lnTo>
                    <a:pt x="1889483" y="0"/>
                  </a:lnTo>
                  <a:cubicBezTo>
                    <a:pt x="1909986" y="0"/>
                    <a:pt x="1929649" y="8145"/>
                    <a:pt x="1944147" y="22643"/>
                  </a:cubicBezTo>
                  <a:cubicBezTo>
                    <a:pt x="1958645" y="37141"/>
                    <a:pt x="1966790" y="56804"/>
                    <a:pt x="1966790" y="77307"/>
                  </a:cubicBezTo>
                  <a:lnTo>
                    <a:pt x="1966790" y="2410796"/>
                  </a:lnTo>
                  <a:cubicBezTo>
                    <a:pt x="1966790" y="2431300"/>
                    <a:pt x="1958645" y="2450963"/>
                    <a:pt x="1944147" y="2465461"/>
                  </a:cubicBezTo>
                  <a:cubicBezTo>
                    <a:pt x="1929649" y="2479959"/>
                    <a:pt x="1909986" y="2488104"/>
                    <a:pt x="1889483" y="2488104"/>
                  </a:cubicBezTo>
                  <a:lnTo>
                    <a:pt x="77307" y="2488104"/>
                  </a:lnTo>
                  <a:cubicBezTo>
                    <a:pt x="56804" y="2488104"/>
                    <a:pt x="37141" y="2479959"/>
                    <a:pt x="22643" y="2465461"/>
                  </a:cubicBezTo>
                  <a:cubicBezTo>
                    <a:pt x="8145" y="2450963"/>
                    <a:pt x="0" y="2431300"/>
                    <a:pt x="0" y="2410796"/>
                  </a:cubicBezTo>
                  <a:lnTo>
                    <a:pt x="0" y="77307"/>
                  </a:lnTo>
                  <a:cubicBezTo>
                    <a:pt x="0" y="56804"/>
                    <a:pt x="8145" y="37141"/>
                    <a:pt x="22643" y="22643"/>
                  </a:cubicBezTo>
                  <a:cubicBezTo>
                    <a:pt x="37141" y="8145"/>
                    <a:pt x="56804" y="0"/>
                    <a:pt x="77307" y="0"/>
                  </a:cubicBezTo>
                  <a:close/>
                </a:path>
              </a:pathLst>
            </a:custGeom>
            <a:solidFill>
              <a:srgbClr val="E4E4E4"/>
            </a:solidFill>
          </p:spPr>
          <p:txBody>
            <a:bodyPr/>
            <a:lstStyle/>
            <a:p>
              <a:endParaRPr lang="fr-FR"/>
            </a:p>
          </p:txBody>
        </p:sp>
        <p:sp>
          <p:nvSpPr>
            <p:cNvPr id="38" name="TextBox 38"/>
            <p:cNvSpPr txBox="1"/>
            <p:nvPr/>
          </p:nvSpPr>
          <p:spPr>
            <a:xfrm>
              <a:off x="0" y="-38100"/>
              <a:ext cx="1966790" cy="25262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9"/>
          <p:cNvGrpSpPr/>
          <p:nvPr/>
        </p:nvGrpSpPr>
        <p:grpSpPr>
          <a:xfrm>
            <a:off x="662447" y="1097733"/>
            <a:ext cx="3411831" cy="2312112"/>
            <a:chOff x="0" y="0"/>
            <a:chExt cx="829077" cy="561845"/>
          </a:xfrm>
        </p:grpSpPr>
        <p:sp>
          <p:nvSpPr>
            <p:cNvPr id="40" name="Freeform 40"/>
            <p:cNvSpPr/>
            <p:nvPr/>
          </p:nvSpPr>
          <p:spPr>
            <a:xfrm>
              <a:off x="0" y="0"/>
              <a:ext cx="829077" cy="561845"/>
            </a:xfrm>
            <a:custGeom>
              <a:avLst/>
              <a:gdLst/>
              <a:ahLst/>
              <a:cxnLst/>
              <a:rect l="l" t="t" r="r" b="b"/>
              <a:pathLst>
                <a:path w="829077" h="561845">
                  <a:moveTo>
                    <a:pt x="72612" y="0"/>
                  </a:moveTo>
                  <a:lnTo>
                    <a:pt x="756465" y="0"/>
                  </a:lnTo>
                  <a:cubicBezTo>
                    <a:pt x="796568" y="0"/>
                    <a:pt x="829077" y="32510"/>
                    <a:pt x="829077" y="72612"/>
                  </a:cubicBezTo>
                  <a:lnTo>
                    <a:pt x="829077" y="489232"/>
                  </a:lnTo>
                  <a:cubicBezTo>
                    <a:pt x="829077" y="508490"/>
                    <a:pt x="821427" y="526960"/>
                    <a:pt x="807810" y="540577"/>
                  </a:cubicBezTo>
                  <a:cubicBezTo>
                    <a:pt x="794192" y="554195"/>
                    <a:pt x="775723" y="561845"/>
                    <a:pt x="756465" y="561845"/>
                  </a:cubicBezTo>
                  <a:lnTo>
                    <a:pt x="72612" y="561845"/>
                  </a:lnTo>
                  <a:cubicBezTo>
                    <a:pt x="53354" y="561845"/>
                    <a:pt x="34885" y="554195"/>
                    <a:pt x="21268" y="540577"/>
                  </a:cubicBezTo>
                  <a:cubicBezTo>
                    <a:pt x="7650" y="526960"/>
                    <a:pt x="0" y="508490"/>
                    <a:pt x="0" y="489232"/>
                  </a:cubicBezTo>
                  <a:lnTo>
                    <a:pt x="0" y="72612"/>
                  </a:lnTo>
                  <a:cubicBezTo>
                    <a:pt x="0" y="53354"/>
                    <a:pt x="7650" y="34885"/>
                    <a:pt x="21268" y="21268"/>
                  </a:cubicBezTo>
                  <a:cubicBezTo>
                    <a:pt x="34885" y="7650"/>
                    <a:pt x="53354" y="0"/>
                    <a:pt x="72612" y="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41" name="Group 41"/>
          <p:cNvGrpSpPr/>
          <p:nvPr/>
        </p:nvGrpSpPr>
        <p:grpSpPr>
          <a:xfrm>
            <a:off x="920305" y="4175266"/>
            <a:ext cx="188898" cy="18889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43" name="TextBox 43"/>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4"/>
          <p:cNvGrpSpPr/>
          <p:nvPr/>
        </p:nvGrpSpPr>
        <p:grpSpPr>
          <a:xfrm>
            <a:off x="920305" y="5151864"/>
            <a:ext cx="188898" cy="18889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46" name="TextBox 46"/>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Group 47"/>
          <p:cNvGrpSpPr/>
          <p:nvPr/>
        </p:nvGrpSpPr>
        <p:grpSpPr>
          <a:xfrm>
            <a:off x="668022" y="3087921"/>
            <a:ext cx="3404924" cy="607523"/>
            <a:chOff x="0" y="0"/>
            <a:chExt cx="1406578" cy="250968"/>
          </a:xfrm>
        </p:grpSpPr>
        <p:sp>
          <p:nvSpPr>
            <p:cNvPr id="48" name="Freeform 48"/>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4E4E4"/>
            </a:solidFill>
          </p:spPr>
          <p:txBody>
            <a:bodyPr/>
            <a:lstStyle/>
            <a:p>
              <a:endParaRPr lang="fr-FR"/>
            </a:p>
          </p:txBody>
        </p:sp>
        <p:sp>
          <p:nvSpPr>
            <p:cNvPr id="49" name="TextBox 49"/>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oup 50"/>
          <p:cNvGrpSpPr/>
          <p:nvPr/>
        </p:nvGrpSpPr>
        <p:grpSpPr>
          <a:xfrm rot="-648660">
            <a:off x="648735" y="264664"/>
            <a:ext cx="1730312" cy="779609"/>
            <a:chOff x="0" y="0"/>
            <a:chExt cx="683580" cy="307993"/>
          </a:xfrm>
        </p:grpSpPr>
        <p:sp>
          <p:nvSpPr>
            <p:cNvPr id="51" name="Freeform 51"/>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0CC0DF"/>
            </a:solidFill>
          </p:spPr>
          <p:txBody>
            <a:bodyPr/>
            <a:lstStyle/>
            <a:p>
              <a:endParaRPr lang="fr-FR"/>
            </a:p>
          </p:txBody>
        </p:sp>
        <p:sp>
          <p:nvSpPr>
            <p:cNvPr id="52" name="TextBox 52"/>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3"/>
          <p:cNvGrpSpPr/>
          <p:nvPr/>
        </p:nvGrpSpPr>
        <p:grpSpPr>
          <a:xfrm rot="-648660">
            <a:off x="4397443" y="264664"/>
            <a:ext cx="1730312" cy="779609"/>
            <a:chOff x="0" y="0"/>
            <a:chExt cx="683580" cy="307993"/>
          </a:xfrm>
        </p:grpSpPr>
        <p:sp>
          <p:nvSpPr>
            <p:cNvPr id="54" name="Freeform 54"/>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0CC0DF"/>
            </a:solidFill>
          </p:spPr>
          <p:txBody>
            <a:bodyPr/>
            <a:lstStyle/>
            <a:p>
              <a:endParaRPr lang="fr-FR"/>
            </a:p>
          </p:txBody>
        </p:sp>
        <p:sp>
          <p:nvSpPr>
            <p:cNvPr id="55" name="TextBox 55"/>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 name="TextBox 56"/>
          <p:cNvSpPr txBox="1"/>
          <p:nvPr/>
        </p:nvSpPr>
        <p:spPr>
          <a:xfrm>
            <a:off x="4643669" y="3243080"/>
            <a:ext cx="3083692" cy="512961"/>
          </a:xfrm>
          <a:prstGeom prst="rect">
            <a:avLst/>
          </a:prstGeom>
        </p:spPr>
        <p:txBody>
          <a:bodyPr lIns="0" tIns="0" rIns="0" bIns="0" rtlCol="0" anchor="t">
            <a:spAutoFit/>
          </a:bodyPr>
          <a:lstStyle/>
          <a:p>
            <a:pPr marL="0" marR="0" lvl="0" indent="0" algn="l" defTabSz="914400" rtl="0" eaLnBrk="1" fontAlgn="auto" latinLnBrk="0" hangingPunct="1">
              <a:lnSpc>
                <a:spcPts val="2031"/>
              </a:lnSpc>
              <a:spcBef>
                <a:spcPts val="0"/>
              </a:spcBef>
              <a:spcAft>
                <a:spcPts val="0"/>
              </a:spcAft>
              <a:buClrTx/>
              <a:buSzTx/>
              <a:buFontTx/>
              <a:buNone/>
              <a:tabLst/>
              <a:defRPr/>
            </a:pPr>
            <a:r>
              <a:rPr kumimoji="0" lang="en-US" sz="2010"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Conférence</a:t>
            </a:r>
            <a:r>
              <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sur</a:t>
            </a:r>
          </a:p>
          <a:p>
            <a:pPr marL="0" marR="0" lvl="0" indent="0" algn="l" defTabSz="914400" rtl="0" eaLnBrk="1" fontAlgn="auto" latinLnBrk="0" hangingPunct="1">
              <a:lnSpc>
                <a:spcPts val="2031"/>
              </a:lnSpc>
              <a:spcBef>
                <a:spcPts val="0"/>
              </a:spcBef>
              <a:spcAft>
                <a:spcPts val="0"/>
              </a:spcAft>
              <a:buClrTx/>
              <a:buSzTx/>
              <a:buFontTx/>
              <a:buNone/>
              <a:tabLst/>
              <a:defRPr/>
            </a:pPr>
            <a:r>
              <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le </a:t>
            </a:r>
            <a:r>
              <a:rPr kumimoji="0" lang="en-US" sz="2010"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changement</a:t>
            </a:r>
            <a:r>
              <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a:t>
            </a:r>
            <a:r>
              <a:rPr kumimoji="0" lang="en-US" sz="2010"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climatique</a:t>
            </a:r>
            <a:endPar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endParaRPr>
          </a:p>
        </p:txBody>
      </p:sp>
      <p:sp>
        <p:nvSpPr>
          <p:cNvPr id="57" name="TextBox 57"/>
          <p:cNvSpPr txBox="1"/>
          <p:nvPr/>
        </p:nvSpPr>
        <p:spPr>
          <a:xfrm>
            <a:off x="8322940" y="3243079"/>
            <a:ext cx="3110405" cy="516936"/>
          </a:xfrm>
          <a:prstGeom prst="rect">
            <a:avLst/>
          </a:prstGeom>
        </p:spPr>
        <p:txBody>
          <a:bodyPr wrap="square" lIns="0" tIns="0" rIns="0" bIns="0" rtlCol="0" anchor="t">
            <a:spAutoFit/>
          </a:bodyPr>
          <a:lstStyle/>
          <a:p>
            <a:pPr marL="0" marR="0" lvl="0" indent="0" algn="l" defTabSz="914400" rtl="0" eaLnBrk="1" fontAlgn="auto" latinLnBrk="0" hangingPunct="1">
              <a:lnSpc>
                <a:spcPts val="2031"/>
              </a:lnSpc>
              <a:spcBef>
                <a:spcPts val="0"/>
              </a:spcBef>
              <a:spcAft>
                <a:spcPts val="0"/>
              </a:spcAft>
              <a:buClrTx/>
              <a:buSzTx/>
              <a:buFontTx/>
              <a:buNone/>
              <a:tabLst/>
              <a:defRPr/>
            </a:pPr>
            <a:r>
              <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Formation</a:t>
            </a:r>
          </a:p>
          <a:p>
            <a:pPr marL="0" marR="0" lvl="0" indent="0" algn="l" defTabSz="914400" rtl="0" eaLnBrk="1" fontAlgn="auto" latinLnBrk="0" hangingPunct="1">
              <a:lnSpc>
                <a:spcPts val="2031"/>
              </a:lnSpc>
              <a:spcBef>
                <a:spcPts val="0"/>
              </a:spcBef>
              <a:spcAft>
                <a:spcPts val="0"/>
              </a:spcAft>
              <a:buClrTx/>
              <a:buSzTx/>
              <a:buFontTx/>
              <a:buNone/>
              <a:tabLst/>
              <a:defRPr/>
            </a:pPr>
            <a:r>
              <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des </a:t>
            </a:r>
            <a:r>
              <a:rPr kumimoji="0" lang="en-US" sz="2010"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élus</a:t>
            </a:r>
            <a:r>
              <a:rPr kumimoji="0" lang="en-US" sz="2010"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et des agents</a:t>
            </a:r>
          </a:p>
        </p:txBody>
      </p:sp>
      <p:sp>
        <p:nvSpPr>
          <p:cNvPr id="58" name="TextBox 58"/>
          <p:cNvSpPr txBox="1"/>
          <p:nvPr/>
        </p:nvSpPr>
        <p:spPr>
          <a:xfrm>
            <a:off x="8733214" y="4649361"/>
            <a:ext cx="2483426" cy="333425"/>
          </a:xfrm>
          <a:prstGeom prst="rect">
            <a:avLst/>
          </a:prstGeom>
        </p:spPr>
        <p:txBody>
          <a:bodyPr wrap="square"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Référents</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transition écologique au sein des communes</a:t>
            </a:r>
          </a:p>
        </p:txBody>
      </p:sp>
      <p:sp>
        <p:nvSpPr>
          <p:cNvPr id="59" name="TextBox 59"/>
          <p:cNvSpPr txBox="1"/>
          <p:nvPr/>
        </p:nvSpPr>
        <p:spPr>
          <a:xfrm>
            <a:off x="8729755" y="5133351"/>
            <a:ext cx="2653340" cy="166712"/>
          </a:xfrm>
          <a:prstGeom prst="rect">
            <a:avLst/>
          </a:prstGeom>
        </p:spPr>
        <p:txBody>
          <a:bodyPr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4 sessions de formation sur 2025 </a:t>
            </a:r>
          </a:p>
        </p:txBody>
      </p:sp>
      <p:sp>
        <p:nvSpPr>
          <p:cNvPr id="60" name="TextBox 60"/>
          <p:cNvSpPr txBox="1"/>
          <p:nvPr/>
        </p:nvSpPr>
        <p:spPr>
          <a:xfrm>
            <a:off x="4987682" y="5122160"/>
            <a:ext cx="2419986" cy="166712"/>
          </a:xfrm>
          <a:prstGeom prst="rect">
            <a:avLst/>
          </a:prstGeom>
        </p:spPr>
        <p:txBody>
          <a:bodyPr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a:ln>
                  <a:noFill/>
                </a:ln>
                <a:solidFill>
                  <a:srgbClr val="000000"/>
                </a:solidFill>
                <a:effectLst/>
                <a:uLnTx/>
                <a:uFillTx/>
                <a:latin typeface="Montserrat"/>
                <a:ea typeface="Montserrat"/>
                <a:cs typeface="Montserrat"/>
                <a:sym typeface="Montserrat"/>
              </a:rPr>
              <a:t>257 participants</a:t>
            </a:r>
          </a:p>
        </p:txBody>
      </p:sp>
      <p:sp>
        <p:nvSpPr>
          <p:cNvPr id="61" name="TextBox 61"/>
          <p:cNvSpPr txBox="1"/>
          <p:nvPr/>
        </p:nvSpPr>
        <p:spPr>
          <a:xfrm>
            <a:off x="4987682" y="4184554"/>
            <a:ext cx="2196889" cy="166712"/>
          </a:xfrm>
          <a:prstGeom prst="rect">
            <a:avLst/>
          </a:prstGeom>
        </p:spPr>
        <p:txBody>
          <a:bodyPr wrap="square"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Caen la mer / Ville de Caen </a:t>
            </a:r>
          </a:p>
        </p:txBody>
      </p:sp>
      <p:sp>
        <p:nvSpPr>
          <p:cNvPr id="62" name="TextBox 62"/>
          <p:cNvSpPr txBox="1"/>
          <p:nvPr/>
        </p:nvSpPr>
        <p:spPr>
          <a:xfrm>
            <a:off x="4987682" y="4638128"/>
            <a:ext cx="2584425" cy="166712"/>
          </a:xfrm>
          <a:prstGeom prst="rect">
            <a:avLst/>
          </a:prstGeom>
        </p:spPr>
        <p:txBody>
          <a:bodyPr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Invitée</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Heïdi</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SEVESTRE en 2024</a:t>
            </a:r>
          </a:p>
        </p:txBody>
      </p:sp>
      <p:sp>
        <p:nvSpPr>
          <p:cNvPr id="63" name="TextBox 63"/>
          <p:cNvSpPr txBox="1"/>
          <p:nvPr/>
        </p:nvSpPr>
        <p:spPr>
          <a:xfrm>
            <a:off x="8733214" y="5526727"/>
            <a:ext cx="2419986" cy="166712"/>
          </a:xfrm>
          <a:prstGeom prst="rect">
            <a:avLst/>
          </a:prstGeom>
        </p:spPr>
        <p:txBody>
          <a:bodyPr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a:ln>
                  <a:noFill/>
                </a:ln>
                <a:solidFill>
                  <a:srgbClr val="000000"/>
                </a:solidFill>
                <a:effectLst/>
                <a:uLnTx/>
                <a:uFillTx/>
                <a:latin typeface="Montserrat"/>
                <a:ea typeface="Montserrat"/>
                <a:cs typeface="Montserrat"/>
                <a:sym typeface="Montserrat"/>
              </a:rPr>
              <a:t>60 participants</a:t>
            </a:r>
          </a:p>
        </p:txBody>
      </p:sp>
      <p:sp>
        <p:nvSpPr>
          <p:cNvPr id="64" name="TextBox 64"/>
          <p:cNvSpPr txBox="1"/>
          <p:nvPr/>
        </p:nvSpPr>
        <p:spPr>
          <a:xfrm>
            <a:off x="920305" y="3239864"/>
            <a:ext cx="3079123" cy="769441"/>
          </a:xfrm>
          <a:prstGeom prst="rect">
            <a:avLst/>
          </a:prstGeom>
        </p:spPr>
        <p:txBody>
          <a:bodyPr lIns="0" tIns="0" rIns="0" bIns="0" rtlCol="0" anchor="t">
            <a:spAutoFit/>
          </a:bodyPr>
          <a:lstStyle/>
          <a:p>
            <a:pPr marL="0" marR="0" lvl="0" indent="0" algn="l" defTabSz="914400" rtl="0" eaLnBrk="1" fontAlgn="auto" latinLnBrk="0" hangingPunct="1">
              <a:lnSpc>
                <a:spcPts val="2027"/>
              </a:lnSpc>
              <a:spcBef>
                <a:spcPts val="0"/>
              </a:spcBef>
              <a:spcAft>
                <a:spcPts val="0"/>
              </a:spcAft>
              <a:buClrTx/>
              <a:buSzTx/>
              <a:buFontTx/>
              <a:buNone/>
              <a:tabLst/>
              <a:defRPr/>
            </a:pP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Programme</a:t>
            </a: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a:t>
            </a: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scolaire</a:t>
            </a:r>
            <a:endParaRPr lang="en-US" sz="2007" b="1" dirty="0">
              <a:solidFill>
                <a:srgbClr val="231F20"/>
              </a:solidFill>
              <a:latin typeface="Agrandir Bold"/>
              <a:ea typeface="Agrandir Bold"/>
              <a:cs typeface="Agrandir Bold"/>
              <a:sym typeface="Agrandir Bold"/>
            </a:endParaRPr>
          </a:p>
          <a:p>
            <a:pPr marL="0" marR="0" lvl="0" indent="0" algn="l" defTabSz="914400" rtl="0" eaLnBrk="1" fontAlgn="auto" latinLnBrk="0" hangingPunct="1">
              <a:lnSpc>
                <a:spcPts val="2027"/>
              </a:lnSpc>
              <a:spcBef>
                <a:spcPts val="0"/>
              </a:spcBef>
              <a:spcAft>
                <a:spcPts val="0"/>
              </a:spcAft>
              <a:buClrTx/>
              <a:buSzTx/>
              <a:buFontTx/>
              <a:buNone/>
              <a:tabLst/>
              <a:defRPr/>
            </a:pP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“En route </a:t>
            </a: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vers</a:t>
            </a:r>
            <a:endParaRPr lang="en-US" sz="2007" b="1" dirty="0">
              <a:solidFill>
                <a:srgbClr val="231F20"/>
              </a:solidFill>
              <a:latin typeface="Agrandir Bold"/>
              <a:ea typeface="Agrandir Bold"/>
              <a:cs typeface="Agrandir Bold"/>
              <a:sym typeface="Agrandir Bold"/>
            </a:endParaRPr>
          </a:p>
          <a:p>
            <a:pPr marL="0" marR="0" lvl="0" indent="0" algn="l" defTabSz="914400" rtl="0" eaLnBrk="1" fontAlgn="auto" latinLnBrk="0" hangingPunct="1">
              <a:lnSpc>
                <a:spcPts val="2027"/>
              </a:lnSpc>
              <a:spcBef>
                <a:spcPts val="0"/>
              </a:spcBef>
              <a:spcAft>
                <a:spcPts val="0"/>
              </a:spcAft>
              <a:buClrTx/>
              <a:buSzTx/>
              <a:buFontTx/>
              <a:buNone/>
              <a:tabLst/>
              <a:defRPr/>
            </a:pP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la transition écologique”</a:t>
            </a:r>
          </a:p>
        </p:txBody>
      </p:sp>
      <p:sp>
        <p:nvSpPr>
          <p:cNvPr id="65" name="TextBox 65"/>
          <p:cNvSpPr txBox="1"/>
          <p:nvPr/>
        </p:nvSpPr>
        <p:spPr>
          <a:xfrm>
            <a:off x="1263808" y="4181616"/>
            <a:ext cx="2735621" cy="872034"/>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2ème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édition</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p>
          <a:p>
            <a:pPr marL="221742" marR="0" lvl="1" indent="-110871" algn="l" defTabSz="914400" rtl="0" eaLnBrk="1" fontAlgn="auto" latinLnBrk="0" hangingPunct="1">
              <a:lnSpc>
                <a:spcPts val="1139"/>
              </a:lnSpc>
              <a:spcBef>
                <a:spcPts val="0"/>
              </a:spcBef>
              <a:spcAft>
                <a:spcPts val="0"/>
              </a:spcAft>
              <a:buClrTx/>
              <a:buSzTx/>
              <a:buFont typeface="Arial"/>
              <a:buChar char="•"/>
              <a:tabLst/>
              <a:defRPr/>
            </a:pPr>
            <a:r>
              <a:rPr kumimoji="0" lang="en-US" sz="1027" b="0" i="0" u="none" strike="noStrike" kern="1200" cap="none" spc="0" normalizeH="0" baseline="0" noProof="0" dirty="0">
                <a:ln>
                  <a:noFill/>
                </a:ln>
                <a:solidFill>
                  <a:srgbClr val="000000"/>
                </a:solidFill>
                <a:effectLst/>
                <a:uLnTx/>
                <a:uFillTx/>
                <a:latin typeface="Montserrat"/>
                <a:ea typeface="Montserrat"/>
                <a:cs typeface="Montserrat"/>
                <a:sym typeface="Montserrat"/>
              </a:rPr>
              <a:t>14 communes,</a:t>
            </a:r>
          </a:p>
          <a:p>
            <a:pPr marL="221742" marR="0" lvl="1" indent="-110871" algn="l" defTabSz="914400" rtl="0" eaLnBrk="1" fontAlgn="auto" latinLnBrk="0" hangingPunct="1">
              <a:lnSpc>
                <a:spcPts val="1139"/>
              </a:lnSpc>
              <a:spcBef>
                <a:spcPts val="0"/>
              </a:spcBef>
              <a:spcAft>
                <a:spcPts val="0"/>
              </a:spcAft>
              <a:buClrTx/>
              <a:buSzTx/>
              <a:buFont typeface="Arial"/>
              <a:buChar char="•"/>
              <a:tabLst/>
              <a:defRPr/>
            </a:pPr>
            <a:r>
              <a:rPr kumimoji="0" lang="en-US" sz="1027" b="0" i="0" u="none" strike="noStrike" kern="1200" cap="none" spc="0" normalizeH="0" baseline="0" noProof="0" dirty="0">
                <a:ln>
                  <a:noFill/>
                </a:ln>
                <a:solidFill>
                  <a:srgbClr val="000000"/>
                </a:solidFill>
                <a:effectLst/>
                <a:uLnTx/>
                <a:uFillTx/>
                <a:latin typeface="Montserrat"/>
                <a:ea typeface="Montserrat"/>
                <a:cs typeface="Montserrat"/>
                <a:sym typeface="Montserrat"/>
              </a:rPr>
              <a:t>23 écoles,</a:t>
            </a:r>
          </a:p>
          <a:p>
            <a:pPr marL="221742" marR="0" lvl="1" indent="-110871" algn="l" defTabSz="914400" rtl="0" eaLnBrk="1" fontAlgn="auto" latinLnBrk="0" hangingPunct="1">
              <a:lnSpc>
                <a:spcPts val="1139"/>
              </a:lnSpc>
              <a:spcBef>
                <a:spcPts val="0"/>
              </a:spcBef>
              <a:spcAft>
                <a:spcPts val="0"/>
              </a:spcAft>
              <a:buClrTx/>
              <a:buSzTx/>
              <a:buFont typeface="Arial"/>
              <a:buChar char="•"/>
              <a:tabLst/>
              <a:defRPr/>
            </a:pPr>
            <a:r>
              <a:rPr kumimoji="0" lang="en-US" sz="1027" b="0" i="0" u="none" strike="noStrike" kern="1200" cap="none" spc="0" normalizeH="0" baseline="0" noProof="0" dirty="0">
                <a:ln>
                  <a:noFill/>
                </a:ln>
                <a:solidFill>
                  <a:srgbClr val="000000"/>
                </a:solidFill>
                <a:effectLst/>
                <a:uLnTx/>
                <a:uFillTx/>
                <a:latin typeface="Montserrat"/>
                <a:ea typeface="Montserrat"/>
                <a:cs typeface="Montserrat"/>
                <a:sym typeface="Montserrat"/>
              </a:rPr>
              <a:t>41 classes,</a:t>
            </a:r>
          </a:p>
          <a:p>
            <a:pPr marL="221742" marR="0" lvl="1" indent="-110871" algn="l" defTabSz="914400" rtl="0" eaLnBrk="1" fontAlgn="auto" latinLnBrk="0" hangingPunct="1">
              <a:lnSpc>
                <a:spcPts val="1139"/>
              </a:lnSpc>
              <a:spcBef>
                <a:spcPts val="0"/>
              </a:spcBef>
              <a:spcAft>
                <a:spcPts val="0"/>
              </a:spcAft>
              <a:buClrTx/>
              <a:buSzTx/>
              <a:buFont typeface="Arial"/>
              <a:buChar char="•"/>
              <a:tabLst/>
              <a:defRPr/>
            </a:pPr>
            <a:r>
              <a:rPr kumimoji="0" lang="en-US" sz="1027" b="0" i="0" u="none" strike="noStrike" kern="1200" cap="none" spc="0" normalizeH="0" baseline="0" noProof="0" dirty="0">
                <a:ln>
                  <a:noFill/>
                </a:ln>
                <a:solidFill>
                  <a:srgbClr val="000000"/>
                </a:solidFill>
                <a:effectLst/>
                <a:uLnTx/>
                <a:uFillTx/>
                <a:latin typeface="Montserrat"/>
                <a:ea typeface="Montserrat"/>
                <a:cs typeface="Montserrat"/>
                <a:sym typeface="Montserrat"/>
              </a:rPr>
              <a:t>930 </a:t>
            </a:r>
            <a:r>
              <a:rPr kumimoji="0" lang="en-US" sz="102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élèves</a:t>
            </a:r>
            <a:r>
              <a:rPr kumimoji="0" lang="en-US" sz="1027"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027"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sensibilisés</a:t>
            </a:r>
            <a:r>
              <a:rPr kumimoji="0" lang="en-US" sz="1027" b="0" i="0" u="none" strike="noStrike" kern="1200" cap="none" spc="0" normalizeH="0" baseline="0" noProof="0" dirty="0">
                <a:ln>
                  <a:noFill/>
                </a:ln>
                <a:solidFill>
                  <a:srgbClr val="000000"/>
                </a:solidFill>
                <a:effectLst/>
                <a:uLnTx/>
                <a:uFillTx/>
                <a:latin typeface="Montserrat"/>
                <a:ea typeface="Montserrat"/>
                <a:cs typeface="Montserrat"/>
                <a:sym typeface="Montserrat"/>
              </a:rPr>
              <a:t>,</a:t>
            </a:r>
          </a:p>
          <a:p>
            <a:pPr marL="221742" marR="0" lvl="1" indent="-110871" algn="l" defTabSz="914400" rtl="0" eaLnBrk="1" fontAlgn="auto" latinLnBrk="0" hangingPunct="1">
              <a:lnSpc>
                <a:spcPts val="1139"/>
              </a:lnSpc>
              <a:spcBef>
                <a:spcPts val="0"/>
              </a:spcBef>
              <a:spcAft>
                <a:spcPts val="0"/>
              </a:spcAft>
              <a:buClrTx/>
              <a:buSzTx/>
              <a:buFont typeface="Arial"/>
              <a:buChar char="•"/>
              <a:tabLst/>
              <a:defRPr/>
            </a:pPr>
            <a:r>
              <a:rPr kumimoji="0" lang="en-US" sz="1027" b="0" i="0" u="none" strike="noStrike" kern="1200" cap="none" spc="0" normalizeH="0" baseline="0" noProof="0" dirty="0">
                <a:ln>
                  <a:noFill/>
                </a:ln>
                <a:solidFill>
                  <a:srgbClr val="000000"/>
                </a:solidFill>
                <a:effectLst/>
                <a:uLnTx/>
                <a:uFillTx/>
                <a:latin typeface="Montserrat"/>
                <a:ea typeface="Montserrat"/>
                <a:cs typeface="Montserrat"/>
                <a:sym typeface="Montserrat"/>
              </a:rPr>
              <a:t>105 animations.</a:t>
            </a:r>
          </a:p>
        </p:txBody>
      </p:sp>
      <p:sp>
        <p:nvSpPr>
          <p:cNvPr id="66" name="TextBox 66"/>
          <p:cNvSpPr txBox="1"/>
          <p:nvPr/>
        </p:nvSpPr>
        <p:spPr>
          <a:xfrm>
            <a:off x="1263808" y="5158214"/>
            <a:ext cx="2580596" cy="333425"/>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Outil</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pédagogique</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Quizz</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mission durable</a:t>
            </a:r>
          </a:p>
        </p:txBody>
      </p:sp>
      <p:sp>
        <p:nvSpPr>
          <p:cNvPr id="67" name="TextBox 67"/>
          <p:cNvSpPr txBox="1"/>
          <p:nvPr/>
        </p:nvSpPr>
        <p:spPr>
          <a:xfrm rot="-648660">
            <a:off x="736951" y="436156"/>
            <a:ext cx="1586253" cy="395558"/>
          </a:xfrm>
          <a:prstGeom prst="rect">
            <a:avLst/>
          </a:prstGeom>
        </p:spPr>
        <p:txBody>
          <a:bodyPr wrap="square"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151"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SENSIBILISATION DES JEUNES</a:t>
            </a:r>
          </a:p>
        </p:txBody>
      </p:sp>
      <p:sp>
        <p:nvSpPr>
          <p:cNvPr id="68" name="TextBox 68"/>
          <p:cNvSpPr txBox="1"/>
          <p:nvPr/>
        </p:nvSpPr>
        <p:spPr>
          <a:xfrm rot="-648660">
            <a:off x="4443098" y="372075"/>
            <a:ext cx="1639001" cy="600742"/>
          </a:xfrm>
          <a:prstGeom prst="rect">
            <a:avLst/>
          </a:prstGeom>
        </p:spPr>
        <p:txBody>
          <a:bodyPr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151"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SENSIBILISATION DU GRAND PUBLIC</a:t>
            </a:r>
          </a:p>
        </p:txBody>
      </p:sp>
      <p:grpSp>
        <p:nvGrpSpPr>
          <p:cNvPr id="69" name="Group 69"/>
          <p:cNvGrpSpPr/>
          <p:nvPr/>
        </p:nvGrpSpPr>
        <p:grpSpPr>
          <a:xfrm rot="-648660">
            <a:off x="8196631" y="264664"/>
            <a:ext cx="1730312" cy="779609"/>
            <a:chOff x="0" y="0"/>
            <a:chExt cx="683580" cy="307993"/>
          </a:xfrm>
        </p:grpSpPr>
        <p:sp>
          <p:nvSpPr>
            <p:cNvPr id="70" name="Freeform 70"/>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0CC0DF"/>
            </a:solidFill>
          </p:spPr>
          <p:txBody>
            <a:bodyPr/>
            <a:lstStyle/>
            <a:p>
              <a:endParaRPr lang="fr-FR"/>
            </a:p>
          </p:txBody>
        </p:sp>
        <p:sp>
          <p:nvSpPr>
            <p:cNvPr id="71" name="TextBox 71"/>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2" name="TextBox 72"/>
          <p:cNvSpPr txBox="1"/>
          <p:nvPr/>
        </p:nvSpPr>
        <p:spPr>
          <a:xfrm rot="-648660">
            <a:off x="8242286" y="372075"/>
            <a:ext cx="1639001" cy="600742"/>
          </a:xfrm>
          <a:prstGeom prst="rect">
            <a:avLst/>
          </a:prstGeom>
        </p:spPr>
        <p:txBody>
          <a:bodyPr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151"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SENSIBILISATION DES ELUS &amp;</a:t>
            </a:r>
          </a:p>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151"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DES AGENTS</a:t>
            </a:r>
          </a:p>
        </p:txBody>
      </p:sp>
      <p:grpSp>
        <p:nvGrpSpPr>
          <p:cNvPr id="73" name="Group 15">
            <a:extLst>
              <a:ext uri="{FF2B5EF4-FFF2-40B4-BE49-F238E27FC236}">
                <a16:creationId xmlns:a16="http://schemas.microsoft.com/office/drawing/2014/main" id="{B1B7B1A6-718E-F7F5-7408-68AA9F258A41}"/>
              </a:ext>
            </a:extLst>
          </p:cNvPr>
          <p:cNvGrpSpPr/>
          <p:nvPr/>
        </p:nvGrpSpPr>
        <p:grpSpPr>
          <a:xfrm>
            <a:off x="8385742" y="4025601"/>
            <a:ext cx="189178" cy="189178"/>
            <a:chOff x="0" y="0"/>
            <a:chExt cx="812800" cy="812800"/>
          </a:xfrm>
        </p:grpSpPr>
        <p:sp>
          <p:nvSpPr>
            <p:cNvPr id="74" name="Freeform 16">
              <a:extLst>
                <a:ext uri="{FF2B5EF4-FFF2-40B4-BE49-F238E27FC236}">
                  <a16:creationId xmlns:a16="http://schemas.microsoft.com/office/drawing/2014/main" id="{262867A7-22E5-4897-13B8-BD98E6ED02AA}"/>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75" name="TextBox 17">
              <a:extLst>
                <a:ext uri="{FF2B5EF4-FFF2-40B4-BE49-F238E27FC236}">
                  <a16:creationId xmlns:a16="http://schemas.microsoft.com/office/drawing/2014/main" id="{0D78E1DF-BF1B-7B9F-FC9F-DDF1EE2E8198}"/>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TextBox 58">
            <a:extLst>
              <a:ext uri="{FF2B5EF4-FFF2-40B4-BE49-F238E27FC236}">
                <a16:creationId xmlns:a16="http://schemas.microsoft.com/office/drawing/2014/main" id="{80F56C01-8EB7-2D5C-A52C-7156A4FDA5A1}"/>
              </a:ext>
            </a:extLst>
          </p:cNvPr>
          <p:cNvSpPr txBox="1"/>
          <p:nvPr/>
        </p:nvSpPr>
        <p:spPr>
          <a:xfrm>
            <a:off x="8720669" y="3957120"/>
            <a:ext cx="2356634" cy="500137"/>
          </a:xfrm>
          <a:prstGeom prst="rect">
            <a:avLst/>
          </a:prstGeom>
        </p:spPr>
        <p:txBody>
          <a:bodyPr wrap="square" lIns="0" tIns="0" rIns="0" bIns="0" rtlCol="0" anchor="t">
            <a:spAutoFit/>
          </a:bodyPr>
          <a:lstStyle/>
          <a:p>
            <a:pPr marL="0" marR="0" lvl="0" indent="0" algn="l" defTabSz="914400" rtl="0" eaLnBrk="1" fontAlgn="auto" latinLnBrk="0" hangingPunct="1">
              <a:lnSpc>
                <a:spcPts val="1278"/>
              </a:lnSpc>
              <a:spcBef>
                <a:spcPts val="0"/>
              </a:spcBef>
              <a:spcAft>
                <a:spcPts val="0"/>
              </a:spcAft>
              <a:buClrTx/>
              <a:buSzTx/>
              <a:buFontTx/>
              <a:buNone/>
              <a:tabLst/>
              <a:defRPr/>
            </a:pP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Partage des actions et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projets</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en matière de transition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énergie</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eau, </a:t>
            </a:r>
            <a:r>
              <a:rPr kumimoji="0" lang="en-US" sz="1151"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déchets</a:t>
            </a:r>
            <a:r>
              <a:rPr kumimoji="0" lang="en-US" sz="1151"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F760-81D2-BA36-A353-1D96911DCCB3}"/>
            </a:ext>
          </a:extLst>
        </p:cNvPr>
        <p:cNvGrpSpPr/>
        <p:nvPr/>
      </p:nvGrpSpPr>
      <p:grpSpPr>
        <a:xfrm>
          <a:off x="0" y="0"/>
          <a:ext cx="0" cy="0"/>
          <a:chOff x="0" y="0"/>
          <a:chExt cx="0" cy="0"/>
        </a:xfrm>
      </p:grpSpPr>
      <p:pic>
        <p:nvPicPr>
          <p:cNvPr id="1026" name="Picture 2" descr="Carte des intercommunalités du Calvados">
            <a:extLst>
              <a:ext uri="{FF2B5EF4-FFF2-40B4-BE49-F238E27FC236}">
                <a16:creationId xmlns:a16="http://schemas.microsoft.com/office/drawing/2014/main" id="{E8004937-9A16-D89D-8155-1198F93DF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722"/>
            <a:ext cx="8641877" cy="617276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14C7A777-EA99-B832-07AD-EFF822069A2B}"/>
              </a:ext>
            </a:extLst>
          </p:cNvPr>
          <p:cNvSpPr txBox="1"/>
          <p:nvPr/>
        </p:nvSpPr>
        <p:spPr>
          <a:xfrm>
            <a:off x="8931563" y="2644170"/>
            <a:ext cx="311981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solidFill>
                <a:effectLst/>
                <a:uLnTx/>
                <a:uFillTx/>
                <a:latin typeface="Calibri" panose="020F0502020204030204" pitchFamily="34" charset="0"/>
                <a:ea typeface="MS Mincho" panose="02020609040205080304" pitchFamily="49" charset="-128"/>
                <a:cs typeface="Times New Roman" panose="02020603050405020304" pitchFamily="18" charset="0"/>
              </a:rPr>
              <a:t>Les 17 intercommunalités dans le Calvados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solidFill>
                <a:effectLst/>
                <a:uLnTx/>
                <a:uFillTx/>
                <a:latin typeface="Calibri" panose="020F0502020204030204" pitchFamily="34" charset="0"/>
                <a:ea typeface="MS Mincho" panose="02020609040205080304" pitchFamily="49" charset="-128"/>
                <a:cs typeface="Times New Roman" panose="02020603050405020304" pitchFamily="18" charset="0"/>
              </a:rPr>
              <a:t>(environ 700 000 hab)</a:t>
            </a:r>
            <a:endParaRPr kumimoji="0" lang="fr-FR" sz="2400" b="1"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A0D5475-0EEA-1705-56F1-F4C33487D693}"/>
              </a:ext>
            </a:extLst>
          </p:cNvPr>
          <p:cNvSpPr txBox="1">
            <a:spLocks/>
          </p:cNvSpPr>
          <p:nvPr/>
        </p:nvSpPr>
        <p:spPr>
          <a:xfrm>
            <a:off x="877455" y="318758"/>
            <a:ext cx="6820677" cy="5759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137CA9"/>
                </a:solidFill>
                <a:effectLst/>
                <a:uLnTx/>
                <a:uFillTx/>
                <a:latin typeface="Titillium Bd" panose="00000800000000000000" pitchFamily="50" charset="0"/>
                <a:ea typeface="+mj-ea"/>
                <a:cs typeface="+mj-cs"/>
              </a:rPr>
              <a:t>Un premier regard institutionnel et administratif</a:t>
            </a:r>
            <a:endParaRPr kumimoji="0" lang="fr-FR" sz="4800" b="0" i="0" u="none" strike="noStrike" kern="1200" cap="none" spc="0" normalizeH="0" baseline="0" noProof="0" dirty="0">
              <a:ln>
                <a:noFill/>
              </a:ln>
              <a:solidFill>
                <a:srgbClr val="137CA9"/>
              </a:solidFill>
              <a:effectLst/>
              <a:uLnTx/>
              <a:uFillTx/>
              <a:latin typeface="Titillium Bd" panose="00000800000000000000" pitchFamily="50"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137CA9"/>
              </a:solidFill>
              <a:effectLst/>
              <a:uLnTx/>
              <a:uFillTx/>
              <a:latin typeface="Titillium Bd" panose="00000800000000000000" pitchFamily="50"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137CA9"/>
              </a:solidFill>
              <a:effectLst/>
              <a:uLnTx/>
              <a:uFillTx/>
              <a:latin typeface="Titillium Bd" panose="00000800000000000000" pitchFamily="50" charset="0"/>
              <a:ea typeface="+mj-ea"/>
              <a:cs typeface="+mj-cs"/>
            </a:endParaRPr>
          </a:p>
        </p:txBody>
      </p:sp>
    </p:spTree>
    <p:extLst>
      <p:ext uri="{BB962C8B-B14F-4D97-AF65-F5344CB8AC3E}">
        <p14:creationId xmlns:p14="http://schemas.microsoft.com/office/powerpoint/2010/main" val="34222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texte 3"/>
          <p:cNvSpPr>
            <a:spLocks noGrp="1"/>
          </p:cNvSpPr>
          <p:nvPr>
            <p:ph type="body" sz="quarter" idx="10"/>
          </p:nvPr>
        </p:nvSpPr>
        <p:spPr bwMode="auto">
          <a:xfrm>
            <a:off x="1765764" y="1467218"/>
            <a:ext cx="8660465" cy="3249432"/>
          </a:xfrm>
        </p:spPr>
        <p:txBody>
          <a:bodyPr>
            <a:normAutofit/>
          </a:bodyPr>
          <a:lstStyle/>
          <a:p>
            <a:pPr>
              <a:defRPr/>
            </a:pPr>
            <a:r>
              <a:rPr lang="fr-FR" dirty="0"/>
              <a:t>Volet</a:t>
            </a:r>
          </a:p>
          <a:p>
            <a:pPr>
              <a:defRPr/>
            </a:pPr>
            <a:r>
              <a:rPr lang="fr-FR" sz="3200" dirty="0"/>
              <a:t>Prévention des risques et milieux naturels</a:t>
            </a:r>
          </a:p>
        </p:txBody>
      </p:sp>
    </p:spTree>
    <p:extLst>
      <p:ext uri="{BB962C8B-B14F-4D97-AF65-F5344CB8AC3E}">
        <p14:creationId xmlns:p14="http://schemas.microsoft.com/office/powerpoint/2010/main" val="2309225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136445" y="1431840"/>
            <a:ext cx="3404924" cy="4700482"/>
            <a:chOff x="0" y="0"/>
            <a:chExt cx="1966790" cy="2488104"/>
          </a:xfrm>
        </p:grpSpPr>
        <p:sp>
          <p:nvSpPr>
            <p:cNvPr id="6" name="Freeform 6"/>
            <p:cNvSpPr/>
            <p:nvPr/>
          </p:nvSpPr>
          <p:spPr>
            <a:xfrm>
              <a:off x="0" y="0"/>
              <a:ext cx="1966790" cy="2488104"/>
            </a:xfrm>
            <a:custGeom>
              <a:avLst/>
              <a:gdLst/>
              <a:ahLst/>
              <a:cxnLst/>
              <a:rect l="l" t="t" r="r" b="b"/>
              <a:pathLst>
                <a:path w="1966790" h="2488104">
                  <a:moveTo>
                    <a:pt x="77307" y="0"/>
                  </a:moveTo>
                  <a:lnTo>
                    <a:pt x="1889483" y="0"/>
                  </a:lnTo>
                  <a:cubicBezTo>
                    <a:pt x="1909986" y="0"/>
                    <a:pt x="1929649" y="8145"/>
                    <a:pt x="1944147" y="22643"/>
                  </a:cubicBezTo>
                  <a:cubicBezTo>
                    <a:pt x="1958645" y="37141"/>
                    <a:pt x="1966790" y="56804"/>
                    <a:pt x="1966790" y="77307"/>
                  </a:cubicBezTo>
                  <a:lnTo>
                    <a:pt x="1966790" y="2410796"/>
                  </a:lnTo>
                  <a:cubicBezTo>
                    <a:pt x="1966790" y="2431300"/>
                    <a:pt x="1958645" y="2450963"/>
                    <a:pt x="1944147" y="2465461"/>
                  </a:cubicBezTo>
                  <a:cubicBezTo>
                    <a:pt x="1929649" y="2479959"/>
                    <a:pt x="1909986" y="2488104"/>
                    <a:pt x="1889483" y="2488104"/>
                  </a:cubicBezTo>
                  <a:lnTo>
                    <a:pt x="77307" y="2488104"/>
                  </a:lnTo>
                  <a:cubicBezTo>
                    <a:pt x="56804" y="2488104"/>
                    <a:pt x="37141" y="2479959"/>
                    <a:pt x="22643" y="2465461"/>
                  </a:cubicBezTo>
                  <a:cubicBezTo>
                    <a:pt x="8145" y="2450963"/>
                    <a:pt x="0" y="2431300"/>
                    <a:pt x="0" y="2410796"/>
                  </a:cubicBezTo>
                  <a:lnTo>
                    <a:pt x="0" y="77307"/>
                  </a:lnTo>
                  <a:cubicBezTo>
                    <a:pt x="0" y="56804"/>
                    <a:pt x="8145" y="37141"/>
                    <a:pt x="22643" y="22643"/>
                  </a:cubicBezTo>
                  <a:cubicBezTo>
                    <a:pt x="37141" y="8145"/>
                    <a:pt x="56804" y="0"/>
                    <a:pt x="77307" y="0"/>
                  </a:cubicBezTo>
                  <a:close/>
                </a:path>
              </a:pathLst>
            </a:custGeom>
            <a:solidFill>
              <a:srgbClr val="E4E4E4"/>
            </a:solidFill>
          </p:spPr>
          <p:txBody>
            <a:bodyPr/>
            <a:lstStyle/>
            <a:p>
              <a:endParaRPr lang="fr-FR"/>
            </a:p>
          </p:txBody>
        </p:sp>
        <p:sp>
          <p:nvSpPr>
            <p:cNvPr id="7" name="TextBox 7"/>
            <p:cNvSpPr txBox="1"/>
            <p:nvPr/>
          </p:nvSpPr>
          <p:spPr>
            <a:xfrm>
              <a:off x="0" y="-38100"/>
              <a:ext cx="1966790" cy="25262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6137776" y="1082291"/>
            <a:ext cx="3404924" cy="2312112"/>
            <a:chOff x="0" y="0"/>
            <a:chExt cx="829077" cy="561845"/>
          </a:xfrm>
        </p:grpSpPr>
        <p:sp>
          <p:nvSpPr>
            <p:cNvPr id="14" name="Freeform 14"/>
            <p:cNvSpPr/>
            <p:nvPr/>
          </p:nvSpPr>
          <p:spPr>
            <a:xfrm>
              <a:off x="0" y="0"/>
              <a:ext cx="829077" cy="561845"/>
            </a:xfrm>
            <a:custGeom>
              <a:avLst/>
              <a:gdLst/>
              <a:ahLst/>
              <a:cxnLst/>
              <a:rect l="l" t="t" r="r" b="b"/>
              <a:pathLst>
                <a:path w="829077" h="561845">
                  <a:moveTo>
                    <a:pt x="72612" y="0"/>
                  </a:moveTo>
                  <a:lnTo>
                    <a:pt x="756465" y="0"/>
                  </a:lnTo>
                  <a:cubicBezTo>
                    <a:pt x="796568" y="0"/>
                    <a:pt x="829077" y="32510"/>
                    <a:pt x="829077" y="72612"/>
                  </a:cubicBezTo>
                  <a:lnTo>
                    <a:pt x="829077" y="489232"/>
                  </a:lnTo>
                  <a:cubicBezTo>
                    <a:pt x="829077" y="508490"/>
                    <a:pt x="821427" y="526960"/>
                    <a:pt x="807810" y="540577"/>
                  </a:cubicBezTo>
                  <a:cubicBezTo>
                    <a:pt x="794192" y="554195"/>
                    <a:pt x="775723" y="561845"/>
                    <a:pt x="756465" y="561845"/>
                  </a:cubicBezTo>
                  <a:lnTo>
                    <a:pt x="72612" y="561845"/>
                  </a:lnTo>
                  <a:cubicBezTo>
                    <a:pt x="53354" y="561845"/>
                    <a:pt x="34885" y="554195"/>
                    <a:pt x="21268" y="540577"/>
                  </a:cubicBezTo>
                  <a:cubicBezTo>
                    <a:pt x="7650" y="526960"/>
                    <a:pt x="0" y="508490"/>
                    <a:pt x="0" y="489232"/>
                  </a:cubicBezTo>
                  <a:lnTo>
                    <a:pt x="0" y="72612"/>
                  </a:lnTo>
                  <a:cubicBezTo>
                    <a:pt x="0" y="53354"/>
                    <a:pt x="7650" y="34885"/>
                    <a:pt x="21268" y="21268"/>
                  </a:cubicBezTo>
                  <a:cubicBezTo>
                    <a:pt x="34885" y="7650"/>
                    <a:pt x="53354" y="0"/>
                    <a:pt x="72612" y="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5" name="Group 15"/>
          <p:cNvGrpSpPr/>
          <p:nvPr/>
        </p:nvGrpSpPr>
        <p:grpSpPr>
          <a:xfrm>
            <a:off x="6338551" y="3737495"/>
            <a:ext cx="188898" cy="18889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7" name="TextBox 17"/>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8"/>
          <p:cNvGrpSpPr/>
          <p:nvPr/>
        </p:nvGrpSpPr>
        <p:grpSpPr>
          <a:xfrm>
            <a:off x="6338551" y="4736274"/>
            <a:ext cx="188898" cy="18889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0" name="TextBox 20"/>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7"/>
          <p:cNvGrpSpPr/>
          <p:nvPr/>
        </p:nvGrpSpPr>
        <p:grpSpPr>
          <a:xfrm>
            <a:off x="6136445" y="3072478"/>
            <a:ext cx="3404924" cy="607523"/>
            <a:chOff x="0" y="0"/>
            <a:chExt cx="1406578" cy="250968"/>
          </a:xfrm>
        </p:grpSpPr>
        <p:sp>
          <p:nvSpPr>
            <p:cNvPr id="28" name="Freeform 28"/>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4E4E4"/>
            </a:solidFill>
          </p:spPr>
          <p:txBody>
            <a:bodyPr/>
            <a:lstStyle/>
            <a:p>
              <a:endParaRPr lang="fr-FR"/>
            </a:p>
          </p:txBody>
        </p:sp>
        <p:sp>
          <p:nvSpPr>
            <p:cNvPr id="29" name="TextBox 29"/>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30"/>
          <p:cNvGrpSpPr/>
          <p:nvPr/>
        </p:nvGrpSpPr>
        <p:grpSpPr>
          <a:xfrm>
            <a:off x="1871580" y="1526287"/>
            <a:ext cx="3404924" cy="4606034"/>
            <a:chOff x="0" y="0"/>
            <a:chExt cx="1966790" cy="2433547"/>
          </a:xfrm>
        </p:grpSpPr>
        <p:sp>
          <p:nvSpPr>
            <p:cNvPr id="31" name="Freeform 31"/>
            <p:cNvSpPr/>
            <p:nvPr/>
          </p:nvSpPr>
          <p:spPr>
            <a:xfrm>
              <a:off x="0" y="0"/>
              <a:ext cx="1966790" cy="2433547"/>
            </a:xfrm>
            <a:custGeom>
              <a:avLst/>
              <a:gdLst/>
              <a:ahLst/>
              <a:cxnLst/>
              <a:rect l="l" t="t" r="r" b="b"/>
              <a:pathLst>
                <a:path w="1966790" h="2433547">
                  <a:moveTo>
                    <a:pt x="77307" y="0"/>
                  </a:moveTo>
                  <a:lnTo>
                    <a:pt x="1889483" y="0"/>
                  </a:lnTo>
                  <a:cubicBezTo>
                    <a:pt x="1909986" y="0"/>
                    <a:pt x="1929649" y="8145"/>
                    <a:pt x="1944147" y="22643"/>
                  </a:cubicBezTo>
                  <a:cubicBezTo>
                    <a:pt x="1958645" y="37141"/>
                    <a:pt x="1966790" y="56804"/>
                    <a:pt x="1966790" y="77307"/>
                  </a:cubicBezTo>
                  <a:lnTo>
                    <a:pt x="1966790" y="2356240"/>
                  </a:lnTo>
                  <a:cubicBezTo>
                    <a:pt x="1966790" y="2376743"/>
                    <a:pt x="1958645" y="2396406"/>
                    <a:pt x="1944147" y="2410904"/>
                  </a:cubicBezTo>
                  <a:cubicBezTo>
                    <a:pt x="1929649" y="2425402"/>
                    <a:pt x="1909986" y="2433547"/>
                    <a:pt x="1889483" y="2433547"/>
                  </a:cubicBezTo>
                  <a:lnTo>
                    <a:pt x="77307" y="2433547"/>
                  </a:lnTo>
                  <a:cubicBezTo>
                    <a:pt x="56804" y="2433547"/>
                    <a:pt x="37141" y="2425402"/>
                    <a:pt x="22643" y="2410904"/>
                  </a:cubicBezTo>
                  <a:cubicBezTo>
                    <a:pt x="8145" y="2396406"/>
                    <a:pt x="0" y="2376743"/>
                    <a:pt x="0" y="2356240"/>
                  </a:cubicBezTo>
                  <a:lnTo>
                    <a:pt x="0" y="77307"/>
                  </a:lnTo>
                  <a:cubicBezTo>
                    <a:pt x="0" y="56804"/>
                    <a:pt x="8145" y="37141"/>
                    <a:pt x="22643" y="22643"/>
                  </a:cubicBezTo>
                  <a:cubicBezTo>
                    <a:pt x="37141" y="8145"/>
                    <a:pt x="56804" y="0"/>
                    <a:pt x="77307" y="0"/>
                  </a:cubicBezTo>
                  <a:close/>
                </a:path>
              </a:pathLst>
            </a:custGeom>
            <a:solidFill>
              <a:srgbClr val="E4E4E4"/>
            </a:solidFill>
          </p:spPr>
          <p:txBody>
            <a:bodyPr/>
            <a:lstStyle/>
            <a:p>
              <a:endParaRPr lang="fr-FR"/>
            </a:p>
          </p:txBody>
        </p:sp>
        <p:sp>
          <p:nvSpPr>
            <p:cNvPr id="32" name="TextBox 32"/>
            <p:cNvSpPr txBox="1"/>
            <p:nvPr/>
          </p:nvSpPr>
          <p:spPr>
            <a:xfrm>
              <a:off x="0" y="-28575"/>
              <a:ext cx="1966790" cy="2462122"/>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1871581" y="1082291"/>
            <a:ext cx="3411831" cy="2228743"/>
            <a:chOff x="0" y="0"/>
            <a:chExt cx="829077" cy="541586"/>
          </a:xfrm>
        </p:grpSpPr>
        <p:sp>
          <p:nvSpPr>
            <p:cNvPr id="34" name="Freeform 34"/>
            <p:cNvSpPr/>
            <p:nvPr/>
          </p:nvSpPr>
          <p:spPr>
            <a:xfrm>
              <a:off x="0" y="0"/>
              <a:ext cx="829077" cy="541586"/>
            </a:xfrm>
            <a:custGeom>
              <a:avLst/>
              <a:gdLst/>
              <a:ahLst/>
              <a:cxnLst/>
              <a:rect l="l" t="t" r="r" b="b"/>
              <a:pathLst>
                <a:path w="829077" h="541586">
                  <a:moveTo>
                    <a:pt x="72612" y="0"/>
                  </a:moveTo>
                  <a:lnTo>
                    <a:pt x="756465" y="0"/>
                  </a:lnTo>
                  <a:cubicBezTo>
                    <a:pt x="796568" y="0"/>
                    <a:pt x="829077" y="32510"/>
                    <a:pt x="829077" y="72612"/>
                  </a:cubicBezTo>
                  <a:lnTo>
                    <a:pt x="829077" y="468974"/>
                  </a:lnTo>
                  <a:cubicBezTo>
                    <a:pt x="829077" y="488232"/>
                    <a:pt x="821427" y="506701"/>
                    <a:pt x="807810" y="520319"/>
                  </a:cubicBezTo>
                  <a:cubicBezTo>
                    <a:pt x="794192" y="533936"/>
                    <a:pt x="775723" y="541586"/>
                    <a:pt x="756465" y="541586"/>
                  </a:cubicBezTo>
                  <a:lnTo>
                    <a:pt x="72612" y="541586"/>
                  </a:lnTo>
                  <a:cubicBezTo>
                    <a:pt x="53354" y="541586"/>
                    <a:pt x="34885" y="533936"/>
                    <a:pt x="21268" y="520319"/>
                  </a:cubicBezTo>
                  <a:cubicBezTo>
                    <a:pt x="7650" y="506701"/>
                    <a:pt x="0" y="488232"/>
                    <a:pt x="0" y="468974"/>
                  </a:cubicBezTo>
                  <a:lnTo>
                    <a:pt x="0" y="72612"/>
                  </a:lnTo>
                  <a:cubicBezTo>
                    <a:pt x="0" y="53354"/>
                    <a:pt x="7650" y="34885"/>
                    <a:pt x="21268" y="21268"/>
                  </a:cubicBezTo>
                  <a:cubicBezTo>
                    <a:pt x="34885" y="7650"/>
                    <a:pt x="53354" y="0"/>
                    <a:pt x="72612"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35" name="Group 35"/>
          <p:cNvGrpSpPr/>
          <p:nvPr/>
        </p:nvGrpSpPr>
        <p:grpSpPr>
          <a:xfrm>
            <a:off x="1871580" y="3053660"/>
            <a:ext cx="3404924" cy="542972"/>
            <a:chOff x="0" y="0"/>
            <a:chExt cx="1406578" cy="224302"/>
          </a:xfrm>
        </p:grpSpPr>
        <p:sp>
          <p:nvSpPr>
            <p:cNvPr id="36" name="Freeform 36"/>
            <p:cNvSpPr/>
            <p:nvPr/>
          </p:nvSpPr>
          <p:spPr>
            <a:xfrm>
              <a:off x="0" y="0"/>
              <a:ext cx="1406578" cy="224302"/>
            </a:xfrm>
            <a:custGeom>
              <a:avLst/>
              <a:gdLst/>
              <a:ahLst/>
              <a:cxnLst/>
              <a:rect l="l" t="t" r="r" b="b"/>
              <a:pathLst>
                <a:path w="1406578" h="224302">
                  <a:moveTo>
                    <a:pt x="0" y="0"/>
                  </a:moveTo>
                  <a:lnTo>
                    <a:pt x="1406578" y="0"/>
                  </a:lnTo>
                  <a:lnTo>
                    <a:pt x="1406578" y="224302"/>
                  </a:lnTo>
                  <a:lnTo>
                    <a:pt x="0" y="224302"/>
                  </a:lnTo>
                  <a:close/>
                </a:path>
              </a:pathLst>
            </a:custGeom>
            <a:solidFill>
              <a:srgbClr val="E4E4E4"/>
            </a:solidFill>
          </p:spPr>
          <p:txBody>
            <a:bodyPr/>
            <a:lstStyle/>
            <a:p>
              <a:endParaRPr lang="fr-FR"/>
            </a:p>
          </p:txBody>
        </p:sp>
        <p:sp>
          <p:nvSpPr>
            <p:cNvPr id="37" name="TextBox 37"/>
            <p:cNvSpPr txBox="1"/>
            <p:nvPr/>
          </p:nvSpPr>
          <p:spPr>
            <a:xfrm>
              <a:off x="0" y="-38100"/>
              <a:ext cx="1406578" cy="26240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8"/>
          <p:cNvGrpSpPr/>
          <p:nvPr/>
        </p:nvGrpSpPr>
        <p:grpSpPr>
          <a:xfrm>
            <a:off x="2135904" y="5749644"/>
            <a:ext cx="188898" cy="18889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40" name="TextBox 40"/>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oup 41"/>
          <p:cNvGrpSpPr/>
          <p:nvPr/>
        </p:nvGrpSpPr>
        <p:grpSpPr>
          <a:xfrm>
            <a:off x="2141971" y="4654642"/>
            <a:ext cx="188898" cy="18889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43" name="TextBox 43"/>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TextBox 44"/>
          <p:cNvSpPr txBox="1"/>
          <p:nvPr/>
        </p:nvSpPr>
        <p:spPr>
          <a:xfrm>
            <a:off x="6388727" y="3224421"/>
            <a:ext cx="3079123" cy="256480"/>
          </a:xfrm>
          <a:prstGeom prst="rect">
            <a:avLst/>
          </a:prstGeom>
        </p:spPr>
        <p:txBody>
          <a:bodyPr lIns="0" tIns="0" rIns="0" bIns="0" rtlCol="0" anchor="t">
            <a:spAutoFit/>
          </a:bodyPr>
          <a:lstStyle/>
          <a:p>
            <a:pPr marL="0" marR="0" lvl="0" indent="0" algn="l" defTabSz="914400" rtl="0" eaLnBrk="1" fontAlgn="auto" latinLnBrk="0" hangingPunct="1">
              <a:lnSpc>
                <a:spcPts val="2027"/>
              </a:lnSpc>
              <a:spcBef>
                <a:spcPts val="0"/>
              </a:spcBef>
              <a:spcAft>
                <a:spcPts val="0"/>
              </a:spcAft>
              <a:buClrTx/>
              <a:buSzTx/>
              <a:buFontTx/>
              <a:buNone/>
              <a:tabLst/>
              <a:defRPr/>
            </a:pP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Qualité</a:t>
            </a: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de </a:t>
            </a: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l’air</a:t>
            </a:r>
            <a:endPar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endParaRPr>
          </a:p>
        </p:txBody>
      </p:sp>
      <p:sp>
        <p:nvSpPr>
          <p:cNvPr id="45" name="TextBox 45"/>
          <p:cNvSpPr txBox="1"/>
          <p:nvPr/>
        </p:nvSpPr>
        <p:spPr>
          <a:xfrm>
            <a:off x="6682054" y="3743845"/>
            <a:ext cx="2735621" cy="166712"/>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a:ln>
                  <a:noFill/>
                </a:ln>
                <a:solidFill>
                  <a:srgbClr val="000000"/>
                </a:solidFill>
                <a:effectLst/>
                <a:uLnTx/>
                <a:uFillTx/>
                <a:latin typeface="Montserrat"/>
                <a:ea typeface="Montserrat"/>
                <a:cs typeface="Montserrat"/>
                <a:sym typeface="Montserrat"/>
              </a:rPr>
              <a:t>Partenariat avec ATMO Normandie</a:t>
            </a:r>
          </a:p>
        </p:txBody>
      </p:sp>
      <p:sp>
        <p:nvSpPr>
          <p:cNvPr id="46" name="TextBox 46"/>
          <p:cNvSpPr txBox="1"/>
          <p:nvPr/>
        </p:nvSpPr>
        <p:spPr>
          <a:xfrm>
            <a:off x="6682054" y="4742624"/>
            <a:ext cx="2580596" cy="333425"/>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a:ln>
                  <a:noFill/>
                </a:ln>
                <a:solidFill>
                  <a:srgbClr val="000000"/>
                </a:solidFill>
                <a:effectLst/>
                <a:uLnTx/>
                <a:uFillTx/>
                <a:latin typeface="Montserrat"/>
                <a:ea typeface="Montserrat"/>
                <a:cs typeface="Montserrat"/>
                <a:sym typeface="Montserrat"/>
              </a:rPr>
              <a:t>1 station de mesure des pesticides au Chemin-vert</a:t>
            </a:r>
          </a:p>
        </p:txBody>
      </p:sp>
      <p:sp>
        <p:nvSpPr>
          <p:cNvPr id="50" name="TextBox 50"/>
          <p:cNvSpPr txBox="1"/>
          <p:nvPr/>
        </p:nvSpPr>
        <p:spPr>
          <a:xfrm>
            <a:off x="2194091" y="3222696"/>
            <a:ext cx="2828717" cy="256480"/>
          </a:xfrm>
          <a:prstGeom prst="rect">
            <a:avLst/>
          </a:prstGeom>
        </p:spPr>
        <p:txBody>
          <a:bodyPr lIns="0" tIns="0" rIns="0" bIns="0" rtlCol="0" anchor="t">
            <a:spAutoFit/>
          </a:bodyPr>
          <a:lstStyle/>
          <a:p>
            <a:pPr marL="0" marR="0" lvl="0" indent="0" algn="l" defTabSz="914400" rtl="0" eaLnBrk="1" fontAlgn="auto" latinLnBrk="0" hangingPunct="1">
              <a:lnSpc>
                <a:spcPts val="2027"/>
              </a:lnSpc>
              <a:spcBef>
                <a:spcPts val="0"/>
              </a:spcBef>
              <a:spcAft>
                <a:spcPts val="0"/>
              </a:spcAft>
              <a:buClrTx/>
              <a:buSzTx/>
              <a:buFontTx/>
              <a:buNone/>
              <a:tabLst/>
              <a:defRPr/>
            </a:pP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Plans de </a:t>
            </a: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Prévention</a:t>
            </a: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a:t>
            </a:r>
          </a:p>
        </p:txBody>
      </p:sp>
      <p:sp>
        <p:nvSpPr>
          <p:cNvPr id="51" name="TextBox 51"/>
          <p:cNvSpPr txBox="1"/>
          <p:nvPr/>
        </p:nvSpPr>
        <p:spPr>
          <a:xfrm>
            <a:off x="2474352" y="4188381"/>
            <a:ext cx="2416401" cy="333425"/>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Plan Intercommunal de </a:t>
            </a:r>
            <a:r>
              <a:rPr lang="en-US" sz="1149" dirty="0">
                <a:solidFill>
                  <a:srgbClr val="000000"/>
                </a:solidFill>
                <a:latin typeface="Montserrat"/>
                <a:ea typeface="Montserrat"/>
                <a:cs typeface="Montserrat"/>
                <a:sym typeface="Montserrat"/>
              </a:rPr>
              <a:t>S</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auvegarde</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(PICS) en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cours</a:t>
            </a:r>
            <a:endPar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52" name="TextBox 52"/>
          <p:cNvSpPr txBox="1"/>
          <p:nvPr/>
        </p:nvSpPr>
        <p:spPr>
          <a:xfrm>
            <a:off x="2474352" y="4657769"/>
            <a:ext cx="2571587" cy="500137"/>
          </a:xfrm>
          <a:prstGeom prst="rect">
            <a:avLst/>
          </a:prstGeom>
        </p:spPr>
        <p:txBody>
          <a:bodyPr wrap="square"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Cartographie</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du bruit (CBS) et Plan de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Prévention</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du Bruit dans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l’Environnement</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(PPBE) </a:t>
            </a:r>
          </a:p>
        </p:txBody>
      </p:sp>
      <p:grpSp>
        <p:nvGrpSpPr>
          <p:cNvPr id="53" name="Group 53"/>
          <p:cNvGrpSpPr/>
          <p:nvPr/>
        </p:nvGrpSpPr>
        <p:grpSpPr>
          <a:xfrm>
            <a:off x="6338551" y="4225794"/>
            <a:ext cx="188898" cy="18889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55" name="TextBox 55"/>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 name="TextBox 56"/>
          <p:cNvSpPr txBox="1"/>
          <p:nvPr/>
        </p:nvSpPr>
        <p:spPr>
          <a:xfrm>
            <a:off x="6682055" y="4232145"/>
            <a:ext cx="2580596" cy="333425"/>
          </a:xfrm>
          <a:prstGeom prst="rect">
            <a:avLst/>
          </a:prstGeom>
        </p:spPr>
        <p:txBody>
          <a:bodyPr wrap="square"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5 stations de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mesures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(pollens,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trafic</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ozone, glyphosate...) </a:t>
            </a:r>
          </a:p>
        </p:txBody>
      </p:sp>
      <p:grpSp>
        <p:nvGrpSpPr>
          <p:cNvPr id="57" name="Group 57"/>
          <p:cNvGrpSpPr/>
          <p:nvPr/>
        </p:nvGrpSpPr>
        <p:grpSpPr>
          <a:xfrm>
            <a:off x="2141337" y="5296592"/>
            <a:ext cx="188898" cy="188898"/>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59" name="TextBox 59"/>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TextBox 60"/>
          <p:cNvSpPr txBox="1"/>
          <p:nvPr/>
        </p:nvSpPr>
        <p:spPr>
          <a:xfrm>
            <a:off x="2465691" y="5295739"/>
            <a:ext cx="2416401" cy="333425"/>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Plan de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Prévention</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des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Risques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Technologiques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(PPRT)</a:t>
            </a:r>
          </a:p>
        </p:txBody>
      </p:sp>
      <p:grpSp>
        <p:nvGrpSpPr>
          <p:cNvPr id="67" name="Group 67"/>
          <p:cNvGrpSpPr/>
          <p:nvPr/>
        </p:nvGrpSpPr>
        <p:grpSpPr>
          <a:xfrm rot="-648660">
            <a:off x="5926473" y="307727"/>
            <a:ext cx="2095725" cy="779609"/>
            <a:chOff x="0" y="0"/>
            <a:chExt cx="683580" cy="307993"/>
          </a:xfrm>
        </p:grpSpPr>
        <p:sp>
          <p:nvSpPr>
            <p:cNvPr id="68" name="Freeform 68"/>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0CC0DF"/>
            </a:solidFill>
          </p:spPr>
          <p:txBody>
            <a:bodyPr/>
            <a:lstStyle/>
            <a:p>
              <a:endParaRPr lang="fr-FR"/>
            </a:p>
          </p:txBody>
        </p:sp>
        <p:sp>
          <p:nvSpPr>
            <p:cNvPr id="69" name="TextBox 69"/>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Rectangle : coins arrondis 87">
            <a:extLst>
              <a:ext uri="{FF2B5EF4-FFF2-40B4-BE49-F238E27FC236}">
                <a16:creationId xmlns:a16="http://schemas.microsoft.com/office/drawing/2014/main" id="{CE15F27C-F468-2D40-3DD9-4CF79D5D2A0C}"/>
              </a:ext>
            </a:extLst>
          </p:cNvPr>
          <p:cNvSpPr/>
          <p:nvPr/>
        </p:nvSpPr>
        <p:spPr>
          <a:xfrm>
            <a:off x="1864672" y="1082291"/>
            <a:ext cx="3411832" cy="5050031"/>
          </a:xfrm>
          <a:prstGeom prst="roundRect">
            <a:avLst>
              <a:gd name="adj" fmla="val 4926"/>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TextBox 72"/>
          <p:cNvSpPr txBox="1"/>
          <p:nvPr/>
        </p:nvSpPr>
        <p:spPr>
          <a:xfrm rot="-648660">
            <a:off x="6047279" y="452962"/>
            <a:ext cx="1885766" cy="597536"/>
          </a:xfrm>
          <a:prstGeom prst="rect">
            <a:avLst/>
          </a:prstGeom>
        </p:spPr>
        <p:txBody>
          <a:bodyPr wrap="square"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050"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SUIVI DE À LA QUALITE DE L’AIR ET SENSIBILISATION</a:t>
            </a:r>
          </a:p>
        </p:txBody>
      </p:sp>
      <p:sp>
        <p:nvSpPr>
          <p:cNvPr id="77" name="TextBox 52">
            <a:extLst>
              <a:ext uri="{FF2B5EF4-FFF2-40B4-BE49-F238E27FC236}">
                <a16:creationId xmlns:a16="http://schemas.microsoft.com/office/drawing/2014/main" id="{4CD08A1F-2C39-E2F0-2280-87D7E033C450}"/>
              </a:ext>
            </a:extLst>
          </p:cNvPr>
          <p:cNvSpPr txBox="1"/>
          <p:nvPr/>
        </p:nvSpPr>
        <p:spPr>
          <a:xfrm>
            <a:off x="2474351" y="5759582"/>
            <a:ext cx="2735621" cy="333425"/>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Plan</a:t>
            </a:r>
            <a:r>
              <a:rPr kumimoji="0" lang="fr-FR"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de Prévention des Risques </a:t>
            </a:r>
            <a:r>
              <a:rPr lang="fr-FR" sz="1149" dirty="0">
                <a:solidFill>
                  <a:srgbClr val="000000"/>
                </a:solidFill>
                <a:latin typeface="Montserrat"/>
                <a:ea typeface="Montserrat"/>
                <a:cs typeface="Montserrat"/>
                <a:sym typeface="Montserrat"/>
              </a:rPr>
              <a:t>M</a:t>
            </a:r>
            <a:r>
              <a:rPr kumimoji="0" lang="fr-FR"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iniers</a:t>
            </a:r>
            <a:r>
              <a:rPr kumimoji="0" lang="fr-FR"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(PPRM)</a:t>
            </a:r>
            <a:endPar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grpSp>
        <p:nvGrpSpPr>
          <p:cNvPr id="78" name="Group 41">
            <a:extLst>
              <a:ext uri="{FF2B5EF4-FFF2-40B4-BE49-F238E27FC236}">
                <a16:creationId xmlns:a16="http://schemas.microsoft.com/office/drawing/2014/main" id="{C57A6F5D-E7FD-B809-61B4-FCBF3B69FFED}"/>
              </a:ext>
            </a:extLst>
          </p:cNvPr>
          <p:cNvGrpSpPr/>
          <p:nvPr/>
        </p:nvGrpSpPr>
        <p:grpSpPr>
          <a:xfrm>
            <a:off x="2141963" y="4207938"/>
            <a:ext cx="188898" cy="188898"/>
            <a:chOff x="0" y="0"/>
            <a:chExt cx="812800" cy="812800"/>
          </a:xfrm>
        </p:grpSpPr>
        <p:sp>
          <p:nvSpPr>
            <p:cNvPr id="79" name="Freeform 42">
              <a:extLst>
                <a:ext uri="{FF2B5EF4-FFF2-40B4-BE49-F238E27FC236}">
                  <a16:creationId xmlns:a16="http://schemas.microsoft.com/office/drawing/2014/main" id="{5F82F585-55D7-88EF-96B8-CE66341753E8}"/>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80" name="TextBox 43">
              <a:extLst>
                <a:ext uri="{FF2B5EF4-FFF2-40B4-BE49-F238E27FC236}">
                  <a16:creationId xmlns:a16="http://schemas.microsoft.com/office/drawing/2014/main" id="{2951584F-8697-16DE-8CD1-CA09AFAB813B}"/>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1" name="TextBox 52">
            <a:extLst>
              <a:ext uri="{FF2B5EF4-FFF2-40B4-BE49-F238E27FC236}">
                <a16:creationId xmlns:a16="http://schemas.microsoft.com/office/drawing/2014/main" id="{C37897B3-A733-A89D-B9BE-2FD962A2697D}"/>
              </a:ext>
            </a:extLst>
          </p:cNvPr>
          <p:cNvSpPr txBox="1"/>
          <p:nvPr/>
        </p:nvSpPr>
        <p:spPr>
          <a:xfrm>
            <a:off x="2486885" y="3615139"/>
            <a:ext cx="2395207" cy="500137"/>
          </a:xfrm>
          <a:prstGeom prst="rect">
            <a:avLst/>
          </a:prstGeom>
        </p:spPr>
        <p:txBody>
          <a:bodyPr wrap="square"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Plan</a:t>
            </a:r>
            <a:r>
              <a:rPr kumimoji="0" lang="fr-FR"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de prévention des risques multiples (PPRM) – inondation et submersion marine</a:t>
            </a:r>
            <a:endPar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grpSp>
        <p:nvGrpSpPr>
          <p:cNvPr id="82" name="Group 41">
            <a:extLst>
              <a:ext uri="{FF2B5EF4-FFF2-40B4-BE49-F238E27FC236}">
                <a16:creationId xmlns:a16="http://schemas.microsoft.com/office/drawing/2014/main" id="{3CB2D2B9-9643-455D-3994-75F9A97558EB}"/>
              </a:ext>
            </a:extLst>
          </p:cNvPr>
          <p:cNvGrpSpPr/>
          <p:nvPr/>
        </p:nvGrpSpPr>
        <p:grpSpPr>
          <a:xfrm>
            <a:off x="2162271" y="3657551"/>
            <a:ext cx="188898" cy="188898"/>
            <a:chOff x="0" y="0"/>
            <a:chExt cx="812800" cy="812800"/>
          </a:xfrm>
        </p:grpSpPr>
        <p:sp>
          <p:nvSpPr>
            <p:cNvPr id="83" name="Freeform 42">
              <a:extLst>
                <a:ext uri="{FF2B5EF4-FFF2-40B4-BE49-F238E27FC236}">
                  <a16:creationId xmlns:a16="http://schemas.microsoft.com/office/drawing/2014/main" id="{2C7302CA-108F-8AE2-2BB5-DE68DA6B2056}"/>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84" name="TextBox 43">
              <a:extLst>
                <a:ext uri="{FF2B5EF4-FFF2-40B4-BE49-F238E27FC236}">
                  <a16:creationId xmlns:a16="http://schemas.microsoft.com/office/drawing/2014/main" id="{545A4B55-1618-452C-8468-32AC4959C2FB}"/>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1" name="Group 61"/>
          <p:cNvGrpSpPr/>
          <p:nvPr/>
        </p:nvGrpSpPr>
        <p:grpSpPr>
          <a:xfrm rot="-648660">
            <a:off x="1656572" y="178978"/>
            <a:ext cx="2466544" cy="895105"/>
            <a:chOff x="-290857" y="-38100"/>
            <a:chExt cx="974437" cy="353621"/>
          </a:xfrm>
        </p:grpSpPr>
        <p:sp>
          <p:nvSpPr>
            <p:cNvPr id="63" name="TextBox 63"/>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62"/>
            <p:cNvSpPr/>
            <p:nvPr/>
          </p:nvSpPr>
          <p:spPr>
            <a:xfrm>
              <a:off x="-290857" y="7528"/>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0CC0DF"/>
            </a:solidFill>
          </p:spPr>
          <p:txBody>
            <a:bodyPr/>
            <a:lstStyle/>
            <a:p>
              <a:endParaRPr lang="fr-FR"/>
            </a:p>
          </p:txBody>
        </p:sp>
      </p:grpSp>
      <p:sp>
        <p:nvSpPr>
          <p:cNvPr id="70" name="TextBox 70"/>
          <p:cNvSpPr txBox="1"/>
          <p:nvPr/>
        </p:nvSpPr>
        <p:spPr>
          <a:xfrm rot="-648660">
            <a:off x="1781318" y="426922"/>
            <a:ext cx="1500316" cy="600742"/>
          </a:xfrm>
          <a:prstGeom prst="rect">
            <a:avLst/>
          </a:prstGeom>
        </p:spPr>
        <p:txBody>
          <a:bodyPr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1151"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MAÎTRISE ET ANTICIPATION DES RISQUES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15268" y="1581735"/>
            <a:ext cx="3404924" cy="4700482"/>
            <a:chOff x="0" y="0"/>
            <a:chExt cx="1966790" cy="2488104"/>
          </a:xfrm>
        </p:grpSpPr>
        <p:sp>
          <p:nvSpPr>
            <p:cNvPr id="3" name="Freeform 3"/>
            <p:cNvSpPr/>
            <p:nvPr/>
          </p:nvSpPr>
          <p:spPr>
            <a:xfrm>
              <a:off x="0" y="0"/>
              <a:ext cx="1966790" cy="2488104"/>
            </a:xfrm>
            <a:custGeom>
              <a:avLst/>
              <a:gdLst/>
              <a:ahLst/>
              <a:cxnLst/>
              <a:rect l="l" t="t" r="r" b="b"/>
              <a:pathLst>
                <a:path w="1966790" h="2488104">
                  <a:moveTo>
                    <a:pt x="77307" y="0"/>
                  </a:moveTo>
                  <a:lnTo>
                    <a:pt x="1889483" y="0"/>
                  </a:lnTo>
                  <a:cubicBezTo>
                    <a:pt x="1909986" y="0"/>
                    <a:pt x="1929649" y="8145"/>
                    <a:pt x="1944147" y="22643"/>
                  </a:cubicBezTo>
                  <a:cubicBezTo>
                    <a:pt x="1958645" y="37141"/>
                    <a:pt x="1966790" y="56804"/>
                    <a:pt x="1966790" y="77307"/>
                  </a:cubicBezTo>
                  <a:lnTo>
                    <a:pt x="1966790" y="2410796"/>
                  </a:lnTo>
                  <a:cubicBezTo>
                    <a:pt x="1966790" y="2431300"/>
                    <a:pt x="1958645" y="2450963"/>
                    <a:pt x="1944147" y="2465461"/>
                  </a:cubicBezTo>
                  <a:cubicBezTo>
                    <a:pt x="1929649" y="2479959"/>
                    <a:pt x="1909986" y="2488104"/>
                    <a:pt x="1889483" y="2488104"/>
                  </a:cubicBezTo>
                  <a:lnTo>
                    <a:pt x="77307" y="2488104"/>
                  </a:lnTo>
                  <a:cubicBezTo>
                    <a:pt x="56804" y="2488104"/>
                    <a:pt x="37141" y="2479959"/>
                    <a:pt x="22643" y="2465461"/>
                  </a:cubicBezTo>
                  <a:cubicBezTo>
                    <a:pt x="8145" y="2450963"/>
                    <a:pt x="0" y="2431300"/>
                    <a:pt x="0" y="2410796"/>
                  </a:cubicBezTo>
                  <a:lnTo>
                    <a:pt x="0" y="77307"/>
                  </a:lnTo>
                  <a:cubicBezTo>
                    <a:pt x="0" y="56804"/>
                    <a:pt x="8145" y="37141"/>
                    <a:pt x="22643" y="22643"/>
                  </a:cubicBezTo>
                  <a:cubicBezTo>
                    <a:pt x="37141" y="8145"/>
                    <a:pt x="56804" y="0"/>
                    <a:pt x="77307" y="0"/>
                  </a:cubicBezTo>
                  <a:close/>
                </a:path>
              </a:pathLst>
            </a:custGeom>
            <a:solidFill>
              <a:srgbClr val="E4E4E4"/>
            </a:solidFill>
          </p:spPr>
          <p:txBody>
            <a:bodyPr/>
            <a:lstStyle/>
            <a:p>
              <a:endParaRPr lang="fr-FR"/>
            </a:p>
          </p:txBody>
        </p:sp>
        <p:sp>
          <p:nvSpPr>
            <p:cNvPr id="4" name="TextBox 4"/>
            <p:cNvSpPr txBox="1"/>
            <p:nvPr/>
          </p:nvSpPr>
          <p:spPr>
            <a:xfrm>
              <a:off x="0" y="-38100"/>
              <a:ext cx="1966790" cy="25262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a:off x="6115268" y="3222374"/>
            <a:ext cx="3404924" cy="607523"/>
            <a:chOff x="0" y="0"/>
            <a:chExt cx="1406578" cy="250968"/>
          </a:xfrm>
        </p:grpSpPr>
        <p:sp>
          <p:nvSpPr>
            <p:cNvPr id="11" name="Freeform 11"/>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4E4E4"/>
            </a:solidFill>
          </p:spPr>
          <p:txBody>
            <a:bodyPr/>
            <a:lstStyle/>
            <a:p>
              <a:endParaRPr lang="fr-FR"/>
            </a:p>
          </p:txBody>
        </p:sp>
        <p:sp>
          <p:nvSpPr>
            <p:cNvPr id="12" name="TextBox 12"/>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1"/>
          <p:cNvGrpSpPr/>
          <p:nvPr/>
        </p:nvGrpSpPr>
        <p:grpSpPr>
          <a:xfrm>
            <a:off x="6350332" y="4215270"/>
            <a:ext cx="188898" cy="18889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3" name="TextBox 23"/>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roup 24"/>
          <p:cNvGrpSpPr/>
          <p:nvPr/>
        </p:nvGrpSpPr>
        <p:grpSpPr>
          <a:xfrm>
            <a:off x="6350333" y="5097037"/>
            <a:ext cx="188898" cy="18889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6" name="TextBox 26"/>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TextBox 47"/>
          <p:cNvSpPr txBox="1"/>
          <p:nvPr/>
        </p:nvSpPr>
        <p:spPr>
          <a:xfrm>
            <a:off x="6350333" y="3374317"/>
            <a:ext cx="3080358" cy="516808"/>
          </a:xfrm>
          <a:prstGeom prst="rect">
            <a:avLst/>
          </a:prstGeom>
        </p:spPr>
        <p:txBody>
          <a:bodyPr wrap="square" lIns="0" tIns="0" rIns="0" bIns="0" rtlCol="0" anchor="t">
            <a:spAutoFit/>
          </a:bodyPr>
          <a:lstStyle/>
          <a:p>
            <a:pPr marL="0" marR="0" lvl="0" indent="0" algn="l" defTabSz="914400" rtl="0" eaLnBrk="1" fontAlgn="auto" latinLnBrk="0" hangingPunct="1">
              <a:lnSpc>
                <a:spcPts val="2027"/>
              </a:lnSpc>
              <a:spcBef>
                <a:spcPts val="0"/>
              </a:spcBef>
              <a:spcAft>
                <a:spcPts val="0"/>
              </a:spcAft>
              <a:buClrTx/>
              <a:buSzTx/>
              <a:buFontTx/>
              <a:buNone/>
              <a:tabLst/>
              <a:defRPr/>
            </a:pP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PPA </a:t>
            </a: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Estuaire</a:t>
            </a:r>
            <a:endParaRPr lang="en-US" sz="2007" b="1" dirty="0">
              <a:solidFill>
                <a:srgbClr val="231F20"/>
              </a:solidFill>
              <a:latin typeface="Agrandir Bold"/>
              <a:ea typeface="Agrandir Bold"/>
              <a:cs typeface="Agrandir Bold"/>
              <a:sym typeface="Agrandir Bold"/>
            </a:endParaRPr>
          </a:p>
          <a:p>
            <a:pPr marL="0" marR="0" lvl="0" indent="0" algn="l" defTabSz="914400" rtl="0" eaLnBrk="1" fontAlgn="auto" latinLnBrk="0" hangingPunct="1">
              <a:lnSpc>
                <a:spcPts val="2027"/>
              </a:lnSpc>
              <a:spcBef>
                <a:spcPts val="0"/>
              </a:spcBef>
              <a:spcAft>
                <a:spcPts val="0"/>
              </a:spcAft>
              <a:buClrTx/>
              <a:buSzTx/>
              <a:buFontTx/>
              <a:buNone/>
              <a:tabLst/>
              <a:defRPr/>
            </a:pP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Basse </a:t>
            </a: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Vallée</a:t>
            </a: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de </a:t>
            </a: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l’Orne</a:t>
            </a:r>
            <a:endPar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endParaRPr>
          </a:p>
        </p:txBody>
      </p:sp>
      <p:sp>
        <p:nvSpPr>
          <p:cNvPr id="48" name="TextBox 48"/>
          <p:cNvSpPr txBox="1"/>
          <p:nvPr/>
        </p:nvSpPr>
        <p:spPr>
          <a:xfrm>
            <a:off x="6693835" y="4221620"/>
            <a:ext cx="2649409" cy="666849"/>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lang="fr-FR" sz="1149" dirty="0">
                <a:solidFill>
                  <a:srgbClr val="000000"/>
                </a:solidFill>
                <a:latin typeface="Montserrat"/>
                <a:ea typeface="Montserrat"/>
                <a:cs typeface="Montserrat"/>
                <a:sym typeface="Montserrat"/>
              </a:rPr>
              <a:t>Contribution au p</a:t>
            </a:r>
            <a:r>
              <a:rPr kumimoji="0" lang="fr-FR"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rojet</a:t>
            </a:r>
            <a:r>
              <a:rPr kumimoji="0" lang="fr-FR"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partenarial d'aménagement de l'estuaire de l'Orne : anticiper le changement climatique à l'horizon 2100</a:t>
            </a:r>
            <a:endPar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grpSp>
        <p:nvGrpSpPr>
          <p:cNvPr id="85" name="Group 24">
            <a:extLst>
              <a:ext uri="{FF2B5EF4-FFF2-40B4-BE49-F238E27FC236}">
                <a16:creationId xmlns:a16="http://schemas.microsoft.com/office/drawing/2014/main" id="{B7D9C27E-7290-FFFB-4ACB-C2F967CCE910}"/>
              </a:ext>
            </a:extLst>
          </p:cNvPr>
          <p:cNvGrpSpPr/>
          <p:nvPr/>
        </p:nvGrpSpPr>
        <p:grpSpPr>
          <a:xfrm>
            <a:off x="6350333" y="5575905"/>
            <a:ext cx="188898" cy="188898"/>
            <a:chOff x="0" y="0"/>
            <a:chExt cx="812800" cy="812800"/>
          </a:xfrm>
        </p:grpSpPr>
        <p:sp>
          <p:nvSpPr>
            <p:cNvPr id="86" name="Freeform 25">
              <a:extLst>
                <a:ext uri="{FF2B5EF4-FFF2-40B4-BE49-F238E27FC236}">
                  <a16:creationId xmlns:a16="http://schemas.microsoft.com/office/drawing/2014/main" id="{6EE73DCE-19A4-93F1-2693-665942869763}"/>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87" name="TextBox 26">
              <a:extLst>
                <a:ext uri="{FF2B5EF4-FFF2-40B4-BE49-F238E27FC236}">
                  <a16:creationId xmlns:a16="http://schemas.microsoft.com/office/drawing/2014/main" id="{D517A533-8026-92B9-C3C0-4A0901639FEB}"/>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3" name="Group 2">
            <a:extLst>
              <a:ext uri="{FF2B5EF4-FFF2-40B4-BE49-F238E27FC236}">
                <a16:creationId xmlns:a16="http://schemas.microsoft.com/office/drawing/2014/main" id="{0E71EE7E-725F-64DE-7D1A-2ED52734C234}"/>
              </a:ext>
            </a:extLst>
          </p:cNvPr>
          <p:cNvGrpSpPr/>
          <p:nvPr/>
        </p:nvGrpSpPr>
        <p:grpSpPr>
          <a:xfrm>
            <a:off x="2182480" y="1559330"/>
            <a:ext cx="3404924" cy="4700482"/>
            <a:chOff x="0" y="0"/>
            <a:chExt cx="1966790" cy="2488104"/>
          </a:xfrm>
        </p:grpSpPr>
        <p:sp>
          <p:nvSpPr>
            <p:cNvPr id="114" name="Freeform 3">
              <a:extLst>
                <a:ext uri="{FF2B5EF4-FFF2-40B4-BE49-F238E27FC236}">
                  <a16:creationId xmlns:a16="http://schemas.microsoft.com/office/drawing/2014/main" id="{D261AD9B-0E1E-C594-BE61-B516BB065F4E}"/>
                </a:ext>
              </a:extLst>
            </p:cNvPr>
            <p:cNvSpPr/>
            <p:nvPr/>
          </p:nvSpPr>
          <p:spPr>
            <a:xfrm>
              <a:off x="0" y="0"/>
              <a:ext cx="1966790" cy="2488104"/>
            </a:xfrm>
            <a:custGeom>
              <a:avLst/>
              <a:gdLst/>
              <a:ahLst/>
              <a:cxnLst/>
              <a:rect l="l" t="t" r="r" b="b"/>
              <a:pathLst>
                <a:path w="1966790" h="2488104">
                  <a:moveTo>
                    <a:pt x="77307" y="0"/>
                  </a:moveTo>
                  <a:lnTo>
                    <a:pt x="1889483" y="0"/>
                  </a:lnTo>
                  <a:cubicBezTo>
                    <a:pt x="1909986" y="0"/>
                    <a:pt x="1929649" y="8145"/>
                    <a:pt x="1944147" y="22643"/>
                  </a:cubicBezTo>
                  <a:cubicBezTo>
                    <a:pt x="1958645" y="37141"/>
                    <a:pt x="1966790" y="56804"/>
                    <a:pt x="1966790" y="77307"/>
                  </a:cubicBezTo>
                  <a:lnTo>
                    <a:pt x="1966790" y="2410796"/>
                  </a:lnTo>
                  <a:cubicBezTo>
                    <a:pt x="1966790" y="2431300"/>
                    <a:pt x="1958645" y="2450963"/>
                    <a:pt x="1944147" y="2465461"/>
                  </a:cubicBezTo>
                  <a:cubicBezTo>
                    <a:pt x="1929649" y="2479959"/>
                    <a:pt x="1909986" y="2488104"/>
                    <a:pt x="1889483" y="2488104"/>
                  </a:cubicBezTo>
                  <a:lnTo>
                    <a:pt x="77307" y="2488104"/>
                  </a:lnTo>
                  <a:cubicBezTo>
                    <a:pt x="56804" y="2488104"/>
                    <a:pt x="37141" y="2479959"/>
                    <a:pt x="22643" y="2465461"/>
                  </a:cubicBezTo>
                  <a:cubicBezTo>
                    <a:pt x="8145" y="2450963"/>
                    <a:pt x="0" y="2431300"/>
                    <a:pt x="0" y="2410796"/>
                  </a:cubicBezTo>
                  <a:lnTo>
                    <a:pt x="0" y="77307"/>
                  </a:lnTo>
                  <a:cubicBezTo>
                    <a:pt x="0" y="56804"/>
                    <a:pt x="8145" y="37141"/>
                    <a:pt x="22643" y="22643"/>
                  </a:cubicBezTo>
                  <a:cubicBezTo>
                    <a:pt x="37141" y="8145"/>
                    <a:pt x="56804" y="0"/>
                    <a:pt x="77307" y="0"/>
                  </a:cubicBezTo>
                  <a:close/>
                </a:path>
              </a:pathLst>
            </a:custGeom>
            <a:solidFill>
              <a:srgbClr val="E4E4E4"/>
            </a:solidFill>
          </p:spPr>
          <p:txBody>
            <a:bodyPr/>
            <a:lstStyle/>
            <a:p>
              <a:endParaRPr lang="fr-FR"/>
            </a:p>
          </p:txBody>
        </p:sp>
        <p:sp>
          <p:nvSpPr>
            <p:cNvPr id="115" name="TextBox 4">
              <a:extLst>
                <a:ext uri="{FF2B5EF4-FFF2-40B4-BE49-F238E27FC236}">
                  <a16:creationId xmlns:a16="http://schemas.microsoft.com/office/drawing/2014/main" id="{7FEC864B-F7EC-51DB-CB64-4E0117A3CD3C}"/>
                </a:ext>
              </a:extLst>
            </p:cNvPr>
            <p:cNvSpPr txBox="1"/>
            <p:nvPr/>
          </p:nvSpPr>
          <p:spPr>
            <a:xfrm>
              <a:off x="0" y="-38100"/>
              <a:ext cx="1966790" cy="25262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 name="Group 8">
            <a:extLst>
              <a:ext uri="{FF2B5EF4-FFF2-40B4-BE49-F238E27FC236}">
                <a16:creationId xmlns:a16="http://schemas.microsoft.com/office/drawing/2014/main" id="{781DF7E6-8AE3-7F14-38A3-B51854860188}"/>
              </a:ext>
            </a:extLst>
          </p:cNvPr>
          <p:cNvGrpSpPr/>
          <p:nvPr/>
        </p:nvGrpSpPr>
        <p:grpSpPr>
          <a:xfrm>
            <a:off x="2182481" y="1209782"/>
            <a:ext cx="3411831" cy="2312112"/>
            <a:chOff x="0" y="0"/>
            <a:chExt cx="829077" cy="561845"/>
          </a:xfrm>
        </p:grpSpPr>
        <p:sp>
          <p:nvSpPr>
            <p:cNvPr id="117" name="Freeform 9">
              <a:extLst>
                <a:ext uri="{FF2B5EF4-FFF2-40B4-BE49-F238E27FC236}">
                  <a16:creationId xmlns:a16="http://schemas.microsoft.com/office/drawing/2014/main" id="{B07D1473-E529-4D19-3EA2-D9A06EF3DE8C}"/>
                </a:ext>
              </a:extLst>
            </p:cNvPr>
            <p:cNvSpPr/>
            <p:nvPr/>
          </p:nvSpPr>
          <p:spPr>
            <a:xfrm>
              <a:off x="0" y="0"/>
              <a:ext cx="829077" cy="561845"/>
            </a:xfrm>
            <a:custGeom>
              <a:avLst/>
              <a:gdLst/>
              <a:ahLst/>
              <a:cxnLst/>
              <a:rect l="l" t="t" r="r" b="b"/>
              <a:pathLst>
                <a:path w="829077" h="561845">
                  <a:moveTo>
                    <a:pt x="72612" y="0"/>
                  </a:moveTo>
                  <a:lnTo>
                    <a:pt x="756465" y="0"/>
                  </a:lnTo>
                  <a:cubicBezTo>
                    <a:pt x="796568" y="0"/>
                    <a:pt x="829077" y="32510"/>
                    <a:pt x="829077" y="72612"/>
                  </a:cubicBezTo>
                  <a:lnTo>
                    <a:pt x="829077" y="489232"/>
                  </a:lnTo>
                  <a:cubicBezTo>
                    <a:pt x="829077" y="508490"/>
                    <a:pt x="821427" y="526960"/>
                    <a:pt x="807810" y="540577"/>
                  </a:cubicBezTo>
                  <a:cubicBezTo>
                    <a:pt x="794192" y="554195"/>
                    <a:pt x="775723" y="561845"/>
                    <a:pt x="756465" y="561845"/>
                  </a:cubicBezTo>
                  <a:lnTo>
                    <a:pt x="72612" y="561845"/>
                  </a:lnTo>
                  <a:cubicBezTo>
                    <a:pt x="53354" y="561845"/>
                    <a:pt x="34885" y="554195"/>
                    <a:pt x="21268" y="540577"/>
                  </a:cubicBezTo>
                  <a:cubicBezTo>
                    <a:pt x="7650" y="526960"/>
                    <a:pt x="0" y="508490"/>
                    <a:pt x="0" y="489232"/>
                  </a:cubicBezTo>
                  <a:lnTo>
                    <a:pt x="0" y="72612"/>
                  </a:lnTo>
                  <a:cubicBezTo>
                    <a:pt x="0" y="53354"/>
                    <a:pt x="7650" y="34885"/>
                    <a:pt x="21268" y="21268"/>
                  </a:cubicBezTo>
                  <a:cubicBezTo>
                    <a:pt x="34885" y="7650"/>
                    <a:pt x="53354" y="0"/>
                    <a:pt x="72612" y="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18" name="Group 10">
            <a:extLst>
              <a:ext uri="{FF2B5EF4-FFF2-40B4-BE49-F238E27FC236}">
                <a16:creationId xmlns:a16="http://schemas.microsoft.com/office/drawing/2014/main" id="{94810EB8-9FEA-9B31-9B71-CA31971D0B79}"/>
              </a:ext>
            </a:extLst>
          </p:cNvPr>
          <p:cNvGrpSpPr/>
          <p:nvPr/>
        </p:nvGrpSpPr>
        <p:grpSpPr>
          <a:xfrm>
            <a:off x="2182480" y="3199969"/>
            <a:ext cx="3404924" cy="607523"/>
            <a:chOff x="0" y="0"/>
            <a:chExt cx="1406578" cy="250968"/>
          </a:xfrm>
        </p:grpSpPr>
        <p:sp>
          <p:nvSpPr>
            <p:cNvPr id="119" name="Freeform 11">
              <a:extLst>
                <a:ext uri="{FF2B5EF4-FFF2-40B4-BE49-F238E27FC236}">
                  <a16:creationId xmlns:a16="http://schemas.microsoft.com/office/drawing/2014/main" id="{D7D36A7D-6DE1-AED8-3E6B-FACBC1722749}"/>
                </a:ext>
              </a:extLst>
            </p:cNvPr>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4E4E4"/>
            </a:solidFill>
          </p:spPr>
          <p:txBody>
            <a:bodyPr/>
            <a:lstStyle/>
            <a:p>
              <a:endParaRPr lang="fr-FR"/>
            </a:p>
          </p:txBody>
        </p:sp>
        <p:sp>
          <p:nvSpPr>
            <p:cNvPr id="120" name="TextBox 12">
              <a:extLst>
                <a:ext uri="{FF2B5EF4-FFF2-40B4-BE49-F238E27FC236}">
                  <a16:creationId xmlns:a16="http://schemas.microsoft.com/office/drawing/2014/main" id="{81342CBB-2B30-EC83-9C56-AD78AA9CE8F6}"/>
                </a:ext>
              </a:extLst>
            </p:cNvPr>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1" name="Group 21">
            <a:extLst>
              <a:ext uri="{FF2B5EF4-FFF2-40B4-BE49-F238E27FC236}">
                <a16:creationId xmlns:a16="http://schemas.microsoft.com/office/drawing/2014/main" id="{0099587C-E157-2B9F-5181-CED0F6A953CF}"/>
              </a:ext>
            </a:extLst>
          </p:cNvPr>
          <p:cNvGrpSpPr/>
          <p:nvPr/>
        </p:nvGrpSpPr>
        <p:grpSpPr>
          <a:xfrm>
            <a:off x="2417544" y="4192865"/>
            <a:ext cx="188898" cy="188898"/>
            <a:chOff x="0" y="0"/>
            <a:chExt cx="812800" cy="812800"/>
          </a:xfrm>
        </p:grpSpPr>
        <p:sp>
          <p:nvSpPr>
            <p:cNvPr id="122" name="Freeform 22">
              <a:extLst>
                <a:ext uri="{FF2B5EF4-FFF2-40B4-BE49-F238E27FC236}">
                  <a16:creationId xmlns:a16="http://schemas.microsoft.com/office/drawing/2014/main" id="{A959EBC8-C413-43A8-A1E4-9B443F23A30D}"/>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23" name="TextBox 23">
              <a:extLst>
                <a:ext uri="{FF2B5EF4-FFF2-40B4-BE49-F238E27FC236}">
                  <a16:creationId xmlns:a16="http://schemas.microsoft.com/office/drawing/2014/main" id="{F761FB5A-5F53-7C80-6094-65BDE219D421}"/>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4" name="Group 24">
            <a:extLst>
              <a:ext uri="{FF2B5EF4-FFF2-40B4-BE49-F238E27FC236}">
                <a16:creationId xmlns:a16="http://schemas.microsoft.com/office/drawing/2014/main" id="{F5D98769-F061-838B-D478-0E9A59407C61}"/>
              </a:ext>
            </a:extLst>
          </p:cNvPr>
          <p:cNvGrpSpPr/>
          <p:nvPr/>
        </p:nvGrpSpPr>
        <p:grpSpPr>
          <a:xfrm>
            <a:off x="2417545" y="4733136"/>
            <a:ext cx="188898" cy="188898"/>
            <a:chOff x="0" y="0"/>
            <a:chExt cx="812800" cy="812800"/>
          </a:xfrm>
        </p:grpSpPr>
        <p:sp>
          <p:nvSpPr>
            <p:cNvPr id="125" name="Freeform 25">
              <a:extLst>
                <a:ext uri="{FF2B5EF4-FFF2-40B4-BE49-F238E27FC236}">
                  <a16:creationId xmlns:a16="http://schemas.microsoft.com/office/drawing/2014/main" id="{1EFE5CCE-F5AC-7BAB-3470-63110A07CD4E}"/>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26" name="TextBox 26">
              <a:extLst>
                <a:ext uri="{FF2B5EF4-FFF2-40B4-BE49-F238E27FC236}">
                  <a16:creationId xmlns:a16="http://schemas.microsoft.com/office/drawing/2014/main" id="{65741C2A-E22E-FDC3-689D-68B316D29134}"/>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7" name="TextBox 47">
            <a:extLst>
              <a:ext uri="{FF2B5EF4-FFF2-40B4-BE49-F238E27FC236}">
                <a16:creationId xmlns:a16="http://schemas.microsoft.com/office/drawing/2014/main" id="{E03444A4-C214-6AEF-2A05-F83E51A77D4A}"/>
              </a:ext>
            </a:extLst>
          </p:cNvPr>
          <p:cNvSpPr txBox="1"/>
          <p:nvPr/>
        </p:nvSpPr>
        <p:spPr>
          <a:xfrm>
            <a:off x="2417545" y="3351912"/>
            <a:ext cx="3080358" cy="260328"/>
          </a:xfrm>
          <a:prstGeom prst="rect">
            <a:avLst/>
          </a:prstGeom>
        </p:spPr>
        <p:txBody>
          <a:bodyPr wrap="square" lIns="0" tIns="0" rIns="0" bIns="0" rtlCol="0" anchor="t">
            <a:spAutoFit/>
          </a:bodyPr>
          <a:lstStyle/>
          <a:p>
            <a:pPr marL="0" marR="0" lvl="0" indent="0" algn="l" defTabSz="914400" rtl="0" eaLnBrk="1" fontAlgn="auto" latinLnBrk="0" hangingPunct="1">
              <a:lnSpc>
                <a:spcPts val="2027"/>
              </a:lnSpc>
              <a:spcBef>
                <a:spcPts val="0"/>
              </a:spcBef>
              <a:spcAft>
                <a:spcPts val="0"/>
              </a:spcAft>
              <a:buClrTx/>
              <a:buSzTx/>
              <a:buFontTx/>
              <a:buNone/>
              <a:tabLst/>
              <a:defRPr/>
            </a:pP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Notre littoral pour </a:t>
            </a:r>
            <a:r>
              <a:rPr kumimoji="0" lang="en-US" sz="2007"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Demain</a:t>
            </a:r>
            <a:r>
              <a:rPr kumimoji="0" lang="en-US" sz="2007"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a:t>
            </a:r>
          </a:p>
        </p:txBody>
      </p:sp>
      <p:sp>
        <p:nvSpPr>
          <p:cNvPr id="128" name="TextBox 48">
            <a:extLst>
              <a:ext uri="{FF2B5EF4-FFF2-40B4-BE49-F238E27FC236}">
                <a16:creationId xmlns:a16="http://schemas.microsoft.com/office/drawing/2014/main" id="{D0B6A768-CFC4-86E5-9B44-7537E097458D}"/>
              </a:ext>
            </a:extLst>
          </p:cNvPr>
          <p:cNvSpPr txBox="1"/>
          <p:nvPr/>
        </p:nvSpPr>
        <p:spPr>
          <a:xfrm>
            <a:off x="2761047" y="4199215"/>
            <a:ext cx="2649409" cy="333425"/>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Etude sur la renaturation des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berges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l’Orne</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(esquisses)</a:t>
            </a:r>
          </a:p>
        </p:txBody>
      </p:sp>
      <p:sp>
        <p:nvSpPr>
          <p:cNvPr id="129" name="TextBox 49">
            <a:extLst>
              <a:ext uri="{FF2B5EF4-FFF2-40B4-BE49-F238E27FC236}">
                <a16:creationId xmlns:a16="http://schemas.microsoft.com/office/drawing/2014/main" id="{D0B3676F-8305-047D-77E3-DAC5DACEA470}"/>
              </a:ext>
            </a:extLst>
          </p:cNvPr>
          <p:cNvSpPr txBox="1"/>
          <p:nvPr/>
        </p:nvSpPr>
        <p:spPr>
          <a:xfrm>
            <a:off x="2761048" y="4739486"/>
            <a:ext cx="2649409" cy="1500411"/>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Etude de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faisabilité</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portant</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sur la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relocalisation</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des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campings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à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risques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situés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sur le littoral de Caen la mer, des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aires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des gens du voyage,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ainsi</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que de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l’immobilier</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d’entreprises</a:t>
            </a:r>
            <a:endPar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ts val="1276"/>
              </a:lnSpc>
              <a:spcBef>
                <a:spcPts val="0"/>
              </a:spcBef>
              <a:spcAft>
                <a:spcPts val="0"/>
              </a:spcAft>
              <a:buClrTx/>
              <a:buSzTx/>
              <a:buFontTx/>
              <a:buNone/>
              <a:tabLst/>
              <a:defRPr/>
            </a:pPr>
            <a:endPar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Diagnostics de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vulnérabilité</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entreprises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et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particuliers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a:t>
            </a:r>
          </a:p>
        </p:txBody>
      </p:sp>
      <p:grpSp>
        <p:nvGrpSpPr>
          <p:cNvPr id="134" name="Group 24">
            <a:extLst>
              <a:ext uri="{FF2B5EF4-FFF2-40B4-BE49-F238E27FC236}">
                <a16:creationId xmlns:a16="http://schemas.microsoft.com/office/drawing/2014/main" id="{24DB1122-6815-624D-4432-5C0D3C34E78E}"/>
              </a:ext>
            </a:extLst>
          </p:cNvPr>
          <p:cNvGrpSpPr/>
          <p:nvPr/>
        </p:nvGrpSpPr>
        <p:grpSpPr>
          <a:xfrm>
            <a:off x="2417544" y="3743078"/>
            <a:ext cx="188898" cy="188898"/>
            <a:chOff x="0" y="0"/>
            <a:chExt cx="812800" cy="812800"/>
          </a:xfrm>
        </p:grpSpPr>
        <p:sp>
          <p:nvSpPr>
            <p:cNvPr id="135" name="Freeform 25">
              <a:extLst>
                <a:ext uri="{FF2B5EF4-FFF2-40B4-BE49-F238E27FC236}">
                  <a16:creationId xmlns:a16="http://schemas.microsoft.com/office/drawing/2014/main" id="{80A9CE50-D67E-EF32-10D6-1674191A5031}"/>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36" name="TextBox 26">
              <a:extLst>
                <a:ext uri="{FF2B5EF4-FFF2-40B4-BE49-F238E27FC236}">
                  <a16:creationId xmlns:a16="http://schemas.microsoft.com/office/drawing/2014/main" id="{B7D70B82-E949-0EBF-2321-5282DF4E07DD}"/>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7" name="TextBox 48">
            <a:extLst>
              <a:ext uri="{FF2B5EF4-FFF2-40B4-BE49-F238E27FC236}">
                <a16:creationId xmlns:a16="http://schemas.microsoft.com/office/drawing/2014/main" id="{5F90FD94-43CF-517D-3FCC-3314710E7C97}"/>
              </a:ext>
            </a:extLst>
          </p:cNvPr>
          <p:cNvSpPr txBox="1"/>
          <p:nvPr/>
        </p:nvSpPr>
        <p:spPr>
          <a:xfrm>
            <a:off x="2761048" y="3745808"/>
            <a:ext cx="2649409" cy="333425"/>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Installations de 22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repères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de </a:t>
            </a:r>
            <a:r>
              <a:rPr kumimoji="0" lang="en-US" sz="114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crues</a:t>
            </a:r>
            <a:r>
              <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rPr>
              <a:t> sur 13 sites</a:t>
            </a:r>
          </a:p>
        </p:txBody>
      </p:sp>
      <p:grpSp>
        <p:nvGrpSpPr>
          <p:cNvPr id="138" name="Group 24">
            <a:extLst>
              <a:ext uri="{FF2B5EF4-FFF2-40B4-BE49-F238E27FC236}">
                <a16:creationId xmlns:a16="http://schemas.microsoft.com/office/drawing/2014/main" id="{E33F21C5-05ED-44CC-9CE0-A41707C736EA}"/>
              </a:ext>
            </a:extLst>
          </p:cNvPr>
          <p:cNvGrpSpPr/>
          <p:nvPr/>
        </p:nvGrpSpPr>
        <p:grpSpPr>
          <a:xfrm>
            <a:off x="2417545" y="5883096"/>
            <a:ext cx="188898" cy="188898"/>
            <a:chOff x="0" y="0"/>
            <a:chExt cx="812800" cy="812800"/>
          </a:xfrm>
        </p:grpSpPr>
        <p:sp>
          <p:nvSpPr>
            <p:cNvPr id="139" name="Freeform 25">
              <a:extLst>
                <a:ext uri="{FF2B5EF4-FFF2-40B4-BE49-F238E27FC236}">
                  <a16:creationId xmlns:a16="http://schemas.microsoft.com/office/drawing/2014/main" id="{62B23E4C-7D8F-B694-AA18-B39EBAD3E667}"/>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40" name="TextBox 26">
              <a:extLst>
                <a:ext uri="{FF2B5EF4-FFF2-40B4-BE49-F238E27FC236}">
                  <a16:creationId xmlns:a16="http://schemas.microsoft.com/office/drawing/2014/main" id="{8C72A72A-42A0-5513-A271-D20813EAEB35}"/>
                </a:ext>
              </a:extLst>
            </p:cNvPr>
            <p:cNvSpPr txBox="1"/>
            <p:nvPr/>
          </p:nvSpPr>
          <p:spPr>
            <a:xfrm>
              <a:off x="190500" y="152400"/>
              <a:ext cx="431800" cy="469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5" name="TextBox 48">
            <a:extLst>
              <a:ext uri="{FF2B5EF4-FFF2-40B4-BE49-F238E27FC236}">
                <a16:creationId xmlns:a16="http://schemas.microsoft.com/office/drawing/2014/main" id="{1AA7FAC1-A997-9FE4-F6B2-92AF06BC635F}"/>
              </a:ext>
            </a:extLst>
          </p:cNvPr>
          <p:cNvSpPr txBox="1"/>
          <p:nvPr/>
        </p:nvSpPr>
        <p:spPr>
          <a:xfrm>
            <a:off x="6693834" y="5097037"/>
            <a:ext cx="2649409" cy="166712"/>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lang="fr-FR" sz="1149" dirty="0">
                <a:solidFill>
                  <a:srgbClr val="000000"/>
                </a:solidFill>
                <a:latin typeface="Montserrat"/>
                <a:ea typeface="Montserrat"/>
                <a:cs typeface="Montserrat"/>
                <a:sym typeface="Montserrat"/>
              </a:rPr>
              <a:t>Etude hydraulique en cours</a:t>
            </a:r>
            <a:endPar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146" name="Freeform 2">
            <a:extLst>
              <a:ext uri="{FF2B5EF4-FFF2-40B4-BE49-F238E27FC236}">
                <a16:creationId xmlns:a16="http://schemas.microsoft.com/office/drawing/2014/main" id="{3D9CF594-1786-7597-DCD5-9C05220B35CF}"/>
              </a:ext>
            </a:extLst>
          </p:cNvPr>
          <p:cNvSpPr/>
          <p:nvPr/>
        </p:nvSpPr>
        <p:spPr>
          <a:xfrm>
            <a:off x="6115268" y="1114776"/>
            <a:ext cx="3404924" cy="2088375"/>
          </a:xfrm>
          <a:custGeom>
            <a:avLst/>
            <a:gdLst/>
            <a:ahLst/>
            <a:cxnLst/>
            <a:rect l="l" t="t" r="r" b="b"/>
            <a:pathLst>
              <a:path w="5426110" h="3513629">
                <a:moveTo>
                  <a:pt x="0" y="0"/>
                </a:moveTo>
                <a:lnTo>
                  <a:pt x="5426110" y="0"/>
                </a:lnTo>
                <a:lnTo>
                  <a:pt x="5426110" y="3513629"/>
                </a:lnTo>
                <a:lnTo>
                  <a:pt x="0" y="3513629"/>
                </a:lnTo>
                <a:lnTo>
                  <a:pt x="0" y="0"/>
                </a:lnTo>
                <a:close/>
              </a:path>
            </a:pathLst>
          </a:custGeom>
          <a:blipFill>
            <a:blip r:embed="rId3" cstate="email">
              <a:extLst>
                <a:ext uri="{28A0092B-C50C-407E-A947-70E740481C1C}">
                  <a14:useLocalDpi xmlns:a14="http://schemas.microsoft.com/office/drawing/2010/main"/>
                </a:ext>
              </a:extLst>
            </a:blip>
            <a:stretch>
              <a:fillRect/>
            </a:stretch>
          </a:blipFill>
          <a:effectLst/>
        </p:spPr>
        <p:txBody>
          <a:bodyPr/>
          <a:lstStyle/>
          <a:p>
            <a:endParaRPr lang="fr-FR"/>
          </a:p>
        </p:txBody>
      </p:sp>
      <p:grpSp>
        <p:nvGrpSpPr>
          <p:cNvPr id="141" name="Group 64">
            <a:extLst>
              <a:ext uri="{FF2B5EF4-FFF2-40B4-BE49-F238E27FC236}">
                <a16:creationId xmlns:a16="http://schemas.microsoft.com/office/drawing/2014/main" id="{F3CAF315-2440-7BA2-AB03-6DE5D9F5F04D}"/>
              </a:ext>
            </a:extLst>
          </p:cNvPr>
          <p:cNvGrpSpPr/>
          <p:nvPr/>
        </p:nvGrpSpPr>
        <p:grpSpPr>
          <a:xfrm rot="-648660">
            <a:off x="6232190" y="349032"/>
            <a:ext cx="2798043" cy="779609"/>
            <a:chOff x="0" y="0"/>
            <a:chExt cx="683580" cy="307993"/>
          </a:xfrm>
        </p:grpSpPr>
        <p:sp>
          <p:nvSpPr>
            <p:cNvPr id="143" name="TextBox 66">
              <a:extLst>
                <a:ext uri="{FF2B5EF4-FFF2-40B4-BE49-F238E27FC236}">
                  <a16:creationId xmlns:a16="http://schemas.microsoft.com/office/drawing/2014/main" id="{4BCB4ECD-3F69-7582-4264-7C7843592A19}"/>
                </a:ext>
              </a:extLst>
            </p:cNvPr>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65">
              <a:extLst>
                <a:ext uri="{FF2B5EF4-FFF2-40B4-BE49-F238E27FC236}">
                  <a16:creationId xmlns:a16="http://schemas.microsoft.com/office/drawing/2014/main" id="{8E0FADE2-8431-1DA0-8F5F-AE5DE497326D}"/>
                </a:ext>
              </a:extLst>
            </p:cNvPr>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0CC0DF"/>
            </a:solidFill>
          </p:spPr>
          <p:txBody>
            <a:bodyPr/>
            <a:lstStyle/>
            <a:p>
              <a:endParaRPr lang="fr-FR"/>
            </a:p>
          </p:txBody>
        </p:sp>
      </p:grpSp>
      <p:sp>
        <p:nvSpPr>
          <p:cNvPr id="144" name="TextBox 71">
            <a:extLst>
              <a:ext uri="{FF2B5EF4-FFF2-40B4-BE49-F238E27FC236}">
                <a16:creationId xmlns:a16="http://schemas.microsoft.com/office/drawing/2014/main" id="{A85819D5-0DE1-941C-BC94-375465A7F468}"/>
              </a:ext>
            </a:extLst>
          </p:cNvPr>
          <p:cNvSpPr txBox="1"/>
          <p:nvPr/>
        </p:nvSpPr>
        <p:spPr>
          <a:xfrm rot="-648660">
            <a:off x="6399892" y="499651"/>
            <a:ext cx="2462641" cy="387607"/>
          </a:xfrm>
          <a:prstGeom prst="rect">
            <a:avLst/>
          </a:prstGeom>
        </p:spPr>
        <p:txBody>
          <a:bodyPr wrap="square"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900"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INONDATION ET SUBMERSION :</a:t>
            </a:r>
          </a:p>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900"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SENSIBILISATION ET ADAPTATION</a:t>
            </a:r>
          </a:p>
        </p:txBody>
      </p:sp>
      <p:sp>
        <p:nvSpPr>
          <p:cNvPr id="148" name="Rectangle : coins arrondis 147">
            <a:extLst>
              <a:ext uri="{FF2B5EF4-FFF2-40B4-BE49-F238E27FC236}">
                <a16:creationId xmlns:a16="http://schemas.microsoft.com/office/drawing/2014/main" id="{E3E702DB-55AE-95AD-787B-F9298331F807}"/>
              </a:ext>
            </a:extLst>
          </p:cNvPr>
          <p:cNvSpPr/>
          <p:nvPr/>
        </p:nvSpPr>
        <p:spPr>
          <a:xfrm>
            <a:off x="2189283" y="1209783"/>
            <a:ext cx="3389498" cy="5050030"/>
          </a:xfrm>
          <a:prstGeom prst="roundRect">
            <a:avLst>
              <a:gd name="adj" fmla="val 4926"/>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TextBox 48">
            <a:extLst>
              <a:ext uri="{FF2B5EF4-FFF2-40B4-BE49-F238E27FC236}">
                <a16:creationId xmlns:a16="http://schemas.microsoft.com/office/drawing/2014/main" id="{DB2CD73E-F4F2-145C-552B-98214710D73C}"/>
              </a:ext>
            </a:extLst>
          </p:cNvPr>
          <p:cNvSpPr txBox="1"/>
          <p:nvPr/>
        </p:nvSpPr>
        <p:spPr>
          <a:xfrm>
            <a:off x="6693835" y="5598091"/>
            <a:ext cx="2649409" cy="500137"/>
          </a:xfrm>
          <a:prstGeom prst="rect">
            <a:avLst/>
          </a:prstGeom>
        </p:spPr>
        <p:txBody>
          <a:bodyPr lIns="0" tIns="0" rIns="0" bIns="0" rtlCol="0" anchor="t">
            <a:spAutoFit/>
          </a:bodyPr>
          <a:lstStyle/>
          <a:p>
            <a:pPr marL="0" marR="0" lvl="0" indent="0" algn="l" defTabSz="914400" rtl="0" eaLnBrk="1" fontAlgn="auto" latinLnBrk="0" hangingPunct="1">
              <a:lnSpc>
                <a:spcPts val="1276"/>
              </a:lnSpc>
              <a:spcBef>
                <a:spcPts val="0"/>
              </a:spcBef>
              <a:spcAft>
                <a:spcPts val="0"/>
              </a:spcAft>
              <a:buClrTx/>
              <a:buSzTx/>
              <a:buFontTx/>
              <a:buNone/>
              <a:tabLst/>
              <a:defRPr/>
            </a:pPr>
            <a:r>
              <a:rPr lang="fr-FR" sz="1149" dirty="0">
                <a:solidFill>
                  <a:srgbClr val="000000"/>
                </a:solidFill>
                <a:latin typeface="Montserrat"/>
                <a:ea typeface="Montserrat"/>
                <a:cs typeface="Montserrat"/>
                <a:sym typeface="Montserrat"/>
              </a:rPr>
              <a:t>Recul du trait de cote : études et outils en lien avec le décret liste pour les communes littorales</a:t>
            </a:r>
            <a:endParaRPr kumimoji="0" lang="en-US" sz="114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grpSp>
        <p:nvGrpSpPr>
          <p:cNvPr id="130" name="Group 64">
            <a:extLst>
              <a:ext uri="{FF2B5EF4-FFF2-40B4-BE49-F238E27FC236}">
                <a16:creationId xmlns:a16="http://schemas.microsoft.com/office/drawing/2014/main" id="{696CC8ED-DB8A-523B-D3C7-91C0E746EDC2}"/>
              </a:ext>
            </a:extLst>
          </p:cNvPr>
          <p:cNvGrpSpPr/>
          <p:nvPr/>
        </p:nvGrpSpPr>
        <p:grpSpPr>
          <a:xfrm rot="-648660">
            <a:off x="2354323" y="396703"/>
            <a:ext cx="2798043" cy="779609"/>
            <a:chOff x="0" y="0"/>
            <a:chExt cx="683580" cy="307993"/>
          </a:xfrm>
        </p:grpSpPr>
        <p:sp>
          <p:nvSpPr>
            <p:cNvPr id="131" name="Freeform 65">
              <a:extLst>
                <a:ext uri="{FF2B5EF4-FFF2-40B4-BE49-F238E27FC236}">
                  <a16:creationId xmlns:a16="http://schemas.microsoft.com/office/drawing/2014/main" id="{B95D48A6-78F0-768E-00F0-3DE1E304C169}"/>
                </a:ext>
              </a:extLst>
            </p:cNvPr>
            <p:cNvSpPr/>
            <p:nvPr/>
          </p:nvSpPr>
          <p:spPr>
            <a:xfrm>
              <a:off x="0" y="0"/>
              <a:ext cx="683580" cy="307993"/>
            </a:xfrm>
            <a:custGeom>
              <a:avLst/>
              <a:gdLst/>
              <a:ahLst/>
              <a:cxnLst/>
              <a:rect l="l" t="t" r="r" b="b"/>
              <a:pathLst>
                <a:path w="683580" h="307993">
                  <a:moveTo>
                    <a:pt x="152126" y="0"/>
                  </a:moveTo>
                  <a:lnTo>
                    <a:pt x="531454" y="0"/>
                  </a:lnTo>
                  <a:cubicBezTo>
                    <a:pt x="571800" y="0"/>
                    <a:pt x="610494" y="16028"/>
                    <a:pt x="639023" y="44557"/>
                  </a:cubicBezTo>
                  <a:cubicBezTo>
                    <a:pt x="667552" y="73086"/>
                    <a:pt x="683580" y="111780"/>
                    <a:pt x="683580" y="152126"/>
                  </a:cubicBezTo>
                  <a:lnTo>
                    <a:pt x="683580" y="155867"/>
                  </a:lnTo>
                  <a:cubicBezTo>
                    <a:pt x="683580" y="196214"/>
                    <a:pt x="667552" y="234908"/>
                    <a:pt x="639023" y="263437"/>
                  </a:cubicBezTo>
                  <a:cubicBezTo>
                    <a:pt x="610494" y="291966"/>
                    <a:pt x="571800" y="307993"/>
                    <a:pt x="531454" y="307993"/>
                  </a:cubicBezTo>
                  <a:lnTo>
                    <a:pt x="152126" y="307993"/>
                  </a:lnTo>
                  <a:cubicBezTo>
                    <a:pt x="111780" y="307993"/>
                    <a:pt x="73086" y="291966"/>
                    <a:pt x="44557" y="263437"/>
                  </a:cubicBezTo>
                  <a:cubicBezTo>
                    <a:pt x="16028" y="234908"/>
                    <a:pt x="0" y="196214"/>
                    <a:pt x="0" y="155867"/>
                  </a:cubicBezTo>
                  <a:lnTo>
                    <a:pt x="0" y="152126"/>
                  </a:lnTo>
                  <a:cubicBezTo>
                    <a:pt x="0" y="111780"/>
                    <a:pt x="16028" y="73086"/>
                    <a:pt x="44557" y="44557"/>
                  </a:cubicBezTo>
                  <a:cubicBezTo>
                    <a:pt x="73086" y="16028"/>
                    <a:pt x="111780" y="0"/>
                    <a:pt x="152126" y="0"/>
                  </a:cubicBezTo>
                  <a:close/>
                </a:path>
              </a:pathLst>
            </a:custGeom>
            <a:solidFill>
              <a:srgbClr val="0CC0DF"/>
            </a:solidFill>
          </p:spPr>
          <p:txBody>
            <a:bodyPr/>
            <a:lstStyle/>
            <a:p>
              <a:endParaRPr lang="fr-FR"/>
            </a:p>
          </p:txBody>
        </p:sp>
        <p:sp>
          <p:nvSpPr>
            <p:cNvPr id="132" name="TextBox 66">
              <a:extLst>
                <a:ext uri="{FF2B5EF4-FFF2-40B4-BE49-F238E27FC236}">
                  <a16:creationId xmlns:a16="http://schemas.microsoft.com/office/drawing/2014/main" id="{D41446C9-5124-1710-445D-F0DE705592A4}"/>
                </a:ext>
              </a:extLst>
            </p:cNvPr>
            <p:cNvSpPr txBox="1"/>
            <p:nvPr/>
          </p:nvSpPr>
          <p:spPr>
            <a:xfrm>
              <a:off x="0" y="-38100"/>
              <a:ext cx="683580" cy="34609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3" name="TextBox 71">
            <a:extLst>
              <a:ext uri="{FF2B5EF4-FFF2-40B4-BE49-F238E27FC236}">
                <a16:creationId xmlns:a16="http://schemas.microsoft.com/office/drawing/2014/main" id="{C3F1400E-BA1B-AAEC-4FBC-8E6380CE9EC0}"/>
              </a:ext>
            </a:extLst>
          </p:cNvPr>
          <p:cNvSpPr txBox="1"/>
          <p:nvPr/>
        </p:nvSpPr>
        <p:spPr>
          <a:xfrm rot="-648660">
            <a:off x="2522024" y="542453"/>
            <a:ext cx="2462641" cy="387607"/>
          </a:xfrm>
          <a:prstGeom prst="rect">
            <a:avLst/>
          </a:prstGeom>
        </p:spPr>
        <p:txBody>
          <a:bodyPr wrap="square" lIns="0" tIns="0" rIns="0" bIns="0" rtlCol="0" anchor="t">
            <a:spAutoFit/>
          </a:bodyPr>
          <a:lstStyle/>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900"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INONDATION ET SUBMERSION :</a:t>
            </a:r>
          </a:p>
          <a:p>
            <a:pPr marL="0" marR="0" lvl="0" indent="0" algn="ctr" defTabSz="914400" rtl="0" eaLnBrk="1" fontAlgn="auto" latinLnBrk="0" hangingPunct="1">
              <a:lnSpc>
                <a:spcPts val="1611"/>
              </a:lnSpc>
              <a:spcBef>
                <a:spcPts val="0"/>
              </a:spcBef>
              <a:spcAft>
                <a:spcPts val="0"/>
              </a:spcAft>
              <a:buClrTx/>
              <a:buSzTx/>
              <a:buFontTx/>
              <a:buNone/>
              <a:tabLst/>
              <a:defRPr/>
            </a:pPr>
            <a:r>
              <a:rPr kumimoji="0" lang="en-US" sz="900" b="1" i="0" u="none" strike="noStrike" kern="1200" cap="none" spc="91" normalizeH="0" baseline="0" noProof="0" dirty="0">
                <a:ln>
                  <a:noFill/>
                </a:ln>
                <a:solidFill>
                  <a:srgbClr val="000000"/>
                </a:solidFill>
                <a:effectLst/>
                <a:uLnTx/>
                <a:uFillTx/>
                <a:latin typeface="Montserrat Bold"/>
                <a:ea typeface="Montserrat Bold"/>
                <a:cs typeface="Montserrat Bold"/>
                <a:sym typeface="Montserrat Bold"/>
              </a:rPr>
              <a:t>SENSIBILISATION ET ADAPTATION</a:t>
            </a:r>
          </a:p>
        </p:txBody>
      </p:sp>
    </p:spTree>
    <p:extLst>
      <p:ext uri="{BB962C8B-B14F-4D97-AF65-F5344CB8AC3E}">
        <p14:creationId xmlns:p14="http://schemas.microsoft.com/office/powerpoint/2010/main" val="3426162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9816" y="1679192"/>
            <a:ext cx="3461372" cy="4378837"/>
            <a:chOff x="0" y="0"/>
            <a:chExt cx="1966790" cy="2488104"/>
          </a:xfrm>
        </p:grpSpPr>
        <p:sp>
          <p:nvSpPr>
            <p:cNvPr id="3" name="Freeform 3"/>
            <p:cNvSpPr/>
            <p:nvPr/>
          </p:nvSpPr>
          <p:spPr>
            <a:xfrm>
              <a:off x="0" y="0"/>
              <a:ext cx="1966790" cy="2488104"/>
            </a:xfrm>
            <a:custGeom>
              <a:avLst/>
              <a:gdLst/>
              <a:ahLst/>
              <a:cxnLst/>
              <a:rect l="l" t="t" r="r" b="b"/>
              <a:pathLst>
                <a:path w="1966790" h="2488104">
                  <a:moveTo>
                    <a:pt x="76047" y="0"/>
                  </a:moveTo>
                  <a:lnTo>
                    <a:pt x="1890743" y="0"/>
                  </a:lnTo>
                  <a:cubicBezTo>
                    <a:pt x="1910912" y="0"/>
                    <a:pt x="1930255" y="8012"/>
                    <a:pt x="1944516" y="22274"/>
                  </a:cubicBezTo>
                  <a:cubicBezTo>
                    <a:pt x="1958778" y="36535"/>
                    <a:pt x="1966790" y="55878"/>
                    <a:pt x="1966790" y="76047"/>
                  </a:cubicBezTo>
                  <a:lnTo>
                    <a:pt x="1966790" y="2412057"/>
                  </a:lnTo>
                  <a:cubicBezTo>
                    <a:pt x="1966790" y="2454057"/>
                    <a:pt x="1932743" y="2488104"/>
                    <a:pt x="1890743" y="2488104"/>
                  </a:cubicBezTo>
                  <a:lnTo>
                    <a:pt x="76047" y="2488104"/>
                  </a:lnTo>
                  <a:cubicBezTo>
                    <a:pt x="34047" y="2488104"/>
                    <a:pt x="0" y="2454057"/>
                    <a:pt x="0" y="2412057"/>
                  </a:cubicBezTo>
                  <a:lnTo>
                    <a:pt x="0" y="76047"/>
                  </a:lnTo>
                  <a:cubicBezTo>
                    <a:pt x="0" y="34047"/>
                    <a:pt x="34047" y="0"/>
                    <a:pt x="76047" y="0"/>
                  </a:cubicBezTo>
                  <a:close/>
                </a:path>
              </a:pathLst>
            </a:custGeom>
            <a:solidFill>
              <a:srgbClr val="E4E4E4"/>
            </a:solidFill>
          </p:spPr>
          <p:txBody>
            <a:bodyPr/>
            <a:lstStyle/>
            <a:p>
              <a:endParaRPr lang="fr-FR"/>
            </a:p>
          </p:txBody>
        </p:sp>
        <p:sp>
          <p:nvSpPr>
            <p:cNvPr id="4" name="TextBox 4"/>
            <p:cNvSpPr txBox="1"/>
            <p:nvPr/>
          </p:nvSpPr>
          <p:spPr>
            <a:xfrm>
              <a:off x="0" y="-28575"/>
              <a:ext cx="1966790" cy="251667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599816" y="1323849"/>
            <a:ext cx="3468394" cy="2350443"/>
            <a:chOff x="0" y="0"/>
            <a:chExt cx="829077" cy="561845"/>
          </a:xfrm>
        </p:grpSpPr>
        <p:sp>
          <p:nvSpPr>
            <p:cNvPr id="6" name="Freeform 6"/>
            <p:cNvSpPr/>
            <p:nvPr/>
          </p:nvSpPr>
          <p:spPr>
            <a:xfrm>
              <a:off x="0" y="0"/>
              <a:ext cx="829077" cy="561845"/>
            </a:xfrm>
            <a:custGeom>
              <a:avLst/>
              <a:gdLst/>
              <a:ahLst/>
              <a:cxnLst/>
              <a:rect l="l" t="t" r="r" b="b"/>
              <a:pathLst>
                <a:path w="829077" h="561845">
                  <a:moveTo>
                    <a:pt x="71428" y="0"/>
                  </a:moveTo>
                  <a:lnTo>
                    <a:pt x="757649" y="0"/>
                  </a:lnTo>
                  <a:cubicBezTo>
                    <a:pt x="797098" y="0"/>
                    <a:pt x="829077" y="31980"/>
                    <a:pt x="829077" y="71428"/>
                  </a:cubicBezTo>
                  <a:lnTo>
                    <a:pt x="829077" y="490417"/>
                  </a:lnTo>
                  <a:cubicBezTo>
                    <a:pt x="829077" y="509360"/>
                    <a:pt x="821552" y="527529"/>
                    <a:pt x="808157" y="540924"/>
                  </a:cubicBezTo>
                  <a:cubicBezTo>
                    <a:pt x="794761" y="554319"/>
                    <a:pt x="776593" y="561845"/>
                    <a:pt x="757649" y="561845"/>
                  </a:cubicBezTo>
                  <a:lnTo>
                    <a:pt x="71428" y="561845"/>
                  </a:lnTo>
                  <a:cubicBezTo>
                    <a:pt x="31980" y="561845"/>
                    <a:pt x="0" y="529865"/>
                    <a:pt x="0" y="490417"/>
                  </a:cubicBezTo>
                  <a:lnTo>
                    <a:pt x="0" y="71428"/>
                  </a:lnTo>
                  <a:cubicBezTo>
                    <a:pt x="0" y="52484"/>
                    <a:pt x="7525" y="34316"/>
                    <a:pt x="20921" y="20921"/>
                  </a:cubicBezTo>
                  <a:cubicBezTo>
                    <a:pt x="34316" y="7525"/>
                    <a:pt x="52484" y="0"/>
                    <a:pt x="71428" y="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7" name="Group 7"/>
          <p:cNvGrpSpPr/>
          <p:nvPr/>
        </p:nvGrpSpPr>
        <p:grpSpPr>
          <a:xfrm>
            <a:off x="599816" y="3347031"/>
            <a:ext cx="3461372" cy="617594"/>
            <a:chOff x="0" y="0"/>
            <a:chExt cx="1406578" cy="250968"/>
          </a:xfrm>
        </p:grpSpPr>
        <p:sp>
          <p:nvSpPr>
            <p:cNvPr id="8" name="Freeform 8"/>
            <p:cNvSpPr/>
            <p:nvPr/>
          </p:nvSpPr>
          <p:spPr>
            <a:xfrm>
              <a:off x="0" y="0"/>
              <a:ext cx="1406578" cy="250968"/>
            </a:xfrm>
            <a:custGeom>
              <a:avLst/>
              <a:gdLst/>
              <a:ahLst/>
              <a:cxnLst/>
              <a:rect l="l" t="t" r="r" b="b"/>
              <a:pathLst>
                <a:path w="1406578" h="250968">
                  <a:moveTo>
                    <a:pt x="0" y="0"/>
                  </a:moveTo>
                  <a:lnTo>
                    <a:pt x="1406578" y="0"/>
                  </a:lnTo>
                  <a:lnTo>
                    <a:pt x="1406578" y="250968"/>
                  </a:lnTo>
                  <a:lnTo>
                    <a:pt x="0" y="250968"/>
                  </a:lnTo>
                  <a:close/>
                </a:path>
              </a:pathLst>
            </a:custGeom>
            <a:solidFill>
              <a:srgbClr val="E4E4E4"/>
            </a:solidFill>
          </p:spPr>
          <p:txBody>
            <a:bodyPr/>
            <a:lstStyle/>
            <a:p>
              <a:endParaRPr lang="fr-FR"/>
            </a:p>
          </p:txBody>
        </p:sp>
        <p:sp>
          <p:nvSpPr>
            <p:cNvPr id="9" name="TextBox 9"/>
            <p:cNvSpPr txBox="1"/>
            <p:nvPr/>
          </p:nvSpPr>
          <p:spPr>
            <a:xfrm>
              <a:off x="0" y="-38100"/>
              <a:ext cx="1406578" cy="28906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a:off x="927673" y="4356387"/>
            <a:ext cx="192029" cy="19202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2" name="TextBox 12"/>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927673" y="4797713"/>
            <a:ext cx="192029" cy="19202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5" name="TextBox 15"/>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6"/>
          <p:cNvGrpSpPr/>
          <p:nvPr/>
        </p:nvGrpSpPr>
        <p:grpSpPr>
          <a:xfrm>
            <a:off x="927673" y="5237751"/>
            <a:ext cx="192029" cy="19202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18" name="TextBox 18"/>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4501068" y="1775206"/>
            <a:ext cx="3461372" cy="4282823"/>
            <a:chOff x="0" y="0"/>
            <a:chExt cx="1966790" cy="2433547"/>
          </a:xfrm>
        </p:grpSpPr>
        <p:sp>
          <p:nvSpPr>
            <p:cNvPr id="20" name="Freeform 20"/>
            <p:cNvSpPr/>
            <p:nvPr/>
          </p:nvSpPr>
          <p:spPr>
            <a:xfrm>
              <a:off x="0" y="0"/>
              <a:ext cx="1966790" cy="2433547"/>
            </a:xfrm>
            <a:custGeom>
              <a:avLst/>
              <a:gdLst/>
              <a:ahLst/>
              <a:cxnLst/>
              <a:rect l="l" t="t" r="r" b="b"/>
              <a:pathLst>
                <a:path w="1966790" h="2433547">
                  <a:moveTo>
                    <a:pt x="76047" y="0"/>
                  </a:moveTo>
                  <a:lnTo>
                    <a:pt x="1890743" y="0"/>
                  </a:lnTo>
                  <a:cubicBezTo>
                    <a:pt x="1910912" y="0"/>
                    <a:pt x="1930255" y="8012"/>
                    <a:pt x="1944516" y="22274"/>
                  </a:cubicBezTo>
                  <a:cubicBezTo>
                    <a:pt x="1958778" y="36535"/>
                    <a:pt x="1966790" y="55878"/>
                    <a:pt x="1966790" y="76047"/>
                  </a:cubicBezTo>
                  <a:lnTo>
                    <a:pt x="1966790" y="2357501"/>
                  </a:lnTo>
                  <a:cubicBezTo>
                    <a:pt x="1966790" y="2399500"/>
                    <a:pt x="1932743" y="2433547"/>
                    <a:pt x="1890743" y="2433547"/>
                  </a:cubicBezTo>
                  <a:lnTo>
                    <a:pt x="76047" y="2433547"/>
                  </a:lnTo>
                  <a:cubicBezTo>
                    <a:pt x="34047" y="2433547"/>
                    <a:pt x="0" y="2399500"/>
                    <a:pt x="0" y="2357501"/>
                  </a:cubicBezTo>
                  <a:lnTo>
                    <a:pt x="0" y="76047"/>
                  </a:lnTo>
                  <a:cubicBezTo>
                    <a:pt x="0" y="34047"/>
                    <a:pt x="34047" y="0"/>
                    <a:pt x="76047" y="0"/>
                  </a:cubicBezTo>
                  <a:close/>
                </a:path>
              </a:pathLst>
            </a:custGeom>
            <a:solidFill>
              <a:srgbClr val="E4E4E4"/>
            </a:solidFill>
          </p:spPr>
          <p:txBody>
            <a:bodyPr/>
            <a:lstStyle/>
            <a:p>
              <a:endParaRPr lang="fr-FR"/>
            </a:p>
          </p:txBody>
        </p:sp>
        <p:sp>
          <p:nvSpPr>
            <p:cNvPr id="21" name="TextBox 21"/>
            <p:cNvSpPr txBox="1"/>
            <p:nvPr/>
          </p:nvSpPr>
          <p:spPr>
            <a:xfrm>
              <a:off x="0" y="-28575"/>
              <a:ext cx="1966790" cy="2462122"/>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2"/>
          <p:cNvGrpSpPr/>
          <p:nvPr/>
        </p:nvGrpSpPr>
        <p:grpSpPr>
          <a:xfrm>
            <a:off x="4501068" y="1323849"/>
            <a:ext cx="3528172" cy="2265693"/>
            <a:chOff x="0" y="0"/>
            <a:chExt cx="843366" cy="541586"/>
          </a:xfrm>
          <a:effectLst/>
        </p:grpSpPr>
        <p:sp>
          <p:nvSpPr>
            <p:cNvPr id="23" name="Freeform 23"/>
            <p:cNvSpPr/>
            <p:nvPr/>
          </p:nvSpPr>
          <p:spPr>
            <a:xfrm>
              <a:off x="0" y="0"/>
              <a:ext cx="843366" cy="541586"/>
            </a:xfrm>
            <a:custGeom>
              <a:avLst/>
              <a:gdLst/>
              <a:ahLst/>
              <a:cxnLst/>
              <a:rect l="l" t="t" r="r" b="b"/>
              <a:pathLst>
                <a:path w="843366" h="541586">
                  <a:moveTo>
                    <a:pt x="70218" y="0"/>
                  </a:moveTo>
                  <a:lnTo>
                    <a:pt x="773148" y="0"/>
                  </a:lnTo>
                  <a:cubicBezTo>
                    <a:pt x="791771" y="0"/>
                    <a:pt x="809631" y="7398"/>
                    <a:pt x="822800" y="20566"/>
                  </a:cubicBezTo>
                  <a:cubicBezTo>
                    <a:pt x="835968" y="33735"/>
                    <a:pt x="843366" y="51595"/>
                    <a:pt x="843366" y="70218"/>
                  </a:cubicBezTo>
                  <a:lnTo>
                    <a:pt x="843366" y="471368"/>
                  </a:lnTo>
                  <a:cubicBezTo>
                    <a:pt x="843366" y="489991"/>
                    <a:pt x="835968" y="507851"/>
                    <a:pt x="822800" y="521020"/>
                  </a:cubicBezTo>
                  <a:cubicBezTo>
                    <a:pt x="809631" y="534188"/>
                    <a:pt x="791771" y="541586"/>
                    <a:pt x="773148" y="541586"/>
                  </a:cubicBezTo>
                  <a:lnTo>
                    <a:pt x="70218" y="541586"/>
                  </a:lnTo>
                  <a:cubicBezTo>
                    <a:pt x="51595" y="541586"/>
                    <a:pt x="33735" y="534188"/>
                    <a:pt x="20566" y="521020"/>
                  </a:cubicBezTo>
                  <a:cubicBezTo>
                    <a:pt x="7398" y="507851"/>
                    <a:pt x="0" y="489991"/>
                    <a:pt x="0" y="471368"/>
                  </a:cubicBezTo>
                  <a:lnTo>
                    <a:pt x="0" y="70218"/>
                  </a:lnTo>
                  <a:cubicBezTo>
                    <a:pt x="0" y="51595"/>
                    <a:pt x="7398" y="33735"/>
                    <a:pt x="20566" y="20566"/>
                  </a:cubicBezTo>
                  <a:cubicBezTo>
                    <a:pt x="33735" y="7398"/>
                    <a:pt x="51595" y="0"/>
                    <a:pt x="70218"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24" name="Group 24"/>
          <p:cNvGrpSpPr/>
          <p:nvPr/>
        </p:nvGrpSpPr>
        <p:grpSpPr>
          <a:xfrm>
            <a:off x="4501068" y="3327901"/>
            <a:ext cx="3461372" cy="551973"/>
            <a:chOff x="0" y="0"/>
            <a:chExt cx="1406578" cy="224302"/>
          </a:xfrm>
        </p:grpSpPr>
        <p:sp>
          <p:nvSpPr>
            <p:cNvPr id="25" name="Freeform 25"/>
            <p:cNvSpPr/>
            <p:nvPr/>
          </p:nvSpPr>
          <p:spPr>
            <a:xfrm>
              <a:off x="0" y="0"/>
              <a:ext cx="1406578" cy="224302"/>
            </a:xfrm>
            <a:custGeom>
              <a:avLst/>
              <a:gdLst/>
              <a:ahLst/>
              <a:cxnLst/>
              <a:rect l="l" t="t" r="r" b="b"/>
              <a:pathLst>
                <a:path w="1406578" h="224302">
                  <a:moveTo>
                    <a:pt x="0" y="0"/>
                  </a:moveTo>
                  <a:lnTo>
                    <a:pt x="1406578" y="0"/>
                  </a:lnTo>
                  <a:lnTo>
                    <a:pt x="1406578" y="224302"/>
                  </a:lnTo>
                  <a:lnTo>
                    <a:pt x="0" y="224302"/>
                  </a:lnTo>
                  <a:close/>
                </a:path>
              </a:pathLst>
            </a:custGeom>
            <a:solidFill>
              <a:srgbClr val="E4E4E4"/>
            </a:solidFill>
          </p:spPr>
          <p:txBody>
            <a:bodyPr/>
            <a:lstStyle/>
            <a:p>
              <a:endParaRPr lang="fr-FR"/>
            </a:p>
          </p:txBody>
        </p:sp>
        <p:sp>
          <p:nvSpPr>
            <p:cNvPr id="26" name="TextBox 26"/>
            <p:cNvSpPr txBox="1"/>
            <p:nvPr/>
          </p:nvSpPr>
          <p:spPr>
            <a:xfrm>
              <a:off x="0" y="-38100"/>
              <a:ext cx="1406578" cy="26240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7"/>
          <p:cNvGrpSpPr/>
          <p:nvPr/>
        </p:nvGrpSpPr>
        <p:grpSpPr>
          <a:xfrm>
            <a:off x="4828925" y="4271637"/>
            <a:ext cx="192029" cy="19202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29" name="TextBox 29"/>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30"/>
          <p:cNvGrpSpPr/>
          <p:nvPr/>
        </p:nvGrpSpPr>
        <p:grpSpPr>
          <a:xfrm>
            <a:off x="4828925" y="4712963"/>
            <a:ext cx="192029" cy="19202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32" name="TextBox 32"/>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4828925" y="5153001"/>
            <a:ext cx="192029" cy="19202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35" name="TextBox 35"/>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6"/>
          <p:cNvSpPr txBox="1"/>
          <p:nvPr/>
        </p:nvSpPr>
        <p:spPr>
          <a:xfrm>
            <a:off x="463254" y="351791"/>
            <a:ext cx="10857609" cy="454035"/>
          </a:xfrm>
          <a:prstGeom prst="rect">
            <a:avLst/>
          </a:prstGeom>
        </p:spPr>
        <p:txBody>
          <a:bodyPr wrap="square" lIns="0" tIns="0" rIns="0" bIns="0" rtlCol="0" anchor="t">
            <a:spAutoFit/>
          </a:bodyPr>
          <a:lstStyle/>
          <a:p>
            <a:pPr>
              <a:lnSpc>
                <a:spcPts val="3502"/>
              </a:lnSpc>
              <a:defRPr/>
            </a:pPr>
            <a:r>
              <a:rPr lang="en-US" sz="3600" b="1" dirty="0" err="1">
                <a:solidFill>
                  <a:srgbClr val="1E5E74"/>
                </a:solidFill>
                <a:latin typeface="Century Gothic" panose="020B0502020202020204" pitchFamily="34" charset="0"/>
                <a:ea typeface="Tahoma" panose="020B0604030504040204" pitchFamily="34" charset="0"/>
                <a:cs typeface="Tahoma" panose="020B0604030504040204" pitchFamily="34" charset="0"/>
                <a:sym typeface="Agrandir Bold"/>
              </a:rPr>
              <a:t>Evaluer</a:t>
            </a:r>
            <a:r>
              <a:rPr lang="en-US" sz="3600" b="1" dirty="0">
                <a:solidFill>
                  <a:srgbClr val="1E5E74"/>
                </a:solidFill>
                <a:latin typeface="Century Gothic" panose="020B0502020202020204" pitchFamily="34" charset="0"/>
                <a:ea typeface="Tahoma" panose="020B0604030504040204" pitchFamily="34" charset="0"/>
                <a:cs typeface="Tahoma" panose="020B0604030504040204" pitchFamily="34" charset="0"/>
                <a:sym typeface="Agrandir Bold"/>
              </a:rPr>
              <a:t> la transition écologique et énergétique</a:t>
            </a:r>
          </a:p>
        </p:txBody>
      </p:sp>
      <p:sp>
        <p:nvSpPr>
          <p:cNvPr id="37" name="TextBox 37"/>
          <p:cNvSpPr txBox="1"/>
          <p:nvPr/>
        </p:nvSpPr>
        <p:spPr>
          <a:xfrm>
            <a:off x="812917" y="3501914"/>
            <a:ext cx="3157285" cy="538609"/>
          </a:xfrm>
          <a:prstGeom prst="rect">
            <a:avLst/>
          </a:prstGeom>
        </p:spPr>
        <p:txBody>
          <a:bodyPr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Rapport </a:t>
            </a:r>
            <a:r>
              <a:rPr kumimoji="0" lang="en-US" sz="2103"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annuel</a:t>
            </a: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de </a:t>
            </a:r>
            <a:r>
              <a:rPr kumimoji="0" lang="en-US" sz="2103"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développement</a:t>
            </a: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durable</a:t>
            </a:r>
          </a:p>
        </p:txBody>
      </p:sp>
      <p:sp>
        <p:nvSpPr>
          <p:cNvPr id="38" name="TextBox 38"/>
          <p:cNvSpPr txBox="1"/>
          <p:nvPr/>
        </p:nvSpPr>
        <p:spPr>
          <a:xfrm>
            <a:off x="1276871" y="4362737"/>
            <a:ext cx="2456461" cy="166712"/>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a:ln>
                  <a:noFill/>
                </a:ln>
                <a:solidFill>
                  <a:srgbClr val="000000"/>
                </a:solidFill>
                <a:effectLst/>
                <a:uLnTx/>
                <a:uFillTx/>
                <a:latin typeface="Montserrat"/>
                <a:ea typeface="Montserrat"/>
                <a:cs typeface="Montserrat"/>
                <a:sym typeface="Montserrat"/>
              </a:rPr>
              <a:t>Obligatoire et réglementaire</a:t>
            </a:r>
          </a:p>
        </p:txBody>
      </p:sp>
      <p:sp>
        <p:nvSpPr>
          <p:cNvPr id="39" name="TextBox 39"/>
          <p:cNvSpPr txBox="1"/>
          <p:nvPr/>
        </p:nvSpPr>
        <p:spPr>
          <a:xfrm>
            <a:off x="1276871" y="4804063"/>
            <a:ext cx="2456461" cy="166712"/>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Suivi</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de la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feuille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de route</a:t>
            </a:r>
          </a:p>
        </p:txBody>
      </p:sp>
      <p:sp>
        <p:nvSpPr>
          <p:cNvPr id="40" name="TextBox 40"/>
          <p:cNvSpPr txBox="1"/>
          <p:nvPr/>
        </p:nvSpPr>
        <p:spPr>
          <a:xfrm>
            <a:off x="1276871" y="5244101"/>
            <a:ext cx="2456461" cy="166712"/>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a:ln>
                  <a:noFill/>
                </a:ln>
                <a:solidFill>
                  <a:srgbClr val="000000"/>
                </a:solidFill>
                <a:effectLst/>
                <a:uLnTx/>
                <a:uFillTx/>
                <a:latin typeface="Montserrat"/>
                <a:ea typeface="Montserrat"/>
                <a:cs typeface="Montserrat"/>
                <a:sym typeface="Montserrat"/>
              </a:rPr>
              <a:t>Indicateurs de suivi</a:t>
            </a:r>
          </a:p>
        </p:txBody>
      </p:sp>
      <p:sp>
        <p:nvSpPr>
          <p:cNvPr id="41" name="TextBox 41"/>
          <p:cNvSpPr txBox="1"/>
          <p:nvPr/>
        </p:nvSpPr>
        <p:spPr>
          <a:xfrm>
            <a:off x="4793947" y="3505179"/>
            <a:ext cx="3235293" cy="542521"/>
          </a:xfrm>
          <a:prstGeom prst="rect">
            <a:avLst/>
          </a:prstGeom>
        </p:spPr>
        <p:txBody>
          <a:bodyPr wrap="square"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2103"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Annexe</a:t>
            </a: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a:t>
            </a:r>
            <a:r>
              <a:rPr kumimoji="0" lang="en-US" sz="2103"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environnementale</a:t>
            </a: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“Budget vert”</a:t>
            </a:r>
          </a:p>
        </p:txBody>
      </p:sp>
      <p:sp>
        <p:nvSpPr>
          <p:cNvPr id="42" name="TextBox 42"/>
          <p:cNvSpPr txBox="1"/>
          <p:nvPr/>
        </p:nvSpPr>
        <p:spPr>
          <a:xfrm>
            <a:off x="5178123" y="4277987"/>
            <a:ext cx="2456461" cy="166712"/>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Obligatoire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et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réglementaire</a:t>
            </a:r>
            <a:endPar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43" name="TextBox 43"/>
          <p:cNvSpPr txBox="1"/>
          <p:nvPr/>
        </p:nvSpPr>
        <p:spPr>
          <a:xfrm>
            <a:off x="5178123" y="4719313"/>
            <a:ext cx="2456461" cy="333425"/>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Comptabilité</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environnementale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associée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chaque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année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au CFU</a:t>
            </a:r>
          </a:p>
        </p:txBody>
      </p:sp>
      <p:sp>
        <p:nvSpPr>
          <p:cNvPr id="44" name="TextBox 44"/>
          <p:cNvSpPr txBox="1"/>
          <p:nvPr/>
        </p:nvSpPr>
        <p:spPr>
          <a:xfrm>
            <a:off x="5178123" y="5159351"/>
            <a:ext cx="2456461" cy="333425"/>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2 axes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analysés</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cette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année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atténuation</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et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biodiversité</a:t>
            </a:r>
            <a:endPar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grpSp>
        <p:nvGrpSpPr>
          <p:cNvPr id="45" name="Group 19">
            <a:extLst>
              <a:ext uri="{FF2B5EF4-FFF2-40B4-BE49-F238E27FC236}">
                <a16:creationId xmlns:a16="http://schemas.microsoft.com/office/drawing/2014/main" id="{5ACAD5FE-E9B6-AC3F-2BEB-E4553CA1AD13}"/>
              </a:ext>
            </a:extLst>
          </p:cNvPr>
          <p:cNvGrpSpPr/>
          <p:nvPr/>
        </p:nvGrpSpPr>
        <p:grpSpPr>
          <a:xfrm>
            <a:off x="8290297" y="1775206"/>
            <a:ext cx="3461372" cy="4282823"/>
            <a:chOff x="0" y="0"/>
            <a:chExt cx="1966790" cy="2433547"/>
          </a:xfrm>
        </p:grpSpPr>
        <p:sp>
          <p:nvSpPr>
            <p:cNvPr id="46" name="Freeform 20">
              <a:extLst>
                <a:ext uri="{FF2B5EF4-FFF2-40B4-BE49-F238E27FC236}">
                  <a16:creationId xmlns:a16="http://schemas.microsoft.com/office/drawing/2014/main" id="{9FA31FC4-7D4D-0678-42D5-518C869D5166}"/>
                </a:ext>
              </a:extLst>
            </p:cNvPr>
            <p:cNvSpPr/>
            <p:nvPr/>
          </p:nvSpPr>
          <p:spPr>
            <a:xfrm>
              <a:off x="0" y="0"/>
              <a:ext cx="1966790" cy="2433547"/>
            </a:xfrm>
            <a:custGeom>
              <a:avLst/>
              <a:gdLst/>
              <a:ahLst/>
              <a:cxnLst/>
              <a:rect l="l" t="t" r="r" b="b"/>
              <a:pathLst>
                <a:path w="1966790" h="2433547">
                  <a:moveTo>
                    <a:pt x="76047" y="0"/>
                  </a:moveTo>
                  <a:lnTo>
                    <a:pt x="1890743" y="0"/>
                  </a:lnTo>
                  <a:cubicBezTo>
                    <a:pt x="1910912" y="0"/>
                    <a:pt x="1930255" y="8012"/>
                    <a:pt x="1944516" y="22274"/>
                  </a:cubicBezTo>
                  <a:cubicBezTo>
                    <a:pt x="1958778" y="36535"/>
                    <a:pt x="1966790" y="55878"/>
                    <a:pt x="1966790" y="76047"/>
                  </a:cubicBezTo>
                  <a:lnTo>
                    <a:pt x="1966790" y="2357501"/>
                  </a:lnTo>
                  <a:cubicBezTo>
                    <a:pt x="1966790" y="2399500"/>
                    <a:pt x="1932743" y="2433547"/>
                    <a:pt x="1890743" y="2433547"/>
                  </a:cubicBezTo>
                  <a:lnTo>
                    <a:pt x="76047" y="2433547"/>
                  </a:lnTo>
                  <a:cubicBezTo>
                    <a:pt x="34047" y="2433547"/>
                    <a:pt x="0" y="2399500"/>
                    <a:pt x="0" y="2357501"/>
                  </a:cubicBezTo>
                  <a:lnTo>
                    <a:pt x="0" y="76047"/>
                  </a:lnTo>
                  <a:cubicBezTo>
                    <a:pt x="0" y="34047"/>
                    <a:pt x="34047" y="0"/>
                    <a:pt x="76047" y="0"/>
                  </a:cubicBezTo>
                  <a:close/>
                </a:path>
              </a:pathLst>
            </a:custGeom>
            <a:solidFill>
              <a:srgbClr val="E4E4E4"/>
            </a:solidFill>
          </p:spPr>
          <p:txBody>
            <a:bodyPr/>
            <a:lstStyle/>
            <a:p>
              <a:endParaRPr lang="fr-FR"/>
            </a:p>
          </p:txBody>
        </p:sp>
        <p:sp>
          <p:nvSpPr>
            <p:cNvPr id="47" name="TextBox 21">
              <a:extLst>
                <a:ext uri="{FF2B5EF4-FFF2-40B4-BE49-F238E27FC236}">
                  <a16:creationId xmlns:a16="http://schemas.microsoft.com/office/drawing/2014/main" id="{B7C040CE-AAAF-BBD9-771E-2B3E269388E4}"/>
                </a:ext>
              </a:extLst>
            </p:cNvPr>
            <p:cNvSpPr txBox="1"/>
            <p:nvPr/>
          </p:nvSpPr>
          <p:spPr>
            <a:xfrm>
              <a:off x="0" y="-28575"/>
              <a:ext cx="1966790" cy="2462122"/>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27">
            <a:extLst>
              <a:ext uri="{FF2B5EF4-FFF2-40B4-BE49-F238E27FC236}">
                <a16:creationId xmlns:a16="http://schemas.microsoft.com/office/drawing/2014/main" id="{8DD98A16-D545-90D8-1B69-AA022BDC4657}"/>
              </a:ext>
            </a:extLst>
          </p:cNvPr>
          <p:cNvGrpSpPr/>
          <p:nvPr/>
        </p:nvGrpSpPr>
        <p:grpSpPr>
          <a:xfrm>
            <a:off x="8618154" y="4271637"/>
            <a:ext cx="192029" cy="192029"/>
            <a:chOff x="0" y="0"/>
            <a:chExt cx="812800" cy="812800"/>
          </a:xfrm>
        </p:grpSpPr>
        <p:sp>
          <p:nvSpPr>
            <p:cNvPr id="54" name="Freeform 28">
              <a:extLst>
                <a:ext uri="{FF2B5EF4-FFF2-40B4-BE49-F238E27FC236}">
                  <a16:creationId xmlns:a16="http://schemas.microsoft.com/office/drawing/2014/main" id="{07C5D317-D951-CA72-DF7D-32BB16F160E6}"/>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55" name="TextBox 29">
              <a:extLst>
                <a:ext uri="{FF2B5EF4-FFF2-40B4-BE49-F238E27FC236}">
                  <a16:creationId xmlns:a16="http://schemas.microsoft.com/office/drawing/2014/main" id="{DB30C863-DFFF-03DB-D1FD-E6CDCD69B7E4}"/>
                </a:ext>
              </a:extLst>
            </p:cNvPr>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30">
            <a:extLst>
              <a:ext uri="{FF2B5EF4-FFF2-40B4-BE49-F238E27FC236}">
                <a16:creationId xmlns:a16="http://schemas.microsoft.com/office/drawing/2014/main" id="{565E77C5-8951-0748-DD36-56F5D3BA174E}"/>
              </a:ext>
            </a:extLst>
          </p:cNvPr>
          <p:cNvGrpSpPr/>
          <p:nvPr/>
        </p:nvGrpSpPr>
        <p:grpSpPr>
          <a:xfrm>
            <a:off x="8618154" y="4712963"/>
            <a:ext cx="192029" cy="192029"/>
            <a:chOff x="0" y="0"/>
            <a:chExt cx="812800" cy="812800"/>
          </a:xfrm>
        </p:grpSpPr>
        <p:sp>
          <p:nvSpPr>
            <p:cNvPr id="57" name="Freeform 31">
              <a:extLst>
                <a:ext uri="{FF2B5EF4-FFF2-40B4-BE49-F238E27FC236}">
                  <a16:creationId xmlns:a16="http://schemas.microsoft.com/office/drawing/2014/main" id="{5D09DC59-2E71-D50E-1FC2-6C5DE565D1C7}"/>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58" name="TextBox 32">
              <a:extLst>
                <a:ext uri="{FF2B5EF4-FFF2-40B4-BE49-F238E27FC236}">
                  <a16:creationId xmlns:a16="http://schemas.microsoft.com/office/drawing/2014/main" id="{FF18B53D-2128-9E4F-3FAB-5F6701B8D11E}"/>
                </a:ext>
              </a:extLst>
            </p:cNvPr>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33">
            <a:extLst>
              <a:ext uri="{FF2B5EF4-FFF2-40B4-BE49-F238E27FC236}">
                <a16:creationId xmlns:a16="http://schemas.microsoft.com/office/drawing/2014/main" id="{FE7B91D1-E5B0-028A-1517-973D1ED24786}"/>
              </a:ext>
            </a:extLst>
          </p:cNvPr>
          <p:cNvGrpSpPr/>
          <p:nvPr/>
        </p:nvGrpSpPr>
        <p:grpSpPr>
          <a:xfrm>
            <a:off x="8618154" y="5153001"/>
            <a:ext cx="192029" cy="192029"/>
            <a:chOff x="0" y="0"/>
            <a:chExt cx="812800" cy="812800"/>
          </a:xfrm>
        </p:grpSpPr>
        <p:sp>
          <p:nvSpPr>
            <p:cNvPr id="60" name="Freeform 34">
              <a:extLst>
                <a:ext uri="{FF2B5EF4-FFF2-40B4-BE49-F238E27FC236}">
                  <a16:creationId xmlns:a16="http://schemas.microsoft.com/office/drawing/2014/main" id="{7EDCB7BB-A0AD-E8D4-2183-6AC94E57405F}"/>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231F20"/>
            </a:solidFill>
          </p:spPr>
          <p:txBody>
            <a:bodyPr/>
            <a:lstStyle/>
            <a:p>
              <a:endParaRPr lang="fr-FR"/>
            </a:p>
          </p:txBody>
        </p:sp>
        <p:sp>
          <p:nvSpPr>
            <p:cNvPr id="61" name="TextBox 35">
              <a:extLst>
                <a:ext uri="{FF2B5EF4-FFF2-40B4-BE49-F238E27FC236}">
                  <a16:creationId xmlns:a16="http://schemas.microsoft.com/office/drawing/2014/main" id="{2653991C-77B5-ECE7-B71B-388A1328A376}"/>
                </a:ext>
              </a:extLst>
            </p:cNvPr>
            <p:cNvSpPr txBox="1"/>
            <p:nvPr/>
          </p:nvSpPr>
          <p:spPr>
            <a:xfrm>
              <a:off x="190500" y="161925"/>
              <a:ext cx="431800" cy="460375"/>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7" name="Image 66">
            <a:extLst>
              <a:ext uri="{FF2B5EF4-FFF2-40B4-BE49-F238E27FC236}">
                <a16:creationId xmlns:a16="http://schemas.microsoft.com/office/drawing/2014/main" id="{6B617EE6-8093-0233-EC22-D9AB7DD4D2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2253" y="1314906"/>
            <a:ext cx="3528171" cy="2072391"/>
          </a:xfrm>
          <a:prstGeom prst="rect">
            <a:avLst/>
          </a:prstGeom>
          <a:ln>
            <a:noFill/>
          </a:ln>
          <a:effectLst>
            <a:softEdge rad="63500"/>
          </a:effectLst>
        </p:spPr>
      </p:pic>
      <p:grpSp>
        <p:nvGrpSpPr>
          <p:cNvPr id="50" name="Group 24">
            <a:extLst>
              <a:ext uri="{FF2B5EF4-FFF2-40B4-BE49-F238E27FC236}">
                <a16:creationId xmlns:a16="http://schemas.microsoft.com/office/drawing/2014/main" id="{A245DBF7-C53E-BC38-3514-39CEC9E31FEB}"/>
              </a:ext>
            </a:extLst>
          </p:cNvPr>
          <p:cNvGrpSpPr/>
          <p:nvPr/>
        </p:nvGrpSpPr>
        <p:grpSpPr>
          <a:xfrm>
            <a:off x="8304675" y="3327901"/>
            <a:ext cx="3446994" cy="611369"/>
            <a:chOff x="0" y="0"/>
            <a:chExt cx="1406578" cy="224302"/>
          </a:xfrm>
        </p:grpSpPr>
        <p:sp>
          <p:nvSpPr>
            <p:cNvPr id="51" name="Freeform 25">
              <a:extLst>
                <a:ext uri="{FF2B5EF4-FFF2-40B4-BE49-F238E27FC236}">
                  <a16:creationId xmlns:a16="http://schemas.microsoft.com/office/drawing/2014/main" id="{CBF99382-7F0E-A9B0-D47F-029C3E917C94}"/>
                </a:ext>
              </a:extLst>
            </p:cNvPr>
            <p:cNvSpPr/>
            <p:nvPr/>
          </p:nvSpPr>
          <p:spPr>
            <a:xfrm>
              <a:off x="0" y="0"/>
              <a:ext cx="1406578" cy="224302"/>
            </a:xfrm>
            <a:custGeom>
              <a:avLst/>
              <a:gdLst/>
              <a:ahLst/>
              <a:cxnLst/>
              <a:rect l="l" t="t" r="r" b="b"/>
              <a:pathLst>
                <a:path w="1406578" h="224302">
                  <a:moveTo>
                    <a:pt x="0" y="0"/>
                  </a:moveTo>
                  <a:lnTo>
                    <a:pt x="1406578" y="0"/>
                  </a:lnTo>
                  <a:lnTo>
                    <a:pt x="1406578" y="224302"/>
                  </a:lnTo>
                  <a:lnTo>
                    <a:pt x="0" y="224302"/>
                  </a:lnTo>
                  <a:close/>
                </a:path>
              </a:pathLst>
            </a:custGeom>
            <a:solidFill>
              <a:srgbClr val="E4E4E4"/>
            </a:solidFill>
          </p:spPr>
          <p:txBody>
            <a:bodyPr/>
            <a:lstStyle/>
            <a:p>
              <a:endParaRPr lang="fr-FR"/>
            </a:p>
          </p:txBody>
        </p:sp>
        <p:sp>
          <p:nvSpPr>
            <p:cNvPr id="52" name="TextBox 26">
              <a:extLst>
                <a:ext uri="{FF2B5EF4-FFF2-40B4-BE49-F238E27FC236}">
                  <a16:creationId xmlns:a16="http://schemas.microsoft.com/office/drawing/2014/main" id="{7AB6A5E4-DA6E-9BF7-C98C-BB28061A3934}"/>
                </a:ext>
              </a:extLst>
            </p:cNvPr>
            <p:cNvSpPr txBox="1"/>
            <p:nvPr/>
          </p:nvSpPr>
          <p:spPr>
            <a:xfrm>
              <a:off x="0" y="-38100"/>
              <a:ext cx="1406578" cy="26240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TextBox 41">
            <a:extLst>
              <a:ext uri="{FF2B5EF4-FFF2-40B4-BE49-F238E27FC236}">
                <a16:creationId xmlns:a16="http://schemas.microsoft.com/office/drawing/2014/main" id="{EBB59D2D-BF6F-270E-896F-C633F3A5899A}"/>
              </a:ext>
            </a:extLst>
          </p:cNvPr>
          <p:cNvSpPr txBox="1"/>
          <p:nvPr/>
        </p:nvSpPr>
        <p:spPr>
          <a:xfrm>
            <a:off x="8618154" y="3503688"/>
            <a:ext cx="2875613" cy="273216"/>
          </a:xfrm>
          <a:prstGeom prst="rect">
            <a:avLst/>
          </a:prstGeom>
        </p:spPr>
        <p:txBody>
          <a:bodyPr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BEGES “</a:t>
            </a:r>
            <a:r>
              <a:rPr kumimoji="0" lang="en-US" sz="2103"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Bilan</a:t>
            </a: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 </a:t>
            </a:r>
            <a:r>
              <a:rPr kumimoji="0" lang="en-US" sz="2103" b="1" i="0" u="none" strike="noStrike" kern="1200" cap="none" spc="0" normalizeH="0" baseline="0" noProof="0" dirty="0" err="1">
                <a:ln>
                  <a:noFill/>
                </a:ln>
                <a:solidFill>
                  <a:srgbClr val="231F20"/>
                </a:solidFill>
                <a:effectLst/>
                <a:uLnTx/>
                <a:uFillTx/>
                <a:latin typeface="Agrandir Bold"/>
                <a:ea typeface="Agrandir Bold"/>
                <a:cs typeface="Agrandir Bold"/>
                <a:sym typeface="Agrandir Bold"/>
              </a:rPr>
              <a:t>carbone</a:t>
            </a:r>
            <a:r>
              <a:rPr kumimoji="0" lang="en-US" sz="2103" b="1" i="0" u="none" strike="noStrike" kern="1200" cap="none" spc="0" normalizeH="0" baseline="0" noProof="0" dirty="0">
                <a:ln>
                  <a:noFill/>
                </a:ln>
                <a:solidFill>
                  <a:srgbClr val="231F20"/>
                </a:solidFill>
                <a:effectLst/>
                <a:uLnTx/>
                <a:uFillTx/>
                <a:latin typeface="Agrandir Bold"/>
                <a:ea typeface="Agrandir Bold"/>
                <a:cs typeface="Agrandir Bold"/>
                <a:sym typeface="Agrandir Bold"/>
              </a:rPr>
              <a:t>”</a:t>
            </a:r>
          </a:p>
        </p:txBody>
      </p:sp>
      <p:sp>
        <p:nvSpPr>
          <p:cNvPr id="63" name="TextBox 42">
            <a:extLst>
              <a:ext uri="{FF2B5EF4-FFF2-40B4-BE49-F238E27FC236}">
                <a16:creationId xmlns:a16="http://schemas.microsoft.com/office/drawing/2014/main" id="{5DE5B48A-835F-81A5-7746-7AD4CB28A09D}"/>
              </a:ext>
            </a:extLst>
          </p:cNvPr>
          <p:cNvSpPr txBox="1"/>
          <p:nvPr/>
        </p:nvSpPr>
        <p:spPr>
          <a:xfrm>
            <a:off x="8967352" y="4277987"/>
            <a:ext cx="2456461" cy="166712"/>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Obligatoire</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et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réglementaire</a:t>
            </a:r>
            <a:endPar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65" name="TextBox 44">
            <a:extLst>
              <a:ext uri="{FF2B5EF4-FFF2-40B4-BE49-F238E27FC236}">
                <a16:creationId xmlns:a16="http://schemas.microsoft.com/office/drawing/2014/main" id="{F1E53D45-9C06-09F3-F2B4-099BC13DABA6}"/>
              </a:ext>
            </a:extLst>
          </p:cNvPr>
          <p:cNvSpPr txBox="1"/>
          <p:nvPr/>
        </p:nvSpPr>
        <p:spPr>
          <a:xfrm>
            <a:off x="8967352" y="5159351"/>
            <a:ext cx="2456461" cy="166712"/>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Révision</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tous</a:t>
            </a: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 les 3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ans</a:t>
            </a:r>
            <a:endPar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69" name="TextBox 44">
            <a:extLst>
              <a:ext uri="{FF2B5EF4-FFF2-40B4-BE49-F238E27FC236}">
                <a16:creationId xmlns:a16="http://schemas.microsoft.com/office/drawing/2014/main" id="{4024C362-160C-6539-C29A-3C01405D607F}"/>
              </a:ext>
            </a:extLst>
          </p:cNvPr>
          <p:cNvSpPr txBox="1"/>
          <p:nvPr/>
        </p:nvSpPr>
        <p:spPr>
          <a:xfrm>
            <a:off x="8967351" y="4739968"/>
            <a:ext cx="2456461" cy="166712"/>
          </a:xfrm>
          <a:prstGeom prst="rect">
            <a:avLst/>
          </a:prstGeom>
        </p:spPr>
        <p:txBody>
          <a:bodyPr lIns="0" tIns="0" rIns="0" bIns="0" rtlCol="0" anchor="t">
            <a:spAutoFit/>
          </a:bodyPr>
          <a:lstStyle/>
          <a:p>
            <a:pPr marL="0" marR="0" lvl="0" indent="0" algn="l" defTabSz="914400" rtl="0" eaLnBrk="1" fontAlgn="auto" latinLnBrk="0" hangingPunct="1">
              <a:lnSpc>
                <a:spcPts val="1297"/>
              </a:lnSpc>
              <a:spcBef>
                <a:spcPts val="0"/>
              </a:spcBef>
              <a:spcAft>
                <a:spcPts val="0"/>
              </a:spcAft>
              <a:buClrTx/>
              <a:buSzTx/>
              <a:buFontTx/>
              <a:buNone/>
              <a:tabLst/>
              <a:defRPr/>
            </a:pPr>
            <a:r>
              <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rPr>
              <a:t>Elaboration en </a:t>
            </a:r>
            <a:r>
              <a:rPr kumimoji="0" lang="en-US" sz="1169"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cours</a:t>
            </a:r>
            <a:endParaRPr kumimoji="0" lang="en-US" sz="116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B4E19BA-35C0-C3B9-A37D-46478145BD83}"/>
            </a:ext>
          </a:extLst>
        </p:cNvPr>
        <p:cNvGrpSpPr/>
        <p:nvPr/>
      </p:nvGrpSpPr>
      <p:grpSpPr bwMode="auto">
        <a:xfrm>
          <a:off x="0" y="0"/>
          <a:ext cx="0" cy="0"/>
          <a:chOff x="0" y="0"/>
          <a:chExt cx="0" cy="0"/>
        </a:xfrm>
      </p:grpSpPr>
      <p:sp>
        <p:nvSpPr>
          <p:cNvPr id="4" name="Espace réservé du texte 3">
            <a:extLst>
              <a:ext uri="{FF2B5EF4-FFF2-40B4-BE49-F238E27FC236}">
                <a16:creationId xmlns:a16="http://schemas.microsoft.com/office/drawing/2014/main" id="{2A9E9111-C06D-A9F9-A758-6617F39FA838}"/>
              </a:ext>
            </a:extLst>
          </p:cNvPr>
          <p:cNvSpPr>
            <a:spLocks noGrp="1"/>
          </p:cNvSpPr>
          <p:nvPr>
            <p:ph type="body" sz="quarter" idx="10"/>
          </p:nvPr>
        </p:nvSpPr>
        <p:spPr bwMode="auto">
          <a:xfrm>
            <a:off x="1765764" y="1467218"/>
            <a:ext cx="8660465" cy="3249432"/>
          </a:xfrm>
        </p:spPr>
        <p:txBody>
          <a:bodyPr>
            <a:normAutofit/>
          </a:bodyPr>
          <a:lstStyle/>
          <a:p>
            <a:pPr>
              <a:defRPr/>
            </a:pPr>
            <a:r>
              <a:rPr lang="fr-FR" dirty="0"/>
              <a:t>La ZAC Nouveau Bassin</a:t>
            </a:r>
          </a:p>
          <a:p>
            <a:pPr>
              <a:defRPr/>
            </a:pPr>
            <a:r>
              <a:rPr lang="fr-FR" sz="3200" dirty="0"/>
              <a:t>Projet - Renoncement - Redirection</a:t>
            </a:r>
          </a:p>
        </p:txBody>
      </p:sp>
    </p:spTree>
    <p:extLst>
      <p:ext uri="{BB962C8B-B14F-4D97-AF65-F5344CB8AC3E}">
        <p14:creationId xmlns:p14="http://schemas.microsoft.com/office/powerpoint/2010/main" val="1159253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39C9A-2312-4FA6-2AE2-519DFC647282}"/>
            </a:ext>
          </a:extLst>
        </p:cNvPr>
        <p:cNvGrpSpPr/>
        <p:nvPr/>
      </p:nvGrpSpPr>
      <p:grpSpPr>
        <a:xfrm>
          <a:off x="0" y="0"/>
          <a:ext cx="0" cy="0"/>
          <a:chOff x="0" y="0"/>
          <a:chExt cx="0" cy="0"/>
        </a:xfrm>
      </p:grpSpPr>
      <p:sp>
        <p:nvSpPr>
          <p:cNvPr id="421" name="Google Shape;152;p37">
            <a:extLst>
              <a:ext uri="{FF2B5EF4-FFF2-40B4-BE49-F238E27FC236}">
                <a16:creationId xmlns:a16="http://schemas.microsoft.com/office/drawing/2014/main" id="{1663D66C-0F1B-D150-9676-5933049CAA19}"/>
              </a:ext>
            </a:extLst>
          </p:cNvPr>
          <p:cNvSpPr txBox="1">
            <a:spLocks noGrp="1"/>
          </p:cNvSpPr>
          <p:nvPr>
            <p:ph type="sldNum" sz="quarter" idx="2"/>
          </p:nvPr>
        </p:nvSpPr>
        <p:spPr>
          <a:xfrm>
            <a:off x="297288" y="6356350"/>
            <a:ext cx="217111" cy="3133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000000">
                    <a:tint val="82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srgbClr val="000000">
                  <a:tint val="82000"/>
                </a:srgbClr>
              </a:solidFill>
              <a:effectLst/>
              <a:uLnTx/>
              <a:uFillTx/>
              <a:latin typeface="Arial" panose="020B0604020202020204"/>
              <a:ea typeface="+mn-ea"/>
              <a:cs typeface="+mn-cs"/>
            </a:endParaRPr>
          </a:p>
        </p:txBody>
      </p:sp>
      <p:sp>
        <p:nvSpPr>
          <p:cNvPr id="423" name="Google Shape;346;p14">
            <a:extLst>
              <a:ext uri="{FF2B5EF4-FFF2-40B4-BE49-F238E27FC236}">
                <a16:creationId xmlns:a16="http://schemas.microsoft.com/office/drawing/2014/main" id="{0F84C241-017A-BE47-6467-DF453F2F7FD4}"/>
              </a:ext>
            </a:extLst>
          </p:cNvPr>
          <p:cNvSpPr txBox="1">
            <a:spLocks noGrp="1"/>
          </p:cNvSpPr>
          <p:nvPr>
            <p:ph type="body" idx="4294967295"/>
          </p:nvPr>
        </p:nvSpPr>
        <p:spPr>
          <a:xfrm>
            <a:off x="10924274" y="545446"/>
            <a:ext cx="580904" cy="328580"/>
          </a:xfrm>
          <a:prstGeom prst="rect">
            <a:avLst/>
          </a:prstGeom>
        </p:spPr>
        <p:txBody>
          <a:bodyPr>
            <a:normAutofit lnSpcReduction="10000"/>
          </a:bodyPr>
          <a:lstStyle/>
          <a:p>
            <a:pPr marL="0" algn="r">
              <a:spcBef>
                <a:spcPts val="0"/>
              </a:spcBef>
              <a:defRPr sz="1800">
                <a:solidFill>
                  <a:srgbClr val="FFFFFF"/>
                </a:solidFill>
              </a:defRPr>
            </a:pPr>
            <a:endParaRPr/>
          </a:p>
        </p:txBody>
      </p:sp>
      <p:sp>
        <p:nvSpPr>
          <p:cNvPr id="424" name="Google Shape;352;p15">
            <a:extLst>
              <a:ext uri="{FF2B5EF4-FFF2-40B4-BE49-F238E27FC236}">
                <a16:creationId xmlns:a16="http://schemas.microsoft.com/office/drawing/2014/main" id="{1FDE5D31-E982-8D46-A92C-4C2DDA490527}"/>
              </a:ext>
            </a:extLst>
          </p:cNvPr>
          <p:cNvSpPr txBox="1"/>
          <p:nvPr/>
        </p:nvSpPr>
        <p:spPr>
          <a:xfrm>
            <a:off x="792375" y="1640440"/>
            <a:ext cx="9041667" cy="4167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pPr marR="0" lvl="0" algn="l" defTabSz="914400" rtl="0" eaLnBrk="1" fontAlgn="auto" latinLnBrk="0" hangingPunct="1">
              <a:lnSpc>
                <a:spcPct val="90000"/>
              </a:lnSpc>
              <a:spcBef>
                <a:spcPts val="0"/>
              </a:spcBef>
              <a:spcAft>
                <a:spcPts val="0"/>
              </a:spcAft>
              <a:buClrTx/>
              <a:buSzPct val="100000"/>
              <a:tabLst/>
              <a:defRPr sz="1600"/>
            </a:pPr>
            <a:endParaRPr kumimoji="0"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Image 3">
            <a:extLst>
              <a:ext uri="{FF2B5EF4-FFF2-40B4-BE49-F238E27FC236}">
                <a16:creationId xmlns:a16="http://schemas.microsoft.com/office/drawing/2014/main" id="{C5836632-4C76-8676-6A55-2CC8B6B5BA2B}"/>
              </a:ext>
            </a:extLst>
          </p:cNvPr>
          <p:cNvPicPr>
            <a:picLocks noChangeAspect="1"/>
          </p:cNvPicPr>
          <p:nvPr/>
        </p:nvPicPr>
        <p:blipFill>
          <a:blip r:embed="rId2"/>
          <a:stretch>
            <a:fillRect/>
          </a:stretch>
        </p:blipFill>
        <p:spPr>
          <a:xfrm>
            <a:off x="0" y="51740"/>
            <a:ext cx="9607378" cy="6791265"/>
          </a:xfrm>
          <a:prstGeom prst="rect">
            <a:avLst/>
          </a:prstGeom>
        </p:spPr>
      </p:pic>
      <p:pic>
        <p:nvPicPr>
          <p:cNvPr id="2" name="Image 1">
            <a:extLst>
              <a:ext uri="{FF2B5EF4-FFF2-40B4-BE49-F238E27FC236}">
                <a16:creationId xmlns:a16="http://schemas.microsoft.com/office/drawing/2014/main" id="{C48C28EC-8227-798F-43AB-9D9A5AA23AB2}"/>
              </a:ext>
            </a:extLst>
          </p:cNvPr>
          <p:cNvPicPr>
            <a:picLocks noChangeAspect="1"/>
          </p:cNvPicPr>
          <p:nvPr/>
        </p:nvPicPr>
        <p:blipFill>
          <a:blip r:embed="rId3"/>
          <a:stretch>
            <a:fillRect/>
          </a:stretch>
        </p:blipFill>
        <p:spPr>
          <a:xfrm>
            <a:off x="8058338" y="0"/>
            <a:ext cx="4076344" cy="2625753"/>
          </a:xfrm>
          <a:prstGeom prst="rect">
            <a:avLst/>
          </a:prstGeom>
        </p:spPr>
      </p:pic>
    </p:spTree>
    <p:extLst>
      <p:ext uri="{BB962C8B-B14F-4D97-AF65-F5344CB8AC3E}">
        <p14:creationId xmlns:p14="http://schemas.microsoft.com/office/powerpoint/2010/main" val="3547003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2C2D69-C917-4FDF-8F29-E004CE42DCDC}"/>
              </a:ext>
            </a:extLst>
          </p:cNvPr>
          <p:cNvSpPr>
            <a:spLocks noGrp="1"/>
          </p:cNvSpPr>
          <p:nvPr>
            <p:ph type="title"/>
          </p:nvPr>
        </p:nvSpPr>
        <p:spPr>
          <a:xfrm>
            <a:off x="7791855" y="37305"/>
            <a:ext cx="4250985" cy="1325563"/>
          </a:xfrm>
        </p:spPr>
        <p:txBody>
          <a:bodyPr>
            <a:normAutofit/>
          </a:bodyPr>
          <a:lstStyle/>
          <a:p>
            <a:pPr algn="ctr"/>
            <a:r>
              <a:rPr lang="fr-FR" sz="2800" b="1" dirty="0">
                <a:solidFill>
                  <a:srgbClr val="01A183"/>
                </a:solidFill>
              </a:rPr>
              <a:t>LE PROJET D’ECO-QUARTIER</a:t>
            </a:r>
          </a:p>
        </p:txBody>
      </p:sp>
      <p:pic>
        <p:nvPicPr>
          <p:cNvPr id="7" name="Image 6">
            <a:extLst>
              <a:ext uri="{FF2B5EF4-FFF2-40B4-BE49-F238E27FC236}">
                <a16:creationId xmlns:a16="http://schemas.microsoft.com/office/drawing/2014/main" id="{5A8818A7-F7A3-1CCF-5CD8-B48E6487481D}"/>
              </a:ext>
            </a:extLst>
          </p:cNvPr>
          <p:cNvPicPr>
            <a:picLocks noChangeAspect="1"/>
          </p:cNvPicPr>
          <p:nvPr/>
        </p:nvPicPr>
        <p:blipFill>
          <a:blip r:embed="rId2"/>
          <a:stretch>
            <a:fillRect/>
          </a:stretch>
        </p:blipFill>
        <p:spPr>
          <a:xfrm>
            <a:off x="0" y="0"/>
            <a:ext cx="7791855" cy="5265148"/>
          </a:xfrm>
          <a:prstGeom prst="rect">
            <a:avLst/>
          </a:prstGeom>
        </p:spPr>
      </p:pic>
      <p:sp>
        <p:nvSpPr>
          <p:cNvPr id="8" name="Sous-titre 2">
            <a:extLst>
              <a:ext uri="{FF2B5EF4-FFF2-40B4-BE49-F238E27FC236}">
                <a16:creationId xmlns:a16="http://schemas.microsoft.com/office/drawing/2014/main" id="{002C959F-EBE3-37AF-C16C-03321E8BA514}"/>
              </a:ext>
            </a:extLst>
          </p:cNvPr>
          <p:cNvSpPr txBox="1">
            <a:spLocks/>
          </p:cNvSpPr>
          <p:nvPr/>
        </p:nvSpPr>
        <p:spPr>
          <a:xfrm>
            <a:off x="149160" y="5379395"/>
            <a:ext cx="7453008" cy="1403303"/>
          </a:xfrm>
          <a:prstGeom prst="rect">
            <a:avLst/>
          </a:prstGeom>
          <a:ln>
            <a:solidFill>
              <a:schemeClr val="accent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La ZAC Communautaire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10 années de travail préparatoire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78 M€ de dépenses d’aménagement/ 18 M€ d’équipements primaires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Une participation d’équilibre de 20 M€</a:t>
            </a:r>
          </a:p>
        </p:txBody>
      </p:sp>
      <p:sp>
        <p:nvSpPr>
          <p:cNvPr id="9" name="Sous-titre 2">
            <a:extLst>
              <a:ext uri="{FF2B5EF4-FFF2-40B4-BE49-F238E27FC236}">
                <a16:creationId xmlns:a16="http://schemas.microsoft.com/office/drawing/2014/main" id="{663BFCDA-C9C6-90A1-9A38-586B23E0D867}"/>
              </a:ext>
            </a:extLst>
          </p:cNvPr>
          <p:cNvSpPr txBox="1">
            <a:spLocks/>
          </p:cNvSpPr>
          <p:nvPr/>
        </p:nvSpPr>
        <p:spPr>
          <a:xfrm>
            <a:off x="7953980" y="3896056"/>
            <a:ext cx="4088860" cy="2184991"/>
          </a:xfrm>
          <a:prstGeom prst="rect">
            <a:avLst/>
          </a:prstGeom>
          <a:ln>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2500 logements / 30 000 m2 d’activités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Transparence hydraulique + élévation &gt; au PPRM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Réseau de parkings silo / TC</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Plateforme de valorisation des terres</a:t>
            </a:r>
          </a:p>
        </p:txBody>
      </p:sp>
      <p:sp>
        <p:nvSpPr>
          <p:cNvPr id="10" name="Sous-titre 2">
            <a:extLst>
              <a:ext uri="{FF2B5EF4-FFF2-40B4-BE49-F238E27FC236}">
                <a16:creationId xmlns:a16="http://schemas.microsoft.com/office/drawing/2014/main" id="{E2E52901-3F1E-4246-F214-0B090CD45FE0}"/>
              </a:ext>
            </a:extLst>
          </p:cNvPr>
          <p:cNvSpPr txBox="1">
            <a:spLocks/>
          </p:cNvSpPr>
          <p:nvPr/>
        </p:nvSpPr>
        <p:spPr>
          <a:xfrm>
            <a:off x="8208521" y="1244009"/>
            <a:ext cx="3579779" cy="2402958"/>
          </a:xfrm>
          <a:prstGeom prst="rect">
            <a:avLst/>
          </a:prstGeom>
          <a:ln>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Un quartier démonstrateur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Livre blanc promoteurs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Formes urbaines variées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Diversité typologie de logements (grande mixité)</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Parc urbain, végétalisation, fraicheur…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247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42AFF-D54D-BBFE-14CE-35FC053D5E0E}"/>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79E70600-287F-1C06-55C5-FC9449A90994}"/>
              </a:ext>
            </a:extLst>
          </p:cNvPr>
          <p:cNvPicPr>
            <a:picLocks noChangeAspect="1"/>
          </p:cNvPicPr>
          <p:nvPr/>
        </p:nvPicPr>
        <p:blipFill>
          <a:blip r:embed="rId2"/>
          <a:stretch>
            <a:fillRect/>
          </a:stretch>
        </p:blipFill>
        <p:spPr>
          <a:xfrm>
            <a:off x="-1" y="0"/>
            <a:ext cx="12072639" cy="6752492"/>
          </a:xfrm>
          <a:prstGeom prst="rect">
            <a:avLst/>
          </a:prstGeom>
        </p:spPr>
      </p:pic>
    </p:spTree>
    <p:extLst>
      <p:ext uri="{BB962C8B-B14F-4D97-AF65-F5344CB8AC3E}">
        <p14:creationId xmlns:p14="http://schemas.microsoft.com/office/powerpoint/2010/main" val="1081803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8D3A3-59ED-AE01-3372-F7E56CAB2F1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DEE10-80D5-3F4C-3092-AE35C5ABACD0}"/>
              </a:ext>
            </a:extLst>
          </p:cNvPr>
          <p:cNvSpPr>
            <a:spLocks noGrp="1"/>
          </p:cNvSpPr>
          <p:nvPr>
            <p:ph type="title"/>
          </p:nvPr>
        </p:nvSpPr>
        <p:spPr>
          <a:xfrm>
            <a:off x="-1" y="13863"/>
            <a:ext cx="6290269" cy="910585"/>
          </a:xfrm>
        </p:spPr>
        <p:txBody>
          <a:bodyPr>
            <a:normAutofit/>
          </a:bodyPr>
          <a:lstStyle/>
          <a:p>
            <a:r>
              <a:rPr lang="fr-FR" sz="2800" b="1" dirty="0">
                <a:solidFill>
                  <a:schemeClr val="accent1"/>
                </a:solidFill>
                <a:latin typeface="+mn-lt"/>
              </a:rPr>
              <a:t>DU RENONCEMENT A LA REDIRECTION</a:t>
            </a:r>
          </a:p>
        </p:txBody>
      </p:sp>
      <p:sp>
        <p:nvSpPr>
          <p:cNvPr id="10" name="Espace réservé du contenu 2">
            <a:extLst>
              <a:ext uri="{FF2B5EF4-FFF2-40B4-BE49-F238E27FC236}">
                <a16:creationId xmlns:a16="http://schemas.microsoft.com/office/drawing/2014/main" id="{C2775B4D-236F-4CAB-FC18-1E8B7D2FF84B}"/>
              </a:ext>
            </a:extLst>
          </p:cNvPr>
          <p:cNvSpPr txBox="1">
            <a:spLocks/>
          </p:cNvSpPr>
          <p:nvPr/>
        </p:nvSpPr>
        <p:spPr>
          <a:xfrm>
            <a:off x="313942" y="924448"/>
            <a:ext cx="11754128" cy="5443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rPr>
              <a:t>Arrêt du projet suite étude statique / on ne signe plus avec les promoteurs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rPr>
              <a:t>Lancement étude hydraulique dynamique sur la BVO (modélisation avec scénarii jusqu’à +1m70)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rPr>
              <a:t>+ étude Rivages 2100 sur remontées et salinisation des nappes phréatiques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à"/>
              <a:tabLst/>
              <a:defRPr/>
            </a:pPr>
            <a:r>
              <a:rPr kumimoji="0" lang="fr-FR" sz="2800" b="1" i="1"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On peut abandonner un projet mais pas le territoire</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à"/>
              <a:tabLst/>
              <a:defRPr/>
            </a:pPr>
            <a:r>
              <a:rPr kumimoji="0" lang="fr-FR" sz="2800" b="1" i="1" u="none" strike="noStrike" kern="1200" cap="none" spc="0" normalizeH="0" baseline="0" noProof="0" dirty="0">
                <a:ln>
                  <a:noFill/>
                </a:ln>
                <a:solidFill>
                  <a:srgbClr val="4472C4"/>
                </a:solidFill>
                <a:effectLst/>
                <a:uLnTx/>
                <a:uFillTx/>
                <a:latin typeface="Calibri" panose="020F0502020204030204"/>
                <a:ea typeface="+mn-ea"/>
                <a:cs typeface="+mn-cs"/>
              </a:rPr>
              <a:t>Le cadre réglementaire n’est plus suffisant pour procéder à nos choix et à nos actions publiques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1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Réflexion et aménagements sur la ZAC Nouveau Bassin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Poursuite des aménagements sur l’embouchure de l’estuaire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Réflexion sur une stratégie de résilience à l’échelle de l’Estuaire  Vers un PPA</a:t>
            </a:r>
            <a:endPar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727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73200-7A65-85D4-2E86-6944F74A30E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DD80C86-30C9-49B2-3525-E1CF95FFFFDF}"/>
              </a:ext>
            </a:extLst>
          </p:cNvPr>
          <p:cNvSpPr>
            <a:spLocks noGrp="1"/>
          </p:cNvSpPr>
          <p:nvPr>
            <p:ph type="title"/>
          </p:nvPr>
        </p:nvSpPr>
        <p:spPr>
          <a:xfrm>
            <a:off x="0" y="13863"/>
            <a:ext cx="2982686" cy="910585"/>
          </a:xfrm>
        </p:spPr>
        <p:txBody>
          <a:bodyPr>
            <a:normAutofit/>
          </a:bodyPr>
          <a:lstStyle/>
          <a:p>
            <a:r>
              <a:rPr lang="fr-FR" sz="2800" b="1" dirty="0">
                <a:solidFill>
                  <a:schemeClr val="accent1"/>
                </a:solidFill>
                <a:latin typeface="+mn-lt"/>
              </a:rPr>
              <a:t>LA REDIRECTION</a:t>
            </a:r>
          </a:p>
        </p:txBody>
      </p:sp>
      <p:sp>
        <p:nvSpPr>
          <p:cNvPr id="10" name="Espace réservé du contenu 2">
            <a:extLst>
              <a:ext uri="{FF2B5EF4-FFF2-40B4-BE49-F238E27FC236}">
                <a16:creationId xmlns:a16="http://schemas.microsoft.com/office/drawing/2014/main" id="{6846C111-F681-DA40-8C3E-03FFE7C90D83}"/>
              </a:ext>
            </a:extLst>
          </p:cNvPr>
          <p:cNvSpPr txBox="1">
            <a:spLocks/>
          </p:cNvSpPr>
          <p:nvPr/>
        </p:nvSpPr>
        <p:spPr>
          <a:xfrm>
            <a:off x="153167" y="967244"/>
            <a:ext cx="5473979" cy="353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1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600"/>
              </a:spcBef>
              <a:spcAft>
                <a:spcPts val="60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CHANGER DE GRILLES DE LECTURE</a:t>
            </a:r>
          </a:p>
          <a:p>
            <a:pPr marL="0" marR="0" lvl="0" indent="0" algn="l" defTabSz="914400" rtl="0" eaLnBrk="1" fontAlgn="auto" latinLnBrk="0" hangingPunct="1">
              <a:lnSpc>
                <a:spcPct val="90000"/>
              </a:lnSpc>
              <a:spcBef>
                <a:spcPts val="1600"/>
              </a:spcBef>
              <a:spcAft>
                <a:spcPts val="60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RÉFLÉCHIR SUR DIFFÉRENTES ÉCHELLES SPATIALES (EN COHÉRENCE)</a:t>
            </a:r>
          </a:p>
          <a:p>
            <a:pPr marL="0" marR="0" lvl="0" indent="0" algn="l" defTabSz="914400" rtl="0" eaLnBrk="1" fontAlgn="auto" latinLnBrk="0" hangingPunct="1">
              <a:lnSpc>
                <a:spcPct val="90000"/>
              </a:lnSpc>
              <a:spcBef>
                <a:spcPts val="1600"/>
              </a:spcBef>
              <a:spcAft>
                <a:spcPts val="60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RÉFLECHIR DE FAÇON SYSTÉMIQUE</a:t>
            </a:r>
          </a:p>
          <a:p>
            <a:pPr marL="0" marR="0" lvl="0" indent="0" algn="l" defTabSz="914400" rtl="0" eaLnBrk="1" fontAlgn="auto" latinLnBrk="0" hangingPunct="1">
              <a:lnSpc>
                <a:spcPct val="90000"/>
              </a:lnSpc>
              <a:spcBef>
                <a:spcPts val="1600"/>
              </a:spcBef>
              <a:spcAft>
                <a:spcPts val="60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RÉFLECHIR SUR DIFFÉRENTES ÉCHELLES TEMPORELLES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endParaRPr>
          </a:p>
        </p:txBody>
      </p:sp>
      <p:pic>
        <p:nvPicPr>
          <p:cNvPr id="3" name="Image 2">
            <a:extLst>
              <a:ext uri="{FF2B5EF4-FFF2-40B4-BE49-F238E27FC236}">
                <a16:creationId xmlns:a16="http://schemas.microsoft.com/office/drawing/2014/main" id="{F990A82E-3DC7-8D25-1FFD-0528CC719444}"/>
              </a:ext>
            </a:extLst>
          </p:cNvPr>
          <p:cNvPicPr>
            <a:picLocks noChangeAspect="1"/>
          </p:cNvPicPr>
          <p:nvPr/>
        </p:nvPicPr>
        <p:blipFill>
          <a:blip r:embed="rId2"/>
          <a:stretch>
            <a:fillRect/>
          </a:stretch>
        </p:blipFill>
        <p:spPr>
          <a:xfrm>
            <a:off x="5466373" y="756442"/>
            <a:ext cx="6572459" cy="3310717"/>
          </a:xfrm>
          <a:prstGeom prst="rect">
            <a:avLst/>
          </a:prstGeom>
        </p:spPr>
      </p:pic>
      <p:sp>
        <p:nvSpPr>
          <p:cNvPr id="4" name="Espace réservé du contenu 2">
            <a:extLst>
              <a:ext uri="{FF2B5EF4-FFF2-40B4-BE49-F238E27FC236}">
                <a16:creationId xmlns:a16="http://schemas.microsoft.com/office/drawing/2014/main" id="{CD3F3D3D-931F-19EE-DCA7-FA9C949D88FA}"/>
              </a:ext>
            </a:extLst>
          </p:cNvPr>
          <p:cNvSpPr txBox="1">
            <a:spLocks/>
          </p:cNvSpPr>
          <p:nvPr/>
        </p:nvSpPr>
        <p:spPr>
          <a:xfrm>
            <a:off x="153168" y="4500449"/>
            <a:ext cx="11885665" cy="2081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Réflexion et aménagements sur la ZAC Nouveau Bassin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Poursuite des aménagements sur l’embouchure de l’estuaire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Réflexion sur une stratégie de résilience à l’échelle de l’Estuaire  Vers un PPA</a:t>
            </a:r>
            <a:endParaRPr kumimoji="0" lang="fr-FR" sz="2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37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37052-8FF0-8509-074F-4D94D984290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5B62F28-7C5D-4F42-DDAA-5742D54CD7E3}"/>
              </a:ext>
            </a:extLst>
          </p:cNvPr>
          <p:cNvSpPr txBox="1">
            <a:spLocks noGrp="1"/>
          </p:cNvSpPr>
          <p:nvPr>
            <p:ph type="title"/>
          </p:nvPr>
        </p:nvSpPr>
        <p:spPr>
          <a:xfrm>
            <a:off x="0" y="608949"/>
            <a:ext cx="4705564" cy="5398666"/>
          </a:xfrm>
          <a:prstGeom prst="rect">
            <a:avLst/>
          </a:prstGeom>
        </p:spPr>
        <p:txBody>
          <a:bodyPr vert="horz" wrap="square" lIns="0" tIns="10931" rIns="0" bIns="0" rtlCol="0">
            <a:spAutoFit/>
          </a:bodyPr>
          <a:lstStyle/>
          <a:p>
            <a:pPr marL="11506" algn="ctr">
              <a:spcBef>
                <a:spcPts val="544"/>
              </a:spcBef>
              <a:spcAft>
                <a:spcPts val="544"/>
              </a:spcAft>
            </a:pPr>
            <a:r>
              <a:rPr lang="fr-FR" sz="2800" kern="1200" dirty="0">
                <a:latin typeface="Calibri" panose="020F0502020204030204" pitchFamily="34" charset="0"/>
                <a:ea typeface="MS Mincho" panose="02020609040205080304" pitchFamily="49" charset="-128"/>
                <a:cs typeface="Times New Roman" panose="02020603050405020304" pitchFamily="18" charset="0"/>
              </a:rPr>
              <a:t>Caen Normandie Métropole</a:t>
            </a:r>
            <a:br>
              <a:rPr lang="fr-FR" sz="2800" kern="1200" dirty="0">
                <a:latin typeface="Calibri" panose="020F0502020204030204" pitchFamily="34" charset="0"/>
                <a:ea typeface="MS Mincho" panose="02020609040205080304" pitchFamily="49" charset="-128"/>
                <a:cs typeface="Times New Roman" panose="02020603050405020304" pitchFamily="18" charset="0"/>
              </a:rPr>
            </a:br>
            <a:r>
              <a:rPr lang="fr-FR" sz="2800" kern="1200" dirty="0">
                <a:latin typeface="Calibri" panose="020F0502020204030204" pitchFamily="34" charset="0"/>
                <a:ea typeface="MS Mincho" panose="02020609040205080304" pitchFamily="49" charset="-128"/>
                <a:cs typeface="Times New Roman" panose="02020603050405020304" pitchFamily="18" charset="0"/>
              </a:rPr>
              <a:t>6 EPCI </a:t>
            </a:r>
            <a:br>
              <a:rPr lang="fr-FR" sz="2800" kern="1200" dirty="0">
                <a:latin typeface="Calibri" panose="020F0502020204030204" pitchFamily="34" charset="0"/>
                <a:ea typeface="MS Mincho" panose="02020609040205080304" pitchFamily="49" charset="-128"/>
                <a:cs typeface="Times New Roman" panose="02020603050405020304" pitchFamily="18" charset="0"/>
              </a:rPr>
            </a:br>
            <a:r>
              <a:rPr lang="fr-FR" sz="2400" kern="1200" dirty="0">
                <a:latin typeface="Calibri" panose="020F0502020204030204" pitchFamily="34" charset="0"/>
                <a:ea typeface="MS Mincho" panose="02020609040205080304" pitchFamily="49" charset="-128"/>
                <a:cs typeface="Times New Roman" panose="02020603050405020304" pitchFamily="18" charset="0"/>
              </a:rPr>
              <a:t>208 Communes</a:t>
            </a:r>
            <a:br>
              <a:rPr lang="fr-FR" sz="2400" kern="1200" dirty="0">
                <a:latin typeface="Calibri" panose="020F0502020204030204" pitchFamily="34" charset="0"/>
                <a:ea typeface="MS Mincho" panose="02020609040205080304" pitchFamily="49" charset="-128"/>
                <a:cs typeface="Times New Roman" panose="02020603050405020304" pitchFamily="18" charset="0"/>
              </a:rPr>
            </a:br>
            <a:r>
              <a:rPr lang="fr-FR" sz="2400" kern="1200" dirty="0">
                <a:latin typeface="Calibri" panose="020F0502020204030204" pitchFamily="34" charset="0"/>
                <a:ea typeface="MS Mincho" panose="02020609040205080304" pitchFamily="49" charset="-128"/>
                <a:cs typeface="Times New Roman" panose="02020603050405020304" pitchFamily="18" charset="0"/>
              </a:rPr>
              <a:t>394 000 habitants</a:t>
            </a:r>
            <a:br>
              <a:rPr lang="fr-FR" sz="2800" kern="1200" dirty="0">
                <a:latin typeface="Calibri" panose="020F0502020204030204" pitchFamily="34" charset="0"/>
                <a:ea typeface="MS Mincho" panose="02020609040205080304" pitchFamily="49" charset="-128"/>
                <a:cs typeface="Times New Roman" panose="02020603050405020304" pitchFamily="18" charset="0"/>
              </a:rPr>
            </a:br>
            <a:br>
              <a:rPr lang="fr-FR" sz="2800" kern="120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Caen la mer</a:t>
            </a:r>
            <a:br>
              <a:rPr lang="fr-FR" sz="200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Cingal Suisse Normande</a:t>
            </a:r>
            <a:br>
              <a:rPr lang="fr-FR" sz="200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Cœur de Nacre</a:t>
            </a:r>
            <a:br>
              <a:rPr lang="fr-FR" sz="200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Pays de Falaise</a:t>
            </a:r>
            <a:br>
              <a:rPr lang="fr-FR" sz="200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Val ès dunes</a:t>
            </a:r>
            <a:br>
              <a:rPr lang="fr-FR" sz="200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Vallées de l’Orne et de l’Odon</a:t>
            </a:r>
            <a:br>
              <a:rPr lang="fr-FR" sz="2000" dirty="0">
                <a:latin typeface="Calibri" panose="020F0502020204030204" pitchFamily="34" charset="0"/>
                <a:ea typeface="MS Mincho" panose="02020609040205080304" pitchFamily="49" charset="-128"/>
                <a:cs typeface="Times New Roman" panose="02020603050405020304" pitchFamily="18" charset="0"/>
              </a:rPr>
            </a:br>
            <a:br>
              <a:rPr lang="fr-FR" sz="2000" dirty="0">
                <a:latin typeface="Calibri" panose="020F0502020204030204" pitchFamily="34" charset="0"/>
                <a:ea typeface="MS Mincho" panose="02020609040205080304" pitchFamily="49" charset="-128"/>
                <a:cs typeface="Times New Roman" panose="02020603050405020304" pitchFamily="18" charset="0"/>
              </a:rPr>
            </a:br>
            <a:r>
              <a:rPr lang="fr-FR" sz="2800" dirty="0">
                <a:latin typeface="Calibri" panose="020F0502020204030204" pitchFamily="34" charset="0"/>
                <a:ea typeface="MS Mincho" panose="02020609040205080304" pitchFamily="49" charset="-128"/>
                <a:cs typeface="Times New Roman" panose="02020603050405020304" pitchFamily="18" charset="0"/>
              </a:rPr>
              <a:t>Missions</a:t>
            </a:r>
            <a:br>
              <a:rPr lang="fr-FR" sz="1050" dirty="0">
                <a:latin typeface="Calibri" panose="020F0502020204030204" pitchFamily="34" charset="0"/>
                <a:ea typeface="MS Mincho" panose="02020609040205080304" pitchFamily="49" charset="-128"/>
                <a:cs typeface="Times New Roman" panose="02020603050405020304" pitchFamily="18" charset="0"/>
              </a:rPr>
            </a:br>
            <a:br>
              <a:rPr lang="fr-FR" sz="105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SCoT &amp; PCAET (sauf Pays de Falaise)</a:t>
            </a:r>
            <a:br>
              <a:rPr lang="fr-FR" sz="1050" dirty="0">
                <a:latin typeface="Calibri" panose="020F0502020204030204" pitchFamily="34" charset="0"/>
                <a:ea typeface="MS Mincho" panose="02020609040205080304" pitchFamily="49" charset="-128"/>
                <a:cs typeface="Times New Roman" panose="02020603050405020304" pitchFamily="18" charset="0"/>
              </a:rPr>
            </a:br>
            <a:br>
              <a:rPr lang="fr-FR" sz="105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Projet Alimentaire Territorial</a:t>
            </a:r>
            <a:br>
              <a:rPr lang="fr-FR" sz="1050" dirty="0">
                <a:latin typeface="Calibri" panose="020F0502020204030204" pitchFamily="34" charset="0"/>
                <a:ea typeface="MS Mincho" panose="02020609040205080304" pitchFamily="49" charset="-128"/>
                <a:cs typeface="Times New Roman" panose="02020603050405020304" pitchFamily="18" charset="0"/>
              </a:rPr>
            </a:br>
            <a:br>
              <a:rPr lang="fr-FR" sz="1050" dirty="0">
                <a:latin typeface="Calibri" panose="020F0502020204030204" pitchFamily="34" charset="0"/>
                <a:ea typeface="MS Mincho" panose="02020609040205080304" pitchFamily="49" charset="-128"/>
                <a:cs typeface="Times New Roman" panose="02020603050405020304" pitchFamily="18" charset="0"/>
              </a:rPr>
            </a:br>
            <a:r>
              <a:rPr lang="fr-FR" sz="2000" dirty="0">
                <a:latin typeface="Calibri" panose="020F0502020204030204" pitchFamily="34" charset="0"/>
                <a:ea typeface="MS Mincho" panose="02020609040205080304" pitchFamily="49" charset="-128"/>
                <a:cs typeface="Times New Roman" panose="02020603050405020304" pitchFamily="18" charset="0"/>
              </a:rPr>
              <a:t>Programme LEADER</a:t>
            </a:r>
            <a:endParaRPr lang="fr-FR" sz="6600" dirty="0"/>
          </a:p>
        </p:txBody>
      </p:sp>
      <p:sp>
        <p:nvSpPr>
          <p:cNvPr id="3" name="object 2">
            <a:extLst>
              <a:ext uri="{FF2B5EF4-FFF2-40B4-BE49-F238E27FC236}">
                <a16:creationId xmlns:a16="http://schemas.microsoft.com/office/drawing/2014/main" id="{2C9B3F85-CBD5-CC31-CB40-3EC2BED7F7D0}"/>
              </a:ext>
            </a:extLst>
          </p:cNvPr>
          <p:cNvSpPr txBox="1">
            <a:spLocks/>
          </p:cNvSpPr>
          <p:nvPr/>
        </p:nvSpPr>
        <p:spPr>
          <a:xfrm>
            <a:off x="4416654" y="5560162"/>
            <a:ext cx="7665755" cy="1194952"/>
          </a:xfrm>
          <a:prstGeom prst="rect">
            <a:avLst/>
          </a:prstGeom>
        </p:spPr>
        <p:txBody>
          <a:bodyPr vert="horz" wrap="square" lIns="0" tIns="10931" rIns="0" bIns="0" rtlCol="0">
            <a:spAutoFit/>
          </a:bodyPr>
          <a:lstStyle>
            <a:lvl1pPr>
              <a:defRPr sz="2200" b="1" i="0">
                <a:solidFill>
                  <a:srgbClr val="00927E"/>
                </a:solidFill>
                <a:latin typeface="Calibri"/>
                <a:ea typeface="+mj-ea"/>
                <a:cs typeface="Calibri"/>
              </a:defRPr>
            </a:lvl1pPr>
          </a:lstStyle>
          <a:p>
            <a:pPr marL="11506" marR="0" lvl="0" indent="0" algn="ctr" defTabSz="828446" rtl="0" eaLnBrk="1" fontAlgn="auto" latinLnBrk="0" hangingPunct="1">
              <a:lnSpc>
                <a:spcPct val="100000"/>
              </a:lnSpc>
              <a:spcBef>
                <a:spcPts val="86"/>
              </a:spcBef>
              <a:spcAft>
                <a:spcPts val="0"/>
              </a:spcAft>
              <a:buClrTx/>
              <a:buSzTx/>
              <a:buFontTx/>
              <a:buNone/>
              <a:tabLst/>
              <a:defRPr/>
            </a:pPr>
            <a:r>
              <a:rPr kumimoji="0" lang="fr-FR" sz="2174" b="1" i="0" u="none" strike="noStrike" kern="1200" cap="none" spc="0" normalizeH="0" baseline="0" noProof="0" dirty="0">
                <a:ln>
                  <a:noFill/>
                </a:ln>
                <a:solidFill>
                  <a:srgbClr val="92D050"/>
                </a:solidFill>
                <a:effectLst/>
                <a:uLnTx/>
                <a:uFillTx/>
                <a:latin typeface="Calibri" panose="020F0502020204030204" pitchFamily="34" charset="0"/>
                <a:ea typeface="MS Mincho" panose="02020609040205080304" pitchFamily="49" charset="-128"/>
                <a:cs typeface="Times New Roman" panose="02020603050405020304" pitchFamily="18" charset="0"/>
              </a:rPr>
              <a:t>SCoT Caen-Métropole</a:t>
            </a:r>
          </a:p>
          <a:p>
            <a:pPr marL="11506" marR="0" lvl="0" indent="0" algn="ctr" defTabSz="828446" rtl="0" eaLnBrk="1" fontAlgn="auto" latinLnBrk="0" hangingPunct="1">
              <a:lnSpc>
                <a:spcPct val="100000"/>
              </a:lnSpc>
              <a:spcBef>
                <a:spcPts val="86"/>
              </a:spcBef>
              <a:spcAft>
                <a:spcPts val="0"/>
              </a:spcAft>
              <a:buClrTx/>
              <a:buSzTx/>
              <a:buFontTx/>
              <a:buNone/>
              <a:tabLst/>
              <a:defRPr/>
            </a:pPr>
            <a:r>
              <a:rPr kumimoji="0" lang="fr-FR" sz="2174" b="1" i="0" u="none" strike="noStrike" kern="1200" cap="none" spc="0" normalizeH="0" baseline="0" noProof="0" dirty="0">
                <a:ln>
                  <a:noFill/>
                </a:ln>
                <a:solidFill>
                  <a:srgbClr val="92D050"/>
                </a:solidFill>
                <a:effectLst/>
                <a:uLnTx/>
                <a:uFillTx/>
                <a:latin typeface="Calibri" panose="020F0502020204030204" pitchFamily="34" charset="0"/>
                <a:ea typeface="MS Mincho" panose="02020609040205080304" pitchFamily="49" charset="-128"/>
                <a:cs typeface="Times New Roman" panose="02020603050405020304" pitchFamily="18" charset="0"/>
              </a:rPr>
              <a:t>5 EPCI - </a:t>
            </a:r>
            <a:r>
              <a:rPr kumimoji="0" lang="fr-FR" sz="1812" b="1" i="0" u="none" strike="noStrike" kern="1200" cap="none" spc="0" normalizeH="0" baseline="0" noProof="0" dirty="0">
                <a:ln>
                  <a:noFill/>
                </a:ln>
                <a:solidFill>
                  <a:srgbClr val="92D050"/>
                </a:solidFill>
                <a:effectLst/>
                <a:uLnTx/>
                <a:uFillTx/>
                <a:latin typeface="Calibri" panose="020F0502020204030204" pitchFamily="34" charset="0"/>
                <a:ea typeface="MS Mincho" panose="02020609040205080304" pitchFamily="49" charset="-128"/>
                <a:cs typeface="Times New Roman" panose="02020603050405020304" pitchFamily="18" charset="0"/>
              </a:rPr>
              <a:t>143 Communes / 367 000 habitants</a:t>
            </a:r>
            <a:endParaRPr kumimoji="0" lang="fr-FR" sz="1631" b="1" i="0" u="none" strike="noStrike" kern="1200" cap="none" spc="0" normalizeH="0" baseline="0" noProof="0" dirty="0">
              <a:ln>
                <a:noFill/>
              </a:ln>
              <a:solidFill>
                <a:srgbClr val="92D050"/>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11506" marR="0" lvl="0" indent="0" algn="ctr" defTabSz="828446" rtl="0" eaLnBrk="1" fontAlgn="auto" latinLnBrk="0" hangingPunct="1">
              <a:lnSpc>
                <a:spcPct val="100000"/>
              </a:lnSpc>
              <a:spcBef>
                <a:spcPts val="0"/>
              </a:spcBef>
              <a:spcAft>
                <a:spcPts val="0"/>
              </a:spcAft>
              <a:buClrTx/>
              <a:buSzTx/>
              <a:buFontTx/>
              <a:buNone/>
              <a:tabLst/>
              <a:defRPr/>
            </a:pPr>
            <a:r>
              <a:rPr kumimoji="0" lang="fr-FR" sz="1631" b="1" i="0" u="none" strike="noStrike" kern="1200" cap="none" spc="0" normalizeH="0" baseline="0" noProof="0" dirty="0">
                <a:ln>
                  <a:noFill/>
                </a:ln>
                <a:solidFill>
                  <a:srgbClr val="92D050"/>
                </a:solidFill>
                <a:effectLst/>
                <a:uLnTx/>
                <a:uFillTx/>
                <a:latin typeface="Calibri" panose="020F0502020204030204" pitchFamily="34" charset="0"/>
                <a:ea typeface="MS Mincho" panose="02020609040205080304" pitchFamily="49" charset="-128"/>
                <a:cs typeface="Times New Roman" panose="02020603050405020304" pitchFamily="18" charset="0"/>
              </a:rPr>
              <a:t>Caen la mer / </a:t>
            </a:r>
            <a:r>
              <a:rPr kumimoji="0" lang="fr-FR" sz="1631" b="1" i="0" u="none" strike="noStrike" kern="0" cap="none" spc="0" normalizeH="0" baseline="0" noProof="0" dirty="0">
                <a:ln>
                  <a:noFill/>
                </a:ln>
                <a:solidFill>
                  <a:srgbClr val="92D050"/>
                </a:solidFill>
                <a:effectLst/>
                <a:uLnTx/>
                <a:uFillTx/>
                <a:latin typeface="Calibri" panose="020F0502020204030204" pitchFamily="34" charset="0"/>
                <a:ea typeface="MS Mincho" panose="02020609040205080304" pitchFamily="49" charset="-128"/>
                <a:cs typeface="Times New Roman" panose="02020603050405020304" pitchFamily="18" charset="0"/>
              </a:rPr>
              <a:t>Cingal Suisse Normande / Cœur de Nacre / Val ès dunes / Vallées de l’Orne et de l’Odon</a:t>
            </a:r>
            <a:endParaRPr kumimoji="0" lang="fr-FR" sz="1631" b="1" i="0" u="none" strike="noStrike" kern="0" cap="none" spc="0" normalizeH="0" baseline="0" noProof="0" dirty="0">
              <a:ln>
                <a:noFill/>
              </a:ln>
              <a:solidFill>
                <a:srgbClr val="92D050"/>
              </a:solidFill>
              <a:effectLst/>
              <a:uLnTx/>
              <a:uFillTx/>
              <a:latin typeface="Calibri"/>
              <a:ea typeface="+mj-ea"/>
              <a:cs typeface="Calibri"/>
            </a:endParaRPr>
          </a:p>
        </p:txBody>
      </p:sp>
      <p:pic>
        <p:nvPicPr>
          <p:cNvPr id="4" name="Image 3" descr="Une image contenant texte, carte, atlas, diagramme&#10;&#10;Description générée automatiquement">
            <a:extLst>
              <a:ext uri="{FF2B5EF4-FFF2-40B4-BE49-F238E27FC236}">
                <a16:creationId xmlns:a16="http://schemas.microsoft.com/office/drawing/2014/main" id="{919A2E15-373E-0EA5-426B-5CEC68135549}"/>
              </a:ext>
            </a:extLst>
          </p:cNvPr>
          <p:cNvPicPr>
            <a:picLocks noChangeAspect="1"/>
          </p:cNvPicPr>
          <p:nvPr/>
        </p:nvPicPr>
        <p:blipFill>
          <a:blip r:embed="rId3" cstate="print">
            <a:extLst>
              <a:ext uri="{28A0092B-C50C-407E-A947-70E740481C1C}">
                <a14:useLocalDpi xmlns:a14="http://schemas.microsoft.com/office/drawing/2010/main" val="0"/>
              </a:ext>
            </a:extLst>
          </a:blip>
          <a:srcRect t="25926"/>
          <a:stretch/>
        </p:blipFill>
        <p:spPr>
          <a:xfrm>
            <a:off x="4853275" y="-1"/>
            <a:ext cx="7229134" cy="5354915"/>
          </a:xfrm>
          <a:prstGeom prst="rect">
            <a:avLst/>
          </a:prstGeom>
        </p:spPr>
      </p:pic>
      <p:sp>
        <p:nvSpPr>
          <p:cNvPr id="6" name="Forme libre 5">
            <a:extLst>
              <a:ext uri="{FF2B5EF4-FFF2-40B4-BE49-F238E27FC236}">
                <a16:creationId xmlns:a16="http://schemas.microsoft.com/office/drawing/2014/main" id="{36F0BB56-703E-4C1B-5AA3-916CCF12F802}"/>
              </a:ext>
            </a:extLst>
          </p:cNvPr>
          <p:cNvSpPr/>
          <p:nvPr/>
        </p:nvSpPr>
        <p:spPr>
          <a:xfrm>
            <a:off x="7389091" y="775855"/>
            <a:ext cx="2715491" cy="3472872"/>
          </a:xfrm>
          <a:custGeom>
            <a:avLst/>
            <a:gdLst>
              <a:gd name="connsiteX0" fmla="*/ 674254 w 2715491"/>
              <a:gd name="connsiteY0" fmla="*/ 0 h 3472872"/>
              <a:gd name="connsiteX1" fmla="*/ 738909 w 2715491"/>
              <a:gd name="connsiteY1" fmla="*/ 18472 h 3472872"/>
              <a:gd name="connsiteX2" fmla="*/ 794327 w 2715491"/>
              <a:gd name="connsiteY2" fmla="*/ 36945 h 3472872"/>
              <a:gd name="connsiteX3" fmla="*/ 822036 w 2715491"/>
              <a:gd name="connsiteY3" fmla="*/ 46181 h 3472872"/>
              <a:gd name="connsiteX4" fmla="*/ 858982 w 2715491"/>
              <a:gd name="connsiteY4" fmla="*/ 55418 h 3472872"/>
              <a:gd name="connsiteX5" fmla="*/ 914400 w 2715491"/>
              <a:gd name="connsiteY5" fmla="*/ 73890 h 3472872"/>
              <a:gd name="connsiteX6" fmla="*/ 942109 w 2715491"/>
              <a:gd name="connsiteY6" fmla="*/ 83127 h 3472872"/>
              <a:gd name="connsiteX7" fmla="*/ 1025236 w 2715491"/>
              <a:gd name="connsiteY7" fmla="*/ 147781 h 3472872"/>
              <a:gd name="connsiteX8" fmla="*/ 1052945 w 2715491"/>
              <a:gd name="connsiteY8" fmla="*/ 157018 h 3472872"/>
              <a:gd name="connsiteX9" fmla="*/ 1108364 w 2715491"/>
              <a:gd name="connsiteY9" fmla="*/ 193963 h 3472872"/>
              <a:gd name="connsiteX10" fmla="*/ 1136073 w 2715491"/>
              <a:gd name="connsiteY10" fmla="*/ 203200 h 3472872"/>
              <a:gd name="connsiteX11" fmla="*/ 1163782 w 2715491"/>
              <a:gd name="connsiteY11" fmla="*/ 221672 h 3472872"/>
              <a:gd name="connsiteX12" fmla="*/ 1219200 w 2715491"/>
              <a:gd name="connsiteY12" fmla="*/ 240145 h 3472872"/>
              <a:gd name="connsiteX13" fmla="*/ 1246909 w 2715491"/>
              <a:gd name="connsiteY13" fmla="*/ 249381 h 3472872"/>
              <a:gd name="connsiteX14" fmla="*/ 1330036 w 2715491"/>
              <a:gd name="connsiteY14" fmla="*/ 286327 h 3472872"/>
              <a:gd name="connsiteX15" fmla="*/ 1394691 w 2715491"/>
              <a:gd name="connsiteY15" fmla="*/ 304800 h 3472872"/>
              <a:gd name="connsiteX16" fmla="*/ 1422400 w 2715491"/>
              <a:gd name="connsiteY16" fmla="*/ 323272 h 3472872"/>
              <a:gd name="connsiteX17" fmla="*/ 1477818 w 2715491"/>
              <a:gd name="connsiteY17" fmla="*/ 341745 h 3472872"/>
              <a:gd name="connsiteX18" fmla="*/ 1560945 w 2715491"/>
              <a:gd name="connsiteY18" fmla="*/ 397163 h 3472872"/>
              <a:gd name="connsiteX19" fmla="*/ 1588654 w 2715491"/>
              <a:gd name="connsiteY19" fmla="*/ 415636 h 3472872"/>
              <a:gd name="connsiteX20" fmla="*/ 1616364 w 2715491"/>
              <a:gd name="connsiteY20" fmla="*/ 434109 h 3472872"/>
              <a:gd name="connsiteX21" fmla="*/ 1588654 w 2715491"/>
              <a:gd name="connsiteY21" fmla="*/ 452581 h 3472872"/>
              <a:gd name="connsiteX22" fmla="*/ 1533236 w 2715491"/>
              <a:gd name="connsiteY22" fmla="*/ 471054 h 3472872"/>
              <a:gd name="connsiteX23" fmla="*/ 1514764 w 2715491"/>
              <a:gd name="connsiteY23" fmla="*/ 498763 h 3472872"/>
              <a:gd name="connsiteX24" fmla="*/ 1496291 w 2715491"/>
              <a:gd name="connsiteY24" fmla="*/ 554181 h 3472872"/>
              <a:gd name="connsiteX25" fmla="*/ 1487054 w 2715491"/>
              <a:gd name="connsiteY25" fmla="*/ 581890 h 3472872"/>
              <a:gd name="connsiteX26" fmla="*/ 1459345 w 2715491"/>
              <a:gd name="connsiteY26" fmla="*/ 665018 h 3472872"/>
              <a:gd name="connsiteX27" fmla="*/ 1450109 w 2715491"/>
              <a:gd name="connsiteY27" fmla="*/ 692727 h 3472872"/>
              <a:gd name="connsiteX28" fmla="*/ 1422400 w 2715491"/>
              <a:gd name="connsiteY28" fmla="*/ 785090 h 3472872"/>
              <a:gd name="connsiteX29" fmla="*/ 1413164 w 2715491"/>
              <a:gd name="connsiteY29" fmla="*/ 812800 h 3472872"/>
              <a:gd name="connsiteX30" fmla="*/ 1440873 w 2715491"/>
              <a:gd name="connsiteY30" fmla="*/ 932872 h 3472872"/>
              <a:gd name="connsiteX31" fmla="*/ 1468582 w 2715491"/>
              <a:gd name="connsiteY31" fmla="*/ 988290 h 3472872"/>
              <a:gd name="connsiteX32" fmla="*/ 1551709 w 2715491"/>
              <a:gd name="connsiteY32" fmla="*/ 1025236 h 3472872"/>
              <a:gd name="connsiteX33" fmla="*/ 1579418 w 2715491"/>
              <a:gd name="connsiteY33" fmla="*/ 1034472 h 3472872"/>
              <a:gd name="connsiteX34" fmla="*/ 1690254 w 2715491"/>
              <a:gd name="connsiteY34" fmla="*/ 1006763 h 3472872"/>
              <a:gd name="connsiteX35" fmla="*/ 1708727 w 2715491"/>
              <a:gd name="connsiteY35" fmla="*/ 951345 h 3472872"/>
              <a:gd name="connsiteX36" fmla="*/ 1736436 w 2715491"/>
              <a:gd name="connsiteY36" fmla="*/ 923636 h 3472872"/>
              <a:gd name="connsiteX37" fmla="*/ 1791854 w 2715491"/>
              <a:gd name="connsiteY37" fmla="*/ 905163 h 3472872"/>
              <a:gd name="connsiteX38" fmla="*/ 1911927 w 2715491"/>
              <a:gd name="connsiteY38" fmla="*/ 914400 h 3472872"/>
              <a:gd name="connsiteX39" fmla="*/ 1939636 w 2715491"/>
              <a:gd name="connsiteY39" fmla="*/ 923636 h 3472872"/>
              <a:gd name="connsiteX40" fmla="*/ 1948873 w 2715491"/>
              <a:gd name="connsiteY40" fmla="*/ 960581 h 3472872"/>
              <a:gd name="connsiteX41" fmla="*/ 1967345 w 2715491"/>
              <a:gd name="connsiteY41" fmla="*/ 1016000 h 3472872"/>
              <a:gd name="connsiteX42" fmla="*/ 1976582 w 2715491"/>
              <a:gd name="connsiteY42" fmla="*/ 1043709 h 3472872"/>
              <a:gd name="connsiteX43" fmla="*/ 2032000 w 2715491"/>
              <a:gd name="connsiteY43" fmla="*/ 1099127 h 3472872"/>
              <a:gd name="connsiteX44" fmla="*/ 2096654 w 2715491"/>
              <a:gd name="connsiteY44" fmla="*/ 1145309 h 3472872"/>
              <a:gd name="connsiteX45" fmla="*/ 2124364 w 2715491"/>
              <a:gd name="connsiteY45" fmla="*/ 1163781 h 3472872"/>
              <a:gd name="connsiteX46" fmla="*/ 2142836 w 2715491"/>
              <a:gd name="connsiteY46" fmla="*/ 1191490 h 3472872"/>
              <a:gd name="connsiteX47" fmla="*/ 2198254 w 2715491"/>
              <a:gd name="connsiteY47" fmla="*/ 1228436 h 3472872"/>
              <a:gd name="connsiteX48" fmla="*/ 2225964 w 2715491"/>
              <a:gd name="connsiteY48" fmla="*/ 1283854 h 3472872"/>
              <a:gd name="connsiteX49" fmla="*/ 2170545 w 2715491"/>
              <a:gd name="connsiteY49" fmla="*/ 1394690 h 3472872"/>
              <a:gd name="connsiteX50" fmla="*/ 2152073 w 2715491"/>
              <a:gd name="connsiteY50" fmla="*/ 1422400 h 3472872"/>
              <a:gd name="connsiteX51" fmla="*/ 2133600 w 2715491"/>
              <a:gd name="connsiteY51" fmla="*/ 1450109 h 3472872"/>
              <a:gd name="connsiteX52" fmla="*/ 2105891 w 2715491"/>
              <a:gd name="connsiteY52" fmla="*/ 1505527 h 3472872"/>
              <a:gd name="connsiteX53" fmla="*/ 2087418 w 2715491"/>
              <a:gd name="connsiteY53" fmla="*/ 1570181 h 3472872"/>
              <a:gd name="connsiteX54" fmla="*/ 2115127 w 2715491"/>
              <a:gd name="connsiteY54" fmla="*/ 1681018 h 3472872"/>
              <a:gd name="connsiteX55" fmla="*/ 2142836 w 2715491"/>
              <a:gd name="connsiteY55" fmla="*/ 1690254 h 3472872"/>
              <a:gd name="connsiteX56" fmla="*/ 2170545 w 2715491"/>
              <a:gd name="connsiteY56" fmla="*/ 1708727 h 3472872"/>
              <a:gd name="connsiteX57" fmla="*/ 2170545 w 2715491"/>
              <a:gd name="connsiteY57" fmla="*/ 1773381 h 3472872"/>
              <a:gd name="connsiteX58" fmla="*/ 2161309 w 2715491"/>
              <a:gd name="connsiteY58" fmla="*/ 1801090 h 3472872"/>
              <a:gd name="connsiteX59" fmla="*/ 2124364 w 2715491"/>
              <a:gd name="connsiteY59" fmla="*/ 1856509 h 3472872"/>
              <a:gd name="connsiteX60" fmla="*/ 2087418 w 2715491"/>
              <a:gd name="connsiteY60" fmla="*/ 1865745 h 3472872"/>
              <a:gd name="connsiteX61" fmla="*/ 2059709 w 2715491"/>
              <a:gd name="connsiteY61" fmla="*/ 1856509 h 3472872"/>
              <a:gd name="connsiteX62" fmla="*/ 2004291 w 2715491"/>
              <a:gd name="connsiteY62" fmla="*/ 1874981 h 3472872"/>
              <a:gd name="connsiteX63" fmla="*/ 1995054 w 2715491"/>
              <a:gd name="connsiteY63" fmla="*/ 1976581 h 3472872"/>
              <a:gd name="connsiteX64" fmla="*/ 2050473 w 2715491"/>
              <a:gd name="connsiteY64" fmla="*/ 2013527 h 3472872"/>
              <a:gd name="connsiteX65" fmla="*/ 2152073 w 2715491"/>
              <a:gd name="connsiteY65" fmla="*/ 2032000 h 3472872"/>
              <a:gd name="connsiteX66" fmla="*/ 2225964 w 2715491"/>
              <a:gd name="connsiteY66" fmla="*/ 2050472 h 3472872"/>
              <a:gd name="connsiteX67" fmla="*/ 2253673 w 2715491"/>
              <a:gd name="connsiteY67" fmla="*/ 2068945 h 3472872"/>
              <a:gd name="connsiteX68" fmla="*/ 2309091 w 2715491"/>
              <a:gd name="connsiteY68" fmla="*/ 2096654 h 3472872"/>
              <a:gd name="connsiteX69" fmla="*/ 2327564 w 2715491"/>
              <a:gd name="connsiteY69" fmla="*/ 2142836 h 3472872"/>
              <a:gd name="connsiteX70" fmla="*/ 2336800 w 2715491"/>
              <a:gd name="connsiteY70" fmla="*/ 2179781 h 3472872"/>
              <a:gd name="connsiteX71" fmla="*/ 2355273 w 2715491"/>
              <a:gd name="connsiteY71" fmla="*/ 2235200 h 3472872"/>
              <a:gd name="connsiteX72" fmla="*/ 2392218 w 2715491"/>
              <a:gd name="connsiteY72" fmla="*/ 2364509 h 3472872"/>
              <a:gd name="connsiteX73" fmla="*/ 2401454 w 2715491"/>
              <a:gd name="connsiteY73" fmla="*/ 2419927 h 3472872"/>
              <a:gd name="connsiteX74" fmla="*/ 2438400 w 2715491"/>
              <a:gd name="connsiteY74" fmla="*/ 2549236 h 3472872"/>
              <a:gd name="connsiteX75" fmla="*/ 2447636 w 2715491"/>
              <a:gd name="connsiteY75" fmla="*/ 2576945 h 3472872"/>
              <a:gd name="connsiteX76" fmla="*/ 2484582 w 2715491"/>
              <a:gd name="connsiteY76" fmla="*/ 2632363 h 3472872"/>
              <a:gd name="connsiteX77" fmla="*/ 2503054 w 2715491"/>
              <a:gd name="connsiteY77" fmla="*/ 2660072 h 3472872"/>
              <a:gd name="connsiteX78" fmla="*/ 2512291 w 2715491"/>
              <a:gd name="connsiteY78" fmla="*/ 2687781 h 3472872"/>
              <a:gd name="connsiteX79" fmla="*/ 2549236 w 2715491"/>
              <a:gd name="connsiteY79" fmla="*/ 2743200 h 3472872"/>
              <a:gd name="connsiteX80" fmla="*/ 2576945 w 2715491"/>
              <a:gd name="connsiteY80" fmla="*/ 2798618 h 3472872"/>
              <a:gd name="connsiteX81" fmla="*/ 2586182 w 2715491"/>
              <a:gd name="connsiteY81" fmla="*/ 2826327 h 3472872"/>
              <a:gd name="connsiteX82" fmla="*/ 2623127 w 2715491"/>
              <a:gd name="connsiteY82" fmla="*/ 2881745 h 3472872"/>
              <a:gd name="connsiteX83" fmla="*/ 2632364 w 2715491"/>
              <a:gd name="connsiteY83" fmla="*/ 2909454 h 3472872"/>
              <a:gd name="connsiteX84" fmla="*/ 2660073 w 2715491"/>
              <a:gd name="connsiteY84" fmla="*/ 2937163 h 3472872"/>
              <a:gd name="connsiteX85" fmla="*/ 2697018 w 2715491"/>
              <a:gd name="connsiteY85" fmla="*/ 2992581 h 3472872"/>
              <a:gd name="connsiteX86" fmla="*/ 2715491 w 2715491"/>
              <a:gd name="connsiteY86" fmla="*/ 3020290 h 3472872"/>
              <a:gd name="connsiteX87" fmla="*/ 2660073 w 2715491"/>
              <a:gd name="connsiteY87" fmla="*/ 3038763 h 3472872"/>
              <a:gd name="connsiteX88" fmla="*/ 2632364 w 2715491"/>
              <a:gd name="connsiteY88" fmla="*/ 3048000 h 3472872"/>
              <a:gd name="connsiteX89" fmla="*/ 2586182 w 2715491"/>
              <a:gd name="connsiteY89" fmla="*/ 3057236 h 3472872"/>
              <a:gd name="connsiteX90" fmla="*/ 2558473 w 2715491"/>
              <a:gd name="connsiteY90" fmla="*/ 3066472 h 3472872"/>
              <a:gd name="connsiteX91" fmla="*/ 2512291 w 2715491"/>
              <a:gd name="connsiteY91" fmla="*/ 3075709 h 3472872"/>
              <a:gd name="connsiteX92" fmla="*/ 2456873 w 2715491"/>
              <a:gd name="connsiteY92" fmla="*/ 3094181 h 3472872"/>
              <a:gd name="connsiteX93" fmla="*/ 2419927 w 2715491"/>
              <a:gd name="connsiteY93" fmla="*/ 3103418 h 3472872"/>
              <a:gd name="connsiteX94" fmla="*/ 2364509 w 2715491"/>
              <a:gd name="connsiteY94" fmla="*/ 3140363 h 3472872"/>
              <a:gd name="connsiteX95" fmla="*/ 2281382 w 2715491"/>
              <a:gd name="connsiteY95" fmla="*/ 3186545 h 3472872"/>
              <a:gd name="connsiteX96" fmla="*/ 2198254 w 2715491"/>
              <a:gd name="connsiteY96" fmla="*/ 3241963 h 3472872"/>
              <a:gd name="connsiteX97" fmla="*/ 2170545 w 2715491"/>
              <a:gd name="connsiteY97" fmla="*/ 3260436 h 3472872"/>
              <a:gd name="connsiteX98" fmla="*/ 2142836 w 2715491"/>
              <a:gd name="connsiteY98" fmla="*/ 3269672 h 3472872"/>
              <a:gd name="connsiteX99" fmla="*/ 2087418 w 2715491"/>
              <a:gd name="connsiteY99" fmla="*/ 3306618 h 3472872"/>
              <a:gd name="connsiteX100" fmla="*/ 2059709 w 2715491"/>
              <a:gd name="connsiteY100" fmla="*/ 3325090 h 3472872"/>
              <a:gd name="connsiteX101" fmla="*/ 2032000 w 2715491"/>
              <a:gd name="connsiteY101" fmla="*/ 3334327 h 3472872"/>
              <a:gd name="connsiteX102" fmla="*/ 1985818 w 2715491"/>
              <a:gd name="connsiteY102" fmla="*/ 3371272 h 3472872"/>
              <a:gd name="connsiteX103" fmla="*/ 1902691 w 2715491"/>
              <a:gd name="connsiteY103" fmla="*/ 3435927 h 3472872"/>
              <a:gd name="connsiteX104" fmla="*/ 1874982 w 2715491"/>
              <a:gd name="connsiteY104" fmla="*/ 3454400 h 3472872"/>
              <a:gd name="connsiteX105" fmla="*/ 1819564 w 2715491"/>
              <a:gd name="connsiteY105" fmla="*/ 3472872 h 3472872"/>
              <a:gd name="connsiteX106" fmla="*/ 1699491 w 2715491"/>
              <a:gd name="connsiteY106" fmla="*/ 3445163 h 3472872"/>
              <a:gd name="connsiteX107" fmla="*/ 1634836 w 2715491"/>
              <a:gd name="connsiteY107" fmla="*/ 3426690 h 3472872"/>
              <a:gd name="connsiteX108" fmla="*/ 1579418 w 2715491"/>
              <a:gd name="connsiteY108" fmla="*/ 3380509 h 3472872"/>
              <a:gd name="connsiteX109" fmla="*/ 1551709 w 2715491"/>
              <a:gd name="connsiteY109" fmla="*/ 3362036 h 3472872"/>
              <a:gd name="connsiteX110" fmla="*/ 1524000 w 2715491"/>
              <a:gd name="connsiteY110" fmla="*/ 3334327 h 3472872"/>
              <a:gd name="connsiteX111" fmla="*/ 1468582 w 2715491"/>
              <a:gd name="connsiteY111" fmla="*/ 3297381 h 3472872"/>
              <a:gd name="connsiteX112" fmla="*/ 1440873 w 2715491"/>
              <a:gd name="connsiteY112" fmla="*/ 3278909 h 3472872"/>
              <a:gd name="connsiteX113" fmla="*/ 1413164 w 2715491"/>
              <a:gd name="connsiteY113" fmla="*/ 3269672 h 3472872"/>
              <a:gd name="connsiteX114" fmla="*/ 1376218 w 2715491"/>
              <a:gd name="connsiteY114" fmla="*/ 3251200 h 3472872"/>
              <a:gd name="connsiteX115" fmla="*/ 1311564 w 2715491"/>
              <a:gd name="connsiteY115" fmla="*/ 3232727 h 3472872"/>
              <a:gd name="connsiteX116" fmla="*/ 1209964 w 2715491"/>
              <a:gd name="connsiteY116" fmla="*/ 3223490 h 3472872"/>
              <a:gd name="connsiteX117" fmla="*/ 1108364 w 2715491"/>
              <a:gd name="connsiteY117" fmla="*/ 3251200 h 3472872"/>
              <a:gd name="connsiteX118" fmla="*/ 1071418 w 2715491"/>
              <a:gd name="connsiteY118" fmla="*/ 3306618 h 3472872"/>
              <a:gd name="connsiteX119" fmla="*/ 1052945 w 2715491"/>
              <a:gd name="connsiteY119" fmla="*/ 3362036 h 3472872"/>
              <a:gd name="connsiteX120" fmla="*/ 1025236 w 2715491"/>
              <a:gd name="connsiteY120" fmla="*/ 3380509 h 3472872"/>
              <a:gd name="connsiteX121" fmla="*/ 997527 w 2715491"/>
              <a:gd name="connsiteY121" fmla="*/ 3408218 h 3472872"/>
              <a:gd name="connsiteX122" fmla="*/ 969818 w 2715491"/>
              <a:gd name="connsiteY122" fmla="*/ 3417454 h 3472872"/>
              <a:gd name="connsiteX123" fmla="*/ 951345 w 2715491"/>
              <a:gd name="connsiteY123" fmla="*/ 3389745 h 3472872"/>
              <a:gd name="connsiteX124" fmla="*/ 914400 w 2715491"/>
              <a:gd name="connsiteY124" fmla="*/ 3306618 h 3472872"/>
              <a:gd name="connsiteX125" fmla="*/ 877454 w 2715491"/>
              <a:gd name="connsiteY125" fmla="*/ 3251200 h 3472872"/>
              <a:gd name="connsiteX126" fmla="*/ 858982 w 2715491"/>
              <a:gd name="connsiteY126" fmla="*/ 3223490 h 3472872"/>
              <a:gd name="connsiteX127" fmla="*/ 831273 w 2715491"/>
              <a:gd name="connsiteY127" fmla="*/ 3214254 h 3472872"/>
              <a:gd name="connsiteX128" fmla="*/ 803564 w 2715491"/>
              <a:gd name="connsiteY128" fmla="*/ 3195781 h 3472872"/>
              <a:gd name="connsiteX129" fmla="*/ 748145 w 2715491"/>
              <a:gd name="connsiteY129" fmla="*/ 3177309 h 3472872"/>
              <a:gd name="connsiteX130" fmla="*/ 720436 w 2715491"/>
              <a:gd name="connsiteY130" fmla="*/ 3168072 h 3472872"/>
              <a:gd name="connsiteX131" fmla="*/ 692727 w 2715491"/>
              <a:gd name="connsiteY131" fmla="*/ 3158836 h 3472872"/>
              <a:gd name="connsiteX132" fmla="*/ 655782 w 2715491"/>
              <a:gd name="connsiteY132" fmla="*/ 3140363 h 3472872"/>
              <a:gd name="connsiteX133" fmla="*/ 600364 w 2715491"/>
              <a:gd name="connsiteY133" fmla="*/ 3121890 h 3472872"/>
              <a:gd name="connsiteX134" fmla="*/ 572654 w 2715491"/>
              <a:gd name="connsiteY134" fmla="*/ 3103418 h 3472872"/>
              <a:gd name="connsiteX135" fmla="*/ 517236 w 2715491"/>
              <a:gd name="connsiteY135" fmla="*/ 3084945 h 3472872"/>
              <a:gd name="connsiteX136" fmla="*/ 461818 w 2715491"/>
              <a:gd name="connsiteY136" fmla="*/ 3057236 h 3472872"/>
              <a:gd name="connsiteX137" fmla="*/ 406400 w 2715491"/>
              <a:gd name="connsiteY137" fmla="*/ 3029527 h 3472872"/>
              <a:gd name="connsiteX138" fmla="*/ 323273 w 2715491"/>
              <a:gd name="connsiteY138" fmla="*/ 2992581 h 3472872"/>
              <a:gd name="connsiteX139" fmla="*/ 295564 w 2715491"/>
              <a:gd name="connsiteY139" fmla="*/ 2983345 h 3472872"/>
              <a:gd name="connsiteX140" fmla="*/ 267854 w 2715491"/>
              <a:gd name="connsiteY140" fmla="*/ 2974109 h 3472872"/>
              <a:gd name="connsiteX141" fmla="*/ 203200 w 2715491"/>
              <a:gd name="connsiteY141" fmla="*/ 2909454 h 3472872"/>
              <a:gd name="connsiteX142" fmla="*/ 212436 w 2715491"/>
              <a:gd name="connsiteY142" fmla="*/ 2872509 h 3472872"/>
              <a:gd name="connsiteX143" fmla="*/ 221673 w 2715491"/>
              <a:gd name="connsiteY143" fmla="*/ 2817090 h 3472872"/>
              <a:gd name="connsiteX144" fmla="*/ 193964 w 2715491"/>
              <a:gd name="connsiteY144" fmla="*/ 2798618 h 3472872"/>
              <a:gd name="connsiteX145" fmla="*/ 138545 w 2715491"/>
              <a:gd name="connsiteY145" fmla="*/ 2780145 h 3472872"/>
              <a:gd name="connsiteX146" fmla="*/ 83127 w 2715491"/>
              <a:gd name="connsiteY146" fmla="*/ 2743200 h 3472872"/>
              <a:gd name="connsiteX147" fmla="*/ 55418 w 2715491"/>
              <a:gd name="connsiteY147" fmla="*/ 2724727 h 3472872"/>
              <a:gd name="connsiteX148" fmla="*/ 36945 w 2715491"/>
              <a:gd name="connsiteY148" fmla="*/ 2697018 h 3472872"/>
              <a:gd name="connsiteX149" fmla="*/ 18473 w 2715491"/>
              <a:gd name="connsiteY149" fmla="*/ 2576945 h 3472872"/>
              <a:gd name="connsiteX150" fmla="*/ 0 w 2715491"/>
              <a:gd name="connsiteY150" fmla="*/ 2410690 h 3472872"/>
              <a:gd name="connsiteX151" fmla="*/ 18473 w 2715491"/>
              <a:gd name="connsiteY151" fmla="*/ 2346036 h 3472872"/>
              <a:gd name="connsiteX152" fmla="*/ 55418 w 2715491"/>
              <a:gd name="connsiteY152" fmla="*/ 2290618 h 3472872"/>
              <a:gd name="connsiteX153" fmla="*/ 83127 w 2715491"/>
              <a:gd name="connsiteY153" fmla="*/ 2272145 h 3472872"/>
              <a:gd name="connsiteX154" fmla="*/ 120073 w 2715491"/>
              <a:gd name="connsiteY154" fmla="*/ 2216727 h 3472872"/>
              <a:gd name="connsiteX155" fmla="*/ 138545 w 2715491"/>
              <a:gd name="connsiteY155" fmla="*/ 2189018 h 3472872"/>
              <a:gd name="connsiteX156" fmla="*/ 147782 w 2715491"/>
              <a:gd name="connsiteY156" fmla="*/ 2161309 h 3472872"/>
              <a:gd name="connsiteX157" fmla="*/ 166254 w 2715491"/>
              <a:gd name="connsiteY157" fmla="*/ 2133600 h 3472872"/>
              <a:gd name="connsiteX158" fmla="*/ 184727 w 2715491"/>
              <a:gd name="connsiteY158" fmla="*/ 2078181 h 3472872"/>
              <a:gd name="connsiteX159" fmla="*/ 203200 w 2715491"/>
              <a:gd name="connsiteY159" fmla="*/ 2022763 h 3472872"/>
              <a:gd name="connsiteX160" fmla="*/ 221673 w 2715491"/>
              <a:gd name="connsiteY160" fmla="*/ 1948872 h 3472872"/>
              <a:gd name="connsiteX161" fmla="*/ 240145 w 2715491"/>
              <a:gd name="connsiteY161" fmla="*/ 1874981 h 3472872"/>
              <a:gd name="connsiteX162" fmla="*/ 212436 w 2715491"/>
              <a:gd name="connsiteY162" fmla="*/ 1745672 h 3472872"/>
              <a:gd name="connsiteX163" fmla="*/ 175491 w 2715491"/>
              <a:gd name="connsiteY163" fmla="*/ 1690254 h 3472872"/>
              <a:gd name="connsiteX164" fmla="*/ 157018 w 2715491"/>
              <a:gd name="connsiteY164" fmla="*/ 1662545 h 3472872"/>
              <a:gd name="connsiteX165" fmla="*/ 166254 w 2715491"/>
              <a:gd name="connsiteY165" fmla="*/ 1579418 h 3472872"/>
              <a:gd name="connsiteX166" fmla="*/ 221673 w 2715491"/>
              <a:gd name="connsiteY166" fmla="*/ 1542472 h 3472872"/>
              <a:gd name="connsiteX167" fmla="*/ 249382 w 2715491"/>
              <a:gd name="connsiteY167" fmla="*/ 1524000 h 3472872"/>
              <a:gd name="connsiteX168" fmla="*/ 267854 w 2715491"/>
              <a:gd name="connsiteY168" fmla="*/ 1413163 h 3472872"/>
              <a:gd name="connsiteX169" fmla="*/ 230909 w 2715491"/>
              <a:gd name="connsiteY169" fmla="*/ 1357745 h 3472872"/>
              <a:gd name="connsiteX170" fmla="*/ 212436 w 2715491"/>
              <a:gd name="connsiteY170" fmla="*/ 1330036 h 3472872"/>
              <a:gd name="connsiteX171" fmla="*/ 203200 w 2715491"/>
              <a:gd name="connsiteY171" fmla="*/ 1274618 h 3472872"/>
              <a:gd name="connsiteX172" fmla="*/ 193964 w 2715491"/>
              <a:gd name="connsiteY172" fmla="*/ 1191490 h 3472872"/>
              <a:gd name="connsiteX173" fmla="*/ 184727 w 2715491"/>
              <a:gd name="connsiteY173" fmla="*/ 1145309 h 3472872"/>
              <a:gd name="connsiteX174" fmla="*/ 166254 w 2715491"/>
              <a:gd name="connsiteY174" fmla="*/ 960581 h 3472872"/>
              <a:gd name="connsiteX175" fmla="*/ 147782 w 2715491"/>
              <a:gd name="connsiteY175" fmla="*/ 905163 h 3472872"/>
              <a:gd name="connsiteX176" fmla="*/ 129309 w 2715491"/>
              <a:gd name="connsiteY176" fmla="*/ 877454 h 3472872"/>
              <a:gd name="connsiteX177" fmla="*/ 110836 w 2715491"/>
              <a:gd name="connsiteY177" fmla="*/ 822036 h 3472872"/>
              <a:gd name="connsiteX178" fmla="*/ 101600 w 2715491"/>
              <a:gd name="connsiteY178" fmla="*/ 794327 h 3472872"/>
              <a:gd name="connsiteX179" fmla="*/ 83127 w 2715491"/>
              <a:gd name="connsiteY179" fmla="*/ 766618 h 3472872"/>
              <a:gd name="connsiteX180" fmla="*/ 73891 w 2715491"/>
              <a:gd name="connsiteY180" fmla="*/ 738909 h 3472872"/>
              <a:gd name="connsiteX181" fmla="*/ 92364 w 2715491"/>
              <a:gd name="connsiteY181" fmla="*/ 711200 h 3472872"/>
              <a:gd name="connsiteX182" fmla="*/ 120073 w 2715491"/>
              <a:gd name="connsiteY182" fmla="*/ 655781 h 3472872"/>
              <a:gd name="connsiteX183" fmla="*/ 175491 w 2715491"/>
              <a:gd name="connsiteY183" fmla="*/ 637309 h 3472872"/>
              <a:gd name="connsiteX184" fmla="*/ 314036 w 2715491"/>
              <a:gd name="connsiteY184" fmla="*/ 655781 h 3472872"/>
              <a:gd name="connsiteX185" fmla="*/ 387927 w 2715491"/>
              <a:gd name="connsiteY185" fmla="*/ 637309 h 3472872"/>
              <a:gd name="connsiteX186" fmla="*/ 415636 w 2715491"/>
              <a:gd name="connsiteY186" fmla="*/ 581890 h 3472872"/>
              <a:gd name="connsiteX187" fmla="*/ 387927 w 2715491"/>
              <a:gd name="connsiteY187" fmla="*/ 554181 h 3472872"/>
              <a:gd name="connsiteX188" fmla="*/ 397164 w 2715491"/>
              <a:gd name="connsiteY188" fmla="*/ 498763 h 3472872"/>
              <a:gd name="connsiteX189" fmla="*/ 452582 w 2715491"/>
              <a:gd name="connsiteY189" fmla="*/ 480290 h 3472872"/>
              <a:gd name="connsiteX190" fmla="*/ 480291 w 2715491"/>
              <a:gd name="connsiteY190" fmla="*/ 471054 h 3472872"/>
              <a:gd name="connsiteX191" fmla="*/ 554182 w 2715491"/>
              <a:gd name="connsiteY191" fmla="*/ 480290 h 3472872"/>
              <a:gd name="connsiteX192" fmla="*/ 591127 w 2715491"/>
              <a:gd name="connsiteY192" fmla="*/ 489527 h 3472872"/>
              <a:gd name="connsiteX193" fmla="*/ 674254 w 2715491"/>
              <a:gd name="connsiteY193" fmla="*/ 498763 h 3472872"/>
              <a:gd name="connsiteX194" fmla="*/ 775854 w 2715491"/>
              <a:gd name="connsiteY194" fmla="*/ 489527 h 3472872"/>
              <a:gd name="connsiteX195" fmla="*/ 803564 w 2715491"/>
              <a:gd name="connsiteY195" fmla="*/ 480290 h 3472872"/>
              <a:gd name="connsiteX196" fmla="*/ 822036 w 2715491"/>
              <a:gd name="connsiteY196" fmla="*/ 452581 h 3472872"/>
              <a:gd name="connsiteX197" fmla="*/ 840509 w 2715491"/>
              <a:gd name="connsiteY197" fmla="*/ 369454 h 3472872"/>
              <a:gd name="connsiteX198" fmla="*/ 831273 w 2715491"/>
              <a:gd name="connsiteY198" fmla="*/ 314036 h 3472872"/>
              <a:gd name="connsiteX199" fmla="*/ 803564 w 2715491"/>
              <a:gd name="connsiteY199" fmla="*/ 304800 h 3472872"/>
              <a:gd name="connsiteX200" fmla="*/ 738909 w 2715491"/>
              <a:gd name="connsiteY200" fmla="*/ 286327 h 3472872"/>
              <a:gd name="connsiteX201" fmla="*/ 655782 w 2715491"/>
              <a:gd name="connsiteY201" fmla="*/ 323272 h 3472872"/>
              <a:gd name="connsiteX202" fmla="*/ 628073 w 2715491"/>
              <a:gd name="connsiteY202" fmla="*/ 332509 h 3472872"/>
              <a:gd name="connsiteX203" fmla="*/ 572654 w 2715491"/>
              <a:gd name="connsiteY203" fmla="*/ 369454 h 3472872"/>
              <a:gd name="connsiteX204" fmla="*/ 563418 w 2715491"/>
              <a:gd name="connsiteY204" fmla="*/ 203200 h 3472872"/>
              <a:gd name="connsiteX205" fmla="*/ 581891 w 2715491"/>
              <a:gd name="connsiteY205" fmla="*/ 129309 h 3472872"/>
              <a:gd name="connsiteX206" fmla="*/ 637309 w 2715491"/>
              <a:gd name="connsiteY206" fmla="*/ 83127 h 3472872"/>
              <a:gd name="connsiteX207" fmla="*/ 655782 w 2715491"/>
              <a:gd name="connsiteY207" fmla="*/ 64654 h 347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2715491" h="3472872">
                <a:moveTo>
                  <a:pt x="674254" y="0"/>
                </a:moveTo>
                <a:cubicBezTo>
                  <a:pt x="695806" y="6157"/>
                  <a:pt x="717486" y="11880"/>
                  <a:pt x="738909" y="18472"/>
                </a:cubicBezTo>
                <a:cubicBezTo>
                  <a:pt x="757520" y="24198"/>
                  <a:pt x="775854" y="30787"/>
                  <a:pt x="794327" y="36945"/>
                </a:cubicBezTo>
                <a:cubicBezTo>
                  <a:pt x="803563" y="40024"/>
                  <a:pt x="812591" y="43820"/>
                  <a:pt x="822036" y="46181"/>
                </a:cubicBezTo>
                <a:cubicBezTo>
                  <a:pt x="834351" y="49260"/>
                  <a:pt x="846823" y="51770"/>
                  <a:pt x="858982" y="55418"/>
                </a:cubicBezTo>
                <a:cubicBezTo>
                  <a:pt x="877633" y="61013"/>
                  <a:pt x="895927" y="67732"/>
                  <a:pt x="914400" y="73890"/>
                </a:cubicBezTo>
                <a:lnTo>
                  <a:pt x="942109" y="83127"/>
                </a:lnTo>
                <a:cubicBezTo>
                  <a:pt x="966018" y="107036"/>
                  <a:pt x="992091" y="136732"/>
                  <a:pt x="1025236" y="147781"/>
                </a:cubicBezTo>
                <a:cubicBezTo>
                  <a:pt x="1034472" y="150860"/>
                  <a:pt x="1044434" y="152290"/>
                  <a:pt x="1052945" y="157018"/>
                </a:cubicBezTo>
                <a:cubicBezTo>
                  <a:pt x="1072353" y="167800"/>
                  <a:pt x="1087302" y="186942"/>
                  <a:pt x="1108364" y="193963"/>
                </a:cubicBezTo>
                <a:cubicBezTo>
                  <a:pt x="1117600" y="197042"/>
                  <a:pt x="1127365" y="198846"/>
                  <a:pt x="1136073" y="203200"/>
                </a:cubicBezTo>
                <a:cubicBezTo>
                  <a:pt x="1146002" y="208164"/>
                  <a:pt x="1153638" y="217164"/>
                  <a:pt x="1163782" y="221672"/>
                </a:cubicBezTo>
                <a:cubicBezTo>
                  <a:pt x="1181576" y="229580"/>
                  <a:pt x="1200727" y="233987"/>
                  <a:pt x="1219200" y="240145"/>
                </a:cubicBezTo>
                <a:lnTo>
                  <a:pt x="1246909" y="249381"/>
                </a:lnTo>
                <a:cubicBezTo>
                  <a:pt x="1283299" y="273641"/>
                  <a:pt x="1277279" y="273138"/>
                  <a:pt x="1330036" y="286327"/>
                </a:cubicBezTo>
                <a:cubicBezTo>
                  <a:pt x="1341881" y="289288"/>
                  <a:pt x="1381435" y="298172"/>
                  <a:pt x="1394691" y="304800"/>
                </a:cubicBezTo>
                <a:cubicBezTo>
                  <a:pt x="1404620" y="309764"/>
                  <a:pt x="1412256" y="318764"/>
                  <a:pt x="1422400" y="323272"/>
                </a:cubicBezTo>
                <a:cubicBezTo>
                  <a:pt x="1440194" y="331180"/>
                  <a:pt x="1477818" y="341745"/>
                  <a:pt x="1477818" y="341745"/>
                </a:cubicBezTo>
                <a:lnTo>
                  <a:pt x="1560945" y="397163"/>
                </a:lnTo>
                <a:lnTo>
                  <a:pt x="1588654" y="415636"/>
                </a:lnTo>
                <a:lnTo>
                  <a:pt x="1616364" y="434109"/>
                </a:lnTo>
                <a:cubicBezTo>
                  <a:pt x="1607127" y="440266"/>
                  <a:pt x="1598798" y="448073"/>
                  <a:pt x="1588654" y="452581"/>
                </a:cubicBezTo>
                <a:cubicBezTo>
                  <a:pt x="1570860" y="460489"/>
                  <a:pt x="1533236" y="471054"/>
                  <a:pt x="1533236" y="471054"/>
                </a:cubicBezTo>
                <a:cubicBezTo>
                  <a:pt x="1527079" y="480290"/>
                  <a:pt x="1519272" y="488619"/>
                  <a:pt x="1514764" y="498763"/>
                </a:cubicBezTo>
                <a:cubicBezTo>
                  <a:pt x="1506856" y="516557"/>
                  <a:pt x="1502449" y="535708"/>
                  <a:pt x="1496291" y="554181"/>
                </a:cubicBezTo>
                <a:lnTo>
                  <a:pt x="1487054" y="581890"/>
                </a:lnTo>
                <a:lnTo>
                  <a:pt x="1459345" y="665018"/>
                </a:lnTo>
                <a:cubicBezTo>
                  <a:pt x="1456266" y="674254"/>
                  <a:pt x="1452470" y="683282"/>
                  <a:pt x="1450109" y="692727"/>
                </a:cubicBezTo>
                <a:cubicBezTo>
                  <a:pt x="1436149" y="748568"/>
                  <a:pt x="1444889" y="717621"/>
                  <a:pt x="1422400" y="785090"/>
                </a:cubicBezTo>
                <a:lnTo>
                  <a:pt x="1413164" y="812800"/>
                </a:lnTo>
                <a:cubicBezTo>
                  <a:pt x="1425154" y="896733"/>
                  <a:pt x="1415515" y="856799"/>
                  <a:pt x="1440873" y="932872"/>
                </a:cubicBezTo>
                <a:cubicBezTo>
                  <a:pt x="1448386" y="955410"/>
                  <a:pt x="1450676" y="970384"/>
                  <a:pt x="1468582" y="988290"/>
                </a:cubicBezTo>
                <a:cubicBezTo>
                  <a:pt x="1490538" y="1010246"/>
                  <a:pt x="1524271" y="1016090"/>
                  <a:pt x="1551709" y="1025236"/>
                </a:cubicBezTo>
                <a:lnTo>
                  <a:pt x="1579418" y="1034472"/>
                </a:lnTo>
                <a:cubicBezTo>
                  <a:pt x="1593434" y="1032915"/>
                  <a:pt x="1671259" y="1037155"/>
                  <a:pt x="1690254" y="1006763"/>
                </a:cubicBezTo>
                <a:cubicBezTo>
                  <a:pt x="1700574" y="990251"/>
                  <a:pt x="1694958" y="965114"/>
                  <a:pt x="1708727" y="951345"/>
                </a:cubicBezTo>
                <a:cubicBezTo>
                  <a:pt x="1717963" y="942109"/>
                  <a:pt x="1725018" y="929980"/>
                  <a:pt x="1736436" y="923636"/>
                </a:cubicBezTo>
                <a:cubicBezTo>
                  <a:pt x="1753458" y="914180"/>
                  <a:pt x="1791854" y="905163"/>
                  <a:pt x="1791854" y="905163"/>
                </a:cubicBezTo>
                <a:cubicBezTo>
                  <a:pt x="1831878" y="908242"/>
                  <a:pt x="1872094" y="909421"/>
                  <a:pt x="1911927" y="914400"/>
                </a:cubicBezTo>
                <a:cubicBezTo>
                  <a:pt x="1921588" y="915608"/>
                  <a:pt x="1933554" y="916034"/>
                  <a:pt x="1939636" y="923636"/>
                </a:cubicBezTo>
                <a:cubicBezTo>
                  <a:pt x="1947566" y="933548"/>
                  <a:pt x="1945225" y="948422"/>
                  <a:pt x="1948873" y="960581"/>
                </a:cubicBezTo>
                <a:cubicBezTo>
                  <a:pt x="1954468" y="979232"/>
                  <a:pt x="1961187" y="997527"/>
                  <a:pt x="1967345" y="1016000"/>
                </a:cubicBezTo>
                <a:cubicBezTo>
                  <a:pt x="1970424" y="1025236"/>
                  <a:pt x="1969698" y="1036825"/>
                  <a:pt x="1976582" y="1043709"/>
                </a:cubicBezTo>
                <a:cubicBezTo>
                  <a:pt x="1995055" y="1062182"/>
                  <a:pt x="2010263" y="1084636"/>
                  <a:pt x="2032000" y="1099127"/>
                </a:cubicBezTo>
                <a:cubicBezTo>
                  <a:pt x="2097334" y="1142684"/>
                  <a:pt x="2016414" y="1087996"/>
                  <a:pt x="2096654" y="1145309"/>
                </a:cubicBezTo>
                <a:cubicBezTo>
                  <a:pt x="2105687" y="1151761"/>
                  <a:pt x="2115127" y="1157624"/>
                  <a:pt x="2124364" y="1163781"/>
                </a:cubicBezTo>
                <a:cubicBezTo>
                  <a:pt x="2130521" y="1173017"/>
                  <a:pt x="2134482" y="1184180"/>
                  <a:pt x="2142836" y="1191490"/>
                </a:cubicBezTo>
                <a:cubicBezTo>
                  <a:pt x="2159544" y="1206110"/>
                  <a:pt x="2198254" y="1228436"/>
                  <a:pt x="2198254" y="1228436"/>
                </a:cubicBezTo>
                <a:cubicBezTo>
                  <a:pt x="2205517" y="1239331"/>
                  <a:pt x="2227785" y="1267466"/>
                  <a:pt x="2225964" y="1283854"/>
                </a:cubicBezTo>
                <a:cubicBezTo>
                  <a:pt x="2220865" y="1329743"/>
                  <a:pt x="2195038" y="1357950"/>
                  <a:pt x="2170545" y="1394690"/>
                </a:cubicBezTo>
                <a:lnTo>
                  <a:pt x="2152073" y="1422400"/>
                </a:lnTo>
                <a:lnTo>
                  <a:pt x="2133600" y="1450109"/>
                </a:lnTo>
                <a:cubicBezTo>
                  <a:pt x="2110387" y="1519749"/>
                  <a:pt x="2141698" y="1433915"/>
                  <a:pt x="2105891" y="1505527"/>
                </a:cubicBezTo>
                <a:cubicBezTo>
                  <a:pt x="2099264" y="1518781"/>
                  <a:pt x="2090379" y="1558338"/>
                  <a:pt x="2087418" y="1570181"/>
                </a:cubicBezTo>
                <a:cubicBezTo>
                  <a:pt x="2090604" y="1598857"/>
                  <a:pt x="2084086" y="1656185"/>
                  <a:pt x="2115127" y="1681018"/>
                </a:cubicBezTo>
                <a:cubicBezTo>
                  <a:pt x="2122730" y="1687100"/>
                  <a:pt x="2133600" y="1687175"/>
                  <a:pt x="2142836" y="1690254"/>
                </a:cubicBezTo>
                <a:cubicBezTo>
                  <a:pt x="2152072" y="1696412"/>
                  <a:pt x="2163610" y="1700059"/>
                  <a:pt x="2170545" y="1708727"/>
                </a:cubicBezTo>
                <a:cubicBezTo>
                  <a:pt x="2187742" y="1730223"/>
                  <a:pt x="2176999" y="1750792"/>
                  <a:pt x="2170545" y="1773381"/>
                </a:cubicBezTo>
                <a:cubicBezTo>
                  <a:pt x="2167870" y="1782742"/>
                  <a:pt x="2166037" y="1792579"/>
                  <a:pt x="2161309" y="1801090"/>
                </a:cubicBezTo>
                <a:cubicBezTo>
                  <a:pt x="2150527" y="1820498"/>
                  <a:pt x="2145903" y="1851125"/>
                  <a:pt x="2124364" y="1856509"/>
                </a:cubicBezTo>
                <a:lnTo>
                  <a:pt x="2087418" y="1865745"/>
                </a:lnTo>
                <a:cubicBezTo>
                  <a:pt x="2078182" y="1862666"/>
                  <a:pt x="2069385" y="1855434"/>
                  <a:pt x="2059709" y="1856509"/>
                </a:cubicBezTo>
                <a:cubicBezTo>
                  <a:pt x="2040356" y="1858659"/>
                  <a:pt x="2004291" y="1874981"/>
                  <a:pt x="2004291" y="1874981"/>
                </a:cubicBezTo>
                <a:cubicBezTo>
                  <a:pt x="1994888" y="1903190"/>
                  <a:pt x="1970685" y="1945249"/>
                  <a:pt x="1995054" y="1976581"/>
                </a:cubicBezTo>
                <a:cubicBezTo>
                  <a:pt x="2008685" y="1994106"/>
                  <a:pt x="2029410" y="2006506"/>
                  <a:pt x="2050473" y="2013527"/>
                </a:cubicBezTo>
                <a:cubicBezTo>
                  <a:pt x="2115774" y="2035293"/>
                  <a:pt x="2032716" y="2009621"/>
                  <a:pt x="2152073" y="2032000"/>
                </a:cubicBezTo>
                <a:cubicBezTo>
                  <a:pt x="2177026" y="2036679"/>
                  <a:pt x="2225964" y="2050472"/>
                  <a:pt x="2225964" y="2050472"/>
                </a:cubicBezTo>
                <a:cubicBezTo>
                  <a:pt x="2235200" y="2056630"/>
                  <a:pt x="2243744" y="2063981"/>
                  <a:pt x="2253673" y="2068945"/>
                </a:cubicBezTo>
                <a:cubicBezTo>
                  <a:pt x="2330153" y="2107185"/>
                  <a:pt x="2229680" y="2043713"/>
                  <a:pt x="2309091" y="2096654"/>
                </a:cubicBezTo>
                <a:cubicBezTo>
                  <a:pt x="2315249" y="2112048"/>
                  <a:pt x="2322321" y="2127107"/>
                  <a:pt x="2327564" y="2142836"/>
                </a:cubicBezTo>
                <a:cubicBezTo>
                  <a:pt x="2331578" y="2154879"/>
                  <a:pt x="2333152" y="2167622"/>
                  <a:pt x="2336800" y="2179781"/>
                </a:cubicBezTo>
                <a:cubicBezTo>
                  <a:pt x="2342395" y="2198432"/>
                  <a:pt x="2349115" y="2216727"/>
                  <a:pt x="2355273" y="2235200"/>
                </a:cubicBezTo>
                <a:cubicBezTo>
                  <a:pt x="2369505" y="2277897"/>
                  <a:pt x="2384758" y="2319749"/>
                  <a:pt x="2392218" y="2364509"/>
                </a:cubicBezTo>
                <a:cubicBezTo>
                  <a:pt x="2395297" y="2382982"/>
                  <a:pt x="2397530" y="2401615"/>
                  <a:pt x="2401454" y="2419927"/>
                </a:cubicBezTo>
                <a:cubicBezTo>
                  <a:pt x="2415372" y="2484876"/>
                  <a:pt x="2419014" y="2491079"/>
                  <a:pt x="2438400" y="2549236"/>
                </a:cubicBezTo>
                <a:cubicBezTo>
                  <a:pt x="2441479" y="2558472"/>
                  <a:pt x="2442235" y="2568844"/>
                  <a:pt x="2447636" y="2576945"/>
                </a:cubicBezTo>
                <a:lnTo>
                  <a:pt x="2484582" y="2632363"/>
                </a:lnTo>
                <a:cubicBezTo>
                  <a:pt x="2490739" y="2641599"/>
                  <a:pt x="2499543" y="2649541"/>
                  <a:pt x="2503054" y="2660072"/>
                </a:cubicBezTo>
                <a:cubicBezTo>
                  <a:pt x="2506133" y="2669308"/>
                  <a:pt x="2507563" y="2679270"/>
                  <a:pt x="2512291" y="2687781"/>
                </a:cubicBezTo>
                <a:cubicBezTo>
                  <a:pt x="2523073" y="2707189"/>
                  <a:pt x="2542215" y="2722138"/>
                  <a:pt x="2549236" y="2743200"/>
                </a:cubicBezTo>
                <a:cubicBezTo>
                  <a:pt x="2572454" y="2812848"/>
                  <a:pt x="2541135" y="2726998"/>
                  <a:pt x="2576945" y="2798618"/>
                </a:cubicBezTo>
                <a:cubicBezTo>
                  <a:pt x="2581299" y="2807326"/>
                  <a:pt x="2581454" y="2817816"/>
                  <a:pt x="2586182" y="2826327"/>
                </a:cubicBezTo>
                <a:cubicBezTo>
                  <a:pt x="2596964" y="2845734"/>
                  <a:pt x="2616106" y="2860683"/>
                  <a:pt x="2623127" y="2881745"/>
                </a:cubicBezTo>
                <a:cubicBezTo>
                  <a:pt x="2626206" y="2890981"/>
                  <a:pt x="2626963" y="2901353"/>
                  <a:pt x="2632364" y="2909454"/>
                </a:cubicBezTo>
                <a:cubicBezTo>
                  <a:pt x="2639610" y="2920322"/>
                  <a:pt x="2652054" y="2926852"/>
                  <a:pt x="2660073" y="2937163"/>
                </a:cubicBezTo>
                <a:cubicBezTo>
                  <a:pt x="2673703" y="2954688"/>
                  <a:pt x="2684703" y="2974108"/>
                  <a:pt x="2697018" y="2992581"/>
                </a:cubicBezTo>
                <a:lnTo>
                  <a:pt x="2715491" y="3020290"/>
                </a:lnTo>
                <a:lnTo>
                  <a:pt x="2660073" y="3038763"/>
                </a:lnTo>
                <a:cubicBezTo>
                  <a:pt x="2650837" y="3041842"/>
                  <a:pt x="2641911" y="3046091"/>
                  <a:pt x="2632364" y="3048000"/>
                </a:cubicBezTo>
                <a:cubicBezTo>
                  <a:pt x="2616970" y="3051079"/>
                  <a:pt x="2601412" y="3053429"/>
                  <a:pt x="2586182" y="3057236"/>
                </a:cubicBezTo>
                <a:cubicBezTo>
                  <a:pt x="2576737" y="3059597"/>
                  <a:pt x="2567918" y="3064111"/>
                  <a:pt x="2558473" y="3066472"/>
                </a:cubicBezTo>
                <a:cubicBezTo>
                  <a:pt x="2543243" y="3070280"/>
                  <a:pt x="2527437" y="3071578"/>
                  <a:pt x="2512291" y="3075709"/>
                </a:cubicBezTo>
                <a:cubicBezTo>
                  <a:pt x="2493505" y="3080832"/>
                  <a:pt x="2475763" y="3089458"/>
                  <a:pt x="2456873" y="3094181"/>
                </a:cubicBezTo>
                <a:lnTo>
                  <a:pt x="2419927" y="3103418"/>
                </a:lnTo>
                <a:cubicBezTo>
                  <a:pt x="2401454" y="3115733"/>
                  <a:pt x="2385571" y="3133342"/>
                  <a:pt x="2364509" y="3140363"/>
                </a:cubicBezTo>
                <a:cubicBezTo>
                  <a:pt x="2315739" y="3156621"/>
                  <a:pt x="2344900" y="3144200"/>
                  <a:pt x="2281382" y="3186545"/>
                </a:cubicBezTo>
                <a:lnTo>
                  <a:pt x="2198254" y="3241963"/>
                </a:lnTo>
                <a:cubicBezTo>
                  <a:pt x="2189018" y="3248121"/>
                  <a:pt x="2181076" y="3256926"/>
                  <a:pt x="2170545" y="3260436"/>
                </a:cubicBezTo>
                <a:lnTo>
                  <a:pt x="2142836" y="3269672"/>
                </a:lnTo>
                <a:lnTo>
                  <a:pt x="2087418" y="3306618"/>
                </a:lnTo>
                <a:cubicBezTo>
                  <a:pt x="2078182" y="3312775"/>
                  <a:pt x="2070240" y="3321579"/>
                  <a:pt x="2059709" y="3325090"/>
                </a:cubicBezTo>
                <a:lnTo>
                  <a:pt x="2032000" y="3334327"/>
                </a:lnTo>
                <a:cubicBezTo>
                  <a:pt x="1997866" y="3385527"/>
                  <a:pt x="2033057" y="3345028"/>
                  <a:pt x="1985818" y="3371272"/>
                </a:cubicBezTo>
                <a:cubicBezTo>
                  <a:pt x="1901782" y="3417959"/>
                  <a:pt x="1956542" y="3391051"/>
                  <a:pt x="1902691" y="3435927"/>
                </a:cubicBezTo>
                <a:cubicBezTo>
                  <a:pt x="1894163" y="3443034"/>
                  <a:pt x="1885126" y="3449892"/>
                  <a:pt x="1874982" y="3454400"/>
                </a:cubicBezTo>
                <a:cubicBezTo>
                  <a:pt x="1857188" y="3462308"/>
                  <a:pt x="1819564" y="3472872"/>
                  <a:pt x="1819564" y="3472872"/>
                </a:cubicBezTo>
                <a:cubicBezTo>
                  <a:pt x="1748480" y="3458656"/>
                  <a:pt x="1788622" y="3467446"/>
                  <a:pt x="1699491" y="3445163"/>
                </a:cubicBezTo>
                <a:cubicBezTo>
                  <a:pt x="1687646" y="3442202"/>
                  <a:pt x="1648092" y="3433318"/>
                  <a:pt x="1634836" y="3426690"/>
                </a:cubicBezTo>
                <a:cubicBezTo>
                  <a:pt x="1600436" y="3409490"/>
                  <a:pt x="1610061" y="3406045"/>
                  <a:pt x="1579418" y="3380509"/>
                </a:cubicBezTo>
                <a:cubicBezTo>
                  <a:pt x="1570890" y="3373402"/>
                  <a:pt x="1560237" y="3369143"/>
                  <a:pt x="1551709" y="3362036"/>
                </a:cubicBezTo>
                <a:cubicBezTo>
                  <a:pt x="1541674" y="3353674"/>
                  <a:pt x="1534311" y="3342346"/>
                  <a:pt x="1524000" y="3334327"/>
                </a:cubicBezTo>
                <a:cubicBezTo>
                  <a:pt x="1506475" y="3320697"/>
                  <a:pt x="1487055" y="3309696"/>
                  <a:pt x="1468582" y="3297381"/>
                </a:cubicBezTo>
                <a:cubicBezTo>
                  <a:pt x="1459346" y="3291224"/>
                  <a:pt x="1451404" y="3282420"/>
                  <a:pt x="1440873" y="3278909"/>
                </a:cubicBezTo>
                <a:cubicBezTo>
                  <a:pt x="1431637" y="3275830"/>
                  <a:pt x="1422113" y="3273507"/>
                  <a:pt x="1413164" y="3269672"/>
                </a:cubicBezTo>
                <a:cubicBezTo>
                  <a:pt x="1400508" y="3264248"/>
                  <a:pt x="1388874" y="3256624"/>
                  <a:pt x="1376218" y="3251200"/>
                </a:cubicBezTo>
                <a:cubicBezTo>
                  <a:pt x="1363345" y="3245683"/>
                  <a:pt x="1322909" y="3234240"/>
                  <a:pt x="1311564" y="3232727"/>
                </a:cubicBezTo>
                <a:cubicBezTo>
                  <a:pt x="1277856" y="3228233"/>
                  <a:pt x="1243831" y="3226569"/>
                  <a:pt x="1209964" y="3223490"/>
                </a:cubicBezTo>
                <a:cubicBezTo>
                  <a:pt x="1126628" y="3244324"/>
                  <a:pt x="1160158" y="3233934"/>
                  <a:pt x="1108364" y="3251200"/>
                </a:cubicBezTo>
                <a:cubicBezTo>
                  <a:pt x="1096049" y="3269673"/>
                  <a:pt x="1078439" y="3285556"/>
                  <a:pt x="1071418" y="3306618"/>
                </a:cubicBezTo>
                <a:cubicBezTo>
                  <a:pt x="1065260" y="3325091"/>
                  <a:pt x="1069147" y="3351235"/>
                  <a:pt x="1052945" y="3362036"/>
                </a:cubicBezTo>
                <a:cubicBezTo>
                  <a:pt x="1043709" y="3368194"/>
                  <a:pt x="1033764" y="3373402"/>
                  <a:pt x="1025236" y="3380509"/>
                </a:cubicBezTo>
                <a:cubicBezTo>
                  <a:pt x="1015201" y="3388871"/>
                  <a:pt x="1008395" y="3400972"/>
                  <a:pt x="997527" y="3408218"/>
                </a:cubicBezTo>
                <a:cubicBezTo>
                  <a:pt x="989426" y="3413618"/>
                  <a:pt x="979054" y="3414375"/>
                  <a:pt x="969818" y="3417454"/>
                </a:cubicBezTo>
                <a:cubicBezTo>
                  <a:pt x="963660" y="3408218"/>
                  <a:pt x="955853" y="3399889"/>
                  <a:pt x="951345" y="3389745"/>
                </a:cubicBezTo>
                <a:cubicBezTo>
                  <a:pt x="907379" y="3290821"/>
                  <a:pt x="956207" y="3369327"/>
                  <a:pt x="914400" y="3306618"/>
                </a:cubicBezTo>
                <a:cubicBezTo>
                  <a:pt x="898168" y="3257920"/>
                  <a:pt x="915893" y="3297327"/>
                  <a:pt x="877454" y="3251200"/>
                </a:cubicBezTo>
                <a:cubicBezTo>
                  <a:pt x="870347" y="3242672"/>
                  <a:pt x="867650" y="3230425"/>
                  <a:pt x="858982" y="3223490"/>
                </a:cubicBezTo>
                <a:cubicBezTo>
                  <a:pt x="851380" y="3217408"/>
                  <a:pt x="840509" y="3217333"/>
                  <a:pt x="831273" y="3214254"/>
                </a:cubicBezTo>
                <a:cubicBezTo>
                  <a:pt x="822037" y="3208096"/>
                  <a:pt x="813708" y="3200289"/>
                  <a:pt x="803564" y="3195781"/>
                </a:cubicBezTo>
                <a:cubicBezTo>
                  <a:pt x="785770" y="3187873"/>
                  <a:pt x="766618" y="3183467"/>
                  <a:pt x="748145" y="3177309"/>
                </a:cubicBezTo>
                <a:lnTo>
                  <a:pt x="720436" y="3168072"/>
                </a:lnTo>
                <a:cubicBezTo>
                  <a:pt x="711200" y="3164993"/>
                  <a:pt x="701435" y="3163190"/>
                  <a:pt x="692727" y="3158836"/>
                </a:cubicBezTo>
                <a:cubicBezTo>
                  <a:pt x="680412" y="3152678"/>
                  <a:pt x="668566" y="3145477"/>
                  <a:pt x="655782" y="3140363"/>
                </a:cubicBezTo>
                <a:cubicBezTo>
                  <a:pt x="637703" y="3133131"/>
                  <a:pt x="616566" y="3132691"/>
                  <a:pt x="600364" y="3121890"/>
                </a:cubicBezTo>
                <a:cubicBezTo>
                  <a:pt x="591127" y="3115733"/>
                  <a:pt x="582798" y="3107926"/>
                  <a:pt x="572654" y="3103418"/>
                </a:cubicBezTo>
                <a:cubicBezTo>
                  <a:pt x="554860" y="3095510"/>
                  <a:pt x="517236" y="3084945"/>
                  <a:pt x="517236" y="3084945"/>
                </a:cubicBezTo>
                <a:cubicBezTo>
                  <a:pt x="437825" y="3032004"/>
                  <a:pt x="538298" y="3095476"/>
                  <a:pt x="461818" y="3057236"/>
                </a:cubicBezTo>
                <a:cubicBezTo>
                  <a:pt x="390199" y="3021426"/>
                  <a:pt x="476047" y="3052742"/>
                  <a:pt x="406400" y="3029527"/>
                </a:cubicBezTo>
                <a:cubicBezTo>
                  <a:pt x="362490" y="3000253"/>
                  <a:pt x="389221" y="3014564"/>
                  <a:pt x="323273" y="2992581"/>
                </a:cubicBezTo>
                <a:lnTo>
                  <a:pt x="295564" y="2983345"/>
                </a:lnTo>
                <a:lnTo>
                  <a:pt x="267854" y="2974109"/>
                </a:lnTo>
                <a:cubicBezTo>
                  <a:pt x="204335" y="2931762"/>
                  <a:pt x="219457" y="2958225"/>
                  <a:pt x="203200" y="2909454"/>
                </a:cubicBezTo>
                <a:cubicBezTo>
                  <a:pt x="206279" y="2897139"/>
                  <a:pt x="207436" y="2884177"/>
                  <a:pt x="212436" y="2872509"/>
                </a:cubicBezTo>
                <a:cubicBezTo>
                  <a:pt x="223660" y="2846321"/>
                  <a:pt x="245514" y="2846892"/>
                  <a:pt x="221673" y="2817090"/>
                </a:cubicBezTo>
                <a:cubicBezTo>
                  <a:pt x="214739" y="2808422"/>
                  <a:pt x="204108" y="2803126"/>
                  <a:pt x="193964" y="2798618"/>
                </a:cubicBezTo>
                <a:cubicBezTo>
                  <a:pt x="176170" y="2790710"/>
                  <a:pt x="138545" y="2780145"/>
                  <a:pt x="138545" y="2780145"/>
                </a:cubicBezTo>
                <a:lnTo>
                  <a:pt x="83127" y="2743200"/>
                </a:lnTo>
                <a:lnTo>
                  <a:pt x="55418" y="2724727"/>
                </a:lnTo>
                <a:cubicBezTo>
                  <a:pt x="49260" y="2715491"/>
                  <a:pt x="41909" y="2706947"/>
                  <a:pt x="36945" y="2697018"/>
                </a:cubicBezTo>
                <a:cubicBezTo>
                  <a:pt x="20469" y="2664066"/>
                  <a:pt x="20592" y="2602370"/>
                  <a:pt x="18473" y="2576945"/>
                </a:cubicBezTo>
                <a:cubicBezTo>
                  <a:pt x="5797" y="2424836"/>
                  <a:pt x="20461" y="2492537"/>
                  <a:pt x="0" y="2410690"/>
                </a:cubicBezTo>
                <a:cubicBezTo>
                  <a:pt x="2175" y="2401989"/>
                  <a:pt x="12448" y="2356881"/>
                  <a:pt x="18473" y="2346036"/>
                </a:cubicBezTo>
                <a:cubicBezTo>
                  <a:pt x="29255" y="2326629"/>
                  <a:pt x="36945" y="2302933"/>
                  <a:pt x="55418" y="2290618"/>
                </a:cubicBezTo>
                <a:lnTo>
                  <a:pt x="83127" y="2272145"/>
                </a:lnTo>
                <a:lnTo>
                  <a:pt x="120073" y="2216727"/>
                </a:lnTo>
                <a:cubicBezTo>
                  <a:pt x="126230" y="2207491"/>
                  <a:pt x="135034" y="2199549"/>
                  <a:pt x="138545" y="2189018"/>
                </a:cubicBezTo>
                <a:cubicBezTo>
                  <a:pt x="141624" y="2179782"/>
                  <a:pt x="143428" y="2170017"/>
                  <a:pt x="147782" y="2161309"/>
                </a:cubicBezTo>
                <a:cubicBezTo>
                  <a:pt x="152746" y="2151380"/>
                  <a:pt x="161746" y="2143744"/>
                  <a:pt x="166254" y="2133600"/>
                </a:cubicBezTo>
                <a:cubicBezTo>
                  <a:pt x="174162" y="2115806"/>
                  <a:pt x="178569" y="2096654"/>
                  <a:pt x="184727" y="2078181"/>
                </a:cubicBezTo>
                <a:lnTo>
                  <a:pt x="203200" y="2022763"/>
                </a:lnTo>
                <a:cubicBezTo>
                  <a:pt x="220855" y="1969796"/>
                  <a:pt x="204956" y="2021313"/>
                  <a:pt x="221673" y="1948872"/>
                </a:cubicBezTo>
                <a:cubicBezTo>
                  <a:pt x="227382" y="1924134"/>
                  <a:pt x="240145" y="1874981"/>
                  <a:pt x="240145" y="1874981"/>
                </a:cubicBezTo>
                <a:cubicBezTo>
                  <a:pt x="236237" y="1843713"/>
                  <a:pt x="232685" y="1776045"/>
                  <a:pt x="212436" y="1745672"/>
                </a:cubicBezTo>
                <a:lnTo>
                  <a:pt x="175491" y="1690254"/>
                </a:lnTo>
                <a:lnTo>
                  <a:pt x="157018" y="1662545"/>
                </a:lnTo>
                <a:cubicBezTo>
                  <a:pt x="148482" y="1636936"/>
                  <a:pt x="130989" y="1602928"/>
                  <a:pt x="166254" y="1579418"/>
                </a:cubicBezTo>
                <a:lnTo>
                  <a:pt x="221673" y="1542472"/>
                </a:lnTo>
                <a:lnTo>
                  <a:pt x="249382" y="1524000"/>
                </a:lnTo>
                <a:cubicBezTo>
                  <a:pt x="282595" y="1474179"/>
                  <a:pt x="306094" y="1470524"/>
                  <a:pt x="267854" y="1413163"/>
                </a:cubicBezTo>
                <a:lnTo>
                  <a:pt x="230909" y="1357745"/>
                </a:lnTo>
                <a:lnTo>
                  <a:pt x="212436" y="1330036"/>
                </a:lnTo>
                <a:cubicBezTo>
                  <a:pt x="209357" y="1311563"/>
                  <a:pt x="205675" y="1293181"/>
                  <a:pt x="203200" y="1274618"/>
                </a:cubicBezTo>
                <a:cubicBezTo>
                  <a:pt x="199515" y="1246983"/>
                  <a:pt x="197907" y="1219090"/>
                  <a:pt x="193964" y="1191490"/>
                </a:cubicBezTo>
                <a:cubicBezTo>
                  <a:pt x="191744" y="1175949"/>
                  <a:pt x="187806" y="1160703"/>
                  <a:pt x="184727" y="1145309"/>
                </a:cubicBezTo>
                <a:cubicBezTo>
                  <a:pt x="183530" y="1132140"/>
                  <a:pt x="170587" y="982245"/>
                  <a:pt x="166254" y="960581"/>
                </a:cubicBezTo>
                <a:cubicBezTo>
                  <a:pt x="162435" y="941487"/>
                  <a:pt x="158583" y="921364"/>
                  <a:pt x="147782" y="905163"/>
                </a:cubicBezTo>
                <a:lnTo>
                  <a:pt x="129309" y="877454"/>
                </a:lnTo>
                <a:lnTo>
                  <a:pt x="110836" y="822036"/>
                </a:lnTo>
                <a:cubicBezTo>
                  <a:pt x="107757" y="812800"/>
                  <a:pt x="107001" y="802428"/>
                  <a:pt x="101600" y="794327"/>
                </a:cubicBezTo>
                <a:lnTo>
                  <a:pt x="83127" y="766618"/>
                </a:lnTo>
                <a:cubicBezTo>
                  <a:pt x="80048" y="757382"/>
                  <a:pt x="72290" y="748512"/>
                  <a:pt x="73891" y="738909"/>
                </a:cubicBezTo>
                <a:cubicBezTo>
                  <a:pt x="75716" y="727959"/>
                  <a:pt x="87400" y="721129"/>
                  <a:pt x="92364" y="711200"/>
                </a:cubicBezTo>
                <a:cubicBezTo>
                  <a:pt x="101057" y="693813"/>
                  <a:pt x="100820" y="667814"/>
                  <a:pt x="120073" y="655781"/>
                </a:cubicBezTo>
                <a:cubicBezTo>
                  <a:pt x="136585" y="645461"/>
                  <a:pt x="175491" y="637309"/>
                  <a:pt x="175491" y="637309"/>
                </a:cubicBezTo>
                <a:cubicBezTo>
                  <a:pt x="212848" y="643535"/>
                  <a:pt x="280123" y="655781"/>
                  <a:pt x="314036" y="655781"/>
                </a:cubicBezTo>
                <a:cubicBezTo>
                  <a:pt x="336328" y="655781"/>
                  <a:pt x="366061" y="644597"/>
                  <a:pt x="387927" y="637309"/>
                </a:cubicBezTo>
                <a:cubicBezTo>
                  <a:pt x="392423" y="630565"/>
                  <a:pt x="419885" y="594638"/>
                  <a:pt x="415636" y="581890"/>
                </a:cubicBezTo>
                <a:cubicBezTo>
                  <a:pt x="411505" y="569498"/>
                  <a:pt x="397163" y="563417"/>
                  <a:pt x="387927" y="554181"/>
                </a:cubicBezTo>
                <a:cubicBezTo>
                  <a:pt x="380235" y="531103"/>
                  <a:pt x="367528" y="517285"/>
                  <a:pt x="397164" y="498763"/>
                </a:cubicBezTo>
                <a:cubicBezTo>
                  <a:pt x="413676" y="488443"/>
                  <a:pt x="434109" y="486448"/>
                  <a:pt x="452582" y="480290"/>
                </a:cubicBezTo>
                <a:lnTo>
                  <a:pt x="480291" y="471054"/>
                </a:lnTo>
                <a:cubicBezTo>
                  <a:pt x="504921" y="474133"/>
                  <a:pt x="529698" y="476209"/>
                  <a:pt x="554182" y="480290"/>
                </a:cubicBezTo>
                <a:cubicBezTo>
                  <a:pt x="566703" y="482377"/>
                  <a:pt x="578581" y="487597"/>
                  <a:pt x="591127" y="489527"/>
                </a:cubicBezTo>
                <a:cubicBezTo>
                  <a:pt x="618682" y="493766"/>
                  <a:pt x="646545" y="495684"/>
                  <a:pt x="674254" y="498763"/>
                </a:cubicBezTo>
                <a:cubicBezTo>
                  <a:pt x="708121" y="495684"/>
                  <a:pt x="742189" y="494336"/>
                  <a:pt x="775854" y="489527"/>
                </a:cubicBezTo>
                <a:cubicBezTo>
                  <a:pt x="785492" y="488150"/>
                  <a:pt x="795961" y="486372"/>
                  <a:pt x="803564" y="480290"/>
                </a:cubicBezTo>
                <a:cubicBezTo>
                  <a:pt x="812232" y="473355"/>
                  <a:pt x="815879" y="461817"/>
                  <a:pt x="822036" y="452581"/>
                </a:cubicBezTo>
                <a:cubicBezTo>
                  <a:pt x="825600" y="438328"/>
                  <a:pt x="840509" y="381186"/>
                  <a:pt x="840509" y="369454"/>
                </a:cubicBezTo>
                <a:cubicBezTo>
                  <a:pt x="840509" y="350727"/>
                  <a:pt x="840564" y="330296"/>
                  <a:pt x="831273" y="314036"/>
                </a:cubicBezTo>
                <a:cubicBezTo>
                  <a:pt x="826443" y="305583"/>
                  <a:pt x="812925" y="307475"/>
                  <a:pt x="803564" y="304800"/>
                </a:cubicBezTo>
                <a:cubicBezTo>
                  <a:pt x="722380" y="281604"/>
                  <a:pt x="805345" y="308472"/>
                  <a:pt x="738909" y="286327"/>
                </a:cubicBezTo>
                <a:cubicBezTo>
                  <a:pt x="694997" y="315602"/>
                  <a:pt x="721734" y="301288"/>
                  <a:pt x="655782" y="323272"/>
                </a:cubicBezTo>
                <a:cubicBezTo>
                  <a:pt x="646546" y="326351"/>
                  <a:pt x="636174" y="327109"/>
                  <a:pt x="628073" y="332509"/>
                </a:cubicBezTo>
                <a:lnTo>
                  <a:pt x="572654" y="369454"/>
                </a:lnTo>
                <a:cubicBezTo>
                  <a:pt x="529549" y="304794"/>
                  <a:pt x="549107" y="346316"/>
                  <a:pt x="563418" y="203200"/>
                </a:cubicBezTo>
                <a:cubicBezTo>
                  <a:pt x="563967" y="197710"/>
                  <a:pt x="574261" y="140754"/>
                  <a:pt x="581891" y="129309"/>
                </a:cubicBezTo>
                <a:cubicBezTo>
                  <a:pt x="600697" y="101100"/>
                  <a:pt x="612968" y="102600"/>
                  <a:pt x="637309" y="83127"/>
                </a:cubicBezTo>
                <a:cubicBezTo>
                  <a:pt x="644109" y="77687"/>
                  <a:pt x="649624" y="70812"/>
                  <a:pt x="655782" y="64654"/>
                </a:cubicBez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080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E55FE-A28D-21CD-CF0A-9EE7DF4940A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710874-663F-6197-0979-DC9D1165C2F2}"/>
              </a:ext>
            </a:extLst>
          </p:cNvPr>
          <p:cNvSpPr>
            <a:spLocks noGrp="1"/>
          </p:cNvSpPr>
          <p:nvPr>
            <p:ph type="title"/>
          </p:nvPr>
        </p:nvSpPr>
        <p:spPr>
          <a:xfrm>
            <a:off x="6476966" y="58275"/>
            <a:ext cx="3001736" cy="775063"/>
          </a:xfrm>
        </p:spPr>
        <p:txBody>
          <a:bodyPr>
            <a:normAutofit/>
          </a:bodyPr>
          <a:lstStyle/>
          <a:p>
            <a:r>
              <a:rPr lang="fr-FR" sz="2800" b="1" dirty="0">
                <a:solidFill>
                  <a:srgbClr val="01A183"/>
                </a:solidFill>
              </a:rPr>
              <a:t>LA REDIRECTION</a:t>
            </a:r>
          </a:p>
        </p:txBody>
      </p:sp>
      <p:sp>
        <p:nvSpPr>
          <p:cNvPr id="3" name="Espace réservé du contenu 2">
            <a:extLst>
              <a:ext uri="{FF2B5EF4-FFF2-40B4-BE49-F238E27FC236}">
                <a16:creationId xmlns:a16="http://schemas.microsoft.com/office/drawing/2014/main" id="{F0B47057-6FD4-4896-BC4A-2B21EF7AAA70}"/>
              </a:ext>
            </a:extLst>
          </p:cNvPr>
          <p:cNvSpPr>
            <a:spLocks noGrp="1"/>
          </p:cNvSpPr>
          <p:nvPr>
            <p:ph idx="1"/>
          </p:nvPr>
        </p:nvSpPr>
        <p:spPr>
          <a:xfrm>
            <a:off x="5217406" y="833338"/>
            <a:ext cx="6571823" cy="1825798"/>
          </a:xfrm>
        </p:spPr>
        <p:txBody>
          <a:bodyPr>
            <a:normAutofit lnSpcReduction="10000"/>
          </a:bodyPr>
          <a:lstStyle/>
          <a:p>
            <a:r>
              <a:rPr lang="fr-FR" sz="2200" b="1" dirty="0"/>
              <a:t>Travailler à différentes échelles spatiales </a:t>
            </a:r>
            <a:r>
              <a:rPr lang="fr-FR" sz="2200" dirty="0"/>
              <a:t>: le devenir de la ZAC / le devenir de l’Estuaire</a:t>
            </a:r>
          </a:p>
          <a:p>
            <a:pPr marL="0" indent="0">
              <a:buNone/>
            </a:pPr>
            <a:endParaRPr lang="fr-FR" sz="2200" dirty="0"/>
          </a:p>
          <a:p>
            <a:r>
              <a:rPr lang="fr-FR" sz="2200" b="1" dirty="0"/>
              <a:t>Travailler à différentes échelles temporelles </a:t>
            </a:r>
            <a:r>
              <a:rPr lang="fr-FR" sz="2200" dirty="0"/>
              <a:t>: maintenant / de 2025 à 2070 / 2100</a:t>
            </a:r>
          </a:p>
        </p:txBody>
      </p:sp>
      <p:pic>
        <p:nvPicPr>
          <p:cNvPr id="4" name="Image 3">
            <a:extLst>
              <a:ext uri="{FF2B5EF4-FFF2-40B4-BE49-F238E27FC236}">
                <a16:creationId xmlns:a16="http://schemas.microsoft.com/office/drawing/2014/main" id="{935C98A0-35E8-F35D-92B4-E64A3E8346FA}"/>
              </a:ext>
            </a:extLst>
          </p:cNvPr>
          <p:cNvPicPr>
            <a:picLocks noChangeAspect="1"/>
          </p:cNvPicPr>
          <p:nvPr/>
        </p:nvPicPr>
        <p:blipFill>
          <a:blip r:embed="rId2"/>
          <a:stretch>
            <a:fillRect/>
          </a:stretch>
        </p:blipFill>
        <p:spPr>
          <a:xfrm>
            <a:off x="0" y="0"/>
            <a:ext cx="4856426" cy="6858000"/>
          </a:xfrm>
          <a:prstGeom prst="rect">
            <a:avLst/>
          </a:prstGeom>
        </p:spPr>
      </p:pic>
      <p:pic>
        <p:nvPicPr>
          <p:cNvPr id="6" name="Image 5">
            <a:extLst>
              <a:ext uri="{FF2B5EF4-FFF2-40B4-BE49-F238E27FC236}">
                <a16:creationId xmlns:a16="http://schemas.microsoft.com/office/drawing/2014/main" id="{3C95D95E-752A-17E9-E6F2-44738E79A9A1}"/>
              </a:ext>
            </a:extLst>
          </p:cNvPr>
          <p:cNvPicPr>
            <a:picLocks noChangeAspect="1"/>
          </p:cNvPicPr>
          <p:nvPr/>
        </p:nvPicPr>
        <p:blipFill>
          <a:blip r:embed="rId3"/>
          <a:stretch>
            <a:fillRect/>
          </a:stretch>
        </p:blipFill>
        <p:spPr>
          <a:xfrm>
            <a:off x="5739044" y="2414951"/>
            <a:ext cx="5528545" cy="3802969"/>
          </a:xfrm>
          <a:prstGeom prst="rect">
            <a:avLst/>
          </a:prstGeom>
        </p:spPr>
      </p:pic>
    </p:spTree>
    <p:extLst>
      <p:ext uri="{BB962C8B-B14F-4D97-AF65-F5344CB8AC3E}">
        <p14:creationId xmlns:p14="http://schemas.microsoft.com/office/powerpoint/2010/main" val="347259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59328-2424-F8A0-E5E8-D38B99A5BA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C608A0-FDE9-1CD7-F6FD-32016577AE4A}"/>
              </a:ext>
            </a:extLst>
          </p:cNvPr>
          <p:cNvSpPr>
            <a:spLocks noGrp="1"/>
          </p:cNvSpPr>
          <p:nvPr>
            <p:ph type="title"/>
          </p:nvPr>
        </p:nvSpPr>
        <p:spPr>
          <a:xfrm>
            <a:off x="9873342" y="2438400"/>
            <a:ext cx="2209801" cy="1306286"/>
          </a:xfrm>
        </p:spPr>
        <p:txBody>
          <a:bodyPr>
            <a:normAutofit/>
          </a:bodyPr>
          <a:lstStyle/>
          <a:p>
            <a:r>
              <a:rPr lang="fr-FR" sz="2800" b="1" dirty="0">
                <a:solidFill>
                  <a:srgbClr val="01A183"/>
                </a:solidFill>
              </a:rPr>
              <a:t>LA REDIRECTION DE LA ZAC</a:t>
            </a:r>
          </a:p>
        </p:txBody>
      </p:sp>
      <p:pic>
        <p:nvPicPr>
          <p:cNvPr id="9" name="Image 8">
            <a:extLst>
              <a:ext uri="{FF2B5EF4-FFF2-40B4-BE49-F238E27FC236}">
                <a16:creationId xmlns:a16="http://schemas.microsoft.com/office/drawing/2014/main" id="{EF722AC3-EAB9-E4CA-4648-C78170DE99D1}"/>
              </a:ext>
            </a:extLst>
          </p:cNvPr>
          <p:cNvPicPr>
            <a:picLocks noChangeAspect="1"/>
          </p:cNvPicPr>
          <p:nvPr/>
        </p:nvPicPr>
        <p:blipFill>
          <a:blip r:embed="rId2"/>
          <a:stretch>
            <a:fillRect/>
          </a:stretch>
        </p:blipFill>
        <p:spPr>
          <a:xfrm>
            <a:off x="0" y="0"/>
            <a:ext cx="9688633" cy="6357257"/>
          </a:xfrm>
          <a:prstGeom prst="rect">
            <a:avLst/>
          </a:prstGeom>
        </p:spPr>
      </p:pic>
    </p:spTree>
    <p:extLst>
      <p:ext uri="{BB962C8B-B14F-4D97-AF65-F5344CB8AC3E}">
        <p14:creationId xmlns:p14="http://schemas.microsoft.com/office/powerpoint/2010/main" val="2844761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6A248-FE69-E2EB-53CD-76B3FBA769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DDC5FF-EB30-5954-56FC-8AD952CD3B84}"/>
              </a:ext>
            </a:extLst>
          </p:cNvPr>
          <p:cNvSpPr>
            <a:spLocks noGrp="1"/>
          </p:cNvSpPr>
          <p:nvPr>
            <p:ph type="title"/>
          </p:nvPr>
        </p:nvSpPr>
        <p:spPr>
          <a:xfrm>
            <a:off x="9649290" y="2882537"/>
            <a:ext cx="2318693" cy="1177834"/>
          </a:xfrm>
        </p:spPr>
        <p:txBody>
          <a:bodyPr>
            <a:noAutofit/>
          </a:bodyPr>
          <a:lstStyle/>
          <a:p>
            <a:r>
              <a:rPr lang="fr-FR" sz="2800" b="1" dirty="0">
                <a:solidFill>
                  <a:srgbClr val="01A183"/>
                </a:solidFill>
              </a:rPr>
              <a:t>LA REDIRECTION DE LA ZAC</a:t>
            </a:r>
          </a:p>
        </p:txBody>
      </p:sp>
      <p:pic>
        <p:nvPicPr>
          <p:cNvPr id="10" name="Image 9">
            <a:extLst>
              <a:ext uri="{FF2B5EF4-FFF2-40B4-BE49-F238E27FC236}">
                <a16:creationId xmlns:a16="http://schemas.microsoft.com/office/drawing/2014/main" id="{232E839C-E590-C528-6162-E5A529E52F28}"/>
              </a:ext>
            </a:extLst>
          </p:cNvPr>
          <p:cNvPicPr>
            <a:picLocks noChangeAspect="1"/>
          </p:cNvPicPr>
          <p:nvPr/>
        </p:nvPicPr>
        <p:blipFill>
          <a:blip r:embed="rId2"/>
          <a:stretch>
            <a:fillRect/>
          </a:stretch>
        </p:blipFill>
        <p:spPr>
          <a:xfrm>
            <a:off x="0" y="0"/>
            <a:ext cx="9425274" cy="6335486"/>
          </a:xfrm>
          <a:prstGeom prst="rect">
            <a:avLst/>
          </a:prstGeom>
        </p:spPr>
      </p:pic>
    </p:spTree>
    <p:extLst>
      <p:ext uri="{BB962C8B-B14F-4D97-AF65-F5344CB8AC3E}">
        <p14:creationId xmlns:p14="http://schemas.microsoft.com/office/powerpoint/2010/main" val="236363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2E269-6A20-E8E6-E430-28F5DB050A9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DAFDEC-3A2D-1CEF-8E81-96D91DD8CDA6}"/>
              </a:ext>
            </a:extLst>
          </p:cNvPr>
          <p:cNvSpPr>
            <a:spLocks noGrp="1"/>
          </p:cNvSpPr>
          <p:nvPr>
            <p:ph type="title"/>
          </p:nvPr>
        </p:nvSpPr>
        <p:spPr>
          <a:xfrm>
            <a:off x="9753600" y="2721428"/>
            <a:ext cx="2296886" cy="1295401"/>
          </a:xfrm>
        </p:spPr>
        <p:txBody>
          <a:bodyPr>
            <a:normAutofit/>
          </a:bodyPr>
          <a:lstStyle/>
          <a:p>
            <a:r>
              <a:rPr lang="fr-FR" sz="2800" b="1" dirty="0">
                <a:solidFill>
                  <a:srgbClr val="01A183"/>
                </a:solidFill>
              </a:rPr>
              <a:t>LA REDIRECTION DE LA ZAC</a:t>
            </a:r>
          </a:p>
        </p:txBody>
      </p:sp>
      <p:pic>
        <p:nvPicPr>
          <p:cNvPr id="11" name="Image 10">
            <a:extLst>
              <a:ext uri="{FF2B5EF4-FFF2-40B4-BE49-F238E27FC236}">
                <a16:creationId xmlns:a16="http://schemas.microsoft.com/office/drawing/2014/main" id="{F4D64890-6974-827F-24DC-B0B04671193D}"/>
              </a:ext>
            </a:extLst>
          </p:cNvPr>
          <p:cNvPicPr>
            <a:picLocks noChangeAspect="1"/>
          </p:cNvPicPr>
          <p:nvPr/>
        </p:nvPicPr>
        <p:blipFill>
          <a:blip r:embed="rId2"/>
          <a:stretch>
            <a:fillRect/>
          </a:stretch>
        </p:blipFill>
        <p:spPr>
          <a:xfrm>
            <a:off x="0" y="-90797"/>
            <a:ext cx="9734603" cy="6437168"/>
          </a:xfrm>
          <a:prstGeom prst="rect">
            <a:avLst/>
          </a:prstGeom>
        </p:spPr>
      </p:pic>
    </p:spTree>
    <p:extLst>
      <p:ext uri="{BB962C8B-B14F-4D97-AF65-F5344CB8AC3E}">
        <p14:creationId xmlns:p14="http://schemas.microsoft.com/office/powerpoint/2010/main" val="1750713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F5E86-88E6-70DD-552F-5978D8CA73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D7B922-68C6-E8A0-97A1-F64F9A4C5884}"/>
              </a:ext>
            </a:extLst>
          </p:cNvPr>
          <p:cNvSpPr>
            <a:spLocks noGrp="1"/>
          </p:cNvSpPr>
          <p:nvPr>
            <p:ph type="title"/>
          </p:nvPr>
        </p:nvSpPr>
        <p:spPr>
          <a:xfrm>
            <a:off x="9590279" y="3167743"/>
            <a:ext cx="2601721" cy="1349828"/>
          </a:xfrm>
        </p:spPr>
        <p:txBody>
          <a:bodyPr>
            <a:noAutofit/>
          </a:bodyPr>
          <a:lstStyle/>
          <a:p>
            <a:r>
              <a:rPr lang="fr-FR" sz="2800" b="1" dirty="0">
                <a:solidFill>
                  <a:srgbClr val="01A183"/>
                </a:solidFill>
              </a:rPr>
              <a:t>LA REDIRECTION DE LA ZAC</a:t>
            </a:r>
          </a:p>
        </p:txBody>
      </p:sp>
      <p:pic>
        <p:nvPicPr>
          <p:cNvPr id="12" name="Image 11">
            <a:extLst>
              <a:ext uri="{FF2B5EF4-FFF2-40B4-BE49-F238E27FC236}">
                <a16:creationId xmlns:a16="http://schemas.microsoft.com/office/drawing/2014/main" id="{35CC330B-D288-8ECD-C326-61431DABF7A5}"/>
              </a:ext>
            </a:extLst>
          </p:cNvPr>
          <p:cNvPicPr>
            <a:picLocks noChangeAspect="1"/>
          </p:cNvPicPr>
          <p:nvPr/>
        </p:nvPicPr>
        <p:blipFill>
          <a:blip r:embed="rId2"/>
          <a:stretch>
            <a:fillRect/>
          </a:stretch>
        </p:blipFill>
        <p:spPr>
          <a:xfrm>
            <a:off x="0" y="78376"/>
            <a:ext cx="9418024" cy="6246223"/>
          </a:xfrm>
          <a:prstGeom prst="rect">
            <a:avLst/>
          </a:prstGeom>
        </p:spPr>
      </p:pic>
    </p:spTree>
    <p:extLst>
      <p:ext uri="{BB962C8B-B14F-4D97-AF65-F5344CB8AC3E}">
        <p14:creationId xmlns:p14="http://schemas.microsoft.com/office/powerpoint/2010/main" val="2090394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25D3-C3CF-784A-A273-F22157BFEB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75C15A9-F755-B26D-A8F7-E009AD1CA1A6}"/>
              </a:ext>
            </a:extLst>
          </p:cNvPr>
          <p:cNvSpPr>
            <a:spLocks noGrp="1"/>
          </p:cNvSpPr>
          <p:nvPr>
            <p:ph type="title"/>
          </p:nvPr>
        </p:nvSpPr>
        <p:spPr>
          <a:xfrm>
            <a:off x="9590279" y="3167743"/>
            <a:ext cx="2601721" cy="1349828"/>
          </a:xfrm>
        </p:spPr>
        <p:txBody>
          <a:bodyPr>
            <a:noAutofit/>
          </a:bodyPr>
          <a:lstStyle/>
          <a:p>
            <a:r>
              <a:rPr lang="fr-FR" sz="2800" b="1" dirty="0">
                <a:solidFill>
                  <a:srgbClr val="01A183"/>
                </a:solidFill>
              </a:rPr>
              <a:t>LA REDIRECTION DE LA ZAC</a:t>
            </a:r>
          </a:p>
        </p:txBody>
      </p:sp>
      <p:pic>
        <p:nvPicPr>
          <p:cNvPr id="3" name="Image 2">
            <a:extLst>
              <a:ext uri="{FF2B5EF4-FFF2-40B4-BE49-F238E27FC236}">
                <a16:creationId xmlns:a16="http://schemas.microsoft.com/office/drawing/2014/main" id="{B33CD4C6-DE0F-9493-1A5F-004C49FBED41}"/>
              </a:ext>
            </a:extLst>
          </p:cNvPr>
          <p:cNvPicPr>
            <a:picLocks noChangeAspect="1"/>
          </p:cNvPicPr>
          <p:nvPr/>
        </p:nvPicPr>
        <p:blipFill>
          <a:blip r:embed="rId2"/>
          <a:stretch>
            <a:fillRect/>
          </a:stretch>
        </p:blipFill>
        <p:spPr>
          <a:xfrm>
            <a:off x="0" y="142825"/>
            <a:ext cx="9375354" cy="6333135"/>
          </a:xfrm>
          <a:prstGeom prst="rect">
            <a:avLst/>
          </a:prstGeom>
        </p:spPr>
      </p:pic>
    </p:spTree>
    <p:extLst>
      <p:ext uri="{BB962C8B-B14F-4D97-AF65-F5344CB8AC3E}">
        <p14:creationId xmlns:p14="http://schemas.microsoft.com/office/powerpoint/2010/main" val="99735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C9CD4-C153-98A9-2959-483305BCF178}"/>
              </a:ext>
            </a:extLst>
          </p:cNvPr>
          <p:cNvSpPr txBox="1"/>
          <p:nvPr/>
        </p:nvSpPr>
        <p:spPr>
          <a:xfrm>
            <a:off x="1357086" y="428178"/>
            <a:ext cx="10161037" cy="6063198"/>
          </a:xfrm>
          <a:prstGeom prst="rect">
            <a:avLst/>
          </a:prstGeom>
          <a:noFill/>
        </p:spPr>
        <p:txBody>
          <a:bodyPr wrap="square" rtlCol="0">
            <a:spAutoFit/>
          </a:bodyPr>
          <a:lstStyle/>
          <a:p>
            <a:r>
              <a:rPr lang="fr-FR" sz="2800" b="1" dirty="0">
                <a:solidFill>
                  <a:srgbClr val="FF0000"/>
                </a:solidFill>
              </a:rPr>
              <a:t>UNE DEMARCHE RESPONSABLE D’ANTICIPATION</a:t>
            </a:r>
          </a:p>
          <a:p>
            <a:endParaRPr lang="fr-FR" sz="2000" dirty="0"/>
          </a:p>
          <a:p>
            <a:r>
              <a:rPr lang="fr-FR" sz="2000" b="1" dirty="0">
                <a:solidFill>
                  <a:schemeClr val="accent1"/>
                </a:solidFill>
              </a:rPr>
              <a:t>1/ ANTICIPER LE FUTUR CADRE REGLEMENTAIRE – DROITS DE L’URBANISME ET DE L’ENVIRONNEMENT</a:t>
            </a:r>
          </a:p>
          <a:p>
            <a:pPr marL="285750" indent="-285750">
              <a:buFont typeface="Arial" panose="020B0604020202020204" pitchFamily="34" charset="0"/>
              <a:buChar char="•"/>
            </a:pPr>
            <a:r>
              <a:rPr lang="fr-FR" sz="2000" dirty="0">
                <a:solidFill>
                  <a:schemeClr val="accent1"/>
                </a:solidFill>
              </a:rPr>
              <a:t>L’actuel cadre juridique autorise les constructions dans des secteurs qui seront à terme soumis aux effets de la marée.</a:t>
            </a:r>
          </a:p>
          <a:p>
            <a:pPr marL="285750" indent="-285750">
              <a:buFont typeface="Arial" panose="020B0604020202020204" pitchFamily="34" charset="0"/>
              <a:buChar char="•"/>
            </a:pPr>
            <a:r>
              <a:rPr lang="fr-FR" sz="2000" dirty="0">
                <a:solidFill>
                  <a:schemeClr val="accent1"/>
                </a:solidFill>
              </a:rPr>
              <a:t>Démarche responsable de la collectivité qui sécurise dans le temps les investissements publics et privés.</a:t>
            </a:r>
          </a:p>
          <a:p>
            <a:pPr marL="285750" indent="-285750">
              <a:buFont typeface="Arial" panose="020B0604020202020204" pitchFamily="34" charset="0"/>
              <a:buChar char="•"/>
            </a:pPr>
            <a:r>
              <a:rPr lang="fr-FR" sz="2000" dirty="0">
                <a:solidFill>
                  <a:schemeClr val="accent1"/>
                </a:solidFill>
              </a:rPr>
              <a:t>Partenariat avec l’Etat qui accompagne la démarche en termes juridiques et financiers.</a:t>
            </a:r>
          </a:p>
          <a:p>
            <a:endParaRPr lang="fr-FR" sz="2000" dirty="0">
              <a:solidFill>
                <a:schemeClr val="accent1"/>
              </a:solidFill>
            </a:endParaRPr>
          </a:p>
          <a:p>
            <a:endParaRPr lang="fr-FR" sz="2000" dirty="0">
              <a:solidFill>
                <a:schemeClr val="accent1"/>
              </a:solidFill>
            </a:endParaRPr>
          </a:p>
          <a:p>
            <a:r>
              <a:rPr lang="fr-FR" sz="2000" b="1" dirty="0">
                <a:solidFill>
                  <a:schemeClr val="accent1"/>
                </a:solidFill>
              </a:rPr>
              <a:t>2/ INNOVER EN TERME D’AMENAGEMENT DU TERRITOIRE</a:t>
            </a:r>
          </a:p>
          <a:p>
            <a:pPr marL="285750" indent="-285750">
              <a:buFont typeface="Arial" panose="020B0604020202020204" pitchFamily="34" charset="0"/>
              <a:buChar char="•"/>
            </a:pPr>
            <a:r>
              <a:rPr lang="fr-FR" sz="2000" dirty="0">
                <a:solidFill>
                  <a:schemeClr val="accent1"/>
                </a:solidFill>
              </a:rPr>
              <a:t>Penser l’évolution de la géographie du territoire à long terme -  100 ans – pour éviter la création de futurs couts partis</a:t>
            </a:r>
          </a:p>
          <a:p>
            <a:pPr marL="285750" indent="-285750">
              <a:buFont typeface="Arial" panose="020B0604020202020204" pitchFamily="34" charset="0"/>
              <a:buChar char="•"/>
            </a:pPr>
            <a:r>
              <a:rPr lang="fr-FR" sz="2000" dirty="0">
                <a:solidFill>
                  <a:schemeClr val="accent1"/>
                </a:solidFill>
              </a:rPr>
              <a:t>Proposer des aménagements nécessitant des investissements moindres :</a:t>
            </a:r>
          </a:p>
          <a:p>
            <a:pPr marL="742950" lvl="1" indent="-285750">
              <a:buFont typeface="Arial" panose="020B0604020202020204" pitchFamily="34" charset="0"/>
              <a:buChar char="•"/>
            </a:pPr>
            <a:r>
              <a:rPr lang="fr-FR" sz="2000" dirty="0">
                <a:solidFill>
                  <a:schemeClr val="accent1"/>
                </a:solidFill>
              </a:rPr>
              <a:t>Faire avec le déjà là</a:t>
            </a:r>
          </a:p>
          <a:p>
            <a:pPr marL="742950" lvl="1" indent="-285750">
              <a:buFont typeface="Arial" panose="020B0604020202020204" pitchFamily="34" charset="0"/>
              <a:buChar char="•"/>
            </a:pPr>
            <a:r>
              <a:rPr lang="fr-FR" sz="2000" dirty="0">
                <a:solidFill>
                  <a:schemeClr val="accent1"/>
                </a:solidFill>
              </a:rPr>
              <a:t>Déroger aux règles traditionnelles de conception des espaces publics : réutilisation de matériaux, réflexion sur la conception des réseaux, conception d’aménagements simples, accompagnement du développement naturel de la végétation, ….</a:t>
            </a:r>
          </a:p>
        </p:txBody>
      </p:sp>
    </p:spTree>
    <p:extLst>
      <p:ext uri="{BB962C8B-B14F-4D97-AF65-F5344CB8AC3E}">
        <p14:creationId xmlns:p14="http://schemas.microsoft.com/office/powerpoint/2010/main" val="2122420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250918-6F62-E921-3BF9-426D78EEAF18}"/>
              </a:ext>
            </a:extLst>
          </p:cNvPr>
          <p:cNvSpPr txBox="1"/>
          <p:nvPr/>
        </p:nvSpPr>
        <p:spPr>
          <a:xfrm>
            <a:off x="1402443" y="478790"/>
            <a:ext cx="10997682" cy="5632311"/>
          </a:xfrm>
          <a:prstGeom prst="rect">
            <a:avLst/>
          </a:prstGeom>
          <a:noFill/>
        </p:spPr>
        <p:txBody>
          <a:bodyPr wrap="square">
            <a:spAutoFit/>
          </a:bodyPr>
          <a:lstStyle/>
          <a:p>
            <a:r>
              <a:rPr lang="fr-FR" sz="2000" b="1" dirty="0">
                <a:solidFill>
                  <a:schemeClr val="accent1"/>
                </a:solidFill>
              </a:rPr>
              <a:t>3/ PROPOSER UNE URBANISATION REVERSIBLE ET SANS DROITS DEFINTIFS ACQUIS</a:t>
            </a:r>
          </a:p>
          <a:p>
            <a:endParaRPr lang="fr-FR" sz="2000" b="1" dirty="0">
              <a:solidFill>
                <a:schemeClr val="accent1"/>
              </a:solidFill>
            </a:endParaRPr>
          </a:p>
          <a:p>
            <a:endParaRPr lang="fr-FR" sz="2000" b="1" dirty="0">
              <a:solidFill>
                <a:schemeClr val="accent1"/>
              </a:solidFill>
            </a:endParaRPr>
          </a:p>
          <a:p>
            <a:pPr marL="285750" indent="-285750">
              <a:buFont typeface="Arial" panose="020B0604020202020204" pitchFamily="34" charset="0"/>
              <a:buChar char="•"/>
            </a:pPr>
            <a:r>
              <a:rPr lang="fr-FR" sz="2000" b="1" dirty="0">
                <a:solidFill>
                  <a:schemeClr val="accent1"/>
                </a:solidFill>
              </a:rPr>
              <a:t>Le sol </a:t>
            </a:r>
            <a:r>
              <a:rPr lang="fr-FR" sz="2000" dirty="0">
                <a:solidFill>
                  <a:schemeClr val="accent1"/>
                </a:solidFill>
              </a:rPr>
              <a:t>: un foncier propriété de la collectivité – occupation en bail à construction ou AOT</a:t>
            </a:r>
          </a:p>
          <a:p>
            <a:pPr marL="285750" indent="-285750">
              <a:buFont typeface="Arial" panose="020B0604020202020204" pitchFamily="34" charset="0"/>
              <a:buChar char="•"/>
            </a:pPr>
            <a:endParaRPr lang="fr-FR" sz="2000" b="1" dirty="0">
              <a:solidFill>
                <a:schemeClr val="accent1"/>
              </a:solidFill>
            </a:endParaRPr>
          </a:p>
          <a:p>
            <a:pPr marL="285750" indent="-285750">
              <a:buFont typeface="Arial" panose="020B0604020202020204" pitchFamily="34" charset="0"/>
              <a:buChar char="•"/>
            </a:pPr>
            <a:r>
              <a:rPr lang="fr-FR" sz="2000" b="1" dirty="0">
                <a:solidFill>
                  <a:schemeClr val="accent1"/>
                </a:solidFill>
              </a:rPr>
              <a:t>La recette aménageur </a:t>
            </a:r>
            <a:r>
              <a:rPr lang="fr-FR" sz="2000" dirty="0">
                <a:solidFill>
                  <a:schemeClr val="accent1"/>
                </a:solidFill>
              </a:rPr>
              <a:t>: redevance sur une durée de 50 ans</a:t>
            </a:r>
          </a:p>
          <a:p>
            <a:pPr marL="285750" indent="-285750">
              <a:buFont typeface="Arial" panose="020B0604020202020204" pitchFamily="34" charset="0"/>
              <a:buChar char="•"/>
            </a:pPr>
            <a:endParaRPr lang="fr-FR" sz="2000" b="1" dirty="0">
              <a:solidFill>
                <a:schemeClr val="accent1"/>
              </a:solidFill>
            </a:endParaRPr>
          </a:p>
          <a:p>
            <a:pPr marL="285750" indent="-285750">
              <a:buFont typeface="Arial" panose="020B0604020202020204" pitchFamily="34" charset="0"/>
              <a:buChar char="•"/>
            </a:pPr>
            <a:r>
              <a:rPr lang="fr-FR" sz="2000" b="1" dirty="0">
                <a:solidFill>
                  <a:schemeClr val="accent1"/>
                </a:solidFill>
              </a:rPr>
              <a:t>Le programme </a:t>
            </a:r>
            <a:r>
              <a:rPr lang="fr-FR" sz="2000" dirty="0">
                <a:solidFill>
                  <a:schemeClr val="accent1"/>
                </a:solidFill>
              </a:rPr>
              <a:t>: 20 000 m² SDP</a:t>
            </a:r>
          </a:p>
          <a:p>
            <a:pPr marL="742950" lvl="1" indent="-285750">
              <a:buFont typeface="Arial" panose="020B0604020202020204" pitchFamily="34" charset="0"/>
              <a:buChar char="•"/>
            </a:pPr>
            <a:r>
              <a:rPr lang="fr-FR" sz="2000" dirty="0">
                <a:solidFill>
                  <a:schemeClr val="accent1"/>
                </a:solidFill>
              </a:rPr>
              <a:t>Plusieurs classes d’actifs immobiliers pour consolider le portage</a:t>
            </a:r>
          </a:p>
          <a:p>
            <a:pPr marL="742950" lvl="1" indent="-285750">
              <a:buFont typeface="Arial" panose="020B0604020202020204" pitchFamily="34" charset="0"/>
              <a:buChar char="•"/>
            </a:pPr>
            <a:r>
              <a:rPr lang="fr-FR" sz="2000" dirty="0">
                <a:solidFill>
                  <a:schemeClr val="accent1"/>
                </a:solidFill>
              </a:rPr>
              <a:t>Immobilier : hébergement – tertiaire – artisanat – sports loisirs</a:t>
            </a:r>
          </a:p>
          <a:p>
            <a:pPr marL="742950" lvl="1" indent="-285750">
              <a:buFont typeface="Arial" panose="020B0604020202020204" pitchFamily="34" charset="0"/>
              <a:buChar char="•"/>
            </a:pPr>
            <a:r>
              <a:rPr lang="fr-FR" sz="2000" dirty="0">
                <a:solidFill>
                  <a:schemeClr val="accent1"/>
                </a:solidFill>
              </a:rPr>
              <a:t>Foncier parc : loisirs – sports – petites restaurations - ….</a:t>
            </a:r>
          </a:p>
          <a:p>
            <a:pPr marL="285750" indent="-285750">
              <a:buFont typeface="Arial" panose="020B0604020202020204" pitchFamily="34" charset="0"/>
              <a:buChar char="•"/>
            </a:pPr>
            <a:endParaRPr lang="fr-FR" sz="2000" dirty="0">
              <a:solidFill>
                <a:schemeClr val="accent1"/>
              </a:solidFill>
            </a:endParaRPr>
          </a:p>
          <a:p>
            <a:pPr marL="285750" indent="-285750">
              <a:buFont typeface="Arial" panose="020B0604020202020204" pitchFamily="34" charset="0"/>
              <a:buChar char="•"/>
            </a:pPr>
            <a:r>
              <a:rPr lang="fr-FR" sz="2000" b="1" dirty="0">
                <a:solidFill>
                  <a:schemeClr val="accent1"/>
                </a:solidFill>
              </a:rPr>
              <a:t>Le statut d’occupation </a:t>
            </a:r>
            <a:r>
              <a:rPr lang="fr-FR" sz="2000" dirty="0">
                <a:solidFill>
                  <a:schemeClr val="accent1"/>
                </a:solidFill>
              </a:rPr>
              <a:t>: transitoire type hôtellerie, logement étudiant, bail précaire, ….</a:t>
            </a:r>
          </a:p>
          <a:p>
            <a:pPr marL="285750" indent="-285750">
              <a:buFont typeface="Arial" panose="020B0604020202020204" pitchFamily="34" charset="0"/>
              <a:buChar char="•"/>
            </a:pPr>
            <a:endParaRPr lang="fr-FR" sz="2000" b="1" dirty="0">
              <a:solidFill>
                <a:schemeClr val="accent1"/>
              </a:solidFill>
            </a:endParaRPr>
          </a:p>
          <a:p>
            <a:pPr marL="285750" indent="-285750">
              <a:buFont typeface="Arial" panose="020B0604020202020204" pitchFamily="34" charset="0"/>
              <a:buChar char="•"/>
            </a:pPr>
            <a:r>
              <a:rPr lang="fr-FR" sz="2000" b="1" dirty="0">
                <a:solidFill>
                  <a:schemeClr val="accent1"/>
                </a:solidFill>
              </a:rPr>
              <a:t>Des constructions classiques </a:t>
            </a:r>
            <a:r>
              <a:rPr lang="fr-FR" sz="2000" dirty="0">
                <a:solidFill>
                  <a:schemeClr val="accent1"/>
                </a:solidFill>
              </a:rPr>
              <a:t>pour une durée minimum de 50 ans – intégrer le caractère recyclable d’une partie des matériaux de construction (bois – métal - ….)</a:t>
            </a:r>
          </a:p>
          <a:p>
            <a:endParaRPr lang="fr-FR" sz="2000" dirty="0">
              <a:solidFill>
                <a:schemeClr val="accent1"/>
              </a:solidFill>
            </a:endParaRPr>
          </a:p>
          <a:p>
            <a:endParaRPr lang="fr-FR" sz="2000" b="1" dirty="0">
              <a:solidFill>
                <a:schemeClr val="tx2"/>
              </a:solidFill>
            </a:endParaRPr>
          </a:p>
        </p:txBody>
      </p:sp>
    </p:spTree>
    <p:extLst>
      <p:ext uri="{BB962C8B-B14F-4D97-AF65-F5344CB8AC3E}">
        <p14:creationId xmlns:p14="http://schemas.microsoft.com/office/powerpoint/2010/main" val="1875127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701CAC0-CD78-C93F-7408-D25E163B5BB6}"/>
              </a:ext>
            </a:extLst>
          </p:cNvPr>
          <p:cNvSpPr txBox="1"/>
          <p:nvPr/>
        </p:nvSpPr>
        <p:spPr>
          <a:xfrm>
            <a:off x="1492898" y="865916"/>
            <a:ext cx="10356980" cy="2246769"/>
          </a:xfrm>
          <a:prstGeom prst="rect">
            <a:avLst/>
          </a:prstGeom>
          <a:noFill/>
        </p:spPr>
        <p:txBody>
          <a:bodyPr wrap="square">
            <a:spAutoFit/>
          </a:bodyPr>
          <a:lstStyle/>
          <a:p>
            <a:pPr marL="285750" indent="-285750">
              <a:buFont typeface="Arial" panose="020B0604020202020204" pitchFamily="34" charset="0"/>
              <a:buChar char="•"/>
            </a:pPr>
            <a:r>
              <a:rPr lang="fr-FR" sz="2000" b="1" dirty="0">
                <a:solidFill>
                  <a:schemeClr val="accent1"/>
                </a:solidFill>
              </a:rPr>
              <a:t>Le montage </a:t>
            </a:r>
            <a:r>
              <a:rPr lang="fr-FR" sz="2000" dirty="0">
                <a:solidFill>
                  <a:schemeClr val="accent1"/>
                </a:solidFill>
              </a:rPr>
              <a:t>: groupement consolidé investisseurs (foncière) et exploitants – bailleurs. Supprimer les exigences de rendement (tri) d’opérateurs partiels</a:t>
            </a:r>
          </a:p>
          <a:p>
            <a:pPr marL="285750" indent="-285750">
              <a:buFont typeface="Arial" panose="020B0604020202020204" pitchFamily="34" charset="0"/>
              <a:buChar char="•"/>
            </a:pPr>
            <a:endParaRPr lang="fr-FR" sz="2000" b="1" dirty="0">
              <a:solidFill>
                <a:schemeClr val="accent1"/>
              </a:solidFill>
            </a:endParaRPr>
          </a:p>
          <a:p>
            <a:pPr marL="285750" indent="-285750">
              <a:buFont typeface="Arial" panose="020B0604020202020204" pitchFamily="34" charset="0"/>
              <a:buChar char="•"/>
            </a:pPr>
            <a:r>
              <a:rPr lang="fr-FR" sz="2000" b="1" dirty="0">
                <a:solidFill>
                  <a:schemeClr val="accent1"/>
                </a:solidFill>
              </a:rPr>
              <a:t>Le financement </a:t>
            </a:r>
            <a:r>
              <a:rPr lang="fr-FR" sz="2000" dirty="0">
                <a:solidFill>
                  <a:schemeClr val="accent1"/>
                </a:solidFill>
              </a:rPr>
              <a:t>: intégration d’EPL pour obtention de financements spécifiques – subvention – emprunts à conditions préférentielles</a:t>
            </a:r>
          </a:p>
          <a:p>
            <a:pPr marL="285750" indent="-285750">
              <a:buFont typeface="Arial" panose="020B0604020202020204" pitchFamily="34" charset="0"/>
              <a:buChar char="•"/>
            </a:pPr>
            <a:endParaRPr lang="fr-FR" sz="2000" dirty="0">
              <a:solidFill>
                <a:schemeClr val="accent1"/>
              </a:solidFill>
            </a:endParaRPr>
          </a:p>
          <a:p>
            <a:pPr marL="285750" indent="-285750">
              <a:buFont typeface="Arial" panose="020B0604020202020204" pitchFamily="34" charset="0"/>
              <a:buChar char="•"/>
            </a:pPr>
            <a:r>
              <a:rPr lang="fr-FR" sz="2000" b="1" dirty="0">
                <a:solidFill>
                  <a:schemeClr val="accent1"/>
                </a:solidFill>
              </a:rPr>
              <a:t>La déconstruction </a:t>
            </a:r>
            <a:r>
              <a:rPr lang="fr-FR" sz="2000" dirty="0">
                <a:solidFill>
                  <a:schemeClr val="accent1"/>
                </a:solidFill>
              </a:rPr>
              <a:t>: provisionnement dans le bilan de construction</a:t>
            </a:r>
          </a:p>
        </p:txBody>
      </p:sp>
    </p:spTree>
    <p:extLst>
      <p:ext uri="{BB962C8B-B14F-4D97-AF65-F5344CB8AC3E}">
        <p14:creationId xmlns:p14="http://schemas.microsoft.com/office/powerpoint/2010/main" val="315011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27FD458-7341-D85F-5B28-FAFE58D1656D}"/>
            </a:ext>
          </a:extLst>
        </p:cNvPr>
        <p:cNvGrpSpPr/>
        <p:nvPr/>
      </p:nvGrpSpPr>
      <p:grpSpPr bwMode="auto">
        <a:xfrm>
          <a:off x="0" y="0"/>
          <a:ext cx="0" cy="0"/>
          <a:chOff x="0" y="0"/>
          <a:chExt cx="0" cy="0"/>
        </a:xfrm>
      </p:grpSpPr>
      <p:sp>
        <p:nvSpPr>
          <p:cNvPr id="4" name="Espace réservé du texte 3">
            <a:extLst>
              <a:ext uri="{FF2B5EF4-FFF2-40B4-BE49-F238E27FC236}">
                <a16:creationId xmlns:a16="http://schemas.microsoft.com/office/drawing/2014/main" id="{D7D21D92-D053-4272-4B11-196537A75519}"/>
              </a:ext>
            </a:extLst>
          </p:cNvPr>
          <p:cNvSpPr>
            <a:spLocks noGrp="1"/>
          </p:cNvSpPr>
          <p:nvPr>
            <p:ph type="body" sz="quarter" idx="10"/>
          </p:nvPr>
        </p:nvSpPr>
        <p:spPr bwMode="auto">
          <a:xfrm>
            <a:off x="1765764" y="1467218"/>
            <a:ext cx="8660465" cy="3249432"/>
          </a:xfrm>
        </p:spPr>
        <p:txBody>
          <a:bodyPr>
            <a:normAutofit/>
          </a:bodyPr>
          <a:lstStyle/>
          <a:p>
            <a:pPr>
              <a:defRPr/>
            </a:pPr>
            <a:r>
              <a:rPr lang="fr-FR" dirty="0"/>
              <a:t>Réfléchir estuaire et aller vers un Projet Partenarial d’Aménagement</a:t>
            </a:r>
            <a:endParaRPr lang="fr-FR" sz="3200" dirty="0"/>
          </a:p>
        </p:txBody>
      </p:sp>
    </p:spTree>
    <p:extLst>
      <p:ext uri="{BB962C8B-B14F-4D97-AF65-F5344CB8AC3E}">
        <p14:creationId xmlns:p14="http://schemas.microsoft.com/office/powerpoint/2010/main" val="1191525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243A9-25CE-7B45-3635-6DAA220F073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E126979-E0B3-14E7-8034-BCFBB56E3C92}"/>
              </a:ext>
            </a:extLst>
          </p:cNvPr>
          <p:cNvPicPr>
            <a:picLocks noChangeAspect="1"/>
          </p:cNvPicPr>
          <p:nvPr/>
        </p:nvPicPr>
        <p:blipFill>
          <a:blip r:embed="rId3"/>
          <a:stretch>
            <a:fillRect/>
          </a:stretch>
        </p:blipFill>
        <p:spPr>
          <a:xfrm>
            <a:off x="0" y="-12843"/>
            <a:ext cx="6284934" cy="6858000"/>
          </a:xfrm>
          <a:prstGeom prst="rect">
            <a:avLst/>
          </a:prstGeom>
        </p:spPr>
      </p:pic>
      <p:pic>
        <p:nvPicPr>
          <p:cNvPr id="4" name="Image 3">
            <a:extLst>
              <a:ext uri="{FF2B5EF4-FFF2-40B4-BE49-F238E27FC236}">
                <a16:creationId xmlns:a16="http://schemas.microsoft.com/office/drawing/2014/main" id="{F18CFB54-1ED5-3511-8B1D-7E1A539E17C5}"/>
              </a:ext>
            </a:extLst>
          </p:cNvPr>
          <p:cNvPicPr>
            <a:picLocks noChangeAspect="1"/>
          </p:cNvPicPr>
          <p:nvPr/>
        </p:nvPicPr>
        <p:blipFill>
          <a:blip r:embed="rId4"/>
          <a:stretch>
            <a:fillRect/>
          </a:stretch>
        </p:blipFill>
        <p:spPr>
          <a:xfrm>
            <a:off x="6404129" y="0"/>
            <a:ext cx="5787871" cy="6132387"/>
          </a:xfrm>
          <a:prstGeom prst="rect">
            <a:avLst/>
          </a:prstGeom>
        </p:spPr>
      </p:pic>
    </p:spTree>
    <p:extLst>
      <p:ext uri="{BB962C8B-B14F-4D97-AF65-F5344CB8AC3E}">
        <p14:creationId xmlns:p14="http://schemas.microsoft.com/office/powerpoint/2010/main" val="84451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8F513A6-1C43-4395-9FFE-E3AF45814157}"/>
              </a:ext>
            </a:extLst>
          </p:cNvPr>
          <p:cNvPicPr>
            <a:picLocks noChangeAspect="1"/>
          </p:cNvPicPr>
          <p:nvPr/>
        </p:nvPicPr>
        <p:blipFill>
          <a:blip r:embed="rId3"/>
          <a:stretch>
            <a:fillRect/>
          </a:stretch>
        </p:blipFill>
        <p:spPr>
          <a:xfrm rot="3084121">
            <a:off x="1375415" y="-1442224"/>
            <a:ext cx="9034739" cy="10672401"/>
          </a:xfrm>
          <a:prstGeom prst="rect">
            <a:avLst/>
          </a:prstGeom>
        </p:spPr>
      </p:pic>
      <p:sp>
        <p:nvSpPr>
          <p:cNvPr id="2" name="Rectangle 1">
            <a:extLst>
              <a:ext uri="{FF2B5EF4-FFF2-40B4-BE49-F238E27FC236}">
                <a16:creationId xmlns:a16="http://schemas.microsoft.com/office/drawing/2014/main" id="{74BC028F-9C2F-4E23-8DEA-DB0E93A8ACDE}"/>
              </a:ext>
            </a:extLst>
          </p:cNvPr>
          <p:cNvSpPr/>
          <p:nvPr/>
        </p:nvSpPr>
        <p:spPr>
          <a:xfrm>
            <a:off x="10419761" y="456474"/>
            <a:ext cx="1772239"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La cote altimétrique des 5m la plus concernée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à moyen terme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62903F-4E39-4F27-BECE-9DFE473EC7C7}"/>
              </a:ext>
            </a:extLst>
          </p:cNvPr>
          <p:cNvSpPr/>
          <p:nvPr/>
        </p:nvSpPr>
        <p:spPr>
          <a:xfrm>
            <a:off x="816428" y="5367793"/>
            <a:ext cx="7946571"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=&gt; 2025 -2028 : Etude hydraulique de modélisation de l’estuaire de l’Orne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+60 scénarios</a:t>
            </a:r>
          </a:p>
        </p:txBody>
      </p:sp>
      <p:sp>
        <p:nvSpPr>
          <p:cNvPr id="5" name="Rectangle 4">
            <a:extLst>
              <a:ext uri="{FF2B5EF4-FFF2-40B4-BE49-F238E27FC236}">
                <a16:creationId xmlns:a16="http://schemas.microsoft.com/office/drawing/2014/main" id="{DCF43C5F-A0BC-46A6-9F2E-DBB08F590D8C}"/>
              </a:ext>
            </a:extLst>
          </p:cNvPr>
          <p:cNvSpPr/>
          <p:nvPr/>
        </p:nvSpPr>
        <p:spPr>
          <a:xfrm>
            <a:off x="468086" y="377824"/>
            <a:ext cx="7239000"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Du nouveau bassin à l’estuaire : quel impact?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803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3A9769-B87B-4B1E-B309-660DB7CA5320}"/>
              </a:ext>
            </a:extLst>
          </p:cNvPr>
          <p:cNvPicPr>
            <a:picLocks noChangeAspect="1"/>
          </p:cNvPicPr>
          <p:nvPr/>
        </p:nvPicPr>
        <p:blipFill>
          <a:blip r:embed="rId3"/>
          <a:stretch>
            <a:fillRect/>
          </a:stretch>
        </p:blipFill>
        <p:spPr>
          <a:xfrm>
            <a:off x="5649669" y="-1211580"/>
            <a:ext cx="5632758" cy="8023860"/>
          </a:xfrm>
          <a:prstGeom prst="rect">
            <a:avLst/>
          </a:prstGeom>
        </p:spPr>
      </p:pic>
      <p:pic>
        <p:nvPicPr>
          <p:cNvPr id="5" name="Image 4">
            <a:extLst>
              <a:ext uri="{FF2B5EF4-FFF2-40B4-BE49-F238E27FC236}">
                <a16:creationId xmlns:a16="http://schemas.microsoft.com/office/drawing/2014/main" id="{878B27FF-7F6C-4B0F-8892-12A4A772B620}"/>
              </a:ext>
            </a:extLst>
          </p:cNvPr>
          <p:cNvPicPr>
            <a:picLocks noChangeAspect="1"/>
          </p:cNvPicPr>
          <p:nvPr/>
        </p:nvPicPr>
        <p:blipFill>
          <a:blip r:embed="rId4"/>
          <a:stretch>
            <a:fillRect/>
          </a:stretch>
        </p:blipFill>
        <p:spPr>
          <a:xfrm>
            <a:off x="-91441" y="-991547"/>
            <a:ext cx="5741109" cy="8152455"/>
          </a:xfrm>
          <a:prstGeom prst="rect">
            <a:avLst/>
          </a:prstGeom>
        </p:spPr>
      </p:pic>
      <p:sp>
        <p:nvSpPr>
          <p:cNvPr id="6" name="Titre 1">
            <a:extLst>
              <a:ext uri="{FF2B5EF4-FFF2-40B4-BE49-F238E27FC236}">
                <a16:creationId xmlns:a16="http://schemas.microsoft.com/office/drawing/2014/main" id="{658BEDB6-899D-454C-AEFE-9E42258D7BAE}"/>
              </a:ext>
            </a:extLst>
          </p:cNvPr>
          <p:cNvSpPr txBox="1">
            <a:spLocks/>
          </p:cNvSpPr>
          <p:nvPr/>
        </p:nvSpPr>
        <p:spPr>
          <a:xfrm>
            <a:off x="0" y="-290988"/>
            <a:ext cx="8219116" cy="10827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fr-FR" sz="2400" b="1" i="0" u="none" strike="noStrike" kern="1200" cap="none" spc="0" normalizeH="0" baseline="0" noProof="0" dirty="0">
                <a:ln>
                  <a:noFill/>
                </a:ln>
                <a:solidFill>
                  <a:srgbClr val="4472C4"/>
                </a:solidFill>
                <a:effectLst/>
                <a:uLnTx/>
                <a:uFillTx/>
                <a:latin typeface="Century Gothic" panose="020B0502020202020204" pitchFamily="34" charset="0"/>
                <a:ea typeface="+mj-ea"/>
                <a:cs typeface="+mj-cs"/>
              </a:rPr>
              <a:t>Entités administratives concernées par l’Estuaire 2100</a:t>
            </a:r>
          </a:p>
        </p:txBody>
      </p:sp>
      <p:sp>
        <p:nvSpPr>
          <p:cNvPr id="2" name="Rectangle 1">
            <a:extLst>
              <a:ext uri="{FF2B5EF4-FFF2-40B4-BE49-F238E27FC236}">
                <a16:creationId xmlns:a16="http://schemas.microsoft.com/office/drawing/2014/main" id="{812DE164-B04E-4763-849A-806AB6DCA992}"/>
              </a:ext>
            </a:extLst>
          </p:cNvPr>
          <p:cNvSpPr/>
          <p:nvPr/>
        </p:nvSpPr>
        <p:spPr>
          <a:xfrm>
            <a:off x="8927391" y="4488865"/>
            <a:ext cx="6096000" cy="1431161"/>
          </a:xfrm>
          <a:prstGeom prst="rect">
            <a:avLst/>
          </a:prstGeom>
        </p:spPr>
        <p:txBody>
          <a:bodyPr>
            <a:spAutoFit/>
          </a:bodyPr>
          <a:lstStyle/>
          <a:p>
            <a:pPr marL="0" marR="0" lvl="0" indent="0" algn="just" defTabSz="914400" rtl="0" eaLnBrk="1" fontAlgn="auto" latinLnBrk="0" hangingPunct="1">
              <a:lnSpc>
                <a:spcPct val="100000"/>
              </a:lnSpc>
              <a:spcBef>
                <a:spcPts val="285"/>
              </a:spcBef>
              <a:spcAft>
                <a:spcPts val="285"/>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Marianne"/>
                <a:ea typeface="Arial" panose="020B0604020202020204" pitchFamily="34" charset="0"/>
                <a:cs typeface="Arial" panose="020B0604020202020204" pitchFamily="34" charset="0"/>
              </a:rPr>
              <a:t>24 communes </a:t>
            </a:r>
          </a:p>
          <a:p>
            <a:pPr marL="0" marR="0" lvl="0" indent="0" algn="just" defTabSz="914400" rtl="0" eaLnBrk="1" fontAlgn="auto" latinLnBrk="0" hangingPunct="1">
              <a:lnSpc>
                <a:spcPct val="100000"/>
              </a:lnSpc>
              <a:spcBef>
                <a:spcPts val="285"/>
              </a:spcBef>
              <a:spcAft>
                <a:spcPts val="285"/>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Marianne"/>
                <a:ea typeface="Arial" panose="020B0604020202020204" pitchFamily="34" charset="0"/>
                <a:cs typeface="Arial" panose="020B0604020202020204" pitchFamily="34" charset="0"/>
              </a:rPr>
              <a:t>trois intercommunalités </a:t>
            </a:r>
          </a:p>
          <a:p>
            <a:pPr marL="0" marR="0" lvl="0" indent="0" algn="just" defTabSz="914400" rtl="0" eaLnBrk="1" fontAlgn="auto" latinLnBrk="0" hangingPunct="1">
              <a:lnSpc>
                <a:spcPct val="100000"/>
              </a:lnSpc>
              <a:spcBef>
                <a:spcPts val="285"/>
              </a:spcBef>
              <a:spcAft>
                <a:spcPts val="285"/>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Marianne"/>
                <a:ea typeface="Arial" panose="020B0604020202020204" pitchFamily="34" charset="0"/>
                <a:cs typeface="Arial" panose="020B0604020202020204" pitchFamily="34" charset="0"/>
              </a:rPr>
              <a:t>205 000 habitants sur 340 000</a:t>
            </a:r>
          </a:p>
          <a:p>
            <a:pPr marL="0" marR="0" lvl="0" indent="0" algn="just" defTabSz="914400" rtl="0" eaLnBrk="1" fontAlgn="auto" latinLnBrk="0" hangingPunct="1">
              <a:lnSpc>
                <a:spcPct val="100000"/>
              </a:lnSpc>
              <a:spcBef>
                <a:spcPts val="285"/>
              </a:spcBef>
              <a:spcAft>
                <a:spcPts val="285"/>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Marianne"/>
                <a:ea typeface="Marianne"/>
                <a:cs typeface="Arial" panose="020B0604020202020204" pitchFamily="34" charset="0"/>
              </a:rPr>
              <a:t>Autant de visiteurs /an</a:t>
            </a:r>
            <a:endParaRPr kumimoji="0" lang="fr-FR" sz="1800" b="0" i="0" u="none" strike="noStrike" kern="1200" cap="none" spc="0" normalizeH="0" baseline="0" noProof="0" dirty="0">
              <a:ln>
                <a:noFill/>
              </a:ln>
              <a:solidFill>
                <a:srgbClr val="002060"/>
              </a:solidFill>
              <a:effectLst/>
              <a:uLnTx/>
              <a:uFillTx/>
              <a:latin typeface="Marianne"/>
              <a:ea typeface="Marianne"/>
              <a:cs typeface="Marianne"/>
            </a:endParaRPr>
          </a:p>
        </p:txBody>
      </p:sp>
    </p:spTree>
    <p:extLst>
      <p:ext uri="{BB962C8B-B14F-4D97-AF65-F5344CB8AC3E}">
        <p14:creationId xmlns:p14="http://schemas.microsoft.com/office/powerpoint/2010/main" val="880916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E815DF-6EDF-47D8-BC42-3A244BCB1CBC}"/>
              </a:ext>
            </a:extLst>
          </p:cNvPr>
          <p:cNvSpPr/>
          <p:nvPr/>
        </p:nvSpPr>
        <p:spPr>
          <a:xfrm>
            <a:off x="0" y="5618"/>
            <a:ext cx="98988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Un territoire vulnérable à la conjonction de plusieurs phénomènes</a:t>
            </a:r>
          </a:p>
        </p:txBody>
      </p:sp>
      <p:sp>
        <p:nvSpPr>
          <p:cNvPr id="2" name="ZoneTexte 1">
            <a:extLst>
              <a:ext uri="{FF2B5EF4-FFF2-40B4-BE49-F238E27FC236}">
                <a16:creationId xmlns:a16="http://schemas.microsoft.com/office/drawing/2014/main" id="{544CB544-FD3A-4359-AE69-2F6F8718ABCF}"/>
              </a:ext>
            </a:extLst>
          </p:cNvPr>
          <p:cNvSpPr txBox="1"/>
          <p:nvPr/>
        </p:nvSpPr>
        <p:spPr>
          <a:xfrm>
            <a:off x="1172329" y="852964"/>
            <a:ext cx="3845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Evolutions naturelles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Impactant le fonctionnement hydraulique de l’Estuaire et son littoral</a:t>
            </a:r>
          </a:p>
        </p:txBody>
      </p:sp>
      <p:sp>
        <p:nvSpPr>
          <p:cNvPr id="20" name="ZoneTexte 19">
            <a:extLst>
              <a:ext uri="{FF2B5EF4-FFF2-40B4-BE49-F238E27FC236}">
                <a16:creationId xmlns:a16="http://schemas.microsoft.com/office/drawing/2014/main" id="{9D6195F5-DFED-4866-B5B6-1C1DE54BC96D}"/>
              </a:ext>
            </a:extLst>
          </p:cNvPr>
          <p:cNvSpPr txBox="1"/>
          <p:nvPr/>
        </p:nvSpPr>
        <p:spPr>
          <a:xfrm>
            <a:off x="7174230" y="1007039"/>
            <a:ext cx="384544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Risques naturels majorés</a:t>
            </a:r>
          </a:p>
        </p:txBody>
      </p:sp>
      <p:cxnSp>
        <p:nvCxnSpPr>
          <p:cNvPr id="21" name="Connecteur droit 20">
            <a:extLst>
              <a:ext uri="{FF2B5EF4-FFF2-40B4-BE49-F238E27FC236}">
                <a16:creationId xmlns:a16="http://schemas.microsoft.com/office/drawing/2014/main" id="{1397D61C-7C40-48BB-B7D6-E23C88ACCE70}"/>
              </a:ext>
            </a:extLst>
          </p:cNvPr>
          <p:cNvCxnSpPr/>
          <p:nvPr/>
        </p:nvCxnSpPr>
        <p:spPr>
          <a:xfrm>
            <a:off x="6956382" y="1527048"/>
            <a:ext cx="0" cy="450770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A46A14-EDEB-4F56-A249-E7F4C061D14C}"/>
              </a:ext>
            </a:extLst>
          </p:cNvPr>
          <p:cNvSpPr/>
          <p:nvPr/>
        </p:nvSpPr>
        <p:spPr>
          <a:xfrm>
            <a:off x="3618429" y="5795384"/>
            <a:ext cx="3214879" cy="4616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Sédimentation du lit de l’Orne ?</a:t>
            </a:r>
            <a:endPar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Ellipse 23">
            <a:extLst>
              <a:ext uri="{FF2B5EF4-FFF2-40B4-BE49-F238E27FC236}">
                <a16:creationId xmlns:a16="http://schemas.microsoft.com/office/drawing/2014/main" id="{08F89865-E01D-4F18-AE71-3E4279557DA4}"/>
              </a:ext>
            </a:extLst>
          </p:cNvPr>
          <p:cNvSpPr/>
          <p:nvPr/>
        </p:nvSpPr>
        <p:spPr>
          <a:xfrm>
            <a:off x="937429" y="2257943"/>
            <a:ext cx="3055899" cy="98856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Hausse et baisse des précipitations sur certaines périodes</a:t>
            </a:r>
          </a:p>
        </p:txBody>
      </p:sp>
      <p:sp>
        <p:nvSpPr>
          <p:cNvPr id="25" name="Ellipse 24">
            <a:extLst>
              <a:ext uri="{FF2B5EF4-FFF2-40B4-BE49-F238E27FC236}">
                <a16:creationId xmlns:a16="http://schemas.microsoft.com/office/drawing/2014/main" id="{9C483142-7360-4D30-9884-F5A24F526DF9}"/>
              </a:ext>
            </a:extLst>
          </p:cNvPr>
          <p:cNvSpPr/>
          <p:nvPr/>
        </p:nvSpPr>
        <p:spPr>
          <a:xfrm>
            <a:off x="7289423" y="1735434"/>
            <a:ext cx="3396837" cy="1068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Risque d’inondations</a:t>
            </a:r>
          </a:p>
        </p:txBody>
      </p:sp>
      <p:sp>
        <p:nvSpPr>
          <p:cNvPr id="26" name="Rectangle 25">
            <a:extLst>
              <a:ext uri="{FF2B5EF4-FFF2-40B4-BE49-F238E27FC236}">
                <a16:creationId xmlns:a16="http://schemas.microsoft.com/office/drawing/2014/main" id="{A214F6A6-EF6F-495A-A17E-B421CFBC4CFE}"/>
              </a:ext>
            </a:extLst>
          </p:cNvPr>
          <p:cNvSpPr/>
          <p:nvPr/>
        </p:nvSpPr>
        <p:spPr>
          <a:xfrm>
            <a:off x="1039436" y="3461932"/>
            <a:ext cx="4267216" cy="579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Remontée progressive du niveau de la mer et des marées</a:t>
            </a:r>
          </a:p>
        </p:txBody>
      </p:sp>
      <p:sp>
        <p:nvSpPr>
          <p:cNvPr id="27" name="Rectangle 26">
            <a:extLst>
              <a:ext uri="{FF2B5EF4-FFF2-40B4-BE49-F238E27FC236}">
                <a16:creationId xmlns:a16="http://schemas.microsoft.com/office/drawing/2014/main" id="{804808B2-75A1-429C-A655-F465A59F8D38}"/>
              </a:ext>
            </a:extLst>
          </p:cNvPr>
          <p:cNvSpPr/>
          <p:nvPr/>
        </p:nvSpPr>
        <p:spPr>
          <a:xfrm>
            <a:off x="3362875" y="4904958"/>
            <a:ext cx="2776180" cy="73033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Remontée progressives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nappes phréatiques</a:t>
            </a:r>
          </a:p>
        </p:txBody>
      </p:sp>
      <p:sp>
        <p:nvSpPr>
          <p:cNvPr id="28" name="Ellipse 27">
            <a:extLst>
              <a:ext uri="{FF2B5EF4-FFF2-40B4-BE49-F238E27FC236}">
                <a16:creationId xmlns:a16="http://schemas.microsoft.com/office/drawing/2014/main" id="{D897087A-2C67-40DF-8807-350E33DB269D}"/>
              </a:ext>
            </a:extLst>
          </p:cNvPr>
          <p:cNvSpPr/>
          <p:nvPr/>
        </p:nvSpPr>
        <p:spPr>
          <a:xfrm>
            <a:off x="7460270" y="3097415"/>
            <a:ext cx="3396837" cy="1068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Risque de submersions marines</a:t>
            </a:r>
          </a:p>
        </p:txBody>
      </p:sp>
      <p:sp>
        <p:nvSpPr>
          <p:cNvPr id="29" name="Rectangle 28">
            <a:extLst>
              <a:ext uri="{FF2B5EF4-FFF2-40B4-BE49-F238E27FC236}">
                <a16:creationId xmlns:a16="http://schemas.microsoft.com/office/drawing/2014/main" id="{8B8ECD87-15F5-4BB0-BD52-EDEBF6BB1E3D}"/>
              </a:ext>
            </a:extLst>
          </p:cNvPr>
          <p:cNvSpPr/>
          <p:nvPr/>
        </p:nvSpPr>
        <p:spPr>
          <a:xfrm>
            <a:off x="2605238" y="4165778"/>
            <a:ext cx="2776180" cy="579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Erosion du trait de cote</a:t>
            </a:r>
          </a:p>
        </p:txBody>
      </p:sp>
      <p:sp>
        <p:nvSpPr>
          <p:cNvPr id="30" name="Rectangle 29">
            <a:extLst>
              <a:ext uri="{FF2B5EF4-FFF2-40B4-BE49-F238E27FC236}">
                <a16:creationId xmlns:a16="http://schemas.microsoft.com/office/drawing/2014/main" id="{6AE6ED23-6E15-42A4-933A-3F6CBE5103FD}"/>
              </a:ext>
            </a:extLst>
          </p:cNvPr>
          <p:cNvSpPr/>
          <p:nvPr/>
        </p:nvSpPr>
        <p:spPr>
          <a:xfrm>
            <a:off x="7082790" y="507486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L’estuaire de 2025 n’est plus celui de 2100</a:t>
            </a:r>
          </a:p>
        </p:txBody>
      </p:sp>
    </p:spTree>
    <p:extLst>
      <p:ext uri="{BB962C8B-B14F-4D97-AF65-F5344CB8AC3E}">
        <p14:creationId xmlns:p14="http://schemas.microsoft.com/office/powerpoint/2010/main" val="199895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0558BE7-D537-490E-AC5F-4675DF391B84}"/>
              </a:ext>
            </a:extLst>
          </p:cNvPr>
          <p:cNvPicPr>
            <a:picLocks noChangeAspect="1"/>
          </p:cNvPicPr>
          <p:nvPr/>
        </p:nvPicPr>
        <p:blipFill>
          <a:blip r:embed="rId3"/>
          <a:stretch>
            <a:fillRect/>
          </a:stretch>
        </p:blipFill>
        <p:spPr>
          <a:xfrm>
            <a:off x="7435114" y="-143408"/>
            <a:ext cx="4681748" cy="2991751"/>
          </a:xfrm>
          <a:prstGeom prst="rect">
            <a:avLst/>
          </a:prstGeom>
        </p:spPr>
      </p:pic>
      <p:pic>
        <p:nvPicPr>
          <p:cNvPr id="11" name="Image 10">
            <a:extLst>
              <a:ext uri="{FF2B5EF4-FFF2-40B4-BE49-F238E27FC236}">
                <a16:creationId xmlns:a16="http://schemas.microsoft.com/office/drawing/2014/main" id="{CD230F60-409B-42A4-8DEB-3616F9F82C19}"/>
              </a:ext>
            </a:extLst>
          </p:cNvPr>
          <p:cNvPicPr>
            <a:picLocks noChangeAspect="1"/>
          </p:cNvPicPr>
          <p:nvPr/>
        </p:nvPicPr>
        <p:blipFill>
          <a:blip r:embed="rId4"/>
          <a:stretch>
            <a:fillRect/>
          </a:stretch>
        </p:blipFill>
        <p:spPr>
          <a:xfrm>
            <a:off x="7149540" y="2659612"/>
            <a:ext cx="5643916" cy="4235059"/>
          </a:xfrm>
          <a:prstGeom prst="rect">
            <a:avLst/>
          </a:prstGeom>
        </p:spPr>
      </p:pic>
      <p:pic>
        <p:nvPicPr>
          <p:cNvPr id="5" name="Image 4">
            <a:extLst>
              <a:ext uri="{FF2B5EF4-FFF2-40B4-BE49-F238E27FC236}">
                <a16:creationId xmlns:a16="http://schemas.microsoft.com/office/drawing/2014/main" id="{D5DC30E7-034A-4A78-8FC0-5F8A77BEABEA}"/>
              </a:ext>
            </a:extLst>
          </p:cNvPr>
          <p:cNvPicPr>
            <a:picLocks noChangeAspect="1"/>
          </p:cNvPicPr>
          <p:nvPr/>
        </p:nvPicPr>
        <p:blipFill>
          <a:blip r:embed="rId5"/>
          <a:stretch>
            <a:fillRect/>
          </a:stretch>
        </p:blipFill>
        <p:spPr>
          <a:xfrm>
            <a:off x="22969" y="2058017"/>
            <a:ext cx="4264346" cy="2544943"/>
          </a:xfrm>
          <a:prstGeom prst="rect">
            <a:avLst/>
          </a:prstGeom>
        </p:spPr>
      </p:pic>
      <p:pic>
        <p:nvPicPr>
          <p:cNvPr id="6" name="Image 5">
            <a:extLst>
              <a:ext uri="{FF2B5EF4-FFF2-40B4-BE49-F238E27FC236}">
                <a16:creationId xmlns:a16="http://schemas.microsoft.com/office/drawing/2014/main" id="{ECF8EB50-320E-49DF-82C7-87E5FEC8317C}"/>
              </a:ext>
            </a:extLst>
          </p:cNvPr>
          <p:cNvPicPr>
            <a:picLocks noChangeAspect="1"/>
          </p:cNvPicPr>
          <p:nvPr/>
        </p:nvPicPr>
        <p:blipFill>
          <a:blip r:embed="rId6"/>
          <a:stretch>
            <a:fillRect/>
          </a:stretch>
        </p:blipFill>
        <p:spPr>
          <a:xfrm>
            <a:off x="3344969" y="2217020"/>
            <a:ext cx="4191000" cy="2676525"/>
          </a:xfrm>
          <a:prstGeom prst="rect">
            <a:avLst/>
          </a:prstGeom>
        </p:spPr>
      </p:pic>
      <p:pic>
        <p:nvPicPr>
          <p:cNvPr id="7" name="Image 6">
            <a:extLst>
              <a:ext uri="{FF2B5EF4-FFF2-40B4-BE49-F238E27FC236}">
                <a16:creationId xmlns:a16="http://schemas.microsoft.com/office/drawing/2014/main" id="{7BA74E1E-39ED-4869-9C8E-FDECF7CE4F66}"/>
              </a:ext>
            </a:extLst>
          </p:cNvPr>
          <p:cNvPicPr>
            <a:picLocks noChangeAspect="1"/>
          </p:cNvPicPr>
          <p:nvPr/>
        </p:nvPicPr>
        <p:blipFill>
          <a:blip r:embed="rId7"/>
          <a:stretch>
            <a:fillRect/>
          </a:stretch>
        </p:blipFill>
        <p:spPr>
          <a:xfrm>
            <a:off x="0" y="4412782"/>
            <a:ext cx="3597562" cy="2445218"/>
          </a:xfrm>
          <a:prstGeom prst="rect">
            <a:avLst/>
          </a:prstGeom>
        </p:spPr>
      </p:pic>
      <p:pic>
        <p:nvPicPr>
          <p:cNvPr id="9" name="Image 8">
            <a:extLst>
              <a:ext uri="{FF2B5EF4-FFF2-40B4-BE49-F238E27FC236}">
                <a16:creationId xmlns:a16="http://schemas.microsoft.com/office/drawing/2014/main" id="{9B31583B-B2B7-4E61-91A7-322CDB3E619F}"/>
              </a:ext>
            </a:extLst>
          </p:cNvPr>
          <p:cNvPicPr>
            <a:picLocks noChangeAspect="1"/>
          </p:cNvPicPr>
          <p:nvPr/>
        </p:nvPicPr>
        <p:blipFill>
          <a:blip r:embed="rId8"/>
          <a:stretch>
            <a:fillRect/>
          </a:stretch>
        </p:blipFill>
        <p:spPr>
          <a:xfrm>
            <a:off x="3834460" y="-101035"/>
            <a:ext cx="3767935" cy="2821444"/>
          </a:xfrm>
          <a:prstGeom prst="rect">
            <a:avLst/>
          </a:prstGeom>
        </p:spPr>
      </p:pic>
      <p:pic>
        <p:nvPicPr>
          <p:cNvPr id="4" name="Image 3">
            <a:extLst>
              <a:ext uri="{FF2B5EF4-FFF2-40B4-BE49-F238E27FC236}">
                <a16:creationId xmlns:a16="http://schemas.microsoft.com/office/drawing/2014/main" id="{CCCF4F19-BC76-48AD-9EB4-E0DBAEB41B94}"/>
              </a:ext>
            </a:extLst>
          </p:cNvPr>
          <p:cNvPicPr>
            <a:picLocks noChangeAspect="1"/>
          </p:cNvPicPr>
          <p:nvPr/>
        </p:nvPicPr>
        <p:blipFill>
          <a:blip r:embed="rId9"/>
          <a:stretch>
            <a:fillRect/>
          </a:stretch>
        </p:blipFill>
        <p:spPr>
          <a:xfrm>
            <a:off x="22969" y="0"/>
            <a:ext cx="4067175" cy="2619375"/>
          </a:xfrm>
          <a:prstGeom prst="rect">
            <a:avLst/>
          </a:prstGeom>
        </p:spPr>
      </p:pic>
      <p:pic>
        <p:nvPicPr>
          <p:cNvPr id="12" name="Image 11">
            <a:extLst>
              <a:ext uri="{FF2B5EF4-FFF2-40B4-BE49-F238E27FC236}">
                <a16:creationId xmlns:a16="http://schemas.microsoft.com/office/drawing/2014/main" id="{9B077526-C144-4BD3-A0B6-2EBFFDFC2C24}"/>
              </a:ext>
            </a:extLst>
          </p:cNvPr>
          <p:cNvPicPr>
            <a:picLocks noChangeAspect="1"/>
          </p:cNvPicPr>
          <p:nvPr/>
        </p:nvPicPr>
        <p:blipFill>
          <a:blip r:embed="rId10"/>
          <a:stretch>
            <a:fillRect/>
          </a:stretch>
        </p:blipFill>
        <p:spPr>
          <a:xfrm>
            <a:off x="6536257" y="3919369"/>
            <a:ext cx="2736859" cy="2938631"/>
          </a:xfrm>
          <a:prstGeom prst="rect">
            <a:avLst/>
          </a:prstGeom>
        </p:spPr>
      </p:pic>
      <p:pic>
        <p:nvPicPr>
          <p:cNvPr id="13" name="Image 12">
            <a:extLst>
              <a:ext uri="{FF2B5EF4-FFF2-40B4-BE49-F238E27FC236}">
                <a16:creationId xmlns:a16="http://schemas.microsoft.com/office/drawing/2014/main" id="{93F88ADF-3EC8-4F73-AE0D-BB46DB2D3ACA}"/>
              </a:ext>
            </a:extLst>
          </p:cNvPr>
          <p:cNvPicPr>
            <a:picLocks noChangeAspect="1"/>
          </p:cNvPicPr>
          <p:nvPr/>
        </p:nvPicPr>
        <p:blipFill>
          <a:blip r:embed="rId11"/>
          <a:stretch>
            <a:fillRect/>
          </a:stretch>
        </p:blipFill>
        <p:spPr>
          <a:xfrm>
            <a:off x="3462919" y="4811727"/>
            <a:ext cx="3201698" cy="2082944"/>
          </a:xfrm>
          <a:prstGeom prst="rect">
            <a:avLst/>
          </a:prstGeom>
        </p:spPr>
      </p:pic>
      <p:sp>
        <p:nvSpPr>
          <p:cNvPr id="2" name="Rectangle 1">
            <a:extLst>
              <a:ext uri="{FF2B5EF4-FFF2-40B4-BE49-F238E27FC236}">
                <a16:creationId xmlns:a16="http://schemas.microsoft.com/office/drawing/2014/main" id="{6223A46D-D0B1-44CB-A193-E46DC8BE4816}"/>
              </a:ext>
            </a:extLst>
          </p:cNvPr>
          <p:cNvSpPr/>
          <p:nvPr/>
        </p:nvSpPr>
        <p:spPr>
          <a:xfrm>
            <a:off x="390487" y="202678"/>
            <a:ext cx="55739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territoire vulnérable occupé</a:t>
            </a:r>
            <a:endPar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133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D31D-65B8-46AA-38D8-99026F53C74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FC2D75-FF3D-505E-4CA4-857CAF94A7C4}"/>
              </a:ext>
            </a:extLst>
          </p:cNvPr>
          <p:cNvSpPr>
            <a:spLocks noGrp="1"/>
          </p:cNvSpPr>
          <p:nvPr>
            <p:ph type="ctrTitle"/>
          </p:nvPr>
        </p:nvSpPr>
        <p:spPr>
          <a:xfrm>
            <a:off x="85403" y="156845"/>
            <a:ext cx="9144000" cy="390752"/>
          </a:xfrm>
        </p:spPr>
        <p:txBody>
          <a:bodyPr anchor="t">
            <a:noAutofit/>
          </a:bodyPr>
          <a:lstStyle/>
          <a:p>
            <a:r>
              <a:rPr lang="fr-FR" b="1" dirty="0">
                <a:solidFill>
                  <a:schemeClr val="accent1"/>
                </a:solidFill>
              </a:rPr>
              <a:t>Actions en cours</a:t>
            </a:r>
          </a:p>
        </p:txBody>
      </p:sp>
      <p:sp>
        <p:nvSpPr>
          <p:cNvPr id="3" name="Rectangle 2">
            <a:extLst>
              <a:ext uri="{FF2B5EF4-FFF2-40B4-BE49-F238E27FC236}">
                <a16:creationId xmlns:a16="http://schemas.microsoft.com/office/drawing/2014/main" id="{051CACD0-4124-8999-59CE-C2809D3B1FB3}"/>
              </a:ext>
            </a:extLst>
          </p:cNvPr>
          <p:cNvSpPr/>
          <p:nvPr/>
        </p:nvSpPr>
        <p:spPr>
          <a:xfrm>
            <a:off x="2786744" y="1048782"/>
            <a:ext cx="3167742" cy="827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Lancement étude hydraulique sur la BVO</a:t>
            </a:r>
          </a:p>
        </p:txBody>
      </p:sp>
      <p:sp>
        <p:nvSpPr>
          <p:cNvPr id="5" name="Rectangle 4">
            <a:extLst>
              <a:ext uri="{FF2B5EF4-FFF2-40B4-BE49-F238E27FC236}">
                <a16:creationId xmlns:a16="http://schemas.microsoft.com/office/drawing/2014/main" id="{0DAB1A15-7ADA-0064-0006-8BDE2416B997}"/>
              </a:ext>
            </a:extLst>
          </p:cNvPr>
          <p:cNvSpPr/>
          <p:nvPr/>
        </p:nvSpPr>
        <p:spPr>
          <a:xfrm>
            <a:off x="2786744" y="2074758"/>
            <a:ext cx="3167742" cy="827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ADAPTO – MANABAS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Embouchure et pointe du siège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1EA6F245-33DC-FB2C-6E4C-448BD704C5FA}"/>
              </a:ext>
            </a:extLst>
          </p:cNvPr>
          <p:cNvSpPr/>
          <p:nvPr/>
        </p:nvSpPr>
        <p:spPr>
          <a:xfrm>
            <a:off x="9229403" y="1362019"/>
            <a:ext cx="2425436" cy="11974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Projet INTERREG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BONSAI</a:t>
            </a:r>
          </a:p>
        </p:txBody>
      </p:sp>
      <p:sp>
        <p:nvSpPr>
          <p:cNvPr id="7" name="Rectangle 6">
            <a:extLst>
              <a:ext uri="{FF2B5EF4-FFF2-40B4-BE49-F238E27FC236}">
                <a16:creationId xmlns:a16="http://schemas.microsoft.com/office/drawing/2014/main" id="{53DF134B-B177-860C-C8E8-8F7AD65BBA7A}"/>
              </a:ext>
            </a:extLst>
          </p:cNvPr>
          <p:cNvSpPr/>
          <p:nvPr/>
        </p:nvSpPr>
        <p:spPr>
          <a:xfrm>
            <a:off x="97972" y="3078962"/>
            <a:ext cx="2381278" cy="7184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ROL </a:t>
            </a:r>
          </a:p>
        </p:txBody>
      </p:sp>
      <p:sp>
        <p:nvSpPr>
          <p:cNvPr id="9" name="Rectangle 8">
            <a:extLst>
              <a:ext uri="{FF2B5EF4-FFF2-40B4-BE49-F238E27FC236}">
                <a16:creationId xmlns:a16="http://schemas.microsoft.com/office/drawing/2014/main" id="{C7A39EF5-07D4-06D9-EF15-93B41A35DA51}"/>
              </a:ext>
            </a:extLst>
          </p:cNvPr>
          <p:cNvSpPr/>
          <p:nvPr/>
        </p:nvSpPr>
        <p:spPr>
          <a:xfrm>
            <a:off x="97971" y="1103209"/>
            <a:ext cx="2296886" cy="16655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2025 : redirection du projet d’écoquartier de la ZAC Nouveau Bassin – urbanisme réversible</a:t>
            </a:r>
          </a:p>
        </p:txBody>
      </p:sp>
      <p:sp>
        <p:nvSpPr>
          <p:cNvPr id="10" name="Rectangle 9">
            <a:extLst>
              <a:ext uri="{FF2B5EF4-FFF2-40B4-BE49-F238E27FC236}">
                <a16:creationId xmlns:a16="http://schemas.microsoft.com/office/drawing/2014/main" id="{9FCD693D-668D-B476-12DD-4C0EE7FB1BA2}"/>
              </a:ext>
            </a:extLst>
          </p:cNvPr>
          <p:cNvSpPr/>
          <p:nvPr/>
        </p:nvSpPr>
        <p:spPr>
          <a:xfrm>
            <a:off x="2786744" y="3057356"/>
            <a:ext cx="3145972" cy="827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Etude Rivages 2100</a:t>
            </a:r>
          </a:p>
        </p:txBody>
      </p:sp>
      <p:sp>
        <p:nvSpPr>
          <p:cNvPr id="11" name="Rectangle 10">
            <a:extLst>
              <a:ext uri="{FF2B5EF4-FFF2-40B4-BE49-F238E27FC236}">
                <a16:creationId xmlns:a16="http://schemas.microsoft.com/office/drawing/2014/main" id="{464B3BF2-3D01-E6FF-A4B3-42FC2334A489}"/>
              </a:ext>
            </a:extLst>
          </p:cNvPr>
          <p:cNvSpPr/>
          <p:nvPr/>
        </p:nvSpPr>
        <p:spPr>
          <a:xfrm>
            <a:off x="97971" y="4291755"/>
            <a:ext cx="5834745" cy="827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Notre Littoral pour demain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Etude intentions paysagères + études vulnérabilités camping et aires d’accueil </a:t>
            </a:r>
            <a:r>
              <a:rPr kumimoji="0" lang="fr-FR" sz="1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GdV</a:t>
            </a: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vulnérabilité des entreprises</a:t>
            </a:r>
          </a:p>
        </p:txBody>
      </p:sp>
      <p:sp>
        <p:nvSpPr>
          <p:cNvPr id="12" name="Rectangle 11">
            <a:extLst>
              <a:ext uri="{FF2B5EF4-FFF2-40B4-BE49-F238E27FC236}">
                <a16:creationId xmlns:a16="http://schemas.microsoft.com/office/drawing/2014/main" id="{504F4C03-816F-53FE-9818-A8D6A59937A6}"/>
              </a:ext>
            </a:extLst>
          </p:cNvPr>
          <p:cNvSpPr/>
          <p:nvPr/>
        </p:nvSpPr>
        <p:spPr>
          <a:xfrm>
            <a:off x="6381751" y="1370306"/>
            <a:ext cx="2296886" cy="11974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PEP/PAPI : Programme d’Actions de Prévention des Inondations</a:t>
            </a:r>
          </a:p>
        </p:txBody>
      </p:sp>
      <p:sp>
        <p:nvSpPr>
          <p:cNvPr id="14" name="Rectangle 13">
            <a:extLst>
              <a:ext uri="{FF2B5EF4-FFF2-40B4-BE49-F238E27FC236}">
                <a16:creationId xmlns:a16="http://schemas.microsoft.com/office/drawing/2014/main" id="{20067216-C817-DA38-B068-5C93A6DEB710}"/>
              </a:ext>
            </a:extLst>
          </p:cNvPr>
          <p:cNvSpPr/>
          <p:nvPr/>
        </p:nvSpPr>
        <p:spPr>
          <a:xfrm>
            <a:off x="6440837" y="4236281"/>
            <a:ext cx="5315734" cy="827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Démarche </a:t>
            </a:r>
            <a:r>
              <a:rPr kumimoji="0" lang="fr-FR" sz="1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NormAdapt</a:t>
            </a: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Projet européen </a:t>
            </a:r>
            <a:r>
              <a:rPr kumimoji="0" lang="fr-FR" sz="1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Pathway</a:t>
            </a: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résilience</a:t>
            </a:r>
          </a:p>
        </p:txBody>
      </p:sp>
      <p:sp>
        <p:nvSpPr>
          <p:cNvPr id="15" name="Rectangle 14">
            <a:extLst>
              <a:ext uri="{FF2B5EF4-FFF2-40B4-BE49-F238E27FC236}">
                <a16:creationId xmlns:a16="http://schemas.microsoft.com/office/drawing/2014/main" id="{4C97C921-8E74-4117-7176-AABEB9CC0B38}"/>
              </a:ext>
            </a:extLst>
          </p:cNvPr>
          <p:cNvSpPr/>
          <p:nvPr/>
        </p:nvSpPr>
        <p:spPr>
          <a:xfrm>
            <a:off x="9127672" y="2970111"/>
            <a:ext cx="2628899" cy="827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Travaux club PUP / FNAU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AUCAME</a:t>
            </a:r>
          </a:p>
        </p:txBody>
      </p:sp>
      <p:sp>
        <p:nvSpPr>
          <p:cNvPr id="17" name="Rectangle 16">
            <a:extLst>
              <a:ext uri="{FF2B5EF4-FFF2-40B4-BE49-F238E27FC236}">
                <a16:creationId xmlns:a16="http://schemas.microsoft.com/office/drawing/2014/main" id="{341A9188-89AE-4853-A846-D0E1FAD35DD4}"/>
              </a:ext>
            </a:extLst>
          </p:cNvPr>
          <p:cNvSpPr/>
          <p:nvPr/>
        </p:nvSpPr>
        <p:spPr>
          <a:xfrm>
            <a:off x="6381751" y="2975575"/>
            <a:ext cx="2296886" cy="827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PPRM</a:t>
            </a:r>
          </a:p>
        </p:txBody>
      </p:sp>
      <p:sp>
        <p:nvSpPr>
          <p:cNvPr id="4" name="Rectangle 3">
            <a:extLst>
              <a:ext uri="{FF2B5EF4-FFF2-40B4-BE49-F238E27FC236}">
                <a16:creationId xmlns:a16="http://schemas.microsoft.com/office/drawing/2014/main" id="{59FF3C3B-0C1B-4439-BD37-E3ABDD9A61C8}"/>
              </a:ext>
            </a:extLst>
          </p:cNvPr>
          <p:cNvSpPr/>
          <p:nvPr/>
        </p:nvSpPr>
        <p:spPr>
          <a:xfrm>
            <a:off x="283876" y="5376999"/>
            <a:ext cx="9019150" cy="9233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 besoin concomitant de coordination, de stratégie et d’opérationnel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 besoins de financements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 besoins de gouvernance et de cohérence</a:t>
            </a:r>
          </a:p>
        </p:txBody>
      </p:sp>
    </p:spTree>
    <p:extLst>
      <p:ext uri="{BB962C8B-B14F-4D97-AF65-F5344CB8AC3E}">
        <p14:creationId xmlns:p14="http://schemas.microsoft.com/office/powerpoint/2010/main" val="1726240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C83A1D-7BFE-4E3E-9BEE-51DB61E1250D}"/>
              </a:ext>
            </a:extLst>
          </p:cNvPr>
          <p:cNvSpPr/>
          <p:nvPr/>
        </p:nvSpPr>
        <p:spPr>
          <a:xfrm>
            <a:off x="786455" y="1780560"/>
            <a:ext cx="10423145" cy="322203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Face à une vulnérabilité croissante des interfaces terre-mer-fleuve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Symbol" panose="05050102010706020507" pitchFamily="18" charset="2"/>
              <a:buChar char="Þ"/>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Préparer la basse vallée de l’Orne aux conséquences de la modification de fonctionnement de son estuaire </a:t>
            </a:r>
          </a:p>
          <a:p>
            <a:pPr marL="285750" marR="0" lvl="0" indent="-285750" algn="l" defTabSz="914400" rtl="0" eaLnBrk="1" fontAlgn="auto" latinLnBrk="0" hangingPunct="1">
              <a:lnSpc>
                <a:spcPct val="107000"/>
              </a:lnSpc>
              <a:spcBef>
                <a:spcPts val="0"/>
              </a:spcBef>
              <a:spcAft>
                <a:spcPts val="0"/>
              </a:spcAft>
              <a:buClrTx/>
              <a:buSzTx/>
              <a:buFont typeface="Symbol" panose="05050102010706020507" pitchFamily="18" charset="2"/>
              <a:buChar char="Þ"/>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Concilier adaptation/protection et développement, court, moyen et long terme</a:t>
            </a:r>
            <a:endPar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=&gt; Imaginer un projet de recomposition territorial cohérent et partagé :</a:t>
            </a:r>
            <a:endPar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542A4595-6872-4E37-A5CB-BBF77BF52536}"/>
              </a:ext>
            </a:extLst>
          </p:cNvPr>
          <p:cNvSpPr/>
          <p:nvPr/>
        </p:nvSpPr>
        <p:spPr>
          <a:xfrm>
            <a:off x="87722" y="7994"/>
            <a:ext cx="9424026"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978EE6FE-D566-4478-8183-97A760DEEFDB}"/>
              </a:ext>
            </a:extLst>
          </p:cNvPr>
          <p:cNvSpPr/>
          <p:nvPr/>
        </p:nvSpPr>
        <p:spPr>
          <a:xfrm>
            <a:off x="339089" y="238826"/>
            <a:ext cx="10764339" cy="1255728"/>
          </a:xfrm>
          <a:prstGeom prst="rect">
            <a:avLst/>
          </a:prstGeom>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Nécessité pour l’estuaire d’anticiper les impacts le changement climatique</a:t>
            </a: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 accompagner </a:t>
            </a:r>
            <a:r>
              <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endParaRPr kumimoji="0" lang="fr-FR" sz="28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1FCADC34-913C-4044-B643-2898679E16F9}"/>
              </a:ext>
            </a:extLst>
          </p:cNvPr>
          <p:cNvSpPr/>
          <p:nvPr/>
        </p:nvSpPr>
        <p:spPr>
          <a:xfrm>
            <a:off x="786455" y="5391040"/>
            <a:ext cx="93460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itchFamily="2" charset="2"/>
              </a:rPr>
              <a:t>Opportunité d’un PPA à l’échelle de l’estuaire</a:t>
            </a:r>
            <a:endParaRPr kumimoji="0" lang="fr-FR"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88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80BCE6C-4BD7-175C-492C-2F5DD82ED84F}"/>
            </a:ext>
          </a:extLst>
        </p:cNvPr>
        <p:cNvGrpSpPr/>
        <p:nvPr/>
      </p:nvGrpSpPr>
      <p:grpSpPr bwMode="auto">
        <a:xfrm>
          <a:off x="0" y="0"/>
          <a:ext cx="0" cy="0"/>
          <a:chOff x="0" y="0"/>
          <a:chExt cx="0" cy="0"/>
        </a:xfrm>
      </p:grpSpPr>
      <p:sp>
        <p:nvSpPr>
          <p:cNvPr id="4" name="Espace réservé du texte 3">
            <a:extLst>
              <a:ext uri="{FF2B5EF4-FFF2-40B4-BE49-F238E27FC236}">
                <a16:creationId xmlns:a16="http://schemas.microsoft.com/office/drawing/2014/main" id="{05B4AC97-2223-58C3-14DE-E30D8975ECB8}"/>
              </a:ext>
            </a:extLst>
          </p:cNvPr>
          <p:cNvSpPr>
            <a:spLocks noGrp="1"/>
          </p:cNvSpPr>
          <p:nvPr>
            <p:ph type="body" sz="quarter" idx="10"/>
          </p:nvPr>
        </p:nvSpPr>
        <p:spPr bwMode="auto">
          <a:xfrm>
            <a:off x="1765764" y="1467218"/>
            <a:ext cx="8660465" cy="3249432"/>
          </a:xfrm>
        </p:spPr>
        <p:txBody>
          <a:bodyPr>
            <a:normAutofit/>
          </a:bodyPr>
          <a:lstStyle/>
          <a:p>
            <a:pPr>
              <a:defRPr/>
            </a:pPr>
            <a:r>
              <a:rPr lang="fr-FR" dirty="0"/>
              <a:t>Le Projet Partenarial d’Aménagement</a:t>
            </a:r>
            <a:endParaRPr lang="fr-FR" sz="3200" dirty="0"/>
          </a:p>
        </p:txBody>
      </p:sp>
    </p:spTree>
    <p:extLst>
      <p:ext uri="{BB962C8B-B14F-4D97-AF65-F5344CB8AC3E}">
        <p14:creationId xmlns:p14="http://schemas.microsoft.com/office/powerpoint/2010/main" val="2209542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B3C56D-A369-465B-86B5-D05B9265DF6B}"/>
              </a:ext>
            </a:extLst>
          </p:cNvPr>
          <p:cNvSpPr/>
          <p:nvPr/>
        </p:nvSpPr>
        <p:spPr>
          <a:xfrm>
            <a:off x="265968" y="359612"/>
            <a:ext cx="103525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Le projet partenarial d’aménagement (PPA) : outil pertinent</a:t>
            </a:r>
            <a:endPar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8C9A202E-137D-432E-89EC-10184116751D}"/>
              </a:ext>
            </a:extLst>
          </p:cNvPr>
          <p:cNvSpPr/>
          <p:nvPr/>
        </p:nvSpPr>
        <p:spPr>
          <a:xfrm>
            <a:off x="606783" y="1497976"/>
            <a:ext cx="5207607" cy="364715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Outil fédérateur </a:t>
            </a: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 feuille de route opérationnelle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Contrat</a:t>
            </a: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entre l’État, et (à minima) une intercommunalité (EPCI ou EPT),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Coordonne les efforts pour mener à bien des projets urbains ambitieux</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Image 5">
            <a:extLst>
              <a:ext uri="{FF2B5EF4-FFF2-40B4-BE49-F238E27FC236}">
                <a16:creationId xmlns:a16="http://schemas.microsoft.com/office/drawing/2014/main" id="{66CCA49C-8BAF-4555-B775-2DDB28674814}"/>
              </a:ext>
            </a:extLst>
          </p:cNvPr>
          <p:cNvPicPr>
            <a:picLocks noChangeAspect="1"/>
          </p:cNvPicPr>
          <p:nvPr/>
        </p:nvPicPr>
        <p:blipFill>
          <a:blip r:embed="rId3"/>
          <a:stretch>
            <a:fillRect/>
          </a:stretch>
        </p:blipFill>
        <p:spPr>
          <a:xfrm>
            <a:off x="6096000" y="1030841"/>
            <a:ext cx="4208901" cy="5171175"/>
          </a:xfrm>
          <a:prstGeom prst="rect">
            <a:avLst/>
          </a:prstGeom>
        </p:spPr>
      </p:pic>
    </p:spTree>
    <p:extLst>
      <p:ext uri="{BB962C8B-B14F-4D97-AF65-F5344CB8AC3E}">
        <p14:creationId xmlns:p14="http://schemas.microsoft.com/office/powerpoint/2010/main" val="4192302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C4D344-EDC3-49EF-9616-5DAABDB2B53D}"/>
              </a:ext>
            </a:extLst>
          </p:cNvPr>
          <p:cNvSpPr/>
          <p:nvPr/>
        </p:nvSpPr>
        <p:spPr>
          <a:xfrm>
            <a:off x="1080052" y="1786209"/>
            <a:ext cx="11111948" cy="3170099"/>
          </a:xfrm>
          <a:prstGeom prst="rect">
            <a:avLst/>
          </a:prstGeom>
        </p:spPr>
        <p:txBody>
          <a:bodyPr wrap="square">
            <a:spAutoFit/>
          </a:bodyPr>
          <a:lstStyle/>
          <a:p>
            <a:pPr marL="342900" marR="0" lvl="0" indent="-342900" algn="just"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Apporter des financements complémentaires </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 simplification des démarches administratives</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accompagnement technique de l’Etat</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 outil souple et évolutif </a:t>
            </a: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Démontrer la volonté d’agir </a:t>
            </a:r>
          </a:p>
        </p:txBody>
      </p:sp>
      <p:sp>
        <p:nvSpPr>
          <p:cNvPr id="8" name="Rectangle 7">
            <a:extLst>
              <a:ext uri="{FF2B5EF4-FFF2-40B4-BE49-F238E27FC236}">
                <a16:creationId xmlns:a16="http://schemas.microsoft.com/office/drawing/2014/main" id="{7951B1BA-33E4-436D-B018-01F6195B8BC0}"/>
              </a:ext>
            </a:extLst>
          </p:cNvPr>
          <p:cNvSpPr/>
          <p:nvPr/>
        </p:nvSpPr>
        <p:spPr>
          <a:xfrm>
            <a:off x="144593" y="119937"/>
            <a:ext cx="93121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Intérêts du projet partenarial d’aménagement (PPA) </a:t>
            </a:r>
            <a:endPar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9890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0D54310-4B31-437E-86E3-AC8356E1531A}"/>
              </a:ext>
            </a:extLst>
          </p:cNvPr>
          <p:cNvPicPr/>
          <p:nvPr/>
        </p:nvPicPr>
        <p:blipFill>
          <a:blip r:embed="rId3"/>
          <a:stretch>
            <a:fillRect/>
          </a:stretch>
        </p:blipFill>
        <p:spPr>
          <a:xfrm>
            <a:off x="7853072" y="1157268"/>
            <a:ext cx="4034128" cy="3759213"/>
          </a:xfrm>
          <a:prstGeom prst="rect">
            <a:avLst/>
          </a:prstGeom>
        </p:spPr>
      </p:pic>
      <p:sp>
        <p:nvSpPr>
          <p:cNvPr id="5" name="Rectangle 4">
            <a:extLst>
              <a:ext uri="{FF2B5EF4-FFF2-40B4-BE49-F238E27FC236}">
                <a16:creationId xmlns:a16="http://schemas.microsoft.com/office/drawing/2014/main" id="{99C4D344-EDC3-49EF-9616-5DAABDB2B53D}"/>
              </a:ext>
            </a:extLst>
          </p:cNvPr>
          <p:cNvSpPr/>
          <p:nvPr/>
        </p:nvSpPr>
        <p:spPr>
          <a:xfrm>
            <a:off x="570317" y="1189925"/>
            <a:ext cx="7724598" cy="4878259"/>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Consolider</a:t>
            </a: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 </a:t>
            </a: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une gouvernance</a:t>
            </a:r>
            <a:endPar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Articuler les démarches, </a:t>
            </a: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partager et compléter la connaissance </a:t>
            </a: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 vulnérabilités et opportunités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Construire et garantir une cohérence de vision du territoire par </a:t>
            </a: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 projet démonstrateur de recomposition territoriale « terre-mer-fleuve » à 2100,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Mettre en place une </a:t>
            </a: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opérationnalité</a:t>
            </a: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et des </a:t>
            </a: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sites pilotes exemplaires </a:t>
            </a: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(Nouveau Bassin, Pointe du Siège notamment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Définir un </a:t>
            </a: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calendrier prévisionnel </a:t>
            </a: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et les engagements des parties (études, réalisation, équipements, etc.).</a:t>
            </a:r>
          </a:p>
          <a:p>
            <a:pPr marL="342900" marR="0" lvl="0" indent="-3429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Organiser la </a:t>
            </a:r>
            <a:r>
              <a:rPr kumimoji="0" lang="fr-FR" sz="2200" b="1"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communication</a:t>
            </a:r>
            <a:r>
              <a:rPr kumimoji="0" lang="fr-FR" sz="22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 auprès des acteurs et habitants du territoire</a:t>
            </a:r>
          </a:p>
        </p:txBody>
      </p:sp>
      <p:sp>
        <p:nvSpPr>
          <p:cNvPr id="8" name="Rectangle 7">
            <a:extLst>
              <a:ext uri="{FF2B5EF4-FFF2-40B4-BE49-F238E27FC236}">
                <a16:creationId xmlns:a16="http://schemas.microsoft.com/office/drawing/2014/main" id="{7951B1BA-33E4-436D-B018-01F6195B8BC0}"/>
              </a:ext>
            </a:extLst>
          </p:cNvPr>
          <p:cNvSpPr/>
          <p:nvPr/>
        </p:nvSpPr>
        <p:spPr>
          <a:xfrm>
            <a:off x="144593" y="119937"/>
            <a:ext cx="1157332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Objectifs du projet partenarial d’aménagement (PPA) de l’Estuaire de  l’orne et son littoral </a:t>
            </a: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06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71AFB-D8B3-7A52-B511-4E446CAB86F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EDCDB3-3FC3-1DD7-0230-F5ACF7FF0F6A}"/>
              </a:ext>
            </a:extLst>
          </p:cNvPr>
          <p:cNvSpPr>
            <a:spLocks noGrp="1"/>
          </p:cNvSpPr>
          <p:nvPr>
            <p:ph type="ctrTitle"/>
          </p:nvPr>
        </p:nvSpPr>
        <p:spPr>
          <a:xfrm>
            <a:off x="153800" y="1080029"/>
            <a:ext cx="11472672" cy="5642051"/>
          </a:xfrm>
        </p:spPr>
        <p:txBody>
          <a:bodyPr anchor="ctr">
            <a:noAutofit/>
          </a:bodyPr>
          <a:lstStyle/>
          <a:p>
            <a:r>
              <a:rPr lang="fr-FR" sz="4000" b="1" dirty="0">
                <a:solidFill>
                  <a:srgbClr val="002060"/>
                </a:solidFill>
                <a:latin typeface="+mn-lt"/>
              </a:rPr>
              <a:t>Les grands enjeux pour nos territoires</a:t>
            </a:r>
            <a:br>
              <a:rPr lang="fr-FR" sz="4000" b="1" dirty="0">
                <a:solidFill>
                  <a:srgbClr val="002060"/>
                </a:solidFill>
              </a:rPr>
            </a:br>
            <a:br>
              <a:rPr lang="fr-FR" sz="2000" b="1" dirty="0">
                <a:solidFill>
                  <a:srgbClr val="002060"/>
                </a:solidFill>
              </a:rPr>
            </a:br>
            <a:br>
              <a:rPr lang="fr-FR" sz="2000" b="1" dirty="0">
                <a:solidFill>
                  <a:srgbClr val="002060"/>
                </a:solidFill>
              </a:rPr>
            </a:br>
            <a:r>
              <a:rPr lang="fr-FR" sz="2400" b="1" dirty="0">
                <a:solidFill>
                  <a:srgbClr val="002060"/>
                </a:solidFill>
              </a:rPr>
              <a:t>Changement climatique (eau, chaleur, biodiversités, sols, paysages, risques et vulnérabilités, santé…)</a:t>
            </a:r>
            <a:br>
              <a:rPr lang="fr-FR" sz="2400" b="1" dirty="0">
                <a:solidFill>
                  <a:srgbClr val="002060"/>
                </a:solidFill>
              </a:rPr>
            </a:br>
            <a:br>
              <a:rPr lang="fr-FR" sz="2400" b="1" dirty="0">
                <a:solidFill>
                  <a:srgbClr val="002060"/>
                </a:solidFill>
              </a:rPr>
            </a:br>
            <a:r>
              <a:rPr lang="fr-FR" sz="2400" b="1" dirty="0">
                <a:solidFill>
                  <a:srgbClr val="002060"/>
                </a:solidFill>
              </a:rPr>
              <a:t>Changements sociétaux (démographie, tensions, citoyenneté, attentes contradictoires…)</a:t>
            </a:r>
            <a:br>
              <a:rPr lang="fr-FR" sz="2400" b="1" dirty="0">
                <a:solidFill>
                  <a:srgbClr val="002060"/>
                </a:solidFill>
              </a:rPr>
            </a:br>
            <a:br>
              <a:rPr lang="fr-FR" sz="2400" b="1" dirty="0">
                <a:solidFill>
                  <a:srgbClr val="002060"/>
                </a:solidFill>
              </a:rPr>
            </a:br>
            <a:r>
              <a:rPr lang="fr-FR" sz="2400" b="1" dirty="0">
                <a:solidFill>
                  <a:srgbClr val="002060"/>
                </a:solidFill>
              </a:rPr>
              <a:t>Conciliation développement/ressources (limites planétaires)</a:t>
            </a:r>
            <a:br>
              <a:rPr lang="fr-FR" sz="2400" b="1" dirty="0">
                <a:solidFill>
                  <a:srgbClr val="002060"/>
                </a:solidFill>
              </a:rPr>
            </a:br>
            <a:br>
              <a:rPr lang="fr-FR" sz="2400" b="1" dirty="0">
                <a:solidFill>
                  <a:srgbClr val="002060"/>
                </a:solidFill>
              </a:rPr>
            </a:br>
            <a:r>
              <a:rPr lang="fr-FR" sz="2400" b="1" dirty="0">
                <a:solidFill>
                  <a:srgbClr val="002060"/>
                </a:solidFill>
              </a:rPr>
              <a:t>Justice sociale et environnementale</a:t>
            </a:r>
            <a:br>
              <a:rPr lang="fr-FR" sz="2400" b="1" dirty="0">
                <a:solidFill>
                  <a:srgbClr val="002060"/>
                </a:solidFill>
              </a:rPr>
            </a:br>
            <a:br>
              <a:rPr lang="fr-FR" sz="2400" b="1" dirty="0">
                <a:solidFill>
                  <a:srgbClr val="002060"/>
                </a:solidFill>
              </a:rPr>
            </a:br>
            <a:r>
              <a:rPr lang="fr-FR" sz="2400" b="1" dirty="0">
                <a:solidFill>
                  <a:srgbClr val="002060"/>
                </a:solidFill>
              </a:rPr>
              <a:t>Evolutions technologiques et des métiers</a:t>
            </a:r>
            <a:br>
              <a:rPr lang="fr-FR" sz="2400" b="1" dirty="0">
                <a:solidFill>
                  <a:srgbClr val="002060"/>
                </a:solidFill>
              </a:rPr>
            </a:br>
            <a:br>
              <a:rPr lang="fr-FR" sz="2400" b="1" dirty="0">
                <a:solidFill>
                  <a:srgbClr val="002060"/>
                </a:solidFill>
              </a:rPr>
            </a:br>
            <a:r>
              <a:rPr lang="fr-FR" sz="2400" b="1" dirty="0">
                <a:solidFill>
                  <a:srgbClr val="002060"/>
                </a:solidFill>
              </a:rPr>
              <a:t>… dans un contexte national et international (géopolitique) incertain</a:t>
            </a:r>
            <a:endParaRPr lang="fr-FR" sz="1800" b="1" dirty="0">
              <a:solidFill>
                <a:srgbClr val="002060"/>
              </a:solidFill>
            </a:endParaRPr>
          </a:p>
        </p:txBody>
      </p:sp>
      <p:pic>
        <p:nvPicPr>
          <p:cNvPr id="3" name="Picture 2" descr="Blason de Caen la Mer">
            <a:extLst>
              <a:ext uri="{FF2B5EF4-FFF2-40B4-BE49-F238E27FC236}">
                <a16:creationId xmlns:a16="http://schemas.microsoft.com/office/drawing/2014/main" id="{B252FF18-4360-C1FE-91A1-3422D6E4BA5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752539" y="9348"/>
            <a:ext cx="1425009" cy="104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360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A9F9F-6791-48CB-ADE4-F6195E0D36A2}"/>
              </a:ext>
            </a:extLst>
          </p:cNvPr>
          <p:cNvSpPr/>
          <p:nvPr/>
        </p:nvSpPr>
        <p:spPr>
          <a:xfrm>
            <a:off x="0" y="828972"/>
            <a:ext cx="11406433" cy="5374228"/>
          </a:xfrm>
          <a:prstGeom prst="rect">
            <a:avLst/>
          </a:prstGeom>
        </p:spPr>
        <p:txBody>
          <a:bodyPr wrap="square">
            <a:spAutoFit/>
          </a:bodyPr>
          <a:lstStyle/>
          <a:p>
            <a:pPr marL="449580" marR="0" lvl="0" indent="0" algn="l" defTabSz="914400" rtl="0" eaLnBrk="1" fontAlgn="auto" latinLnBrk="0" hangingPunct="1">
              <a:lnSpc>
                <a:spcPct val="107000"/>
              </a:lnSpc>
              <a:spcBef>
                <a:spcPts val="0"/>
              </a:spcBef>
              <a:spcAft>
                <a:spcPts val="0"/>
              </a:spcAft>
              <a:buClrTx/>
              <a:buSzTx/>
              <a:buFontTx/>
              <a:buNone/>
              <a:tabLst>
                <a:tab pos="4838700" algn="l"/>
              </a:tabLst>
              <a:defRPr/>
            </a:pP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FEDERER : établir une gouvernance de l’estuaire de la BVO et son littoral</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118491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bâtir une gouvernance de l’estuaire </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118618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Animer et conduire le PPA</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450215" marR="0" lvl="0" indent="0" algn="l" defTabSz="914400" rtl="0" eaLnBrk="1" fontAlgn="auto" latinLnBrk="0" hangingPunct="1">
              <a:lnSpc>
                <a:spcPct val="107000"/>
              </a:lnSpc>
              <a:spcBef>
                <a:spcPts val="0"/>
              </a:spcBef>
              <a:spcAft>
                <a:spcPts val="0"/>
              </a:spcAft>
              <a:buClrTx/>
              <a:buSzTx/>
              <a:buFontTx/>
              <a:buNone/>
              <a:tabLst/>
              <a:defRPr/>
            </a:pPr>
            <a:endParaRPr kumimoji="0" lang="fr-FR" sz="1200" b="1" i="0" u="sng"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450215" marR="0" lvl="0" indent="0" algn="l" defTabSz="914400" rtl="0" eaLnBrk="1" fontAlgn="auto" latinLnBrk="0" hangingPunct="1">
              <a:lnSpc>
                <a:spcPct val="107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CONNAITRE : partager, compléter les connaissances et préciser les enjeux</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118491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anose="020B0604030504040204" pitchFamily="34" charset="0"/>
              </a:rPr>
              <a:t>Collecter, croiser et compléter les connaissances actuelles </a:t>
            </a:r>
          </a:p>
          <a:p>
            <a:pPr marL="118491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anose="020B0604030504040204" pitchFamily="34" charset="0"/>
              </a:rPr>
              <a:t>Qualifier </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les vulnérabilités des communes littorales et des bords de l’Orne</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449580" marR="0" lvl="0" indent="0" algn="l" defTabSz="914400" rtl="0" eaLnBrk="1" fontAlgn="auto" latinLnBrk="0" hangingPunct="1">
              <a:lnSpc>
                <a:spcPct val="107000"/>
              </a:lnSpc>
              <a:spcBef>
                <a:spcPts val="0"/>
              </a:spcBef>
              <a:spcAft>
                <a:spcPts val="0"/>
              </a:spcAft>
              <a:buClrTx/>
              <a:buSzTx/>
              <a:buFontTx/>
              <a:buNone/>
              <a:tabLst/>
              <a:defRPr/>
            </a:pPr>
            <a:endParaRPr kumimoji="0" lang="fr-FR" sz="1200" b="1" i="0" u="sng"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endParaRPr>
          </a:p>
          <a:p>
            <a:pPr marL="449580" marR="0" lvl="0" indent="0" algn="l" defTabSz="914400" rtl="0" eaLnBrk="1" fontAlgn="auto" latinLnBrk="0" hangingPunct="1">
              <a:lnSpc>
                <a:spcPct val="107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ANTICIPER : élaborer une stratégie et des scénarios de recomposition spatiale en plusieurs phases</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 :</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118491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identifier des secteurs de projets de court, moyen et long terme</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120015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Définir une stratégie d’aménagement et d’adaptation du territoire </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118491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établir un plan guide</a:t>
            </a:r>
            <a:r>
              <a:rPr kumimoji="0" lang="fr-FR" sz="7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 </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 de recomposition du territoire</a:t>
            </a:r>
          </a:p>
          <a:p>
            <a:pPr marL="118491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rPr>
              <a:t>définir une stratégie foncière et les modalités opérationnelles</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449580" marR="0" lvl="0" indent="0" algn="l" defTabSz="914400" rtl="0" eaLnBrk="1" fontAlgn="auto" latinLnBrk="0" hangingPunct="1">
              <a:lnSpc>
                <a:spcPct val="107000"/>
              </a:lnSpc>
              <a:spcBef>
                <a:spcPts val="0"/>
              </a:spcBef>
              <a:spcAft>
                <a:spcPts val="0"/>
              </a:spcAft>
              <a:buClrTx/>
              <a:buSzTx/>
              <a:buFontTx/>
              <a:buNone/>
              <a:tabLst/>
              <a:defRPr/>
            </a:pPr>
            <a:endParaRPr kumimoji="0" lang="fr-FR" sz="1200" b="1" i="0" u="sng"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endParaRPr>
          </a:p>
          <a:p>
            <a:pPr marL="449580" marR="0" lvl="0" indent="0" algn="l" defTabSz="914400" rtl="0" eaLnBrk="1" fontAlgn="auto" latinLnBrk="0" hangingPunct="1">
              <a:lnSpc>
                <a:spcPct val="107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AGIR : mettre en œuvre le plan de recomposition et les opérations d’ores-et-déjà identifiées</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a:p>
            <a:pPr marL="89916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anose="020B0604030504040204" pitchFamily="34" charset="0"/>
              </a:rPr>
              <a:t>mettre en œuvre le scénario de recomposition spatiale, notamment au travers de sites démonstrateurs</a:t>
            </a:r>
          </a:p>
          <a:p>
            <a:pPr marL="89916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anose="020B0604030504040204" pitchFamily="34" charset="0"/>
              </a:rPr>
              <a:t>engager la relocalisation des équipements et populations exposés.</a:t>
            </a:r>
          </a:p>
          <a:p>
            <a:pPr marL="89916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anose="020B0604030504040204" pitchFamily="34" charset="0"/>
              </a:rPr>
              <a:t>mettre en œuvre des mesures de réduction de la vulnérabilité, des mesures d’atténuation et des mesures de renaturation.</a:t>
            </a:r>
          </a:p>
          <a:p>
            <a:pPr marL="449580" marR="0" lvl="0" indent="0" algn="l" defTabSz="914400" rtl="0" eaLnBrk="1" fontAlgn="auto" latinLnBrk="0" hangingPunct="1">
              <a:lnSpc>
                <a:spcPct val="107000"/>
              </a:lnSpc>
              <a:spcBef>
                <a:spcPts val="0"/>
              </a:spcBef>
              <a:spcAft>
                <a:spcPts val="0"/>
              </a:spcAft>
              <a:buClrTx/>
              <a:buSzTx/>
              <a:buFontTx/>
              <a:buNone/>
              <a:tabLst/>
              <a:defRPr/>
            </a:pPr>
            <a:endParaRPr kumimoji="0" lang="fr-FR" sz="1200" b="1" i="0" u="sng"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endParaRPr>
          </a:p>
          <a:p>
            <a:pPr marL="449580" marR="0" lvl="0" indent="0" algn="l" defTabSz="914400" rtl="0" eaLnBrk="1" fontAlgn="auto" latinLnBrk="0" hangingPunct="1">
              <a:lnSpc>
                <a:spcPct val="107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Segoe UI" panose="020B0502040204020203" pitchFamily="34" charset="0"/>
                <a:cs typeface="Tahoma" panose="020B0604030504040204" pitchFamily="34" charset="0"/>
              </a:rPr>
              <a:t>COMMUNIQUER : sensibiliser les acteurs, associer les acteurs socio-économiques et les habitants.</a:t>
            </a:r>
            <a:endPar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Arial" panose="020B060402020202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CF68904-4FC8-4CF0-B8CD-666CD7859F51}"/>
              </a:ext>
            </a:extLst>
          </p:cNvPr>
          <p:cNvSpPr/>
          <p:nvPr/>
        </p:nvSpPr>
        <p:spPr>
          <a:xfrm>
            <a:off x="0" y="123944"/>
            <a:ext cx="1029160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Les axes opérationnels du PPA de l’estuaire et son littoral…</a:t>
            </a:r>
            <a:endPar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1681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C84B6AE7-9D3F-556B-1FB7-459A7BFF5036}"/>
              </a:ext>
            </a:extLst>
          </p:cNvPr>
          <p:cNvSpPr/>
          <p:nvPr/>
        </p:nvSpPr>
        <p:spPr>
          <a:xfrm>
            <a:off x="9291294" y="1060380"/>
            <a:ext cx="2702289" cy="458072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34CB3249-D83A-7ECE-7E50-5A58602EB454}"/>
              </a:ext>
            </a:extLst>
          </p:cNvPr>
          <p:cNvSpPr/>
          <p:nvPr/>
        </p:nvSpPr>
        <p:spPr>
          <a:xfrm>
            <a:off x="271283" y="1123983"/>
            <a:ext cx="3245419" cy="2239927"/>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Assemblée plénière des parties prenantes. </a:t>
            </a:r>
          </a:p>
          <a:p>
            <a:pPr algn="ctr"/>
            <a:r>
              <a:rPr lang="fr-FR" dirty="0">
                <a:solidFill>
                  <a:schemeClr val="tx1"/>
                </a:solidFill>
              </a:rPr>
              <a:t>Rôle </a:t>
            </a:r>
            <a:r>
              <a:rPr lang="fr-FR" b="1" dirty="0">
                <a:solidFill>
                  <a:srgbClr val="FF0000"/>
                </a:solidFill>
              </a:rPr>
              <a:t>consultatif</a:t>
            </a:r>
            <a:endParaRPr lang="fr-FR" b="1" dirty="0">
              <a:solidFill>
                <a:schemeClr val="tx1"/>
              </a:solidFill>
            </a:endParaRPr>
          </a:p>
        </p:txBody>
      </p:sp>
      <p:sp>
        <p:nvSpPr>
          <p:cNvPr id="6" name="Rectangle : coins arrondis 5">
            <a:extLst>
              <a:ext uri="{FF2B5EF4-FFF2-40B4-BE49-F238E27FC236}">
                <a16:creationId xmlns:a16="http://schemas.microsoft.com/office/drawing/2014/main" id="{B63D0539-5C61-6CB7-820A-822A72736902}"/>
              </a:ext>
            </a:extLst>
          </p:cNvPr>
          <p:cNvSpPr/>
          <p:nvPr/>
        </p:nvSpPr>
        <p:spPr>
          <a:xfrm>
            <a:off x="2770324" y="4019603"/>
            <a:ext cx="2767024" cy="20034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Comité de pilotage</a:t>
            </a:r>
          </a:p>
          <a:p>
            <a:pPr algn="ctr"/>
            <a:r>
              <a:rPr lang="fr-FR" dirty="0"/>
              <a:t>Partenaires </a:t>
            </a:r>
            <a:r>
              <a:rPr lang="fr-FR" dirty="0" err="1"/>
              <a:t>co-signataire</a:t>
            </a:r>
            <a:r>
              <a:rPr lang="fr-FR" dirty="0"/>
              <a:t>.</a:t>
            </a:r>
          </a:p>
          <a:p>
            <a:pPr algn="ctr"/>
            <a:r>
              <a:rPr lang="fr-FR" dirty="0"/>
              <a:t>Rôle </a:t>
            </a:r>
            <a:r>
              <a:rPr lang="fr-FR" dirty="0">
                <a:solidFill>
                  <a:srgbClr val="FF0000"/>
                </a:solidFill>
              </a:rPr>
              <a:t>décisionnel</a:t>
            </a:r>
            <a:endParaRPr lang="fr-FR" dirty="0"/>
          </a:p>
        </p:txBody>
      </p:sp>
      <p:sp>
        <p:nvSpPr>
          <p:cNvPr id="7" name="Rectangle 6">
            <a:extLst>
              <a:ext uri="{FF2B5EF4-FFF2-40B4-BE49-F238E27FC236}">
                <a16:creationId xmlns:a16="http://schemas.microsoft.com/office/drawing/2014/main" id="{DACF419F-B094-FDAC-7B9F-FFB14BA2A412}"/>
              </a:ext>
            </a:extLst>
          </p:cNvPr>
          <p:cNvSpPr/>
          <p:nvPr/>
        </p:nvSpPr>
        <p:spPr>
          <a:xfrm>
            <a:off x="9667452" y="1918452"/>
            <a:ext cx="1842976" cy="917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Groupe de travail </a:t>
            </a:r>
            <a:r>
              <a:rPr lang="fr-FR" dirty="0"/>
              <a:t>thématique / géographique</a:t>
            </a:r>
          </a:p>
        </p:txBody>
      </p:sp>
      <p:sp>
        <p:nvSpPr>
          <p:cNvPr id="8" name="Rectangle 7">
            <a:extLst>
              <a:ext uri="{FF2B5EF4-FFF2-40B4-BE49-F238E27FC236}">
                <a16:creationId xmlns:a16="http://schemas.microsoft.com/office/drawing/2014/main" id="{26D069F3-3692-0B25-C8DC-CA730DAE12E4}"/>
              </a:ext>
            </a:extLst>
          </p:cNvPr>
          <p:cNvSpPr/>
          <p:nvPr/>
        </p:nvSpPr>
        <p:spPr>
          <a:xfrm>
            <a:off x="9911439" y="4014293"/>
            <a:ext cx="1416816" cy="11219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t>Maitre d’ouvrage/ Prestataire</a:t>
            </a:r>
          </a:p>
        </p:txBody>
      </p:sp>
      <p:sp>
        <p:nvSpPr>
          <p:cNvPr id="9" name="Flèche : droite 8">
            <a:extLst>
              <a:ext uri="{FF2B5EF4-FFF2-40B4-BE49-F238E27FC236}">
                <a16:creationId xmlns:a16="http://schemas.microsoft.com/office/drawing/2014/main" id="{E8624627-3249-0D16-88DC-0A3E108431DE}"/>
              </a:ext>
            </a:extLst>
          </p:cNvPr>
          <p:cNvSpPr/>
          <p:nvPr/>
        </p:nvSpPr>
        <p:spPr>
          <a:xfrm rot="2909860">
            <a:off x="1664288" y="3732288"/>
            <a:ext cx="1291597" cy="484632"/>
          </a:xfrm>
          <a:prstGeom prst="rightArrow">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600" dirty="0">
                <a:solidFill>
                  <a:schemeClr val="tx1"/>
                </a:solidFill>
              </a:rPr>
              <a:t>Propose</a:t>
            </a:r>
          </a:p>
        </p:txBody>
      </p:sp>
      <p:sp>
        <p:nvSpPr>
          <p:cNvPr id="10" name="Pentagone 9">
            <a:extLst>
              <a:ext uri="{FF2B5EF4-FFF2-40B4-BE49-F238E27FC236}">
                <a16:creationId xmlns:a16="http://schemas.microsoft.com/office/drawing/2014/main" id="{23006795-6835-E283-B236-0AEE47627F0C}"/>
              </a:ext>
            </a:extLst>
          </p:cNvPr>
          <p:cNvSpPr/>
          <p:nvPr/>
        </p:nvSpPr>
        <p:spPr>
          <a:xfrm>
            <a:off x="6673448" y="3128204"/>
            <a:ext cx="2192021" cy="1820868"/>
          </a:xfrm>
          <a:prstGeom prst="pentag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Comité technique </a:t>
            </a:r>
            <a:r>
              <a:rPr lang="fr-FR" dirty="0">
                <a:solidFill>
                  <a:schemeClr val="tx1"/>
                </a:solidFill>
              </a:rPr>
              <a:t>Rôle</a:t>
            </a:r>
            <a:r>
              <a:rPr lang="fr-FR" dirty="0"/>
              <a:t> </a:t>
            </a:r>
            <a:r>
              <a:rPr lang="fr-FR" dirty="0">
                <a:solidFill>
                  <a:srgbClr val="FF0000"/>
                </a:solidFill>
              </a:rPr>
              <a:t>Préparatoire</a:t>
            </a:r>
            <a:endParaRPr lang="fr-FR" dirty="0"/>
          </a:p>
        </p:txBody>
      </p:sp>
      <p:sp>
        <p:nvSpPr>
          <p:cNvPr id="11" name="Flèche : gauche 10">
            <a:extLst>
              <a:ext uri="{FF2B5EF4-FFF2-40B4-BE49-F238E27FC236}">
                <a16:creationId xmlns:a16="http://schemas.microsoft.com/office/drawing/2014/main" id="{1F0D8F0D-BC83-29D2-1DBF-2FB27525C0E7}"/>
              </a:ext>
            </a:extLst>
          </p:cNvPr>
          <p:cNvSpPr/>
          <p:nvPr/>
        </p:nvSpPr>
        <p:spPr>
          <a:xfrm rot="20473152">
            <a:off x="5489012" y="4069219"/>
            <a:ext cx="1420349" cy="455894"/>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Prépare</a:t>
            </a:r>
          </a:p>
        </p:txBody>
      </p:sp>
      <p:sp>
        <p:nvSpPr>
          <p:cNvPr id="12" name="Flèche : gauche 11">
            <a:extLst>
              <a:ext uri="{FF2B5EF4-FFF2-40B4-BE49-F238E27FC236}">
                <a16:creationId xmlns:a16="http://schemas.microsoft.com/office/drawing/2014/main" id="{AA6EBBD0-DC19-0537-76C4-9EE58FE368A2}"/>
              </a:ext>
            </a:extLst>
          </p:cNvPr>
          <p:cNvSpPr/>
          <p:nvPr/>
        </p:nvSpPr>
        <p:spPr>
          <a:xfrm rot="20009686">
            <a:off x="8052510" y="2791923"/>
            <a:ext cx="1700333" cy="4558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Soumet</a:t>
            </a:r>
          </a:p>
        </p:txBody>
      </p:sp>
      <p:sp>
        <p:nvSpPr>
          <p:cNvPr id="13" name="Flèche : gauche 12">
            <a:extLst>
              <a:ext uri="{FF2B5EF4-FFF2-40B4-BE49-F238E27FC236}">
                <a16:creationId xmlns:a16="http://schemas.microsoft.com/office/drawing/2014/main" id="{9E3089DA-680B-5297-EB83-692C78D00E32}"/>
              </a:ext>
            </a:extLst>
          </p:cNvPr>
          <p:cNvSpPr/>
          <p:nvPr/>
        </p:nvSpPr>
        <p:spPr>
          <a:xfrm rot="1099330">
            <a:off x="8471447" y="4307740"/>
            <a:ext cx="1514926" cy="343839"/>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a:t>Rend compte</a:t>
            </a:r>
          </a:p>
        </p:txBody>
      </p:sp>
      <p:sp>
        <p:nvSpPr>
          <p:cNvPr id="14" name="Flèche : droite 13">
            <a:extLst>
              <a:ext uri="{FF2B5EF4-FFF2-40B4-BE49-F238E27FC236}">
                <a16:creationId xmlns:a16="http://schemas.microsoft.com/office/drawing/2014/main" id="{F3CA09AA-D323-C8D7-F21A-36E84DF1F2E3}"/>
              </a:ext>
            </a:extLst>
          </p:cNvPr>
          <p:cNvSpPr/>
          <p:nvPr/>
        </p:nvSpPr>
        <p:spPr>
          <a:xfrm rot="20227688">
            <a:off x="5563202" y="4701620"/>
            <a:ext cx="1428539" cy="484632"/>
          </a:xfrm>
          <a:prstGeom prst="rightArrow">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600" dirty="0">
                <a:solidFill>
                  <a:schemeClr val="tx1"/>
                </a:solidFill>
              </a:rPr>
              <a:t>Oriente</a:t>
            </a:r>
          </a:p>
        </p:txBody>
      </p:sp>
      <p:grpSp>
        <p:nvGrpSpPr>
          <p:cNvPr id="15" name="Groupe 14">
            <a:extLst>
              <a:ext uri="{FF2B5EF4-FFF2-40B4-BE49-F238E27FC236}">
                <a16:creationId xmlns:a16="http://schemas.microsoft.com/office/drawing/2014/main" id="{5E5AF8B6-64D6-6B98-C146-29A3E005F99A}"/>
              </a:ext>
            </a:extLst>
          </p:cNvPr>
          <p:cNvGrpSpPr/>
          <p:nvPr/>
        </p:nvGrpSpPr>
        <p:grpSpPr>
          <a:xfrm>
            <a:off x="2651375" y="3106073"/>
            <a:ext cx="484632" cy="1232273"/>
            <a:chOff x="3027879" y="3567338"/>
            <a:chExt cx="484632" cy="1232273"/>
          </a:xfrm>
        </p:grpSpPr>
        <p:sp>
          <p:nvSpPr>
            <p:cNvPr id="16" name="Flèche : droite 15">
              <a:extLst>
                <a:ext uri="{FF2B5EF4-FFF2-40B4-BE49-F238E27FC236}">
                  <a16:creationId xmlns:a16="http://schemas.microsoft.com/office/drawing/2014/main" id="{382ABD4B-80C0-360F-2607-10C5AFF98C71}"/>
                </a:ext>
              </a:extLst>
            </p:cNvPr>
            <p:cNvSpPr/>
            <p:nvPr/>
          </p:nvSpPr>
          <p:spPr>
            <a:xfrm rot="13783095">
              <a:off x="2654058" y="3941159"/>
              <a:ext cx="1232273" cy="484632"/>
            </a:xfrm>
            <a:prstGeom prst="rightArrow">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600" dirty="0">
                <a:solidFill>
                  <a:schemeClr val="tx1"/>
                </a:solidFill>
              </a:endParaRPr>
            </a:p>
          </p:txBody>
        </p:sp>
        <p:sp>
          <p:nvSpPr>
            <p:cNvPr id="17" name="Rectangle 16">
              <a:extLst>
                <a:ext uri="{FF2B5EF4-FFF2-40B4-BE49-F238E27FC236}">
                  <a16:creationId xmlns:a16="http://schemas.microsoft.com/office/drawing/2014/main" id="{94D1CE36-952E-40C3-4E04-812337DE27EA}"/>
                </a:ext>
              </a:extLst>
            </p:cNvPr>
            <p:cNvSpPr/>
            <p:nvPr/>
          </p:nvSpPr>
          <p:spPr>
            <a:xfrm rot="2952015">
              <a:off x="2817827" y="3963925"/>
              <a:ext cx="930256" cy="369332"/>
            </a:xfrm>
            <a:prstGeom prst="rect">
              <a:avLst/>
            </a:prstGeom>
          </p:spPr>
          <p:txBody>
            <a:bodyPr wrap="none">
              <a:spAutoFit/>
            </a:bodyPr>
            <a:lstStyle/>
            <a:p>
              <a:pPr algn="ctr"/>
              <a:r>
                <a:rPr lang="fr-FR" dirty="0"/>
                <a:t>Informe</a:t>
              </a:r>
            </a:p>
          </p:txBody>
        </p:sp>
      </p:grpSp>
      <p:sp>
        <p:nvSpPr>
          <p:cNvPr id="18" name="Flèche : angle droit à deux pointes 17">
            <a:extLst>
              <a:ext uri="{FF2B5EF4-FFF2-40B4-BE49-F238E27FC236}">
                <a16:creationId xmlns:a16="http://schemas.microsoft.com/office/drawing/2014/main" id="{E07D06FA-1BA7-5B46-69FD-B0116E20C1E0}"/>
              </a:ext>
            </a:extLst>
          </p:cNvPr>
          <p:cNvSpPr/>
          <p:nvPr/>
        </p:nvSpPr>
        <p:spPr>
          <a:xfrm rot="13418144">
            <a:off x="4609060" y="2949236"/>
            <a:ext cx="1689771" cy="1920453"/>
          </a:xfrm>
          <a:prstGeom prst="leftUpArrow">
            <a:avLst>
              <a:gd name="adj1" fmla="val 10521"/>
              <a:gd name="adj2" fmla="val 14877"/>
              <a:gd name="adj3" fmla="val 25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600" dirty="0">
              <a:solidFill>
                <a:schemeClr val="tx1"/>
              </a:solidFill>
            </a:endParaRPr>
          </a:p>
        </p:txBody>
      </p:sp>
      <p:sp>
        <p:nvSpPr>
          <p:cNvPr id="19" name="Rectangle 18">
            <a:extLst>
              <a:ext uri="{FF2B5EF4-FFF2-40B4-BE49-F238E27FC236}">
                <a16:creationId xmlns:a16="http://schemas.microsoft.com/office/drawing/2014/main" id="{2EF7F10B-3643-D9AE-673A-EBE807706BA7}"/>
              </a:ext>
            </a:extLst>
          </p:cNvPr>
          <p:cNvSpPr/>
          <p:nvPr/>
        </p:nvSpPr>
        <p:spPr>
          <a:xfrm>
            <a:off x="5063464" y="3072027"/>
            <a:ext cx="1031051" cy="369332"/>
          </a:xfrm>
          <a:prstGeom prst="rect">
            <a:avLst/>
          </a:prstGeom>
        </p:spPr>
        <p:txBody>
          <a:bodyPr wrap="none">
            <a:spAutoFit/>
          </a:bodyPr>
          <a:lstStyle/>
          <a:p>
            <a:pPr algn="ctr"/>
            <a:r>
              <a:rPr lang="fr-FR" dirty="0"/>
              <a:t>Conseille</a:t>
            </a:r>
          </a:p>
        </p:txBody>
      </p:sp>
      <p:sp>
        <p:nvSpPr>
          <p:cNvPr id="20" name="Rectangle 19">
            <a:extLst>
              <a:ext uri="{FF2B5EF4-FFF2-40B4-BE49-F238E27FC236}">
                <a16:creationId xmlns:a16="http://schemas.microsoft.com/office/drawing/2014/main" id="{F29332FE-9A0C-2EAB-29F0-643BE53CFF35}"/>
              </a:ext>
            </a:extLst>
          </p:cNvPr>
          <p:cNvSpPr/>
          <p:nvPr/>
        </p:nvSpPr>
        <p:spPr>
          <a:xfrm>
            <a:off x="132503" y="224886"/>
            <a:ext cx="8574783" cy="523220"/>
          </a:xfrm>
          <a:prstGeom prst="rect">
            <a:avLst/>
          </a:prstGeom>
        </p:spPr>
        <p:txBody>
          <a:bodyPr wrap="none">
            <a:spAutoFit/>
          </a:bodyPr>
          <a:lstStyle/>
          <a:p>
            <a:r>
              <a:rPr lang="fr-FR" sz="2800" b="1" dirty="0">
                <a:solidFill>
                  <a:schemeClr val="accent1"/>
                </a:solidFill>
                <a:latin typeface="Century Gothic" panose="020B0502020202020204" pitchFamily="34" charset="0"/>
              </a:rPr>
              <a:t>Gouvernance proposée du PPA : 4 instances clé</a:t>
            </a:r>
            <a:endParaRPr lang="fr-FR" sz="2800" dirty="0">
              <a:latin typeface="Century Gothic" panose="020B0502020202020204" pitchFamily="34" charset="0"/>
            </a:endParaRPr>
          </a:p>
        </p:txBody>
      </p:sp>
      <p:sp>
        <p:nvSpPr>
          <p:cNvPr id="21" name="Étiquette 20">
            <a:extLst>
              <a:ext uri="{FF2B5EF4-FFF2-40B4-BE49-F238E27FC236}">
                <a16:creationId xmlns:a16="http://schemas.microsoft.com/office/drawing/2014/main" id="{46852531-CB96-0DFD-1582-24B0257FD1AE}"/>
              </a:ext>
            </a:extLst>
          </p:cNvPr>
          <p:cNvSpPr/>
          <p:nvPr/>
        </p:nvSpPr>
        <p:spPr>
          <a:xfrm>
            <a:off x="4335940" y="1249355"/>
            <a:ext cx="2305207" cy="1589042"/>
          </a:xfrm>
          <a:prstGeom prst="plaqu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Conseil scientifique. </a:t>
            </a:r>
          </a:p>
          <a:p>
            <a:pPr algn="ctr"/>
            <a:r>
              <a:rPr lang="fr-FR" b="1" dirty="0">
                <a:solidFill>
                  <a:schemeClr val="tx1"/>
                </a:solidFill>
              </a:rPr>
              <a:t>Rôle </a:t>
            </a:r>
            <a:r>
              <a:rPr lang="fr-FR" b="1" dirty="0">
                <a:solidFill>
                  <a:srgbClr val="FF0000"/>
                </a:solidFill>
              </a:rPr>
              <a:t>Consultatif</a:t>
            </a:r>
            <a:endParaRPr lang="fr-FR" dirty="0">
              <a:solidFill>
                <a:schemeClr val="tx1"/>
              </a:solidFill>
            </a:endParaRPr>
          </a:p>
        </p:txBody>
      </p:sp>
      <p:pic>
        <p:nvPicPr>
          <p:cNvPr id="22" name="Image 21">
            <a:extLst>
              <a:ext uri="{FF2B5EF4-FFF2-40B4-BE49-F238E27FC236}">
                <a16:creationId xmlns:a16="http://schemas.microsoft.com/office/drawing/2014/main" id="{A1398E6A-E8BE-40F0-59B1-C9E49AFF5B79}"/>
              </a:ext>
            </a:extLst>
          </p:cNvPr>
          <p:cNvPicPr/>
          <p:nvPr/>
        </p:nvPicPr>
        <p:blipFill>
          <a:blip r:embed="rId2"/>
          <a:stretch/>
        </p:blipFill>
        <p:spPr bwMode="auto">
          <a:xfrm>
            <a:off x="9528822" y="5809300"/>
            <a:ext cx="1095374" cy="844234"/>
          </a:xfrm>
          <a:prstGeom prst="rect">
            <a:avLst/>
          </a:prstGeom>
        </p:spPr>
      </p:pic>
      <p:pic>
        <p:nvPicPr>
          <p:cNvPr id="2" name="Picture 2" descr="Blason de Caen la Mer">
            <a:extLst>
              <a:ext uri="{FF2B5EF4-FFF2-40B4-BE49-F238E27FC236}">
                <a16:creationId xmlns:a16="http://schemas.microsoft.com/office/drawing/2014/main" id="{9C53E021-8900-6385-156D-9A7DBB075E7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65403" y="5641108"/>
            <a:ext cx="1425009" cy="104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38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465453" y="2123547"/>
            <a:ext cx="7744570" cy="3013544"/>
          </a:xfrm>
          <a:noFill/>
        </p:spPr>
        <p:txBody>
          <a:bodyPr/>
          <a:lstStyle/>
          <a:p>
            <a:r>
              <a:rPr lang="fr-FR" dirty="0"/>
              <a:t>Merci pour votre attention</a:t>
            </a:r>
          </a:p>
        </p:txBody>
      </p:sp>
    </p:spTree>
    <p:extLst>
      <p:ext uri="{BB962C8B-B14F-4D97-AF65-F5344CB8AC3E}">
        <p14:creationId xmlns:p14="http://schemas.microsoft.com/office/powerpoint/2010/main" val="422438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2310B-481B-DA78-821C-77B1099CB1E0}"/>
              </a:ext>
            </a:extLst>
          </p:cNvPr>
          <p:cNvSpPr>
            <a:spLocks noGrp="1"/>
          </p:cNvSpPr>
          <p:nvPr>
            <p:ph type="ctrTitle"/>
          </p:nvPr>
        </p:nvSpPr>
        <p:spPr>
          <a:xfrm>
            <a:off x="969264" y="1964731"/>
            <a:ext cx="10253472" cy="4806778"/>
          </a:xfrm>
        </p:spPr>
        <p:txBody>
          <a:bodyPr anchor="ctr">
            <a:noAutofit/>
          </a:bodyPr>
          <a:lstStyle/>
          <a:p>
            <a:r>
              <a:rPr lang="fr-FR" sz="2400" b="1" dirty="0">
                <a:solidFill>
                  <a:srgbClr val="002060"/>
                </a:solidFill>
              </a:rPr>
              <a:t>Habitabilité et Soutenabilité du territoire /ressources – capacités d’accueil</a:t>
            </a:r>
            <a:br>
              <a:rPr lang="fr-FR" sz="2400" b="1" dirty="0">
                <a:solidFill>
                  <a:srgbClr val="002060"/>
                </a:solidFill>
              </a:rPr>
            </a:br>
            <a:br>
              <a:rPr lang="fr-FR" sz="2400" b="1" dirty="0">
                <a:solidFill>
                  <a:srgbClr val="002060"/>
                </a:solidFill>
              </a:rPr>
            </a:br>
            <a:r>
              <a:rPr lang="fr-FR" sz="2400" b="1" dirty="0">
                <a:solidFill>
                  <a:srgbClr val="002060"/>
                </a:solidFill>
              </a:rPr>
              <a:t>Attractivité et/ou hospitalité</a:t>
            </a:r>
            <a:br>
              <a:rPr lang="fr-FR" sz="2400" b="1" dirty="0">
                <a:solidFill>
                  <a:srgbClr val="002060"/>
                </a:solidFill>
              </a:rPr>
            </a:br>
            <a:br>
              <a:rPr lang="fr-FR" sz="2400" b="1" dirty="0">
                <a:solidFill>
                  <a:srgbClr val="002060"/>
                </a:solidFill>
              </a:rPr>
            </a:br>
            <a:r>
              <a:rPr lang="fr-FR" sz="2400" b="1" dirty="0">
                <a:solidFill>
                  <a:srgbClr val="002060"/>
                </a:solidFill>
              </a:rPr>
              <a:t>Nouveaux modes d’aménagements et d’habiter (mobilité)</a:t>
            </a:r>
            <a:br>
              <a:rPr lang="fr-FR" sz="2400" b="1" dirty="0">
                <a:solidFill>
                  <a:srgbClr val="002060"/>
                </a:solidFill>
              </a:rPr>
            </a:br>
            <a:br>
              <a:rPr lang="fr-FR" sz="2400" b="1" dirty="0">
                <a:solidFill>
                  <a:srgbClr val="002060"/>
                </a:solidFill>
              </a:rPr>
            </a:br>
            <a:r>
              <a:rPr lang="fr-FR" sz="2400" b="1" dirty="0">
                <a:solidFill>
                  <a:srgbClr val="002060"/>
                </a:solidFill>
              </a:rPr>
              <a:t>Nouveaux modèles économiques et juridiques </a:t>
            </a:r>
            <a:br>
              <a:rPr lang="fr-FR" sz="2400" b="1" dirty="0">
                <a:solidFill>
                  <a:srgbClr val="002060"/>
                </a:solidFill>
              </a:rPr>
            </a:br>
            <a:br>
              <a:rPr lang="fr-FR" sz="2400" b="1" dirty="0">
                <a:solidFill>
                  <a:srgbClr val="002060"/>
                </a:solidFill>
              </a:rPr>
            </a:br>
            <a:r>
              <a:rPr lang="fr-FR" sz="2400" b="1" dirty="0">
                <a:solidFill>
                  <a:srgbClr val="002060"/>
                </a:solidFill>
              </a:rPr>
              <a:t>Territoire productif et créatif</a:t>
            </a:r>
            <a:br>
              <a:rPr lang="fr-FR" sz="2400" b="1" dirty="0">
                <a:solidFill>
                  <a:srgbClr val="002060"/>
                </a:solidFill>
              </a:rPr>
            </a:br>
            <a:br>
              <a:rPr lang="fr-FR" sz="2400" b="1" dirty="0">
                <a:solidFill>
                  <a:srgbClr val="002060"/>
                </a:solidFill>
              </a:rPr>
            </a:br>
            <a:r>
              <a:rPr lang="fr-FR" sz="2400" b="1" dirty="0">
                <a:solidFill>
                  <a:srgbClr val="002060"/>
                </a:solidFill>
              </a:rPr>
              <a:t>Les solidarités et le vivre ensemble</a:t>
            </a:r>
            <a:br>
              <a:rPr lang="fr-FR" sz="2400" b="1" dirty="0">
                <a:solidFill>
                  <a:srgbClr val="002060"/>
                </a:solidFill>
              </a:rPr>
            </a:br>
            <a:br>
              <a:rPr lang="fr-FR" sz="2400" b="1" dirty="0">
                <a:solidFill>
                  <a:srgbClr val="002060"/>
                </a:solidFill>
              </a:rPr>
            </a:br>
            <a:r>
              <a:rPr lang="fr-FR" sz="2400" b="1" dirty="0">
                <a:solidFill>
                  <a:srgbClr val="002060"/>
                </a:solidFill>
              </a:rPr>
              <a:t>La gouvernance</a:t>
            </a:r>
          </a:p>
        </p:txBody>
      </p:sp>
      <p:sp>
        <p:nvSpPr>
          <p:cNvPr id="4" name="ZoneTexte 3">
            <a:extLst>
              <a:ext uri="{FF2B5EF4-FFF2-40B4-BE49-F238E27FC236}">
                <a16:creationId xmlns:a16="http://schemas.microsoft.com/office/drawing/2014/main" id="{5C7E7C0F-25E8-B603-84F5-0AFC19A4B88D}"/>
              </a:ext>
            </a:extLst>
          </p:cNvPr>
          <p:cNvSpPr txBox="1"/>
          <p:nvPr/>
        </p:nvSpPr>
        <p:spPr>
          <a:xfrm>
            <a:off x="2105711" y="148849"/>
            <a:ext cx="8279027"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alibri" panose="020F0502020204030204"/>
                <a:ea typeface="+mn-ea"/>
                <a:cs typeface="+mn-cs"/>
              </a:rPr>
              <a:t>Qui </a:t>
            </a:r>
            <a:r>
              <a:rPr kumimoji="0" lang="fr-FR" sz="4000" b="1" i="0" u="none" strike="noStrike" kern="1200" cap="none" spc="0" normalizeH="0" baseline="0" noProof="0" dirty="0">
                <a:ln>
                  <a:noFill/>
                </a:ln>
                <a:solidFill>
                  <a:srgbClr val="002060"/>
                </a:solidFill>
                <a:effectLst/>
                <a:uLnTx/>
                <a:uFillTx/>
                <a:latin typeface="Calibri" panose="020F0502020204030204"/>
                <a:ea typeface="+mn-ea"/>
                <a:cs typeface="+mn-cs"/>
              </a:rPr>
              <a:t>réinterrogent</a:t>
            </a:r>
            <a:r>
              <a:rPr kumimoji="0" lang="fr-FR" sz="3600" b="1" i="0" u="none" strike="noStrike" kern="1200" cap="none" spc="0" normalizeH="0" baseline="0" noProof="0" dirty="0">
                <a:ln>
                  <a:noFill/>
                </a:ln>
                <a:solidFill>
                  <a:srgbClr val="002060"/>
                </a:solidFill>
                <a:effectLst/>
                <a:uLnTx/>
                <a:uFillTx/>
                <a:latin typeface="Calibri" panose="020F0502020204030204"/>
                <a:ea typeface="+mn-ea"/>
                <a:cs typeface="+mn-cs"/>
              </a:rPr>
              <a:t> les stratégies et les politiques locales dans leurs contenus et leurs processus d’élaboration</a:t>
            </a:r>
            <a:endPar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lason de Caen la Mer">
            <a:extLst>
              <a:ext uri="{FF2B5EF4-FFF2-40B4-BE49-F238E27FC236}">
                <a16:creationId xmlns:a16="http://schemas.microsoft.com/office/drawing/2014/main" id="{C5A07E4A-CEC9-3865-6066-C93353A5907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752539" y="9348"/>
            <a:ext cx="1425009" cy="104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267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E9ABC-5794-2BD7-D09A-CAF09344DB8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5B337DE-A3FB-4813-9696-8B0E387ED7CC}"/>
              </a:ext>
            </a:extLst>
          </p:cNvPr>
          <p:cNvSpPr txBox="1"/>
          <p:nvPr/>
        </p:nvSpPr>
        <p:spPr>
          <a:xfrm>
            <a:off x="2460365" y="350151"/>
            <a:ext cx="69664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alibri" panose="020F0502020204030204"/>
                <a:ea typeface="+mn-ea"/>
                <a:cs typeface="+mn-cs"/>
              </a:rPr>
              <a:t>Quelques cadres stratégiques</a:t>
            </a:r>
          </a:p>
        </p:txBody>
      </p:sp>
      <p:sp>
        <p:nvSpPr>
          <p:cNvPr id="5" name="Rectangle : coins arrondis 4">
            <a:extLst>
              <a:ext uri="{FF2B5EF4-FFF2-40B4-BE49-F238E27FC236}">
                <a16:creationId xmlns:a16="http://schemas.microsoft.com/office/drawing/2014/main" id="{D05DFDB6-A72C-5625-C7CF-558026C06243}"/>
              </a:ext>
            </a:extLst>
          </p:cNvPr>
          <p:cNvSpPr/>
          <p:nvPr/>
        </p:nvSpPr>
        <p:spPr>
          <a:xfrm>
            <a:off x="4553327" y="1664062"/>
            <a:ext cx="2469735" cy="11451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Le Projet de Territoire</a:t>
            </a:r>
          </a:p>
        </p:txBody>
      </p:sp>
      <p:sp>
        <p:nvSpPr>
          <p:cNvPr id="6" name="Rectangle : coins arrondis 5">
            <a:extLst>
              <a:ext uri="{FF2B5EF4-FFF2-40B4-BE49-F238E27FC236}">
                <a16:creationId xmlns:a16="http://schemas.microsoft.com/office/drawing/2014/main" id="{82BF6C5F-B2EE-9ED4-153C-FF70A8337FC6}"/>
              </a:ext>
            </a:extLst>
          </p:cNvPr>
          <p:cNvSpPr/>
          <p:nvPr/>
        </p:nvSpPr>
        <p:spPr>
          <a:xfrm>
            <a:off x="4553327" y="3311718"/>
            <a:ext cx="2469735" cy="11451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Le PLUI HM</a:t>
            </a:r>
          </a:p>
        </p:txBody>
      </p:sp>
      <p:sp>
        <p:nvSpPr>
          <p:cNvPr id="7" name="Rectangle : coins arrondis 6">
            <a:extLst>
              <a:ext uri="{FF2B5EF4-FFF2-40B4-BE49-F238E27FC236}">
                <a16:creationId xmlns:a16="http://schemas.microsoft.com/office/drawing/2014/main" id="{42FEEF59-4361-ECA7-759F-A16CEB1E8B1D}"/>
              </a:ext>
            </a:extLst>
          </p:cNvPr>
          <p:cNvSpPr/>
          <p:nvPr/>
        </p:nvSpPr>
        <p:spPr>
          <a:xfrm>
            <a:off x="1225497" y="1712425"/>
            <a:ext cx="2469735" cy="11451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Le PCAET</a:t>
            </a:r>
          </a:p>
        </p:txBody>
      </p:sp>
      <p:sp>
        <p:nvSpPr>
          <p:cNvPr id="8" name="Rectangle : coins arrondis 7">
            <a:extLst>
              <a:ext uri="{FF2B5EF4-FFF2-40B4-BE49-F238E27FC236}">
                <a16:creationId xmlns:a16="http://schemas.microsoft.com/office/drawing/2014/main" id="{804F7215-D662-6C2B-5A82-0FF68A8D8B70}"/>
              </a:ext>
            </a:extLst>
          </p:cNvPr>
          <p:cNvSpPr/>
          <p:nvPr/>
        </p:nvSpPr>
        <p:spPr>
          <a:xfrm>
            <a:off x="467644" y="3348853"/>
            <a:ext cx="2469735" cy="11451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Le SCOT</a:t>
            </a:r>
          </a:p>
        </p:txBody>
      </p:sp>
      <p:sp>
        <p:nvSpPr>
          <p:cNvPr id="9" name="Rectangle : coins arrondis 8">
            <a:extLst>
              <a:ext uri="{FF2B5EF4-FFF2-40B4-BE49-F238E27FC236}">
                <a16:creationId xmlns:a16="http://schemas.microsoft.com/office/drawing/2014/main" id="{D6262D38-8FBC-06D1-5E41-404B40361701}"/>
              </a:ext>
            </a:extLst>
          </p:cNvPr>
          <p:cNvSpPr/>
          <p:nvPr/>
        </p:nvSpPr>
        <p:spPr>
          <a:xfrm>
            <a:off x="1014062" y="5100435"/>
            <a:ext cx="2469735" cy="11451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CLM en Transition</a:t>
            </a:r>
          </a:p>
        </p:txBody>
      </p:sp>
      <p:sp>
        <p:nvSpPr>
          <p:cNvPr id="2" name="Rectangle : coins arrondis 1">
            <a:extLst>
              <a:ext uri="{FF2B5EF4-FFF2-40B4-BE49-F238E27FC236}">
                <a16:creationId xmlns:a16="http://schemas.microsoft.com/office/drawing/2014/main" id="{F7AD5BAC-92E1-498E-21B7-9DC9EC82A793}"/>
              </a:ext>
            </a:extLst>
          </p:cNvPr>
          <p:cNvSpPr/>
          <p:nvPr/>
        </p:nvSpPr>
        <p:spPr>
          <a:xfrm>
            <a:off x="4553326" y="4959374"/>
            <a:ext cx="2469735" cy="11451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Le PAT</a:t>
            </a:r>
          </a:p>
        </p:txBody>
      </p:sp>
      <p:sp>
        <p:nvSpPr>
          <p:cNvPr id="11" name="Rectangle : coins arrondis 10">
            <a:extLst>
              <a:ext uri="{FF2B5EF4-FFF2-40B4-BE49-F238E27FC236}">
                <a16:creationId xmlns:a16="http://schemas.microsoft.com/office/drawing/2014/main" id="{3AC91AF1-222B-C779-BDAF-6678F7BB34D2}"/>
              </a:ext>
            </a:extLst>
          </p:cNvPr>
          <p:cNvSpPr/>
          <p:nvPr/>
        </p:nvSpPr>
        <p:spPr>
          <a:xfrm>
            <a:off x="7574069" y="2903867"/>
            <a:ext cx="4411171" cy="1921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Des stratégies sectorielles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Énergie, économie, foncier, tourisme, habitat, mobilité….</a:t>
            </a:r>
          </a:p>
        </p:txBody>
      </p:sp>
      <p:pic>
        <p:nvPicPr>
          <p:cNvPr id="13" name="Picture 2" descr="Blason de Caen la Mer">
            <a:extLst>
              <a:ext uri="{FF2B5EF4-FFF2-40B4-BE49-F238E27FC236}">
                <a16:creationId xmlns:a16="http://schemas.microsoft.com/office/drawing/2014/main" id="{CA91D099-219F-8AF0-93D4-B9A4BE208DD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66991" y="350151"/>
            <a:ext cx="1425009" cy="104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539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texte 3"/>
          <p:cNvSpPr>
            <a:spLocks noGrp="1"/>
          </p:cNvSpPr>
          <p:nvPr>
            <p:ph type="body" sz="quarter" idx="10"/>
          </p:nvPr>
        </p:nvSpPr>
        <p:spPr bwMode="auto">
          <a:xfrm>
            <a:off x="1765764" y="1467218"/>
            <a:ext cx="8660465" cy="3249432"/>
          </a:xfrm>
        </p:spPr>
        <p:txBody>
          <a:bodyPr>
            <a:normAutofit/>
          </a:bodyPr>
          <a:lstStyle/>
          <a:p>
            <a:pPr>
              <a:defRPr/>
            </a:pPr>
            <a:r>
              <a:rPr lang="fr-FR" dirty="0"/>
              <a:t>Le projet de territoire / PLUIHM</a:t>
            </a:r>
            <a:endParaRPr lang="fr-FR" sz="3200" dirty="0"/>
          </a:p>
        </p:txBody>
      </p:sp>
    </p:spTree>
    <p:extLst>
      <p:ext uri="{BB962C8B-B14F-4D97-AF65-F5344CB8AC3E}">
        <p14:creationId xmlns:p14="http://schemas.microsoft.com/office/powerpoint/2010/main" val="1299307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8BD95E4-7414-489F-A806-D795C9403F5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F4131-0161-4CC2-93C0-8C7E04024704}" type="slidenum">
              <a:rPr kumimoji="0" lang="fr-FR" sz="1000" b="1" i="0" u="none" strike="noStrike" kern="1200" cap="none" spc="0" normalizeH="0" baseline="0" noProof="0" smtClean="0">
                <a:ln>
                  <a:noFill/>
                </a:ln>
                <a:solidFill>
                  <a:prstClr val="black">
                    <a:tint val="75000"/>
                  </a:prstClr>
                </a:solidFill>
                <a:effectLst/>
                <a:uLnTx/>
                <a:uFillTx/>
                <a:latin typeface="Titillium Bd" panose="000008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000" b="1" i="0" u="none" strike="noStrike" kern="1200" cap="none" spc="0" normalizeH="0" baseline="0" noProof="0" dirty="0">
              <a:ln>
                <a:noFill/>
              </a:ln>
              <a:solidFill>
                <a:prstClr val="black">
                  <a:tint val="75000"/>
                </a:prstClr>
              </a:solidFill>
              <a:effectLst/>
              <a:uLnTx/>
              <a:uFillTx/>
              <a:latin typeface="Titillium Bd" panose="00000800000000000000" pitchFamily="50" charset="0"/>
              <a:ea typeface="+mn-ea"/>
              <a:cs typeface="+mn-cs"/>
            </a:endParaRPr>
          </a:p>
        </p:txBody>
      </p:sp>
      <p:sp>
        <p:nvSpPr>
          <p:cNvPr id="5" name="ZoneTexte 4">
            <a:extLst>
              <a:ext uri="{FF2B5EF4-FFF2-40B4-BE49-F238E27FC236}">
                <a16:creationId xmlns:a16="http://schemas.microsoft.com/office/drawing/2014/main" id="{5A8A0564-A680-4159-B11B-B5C14B9EDA3E}"/>
              </a:ext>
            </a:extLst>
          </p:cNvPr>
          <p:cNvSpPr txBox="1"/>
          <p:nvPr/>
        </p:nvSpPr>
        <p:spPr>
          <a:xfrm>
            <a:off x="239730" y="4949599"/>
            <a:ext cx="27250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E5270"/>
                </a:solidFill>
                <a:effectLst/>
                <a:uLnTx/>
                <a:uFillTx/>
                <a:latin typeface="Titillium Bd" panose="00000800000000000000" pitchFamily="50" charset="0"/>
                <a:ea typeface="+mn-ea"/>
                <a:cs typeface="+mn-cs"/>
              </a:rPr>
              <a:t>STRAT</a:t>
            </a:r>
            <a:r>
              <a:rPr kumimoji="0" lang="fr-FR" sz="3600" b="0" i="0" u="none" strike="noStrike" kern="1200" cap="none" spc="0" normalizeH="0" baseline="0" noProof="0" dirty="0">
                <a:ln>
                  <a:noFill/>
                </a:ln>
                <a:solidFill>
                  <a:srgbClr val="0E5270"/>
                </a:solidFill>
                <a:effectLst/>
                <a:uLnTx/>
                <a:uFillTx/>
                <a:latin typeface="Titillium Bd" panose="00000800000000000000" charset="0"/>
                <a:ea typeface="+mn-ea"/>
                <a:cs typeface="+mn-cs"/>
              </a:rPr>
              <a:t>É</a:t>
            </a:r>
            <a:r>
              <a:rPr kumimoji="0" lang="fr-FR" sz="3600" b="0" i="0" u="none" strike="noStrike" kern="1200" cap="none" spc="0" normalizeH="0" baseline="0" noProof="0" dirty="0">
                <a:ln>
                  <a:noFill/>
                </a:ln>
                <a:solidFill>
                  <a:srgbClr val="0E5270"/>
                </a:solidFill>
                <a:effectLst/>
                <a:uLnTx/>
                <a:uFillTx/>
                <a:latin typeface="Titillium Bd" panose="00000800000000000000" pitchFamily="50" charset="0"/>
                <a:ea typeface="+mn-ea"/>
                <a:cs typeface="+mn-cs"/>
              </a:rPr>
              <a:t>GIE 2030</a:t>
            </a:r>
          </a:p>
        </p:txBody>
      </p:sp>
      <p:grpSp>
        <p:nvGrpSpPr>
          <p:cNvPr id="54" name="Groupe 53">
            <a:extLst>
              <a:ext uri="{FF2B5EF4-FFF2-40B4-BE49-F238E27FC236}">
                <a16:creationId xmlns:a16="http://schemas.microsoft.com/office/drawing/2014/main" id="{CEED07DF-4502-4A83-B8F7-6B402D7D94F3}"/>
              </a:ext>
            </a:extLst>
          </p:cNvPr>
          <p:cNvGrpSpPr/>
          <p:nvPr/>
        </p:nvGrpSpPr>
        <p:grpSpPr>
          <a:xfrm>
            <a:off x="239730" y="1751247"/>
            <a:ext cx="2725039" cy="3140727"/>
            <a:chOff x="239730" y="1751247"/>
            <a:chExt cx="2725039" cy="3140727"/>
          </a:xfrm>
        </p:grpSpPr>
        <p:sp>
          <p:nvSpPr>
            <p:cNvPr id="3" name="Hexagone 2">
              <a:extLst>
                <a:ext uri="{FF2B5EF4-FFF2-40B4-BE49-F238E27FC236}">
                  <a16:creationId xmlns:a16="http://schemas.microsoft.com/office/drawing/2014/main" id="{372E8E2C-3F16-4E5D-ACBA-9F9E50599A17}"/>
                </a:ext>
              </a:extLst>
            </p:cNvPr>
            <p:cNvSpPr/>
            <p:nvPr/>
          </p:nvSpPr>
          <p:spPr>
            <a:xfrm rot="5400000">
              <a:off x="31886" y="1959091"/>
              <a:ext cx="3140727" cy="2725039"/>
            </a:xfrm>
            <a:prstGeom prst="hexagon">
              <a:avLst/>
            </a:prstGeom>
            <a:solidFill>
              <a:schemeClr val="bg1"/>
            </a:solidFill>
            <a:ln w="38100">
              <a:solidFill>
                <a:srgbClr val="FFD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D440"/>
                </a:solidFill>
                <a:effectLst/>
                <a:uLnTx/>
                <a:uFillTx/>
                <a:latin typeface="Calibri" panose="020F0502020204030204"/>
                <a:ea typeface="+mn-ea"/>
                <a:cs typeface="+mn-cs"/>
              </a:endParaRPr>
            </a:p>
          </p:txBody>
        </p:sp>
        <p:pic>
          <p:nvPicPr>
            <p:cNvPr id="4" name="Graphique 3">
              <a:extLst>
                <a:ext uri="{FF2B5EF4-FFF2-40B4-BE49-F238E27FC236}">
                  <a16:creationId xmlns:a16="http://schemas.microsoft.com/office/drawing/2014/main" id="{CA149C2B-6730-4260-BBE6-E761FA51744B}"/>
                </a:ext>
              </a:extLst>
            </p:cNvPr>
            <p:cNvPicPr>
              <a:picLocks noChangeAspect="1"/>
            </p:cNvPicPr>
            <p:nvPr/>
          </p:nvPicPr>
          <p:blipFill>
            <a:blip r:embed="rId3">
              <a:alphaModFix amt="34000"/>
              <a:extLst>
                <a:ext uri="{96DAC541-7B7A-43D3-8B79-37D633B846F1}">
                  <asvg:svgBlip xmlns:asvg="http://schemas.microsoft.com/office/drawing/2016/SVG/main" r:embed="rId4"/>
                </a:ext>
              </a:extLst>
            </a:blip>
            <a:stretch>
              <a:fillRect/>
            </a:stretch>
          </p:blipFill>
          <p:spPr>
            <a:xfrm>
              <a:off x="519758" y="2377396"/>
              <a:ext cx="2164980" cy="1888432"/>
            </a:xfrm>
            <a:prstGeom prst="rect">
              <a:avLst/>
            </a:prstGeom>
          </p:spPr>
        </p:pic>
        <p:pic>
          <p:nvPicPr>
            <p:cNvPr id="6" name="Graphique 5" descr="Colonne grecque avec un remplissage uni">
              <a:extLst>
                <a:ext uri="{FF2B5EF4-FFF2-40B4-BE49-F238E27FC236}">
                  <a16:creationId xmlns:a16="http://schemas.microsoft.com/office/drawing/2014/main" id="{0E38EA85-ECF8-4808-BEE4-F7AEFB4EF6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455" y="2700510"/>
              <a:ext cx="1242199" cy="1242199"/>
            </a:xfrm>
            <a:prstGeom prst="rect">
              <a:avLst/>
            </a:prstGeom>
          </p:spPr>
        </p:pic>
      </p:grpSp>
      <p:grpSp>
        <p:nvGrpSpPr>
          <p:cNvPr id="7" name="Groupe 6">
            <a:extLst>
              <a:ext uri="{FF2B5EF4-FFF2-40B4-BE49-F238E27FC236}">
                <a16:creationId xmlns:a16="http://schemas.microsoft.com/office/drawing/2014/main" id="{33EAB300-0D5A-46D5-AA11-133E22B9B44B}"/>
              </a:ext>
            </a:extLst>
          </p:cNvPr>
          <p:cNvGrpSpPr/>
          <p:nvPr/>
        </p:nvGrpSpPr>
        <p:grpSpPr>
          <a:xfrm>
            <a:off x="3547276" y="561613"/>
            <a:ext cx="1191983" cy="1373812"/>
            <a:chOff x="582142" y="4263095"/>
            <a:chExt cx="889350" cy="1025015"/>
          </a:xfrm>
        </p:grpSpPr>
        <p:sp>
          <p:nvSpPr>
            <p:cNvPr id="8" name="Hexagone 7">
              <a:extLst>
                <a:ext uri="{FF2B5EF4-FFF2-40B4-BE49-F238E27FC236}">
                  <a16:creationId xmlns:a16="http://schemas.microsoft.com/office/drawing/2014/main" id="{6A32AC06-ADCD-4AED-BDDF-5BB83E33574C}"/>
                </a:ext>
              </a:extLst>
            </p:cNvPr>
            <p:cNvSpPr/>
            <p:nvPr/>
          </p:nvSpPr>
          <p:spPr>
            <a:xfrm rot="5400000">
              <a:off x="514309" y="4330928"/>
              <a:ext cx="1025015" cy="889350"/>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que 8">
              <a:extLst>
                <a:ext uri="{FF2B5EF4-FFF2-40B4-BE49-F238E27FC236}">
                  <a16:creationId xmlns:a16="http://schemas.microsoft.com/office/drawing/2014/main" id="{194E323F-21B8-4ADD-B8AE-7A697E2AA3B4}"/>
                </a:ext>
              </a:extLst>
            </p:cNvPr>
            <p:cNvPicPr>
              <a:picLocks noChangeAspect="1"/>
            </p:cNvPicPr>
            <p:nvPr/>
          </p:nvPicPr>
          <p:blipFill>
            <a:blip r:embed="rId7">
              <a:alphaModFix amt="34000"/>
              <a:extLst>
                <a:ext uri="{96DAC541-7B7A-43D3-8B79-37D633B846F1}">
                  <asvg:svgBlip xmlns:asvg="http://schemas.microsoft.com/office/drawing/2016/SVG/main" r:embed="rId8"/>
                </a:ext>
              </a:extLst>
            </a:blip>
            <a:stretch>
              <a:fillRect/>
            </a:stretch>
          </p:blipFill>
          <p:spPr>
            <a:xfrm>
              <a:off x="673532" y="4467447"/>
              <a:ext cx="706568" cy="616313"/>
            </a:xfrm>
            <a:prstGeom prst="rect">
              <a:avLst/>
            </a:prstGeom>
          </p:spPr>
        </p:pic>
        <p:cxnSp>
          <p:nvCxnSpPr>
            <p:cNvPr id="10" name="Connecteur droit 9">
              <a:extLst>
                <a:ext uri="{FF2B5EF4-FFF2-40B4-BE49-F238E27FC236}">
                  <a16:creationId xmlns:a16="http://schemas.microsoft.com/office/drawing/2014/main" id="{B35CBCB3-F22D-48DE-96C1-A43E9CCCEFF6}"/>
                </a:ext>
              </a:extLst>
            </p:cNvPr>
            <p:cNvCxnSpPr>
              <a:cxnSpLocks/>
            </p:cNvCxnSpPr>
            <p:nvPr/>
          </p:nvCxnSpPr>
          <p:spPr>
            <a:xfrm flipV="1">
              <a:off x="743098" y="4783470"/>
              <a:ext cx="307162" cy="2363"/>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B5F0362-2AD1-41F8-893D-E0D4F6331083}"/>
                </a:ext>
              </a:extLst>
            </p:cNvPr>
            <p:cNvCxnSpPr>
              <a:cxnSpLocks/>
            </p:cNvCxnSpPr>
            <p:nvPr/>
          </p:nvCxnSpPr>
          <p:spPr>
            <a:xfrm>
              <a:off x="882502" y="4688958"/>
              <a:ext cx="172484" cy="113414"/>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982574E-958E-40F4-8CB0-A38290833272}"/>
                </a:ext>
              </a:extLst>
            </p:cNvPr>
            <p:cNvCxnSpPr>
              <a:cxnSpLocks/>
            </p:cNvCxnSpPr>
            <p:nvPr/>
          </p:nvCxnSpPr>
          <p:spPr>
            <a:xfrm flipH="1">
              <a:off x="1052623" y="4712586"/>
              <a:ext cx="103963" cy="92149"/>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C289CFAB-AC2C-447E-9DD1-63237D1A2D47}"/>
                </a:ext>
              </a:extLst>
            </p:cNvPr>
            <p:cNvCxnSpPr>
              <a:cxnSpLocks/>
            </p:cNvCxnSpPr>
            <p:nvPr/>
          </p:nvCxnSpPr>
          <p:spPr>
            <a:xfrm flipH="1">
              <a:off x="1040810" y="4561367"/>
              <a:ext cx="153581" cy="236280"/>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31DF3EE0-FD92-429F-B83E-DD54ADFD67B2}"/>
                </a:ext>
              </a:extLst>
            </p:cNvPr>
            <p:cNvCxnSpPr>
              <a:cxnSpLocks/>
            </p:cNvCxnSpPr>
            <p:nvPr/>
          </p:nvCxnSpPr>
          <p:spPr>
            <a:xfrm flipH="1">
              <a:off x="1045535" y="4764567"/>
              <a:ext cx="283536" cy="40168"/>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9D93532-02DC-4A0C-B42B-026F369AF529}"/>
                </a:ext>
              </a:extLst>
            </p:cNvPr>
            <p:cNvCxnSpPr>
              <a:cxnSpLocks/>
            </p:cNvCxnSpPr>
            <p:nvPr/>
          </p:nvCxnSpPr>
          <p:spPr>
            <a:xfrm>
              <a:off x="1024270" y="4771656"/>
              <a:ext cx="49618" cy="172484"/>
            </a:xfrm>
            <a:prstGeom prst="line">
              <a:avLst/>
            </a:prstGeom>
            <a:ln>
              <a:solidFill>
                <a:srgbClr val="137CA9"/>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0D2D917B-9C30-4053-826C-B32CBE256CEF}"/>
                </a:ext>
              </a:extLst>
            </p:cNvPr>
            <p:cNvSpPr/>
            <p:nvPr/>
          </p:nvSpPr>
          <p:spPr>
            <a:xfrm>
              <a:off x="947910" y="4702884"/>
              <a:ext cx="178794" cy="178794"/>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3F9A81C1-940C-49D4-8995-32B2051B54C6}"/>
                </a:ext>
              </a:extLst>
            </p:cNvPr>
            <p:cNvSpPr/>
            <p:nvPr/>
          </p:nvSpPr>
          <p:spPr>
            <a:xfrm>
              <a:off x="933893" y="4688867"/>
              <a:ext cx="206828" cy="206828"/>
            </a:xfrm>
            <a:prstGeom prst="ellipse">
              <a:avLst/>
            </a:prstGeom>
            <a:noFill/>
            <a:ln w="952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93D4085B-6EDF-4C65-B68D-F357D8E321FB}"/>
                </a:ext>
              </a:extLst>
            </p:cNvPr>
            <p:cNvGrpSpPr/>
            <p:nvPr/>
          </p:nvGrpSpPr>
          <p:grpSpPr>
            <a:xfrm>
              <a:off x="1130020" y="4477397"/>
              <a:ext cx="137110" cy="137110"/>
              <a:chOff x="977620" y="4324997"/>
              <a:chExt cx="137110" cy="137110"/>
            </a:xfrm>
          </p:grpSpPr>
          <p:sp>
            <p:nvSpPr>
              <p:cNvPr id="34" name="Ellipse 33">
                <a:extLst>
                  <a:ext uri="{FF2B5EF4-FFF2-40B4-BE49-F238E27FC236}">
                    <a16:creationId xmlns:a16="http://schemas.microsoft.com/office/drawing/2014/main" id="{91319ABF-9578-4715-AEF7-C79C80FC32EA}"/>
                  </a:ext>
                </a:extLst>
              </p:cNvPr>
              <p:cNvSpPr/>
              <p:nvPr/>
            </p:nvSpPr>
            <p:spPr>
              <a:xfrm>
                <a:off x="988723" y="4336100"/>
                <a:ext cx="114905" cy="114905"/>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Ellipse 34">
                <a:extLst>
                  <a:ext uri="{FF2B5EF4-FFF2-40B4-BE49-F238E27FC236}">
                    <a16:creationId xmlns:a16="http://schemas.microsoft.com/office/drawing/2014/main" id="{FEB861D1-D06F-443C-9622-950FF6CE9DEC}"/>
                  </a:ext>
                </a:extLst>
              </p:cNvPr>
              <p:cNvSpPr/>
              <p:nvPr/>
            </p:nvSpPr>
            <p:spPr>
              <a:xfrm>
                <a:off x="977620" y="4324997"/>
                <a:ext cx="137110" cy="137110"/>
              </a:xfrm>
              <a:prstGeom prst="ellipse">
                <a:avLst/>
              </a:prstGeom>
              <a:noFill/>
              <a:ln w="952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e 18">
              <a:extLst>
                <a:ext uri="{FF2B5EF4-FFF2-40B4-BE49-F238E27FC236}">
                  <a16:creationId xmlns:a16="http://schemas.microsoft.com/office/drawing/2014/main" id="{50F6DF19-0C97-407C-8001-518FF3FEEF0D}"/>
                </a:ext>
              </a:extLst>
            </p:cNvPr>
            <p:cNvGrpSpPr/>
            <p:nvPr/>
          </p:nvGrpSpPr>
          <p:grpSpPr>
            <a:xfrm>
              <a:off x="1262016" y="4712495"/>
              <a:ext cx="110257" cy="110257"/>
              <a:chOff x="1109616" y="4567184"/>
              <a:chExt cx="110257" cy="110257"/>
            </a:xfrm>
          </p:grpSpPr>
          <p:sp>
            <p:nvSpPr>
              <p:cNvPr id="32" name="Ellipse 31">
                <a:extLst>
                  <a:ext uri="{FF2B5EF4-FFF2-40B4-BE49-F238E27FC236}">
                    <a16:creationId xmlns:a16="http://schemas.microsoft.com/office/drawing/2014/main" id="{BFF1908A-C14E-443A-8C4D-9F20B2B0790F}"/>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885B2F6C-A8C1-4541-A6FB-46FD48CFAAEA}"/>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e 19">
              <a:extLst>
                <a:ext uri="{FF2B5EF4-FFF2-40B4-BE49-F238E27FC236}">
                  <a16:creationId xmlns:a16="http://schemas.microsoft.com/office/drawing/2014/main" id="{14774FE4-12CD-4CC5-9C51-967DC1C8AAF0}"/>
                </a:ext>
              </a:extLst>
            </p:cNvPr>
            <p:cNvGrpSpPr/>
            <p:nvPr/>
          </p:nvGrpSpPr>
          <p:grpSpPr>
            <a:xfrm>
              <a:off x="1028309" y="4923169"/>
              <a:ext cx="110257" cy="110257"/>
              <a:chOff x="1109616" y="4567184"/>
              <a:chExt cx="110257" cy="110257"/>
            </a:xfrm>
          </p:grpSpPr>
          <p:sp>
            <p:nvSpPr>
              <p:cNvPr id="30" name="Ellipse 29">
                <a:extLst>
                  <a:ext uri="{FF2B5EF4-FFF2-40B4-BE49-F238E27FC236}">
                    <a16:creationId xmlns:a16="http://schemas.microsoft.com/office/drawing/2014/main" id="{B729E546-D24C-4112-8E85-0EAC2FEE5E04}"/>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Ellipse 30">
                <a:extLst>
                  <a:ext uri="{FF2B5EF4-FFF2-40B4-BE49-F238E27FC236}">
                    <a16:creationId xmlns:a16="http://schemas.microsoft.com/office/drawing/2014/main" id="{99ECAE72-14A7-438F-A9F5-EBF35EE6D7B0}"/>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e 20">
              <a:extLst>
                <a:ext uri="{FF2B5EF4-FFF2-40B4-BE49-F238E27FC236}">
                  <a16:creationId xmlns:a16="http://schemas.microsoft.com/office/drawing/2014/main" id="{2F5E615F-E122-40B3-8771-FE6C0CB69A82}"/>
                </a:ext>
              </a:extLst>
            </p:cNvPr>
            <p:cNvGrpSpPr/>
            <p:nvPr/>
          </p:nvGrpSpPr>
          <p:grpSpPr>
            <a:xfrm>
              <a:off x="694514" y="4745665"/>
              <a:ext cx="110257" cy="110257"/>
              <a:chOff x="1109616" y="4567184"/>
              <a:chExt cx="110257" cy="110257"/>
            </a:xfrm>
          </p:grpSpPr>
          <p:sp>
            <p:nvSpPr>
              <p:cNvPr id="28" name="Ellipse 27">
                <a:extLst>
                  <a:ext uri="{FF2B5EF4-FFF2-40B4-BE49-F238E27FC236}">
                    <a16:creationId xmlns:a16="http://schemas.microsoft.com/office/drawing/2014/main" id="{2AF6D296-78B2-40B8-9D87-D46524F2001D}"/>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Ellipse 28">
                <a:extLst>
                  <a:ext uri="{FF2B5EF4-FFF2-40B4-BE49-F238E27FC236}">
                    <a16:creationId xmlns:a16="http://schemas.microsoft.com/office/drawing/2014/main" id="{7021F364-97B6-42D0-BEB4-E1F86533FB9B}"/>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id="{66C5096D-89D2-4660-BE4D-67645A7A6774}"/>
                </a:ext>
              </a:extLst>
            </p:cNvPr>
            <p:cNvGrpSpPr/>
            <p:nvPr/>
          </p:nvGrpSpPr>
          <p:grpSpPr>
            <a:xfrm>
              <a:off x="829645" y="4635408"/>
              <a:ext cx="110257" cy="110257"/>
              <a:chOff x="1109616" y="4567184"/>
              <a:chExt cx="110257" cy="110257"/>
            </a:xfrm>
          </p:grpSpPr>
          <p:sp>
            <p:nvSpPr>
              <p:cNvPr id="26" name="Ellipse 25">
                <a:extLst>
                  <a:ext uri="{FF2B5EF4-FFF2-40B4-BE49-F238E27FC236}">
                    <a16:creationId xmlns:a16="http://schemas.microsoft.com/office/drawing/2014/main" id="{50F248CE-98D5-46CA-8E5D-107CC126372C}"/>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Ellipse 26">
                <a:extLst>
                  <a:ext uri="{FF2B5EF4-FFF2-40B4-BE49-F238E27FC236}">
                    <a16:creationId xmlns:a16="http://schemas.microsoft.com/office/drawing/2014/main" id="{0E2481BC-04D4-4C23-8EAB-FBF9B826FA2A}"/>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 name="Groupe 22">
              <a:extLst>
                <a:ext uri="{FF2B5EF4-FFF2-40B4-BE49-F238E27FC236}">
                  <a16:creationId xmlns:a16="http://schemas.microsoft.com/office/drawing/2014/main" id="{2C8C80A8-C919-41A2-8B44-E0CBB3C5368A}"/>
                </a:ext>
              </a:extLst>
            </p:cNvPr>
            <p:cNvGrpSpPr/>
            <p:nvPr/>
          </p:nvGrpSpPr>
          <p:grpSpPr>
            <a:xfrm>
              <a:off x="1128518" y="4640429"/>
              <a:ext cx="110257" cy="110257"/>
              <a:chOff x="1109616" y="4567184"/>
              <a:chExt cx="110257" cy="110257"/>
            </a:xfrm>
          </p:grpSpPr>
          <p:sp>
            <p:nvSpPr>
              <p:cNvPr id="24" name="Ellipse 23">
                <a:extLst>
                  <a:ext uri="{FF2B5EF4-FFF2-40B4-BE49-F238E27FC236}">
                    <a16:creationId xmlns:a16="http://schemas.microsoft.com/office/drawing/2014/main" id="{64E02669-DB7F-48E3-8852-44B5A5F4F465}"/>
                  </a:ext>
                </a:extLst>
              </p:cNvPr>
              <p:cNvSpPr/>
              <p:nvPr/>
            </p:nvSpPr>
            <p:spPr>
              <a:xfrm>
                <a:off x="1118044" y="4575612"/>
                <a:ext cx="93400" cy="93400"/>
              </a:xfrm>
              <a:prstGeom prst="ellipse">
                <a:avLst/>
              </a:prstGeom>
              <a:solidFill>
                <a:srgbClr val="137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E71B765B-04D3-49D8-9276-DAAFA5DA49E6}"/>
                  </a:ext>
                </a:extLst>
              </p:cNvPr>
              <p:cNvSpPr/>
              <p:nvPr/>
            </p:nvSpPr>
            <p:spPr>
              <a:xfrm>
                <a:off x="1109616" y="4567184"/>
                <a:ext cx="110257" cy="110257"/>
              </a:xfrm>
              <a:prstGeom prst="ellipse">
                <a:avLst/>
              </a:prstGeom>
              <a:noFill/>
              <a:ln w="3175">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6" name="Groupe 35">
            <a:extLst>
              <a:ext uri="{FF2B5EF4-FFF2-40B4-BE49-F238E27FC236}">
                <a16:creationId xmlns:a16="http://schemas.microsoft.com/office/drawing/2014/main" id="{08DB5203-3D07-433E-A7CA-3664EACFD43F}"/>
              </a:ext>
            </a:extLst>
          </p:cNvPr>
          <p:cNvGrpSpPr/>
          <p:nvPr/>
        </p:nvGrpSpPr>
        <p:grpSpPr>
          <a:xfrm>
            <a:off x="3547276" y="3701203"/>
            <a:ext cx="1191983" cy="1373812"/>
            <a:chOff x="6160121" y="165134"/>
            <a:chExt cx="2725039" cy="3140727"/>
          </a:xfrm>
        </p:grpSpPr>
        <p:sp>
          <p:nvSpPr>
            <p:cNvPr id="37" name="Hexagone 36">
              <a:extLst>
                <a:ext uri="{FF2B5EF4-FFF2-40B4-BE49-F238E27FC236}">
                  <a16:creationId xmlns:a16="http://schemas.microsoft.com/office/drawing/2014/main" id="{124424EC-E10A-4082-842B-233CA30A042F}"/>
                </a:ext>
              </a:extLst>
            </p:cNvPr>
            <p:cNvSpPr/>
            <p:nvPr/>
          </p:nvSpPr>
          <p:spPr>
            <a:xfrm rot="5400000">
              <a:off x="5952277" y="372978"/>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Graphique 37">
              <a:extLst>
                <a:ext uri="{FF2B5EF4-FFF2-40B4-BE49-F238E27FC236}">
                  <a16:creationId xmlns:a16="http://schemas.microsoft.com/office/drawing/2014/main" id="{FC00F492-FCAD-46B2-992A-5C053CCE407E}"/>
                </a:ext>
              </a:extLst>
            </p:cNvPr>
            <p:cNvPicPr>
              <a:picLocks noChangeAspect="1"/>
            </p:cNvPicPr>
            <p:nvPr/>
          </p:nvPicPr>
          <p:blipFill>
            <a:blip r:embed="rId7">
              <a:alphaModFix amt="34000"/>
              <a:extLst>
                <a:ext uri="{96DAC541-7B7A-43D3-8B79-37D633B846F1}">
                  <asvg:svgBlip xmlns:asvg="http://schemas.microsoft.com/office/drawing/2016/SVG/main" r:embed="rId8"/>
                </a:ext>
              </a:extLst>
            </a:blip>
            <a:stretch>
              <a:fillRect/>
            </a:stretch>
          </p:blipFill>
          <p:spPr>
            <a:xfrm>
              <a:off x="6440149" y="791283"/>
              <a:ext cx="2164980" cy="1888432"/>
            </a:xfrm>
            <a:prstGeom prst="rect">
              <a:avLst/>
            </a:prstGeom>
          </p:spPr>
        </p:pic>
        <p:pic>
          <p:nvPicPr>
            <p:cNvPr id="39" name="Graphique 38" descr="Porte-documents avec un remplissage uni">
              <a:extLst>
                <a:ext uri="{FF2B5EF4-FFF2-40B4-BE49-F238E27FC236}">
                  <a16:creationId xmlns:a16="http://schemas.microsoft.com/office/drawing/2014/main" id="{F4300AD8-EABD-4BE8-8074-7D554660825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4153" y="1099286"/>
              <a:ext cx="1216971" cy="1216971"/>
            </a:xfrm>
            <a:prstGeom prst="rect">
              <a:avLst/>
            </a:prstGeom>
          </p:spPr>
        </p:pic>
      </p:grpSp>
      <p:grpSp>
        <p:nvGrpSpPr>
          <p:cNvPr id="40" name="Groupe 39">
            <a:extLst>
              <a:ext uri="{FF2B5EF4-FFF2-40B4-BE49-F238E27FC236}">
                <a16:creationId xmlns:a16="http://schemas.microsoft.com/office/drawing/2014/main" id="{7D59E697-E24E-46E3-A08D-CD05D287DF3A}"/>
              </a:ext>
            </a:extLst>
          </p:cNvPr>
          <p:cNvGrpSpPr/>
          <p:nvPr/>
        </p:nvGrpSpPr>
        <p:grpSpPr>
          <a:xfrm>
            <a:off x="3547276" y="5270997"/>
            <a:ext cx="1191983" cy="1373812"/>
            <a:chOff x="9092367" y="156662"/>
            <a:chExt cx="2725039" cy="3140727"/>
          </a:xfrm>
        </p:grpSpPr>
        <p:sp>
          <p:nvSpPr>
            <p:cNvPr id="41" name="Hexagone 40">
              <a:extLst>
                <a:ext uri="{FF2B5EF4-FFF2-40B4-BE49-F238E27FC236}">
                  <a16:creationId xmlns:a16="http://schemas.microsoft.com/office/drawing/2014/main" id="{3D31AEDE-856E-4765-9758-F120F4E3D874}"/>
                </a:ext>
              </a:extLst>
            </p:cNvPr>
            <p:cNvSpPr/>
            <p:nvPr/>
          </p:nvSpPr>
          <p:spPr>
            <a:xfrm rot="5400000">
              <a:off x="8884523" y="364506"/>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2" name="Graphique 41">
              <a:extLst>
                <a:ext uri="{FF2B5EF4-FFF2-40B4-BE49-F238E27FC236}">
                  <a16:creationId xmlns:a16="http://schemas.microsoft.com/office/drawing/2014/main" id="{56709B90-B9DA-441D-849B-58C70D0B2075}"/>
                </a:ext>
              </a:extLst>
            </p:cNvPr>
            <p:cNvPicPr>
              <a:picLocks noChangeAspect="1"/>
            </p:cNvPicPr>
            <p:nvPr/>
          </p:nvPicPr>
          <p:blipFill>
            <a:blip r:embed="rId7">
              <a:alphaModFix amt="34000"/>
              <a:extLst>
                <a:ext uri="{96DAC541-7B7A-43D3-8B79-37D633B846F1}">
                  <asvg:svgBlip xmlns:asvg="http://schemas.microsoft.com/office/drawing/2016/SVG/main" r:embed="rId8"/>
                </a:ext>
              </a:extLst>
            </a:blip>
            <a:stretch>
              <a:fillRect/>
            </a:stretch>
          </p:blipFill>
          <p:spPr>
            <a:xfrm>
              <a:off x="9372395" y="782811"/>
              <a:ext cx="2164980" cy="1888432"/>
            </a:xfrm>
            <a:prstGeom prst="rect">
              <a:avLst/>
            </a:prstGeom>
          </p:spPr>
        </p:pic>
        <p:pic>
          <p:nvPicPr>
            <p:cNvPr id="43" name="Graphique 42" descr="Réunion avec un remplissage uni">
              <a:extLst>
                <a:ext uri="{FF2B5EF4-FFF2-40B4-BE49-F238E27FC236}">
                  <a16:creationId xmlns:a16="http://schemas.microsoft.com/office/drawing/2014/main" id="{CC3E6291-9623-4792-839D-37EAAA8AE59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5962" y="1006457"/>
              <a:ext cx="1356771" cy="1356771"/>
            </a:xfrm>
            <a:prstGeom prst="rect">
              <a:avLst/>
            </a:prstGeom>
          </p:spPr>
        </p:pic>
      </p:grpSp>
      <p:grpSp>
        <p:nvGrpSpPr>
          <p:cNvPr id="44" name="Groupe 43">
            <a:extLst>
              <a:ext uri="{FF2B5EF4-FFF2-40B4-BE49-F238E27FC236}">
                <a16:creationId xmlns:a16="http://schemas.microsoft.com/office/drawing/2014/main" id="{F2E731ED-0C60-4E8B-B578-2EEAC6C7A18C}"/>
              </a:ext>
            </a:extLst>
          </p:cNvPr>
          <p:cNvGrpSpPr/>
          <p:nvPr/>
        </p:nvGrpSpPr>
        <p:grpSpPr>
          <a:xfrm>
            <a:off x="3547276" y="2131408"/>
            <a:ext cx="1191983" cy="1373812"/>
            <a:chOff x="3242287" y="125316"/>
            <a:chExt cx="2725039" cy="3140727"/>
          </a:xfrm>
        </p:grpSpPr>
        <p:sp>
          <p:nvSpPr>
            <p:cNvPr id="45" name="Hexagone 44">
              <a:extLst>
                <a:ext uri="{FF2B5EF4-FFF2-40B4-BE49-F238E27FC236}">
                  <a16:creationId xmlns:a16="http://schemas.microsoft.com/office/drawing/2014/main" id="{A6CD599B-0A51-4F54-8C10-4A67E50E3358}"/>
                </a:ext>
              </a:extLst>
            </p:cNvPr>
            <p:cNvSpPr/>
            <p:nvPr/>
          </p:nvSpPr>
          <p:spPr>
            <a:xfrm rot="5400000">
              <a:off x="3034443" y="333160"/>
              <a:ext cx="3140727" cy="2725039"/>
            </a:xfrm>
            <a:prstGeom prst="hexagon">
              <a:avLst/>
            </a:prstGeom>
            <a:solidFill>
              <a:schemeClr val="bg1"/>
            </a:solidFill>
            <a:ln w="38100">
              <a:solidFill>
                <a:srgbClr val="137C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Graphique 45">
              <a:extLst>
                <a:ext uri="{FF2B5EF4-FFF2-40B4-BE49-F238E27FC236}">
                  <a16:creationId xmlns:a16="http://schemas.microsoft.com/office/drawing/2014/main" id="{032375A2-4F6E-4BE7-BF54-BDFB2266C79A}"/>
                </a:ext>
              </a:extLst>
            </p:cNvPr>
            <p:cNvPicPr>
              <a:picLocks noChangeAspect="1"/>
            </p:cNvPicPr>
            <p:nvPr/>
          </p:nvPicPr>
          <p:blipFill>
            <a:blip r:embed="rId7">
              <a:alphaModFix amt="34000"/>
              <a:extLst>
                <a:ext uri="{96DAC541-7B7A-43D3-8B79-37D633B846F1}">
                  <asvg:svgBlip xmlns:asvg="http://schemas.microsoft.com/office/drawing/2016/SVG/main" r:embed="rId8"/>
                </a:ext>
              </a:extLst>
            </a:blip>
            <a:stretch>
              <a:fillRect/>
            </a:stretch>
          </p:blipFill>
          <p:spPr>
            <a:xfrm>
              <a:off x="3522315" y="751465"/>
              <a:ext cx="2164980" cy="1888432"/>
            </a:xfrm>
            <a:prstGeom prst="rect">
              <a:avLst/>
            </a:prstGeom>
          </p:spPr>
        </p:pic>
        <p:pic>
          <p:nvPicPr>
            <p:cNvPr id="47" name="Graphique 46" descr="Évaluation 3 étoiles avec un remplissage uni">
              <a:extLst>
                <a:ext uri="{FF2B5EF4-FFF2-40B4-BE49-F238E27FC236}">
                  <a16:creationId xmlns:a16="http://schemas.microsoft.com/office/drawing/2014/main" id="{EC565621-B3AD-4A5C-B936-58923D54219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21966" y="1331979"/>
              <a:ext cx="1414265" cy="1414265"/>
            </a:xfrm>
            <a:prstGeom prst="rect">
              <a:avLst/>
            </a:prstGeom>
          </p:spPr>
        </p:pic>
        <p:pic>
          <p:nvPicPr>
            <p:cNvPr id="48" name="Graphique 47" descr="Utilisateurs avec un remplissage uni">
              <a:extLst>
                <a:ext uri="{FF2B5EF4-FFF2-40B4-BE49-F238E27FC236}">
                  <a16:creationId xmlns:a16="http://schemas.microsoft.com/office/drawing/2014/main" id="{309FD4FB-740B-46F1-9BEB-1AEDC778D6E3}"/>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78255" y="791283"/>
              <a:ext cx="1216971" cy="1216971"/>
            </a:xfrm>
            <a:prstGeom prst="rect">
              <a:avLst/>
            </a:prstGeom>
          </p:spPr>
        </p:pic>
      </p:grpSp>
      <p:sp>
        <p:nvSpPr>
          <p:cNvPr id="49" name="ZoneTexte 48">
            <a:extLst>
              <a:ext uri="{FF2B5EF4-FFF2-40B4-BE49-F238E27FC236}">
                <a16:creationId xmlns:a16="http://schemas.microsoft.com/office/drawing/2014/main" id="{5A583A8F-B10D-45D6-9AF3-C6B2B918D796}"/>
              </a:ext>
            </a:extLst>
          </p:cNvPr>
          <p:cNvSpPr txBox="1"/>
          <p:nvPr/>
        </p:nvSpPr>
        <p:spPr>
          <a:xfrm>
            <a:off x="4752012" y="664340"/>
            <a:ext cx="5183839" cy="1138773"/>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D440"/>
                </a:solidFill>
                <a:effectLst/>
                <a:uLnTx/>
                <a:uFillTx/>
                <a:latin typeface="Titillium Bd" panose="00000800000000000000" pitchFamily="50" charset="0"/>
                <a:ea typeface="+mn-ea"/>
                <a:cs typeface="+mn-cs"/>
              </a:rPr>
              <a:t>AMBITION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37CA9"/>
                </a:solidFill>
                <a:effectLst/>
                <a:uLnTx/>
                <a:uFillTx/>
                <a:latin typeface="Titillium Bd" panose="00000800000000000000" pitchFamily="50" charset="0"/>
                <a:ea typeface="+mn-ea"/>
                <a:cs typeface="+mn-cs"/>
              </a:rPr>
              <a:t>ACCÉLÉRER LES TRANSITIONS À TRAVERS UN NOUVEAU MODÈLE D’AMÉNAGEMENT PLUS DURABLE, PLUS ÉQUILIBRÉ ET PLUS CONNECTÉ</a:t>
            </a:r>
          </a:p>
        </p:txBody>
      </p:sp>
      <p:sp>
        <p:nvSpPr>
          <p:cNvPr id="50" name="ZoneTexte 49">
            <a:extLst>
              <a:ext uri="{FF2B5EF4-FFF2-40B4-BE49-F238E27FC236}">
                <a16:creationId xmlns:a16="http://schemas.microsoft.com/office/drawing/2014/main" id="{B999BF0D-4EC3-4C37-875A-6FCA150CE7DC}"/>
              </a:ext>
            </a:extLst>
          </p:cNvPr>
          <p:cNvSpPr txBox="1"/>
          <p:nvPr/>
        </p:nvSpPr>
        <p:spPr>
          <a:xfrm>
            <a:off x="4759436" y="3818722"/>
            <a:ext cx="4264262" cy="1138773"/>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D440"/>
                </a:solidFill>
                <a:effectLst/>
                <a:uLnTx/>
                <a:uFillTx/>
                <a:latin typeface="Titillium Bd" panose="00000800000000000000" pitchFamily="50" charset="0"/>
                <a:ea typeface="+mn-ea"/>
                <a:cs typeface="+mn-cs"/>
              </a:rPr>
              <a:t>AMBITION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37CA9"/>
                </a:solidFill>
                <a:effectLst/>
                <a:uLnTx/>
                <a:uFillTx/>
                <a:latin typeface="Titillium Bd" panose="00000800000000000000" pitchFamily="50" charset="0"/>
                <a:ea typeface="+mn-ea"/>
                <a:cs typeface="+mn-cs"/>
              </a:rPr>
              <a:t>FAVORISER UN DÉVELOPPEMENT ÉCONOMIQUE DIVERSIFIÉ, INNOVANT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37CA9"/>
                </a:solidFill>
                <a:effectLst/>
                <a:uLnTx/>
                <a:uFillTx/>
                <a:latin typeface="Titillium Bd" panose="00000800000000000000" pitchFamily="50" charset="0"/>
                <a:ea typeface="+mn-ea"/>
                <a:cs typeface="+mn-cs"/>
              </a:rPr>
              <a:t>ET ADAPTÉ AUX TRANSITIONS</a:t>
            </a:r>
            <a:endParaRPr kumimoji="0" lang="fr-FR" sz="1600" b="1" i="0" u="none" strike="noStrike" kern="1200" cap="none" spc="0" normalizeH="0" baseline="0" noProof="0" dirty="0">
              <a:ln>
                <a:noFill/>
              </a:ln>
              <a:solidFill>
                <a:srgbClr val="FF0000"/>
              </a:solidFill>
              <a:effectLst/>
              <a:uLnTx/>
              <a:uFillTx/>
              <a:latin typeface="Titillium Bd" panose="00000800000000000000" pitchFamily="50" charset="0"/>
              <a:ea typeface="+mn-ea"/>
              <a:cs typeface="+mn-cs"/>
            </a:endParaRPr>
          </a:p>
        </p:txBody>
      </p:sp>
      <p:sp>
        <p:nvSpPr>
          <p:cNvPr id="51" name="ZoneTexte 50">
            <a:extLst>
              <a:ext uri="{FF2B5EF4-FFF2-40B4-BE49-F238E27FC236}">
                <a16:creationId xmlns:a16="http://schemas.microsoft.com/office/drawing/2014/main" id="{3A2607A9-19E7-4D5B-AA36-27833FCD2EFB}"/>
              </a:ext>
            </a:extLst>
          </p:cNvPr>
          <p:cNvSpPr txBox="1"/>
          <p:nvPr/>
        </p:nvSpPr>
        <p:spPr>
          <a:xfrm>
            <a:off x="4752013" y="5370064"/>
            <a:ext cx="4264262" cy="1138773"/>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D440"/>
                </a:solidFill>
                <a:effectLst/>
                <a:uLnTx/>
                <a:uFillTx/>
                <a:latin typeface="Titillium Bd" panose="00000800000000000000" pitchFamily="50" charset="0"/>
                <a:ea typeface="+mn-ea"/>
                <a:cs typeface="+mn-cs"/>
              </a:rPr>
              <a:t>AMBITION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37CA9"/>
                </a:solidFill>
                <a:effectLst/>
                <a:uLnTx/>
                <a:uFillTx/>
                <a:latin typeface="Titillium Bd" panose="00000800000000000000" pitchFamily="50" charset="0"/>
                <a:ea typeface="+mn-ea"/>
                <a:cs typeface="+mn-cs"/>
              </a:rPr>
              <a:t>METTRE EN PLACE UN DIALOGUE TERRITORIAL AU SERVICE D’UNE MOBILISATION COLLECTIVE </a:t>
            </a:r>
          </a:p>
        </p:txBody>
      </p:sp>
      <p:sp>
        <p:nvSpPr>
          <p:cNvPr id="52" name="ZoneTexte 51">
            <a:extLst>
              <a:ext uri="{FF2B5EF4-FFF2-40B4-BE49-F238E27FC236}">
                <a16:creationId xmlns:a16="http://schemas.microsoft.com/office/drawing/2014/main" id="{AA750067-C731-47BC-83AE-7991838A35A6}"/>
              </a:ext>
            </a:extLst>
          </p:cNvPr>
          <p:cNvSpPr txBox="1"/>
          <p:nvPr/>
        </p:nvSpPr>
        <p:spPr>
          <a:xfrm>
            <a:off x="4752013" y="2385299"/>
            <a:ext cx="4462491" cy="892552"/>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D440"/>
                </a:solidFill>
                <a:effectLst/>
                <a:uLnTx/>
                <a:uFillTx/>
                <a:latin typeface="Titillium Bd" panose="00000800000000000000" pitchFamily="50" charset="0"/>
                <a:ea typeface="+mn-ea"/>
                <a:cs typeface="+mn-cs"/>
              </a:rPr>
              <a:t>AMBITION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37CA9"/>
                </a:solidFill>
                <a:effectLst/>
                <a:uLnTx/>
                <a:uFillTx/>
                <a:latin typeface="Titillium Bd" panose="00000800000000000000" pitchFamily="50" charset="0"/>
                <a:ea typeface="+mn-ea"/>
                <a:cs typeface="+mn-cs"/>
              </a:rPr>
              <a:t>CONFORTER LA TAILLE HUMAINE DU TERRITOIRE EN FAVEUR DE LA QUALITÉ DE VIE</a:t>
            </a:r>
          </a:p>
        </p:txBody>
      </p:sp>
      <p:sp>
        <p:nvSpPr>
          <p:cNvPr id="53" name="Rectangle 52">
            <a:extLst>
              <a:ext uri="{FF2B5EF4-FFF2-40B4-BE49-F238E27FC236}">
                <a16:creationId xmlns:a16="http://schemas.microsoft.com/office/drawing/2014/main" id="{2414323D-C927-4310-9B58-3394D4FDF5C1}"/>
              </a:ext>
            </a:extLst>
          </p:cNvPr>
          <p:cNvSpPr/>
          <p:nvPr/>
        </p:nvSpPr>
        <p:spPr>
          <a:xfrm>
            <a:off x="10255956" y="2288121"/>
            <a:ext cx="282222" cy="10869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A7DEA68-EA35-4F3B-A408-604179AFA384}"/>
              </a:ext>
            </a:extLst>
          </p:cNvPr>
          <p:cNvSpPr/>
          <p:nvPr/>
        </p:nvSpPr>
        <p:spPr>
          <a:xfrm>
            <a:off x="10255956" y="887010"/>
            <a:ext cx="282222" cy="10869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12B6B425-E44C-4B9A-93C6-8B59A386EB3F}"/>
              </a:ext>
            </a:extLst>
          </p:cNvPr>
          <p:cNvSpPr/>
          <p:nvPr/>
        </p:nvSpPr>
        <p:spPr>
          <a:xfrm>
            <a:off x="10255956" y="3832527"/>
            <a:ext cx="282222" cy="1086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E29AD931-D001-4231-B69F-8A137A4CBA8E}"/>
              </a:ext>
            </a:extLst>
          </p:cNvPr>
          <p:cNvSpPr/>
          <p:nvPr/>
        </p:nvSpPr>
        <p:spPr>
          <a:xfrm>
            <a:off x="10255956" y="5284014"/>
            <a:ext cx="282222" cy="10869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EC69F921-8F80-4EE9-BABC-ACDD4CF6C2E5}"/>
              </a:ext>
            </a:extLst>
          </p:cNvPr>
          <p:cNvSpPr/>
          <p:nvPr/>
        </p:nvSpPr>
        <p:spPr>
          <a:xfrm>
            <a:off x="10576061" y="2288121"/>
            <a:ext cx="1331894" cy="1086907"/>
          </a:xfrm>
          <a:prstGeom prst="rect">
            <a:avLst/>
          </a:prstGeom>
          <a:solidFill>
            <a:schemeClr val="accent6">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itillium Bd" panose="00000800000000000000" pitchFamily="50" charset="0"/>
                <a:ea typeface="+mn-ea"/>
                <a:cs typeface="+mn-cs"/>
              </a:rPr>
              <a:t>13 ACTIONS</a:t>
            </a:r>
          </a:p>
        </p:txBody>
      </p:sp>
      <p:sp>
        <p:nvSpPr>
          <p:cNvPr id="59" name="Rectangle 58">
            <a:extLst>
              <a:ext uri="{FF2B5EF4-FFF2-40B4-BE49-F238E27FC236}">
                <a16:creationId xmlns:a16="http://schemas.microsoft.com/office/drawing/2014/main" id="{289AE2BE-8284-40C5-B6FD-87BDBD32435D}"/>
              </a:ext>
            </a:extLst>
          </p:cNvPr>
          <p:cNvSpPr/>
          <p:nvPr/>
        </p:nvSpPr>
        <p:spPr>
          <a:xfrm>
            <a:off x="10576061" y="887010"/>
            <a:ext cx="1331894" cy="1086907"/>
          </a:xfrm>
          <a:prstGeom prst="rect">
            <a:avLst/>
          </a:prstGeom>
          <a:solidFill>
            <a:schemeClr val="accent5">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itillium Bd" panose="00000800000000000000" pitchFamily="50" charset="0"/>
                <a:ea typeface="+mn-ea"/>
                <a:cs typeface="+mn-cs"/>
              </a:rPr>
              <a:t>20 ACTIONS</a:t>
            </a:r>
          </a:p>
        </p:txBody>
      </p:sp>
      <p:sp>
        <p:nvSpPr>
          <p:cNvPr id="60" name="Rectangle 59">
            <a:extLst>
              <a:ext uri="{FF2B5EF4-FFF2-40B4-BE49-F238E27FC236}">
                <a16:creationId xmlns:a16="http://schemas.microsoft.com/office/drawing/2014/main" id="{DB3F3EF9-7E2C-4C4C-9AA7-9A20029DA2BF}"/>
              </a:ext>
            </a:extLst>
          </p:cNvPr>
          <p:cNvSpPr/>
          <p:nvPr/>
        </p:nvSpPr>
        <p:spPr>
          <a:xfrm>
            <a:off x="10576061" y="3832527"/>
            <a:ext cx="1331894" cy="1086907"/>
          </a:xfrm>
          <a:prstGeom prst="rect">
            <a:avLst/>
          </a:prstGeom>
          <a:solidFill>
            <a:schemeClr val="accent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itillium Bd" panose="00000800000000000000" pitchFamily="50" charset="0"/>
                <a:ea typeface="+mn-ea"/>
                <a:cs typeface="+mn-cs"/>
              </a:rPr>
              <a:t>14 ACTIONS</a:t>
            </a:r>
          </a:p>
        </p:txBody>
      </p:sp>
      <p:sp>
        <p:nvSpPr>
          <p:cNvPr id="61" name="Rectangle 60">
            <a:extLst>
              <a:ext uri="{FF2B5EF4-FFF2-40B4-BE49-F238E27FC236}">
                <a16:creationId xmlns:a16="http://schemas.microsoft.com/office/drawing/2014/main" id="{5D85D05F-B077-40F3-B63F-A62B2EAA0932}"/>
              </a:ext>
            </a:extLst>
          </p:cNvPr>
          <p:cNvSpPr/>
          <p:nvPr/>
        </p:nvSpPr>
        <p:spPr>
          <a:xfrm>
            <a:off x="10576061" y="5284014"/>
            <a:ext cx="1331894" cy="1086907"/>
          </a:xfrm>
          <a:prstGeom prst="rect">
            <a:avLst/>
          </a:prstGeom>
          <a:solidFill>
            <a:schemeClr val="accent4">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itillium Bd" panose="00000800000000000000" pitchFamily="50" charset="0"/>
                <a:ea typeface="+mn-ea"/>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itillium Bd" panose="00000800000000000000" pitchFamily="50" charset="0"/>
                <a:ea typeface="+mn-ea"/>
                <a:cs typeface="+mn-cs"/>
              </a:rPr>
              <a:t>ACTIONS</a:t>
            </a:r>
          </a:p>
        </p:txBody>
      </p:sp>
    </p:spTree>
    <p:extLst>
      <p:ext uri="{BB962C8B-B14F-4D97-AF65-F5344CB8AC3E}">
        <p14:creationId xmlns:p14="http://schemas.microsoft.com/office/powerpoint/2010/main" val="4280722754"/>
      </p:ext>
    </p:extLst>
  </p:cSld>
  <p:clrMapOvr>
    <a:masterClrMapping/>
  </p:clrMapOvr>
</p:sld>
</file>

<file path=ppt/theme/theme1.xml><?xml version="1.0" encoding="utf-8"?>
<a:theme xmlns:a="http://schemas.openxmlformats.org/drawingml/2006/main" name="Sommair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Remerciements">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Page typ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Sommair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Page typ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Part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Page typ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Page typ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Thème Offic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8.xml><?xml version="1.0" encoding="utf-8"?>
<a:theme xmlns:a="http://schemas.openxmlformats.org/drawingml/2006/main" name="6_Page typ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9.xml><?xml version="1.0" encoding="utf-8"?>
<a:theme xmlns:a="http://schemas.openxmlformats.org/drawingml/2006/main" name="3_Sommair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t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Remerciements">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Page typ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0_Page typ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Sommair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ge typ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merciements">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r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hapitre MAGENTA">
  <a:themeElements>
    <a:clrScheme name="CITEO PPT">
      <a:dk1>
        <a:srgbClr val="000000"/>
      </a:dk1>
      <a:lt1>
        <a:srgbClr val="FFFFFF"/>
      </a:lt1>
      <a:dk2>
        <a:srgbClr val="009FE3"/>
      </a:dk2>
      <a:lt2>
        <a:srgbClr val="FFED00"/>
      </a:lt2>
      <a:accent1>
        <a:srgbClr val="E6007E"/>
      </a:accent1>
      <a:accent2>
        <a:srgbClr val="7497C9"/>
      </a:accent2>
      <a:accent3>
        <a:srgbClr val="00B2CC"/>
      </a:accent3>
      <a:accent4>
        <a:srgbClr val="ED7483"/>
      </a:accent4>
      <a:accent5>
        <a:srgbClr val="F29879"/>
      </a:accent5>
      <a:accent6>
        <a:srgbClr val="8DC799"/>
      </a:accent6>
      <a:hlink>
        <a:srgbClr val="80CEF3"/>
      </a:hlink>
      <a:folHlink>
        <a:srgbClr val="A197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eo-Template-PowerPoint-V3-02-image.potx" id="{75FCF466-7919-4C8B-A17C-020A0850BBD2}" vid="{5D951AF5-52F2-436A-ADE5-1218EA548536}"/>
    </a:ext>
  </a:extLst>
</a:theme>
</file>

<file path=ppt/theme/theme8.xml><?xml version="1.0" encoding="utf-8"?>
<a:theme xmlns:a="http://schemas.openxmlformats.org/drawingml/2006/main" name="1_Sommair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age type">
  <a:themeElements>
    <a:clrScheme name="Charte Caen la mer">
      <a:dk1>
        <a:sysClr val="windowText" lastClr="000000"/>
      </a:dk1>
      <a:lt1>
        <a:sysClr val="window" lastClr="FFFFFF"/>
      </a:lt1>
      <a:dk2>
        <a:srgbClr val="262A59"/>
      </a:dk2>
      <a:lt2>
        <a:srgbClr val="E7E6E6"/>
      </a:lt2>
      <a:accent1>
        <a:srgbClr val="036383"/>
      </a:accent1>
      <a:accent2>
        <a:srgbClr val="FED001"/>
      </a:accent2>
      <a:accent3>
        <a:srgbClr val="262A59"/>
      </a:accent3>
      <a:accent4>
        <a:srgbClr val="CAE0F5"/>
      </a:accent4>
      <a:accent5>
        <a:srgbClr val="0078AA"/>
      </a:accent5>
      <a:accent6>
        <a:srgbClr val="FF5000"/>
      </a:accent6>
      <a:hlink>
        <a:srgbClr val="FF7F00"/>
      </a:hlink>
      <a:folHlink>
        <a:srgbClr val="89BF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9" ma:contentTypeDescription="Crée un document." ma:contentTypeScope="" ma:versionID="01c28d7e562030b6f94e0a8473726d8e">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dbf580dc9218dd3cf9c85e5315f946b5"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DAB34587-8B6D-428E-B77F-C67409B1E8B8}"/>
</file>

<file path=customXml/itemProps2.xml><?xml version="1.0" encoding="utf-8"?>
<ds:datastoreItem xmlns:ds="http://schemas.openxmlformats.org/officeDocument/2006/customXml" ds:itemID="{75C53C46-1033-4795-82CB-8C2952DB99A6}"/>
</file>

<file path=customXml/itemProps3.xml><?xml version="1.0" encoding="utf-8"?>
<ds:datastoreItem xmlns:ds="http://schemas.openxmlformats.org/officeDocument/2006/customXml" ds:itemID="{8357BF22-8168-4F5A-B59F-DEC27B4382FB}"/>
</file>

<file path=docProps/app.xml><?xml version="1.0" encoding="utf-8"?>
<Properties xmlns="http://schemas.openxmlformats.org/officeDocument/2006/extended-properties" xmlns:vt="http://schemas.openxmlformats.org/officeDocument/2006/docPropsVTypes">
  <TotalTime>5690</TotalTime>
  <Words>3069</Words>
  <Application>Microsoft Macintosh PowerPoint</Application>
  <PresentationFormat>Grand écran</PresentationFormat>
  <Paragraphs>395</Paragraphs>
  <Slides>52</Slides>
  <Notes>17</Notes>
  <HiddenSlides>0</HiddenSlides>
  <MMClips>0</MMClips>
  <ScaleCrop>false</ScaleCrop>
  <HeadingPairs>
    <vt:vector size="6" baseType="variant">
      <vt:variant>
        <vt:lpstr>Polices utilisées</vt:lpstr>
      </vt:variant>
      <vt:variant>
        <vt:i4>16</vt:i4>
      </vt:variant>
      <vt:variant>
        <vt:lpstr>Thème</vt:lpstr>
      </vt:variant>
      <vt:variant>
        <vt:i4>26</vt:i4>
      </vt:variant>
      <vt:variant>
        <vt:lpstr>Titres des diapositives</vt:lpstr>
      </vt:variant>
      <vt:variant>
        <vt:i4>52</vt:i4>
      </vt:variant>
    </vt:vector>
  </HeadingPairs>
  <TitlesOfParts>
    <vt:vector size="94" baseType="lpstr">
      <vt:lpstr>Agrandir Bold</vt:lpstr>
      <vt:lpstr>Aptos</vt:lpstr>
      <vt:lpstr>Arial</vt:lpstr>
      <vt:lpstr>Calibri</vt:lpstr>
      <vt:lpstr>Calibri Light</vt:lpstr>
      <vt:lpstr>Century Gothic</vt:lpstr>
      <vt:lpstr>Marianne</vt:lpstr>
      <vt:lpstr>Montserrat</vt:lpstr>
      <vt:lpstr>Montserrat Bold</vt:lpstr>
      <vt:lpstr>OpenSymbol</vt:lpstr>
      <vt:lpstr>Symbol</vt:lpstr>
      <vt:lpstr>Tahoma</vt:lpstr>
      <vt:lpstr>Titillium</vt:lpstr>
      <vt:lpstr>Titillium Bd</vt:lpstr>
      <vt:lpstr>Titillium Lt</vt:lpstr>
      <vt:lpstr>Wingdings</vt:lpstr>
      <vt:lpstr>Sommaire</vt:lpstr>
      <vt:lpstr>Partie</vt:lpstr>
      <vt:lpstr>Page type</vt:lpstr>
      <vt:lpstr>Remerciements</vt:lpstr>
      <vt:lpstr>Thème Office</vt:lpstr>
      <vt:lpstr>Corps</vt:lpstr>
      <vt:lpstr>2_Chapitre MAGENTA</vt:lpstr>
      <vt:lpstr>1_Sommaire</vt:lpstr>
      <vt:lpstr>1_Page type</vt:lpstr>
      <vt:lpstr>1_Remerciements</vt:lpstr>
      <vt:lpstr>3_Page type</vt:lpstr>
      <vt:lpstr>2_Sommaire</vt:lpstr>
      <vt:lpstr>4_Page type</vt:lpstr>
      <vt:lpstr>1_Partie</vt:lpstr>
      <vt:lpstr>2_Page type</vt:lpstr>
      <vt:lpstr>5_Page type</vt:lpstr>
      <vt:lpstr>1_Thème Office</vt:lpstr>
      <vt:lpstr>6_Page type</vt:lpstr>
      <vt:lpstr>3_Sommaire</vt:lpstr>
      <vt:lpstr>2_Remerciements</vt:lpstr>
      <vt:lpstr>9_Page type</vt:lpstr>
      <vt:lpstr>10_Page type</vt:lpstr>
      <vt:lpstr>5_Sommaire</vt:lpstr>
      <vt:lpstr>2_Thème Office</vt:lpstr>
      <vt:lpstr>3_Thème Office</vt:lpstr>
      <vt:lpstr>4_Thème Office</vt:lpstr>
      <vt:lpstr>Présentation PowerPoint</vt:lpstr>
      <vt:lpstr>Présentation PowerPoint</vt:lpstr>
      <vt:lpstr>Caen Normandie Métropole 6 EPCI  208 Communes 394 000 habitants  Caen la mer Cingal Suisse Normande Cœur de Nacre Pays de Falaise Val ès dunes Vallées de l’Orne et de l’Odon  Missions  SCoT &amp; PCAET (sauf Pays de Falaise)  Projet Alimentaire Territorial  Programme LEADER</vt:lpstr>
      <vt:lpstr>Présentation PowerPoint</vt:lpstr>
      <vt:lpstr>Les grands enjeux pour nos territoires   Changement climatique (eau, chaleur, biodiversités, sols, paysages, risques et vulnérabilités, santé…)  Changements sociétaux (démographie, tensions, citoyenneté, attentes contradictoires…)  Conciliation développement/ressources (limites planétaires)  Justice sociale et environnementale  Evolutions technologiques et des métiers  … dans un contexte national et international (géopolitique) incertain</vt:lpstr>
      <vt:lpstr>Habitabilité et Soutenabilité du territoire /ressources – capacités d’accueil  Attractivité et/ou hospitalité  Nouveaux modes d’aménagements et d’habiter (mobilité)  Nouveaux modèles économiques et juridiques   Territoire productif et créatif  Les solidarités et le vivre ensemble  La gouvernance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PROJET D’ECO-QUARTIER</vt:lpstr>
      <vt:lpstr>Présentation PowerPoint</vt:lpstr>
      <vt:lpstr>DU RENONCEMENT A LA REDIRECTION</vt:lpstr>
      <vt:lpstr>LA REDIRECTION</vt:lpstr>
      <vt:lpstr>LA REDIRECTION</vt:lpstr>
      <vt:lpstr>LA REDIRECTION DE LA ZAC</vt:lpstr>
      <vt:lpstr>LA REDIRECTION DE LA ZAC</vt:lpstr>
      <vt:lpstr>LA REDIRECTION DE LA ZAC</vt:lpstr>
      <vt:lpstr>LA REDIRECTION DE LA ZAC</vt:lpstr>
      <vt:lpstr>LA REDIRECTION DE LA ZAC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Actions en cours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RENARD Emmanuel</cp:lastModifiedBy>
  <cp:revision>647</cp:revision>
  <cp:lastPrinted>2026-01-28T08:24:17Z</cp:lastPrinted>
  <dcterms:created xsi:type="dcterms:W3CDTF">2021-03-05T07:50:00Z</dcterms:created>
  <dcterms:modified xsi:type="dcterms:W3CDTF">2026-06-18T17:01:26Z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