
<file path=[Content_Types].xml><?xml version="1.0" encoding="utf-8"?>
<Types xmlns="http://schemas.openxmlformats.org/package/2006/content-types">
  <Default Extension="fntdata" ContentType="application/x-fontdata"/>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9144000"/>
  <p:notesSz cx="6858000" cy="9144000"/>
  <p:embeddedFontLst>
    <p:embeddedFont>
      <p:font typeface="Helvetica Neue"/>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1871">
          <p15:clr>
            <a:srgbClr val="000000"/>
          </p15:clr>
        </p15:guide>
        <p15:guide id="3" pos="1616">
          <p15:clr>
            <a:srgbClr val="747775"/>
          </p15:clr>
        </p15:guide>
      </p15:sldGuideLst>
    </p:ext>
    <p:ext uri="GoogleSlidesCustomDataVersion2">
      <go:slidesCustomData xmlns:go="http://customooxmlschemas.google.com/" r:id="rId36" roundtripDataSignature="AMtx7mgvWXl+WUdpbi16Y0Fn4vd4jA5Za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1871"/>
        <p:guide pos="1616"/>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HelveticaNeue-italic.fntdata"/><Relationship Id="rId25" Type="http://schemas.openxmlformats.org/officeDocument/2006/relationships/slide" Target="slides/slide20.xml"/><Relationship Id="rId7" Type="http://schemas.openxmlformats.org/officeDocument/2006/relationships/slide" Target="slides/slide2.xml"/><Relationship Id="rId33" Type="http://schemas.openxmlformats.org/officeDocument/2006/relationships/font" Target="fonts/HelveticaNeue-bold.fntdata"/><Relationship Id="rId12" Type="http://schemas.openxmlformats.org/officeDocument/2006/relationships/slide" Target="slides/slide7.xml"/><Relationship Id="rId17" Type="http://schemas.openxmlformats.org/officeDocument/2006/relationships/slide" Target="slides/slide12.xml"/><Relationship Id="rId38" Type="http://schemas.openxmlformats.org/officeDocument/2006/relationships/customXml" Target="../customXml/item2.xml"/><Relationship Id="rId20" Type="http://schemas.openxmlformats.org/officeDocument/2006/relationships/slide" Target="slides/slide15.xml"/><Relationship Id="rId2" Type="http://schemas.openxmlformats.org/officeDocument/2006/relationships/viewProps" Target="viewProps.xml"/><Relationship Id="rId29" Type="http://schemas.openxmlformats.org/officeDocument/2006/relationships/slide" Target="slides/slide24.xml"/><Relationship Id="rId16" Type="http://schemas.openxmlformats.org/officeDocument/2006/relationships/slide" Target="slides/slide11.xml"/><Relationship Id="rId24" Type="http://schemas.openxmlformats.org/officeDocument/2006/relationships/slide" Target="slides/slide19.xml"/><Relationship Id="rId1" Type="http://schemas.openxmlformats.org/officeDocument/2006/relationships/theme" Target="theme/theme2.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font" Target="fonts/HelveticaNeue-regular.fntdata"/><Relationship Id="rId37" Type="http://schemas.openxmlformats.org/officeDocument/2006/relationships/customXml" Target="../customXml/item1.xml"/><Relationship Id="rId23" Type="http://schemas.openxmlformats.org/officeDocument/2006/relationships/slide" Target="slides/slide18.xml"/><Relationship Id="rId28" Type="http://schemas.openxmlformats.org/officeDocument/2006/relationships/slide" Target="slides/slide23.xml"/><Relationship Id="rId5" Type="http://schemas.openxmlformats.org/officeDocument/2006/relationships/notesMaster" Target="notesMasters/notesMaster1.xml"/><Relationship Id="rId15" Type="http://schemas.openxmlformats.org/officeDocument/2006/relationships/slide" Target="slides/slide10.xml"/><Relationship Id="rId36" Type="http://customschemas.google.com/relationships/presentationmetadata" Target="metadata"/><Relationship Id="rId31" Type="http://schemas.openxmlformats.org/officeDocument/2006/relationships/slide" Target="slides/slide26.xml"/><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HelveticaNeue-boldItalic.fntdata"/><Relationship Id="rId14" Type="http://schemas.openxmlformats.org/officeDocument/2006/relationships/slide" Target="slides/slide9.xml"/><Relationship Id="rId8" Type="http://schemas.openxmlformats.org/officeDocument/2006/relationships/slide" Target="slides/slide3.xml"/><Relationship Id="rId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fr-FR" sz="1200" u="none" cap="none" strike="noStrike">
                <a:solidFill>
                  <a:schemeClr val="dk1"/>
                </a:solidFill>
                <a:latin typeface="Helvetica Neue"/>
                <a:ea typeface="Helvetica Neue"/>
                <a:cs typeface="Helvetica Neue"/>
                <a:sym typeface="Helvetica Neue"/>
              </a:rPr>
              <a:t>‹#›</a:t>
            </a:fld>
            <a:endParaRPr b="0" i="0" sz="1200" u="none" cap="none" strike="noStrike">
              <a:solidFill>
                <a:schemeClr val="dk1"/>
              </a:solidFill>
              <a:latin typeface="Helvetica Neue"/>
              <a:ea typeface="Helvetica Neue"/>
              <a:cs typeface="Helvetica Neue"/>
              <a:sym typeface="Helvetica Neue"/>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Manon</a:t>
            </a:r>
            <a:endParaRPr/>
          </a:p>
        </p:txBody>
      </p:sp>
      <p:sp>
        <p:nvSpPr>
          <p:cNvPr id="114" name="Google Shape;114;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Manon</a:t>
            </a:r>
            <a:endParaRPr/>
          </a:p>
        </p:txBody>
      </p:sp>
      <p:sp>
        <p:nvSpPr>
          <p:cNvPr id="121" name="Google Shape;121;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Isabelle</a:t>
            </a:r>
            <a:endParaRPr/>
          </a:p>
        </p:txBody>
      </p:sp>
      <p:sp>
        <p:nvSpPr>
          <p:cNvPr id="128" name="Google Shape;128;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ef51436cb5_4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Yannick</a:t>
            </a:r>
            <a:endParaRPr/>
          </a:p>
        </p:txBody>
      </p:sp>
      <p:sp>
        <p:nvSpPr>
          <p:cNvPr id="135" name="Google Shape;135;g3ef51436cb5_4_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Marin</a:t>
            </a:r>
            <a:endParaRPr/>
          </a:p>
        </p:txBody>
      </p:sp>
      <p:sp>
        <p:nvSpPr>
          <p:cNvPr id="148" name="Google Shape;148;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Frédéric</a:t>
            </a:r>
            <a:endParaRPr/>
          </a:p>
        </p:txBody>
      </p:sp>
      <p:sp>
        <p:nvSpPr>
          <p:cNvPr id="154" name="Google Shape;154;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ef48754333_0_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ef48754333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Font typeface="Arial"/>
              <a:buNone/>
            </a:pPr>
            <a:r>
              <a:rPr lang="fr-FR" sz="2000">
                <a:solidFill>
                  <a:srgbClr val="FF0000"/>
                </a:solidFill>
                <a:latin typeface="Helvetica Neue"/>
                <a:ea typeface="Helvetica Neue"/>
                <a:cs typeface="Helvetica Neue"/>
                <a:sym typeface="Helvetica Neue"/>
              </a:rPr>
              <a:t>Isabelle</a:t>
            </a:r>
            <a:endParaRPr sz="2000">
              <a:solidFill>
                <a:srgbClr val="FF0000"/>
              </a:solidFill>
              <a:latin typeface="Helvetica Neue"/>
              <a:ea typeface="Helvetica Neue"/>
              <a:cs typeface="Helvetica Neue"/>
              <a:sym typeface="Helvetica Neue"/>
            </a:endParaRPr>
          </a:p>
          <a:p>
            <a:pPr indent="0" lvl="0" marL="0" rtl="0" algn="l">
              <a:spcBef>
                <a:spcPts val="0"/>
              </a:spcBef>
              <a:spcAft>
                <a:spcPts val="0"/>
              </a:spcAft>
              <a:buClr>
                <a:schemeClr val="dk1"/>
              </a:buClr>
              <a:buSzPts val="2000"/>
              <a:buFont typeface="Arial"/>
              <a:buNone/>
            </a:pPr>
            <a:r>
              <a:t/>
            </a:r>
            <a:endParaRPr sz="2000">
              <a:solidFill>
                <a:srgbClr val="FF0000"/>
              </a:solidFill>
              <a:latin typeface="Helvetica Neue"/>
              <a:ea typeface="Helvetica Neue"/>
              <a:cs typeface="Helvetica Neue"/>
              <a:sym typeface="Helvetica Neue"/>
            </a:endParaRPr>
          </a:p>
          <a:p>
            <a:pPr indent="0" lvl="0" marL="0" rtl="0" algn="l">
              <a:spcBef>
                <a:spcPts val="0"/>
              </a:spcBef>
              <a:spcAft>
                <a:spcPts val="0"/>
              </a:spcAft>
              <a:buClr>
                <a:schemeClr val="dk1"/>
              </a:buClr>
              <a:buSzPts val="2000"/>
              <a:buFont typeface="Arial"/>
              <a:buNone/>
            </a:pPr>
            <a:r>
              <a:t/>
            </a:r>
            <a:endParaRPr>
              <a:solidFill>
                <a:srgbClr val="FF0000"/>
              </a:solidFill>
            </a:endParaRPr>
          </a:p>
        </p:txBody>
      </p:sp>
      <p:sp>
        <p:nvSpPr>
          <p:cNvPr id="163" name="Google Shape;163;g3ef48754333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ef4875433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Didier</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sz="2000">
              <a:latin typeface="Helvetica Neue"/>
              <a:ea typeface="Helvetica Neue"/>
              <a:cs typeface="Helvetica Neue"/>
              <a:sym typeface="Helvetica Neue"/>
            </a:endParaRPr>
          </a:p>
          <a:p>
            <a:pPr indent="0" lvl="0" marL="0" rtl="0" algn="l">
              <a:spcBef>
                <a:spcPts val="0"/>
              </a:spcBef>
              <a:spcAft>
                <a:spcPts val="0"/>
              </a:spcAft>
              <a:buClr>
                <a:schemeClr val="dk1"/>
              </a:buClr>
              <a:buSzPts val="2000"/>
              <a:buFont typeface="Arial"/>
              <a:buNone/>
            </a:pPr>
            <a:r>
              <a:t/>
            </a:r>
            <a:endParaRPr sz="2000">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70" name="Google Shape;170;g3ef48754333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Remi</a:t>
            </a:r>
            <a:endParaRPr/>
          </a:p>
        </p:txBody>
      </p:sp>
      <p:sp>
        <p:nvSpPr>
          <p:cNvPr id="177" name="Google Shape;177;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 name="Google Shape;55;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349250" lvl="0" marL="457200" rtl="0" algn="l">
              <a:spcBef>
                <a:spcPts val="0"/>
              </a:spcBef>
              <a:spcAft>
                <a:spcPts val="0"/>
              </a:spcAft>
              <a:buClr>
                <a:schemeClr val="dk1"/>
              </a:buClr>
              <a:buSzPts val="1900"/>
              <a:buFont typeface="Helvetica Neue"/>
              <a:buChar char="-"/>
            </a:pPr>
            <a:r>
              <a:t/>
            </a:r>
            <a:endParaRPr sz="1900">
              <a:latin typeface="Helvetica Neue"/>
              <a:ea typeface="Helvetica Neue"/>
              <a:cs typeface="Helvetica Neue"/>
              <a:sym typeface="Helvetica Neue"/>
            </a:endParaRPr>
          </a:p>
        </p:txBody>
      </p:sp>
      <p:sp>
        <p:nvSpPr>
          <p:cNvPr id="190" name="Google Shape;190;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ef48754333_0_6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Florence / Isabelle</a:t>
            </a:r>
            <a:endParaRPr/>
          </a:p>
        </p:txBody>
      </p:sp>
      <p:sp>
        <p:nvSpPr>
          <p:cNvPr id="197" name="Google Shape;197;g3ef48754333_0_6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Alban / Frédéric</a:t>
            </a:r>
            <a:endParaRPr/>
          </a:p>
        </p:txBody>
      </p:sp>
      <p:sp>
        <p:nvSpPr>
          <p:cNvPr id="204" name="Google Shape;204;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Alban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342900" lvl="0" marL="457200" rtl="0" algn="l">
              <a:spcBef>
                <a:spcPts val="0"/>
              </a:spcBef>
              <a:spcAft>
                <a:spcPts val="0"/>
              </a:spcAft>
              <a:buClr>
                <a:schemeClr val="dk1"/>
              </a:buClr>
              <a:buSzPts val="1800"/>
              <a:buChar char="-"/>
            </a:pPr>
            <a:r>
              <a:rPr lang="fr-FR" sz="1800">
                <a:latin typeface="Helvetica Neue"/>
                <a:ea typeface="Helvetica Neue"/>
                <a:cs typeface="Helvetica Neue"/>
                <a:sym typeface="Helvetica Neue"/>
              </a:rPr>
              <a:t>Planifier stratégiquement et à moyen-long terme l’entretien du réseau:</a:t>
            </a:r>
            <a:endParaRPr sz="1800">
              <a:latin typeface="Helvetica Neue"/>
              <a:ea typeface="Helvetica Neue"/>
              <a:cs typeface="Helvetica Neue"/>
              <a:sym typeface="Helvetica Neue"/>
            </a:endParaRPr>
          </a:p>
          <a:p>
            <a:pPr indent="-355600" lvl="1" marL="914400" rtl="0" algn="l">
              <a:spcBef>
                <a:spcPts val="0"/>
              </a:spcBef>
              <a:spcAft>
                <a:spcPts val="0"/>
              </a:spcAft>
              <a:buClr>
                <a:schemeClr val="dk1"/>
              </a:buClr>
              <a:buSzPts val="2000"/>
              <a:buChar char="-"/>
            </a:pPr>
            <a:r>
              <a:rPr lang="fr-FR" sz="2000">
                <a:latin typeface="Helvetica Neue"/>
                <a:ea typeface="Helvetica Neue"/>
                <a:cs typeface="Helvetica Neue"/>
                <a:sym typeface="Helvetica Neue"/>
              </a:rPr>
              <a:t>Anticiper les risques climatiques</a:t>
            </a:r>
            <a:endParaRPr sz="2000">
              <a:latin typeface="Helvetica Neue"/>
              <a:ea typeface="Helvetica Neue"/>
              <a:cs typeface="Helvetica Neue"/>
              <a:sym typeface="Helvetica Neue"/>
            </a:endParaRPr>
          </a:p>
          <a:p>
            <a:pPr indent="-355600" lvl="1" marL="914400" rtl="0" algn="l">
              <a:spcBef>
                <a:spcPts val="0"/>
              </a:spcBef>
              <a:spcAft>
                <a:spcPts val="0"/>
              </a:spcAft>
              <a:buClr>
                <a:schemeClr val="dk1"/>
              </a:buClr>
              <a:buSzPts val="2000"/>
              <a:buChar char="-"/>
            </a:pPr>
            <a:r>
              <a:rPr lang="fr-FR" sz="2000">
                <a:latin typeface="Helvetica Neue"/>
                <a:ea typeface="Helvetica Neue"/>
                <a:cs typeface="Helvetica Neue"/>
                <a:sym typeface="Helvetica Neue"/>
              </a:rPr>
              <a:t>Méthodes, de la R&amp;D ou une nouvelle stratégie d’entretien → et </a:t>
            </a:r>
            <a:r>
              <a:rPr lang="fr-FR" sz="2000" u="sng">
                <a:latin typeface="Helvetica Neue"/>
                <a:ea typeface="Helvetica Neue"/>
                <a:cs typeface="Helvetica Neue"/>
                <a:sym typeface="Helvetica Neue"/>
              </a:rPr>
              <a:t>globale </a:t>
            </a:r>
            <a:r>
              <a:rPr lang="fr-FR" sz="2000">
                <a:latin typeface="Helvetica Neue"/>
                <a:ea typeface="Helvetica Neue"/>
                <a:cs typeface="Helvetica Neue"/>
                <a:sym typeface="Helvetica Neue"/>
              </a:rPr>
              <a:t>(couche de roulement, ouvrage, soutenement) </a:t>
            </a:r>
            <a:endParaRPr sz="2000">
              <a:latin typeface="Helvetica Neue"/>
              <a:ea typeface="Helvetica Neue"/>
              <a:cs typeface="Helvetica Neue"/>
              <a:sym typeface="Helvetica Neue"/>
            </a:endParaRPr>
          </a:p>
          <a:p>
            <a:pPr indent="-355600" lvl="1" marL="914400" rtl="0" algn="l">
              <a:spcBef>
                <a:spcPts val="0"/>
              </a:spcBef>
              <a:spcAft>
                <a:spcPts val="0"/>
              </a:spcAft>
              <a:buClr>
                <a:schemeClr val="dk1"/>
              </a:buClr>
              <a:buSzPts val="2000"/>
              <a:buChar char="-"/>
            </a:pPr>
            <a:r>
              <a:rPr lang="fr-FR" sz="2000">
                <a:latin typeface="Helvetica Neue"/>
                <a:ea typeface="Helvetica Neue"/>
                <a:cs typeface="Helvetica Neue"/>
                <a:sym typeface="Helvetica Neue"/>
              </a:rPr>
              <a:t>Dvp ingénierie de recherche de subv (programme nationaux, CEREMA)</a:t>
            </a:r>
            <a:endParaRPr sz="2000">
              <a:latin typeface="Helvetica Neue"/>
              <a:ea typeface="Helvetica Neue"/>
              <a:cs typeface="Helvetica Neue"/>
              <a:sym typeface="Helvetica Neue"/>
            </a:endParaRPr>
          </a:p>
          <a:p>
            <a:pPr indent="-355600" lvl="1" marL="914400" rtl="0" algn="l">
              <a:spcBef>
                <a:spcPts val="0"/>
              </a:spcBef>
              <a:spcAft>
                <a:spcPts val="0"/>
              </a:spcAft>
              <a:buClr>
                <a:schemeClr val="dk1"/>
              </a:buClr>
              <a:buSzPts val="2000"/>
              <a:buChar char="-"/>
            </a:pPr>
            <a:r>
              <a:rPr lang="fr-FR" sz="2000">
                <a:latin typeface="Helvetica Neue"/>
                <a:ea typeface="Helvetica Neue"/>
                <a:cs typeface="Helvetica Neue"/>
                <a:sym typeface="Helvetica Neue"/>
              </a:rPr>
              <a:t>Evoluer les méthodes d’inspection/adapter l’inspection aux nouvelles technologies → scanner, IA, drones… (moins de méthodes lourdes d’inspection)</a:t>
            </a:r>
            <a:endParaRPr sz="2000">
              <a:latin typeface="Helvetica Neue"/>
              <a:ea typeface="Helvetica Neue"/>
              <a:cs typeface="Helvetica Neue"/>
              <a:sym typeface="Helvetica Neue"/>
            </a:endParaRPr>
          </a:p>
          <a:p>
            <a:pPr indent="-355600" lvl="1" marL="914400" rtl="0" algn="l">
              <a:spcBef>
                <a:spcPts val="0"/>
              </a:spcBef>
              <a:spcAft>
                <a:spcPts val="0"/>
              </a:spcAft>
              <a:buClr>
                <a:schemeClr val="dk1"/>
              </a:buClr>
              <a:buSzPts val="2000"/>
              <a:buChar char="-"/>
            </a:pPr>
            <a:r>
              <a:rPr lang="fr-FR" sz="2000">
                <a:latin typeface="Helvetica Neue"/>
                <a:ea typeface="Helvetica Neue"/>
                <a:cs typeface="Helvetica Neue"/>
                <a:sym typeface="Helvetica Neue"/>
              </a:rPr>
              <a:t>Lien avec concertation</a:t>
            </a:r>
            <a:endParaRPr sz="2000">
              <a:latin typeface="Helvetica Neue"/>
              <a:ea typeface="Helvetica Neue"/>
              <a:cs typeface="Helvetica Neue"/>
              <a:sym typeface="Helvetica Neue"/>
            </a:endParaRPr>
          </a:p>
          <a:p>
            <a:pPr indent="-355600" lvl="1" marL="914400" rtl="0" algn="l">
              <a:spcBef>
                <a:spcPts val="0"/>
              </a:spcBef>
              <a:spcAft>
                <a:spcPts val="0"/>
              </a:spcAft>
              <a:buClr>
                <a:schemeClr val="dk1"/>
              </a:buClr>
              <a:buSzPts val="2000"/>
              <a:buChar char="-"/>
            </a:pPr>
            <a:r>
              <a:rPr lang="fr-FR" sz="2000">
                <a:latin typeface="Helvetica Neue"/>
                <a:ea typeface="Helvetica Neue"/>
                <a:cs typeface="Helvetica Neue"/>
                <a:sym typeface="Helvetica Neue"/>
              </a:rPr>
              <a:t>Anticiper les externalités → transports collectifs, modes doux → développer la vision multimodale de l’usage du rése</a:t>
            </a:r>
            <a:endParaRPr/>
          </a:p>
        </p:txBody>
      </p:sp>
      <p:sp>
        <p:nvSpPr>
          <p:cNvPr id="211" name="Google Shape;211;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ef48754333_0_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Yannick</a:t>
            </a:r>
            <a:endParaRPr/>
          </a:p>
        </p:txBody>
      </p:sp>
      <p:sp>
        <p:nvSpPr>
          <p:cNvPr id="218" name="Google Shape;218;g3ef48754333_0_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ef48754333_0_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Yannick</a:t>
            </a:r>
            <a:endParaRPr/>
          </a:p>
        </p:txBody>
      </p:sp>
      <p:sp>
        <p:nvSpPr>
          <p:cNvPr id="225" name="Google Shape;225;g3ef48754333_0_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ef48754333_0_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4" name="Google Shape;64;g3ef48754333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g3ef48754333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fr-F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Eric</a:t>
            </a:r>
            <a:endParaRPr/>
          </a:p>
        </p:txBody>
      </p:sp>
      <p:sp>
        <p:nvSpPr>
          <p:cNvPr id="99" name="Google Shape;99;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ef48754333_0_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ef48754333_0_3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Eric</a:t>
            </a:r>
            <a:endParaRPr/>
          </a:p>
        </p:txBody>
      </p:sp>
      <p:sp>
        <p:nvSpPr>
          <p:cNvPr id="107" name="Google Shape;107;g3ef48754333_0_3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fr-F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spTree>
      <p:nvGrpSpPr>
        <p:cNvPr id="15" name="Shape 15"/>
        <p:cNvGrpSpPr/>
        <p:nvPr/>
      </p:nvGrpSpPr>
      <p:grpSpPr>
        <a:xfrm>
          <a:off x="0" y="0"/>
          <a:ext cx="0" cy="0"/>
          <a:chOff x="0" y="0"/>
          <a:chExt cx="0" cy="0"/>
        </a:xfrm>
      </p:grpSpPr>
      <p:sp>
        <p:nvSpPr>
          <p:cNvPr id="16" name="Google Shape;16;p26"/>
          <p:cNvSpPr txBox="1"/>
          <p:nvPr>
            <p:ph idx="1" type="body"/>
          </p:nvPr>
        </p:nvSpPr>
        <p:spPr>
          <a:xfrm>
            <a:off x="358774" y="5486400"/>
            <a:ext cx="3822933" cy="1003300"/>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Clr>
                <a:srgbClr val="A5A5A5"/>
              </a:buClr>
              <a:buSzPts val="2000"/>
              <a:buNone/>
              <a:defRPr sz="2000">
                <a:solidFill>
                  <a:srgbClr val="A5A5A5"/>
                </a:solidFill>
                <a:latin typeface="Helvetica Neue"/>
                <a:ea typeface="Helvetica Neue"/>
                <a:cs typeface="Helvetica Neue"/>
                <a:sym typeface="Helvetica Neue"/>
              </a:defRPr>
            </a:lvl1pPr>
            <a:lvl2pPr indent="-355600" lvl="1" marL="914400" algn="l">
              <a:lnSpc>
                <a:spcPct val="90000"/>
              </a:lnSpc>
              <a:spcBef>
                <a:spcPts val="500"/>
              </a:spcBef>
              <a:spcAft>
                <a:spcPts val="0"/>
              </a:spcAft>
              <a:buClr>
                <a:srgbClr val="7F7F7F"/>
              </a:buClr>
              <a:buSzPts val="2000"/>
              <a:buFont typeface="Arial"/>
              <a:buChar char="-"/>
              <a:defRPr sz="2000">
                <a:solidFill>
                  <a:srgbClr val="7F7F7F"/>
                </a:solidFill>
                <a:latin typeface="Helvetica Neue"/>
                <a:ea typeface="Helvetica Neue"/>
                <a:cs typeface="Helvetica Neue"/>
                <a:sym typeface="Helvetica Neue"/>
              </a:defRPr>
            </a:lvl2pPr>
            <a:lvl3pPr indent="-355600" lvl="2" marL="1371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3pPr>
            <a:lvl4pPr indent="-355600" lvl="3" marL="18288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4pPr>
            <a:lvl5pPr indent="-355600" lvl="4" marL="22860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7" name="Google Shape;17;p26"/>
          <p:cNvPicPr preferRelativeResize="0"/>
          <p:nvPr/>
        </p:nvPicPr>
        <p:blipFill rotWithShape="1">
          <a:blip r:embed="rId2">
            <a:alphaModFix amt="50000"/>
          </a:blip>
          <a:srcRect b="19826" l="7594" r="9164" t="19961"/>
          <a:stretch/>
        </p:blipFill>
        <p:spPr>
          <a:xfrm>
            <a:off x="6809947" y="5892061"/>
            <a:ext cx="1975279" cy="597639"/>
          </a:xfrm>
          <a:prstGeom prst="rect">
            <a:avLst/>
          </a:prstGeom>
          <a:noFill/>
          <a:ln>
            <a:noFill/>
          </a:ln>
        </p:spPr>
      </p:pic>
      <p:sp>
        <p:nvSpPr>
          <p:cNvPr id="18" name="Google Shape;18;p26"/>
          <p:cNvSpPr txBox="1"/>
          <p:nvPr>
            <p:ph type="ctrTitle"/>
          </p:nvPr>
        </p:nvSpPr>
        <p:spPr>
          <a:xfrm>
            <a:off x="640801" y="875159"/>
            <a:ext cx="7856663" cy="830231"/>
          </a:xfrm>
          <a:prstGeom prst="rect">
            <a:avLst/>
          </a:prstGeom>
          <a:noFill/>
          <a:ln>
            <a:noFill/>
          </a:ln>
        </p:spPr>
        <p:txBody>
          <a:bodyPr anchorCtr="0" anchor="t" bIns="0" lIns="0" spcFirstLastPara="1" rIns="0" wrap="square" tIns="0">
            <a:noAutofit/>
          </a:bodyPr>
          <a:lstStyle>
            <a:lvl1pPr lvl="0" algn="ctr">
              <a:lnSpc>
                <a:spcPct val="90000"/>
              </a:lnSpc>
              <a:spcBef>
                <a:spcPts val="0"/>
              </a:spcBef>
              <a:spcAft>
                <a:spcPts val="0"/>
              </a:spcAft>
              <a:buClr>
                <a:schemeClr val="dk1"/>
              </a:buClr>
              <a:buSzPts val="2400"/>
              <a:buFont typeface="Helvetica Neue"/>
              <a:buNone/>
              <a:defRPr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6"/>
          <p:cNvSpPr txBox="1"/>
          <p:nvPr>
            <p:ph idx="2" type="body"/>
          </p:nvPr>
        </p:nvSpPr>
        <p:spPr>
          <a:xfrm>
            <a:off x="433694" y="2003844"/>
            <a:ext cx="8270875" cy="1662112"/>
          </a:xfrm>
          <a:prstGeom prst="rect">
            <a:avLst/>
          </a:prstGeom>
          <a:noFill/>
          <a:ln cap="flat" cmpd="sng" w="38100">
            <a:solidFill>
              <a:srgbClr val="FFD600"/>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0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3" type="body"/>
          </p:nvPr>
        </p:nvSpPr>
        <p:spPr>
          <a:xfrm>
            <a:off x="640862" y="2264387"/>
            <a:ext cx="7856538" cy="1098053"/>
          </a:xfrm>
          <a:prstGeom prst="rect">
            <a:avLst/>
          </a:prstGeom>
          <a:noFill/>
          <a:ln>
            <a:noFill/>
          </a:ln>
        </p:spPr>
        <p:txBody>
          <a:bodyPr anchorCtr="0" anchor="t" bIns="0" lIns="0" spcFirstLastPara="1" rIns="0" wrap="square" tIns="0">
            <a:noAutofit/>
          </a:bodyPr>
          <a:lstStyle>
            <a:lvl1pPr indent="-228600" lvl="0" marL="457200" algn="ctr">
              <a:lnSpc>
                <a:spcPct val="90000"/>
              </a:lnSpc>
              <a:spcBef>
                <a:spcPts val="0"/>
              </a:spcBef>
              <a:spcAft>
                <a:spcPts val="0"/>
              </a:spcAft>
              <a:buClr>
                <a:schemeClr val="dk1"/>
              </a:buClr>
              <a:buSzPts val="4000"/>
              <a:buNone/>
              <a:defRPr b="1" sz="4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26"/>
          <p:cNvSpPr txBox="1"/>
          <p:nvPr>
            <p:ph idx="4" type="body"/>
          </p:nvPr>
        </p:nvSpPr>
        <p:spPr>
          <a:xfrm>
            <a:off x="2507518" y="3926499"/>
            <a:ext cx="4129088" cy="782637"/>
          </a:xfrm>
          <a:prstGeom prst="rect">
            <a:avLst/>
          </a:prstGeom>
          <a:noFill/>
          <a:ln>
            <a:noFill/>
          </a:ln>
        </p:spPr>
        <p:txBody>
          <a:bodyPr anchorCtr="0" anchor="t" bIns="0" lIns="0" spcFirstLastPara="1" rIns="0" wrap="square" tIns="0">
            <a:noAutofit/>
          </a:bodyPr>
          <a:lstStyle>
            <a:lvl1pPr indent="-228600" lvl="0" marL="457200" algn="ctr">
              <a:lnSpc>
                <a:spcPct val="90000"/>
              </a:lnSpc>
              <a:spcBef>
                <a:spcPts val="1000"/>
              </a:spcBef>
              <a:spcAft>
                <a:spcPts val="0"/>
              </a:spcAft>
              <a:buClr>
                <a:schemeClr val="dk1"/>
              </a:buClr>
              <a:buSzPts val="2400"/>
              <a:buNone/>
              <a:defRPr b="1" sz="2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texte" type="obj">
  <p:cSld name="OBJECT">
    <p:spTree>
      <p:nvGrpSpPr>
        <p:cNvPr id="22" name="Shape 22"/>
        <p:cNvGrpSpPr/>
        <p:nvPr/>
      </p:nvGrpSpPr>
      <p:grpSpPr>
        <a:xfrm>
          <a:off x="0" y="0"/>
          <a:ext cx="0" cy="0"/>
          <a:chOff x="0" y="0"/>
          <a:chExt cx="0" cy="0"/>
        </a:xfrm>
      </p:grpSpPr>
      <p:sp>
        <p:nvSpPr>
          <p:cNvPr id="23" name="Google Shape;23;p27"/>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dk1"/>
              </a:buClr>
              <a:buSzPts val="2800"/>
              <a:buFont typeface="Helvetica Neue"/>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7"/>
          <p:cNvSpPr txBox="1"/>
          <p:nvPr>
            <p:ph idx="1" type="body"/>
          </p:nvPr>
        </p:nvSpPr>
        <p:spPr>
          <a:xfrm>
            <a:off x="539750" y="1739589"/>
            <a:ext cx="8247409" cy="475011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2000"/>
              <a:buNone/>
              <a:defRPr sz="2000">
                <a:latin typeface="Helvetica Neue"/>
                <a:ea typeface="Helvetica Neue"/>
                <a:cs typeface="Helvetica Neue"/>
                <a:sym typeface="Helvetica Neue"/>
              </a:defRPr>
            </a:lvl1pPr>
            <a:lvl2pPr indent="-355600" lvl="1" marL="914400" algn="l">
              <a:lnSpc>
                <a:spcPct val="90000"/>
              </a:lnSpc>
              <a:spcBef>
                <a:spcPts val="500"/>
              </a:spcBef>
              <a:spcAft>
                <a:spcPts val="0"/>
              </a:spcAft>
              <a:buClr>
                <a:schemeClr val="dk1"/>
              </a:buClr>
              <a:buSzPts val="2000"/>
              <a:buFont typeface="Arial"/>
              <a:buChar char="-"/>
              <a:defRPr sz="2000">
                <a:solidFill>
                  <a:schemeClr val="dk1"/>
                </a:solidFill>
                <a:latin typeface="Helvetica Neue"/>
                <a:ea typeface="Helvetica Neue"/>
                <a:cs typeface="Helvetica Neue"/>
                <a:sym typeface="Helvetica Neue"/>
              </a:defRPr>
            </a:lvl2pPr>
            <a:lvl3pPr indent="-355600" lvl="2" marL="1371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3pPr>
            <a:lvl4pPr indent="-355600" lvl="3" marL="18288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4pPr>
            <a:lvl5pPr indent="-355600" lvl="4" marL="22860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7"/>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1pPr>
            <a:lvl2pPr indent="0" lvl="1"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2pPr>
            <a:lvl3pPr indent="0" lvl="2"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3pPr>
            <a:lvl4pPr indent="0" lvl="3"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4pPr>
            <a:lvl5pPr indent="0" lvl="4"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5pPr>
            <a:lvl6pPr indent="0" lvl="5"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6pPr>
            <a:lvl7pPr indent="0" lvl="6"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7pPr>
            <a:lvl8pPr indent="0" lvl="7"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8pPr>
            <a:lvl9pPr indent="0" lvl="8"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extLst>
    <p:ext uri="{DCECCB84-F9BA-43D5-87BE-67443E8EF086}">
      <p15:sldGuideLst>
        <p15:guide id="1" orient="horz" pos="232">
          <p15:clr>
            <a:srgbClr val="FBAE40"/>
          </p15:clr>
        </p15:guide>
        <p15:guide id="2" pos="3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p:cSld name="Titre de section">
    <p:bg>
      <p:bgPr>
        <a:solidFill>
          <a:srgbClr val="FFD600"/>
        </a:solidFill>
      </p:bgPr>
    </p:bg>
    <p:spTree>
      <p:nvGrpSpPr>
        <p:cNvPr id="26" name="Shape 26"/>
        <p:cNvGrpSpPr/>
        <p:nvPr/>
      </p:nvGrpSpPr>
      <p:grpSpPr>
        <a:xfrm>
          <a:off x="0" y="0"/>
          <a:ext cx="0" cy="0"/>
          <a:chOff x="0" y="0"/>
          <a:chExt cx="0" cy="0"/>
        </a:xfrm>
      </p:grpSpPr>
      <p:sp>
        <p:nvSpPr>
          <p:cNvPr id="27" name="Google Shape;27;p28"/>
          <p:cNvSpPr txBox="1"/>
          <p:nvPr>
            <p:ph type="title"/>
          </p:nvPr>
        </p:nvSpPr>
        <p:spPr>
          <a:xfrm>
            <a:off x="542259" y="2419815"/>
            <a:ext cx="8244901" cy="1510835"/>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4000"/>
              <a:buFont typeface="Helvetica Neue"/>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28"/>
          <p:cNvSpPr txBox="1"/>
          <p:nvPr>
            <p:ph idx="1" type="body"/>
          </p:nvPr>
        </p:nvSpPr>
        <p:spPr>
          <a:xfrm>
            <a:off x="542257" y="4181708"/>
            <a:ext cx="8244901" cy="10033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rgbClr val="A5A5A5"/>
              </a:buClr>
              <a:buSzPts val="2000"/>
              <a:buNone/>
              <a:defRPr b="1" sz="2000">
                <a:solidFill>
                  <a:srgbClr val="A5A5A5"/>
                </a:solidFill>
                <a:latin typeface="Helvetica Neue"/>
                <a:ea typeface="Helvetica Neue"/>
                <a:cs typeface="Helvetica Neue"/>
                <a:sym typeface="Helvetica Neue"/>
              </a:defRPr>
            </a:lvl1pPr>
            <a:lvl2pPr indent="-355600" lvl="1" marL="914400" algn="l">
              <a:lnSpc>
                <a:spcPct val="90000"/>
              </a:lnSpc>
              <a:spcBef>
                <a:spcPts val="500"/>
              </a:spcBef>
              <a:spcAft>
                <a:spcPts val="0"/>
              </a:spcAft>
              <a:buClr>
                <a:srgbClr val="A5A5A5"/>
              </a:buClr>
              <a:buSzPts val="2000"/>
              <a:buFont typeface="Arial"/>
              <a:buChar char="-"/>
              <a:defRPr b="1" sz="2000">
                <a:solidFill>
                  <a:srgbClr val="A5A5A5"/>
                </a:solidFill>
                <a:latin typeface="Helvetica Neue"/>
                <a:ea typeface="Helvetica Neue"/>
                <a:cs typeface="Helvetica Neue"/>
                <a:sym typeface="Helvetica Neue"/>
              </a:defRPr>
            </a:lvl2pPr>
            <a:lvl3pPr indent="-355600" lvl="2" marL="1371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3pPr>
            <a:lvl4pPr indent="-355600" lvl="3" marL="18288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4pPr>
            <a:lvl5pPr indent="-355600" lvl="4" marL="22860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8"/>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1pPr>
            <a:lvl2pPr indent="0" lvl="1"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2pPr>
            <a:lvl3pPr indent="0" lvl="2"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3pPr>
            <a:lvl4pPr indent="0" lvl="3"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4pPr>
            <a:lvl5pPr indent="0" lvl="4"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5pPr>
            <a:lvl6pPr indent="0" lvl="5"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6pPr>
            <a:lvl7pPr indent="0" lvl="6"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7pPr>
            <a:lvl8pPr indent="0" lvl="7"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8pPr>
            <a:lvl9pPr indent="0" lvl="8"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e + Verbatim">
  <p:cSld name="Texte + Verbatim">
    <p:spTree>
      <p:nvGrpSpPr>
        <p:cNvPr id="30" name="Shape 30"/>
        <p:cNvGrpSpPr/>
        <p:nvPr/>
      </p:nvGrpSpPr>
      <p:grpSpPr>
        <a:xfrm>
          <a:off x="0" y="0"/>
          <a:ext cx="0" cy="0"/>
          <a:chOff x="0" y="0"/>
          <a:chExt cx="0" cy="0"/>
        </a:xfrm>
      </p:grpSpPr>
      <p:sp>
        <p:nvSpPr>
          <p:cNvPr id="31" name="Google Shape;31;p29"/>
          <p:cNvSpPr txBox="1"/>
          <p:nvPr>
            <p:ph idx="1" type="body"/>
          </p:nvPr>
        </p:nvSpPr>
        <p:spPr>
          <a:xfrm>
            <a:off x="5902325" y="1739900"/>
            <a:ext cx="3241675" cy="5119200"/>
          </a:xfrm>
          <a:prstGeom prst="rect">
            <a:avLst/>
          </a:prstGeom>
          <a:solidFill>
            <a:srgbClr val="FFD600"/>
          </a:solid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SzPts val="2000"/>
              <a:buNone/>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9"/>
          <p:cNvSpPr txBox="1"/>
          <p:nvPr>
            <p:ph type="title"/>
          </p:nvPr>
        </p:nvSpPr>
        <p:spPr>
          <a:xfrm>
            <a:off x="539749" y="368300"/>
            <a:ext cx="8247411" cy="1003300"/>
          </a:xfrm>
          <a:prstGeom prst="rect">
            <a:avLst/>
          </a:prstGeom>
          <a:noFill/>
          <a:ln>
            <a:noFill/>
          </a:ln>
        </p:spPr>
        <p:txBody>
          <a:bodyPr anchorCtr="0" anchor="t" bIns="0" lIns="0" spcFirstLastPara="1" rIns="0" wrap="square" tIns="0">
            <a:noAutofit/>
          </a:bodyPr>
          <a:lstStyle>
            <a:lvl1pPr lvl="0" algn="l">
              <a:lnSpc>
                <a:spcPct val="80000"/>
              </a:lnSpc>
              <a:spcBef>
                <a:spcPts val="0"/>
              </a:spcBef>
              <a:spcAft>
                <a:spcPts val="0"/>
              </a:spcAft>
              <a:buClr>
                <a:schemeClr val="dk1"/>
              </a:buClr>
              <a:buSzPts val="2800"/>
              <a:buFont typeface="Helvetica Neue"/>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9"/>
          <p:cNvSpPr txBox="1"/>
          <p:nvPr>
            <p:ph idx="2" type="body"/>
          </p:nvPr>
        </p:nvSpPr>
        <p:spPr>
          <a:xfrm>
            <a:off x="539750" y="1739589"/>
            <a:ext cx="5005443" cy="475011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2000"/>
              <a:buNone/>
              <a:defRPr sz="2000">
                <a:latin typeface="Helvetica Neue"/>
                <a:ea typeface="Helvetica Neue"/>
                <a:cs typeface="Helvetica Neue"/>
                <a:sym typeface="Helvetica Neue"/>
              </a:defRPr>
            </a:lvl1pPr>
            <a:lvl2pPr indent="-355600" lvl="1" marL="914400" algn="l">
              <a:lnSpc>
                <a:spcPct val="100000"/>
              </a:lnSpc>
              <a:spcBef>
                <a:spcPts val="500"/>
              </a:spcBef>
              <a:spcAft>
                <a:spcPts val="0"/>
              </a:spcAft>
              <a:buClr>
                <a:schemeClr val="dk1"/>
              </a:buClr>
              <a:buSzPts val="2000"/>
              <a:buFont typeface="Arial"/>
              <a:buChar char="-"/>
              <a:defRPr sz="2000">
                <a:solidFill>
                  <a:schemeClr val="dk1"/>
                </a:solidFill>
                <a:latin typeface="Helvetica Neue"/>
                <a:ea typeface="Helvetica Neue"/>
                <a:cs typeface="Helvetica Neue"/>
                <a:sym typeface="Helvetica Neue"/>
              </a:defRPr>
            </a:lvl2pPr>
            <a:lvl3pPr indent="-355600" lvl="2" marL="1371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3pPr>
            <a:lvl4pPr indent="-355600" lvl="3" marL="18288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4pPr>
            <a:lvl5pPr indent="-355600" lvl="4" marL="22860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29"/>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1pPr>
            <a:lvl2pPr indent="0" lvl="1"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2pPr>
            <a:lvl3pPr indent="0" lvl="2"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3pPr>
            <a:lvl4pPr indent="0" lvl="3"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4pPr>
            <a:lvl5pPr indent="0" lvl="4"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5pPr>
            <a:lvl6pPr indent="0" lvl="5"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6pPr>
            <a:lvl7pPr indent="0" lvl="6"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7pPr>
            <a:lvl8pPr indent="0" lvl="7"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8pPr>
            <a:lvl9pPr indent="0" lvl="8"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fr-FR"/>
              <a:t>‹#›</a:t>
            </a:fld>
            <a:endParaRPr/>
          </a:p>
        </p:txBody>
      </p:sp>
      <p:sp>
        <p:nvSpPr>
          <p:cNvPr id="35" name="Google Shape;35;p29"/>
          <p:cNvSpPr txBox="1"/>
          <p:nvPr>
            <p:ph idx="3" type="body"/>
          </p:nvPr>
        </p:nvSpPr>
        <p:spPr>
          <a:xfrm>
            <a:off x="6157912" y="1948589"/>
            <a:ext cx="2730500" cy="42513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i="1" sz="1600">
                <a:latin typeface="Georgia"/>
                <a:ea typeface="Georgia"/>
                <a:cs typeface="Georgia"/>
                <a:sym typeface="Georgia"/>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32">
          <p15:clr>
            <a:srgbClr val="FBAE40"/>
          </p15:clr>
        </p15:guide>
        <p15:guide id="2" pos="3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synthèse">
  <p:cSld name="Slide synthèse">
    <p:spTree>
      <p:nvGrpSpPr>
        <p:cNvPr id="36" name="Shape 36"/>
        <p:cNvGrpSpPr/>
        <p:nvPr/>
      </p:nvGrpSpPr>
      <p:grpSpPr>
        <a:xfrm>
          <a:off x="0" y="0"/>
          <a:ext cx="0" cy="0"/>
          <a:chOff x="0" y="0"/>
          <a:chExt cx="0" cy="0"/>
        </a:xfrm>
      </p:grpSpPr>
      <p:sp>
        <p:nvSpPr>
          <p:cNvPr id="37" name="Google Shape;37;p30"/>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1pPr>
            <a:lvl2pPr indent="0" lvl="1"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2pPr>
            <a:lvl3pPr indent="0" lvl="2"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3pPr>
            <a:lvl4pPr indent="0" lvl="3"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4pPr>
            <a:lvl5pPr indent="0" lvl="4"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5pPr>
            <a:lvl6pPr indent="0" lvl="5"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6pPr>
            <a:lvl7pPr indent="0" lvl="6"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7pPr>
            <a:lvl8pPr indent="0" lvl="7"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8pPr>
            <a:lvl9pPr indent="0" lvl="8"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fr-FR"/>
              <a:t>‹#›</a:t>
            </a:fld>
            <a:endParaRPr/>
          </a:p>
        </p:txBody>
      </p:sp>
      <p:grpSp>
        <p:nvGrpSpPr>
          <p:cNvPr id="38" name="Google Shape;38;p30"/>
          <p:cNvGrpSpPr/>
          <p:nvPr/>
        </p:nvGrpSpPr>
        <p:grpSpPr>
          <a:xfrm>
            <a:off x="981441" y="382174"/>
            <a:ext cx="7192403" cy="600739"/>
            <a:chOff x="581081" y="2466552"/>
            <a:chExt cx="8271039" cy="1661793"/>
          </a:xfrm>
        </p:grpSpPr>
        <p:sp>
          <p:nvSpPr>
            <p:cNvPr id="39" name="Google Shape;39;p30"/>
            <p:cNvSpPr/>
            <p:nvPr/>
          </p:nvSpPr>
          <p:spPr>
            <a:xfrm>
              <a:off x="581081" y="2466552"/>
              <a:ext cx="8271039" cy="1661793"/>
            </a:xfrm>
            <a:custGeom>
              <a:rect b="b" l="l" r="r" t="t"/>
              <a:pathLst>
                <a:path extrusionOk="0" fill="none" h="1661793" w="8271039">
                  <a:moveTo>
                    <a:pt x="0" y="0"/>
                  </a:moveTo>
                  <a:cubicBezTo>
                    <a:pt x="2958803" y="-19298"/>
                    <a:pt x="7200144" y="-13355"/>
                    <a:pt x="8271039" y="0"/>
                  </a:cubicBezTo>
                  <a:cubicBezTo>
                    <a:pt x="8255961" y="405404"/>
                    <a:pt x="8236056" y="1043391"/>
                    <a:pt x="8271039" y="1661793"/>
                  </a:cubicBezTo>
                  <a:cubicBezTo>
                    <a:pt x="5116527" y="1812139"/>
                    <a:pt x="845684" y="1684474"/>
                    <a:pt x="0" y="1661793"/>
                  </a:cubicBezTo>
                  <a:cubicBezTo>
                    <a:pt x="-19677" y="1485833"/>
                    <a:pt x="75367" y="680508"/>
                    <a:pt x="0" y="0"/>
                  </a:cubicBezTo>
                  <a:close/>
                </a:path>
                <a:path extrusionOk="0" h="1661793" w="8271039">
                  <a:moveTo>
                    <a:pt x="0" y="0"/>
                  </a:moveTo>
                  <a:cubicBezTo>
                    <a:pt x="2192224" y="-11212"/>
                    <a:pt x="6061705" y="129361"/>
                    <a:pt x="8271039" y="0"/>
                  </a:cubicBezTo>
                  <a:cubicBezTo>
                    <a:pt x="8368316" y="533382"/>
                    <a:pt x="8148588" y="1083800"/>
                    <a:pt x="8271039" y="1661793"/>
                  </a:cubicBezTo>
                  <a:cubicBezTo>
                    <a:pt x="4710366" y="1630476"/>
                    <a:pt x="1119074" y="1525026"/>
                    <a:pt x="0" y="1661793"/>
                  </a:cubicBezTo>
                  <a:cubicBezTo>
                    <a:pt x="-7025" y="1288080"/>
                    <a:pt x="-77220" y="263777"/>
                    <a:pt x="0" y="0"/>
                  </a:cubicBezTo>
                  <a:close/>
                </a:path>
              </a:pathLst>
            </a:custGeom>
            <a:solidFill>
              <a:srgbClr val="FFD6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3200" u="none" cap="none" strike="noStrike">
                <a:solidFill>
                  <a:schemeClr val="dk1"/>
                </a:solidFill>
                <a:highlight>
                  <a:srgbClr val="FFD600"/>
                </a:highlight>
                <a:latin typeface="Helvetica Neue"/>
                <a:ea typeface="Helvetica Neue"/>
                <a:cs typeface="Helvetica Neue"/>
                <a:sym typeface="Helvetica Neue"/>
              </a:endParaRPr>
            </a:p>
          </p:txBody>
        </p:sp>
        <p:sp>
          <p:nvSpPr>
            <p:cNvPr id="40" name="Google Shape;40;p30"/>
            <p:cNvSpPr txBox="1"/>
            <p:nvPr/>
          </p:nvSpPr>
          <p:spPr>
            <a:xfrm>
              <a:off x="891084" y="2784737"/>
              <a:ext cx="7648800" cy="994167"/>
            </a:xfrm>
            <a:prstGeom prst="rect">
              <a:avLst/>
            </a:prstGeom>
            <a:noFill/>
            <a:ln>
              <a:noFill/>
            </a:ln>
          </p:spPr>
          <p:txBody>
            <a:bodyPr anchorCtr="0" anchor="t" bIns="45700" lIns="0" spcFirstLastPara="1" rIns="91425" wrap="square" tIns="45700">
              <a:noAutofit/>
            </a:bodyPr>
            <a:lstStyle/>
            <a:p>
              <a:pPr indent="0" lvl="0" marL="0" marR="0" rtl="0" algn="ctr">
                <a:lnSpc>
                  <a:spcPct val="90000"/>
                </a:lnSpc>
                <a:spcBef>
                  <a:spcPts val="0"/>
                </a:spcBef>
                <a:spcAft>
                  <a:spcPts val="0"/>
                </a:spcAft>
                <a:buClr>
                  <a:schemeClr val="dk1"/>
                </a:buClr>
                <a:buSzPts val="6000"/>
                <a:buFont typeface="Calibri"/>
                <a:buNone/>
              </a:pPr>
              <a:r>
                <a:rPr b="1" i="0" lang="fr-FR" sz="2400" u="none" cap="none" strike="noStrike">
                  <a:solidFill>
                    <a:schemeClr val="dk1"/>
                  </a:solidFill>
                  <a:latin typeface="Helvetica Neue"/>
                  <a:ea typeface="Helvetica Neue"/>
                  <a:cs typeface="Helvetica Neue"/>
                  <a:sym typeface="Helvetica Neue"/>
                </a:rPr>
                <a:t>Titre Helvetica 24 centré</a:t>
              </a:r>
              <a:endParaRPr/>
            </a:p>
            <a:p>
              <a:pPr indent="0" lvl="0" marL="0" marR="0" rtl="0" algn="ctr">
                <a:lnSpc>
                  <a:spcPct val="90000"/>
                </a:lnSpc>
                <a:spcBef>
                  <a:spcPts val="0"/>
                </a:spcBef>
                <a:spcAft>
                  <a:spcPts val="0"/>
                </a:spcAft>
                <a:buClr>
                  <a:schemeClr val="dk1"/>
                </a:buClr>
                <a:buSzPts val="6000"/>
                <a:buFont typeface="Calibri"/>
                <a:buNone/>
              </a:pPr>
              <a:r>
                <a:t/>
              </a:r>
              <a:endParaRPr b="0" i="0" sz="3600" u="none" cap="none" strike="noStrike">
                <a:solidFill>
                  <a:schemeClr val="dk1"/>
                </a:solidFill>
                <a:latin typeface="Helvetica Neue"/>
                <a:ea typeface="Helvetica Neue"/>
                <a:cs typeface="Helvetica Neue"/>
                <a:sym typeface="Helvetica Neue"/>
              </a:endParaRPr>
            </a:p>
          </p:txBody>
        </p:sp>
      </p:grpSp>
      <p:sp>
        <p:nvSpPr>
          <p:cNvPr id="41" name="Google Shape;41;p30"/>
          <p:cNvSpPr txBox="1"/>
          <p:nvPr>
            <p:ph idx="1" type="body"/>
          </p:nvPr>
        </p:nvSpPr>
        <p:spPr>
          <a:xfrm>
            <a:off x="981075" y="382588"/>
            <a:ext cx="7192963" cy="769318"/>
          </a:xfrm>
          <a:prstGeom prst="rect">
            <a:avLst/>
          </a:prstGeom>
          <a:solidFill>
            <a:srgbClr val="FFD600"/>
          </a:solidFill>
          <a:ln>
            <a:noFill/>
          </a:ln>
        </p:spPr>
        <p:txBody>
          <a:bodyPr anchorCtr="0" anchor="ctr" bIns="45700" lIns="91425" spcFirstLastPara="1" rIns="91425" wrap="square" tIns="45700">
            <a:noAutofit/>
          </a:bodyPr>
          <a:lstStyle>
            <a:lvl1pPr indent="-228600" lvl="0" marL="457200" algn="ctr">
              <a:lnSpc>
                <a:spcPct val="80000"/>
              </a:lnSpc>
              <a:spcBef>
                <a:spcPts val="0"/>
              </a:spcBef>
              <a:spcAft>
                <a:spcPts val="0"/>
              </a:spcAft>
              <a:buClr>
                <a:schemeClr val="dk1"/>
              </a:buClr>
              <a:buSzPts val="2400"/>
              <a:buNone/>
              <a:defRPr b="1" sz="2400">
                <a:solidFill>
                  <a:schemeClr val="dk1"/>
                </a:solidFill>
              </a:defRPr>
            </a:lvl1pPr>
            <a:lvl2pPr indent="-381000" lvl="1" marL="914400" algn="l">
              <a:lnSpc>
                <a:spcPct val="90000"/>
              </a:lnSpc>
              <a:spcBef>
                <a:spcPts val="500"/>
              </a:spcBef>
              <a:spcAft>
                <a:spcPts val="0"/>
              </a:spcAft>
              <a:buClr>
                <a:schemeClr val="dk1"/>
              </a:buClr>
              <a:buSzPts val="2400"/>
              <a:buChar char="•"/>
              <a:defRPr>
                <a:solidFill>
                  <a:schemeClr val="dk1"/>
                </a:solidFill>
              </a:defRPr>
            </a:lvl2pPr>
            <a:lvl3pPr indent="-355600" lvl="2" marL="1371600" algn="l">
              <a:lnSpc>
                <a:spcPct val="90000"/>
              </a:lnSpc>
              <a:spcBef>
                <a:spcPts val="500"/>
              </a:spcBef>
              <a:spcAft>
                <a:spcPts val="0"/>
              </a:spcAft>
              <a:buClr>
                <a:schemeClr val="dk1"/>
              </a:buClr>
              <a:buSzPts val="2000"/>
              <a:buChar char="•"/>
              <a:defRPr>
                <a:solidFill>
                  <a:schemeClr val="dk1"/>
                </a:solidFill>
              </a:defRPr>
            </a:lvl3pPr>
            <a:lvl4pPr indent="-342900" lvl="3" marL="1828800" algn="l">
              <a:lnSpc>
                <a:spcPct val="90000"/>
              </a:lnSpc>
              <a:spcBef>
                <a:spcPts val="500"/>
              </a:spcBef>
              <a:spcAft>
                <a:spcPts val="0"/>
              </a:spcAft>
              <a:buClr>
                <a:schemeClr val="dk1"/>
              </a:buClr>
              <a:buSzPts val="1800"/>
              <a:buChar char="•"/>
              <a:defRPr>
                <a:solidFill>
                  <a:schemeClr val="dk1"/>
                </a:solidFill>
              </a:defRPr>
            </a:lvl4pPr>
            <a:lvl5pPr indent="-342900" lvl="4" marL="2286000" algn="l">
              <a:lnSpc>
                <a:spcPct val="90000"/>
              </a:lnSpc>
              <a:spcBef>
                <a:spcPts val="500"/>
              </a:spcBef>
              <a:spcAft>
                <a:spcPts val="0"/>
              </a:spcAft>
              <a:buClr>
                <a:schemeClr val="dk1"/>
              </a:buClr>
              <a:buSzPts val="1800"/>
              <a:buChar char="•"/>
              <a:defRPr>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32">
          <p15:clr>
            <a:srgbClr val="FBAE40"/>
          </p15:clr>
        </p15:guide>
        <p15:guide id="2" pos="22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42" name="Shape 42"/>
        <p:cNvGrpSpPr/>
        <p:nvPr/>
      </p:nvGrpSpPr>
      <p:grpSpPr>
        <a:xfrm>
          <a:off x="0" y="0"/>
          <a:ext cx="0" cy="0"/>
          <a:chOff x="0" y="0"/>
          <a:chExt cx="0" cy="0"/>
        </a:xfrm>
      </p:grpSpPr>
      <p:sp>
        <p:nvSpPr>
          <p:cNvPr id="43" name="Google Shape;43;p31"/>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1pPr>
            <a:lvl2pPr indent="0" lvl="1"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2pPr>
            <a:lvl3pPr indent="0" lvl="2"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3pPr>
            <a:lvl4pPr indent="0" lvl="3"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4pPr>
            <a:lvl5pPr indent="0" lvl="4"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5pPr>
            <a:lvl6pPr indent="0" lvl="5"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6pPr>
            <a:lvl7pPr indent="0" lvl="6"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7pPr>
            <a:lvl8pPr indent="0" lvl="7"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8pPr>
            <a:lvl9pPr indent="0" lvl="8" marL="0" algn="r">
              <a:lnSpc>
                <a:spcPct val="100000"/>
              </a:lnSpc>
              <a:spcBef>
                <a:spcPts val="0"/>
              </a:spcBef>
              <a:spcAft>
                <a:spcPts val="0"/>
              </a:spcAft>
              <a:buNone/>
              <a:defRPr b="1" i="0" sz="1400" u="none" cap="none" strike="noStrike">
                <a:solidFill>
                  <a:srgbClr val="888888"/>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628650" y="365125"/>
            <a:ext cx="7886700" cy="1324800"/>
          </a:xfrm>
          <a:prstGeom prst="rect">
            <a:avLst/>
          </a:prstGeom>
          <a:noFill/>
          <a:ln>
            <a:noFill/>
          </a:ln>
        </p:spPr>
        <p:txBody>
          <a:bodyPr anchorCtr="0" anchor="t" bIns="0" lIns="0" spcFirstLastPara="1" rIns="0" wrap="square" tIns="0">
            <a:normAutofit/>
          </a:bodyPr>
          <a:lstStyle>
            <a:lvl1pPr lvl="0" marR="0" rtl="0" algn="l">
              <a:lnSpc>
                <a:spcPct val="90000"/>
              </a:lnSpc>
              <a:spcBef>
                <a:spcPts val="0"/>
              </a:spcBef>
              <a:spcAft>
                <a:spcPts val="0"/>
              </a:spcAft>
              <a:buClr>
                <a:schemeClr val="dk1"/>
              </a:buClr>
              <a:buSzPts val="2400"/>
              <a:buFont typeface="Helvetica Neue"/>
              <a:buNone/>
              <a:defRPr b="1" i="0" sz="2400" u="none" cap="none" strike="noStrik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Arial"/>
              <a:buNone/>
              <a:defRPr b="0" i="0" sz="2000" u="none" cap="none" strike="noStrike">
                <a:solidFill>
                  <a:schemeClr val="dk1"/>
                </a:solidFill>
                <a:latin typeface="Helvetica Neue"/>
                <a:ea typeface="Helvetica Neue"/>
                <a:cs typeface="Helvetica Neue"/>
                <a:sym typeface="Helvetica Neue"/>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 name="Google Shape;13;p25"/>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 name="Google Shape;14;p25"/>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www.idrrim.com/ressources/documents/2/8674-IDRRIM_Ingenierie-de-gestion-patrim.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sp>
        <p:nvSpPr>
          <p:cNvPr id="48" name="Google Shape;48;p1"/>
          <p:cNvSpPr txBox="1"/>
          <p:nvPr>
            <p:ph idx="3" type="body"/>
          </p:nvPr>
        </p:nvSpPr>
        <p:spPr>
          <a:xfrm>
            <a:off x="556173" y="4202038"/>
            <a:ext cx="3059700" cy="10980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Clr>
                <a:schemeClr val="dk1"/>
              </a:buClr>
              <a:buSzPts val="3600"/>
              <a:buNone/>
            </a:pPr>
            <a:r>
              <a:rPr lang="fr-FR" sz="3600">
                <a:solidFill>
                  <a:schemeClr val="lt1"/>
                </a:solidFill>
              </a:rPr>
              <a:t>Rapport d’étonnement des auditeurs</a:t>
            </a:r>
            <a:endParaRPr>
              <a:solidFill>
                <a:schemeClr val="lt1"/>
              </a:solidFill>
            </a:endParaRPr>
          </a:p>
        </p:txBody>
      </p:sp>
      <p:sp>
        <p:nvSpPr>
          <p:cNvPr id="49" name="Google Shape;49;p1"/>
          <p:cNvSpPr txBox="1"/>
          <p:nvPr>
            <p:ph idx="4" type="body"/>
          </p:nvPr>
        </p:nvSpPr>
        <p:spPr>
          <a:xfrm>
            <a:off x="450275" y="1396079"/>
            <a:ext cx="3672000" cy="7827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Clr>
                <a:schemeClr val="dk1"/>
              </a:buClr>
              <a:buSzPts val="2000"/>
              <a:buNone/>
            </a:pPr>
            <a:r>
              <a:t/>
            </a:r>
            <a:endParaRPr b="0" sz="2000"/>
          </a:p>
          <a:p>
            <a:pPr indent="0" lvl="0" marL="0" rtl="0" algn="ctr">
              <a:lnSpc>
                <a:spcPct val="90000"/>
              </a:lnSpc>
              <a:spcBef>
                <a:spcPts val="0"/>
              </a:spcBef>
              <a:spcAft>
                <a:spcPts val="0"/>
              </a:spcAft>
              <a:buClr>
                <a:schemeClr val="dk1"/>
              </a:buClr>
              <a:buSzPts val="2000"/>
              <a:buNone/>
            </a:pPr>
            <a:r>
              <a:rPr lang="fr-FR" sz="2600"/>
              <a:t>CONTEXTE </a:t>
            </a:r>
            <a:r>
              <a:rPr lang="fr-FR" sz="2600"/>
              <a:t>BUDGÉTAIRE</a:t>
            </a:r>
            <a:r>
              <a:rPr lang="fr-FR" sz="2600"/>
              <a:t> ET ROUTES </a:t>
            </a:r>
            <a:r>
              <a:rPr lang="fr-FR" sz="2600"/>
              <a:t>DÉPARTEMENTALES</a:t>
            </a:r>
            <a:r>
              <a:rPr lang="fr-FR" sz="2600"/>
              <a:t> :</a:t>
            </a:r>
            <a:endParaRPr sz="2600"/>
          </a:p>
          <a:p>
            <a:pPr indent="0" lvl="0" marL="0" rtl="0" algn="ctr">
              <a:lnSpc>
                <a:spcPct val="90000"/>
              </a:lnSpc>
              <a:spcBef>
                <a:spcPts val="0"/>
              </a:spcBef>
              <a:spcAft>
                <a:spcPts val="0"/>
              </a:spcAft>
              <a:buClr>
                <a:schemeClr val="dk1"/>
              </a:buClr>
              <a:buSzPts val="2000"/>
              <a:buNone/>
            </a:pPr>
            <a:r>
              <a:t/>
            </a:r>
            <a:endParaRPr sz="2600"/>
          </a:p>
          <a:p>
            <a:pPr indent="0" lvl="0" marL="0" rtl="0" algn="ctr">
              <a:lnSpc>
                <a:spcPct val="90000"/>
              </a:lnSpc>
              <a:spcBef>
                <a:spcPts val="0"/>
              </a:spcBef>
              <a:spcAft>
                <a:spcPts val="0"/>
              </a:spcAft>
              <a:buClr>
                <a:schemeClr val="dk1"/>
              </a:buClr>
              <a:buSzPts val="2000"/>
              <a:buNone/>
            </a:pPr>
            <a:r>
              <a:rPr lang="fr-FR" sz="2600"/>
              <a:t> </a:t>
            </a:r>
            <a:r>
              <a:rPr lang="fr-FR" sz="2600">
                <a:highlight>
                  <a:schemeClr val="accent1"/>
                </a:highlight>
              </a:rPr>
              <a:t>COMMENT CONJUGUER CONTRAINTES ET BESOINS ?</a:t>
            </a:r>
            <a:endParaRPr b="0" sz="1000">
              <a:highlight>
                <a:schemeClr val="accent1"/>
              </a:highlight>
            </a:endParaRPr>
          </a:p>
          <a:p>
            <a:pPr indent="0" lvl="0" marL="0" rtl="0" algn="ctr">
              <a:lnSpc>
                <a:spcPct val="90000"/>
              </a:lnSpc>
              <a:spcBef>
                <a:spcPts val="0"/>
              </a:spcBef>
              <a:spcAft>
                <a:spcPts val="0"/>
              </a:spcAft>
              <a:buClr>
                <a:schemeClr val="dk1"/>
              </a:buClr>
              <a:buSzPts val="2000"/>
              <a:buNone/>
            </a:pPr>
            <a:r>
              <a:t/>
            </a:r>
            <a:endParaRPr b="0" sz="2000"/>
          </a:p>
          <a:p>
            <a:pPr indent="0" lvl="0" marL="0" rtl="0" algn="ctr">
              <a:lnSpc>
                <a:spcPct val="90000"/>
              </a:lnSpc>
              <a:spcBef>
                <a:spcPts val="0"/>
              </a:spcBef>
              <a:spcAft>
                <a:spcPts val="0"/>
              </a:spcAft>
              <a:buClr>
                <a:schemeClr val="dk1"/>
              </a:buClr>
              <a:buSzPts val="2000"/>
              <a:buNone/>
            </a:pPr>
            <a:r>
              <a:rPr b="0" lang="fr-FR" sz="2000"/>
              <a:t>Synthèse de l’atelier du 23/24/25 juin 2026</a:t>
            </a:r>
            <a:endParaRPr/>
          </a:p>
        </p:txBody>
      </p:sp>
      <p:pic>
        <p:nvPicPr>
          <p:cNvPr id="50" name="Google Shape;50;p1"/>
          <p:cNvPicPr preferRelativeResize="0"/>
          <p:nvPr/>
        </p:nvPicPr>
        <p:blipFill rotWithShape="1">
          <a:blip r:embed="rId3">
            <a:alphaModFix/>
          </a:blip>
          <a:srcRect b="0" l="0" r="0" t="0"/>
          <a:stretch/>
        </p:blipFill>
        <p:spPr>
          <a:xfrm>
            <a:off x="242949" y="5799727"/>
            <a:ext cx="1769856" cy="782700"/>
          </a:xfrm>
          <a:prstGeom prst="rect">
            <a:avLst/>
          </a:prstGeom>
          <a:noFill/>
          <a:ln>
            <a:noFill/>
          </a:ln>
        </p:spPr>
      </p:pic>
      <p:pic>
        <p:nvPicPr>
          <p:cNvPr descr="Conseil départemental des Pyrénées-Atlantiques — Wikipédia" id="51" name="Google Shape;51;p1"/>
          <p:cNvPicPr preferRelativeResize="0"/>
          <p:nvPr/>
        </p:nvPicPr>
        <p:blipFill rotWithShape="1">
          <a:blip r:embed="rId4">
            <a:alphaModFix/>
          </a:blip>
          <a:srcRect b="0" l="0" r="0" t="0"/>
          <a:stretch/>
        </p:blipFill>
        <p:spPr>
          <a:xfrm>
            <a:off x="242951" y="269875"/>
            <a:ext cx="1104562" cy="1003275"/>
          </a:xfrm>
          <a:prstGeom prst="rect">
            <a:avLst/>
          </a:prstGeom>
          <a:noFill/>
          <a:ln>
            <a:noFill/>
          </a:ln>
        </p:spPr>
      </p:pic>
      <p:pic>
        <p:nvPicPr>
          <p:cNvPr id="52" name="Google Shape;52;p1"/>
          <p:cNvPicPr preferRelativeResize="0"/>
          <p:nvPr/>
        </p:nvPicPr>
        <p:blipFill>
          <a:blip r:embed="rId5">
            <a:alphaModFix/>
          </a:blip>
          <a:stretch>
            <a:fillRect/>
          </a:stretch>
        </p:blipFill>
        <p:spPr>
          <a:xfrm>
            <a:off x="4572000" y="0"/>
            <a:ext cx="5119352"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8"/>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t>Dérèglements climatiques : les acteurs locaux </a:t>
            </a:r>
            <a:r>
              <a:rPr lang="fr-FR">
                <a:highlight>
                  <a:schemeClr val="accent1"/>
                </a:highlight>
              </a:rPr>
              <a:t>en 1ère ligne, la route en second plan ?</a:t>
            </a:r>
            <a:r>
              <a:rPr lang="fr-FR"/>
              <a:t> </a:t>
            </a:r>
            <a:endParaRPr/>
          </a:p>
        </p:txBody>
      </p:sp>
      <p:sp>
        <p:nvSpPr>
          <p:cNvPr id="117" name="Google Shape;117;p8"/>
          <p:cNvSpPr txBox="1"/>
          <p:nvPr>
            <p:ph idx="1" type="body"/>
          </p:nvPr>
        </p:nvSpPr>
        <p:spPr>
          <a:xfrm>
            <a:off x="539750" y="1371600"/>
            <a:ext cx="8247300" cy="5118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fr-FR"/>
              <a:t>Ce qu’on a entendu : </a:t>
            </a:r>
            <a:endParaRPr b="1"/>
          </a:p>
          <a:p>
            <a:pPr indent="-355600" lvl="0" marL="457200" rtl="0" algn="l">
              <a:lnSpc>
                <a:spcPct val="100000"/>
              </a:lnSpc>
              <a:spcBef>
                <a:spcPts val="0"/>
              </a:spcBef>
              <a:spcAft>
                <a:spcPts val="0"/>
              </a:spcAft>
              <a:buSzPts val="2000"/>
              <a:buChar char="-"/>
            </a:pPr>
            <a:r>
              <a:rPr i="1" lang="fr-FR"/>
              <a:t>“Le dérèglement climatique impacte nos métiers. Ce matin on a d</a:t>
            </a:r>
            <a:r>
              <a:rPr i="1" lang="fr-FR"/>
              <a:t>û dégager un arbre tombé à cause de la chaleur. On a aussi plus d’intempéries, </a:t>
            </a:r>
            <a:r>
              <a:rPr i="1" lang="fr-FR"/>
              <a:t>d'inondations</a:t>
            </a:r>
            <a:r>
              <a:rPr i="1" lang="fr-FR"/>
              <a:t>, etc.” (agent technique)</a:t>
            </a:r>
            <a:endParaRPr i="1"/>
          </a:p>
          <a:p>
            <a:pPr indent="-355600" lvl="0" marL="457200" rtl="0" algn="l">
              <a:lnSpc>
                <a:spcPct val="100000"/>
              </a:lnSpc>
              <a:spcBef>
                <a:spcPts val="0"/>
              </a:spcBef>
              <a:spcAft>
                <a:spcPts val="0"/>
              </a:spcAft>
              <a:buSzPts val="2000"/>
              <a:buChar char="-"/>
            </a:pPr>
            <a:r>
              <a:rPr i="1" lang="fr-FR"/>
              <a:t>“On monte en puissance sur les programmes </a:t>
            </a:r>
            <a:r>
              <a:rPr i="1" lang="fr-FR"/>
              <a:t>d'adduction</a:t>
            </a:r>
            <a:r>
              <a:rPr i="1" lang="fr-FR"/>
              <a:t> de l’eau mais sur la voirie on réduit la voilure” (élu Syndicat de Cize)</a:t>
            </a:r>
            <a:endParaRPr i="1"/>
          </a:p>
          <a:p>
            <a:pPr indent="-355600" lvl="0" marL="457200" rtl="0" algn="l">
              <a:lnSpc>
                <a:spcPct val="100000"/>
              </a:lnSpc>
              <a:spcBef>
                <a:spcPts val="0"/>
              </a:spcBef>
              <a:spcAft>
                <a:spcPts val="0"/>
              </a:spcAft>
              <a:buSzPts val="2000"/>
              <a:buChar char="-"/>
            </a:pPr>
            <a:r>
              <a:rPr i="1" lang="fr-FR"/>
              <a:t>“Je dois gérer tellement de dégradations liées aux inondations et aux catastrophes naturelles que je n’ai plus de budget pour ma voirie communale. Donc je reporte les investissements.” (élue)</a:t>
            </a:r>
            <a:endParaRPr i="1"/>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b="1" lang="fr-FR"/>
              <a:t>La route en fait les frais ? </a:t>
            </a:r>
            <a:r>
              <a:rPr b="1" lang="fr-FR"/>
              <a:t>Augmentation</a:t>
            </a:r>
            <a:r>
              <a:rPr b="1" lang="fr-FR"/>
              <a:t> des difficultés / dé</a:t>
            </a:r>
            <a:r>
              <a:rPr b="1" lang="fr-FR"/>
              <a:t>priorisation</a:t>
            </a:r>
            <a:endParaRPr b="1"/>
          </a:p>
          <a:p>
            <a:pPr indent="-355600" lvl="0" marL="457200" marR="0" rtl="0" algn="l">
              <a:lnSpc>
                <a:spcPct val="100000"/>
              </a:lnSpc>
              <a:spcBef>
                <a:spcPts val="0"/>
              </a:spcBef>
              <a:spcAft>
                <a:spcPts val="0"/>
              </a:spcAft>
              <a:buSzPts val="2000"/>
              <a:buChar char="-"/>
            </a:pPr>
            <a:r>
              <a:rPr lang="fr-FR"/>
              <a:t>Des acteurs très conscients des impacts des dérèglements climatiques</a:t>
            </a:r>
            <a:endParaRPr/>
          </a:p>
          <a:p>
            <a:pPr indent="-355600" lvl="0" marL="457200" marR="0" rtl="0" algn="l">
              <a:lnSpc>
                <a:spcPct val="100000"/>
              </a:lnSpc>
              <a:spcBef>
                <a:spcPts val="0"/>
              </a:spcBef>
              <a:spcAft>
                <a:spcPts val="0"/>
              </a:spcAft>
              <a:buSzPts val="2000"/>
              <a:buChar char="-"/>
            </a:pPr>
            <a:r>
              <a:rPr lang="fr-FR"/>
              <a:t>Une dé-priorisation de la voirie dans les arbitrages des communes pour des réparations liées aux </a:t>
            </a:r>
            <a:r>
              <a:rPr lang="fr-FR"/>
              <a:t>dégâts</a:t>
            </a:r>
            <a:r>
              <a:rPr lang="fr-FR"/>
              <a:t> des crises climatiques </a:t>
            </a:r>
            <a:endParaRPr/>
          </a:p>
        </p:txBody>
      </p:sp>
      <p:sp>
        <p:nvSpPr>
          <p:cNvPr id="118" name="Google Shape;118;p8"/>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9"/>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t>Les </a:t>
            </a:r>
            <a:r>
              <a:rPr lang="fr-FR">
                <a:highlight>
                  <a:schemeClr val="accent1"/>
                </a:highlight>
              </a:rPr>
              <a:t>effets en cascade</a:t>
            </a:r>
            <a:r>
              <a:rPr lang="fr-FR"/>
              <a:t> des décisions budgétaires</a:t>
            </a:r>
            <a:endParaRPr/>
          </a:p>
        </p:txBody>
      </p:sp>
      <p:sp>
        <p:nvSpPr>
          <p:cNvPr id="124" name="Google Shape;124;p9"/>
          <p:cNvSpPr txBox="1"/>
          <p:nvPr>
            <p:ph idx="1" type="body"/>
          </p:nvPr>
        </p:nvSpPr>
        <p:spPr>
          <a:xfrm>
            <a:off x="539750" y="1252920"/>
            <a:ext cx="8247300" cy="4940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2000"/>
              <a:buNone/>
            </a:pPr>
            <a:r>
              <a:rPr b="1" lang="fr-FR"/>
              <a:t>Les orientations budgétaires produisent des effets leviers :</a:t>
            </a:r>
            <a:endParaRPr b="1"/>
          </a:p>
          <a:p>
            <a:pPr indent="-342900" lvl="0" marL="342900" rtl="0" algn="l">
              <a:lnSpc>
                <a:spcPct val="100000"/>
              </a:lnSpc>
              <a:spcBef>
                <a:spcPts val="0"/>
              </a:spcBef>
              <a:spcAft>
                <a:spcPts val="0"/>
              </a:spcAft>
              <a:buClr>
                <a:schemeClr val="dk1"/>
              </a:buClr>
              <a:buSzPts val="2000"/>
              <a:buFont typeface="Helvetica Neue"/>
              <a:buChar char="-"/>
            </a:pPr>
            <a:r>
              <a:rPr lang="fr-FR"/>
              <a:t>L’aide aux </a:t>
            </a:r>
            <a:r>
              <a:rPr lang="fr-FR" u="sng"/>
              <a:t>communes</a:t>
            </a:r>
            <a:r>
              <a:rPr lang="fr-FR"/>
              <a:t> génère de la cohésion territoriale et un sentiment d’appartenance commun</a:t>
            </a:r>
            <a:endParaRPr/>
          </a:p>
          <a:p>
            <a:pPr indent="-342900" lvl="0" marL="342900" rtl="0" algn="l">
              <a:lnSpc>
                <a:spcPct val="100000"/>
              </a:lnSpc>
              <a:spcBef>
                <a:spcPts val="0"/>
              </a:spcBef>
              <a:spcAft>
                <a:spcPts val="0"/>
              </a:spcAft>
              <a:buClr>
                <a:schemeClr val="dk1"/>
              </a:buClr>
              <a:buSzPts val="2000"/>
              <a:buFont typeface="Helvetica Neue"/>
              <a:buChar char="-"/>
            </a:pPr>
            <a:r>
              <a:rPr lang="fr-FR"/>
              <a:t>L’entretien des routes génère de l’activité pour les </a:t>
            </a:r>
            <a:r>
              <a:rPr lang="fr-FR" u="sng"/>
              <a:t>entreprises de BTP </a:t>
            </a:r>
            <a:r>
              <a:rPr lang="fr-FR"/>
              <a:t>locales (la commande publique représente 50% de l’activité de Durruty, dont 10% pour le CD)</a:t>
            </a:r>
            <a:endParaRPr/>
          </a:p>
          <a:p>
            <a:pPr indent="-342900" lvl="0" marL="342900" rtl="0" algn="l">
              <a:lnSpc>
                <a:spcPct val="100000"/>
              </a:lnSpc>
              <a:spcBef>
                <a:spcPts val="0"/>
              </a:spcBef>
              <a:spcAft>
                <a:spcPts val="0"/>
              </a:spcAft>
              <a:buClr>
                <a:schemeClr val="dk1"/>
              </a:buClr>
              <a:buSzPts val="2000"/>
              <a:buFont typeface="Helvetica Neue"/>
              <a:buChar char="-"/>
            </a:pPr>
            <a:r>
              <a:rPr lang="fr-FR"/>
              <a:t>L’entretien des routes est central pour </a:t>
            </a:r>
            <a:r>
              <a:rPr lang="fr-FR" u="sng"/>
              <a:t>l’économie agricole</a:t>
            </a:r>
            <a:r>
              <a:rPr lang="fr-FR"/>
              <a:t> </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b="1" lang="fr-FR"/>
              <a:t>Mais aussi des effets d’aubaine :</a:t>
            </a:r>
            <a:endParaRPr b="1"/>
          </a:p>
          <a:p>
            <a:pPr indent="-342900" lvl="0" marL="342900" rtl="0" algn="l">
              <a:lnSpc>
                <a:spcPct val="100000"/>
              </a:lnSpc>
              <a:spcBef>
                <a:spcPts val="0"/>
              </a:spcBef>
              <a:spcAft>
                <a:spcPts val="0"/>
              </a:spcAft>
              <a:buClr>
                <a:schemeClr val="dk1"/>
              </a:buClr>
              <a:buSzPts val="2000"/>
              <a:buFont typeface="Helvetica Neue"/>
              <a:buChar char="-"/>
            </a:pPr>
            <a:r>
              <a:rPr lang="fr-FR"/>
              <a:t>L’aide aux </a:t>
            </a:r>
            <a:r>
              <a:rPr lang="fr-FR" u="sng"/>
              <a:t>communes les plus aisées</a:t>
            </a:r>
            <a:r>
              <a:rPr lang="fr-FR"/>
              <a:t> qui n’ont pas forcément besoin de cet argent pour entretenir le réseau </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b="1" lang="fr-FR"/>
              <a:t>Et potentiellement des effets d’éviction :</a:t>
            </a:r>
            <a:endParaRPr b="1"/>
          </a:p>
          <a:p>
            <a:pPr indent="-342900" lvl="0" marL="342900" rtl="0" algn="l">
              <a:lnSpc>
                <a:spcPct val="100000"/>
              </a:lnSpc>
              <a:spcBef>
                <a:spcPts val="0"/>
              </a:spcBef>
              <a:spcAft>
                <a:spcPts val="0"/>
              </a:spcAft>
              <a:buClr>
                <a:schemeClr val="dk1"/>
              </a:buClr>
              <a:buSzPts val="2000"/>
              <a:buFont typeface="Helvetica Neue"/>
              <a:buChar char="-"/>
            </a:pPr>
            <a:r>
              <a:rPr lang="fr-FR"/>
              <a:t>Impacts des nouveaux critères d’attributions des marchés publics sur certaines </a:t>
            </a:r>
            <a:r>
              <a:rPr lang="fr-FR" u="sng"/>
              <a:t>entreprises locales</a:t>
            </a:r>
            <a:r>
              <a:rPr lang="fr-FR"/>
              <a:t> qui n’ont pas pris le pli de l’enrobé à froid ou des nouvelles normes de recyclages et qui se font doubler par des entreprises (inter)nationales</a:t>
            </a:r>
            <a:endParaRPr/>
          </a:p>
          <a:p>
            <a:pPr indent="-215900" lvl="0" marL="342900" rtl="0" algn="l">
              <a:lnSpc>
                <a:spcPct val="100000"/>
              </a:lnSpc>
              <a:spcBef>
                <a:spcPts val="0"/>
              </a:spcBef>
              <a:spcAft>
                <a:spcPts val="0"/>
              </a:spcAft>
              <a:buClr>
                <a:schemeClr val="dk1"/>
              </a:buClr>
              <a:buSzPts val="2000"/>
              <a:buFont typeface="Helvetica Neue"/>
              <a:buNone/>
            </a:pPr>
            <a:r>
              <a:t/>
            </a:r>
            <a:endParaRPr/>
          </a:p>
        </p:txBody>
      </p:sp>
      <p:sp>
        <p:nvSpPr>
          <p:cNvPr id="125" name="Google Shape;125;p9"/>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0"/>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t>Les </a:t>
            </a:r>
            <a:r>
              <a:rPr lang="fr-FR">
                <a:highlight>
                  <a:schemeClr val="accent1"/>
                </a:highlight>
              </a:rPr>
              <a:t>sujets peu développés</a:t>
            </a:r>
            <a:r>
              <a:rPr lang="fr-FR"/>
              <a:t> dans les entretiens </a:t>
            </a:r>
            <a:endParaRPr/>
          </a:p>
        </p:txBody>
      </p:sp>
      <p:sp>
        <p:nvSpPr>
          <p:cNvPr id="131" name="Google Shape;131;p10"/>
          <p:cNvSpPr txBox="1"/>
          <p:nvPr>
            <p:ph idx="1" type="body"/>
          </p:nvPr>
        </p:nvSpPr>
        <p:spPr>
          <a:xfrm>
            <a:off x="539750" y="1064382"/>
            <a:ext cx="8247300" cy="56613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fr-FR"/>
              <a:t>Le transfrontalier</a:t>
            </a:r>
            <a:endParaRPr b="1"/>
          </a:p>
          <a:p>
            <a:pPr indent="-355600" lvl="0" marL="457200" rtl="0" algn="l">
              <a:lnSpc>
                <a:spcPct val="100000"/>
              </a:lnSpc>
              <a:spcBef>
                <a:spcPts val="0"/>
              </a:spcBef>
              <a:spcAft>
                <a:spcPts val="0"/>
              </a:spcAft>
              <a:buSzPts val="2000"/>
              <a:buChar char="-"/>
            </a:pPr>
            <a:r>
              <a:rPr lang="fr-FR"/>
              <a:t>Des politiques départementales existantes (notamment sur des pistes cyclables et sur la viabilité hivernale) mais très peu citées dans les entretiens. </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None/>
            </a:pPr>
            <a:r>
              <a:rPr b="1" lang="fr-FR"/>
              <a:t>Véhicules électriques</a:t>
            </a:r>
            <a:endParaRPr b="1"/>
          </a:p>
          <a:p>
            <a:pPr indent="-355600" lvl="0" marL="457200" rtl="0" algn="l">
              <a:lnSpc>
                <a:spcPct val="100000"/>
              </a:lnSpc>
              <a:spcBef>
                <a:spcPts val="0"/>
              </a:spcBef>
              <a:spcAft>
                <a:spcPts val="0"/>
              </a:spcAft>
              <a:buSzPts val="2000"/>
              <a:buChar char="-"/>
            </a:pPr>
            <a:r>
              <a:rPr lang="fr-FR"/>
              <a:t>Pas d’occasion d’appréhender les investissements sur ce sujet (quid du déploiement des stations de recharge /accompagnement des population à l’équipement ?)</a:t>
            </a:r>
            <a:endParaRPr/>
          </a:p>
          <a:p>
            <a:pPr indent="0" lvl="0" marL="457200" rtl="0" algn="l">
              <a:lnSpc>
                <a:spcPct val="100000"/>
              </a:lnSpc>
              <a:spcBef>
                <a:spcPts val="0"/>
              </a:spcBef>
              <a:spcAft>
                <a:spcPts val="0"/>
              </a:spcAft>
              <a:buNone/>
            </a:pPr>
            <a:r>
              <a:t/>
            </a:r>
            <a:endParaRPr/>
          </a:p>
          <a:p>
            <a:pPr indent="0" lvl="0" marL="0" rtl="0" algn="l">
              <a:spcBef>
                <a:spcPts val="0"/>
              </a:spcBef>
              <a:spcAft>
                <a:spcPts val="0"/>
              </a:spcAft>
              <a:buNone/>
            </a:pPr>
            <a:r>
              <a:rPr b="1" lang="fr-FR"/>
              <a:t>Le vélo / </a:t>
            </a:r>
            <a:r>
              <a:rPr b="1" lang="fr-FR"/>
              <a:t>Les RD comme support de développement des pratiques du quotidien ?</a:t>
            </a:r>
            <a:endParaRPr b="1"/>
          </a:p>
          <a:p>
            <a:pPr indent="-355600" lvl="0" marL="457200" rtl="0" algn="l">
              <a:spcBef>
                <a:spcPts val="0"/>
              </a:spcBef>
              <a:spcAft>
                <a:spcPts val="0"/>
              </a:spcAft>
              <a:buSzPts val="2000"/>
              <a:buChar char="-"/>
            </a:pPr>
            <a:r>
              <a:rPr lang="fr-FR"/>
              <a:t>Un sujet qui monte : 1M€/an dans le plan vélo, la déclinaison de plans cyclables locaux</a:t>
            </a:r>
            <a:endParaRPr/>
          </a:p>
          <a:p>
            <a:pPr indent="-355600" lvl="0" marL="457200" rtl="0" algn="l">
              <a:spcBef>
                <a:spcPts val="0"/>
              </a:spcBef>
              <a:spcAft>
                <a:spcPts val="0"/>
              </a:spcAft>
              <a:buSzPts val="2000"/>
              <a:buChar char="-"/>
            </a:pPr>
            <a:r>
              <a:rPr lang="fr-FR"/>
              <a:t>Des associations qui pointent le décalage entre vélo loisir (très investi) et le vélo du quotidien (sous-doté)</a:t>
            </a:r>
            <a:endParaRPr/>
          </a:p>
          <a:p>
            <a:pPr indent="-355600" lvl="0" marL="457200" rtl="0" algn="l">
              <a:spcBef>
                <a:spcPts val="0"/>
              </a:spcBef>
              <a:spcAft>
                <a:spcPts val="0"/>
              </a:spcAft>
              <a:buSzPts val="2000"/>
              <a:buChar char="-"/>
            </a:pPr>
            <a:r>
              <a:rPr lang="fr-FR"/>
              <a:t>La possibilité d’envisager le développement du vélo comme une mesure d’économie budgétaire ? (coûteux en investissement mais très peu en fonctionnement ?)</a:t>
            </a:r>
            <a:endParaRPr/>
          </a:p>
        </p:txBody>
      </p:sp>
      <p:sp>
        <p:nvSpPr>
          <p:cNvPr id="132" name="Google Shape;132;p10"/>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g3ef51436cb5_4_3"/>
          <p:cNvSpPr txBox="1"/>
          <p:nvPr>
            <p:ph type="title"/>
          </p:nvPr>
        </p:nvSpPr>
        <p:spPr>
          <a:xfrm>
            <a:off x="539751" y="368300"/>
            <a:ext cx="8247300" cy="10032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lt2"/>
                </a:highlight>
              </a:rPr>
              <a:t>Mise en perspective suite aux échanges </a:t>
            </a:r>
            <a:endParaRPr>
              <a:highlight>
                <a:schemeClr val="lt2"/>
              </a:highlight>
            </a:endParaRPr>
          </a:p>
        </p:txBody>
      </p:sp>
      <p:sp>
        <p:nvSpPr>
          <p:cNvPr id="138" name="Google Shape;138;g3ef51436cb5_4_3"/>
          <p:cNvSpPr txBox="1"/>
          <p:nvPr>
            <p:ph idx="1" type="body"/>
          </p:nvPr>
        </p:nvSpPr>
        <p:spPr>
          <a:xfrm>
            <a:off x="539750" y="951000"/>
            <a:ext cx="8247300" cy="592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2000"/>
              <a:buNone/>
            </a:pPr>
            <a:r>
              <a:t/>
            </a:r>
            <a:endParaRPr/>
          </a:p>
          <a:p>
            <a:pPr indent="0" lvl="0" marL="0" rtl="0" algn="l">
              <a:spcBef>
                <a:spcPts val="0"/>
              </a:spcBef>
              <a:spcAft>
                <a:spcPts val="0"/>
              </a:spcAft>
              <a:buClr>
                <a:schemeClr val="dk1"/>
              </a:buClr>
              <a:buSzPts val="2000"/>
              <a:buNone/>
            </a:pPr>
            <a:r>
              <a:rPr lang="fr-FR"/>
              <a:t>L’enjeu de remettre </a:t>
            </a:r>
            <a:r>
              <a:rPr b="1" lang="fr-FR"/>
              <a:t>la route au coeur de la prospective </a:t>
            </a:r>
            <a:r>
              <a:rPr lang="fr-FR"/>
              <a:t>des modes de vie, des pratiques de mobilités, des dérèglements climatiques pour anticiper les enjeux budgétaires  </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lang="fr-FR"/>
              <a:t>Plus de pistes du côté </a:t>
            </a:r>
            <a:r>
              <a:rPr b="1" lang="fr-FR"/>
              <a:t>de la maîtrise des dépenses que des recettes</a:t>
            </a:r>
            <a:r>
              <a:rPr lang="fr-FR"/>
              <a:t> : est-ce une fatalité ? </a:t>
            </a:r>
            <a:endParaRPr/>
          </a:p>
          <a:p>
            <a:pPr indent="0" lvl="0" marL="0" rtl="0" algn="l">
              <a:lnSpc>
                <a:spcPct val="100000"/>
              </a:lnSpc>
              <a:spcBef>
                <a:spcPts val="0"/>
              </a:spcBef>
              <a:spcAft>
                <a:spcPts val="0"/>
              </a:spcAft>
              <a:buClr>
                <a:schemeClr val="dk1"/>
              </a:buClr>
              <a:buSzPts val="2000"/>
              <a:buNone/>
            </a:pPr>
            <a:r>
              <a:t/>
            </a:r>
            <a:endParaRPr/>
          </a:p>
          <a:p>
            <a:pPr indent="0" lvl="0" marL="0" rtl="0" algn="l">
              <a:spcBef>
                <a:spcPts val="0"/>
              </a:spcBef>
              <a:spcAft>
                <a:spcPts val="0"/>
              </a:spcAft>
              <a:buClr>
                <a:schemeClr val="dk1"/>
              </a:buClr>
              <a:buSzPts val="2000"/>
              <a:buNone/>
            </a:pPr>
            <a:r>
              <a:rPr lang="fr-FR"/>
              <a:t>Une partie des préco consistent à </a:t>
            </a:r>
            <a:r>
              <a:rPr b="1" lang="fr-FR"/>
              <a:t>investir pour économiser</a:t>
            </a:r>
            <a:r>
              <a:rPr lang="fr-FR"/>
              <a:t> ce qui nécessite de mettre en avant les coûts de l’inaction pour apporter des preuves tangibles.</a:t>
            </a:r>
            <a:endParaRPr/>
          </a:p>
          <a:p>
            <a:pPr indent="0" lvl="0" marL="0" rtl="0" algn="l">
              <a:spcBef>
                <a:spcPts val="0"/>
              </a:spcBef>
              <a:spcAft>
                <a:spcPts val="0"/>
              </a:spcAft>
              <a:buClr>
                <a:schemeClr val="dk1"/>
              </a:buClr>
              <a:buSzPts val="2000"/>
              <a:buNone/>
            </a:pPr>
            <a:r>
              <a:t/>
            </a:r>
            <a:endParaRPr/>
          </a:p>
          <a:p>
            <a:pPr indent="0" lvl="0" marL="0" rtl="0" algn="l">
              <a:spcBef>
                <a:spcPts val="0"/>
              </a:spcBef>
              <a:spcAft>
                <a:spcPts val="0"/>
              </a:spcAft>
              <a:buClr>
                <a:schemeClr val="dk1"/>
              </a:buClr>
              <a:buSzPts val="2000"/>
              <a:buNone/>
            </a:pPr>
            <a:r>
              <a:rPr lang="fr-FR"/>
              <a:t>La nécessité d’avoir des discussions politiques (</a:t>
            </a:r>
            <a:r>
              <a:rPr b="1" lang="fr-FR"/>
              <a:t>en commission d’élus</a:t>
            </a:r>
            <a:r>
              <a:rPr lang="fr-FR"/>
              <a:t> par exemple?) pour aborder ces questionnements afin de ne pas les limiter à un cadrage technique. La possibilité d’animer une visio sur la base de ces travaux pour les élus. </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t/>
            </a:r>
            <a:endParaRPr sz="1700"/>
          </a:p>
        </p:txBody>
      </p:sp>
      <p:sp>
        <p:nvSpPr>
          <p:cNvPr id="139" name="Google Shape;139;g3ef51436cb5_4_3"/>
          <p:cNvSpPr txBox="1"/>
          <p:nvPr>
            <p:ph idx="12" type="sldNum"/>
          </p:nvPr>
        </p:nvSpPr>
        <p:spPr>
          <a:xfrm>
            <a:off x="8173844" y="6356350"/>
            <a:ext cx="61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1"/>
          <p:cNvSpPr txBox="1"/>
          <p:nvPr>
            <p:ph type="title"/>
          </p:nvPr>
        </p:nvSpPr>
        <p:spPr>
          <a:xfrm>
            <a:off x="542259" y="2419815"/>
            <a:ext cx="8244901" cy="1510835"/>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4000"/>
              <a:buFont typeface="Helvetica Neue"/>
              <a:buNone/>
            </a:pPr>
            <a:r>
              <a:rPr lang="fr-FR"/>
              <a:t>Quelques questionnements</a:t>
            </a:r>
            <a:endParaRPr/>
          </a:p>
        </p:txBody>
      </p:sp>
      <p:sp>
        <p:nvSpPr>
          <p:cNvPr id="145" name="Google Shape;145;p11"/>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2"/>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t>Faut-il avoir peur de la </a:t>
            </a:r>
            <a:r>
              <a:rPr lang="fr-FR">
                <a:highlight>
                  <a:schemeClr val="accent1"/>
                </a:highlight>
              </a:rPr>
              <a:t>« dette grise »</a:t>
            </a:r>
            <a:r>
              <a:rPr lang="fr-FR"/>
              <a:t> ? </a:t>
            </a:r>
            <a:endParaRPr/>
          </a:p>
        </p:txBody>
      </p:sp>
      <p:sp>
        <p:nvSpPr>
          <p:cNvPr id="151" name="Google Shape;151;p12"/>
          <p:cNvSpPr txBox="1"/>
          <p:nvPr>
            <p:ph idx="1" type="body"/>
          </p:nvPr>
        </p:nvSpPr>
        <p:spPr>
          <a:xfrm>
            <a:off x="539750" y="1110454"/>
            <a:ext cx="8247300" cy="5181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2000"/>
              <a:buNone/>
            </a:pPr>
            <a:r>
              <a:rPr lang="fr-FR"/>
              <a:t>Ce que nous avons entendu : </a:t>
            </a:r>
            <a:endParaRPr/>
          </a:p>
          <a:p>
            <a:pPr indent="-355600" lvl="0" marL="457200" rtl="0" algn="l">
              <a:spcBef>
                <a:spcPts val="0"/>
              </a:spcBef>
              <a:spcAft>
                <a:spcPts val="0"/>
              </a:spcAft>
              <a:buSzPts val="2000"/>
              <a:buChar char="-"/>
            </a:pPr>
            <a:r>
              <a:rPr lang="fr-FR"/>
              <a:t>“</a:t>
            </a:r>
            <a:r>
              <a:rPr i="1" lang="fr-FR"/>
              <a:t>On est plutôt bon sur l’entretien des chaussées et des ponts mais sur nos 600 murs de soutènement on n’y est pas.” (UTD)</a:t>
            </a:r>
            <a:endParaRPr i="1"/>
          </a:p>
          <a:p>
            <a:pPr indent="-355600" lvl="0" marL="457200" rtl="0" algn="l">
              <a:spcBef>
                <a:spcPts val="0"/>
              </a:spcBef>
              <a:spcAft>
                <a:spcPts val="0"/>
              </a:spcAft>
              <a:buSzPts val="2000"/>
              <a:buChar char="-"/>
            </a:pPr>
            <a:r>
              <a:rPr i="1" lang="fr-FR"/>
              <a:t>“On sort d’une séquence du tout enrobé. Avant à la moindre fissure on recouvrait tout de plusieurs couches.” (agent)</a:t>
            </a:r>
            <a:endParaRPr i="1"/>
          </a:p>
          <a:p>
            <a:pPr indent="0" lvl="0" marL="0" rtl="0" algn="l">
              <a:lnSpc>
                <a:spcPct val="100000"/>
              </a:lnSpc>
              <a:spcBef>
                <a:spcPts val="0"/>
              </a:spcBef>
              <a:spcAft>
                <a:spcPts val="0"/>
              </a:spcAft>
              <a:buNone/>
            </a:pPr>
            <a:r>
              <a:t/>
            </a:r>
            <a:endParaRPr i="1"/>
          </a:p>
          <a:p>
            <a:pPr indent="0" lvl="0" marL="0" rtl="0" algn="l">
              <a:lnSpc>
                <a:spcPct val="100000"/>
              </a:lnSpc>
              <a:spcBef>
                <a:spcPts val="0"/>
              </a:spcBef>
              <a:spcAft>
                <a:spcPts val="0"/>
              </a:spcAft>
              <a:buNone/>
            </a:pPr>
            <a:r>
              <a:rPr lang="fr-FR"/>
              <a:t>Nos impressions :</a:t>
            </a:r>
            <a:endParaRPr/>
          </a:p>
          <a:p>
            <a:pPr indent="-355600" lvl="0" marL="457200" rtl="0" algn="l">
              <a:lnSpc>
                <a:spcPct val="100000"/>
              </a:lnSpc>
              <a:spcBef>
                <a:spcPts val="0"/>
              </a:spcBef>
              <a:spcAft>
                <a:spcPts val="0"/>
              </a:spcAft>
              <a:buSzPts val="2000"/>
              <a:buChar char="-"/>
            </a:pPr>
            <a:r>
              <a:rPr lang="fr-FR"/>
              <a:t>Alors que ce sujet est trop peu porté en France, les acteurs locaux (publics, privés et associatifs) semblent très conscients de l’enjeu de ne pas accumuler des retards en matière d’entretien </a:t>
            </a:r>
            <a:endParaRPr/>
          </a:p>
          <a:p>
            <a:pPr indent="-355600" lvl="0" marL="457200" rtl="0" algn="l">
              <a:lnSpc>
                <a:spcPct val="100000"/>
              </a:lnSpc>
              <a:spcBef>
                <a:spcPts val="0"/>
              </a:spcBef>
              <a:spcAft>
                <a:spcPts val="0"/>
              </a:spcAft>
              <a:buSzPts val="2000"/>
              <a:buChar char="-"/>
            </a:pPr>
            <a:r>
              <a:rPr lang="fr-FR"/>
              <a:t>A ce jour le niveau d’entretien semble qualitatif (surtout concernant les chaussées… quid des OA ?) et la dette grise accumulée </a:t>
            </a:r>
            <a:r>
              <a:rPr lang="fr-FR"/>
              <a:t>paraît</a:t>
            </a:r>
            <a:r>
              <a:rPr lang="fr-FR"/>
              <a:t> faible.</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fr-FR"/>
              <a:t>Nos questionnements :  </a:t>
            </a:r>
            <a:endParaRPr/>
          </a:p>
          <a:p>
            <a:pPr indent="-355600" lvl="0" marL="457200" rtl="0" algn="l">
              <a:lnSpc>
                <a:spcPct val="100000"/>
              </a:lnSpc>
              <a:spcBef>
                <a:spcPts val="0"/>
              </a:spcBef>
              <a:spcAft>
                <a:spcPts val="0"/>
              </a:spcAft>
              <a:buSzPts val="2000"/>
              <a:buChar char="-"/>
            </a:pPr>
            <a:r>
              <a:rPr lang="fr-FR"/>
              <a:t>La crainte d’accumuler de la dette grise peut-elle produire une </a:t>
            </a:r>
            <a:r>
              <a:rPr b="1" lang="fr-FR"/>
              <a:t>sur-exigence en matière d’entretien</a:t>
            </a:r>
            <a:r>
              <a:rPr lang="fr-FR"/>
              <a:t> et </a:t>
            </a:r>
            <a:r>
              <a:rPr b="1" lang="fr-FR"/>
              <a:t>emp</a:t>
            </a:r>
            <a:r>
              <a:rPr b="1" lang="fr-FR"/>
              <a:t>êcher de réduire la voilure</a:t>
            </a:r>
            <a:r>
              <a:rPr lang="fr-FR"/>
              <a:t> </a:t>
            </a:r>
            <a:r>
              <a:rPr b="1" lang="fr-FR"/>
              <a:t>sur le niveau de service</a:t>
            </a:r>
            <a:r>
              <a:rPr lang="fr-FR"/>
              <a:t> de certains tronçons peu usités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3"/>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accent1"/>
                </a:highlight>
              </a:rPr>
              <a:t>Réparer ou reconstruire ? </a:t>
            </a:r>
            <a:endParaRPr>
              <a:highlight>
                <a:schemeClr val="accent1"/>
              </a:highlight>
            </a:endParaRPr>
          </a:p>
        </p:txBody>
      </p:sp>
      <p:sp>
        <p:nvSpPr>
          <p:cNvPr id="157" name="Google Shape;157;p13"/>
          <p:cNvSpPr txBox="1"/>
          <p:nvPr>
            <p:ph idx="1" type="body"/>
          </p:nvPr>
        </p:nvSpPr>
        <p:spPr>
          <a:xfrm>
            <a:off x="425450" y="1185075"/>
            <a:ext cx="4089600" cy="4750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2000"/>
              <a:buNone/>
            </a:pPr>
            <a:r>
              <a:rPr lang="fr-FR" sz="2100"/>
              <a:t>Ce qu’on a entendu : </a:t>
            </a:r>
            <a:endParaRPr sz="2100"/>
          </a:p>
          <a:p>
            <a:pPr indent="-349250" lvl="0" marL="457200" rtl="0" algn="l">
              <a:spcBef>
                <a:spcPts val="0"/>
              </a:spcBef>
              <a:spcAft>
                <a:spcPts val="0"/>
              </a:spcAft>
              <a:buSzPts val="1900"/>
              <a:buChar char="-"/>
            </a:pPr>
            <a:r>
              <a:rPr i="1" lang="fr-FR" sz="1900"/>
              <a:t>“Chez nous le pontage c’est open bar, ça ne coûte rien et ça ralentit la détérioration” (CD50)</a:t>
            </a:r>
            <a:endParaRPr i="1" sz="1900"/>
          </a:p>
          <a:p>
            <a:pPr indent="-349250" lvl="0" marL="457200" rtl="0" algn="l">
              <a:spcBef>
                <a:spcPts val="0"/>
              </a:spcBef>
              <a:spcAft>
                <a:spcPts val="0"/>
              </a:spcAft>
              <a:buSzPts val="1900"/>
              <a:buChar char="-"/>
            </a:pPr>
            <a:r>
              <a:rPr i="1" lang="fr-FR" sz="1900"/>
              <a:t>“Les enrobés à froid et le tri-couche sont détériorés au bout de 2 ans” (Syndicat de Cize)</a:t>
            </a:r>
            <a:endParaRPr i="1" sz="1900"/>
          </a:p>
          <a:p>
            <a:pPr indent="-349250" lvl="0" marL="457200" rtl="0" algn="l">
              <a:spcBef>
                <a:spcPts val="0"/>
              </a:spcBef>
              <a:spcAft>
                <a:spcPts val="0"/>
              </a:spcAft>
              <a:buSzPts val="1900"/>
              <a:buChar char="-"/>
            </a:pPr>
            <a:r>
              <a:rPr i="1" lang="fr-FR" sz="1900"/>
              <a:t>“La durée de vie d’un enrobé c’était 16 ans, maintenant on pousse jusqu’à 20 ans ou plus” (agent)</a:t>
            </a:r>
            <a:endParaRPr i="1" sz="1900"/>
          </a:p>
          <a:p>
            <a:pPr indent="0" lvl="0" marL="0" rtl="0" algn="l">
              <a:spcBef>
                <a:spcPts val="0"/>
              </a:spcBef>
              <a:spcAft>
                <a:spcPts val="0"/>
              </a:spcAft>
              <a:buNone/>
            </a:pPr>
            <a:r>
              <a:t/>
            </a:r>
            <a:endParaRPr i="1"/>
          </a:p>
          <a:p>
            <a:pPr indent="0" lvl="0" marL="0" rtl="0" algn="l">
              <a:spcBef>
                <a:spcPts val="0"/>
              </a:spcBef>
              <a:spcAft>
                <a:spcPts val="0"/>
              </a:spcAft>
              <a:buNone/>
            </a:pPr>
            <a:r>
              <a:rPr b="1" lang="fr-FR"/>
              <a:t>Jusqu’où peut-on pousser la logique “chirurgicale ?”. Vaut-il mieux réparer pour X années ou reconstruire pour 20 ans ? </a:t>
            </a:r>
            <a:endParaRPr b="1"/>
          </a:p>
          <a:p>
            <a:pPr indent="0" lvl="0" marL="0" rtl="0" algn="l">
              <a:spcBef>
                <a:spcPts val="0"/>
              </a:spcBef>
              <a:spcAft>
                <a:spcPts val="0"/>
              </a:spcAft>
              <a:buClr>
                <a:schemeClr val="dk1"/>
              </a:buClr>
              <a:buSzPts val="2000"/>
              <a:buNone/>
            </a:pPr>
            <a:r>
              <a:t/>
            </a:r>
            <a:endParaRPr/>
          </a:p>
          <a:p>
            <a:pPr indent="0" lvl="0" marL="0" rtl="0" algn="l">
              <a:spcBef>
                <a:spcPts val="0"/>
              </a:spcBef>
              <a:spcAft>
                <a:spcPts val="0"/>
              </a:spcAft>
              <a:buClr>
                <a:schemeClr val="dk1"/>
              </a:buClr>
              <a:buSzPts val="2000"/>
              <a:buNone/>
            </a:pPr>
            <a:r>
              <a:t/>
            </a:r>
            <a:endParaRPr/>
          </a:p>
          <a:p>
            <a:pPr indent="0" lvl="0" marL="0" rtl="0" algn="l">
              <a:spcBef>
                <a:spcPts val="0"/>
              </a:spcBef>
              <a:spcAft>
                <a:spcPts val="0"/>
              </a:spcAft>
              <a:buClr>
                <a:schemeClr val="dk1"/>
              </a:buClr>
              <a:buSzPts val="1100"/>
              <a:buFont typeface="Arial"/>
              <a:buNone/>
            </a:pPr>
            <a:r>
              <a:t/>
            </a:r>
            <a:endParaRPr/>
          </a:p>
        </p:txBody>
      </p:sp>
      <p:sp>
        <p:nvSpPr>
          <p:cNvPr id="158" name="Google Shape;158;p13"/>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pic>
        <p:nvPicPr>
          <p:cNvPr id="159" name="Google Shape;159;p13"/>
          <p:cNvPicPr preferRelativeResize="0"/>
          <p:nvPr/>
        </p:nvPicPr>
        <p:blipFill>
          <a:blip r:embed="rId3">
            <a:alphaModFix/>
          </a:blip>
          <a:stretch>
            <a:fillRect/>
          </a:stretch>
        </p:blipFill>
        <p:spPr>
          <a:xfrm>
            <a:off x="4923349" y="1118850"/>
            <a:ext cx="4220651" cy="51075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3ef48754333_0_6"/>
          <p:cNvSpPr txBox="1"/>
          <p:nvPr>
            <p:ph type="title"/>
          </p:nvPr>
        </p:nvSpPr>
        <p:spPr>
          <a:xfrm>
            <a:off x="539751" y="368300"/>
            <a:ext cx="8247300" cy="100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fr-FR"/>
              <a:t>Des enjeux techniques et/ou </a:t>
            </a:r>
            <a:r>
              <a:rPr lang="fr-FR">
                <a:highlight>
                  <a:schemeClr val="accent1"/>
                </a:highlight>
              </a:rPr>
              <a:t>politiques</a:t>
            </a:r>
            <a:r>
              <a:rPr lang="fr-FR"/>
              <a:t> ? </a:t>
            </a:r>
            <a:endParaRPr/>
          </a:p>
        </p:txBody>
      </p:sp>
      <p:sp>
        <p:nvSpPr>
          <p:cNvPr id="166" name="Google Shape;166;g3ef48754333_0_6"/>
          <p:cNvSpPr txBox="1"/>
          <p:nvPr>
            <p:ph idx="1" type="body"/>
          </p:nvPr>
        </p:nvSpPr>
        <p:spPr>
          <a:xfrm>
            <a:off x="539750" y="1075815"/>
            <a:ext cx="8247300" cy="4750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fr-FR"/>
              <a:t>Nous avons échangé essentiellement avec des acteurs opérationnels et n’avons pas pu mesurer la place des élus dans les orientations politiques et le portage des décisions. </a:t>
            </a:r>
            <a:endParaRPr/>
          </a:p>
          <a:p>
            <a:pPr indent="0" lvl="0" marL="0" rtl="0" algn="l">
              <a:spcBef>
                <a:spcPts val="0"/>
              </a:spcBef>
              <a:spcAft>
                <a:spcPts val="0"/>
              </a:spcAft>
              <a:buNone/>
            </a:pPr>
            <a:r>
              <a:t/>
            </a:r>
            <a:endParaRPr/>
          </a:p>
          <a:p>
            <a:pPr indent="0" lvl="0" marL="0" rtl="0" algn="l">
              <a:spcBef>
                <a:spcPts val="0"/>
              </a:spcBef>
              <a:spcAft>
                <a:spcPts val="0"/>
              </a:spcAft>
              <a:buNone/>
            </a:pPr>
            <a:r>
              <a:rPr lang="fr-FR"/>
              <a:t>Ce que nous avons entendu :</a:t>
            </a:r>
            <a:endParaRPr/>
          </a:p>
          <a:p>
            <a:pPr indent="-355600" lvl="0" marL="457200" rtl="0" algn="l">
              <a:spcBef>
                <a:spcPts val="0"/>
              </a:spcBef>
              <a:spcAft>
                <a:spcPts val="0"/>
              </a:spcAft>
              <a:buSzPts val="2000"/>
              <a:buChar char="-"/>
            </a:pPr>
            <a:r>
              <a:rPr i="1" lang="fr-FR"/>
              <a:t>“Nous exposons aux élus nos sujets techniques, nos méthodes ; ils nous font confiance”</a:t>
            </a:r>
            <a:endParaRPr i="1"/>
          </a:p>
          <a:p>
            <a:pPr indent="0" lvl="0" marL="0" rtl="0" algn="l">
              <a:spcBef>
                <a:spcPts val="0"/>
              </a:spcBef>
              <a:spcAft>
                <a:spcPts val="0"/>
              </a:spcAft>
              <a:buNone/>
            </a:pPr>
            <a:r>
              <a:t/>
            </a:r>
            <a:endParaRPr/>
          </a:p>
          <a:p>
            <a:pPr indent="0" lvl="0" marL="0" rtl="0" algn="l">
              <a:spcBef>
                <a:spcPts val="0"/>
              </a:spcBef>
              <a:spcAft>
                <a:spcPts val="0"/>
              </a:spcAft>
              <a:buNone/>
            </a:pPr>
            <a:r>
              <a:rPr lang="fr-FR"/>
              <a:t>Nos réflexions : </a:t>
            </a:r>
            <a:endParaRPr/>
          </a:p>
          <a:p>
            <a:pPr indent="-355600" lvl="0" marL="457200" rtl="0" algn="l">
              <a:spcBef>
                <a:spcPts val="0"/>
              </a:spcBef>
              <a:spcAft>
                <a:spcPts val="0"/>
              </a:spcAft>
              <a:buSzPts val="2000"/>
              <a:buChar char="-"/>
            </a:pPr>
            <a:r>
              <a:rPr lang="fr-FR"/>
              <a:t>Les enjeux du </a:t>
            </a:r>
            <a:r>
              <a:rPr lang="fr-FR"/>
              <a:t>dérèglement</a:t>
            </a:r>
            <a:r>
              <a:rPr lang="fr-FR"/>
              <a:t> climatique, de priorisation des investissements, de vision à long terme sont intégrés dans les feuilles de routes de </a:t>
            </a:r>
            <a:r>
              <a:rPr lang="fr-FR"/>
              <a:t>l'exécutif</a:t>
            </a:r>
            <a:endParaRPr/>
          </a:p>
          <a:p>
            <a:pPr indent="-355600" lvl="0" marL="457200" rtl="0" algn="l">
              <a:spcBef>
                <a:spcPts val="0"/>
              </a:spcBef>
              <a:spcAft>
                <a:spcPts val="0"/>
              </a:spcAft>
              <a:buSzPts val="2000"/>
              <a:buChar char="-"/>
            </a:pPr>
            <a:r>
              <a:rPr lang="fr-FR"/>
              <a:t>Les questions que nous nous posons : Comment les élus départementaux investissent ces sujets ? Quelle communication en font-ils ? </a:t>
            </a:r>
            <a:r>
              <a:rPr b="1" lang="fr-FR"/>
              <a:t>Quelle place au débat public ? Les </a:t>
            </a:r>
            <a:r>
              <a:rPr b="1" lang="fr-FR"/>
              <a:t>élections</a:t>
            </a:r>
            <a:r>
              <a:rPr b="1" lang="fr-FR"/>
              <a:t> </a:t>
            </a:r>
            <a:r>
              <a:rPr b="1" lang="fr-FR"/>
              <a:t>prochaines</a:t>
            </a:r>
            <a:r>
              <a:rPr b="1" lang="fr-FR"/>
              <a:t> sont-elles une opportunité de mettre en discussion les </a:t>
            </a:r>
            <a:r>
              <a:rPr b="1" lang="fr-FR"/>
              <a:t>différentes</a:t>
            </a:r>
            <a:r>
              <a:rPr b="1" lang="fr-FR"/>
              <a:t> options avec les parties prenantes ? </a:t>
            </a:r>
            <a:endParaRPr b="1"/>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67" name="Google Shape;167;g3ef48754333_0_6"/>
          <p:cNvSpPr txBox="1"/>
          <p:nvPr>
            <p:ph idx="12" type="sldNum"/>
          </p:nvPr>
        </p:nvSpPr>
        <p:spPr>
          <a:xfrm>
            <a:off x="8173844" y="6356350"/>
            <a:ext cx="61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3ef48754333_0_0"/>
          <p:cNvSpPr txBox="1"/>
          <p:nvPr>
            <p:ph type="title"/>
          </p:nvPr>
        </p:nvSpPr>
        <p:spPr>
          <a:xfrm>
            <a:off x="539751" y="368300"/>
            <a:ext cx="8247300" cy="10032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t>Quel devenir pour </a:t>
            </a:r>
            <a:r>
              <a:rPr lang="fr-FR">
                <a:highlight>
                  <a:schemeClr val="accent1"/>
                </a:highlight>
              </a:rPr>
              <a:t>l’aide à la voirie</a:t>
            </a:r>
            <a:r>
              <a:rPr lang="fr-FR"/>
              <a:t> communale ?</a:t>
            </a:r>
            <a:endParaRPr/>
          </a:p>
        </p:txBody>
      </p:sp>
      <p:sp>
        <p:nvSpPr>
          <p:cNvPr id="173" name="Google Shape;173;g3ef48754333_0_0"/>
          <p:cNvSpPr txBox="1"/>
          <p:nvPr>
            <p:ph idx="1" type="body"/>
          </p:nvPr>
        </p:nvSpPr>
        <p:spPr>
          <a:xfrm>
            <a:off x="539750" y="980627"/>
            <a:ext cx="8247300" cy="5740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2000"/>
              <a:buNone/>
            </a:pPr>
            <a:r>
              <a:rPr lang="fr-FR"/>
              <a:t>Ce qu’on a entendu : </a:t>
            </a:r>
            <a:endParaRPr b="1"/>
          </a:p>
          <a:p>
            <a:pPr indent="-342900" lvl="0" marL="457200" rtl="0" algn="l">
              <a:lnSpc>
                <a:spcPct val="100000"/>
              </a:lnSpc>
              <a:spcBef>
                <a:spcPts val="0"/>
              </a:spcBef>
              <a:spcAft>
                <a:spcPts val="0"/>
              </a:spcAft>
              <a:buSzPts val="1800"/>
              <a:buChar char="-"/>
            </a:pPr>
            <a:r>
              <a:rPr lang="fr-FR" sz="1800"/>
              <a:t>“On a été bien servis ces dernières années” (un maire)</a:t>
            </a:r>
            <a:endParaRPr sz="1800"/>
          </a:p>
          <a:p>
            <a:pPr indent="-342900" lvl="0" marL="457200" rtl="0" algn="l">
              <a:lnSpc>
                <a:spcPct val="100000"/>
              </a:lnSpc>
              <a:spcBef>
                <a:spcPts val="0"/>
              </a:spcBef>
              <a:spcAft>
                <a:spcPts val="0"/>
              </a:spcAft>
              <a:buSzPts val="1800"/>
              <a:buChar char="-"/>
            </a:pPr>
            <a:r>
              <a:rPr lang="fr-FR" sz="1800"/>
              <a:t>“L’aide à la voirie, peu de départements le font encore, nous oui.” (DGS)</a:t>
            </a:r>
            <a:endParaRPr sz="1800"/>
          </a:p>
          <a:p>
            <a:pPr indent="0" lvl="0" marL="0" rtl="0" algn="l">
              <a:lnSpc>
                <a:spcPct val="100000"/>
              </a:lnSpc>
              <a:spcBef>
                <a:spcPts val="0"/>
              </a:spcBef>
              <a:spcAft>
                <a:spcPts val="0"/>
              </a:spcAft>
              <a:buClr>
                <a:schemeClr val="dk1"/>
              </a:buClr>
              <a:buSzPts val="2000"/>
              <a:buNone/>
            </a:pPr>
            <a:r>
              <a:t/>
            </a:r>
            <a:endParaRPr sz="1800"/>
          </a:p>
          <a:p>
            <a:pPr indent="0" lvl="0" marL="0" rtl="0" algn="l">
              <a:lnSpc>
                <a:spcPct val="100000"/>
              </a:lnSpc>
              <a:spcBef>
                <a:spcPts val="0"/>
              </a:spcBef>
              <a:spcAft>
                <a:spcPts val="0"/>
              </a:spcAft>
              <a:buClr>
                <a:schemeClr val="dk1"/>
              </a:buClr>
              <a:buSzPts val="2000"/>
              <a:buNone/>
            </a:pPr>
            <a:r>
              <a:rPr lang="fr-FR" sz="1800"/>
              <a:t>Nos impressions : </a:t>
            </a:r>
            <a:endParaRPr sz="1800"/>
          </a:p>
          <a:p>
            <a:pPr indent="-342900" lvl="0" marL="457200" marR="0" rtl="0" algn="l">
              <a:lnSpc>
                <a:spcPct val="100000"/>
              </a:lnSpc>
              <a:spcBef>
                <a:spcPts val="0"/>
              </a:spcBef>
              <a:spcAft>
                <a:spcPts val="0"/>
              </a:spcAft>
              <a:buSzPts val="1800"/>
              <a:buChar char="-"/>
            </a:pPr>
            <a:r>
              <a:rPr lang="fr-FR" sz="1800"/>
              <a:t>Un dispositif structurant (bien que léger financièrement 3M€ c’est 0,3% du budget départemental) au coeur de la visibilisation du Département pour les communes*</a:t>
            </a:r>
            <a:endParaRPr sz="1800"/>
          </a:p>
          <a:p>
            <a:pPr indent="-342900" lvl="0" marL="457200" marR="0" rtl="0" algn="l">
              <a:lnSpc>
                <a:spcPct val="100000"/>
              </a:lnSpc>
              <a:spcBef>
                <a:spcPts val="0"/>
              </a:spcBef>
              <a:spcAft>
                <a:spcPts val="0"/>
              </a:spcAft>
              <a:buSzPts val="1800"/>
              <a:buChar char="-"/>
            </a:pPr>
            <a:r>
              <a:rPr lang="fr-FR" sz="1800"/>
              <a:t>La caisse de résonnance des contrastes territoriaux (richesse et besoins / effet levier - effet d’aubaine)</a:t>
            </a:r>
            <a:endParaRPr sz="1800"/>
          </a:p>
          <a:p>
            <a:pPr indent="-342900" lvl="0" marL="457200" marR="0" rtl="0" algn="l">
              <a:lnSpc>
                <a:spcPct val="100000"/>
              </a:lnSpc>
              <a:spcBef>
                <a:spcPts val="0"/>
              </a:spcBef>
              <a:spcAft>
                <a:spcPts val="0"/>
              </a:spcAft>
              <a:buSzPts val="1800"/>
              <a:buChar char="-"/>
            </a:pPr>
            <a:r>
              <a:rPr lang="fr-FR" sz="1800"/>
              <a:t>Le tabou de “l’année blanche” a été levé et bien géré (avec enveloppe de projets déjà proposés)</a:t>
            </a:r>
            <a:endParaRPr sz="1800"/>
          </a:p>
          <a:p>
            <a:pPr indent="-342900" lvl="0" marL="457200" rtl="0" algn="l">
              <a:spcBef>
                <a:spcPts val="0"/>
              </a:spcBef>
              <a:spcAft>
                <a:spcPts val="0"/>
              </a:spcAft>
              <a:buSzPts val="1800"/>
              <a:buChar char="-"/>
            </a:pPr>
            <a:r>
              <a:rPr lang="fr-FR" sz="1800"/>
              <a:t>L’ingénierie reconnue du CD : conforter le dispositif comme porte d’entrée de l’ingénierie/ expertise technique forte au profit des tiers</a:t>
            </a:r>
            <a:endParaRPr sz="1800"/>
          </a:p>
          <a:p>
            <a:pPr indent="0" lvl="0" marL="0" marR="0" rtl="0" algn="l">
              <a:lnSpc>
                <a:spcPct val="100000"/>
              </a:lnSpc>
              <a:spcBef>
                <a:spcPts val="0"/>
              </a:spcBef>
              <a:spcAft>
                <a:spcPts val="0"/>
              </a:spcAft>
              <a:buNone/>
            </a:pPr>
            <a:r>
              <a:t/>
            </a:r>
            <a:endParaRPr sz="1800"/>
          </a:p>
          <a:p>
            <a:pPr indent="0" lvl="0" marL="0" marR="0" rtl="0" algn="l">
              <a:lnSpc>
                <a:spcPct val="100000"/>
              </a:lnSpc>
              <a:spcBef>
                <a:spcPts val="0"/>
              </a:spcBef>
              <a:spcAft>
                <a:spcPts val="0"/>
              </a:spcAft>
              <a:buNone/>
            </a:pPr>
            <a:r>
              <a:rPr lang="fr-FR" sz="1800"/>
              <a:t>Les pistes de travail : </a:t>
            </a:r>
            <a:endParaRPr sz="1800"/>
          </a:p>
          <a:p>
            <a:pPr indent="-342900" lvl="0" marL="457200" marR="0" rtl="0" algn="l">
              <a:lnSpc>
                <a:spcPct val="100000"/>
              </a:lnSpc>
              <a:spcBef>
                <a:spcPts val="0"/>
              </a:spcBef>
              <a:spcAft>
                <a:spcPts val="0"/>
              </a:spcAft>
              <a:buSzPts val="1800"/>
              <a:buChar char="-"/>
            </a:pPr>
            <a:r>
              <a:rPr b="1" lang="fr-FR" sz="1800"/>
              <a:t>Donner une prévisibilité</a:t>
            </a:r>
            <a:r>
              <a:rPr lang="fr-FR" sz="1800"/>
              <a:t> et lisibilité pluriannuelle sur le dispositif pour éviter l’effet “stop and go”</a:t>
            </a:r>
            <a:endParaRPr sz="1800"/>
          </a:p>
          <a:p>
            <a:pPr indent="-342900" lvl="0" marL="457200" marR="0" rtl="0" algn="l">
              <a:lnSpc>
                <a:spcPct val="100000"/>
              </a:lnSpc>
              <a:spcBef>
                <a:spcPts val="0"/>
              </a:spcBef>
              <a:spcAft>
                <a:spcPts val="0"/>
              </a:spcAft>
              <a:buSzPts val="1800"/>
              <a:buChar char="-"/>
            </a:pPr>
            <a:r>
              <a:rPr b="1" lang="fr-FR" sz="1800"/>
              <a:t>Anticiper les effets induits </a:t>
            </a:r>
            <a:r>
              <a:rPr lang="fr-FR" sz="1800"/>
              <a:t>: </a:t>
            </a:r>
            <a:r>
              <a:rPr lang="fr-FR" sz="1800"/>
              <a:t>questionner les critères en partant dans une démarche évaluative des impacts de la subvention octroyée</a:t>
            </a:r>
            <a:endParaRPr sz="1800"/>
          </a:p>
          <a:p>
            <a:pPr indent="0" lvl="0" marL="0" rtl="0" algn="l">
              <a:spcBef>
                <a:spcPts val="0"/>
              </a:spcBef>
              <a:spcAft>
                <a:spcPts val="0"/>
              </a:spcAft>
              <a:buNone/>
            </a:pPr>
            <a:r>
              <a:t/>
            </a:r>
            <a:endParaRPr sz="1800"/>
          </a:p>
          <a:p>
            <a:pPr indent="0" lvl="0" marL="0" rtl="0" algn="l">
              <a:spcBef>
                <a:spcPts val="0"/>
              </a:spcBef>
              <a:spcAft>
                <a:spcPts val="0"/>
              </a:spcAft>
              <a:buClr>
                <a:schemeClr val="dk1"/>
              </a:buClr>
              <a:buSzPts val="1100"/>
              <a:buFont typeface="Arial"/>
              <a:buNone/>
            </a:pPr>
            <a:r>
              <a:t/>
            </a:r>
            <a:endParaRPr sz="1800"/>
          </a:p>
          <a:p>
            <a:pPr indent="0" lvl="0" marL="0" rtl="0" algn="l">
              <a:lnSpc>
                <a:spcPct val="100000"/>
              </a:lnSpc>
              <a:spcBef>
                <a:spcPts val="0"/>
              </a:spcBef>
              <a:spcAft>
                <a:spcPts val="0"/>
              </a:spcAft>
              <a:buClr>
                <a:schemeClr val="dk1"/>
              </a:buClr>
              <a:buSzPts val="2000"/>
              <a:buNone/>
            </a:pPr>
            <a:r>
              <a:t/>
            </a:r>
            <a:endParaRPr sz="1600"/>
          </a:p>
        </p:txBody>
      </p:sp>
      <p:sp>
        <p:nvSpPr>
          <p:cNvPr id="174" name="Google Shape;174;g3ef48754333_0_0"/>
          <p:cNvSpPr txBox="1"/>
          <p:nvPr>
            <p:ph idx="12" type="sldNum"/>
          </p:nvPr>
        </p:nvSpPr>
        <p:spPr>
          <a:xfrm>
            <a:off x="8173844" y="6356350"/>
            <a:ext cx="61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4"/>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t>Et si </a:t>
            </a:r>
            <a:r>
              <a:rPr lang="fr-FR">
                <a:highlight>
                  <a:schemeClr val="accent1"/>
                </a:highlight>
              </a:rPr>
              <a:t>l’écotaxe</a:t>
            </a:r>
            <a:r>
              <a:rPr lang="fr-FR"/>
              <a:t> PL était envisageable ?</a:t>
            </a:r>
            <a:endParaRPr/>
          </a:p>
        </p:txBody>
      </p:sp>
      <p:sp>
        <p:nvSpPr>
          <p:cNvPr id="180" name="Google Shape;180;p14"/>
          <p:cNvSpPr txBox="1"/>
          <p:nvPr>
            <p:ph idx="1" type="body"/>
          </p:nvPr>
        </p:nvSpPr>
        <p:spPr>
          <a:xfrm>
            <a:off x="446061" y="921106"/>
            <a:ext cx="8604300" cy="5521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2000"/>
              <a:buNone/>
            </a:pPr>
            <a:r>
              <a:rPr lang="fr-FR" sz="1900"/>
              <a:t>Ce qu’on a entendu </a:t>
            </a:r>
            <a:endParaRPr sz="1900"/>
          </a:p>
          <a:p>
            <a:pPr indent="-342900" lvl="0" marL="457200" rtl="0" algn="l">
              <a:lnSpc>
                <a:spcPct val="100000"/>
              </a:lnSpc>
              <a:spcBef>
                <a:spcPts val="0"/>
              </a:spcBef>
              <a:spcAft>
                <a:spcPts val="0"/>
              </a:spcAft>
              <a:buSzPts val="1800"/>
              <a:buChar char="-"/>
            </a:pPr>
            <a:r>
              <a:rPr lang="fr-FR" sz="1800"/>
              <a:t>“Le trafic PL est dimensionnant pour l’entretien des routes.” </a:t>
            </a:r>
            <a:r>
              <a:rPr lang="fr-FR" sz="1800"/>
              <a:t>(DGS) </a:t>
            </a:r>
            <a:r>
              <a:rPr lang="fr-FR" sz="1800"/>
              <a:t>Le passage d’1 PL équivaut au passage de 200 000 VL!</a:t>
            </a:r>
            <a:endParaRPr sz="1800"/>
          </a:p>
          <a:p>
            <a:pPr indent="-342900" lvl="0" marL="457200" rtl="0" algn="l">
              <a:lnSpc>
                <a:spcPct val="100000"/>
              </a:lnSpc>
              <a:spcBef>
                <a:spcPts val="0"/>
              </a:spcBef>
              <a:spcAft>
                <a:spcPts val="0"/>
              </a:spcAft>
              <a:buSzPts val="1800"/>
              <a:buChar char="-"/>
            </a:pPr>
            <a:r>
              <a:rPr lang="fr-FR" sz="1800"/>
              <a:t>“La fiscalité des départements est désormais sans aucun lien avec leurs compétences, c’est problématique.” (Cour des Comptes)</a:t>
            </a:r>
            <a:endParaRPr sz="1800"/>
          </a:p>
          <a:p>
            <a:pPr indent="-342900" lvl="0" marL="457200" rtl="0" algn="l">
              <a:lnSpc>
                <a:spcPct val="100000"/>
              </a:lnSpc>
              <a:spcBef>
                <a:spcPts val="0"/>
              </a:spcBef>
              <a:spcAft>
                <a:spcPts val="0"/>
              </a:spcAft>
              <a:buSzPts val="1800"/>
              <a:buChar char="-"/>
            </a:pPr>
            <a:r>
              <a:rPr lang="fr-FR" sz="1800"/>
              <a:t>“C’est un avantage d’être transfrontalier, l’Espagne se porte économiquement très bien”(CCI)</a:t>
            </a:r>
            <a:endParaRPr sz="18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fr-FR" sz="1900"/>
              <a:t>Zoom sur les expérimentations en cours</a:t>
            </a:r>
            <a:endParaRPr sz="1900"/>
          </a:p>
          <a:p>
            <a:pPr indent="-342900" lvl="0" marL="457200" marR="0" rtl="0" algn="l">
              <a:lnSpc>
                <a:spcPct val="100000"/>
              </a:lnSpc>
              <a:spcBef>
                <a:spcPts val="0"/>
              </a:spcBef>
              <a:spcAft>
                <a:spcPts val="0"/>
              </a:spcAft>
              <a:buSzPts val="1800"/>
              <a:buChar char="-"/>
            </a:pPr>
            <a:r>
              <a:rPr lang="fr-FR" sz="1800"/>
              <a:t>Loi 3DS permet mise en place d’une écotaxe PL pour Régions/Dpt</a:t>
            </a:r>
            <a:endParaRPr sz="1800"/>
          </a:p>
          <a:p>
            <a:pPr indent="-342900" lvl="0" marL="457200" marR="0" rtl="0" algn="l">
              <a:lnSpc>
                <a:spcPct val="100000"/>
              </a:lnSpc>
              <a:spcBef>
                <a:spcPts val="0"/>
              </a:spcBef>
              <a:spcAft>
                <a:spcPts val="0"/>
              </a:spcAft>
              <a:buSzPts val="1800"/>
              <a:buChar char="-"/>
            </a:pPr>
            <a:r>
              <a:rPr lang="fr-FR" sz="1800"/>
              <a:t>Mise en place en avril 2027 par le Grand Est (80% des PL sont étrangers) et la Collectivité Européenne d’Alsace (50% des PL sont en transit)</a:t>
            </a:r>
            <a:endParaRPr sz="1800"/>
          </a:p>
          <a:p>
            <a:pPr indent="-342900" lvl="0" marL="457200" marR="0" rtl="0" algn="l">
              <a:lnSpc>
                <a:spcPct val="100000"/>
              </a:lnSpc>
              <a:spcBef>
                <a:spcPts val="0"/>
              </a:spcBef>
              <a:spcAft>
                <a:spcPts val="0"/>
              </a:spcAft>
              <a:buSzPts val="1800"/>
              <a:buChar char="-"/>
            </a:pPr>
            <a:r>
              <a:rPr lang="fr-FR" sz="1800"/>
              <a:t>Recettes redistribuées sur le territoire (100 M€/an pour le GE, 50 M€/an pour la CEA)</a:t>
            </a:r>
            <a:endParaRPr sz="18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fr-FR" sz="1900"/>
              <a:t>Pistes d’approfondissement </a:t>
            </a:r>
            <a:endParaRPr sz="1900"/>
          </a:p>
          <a:p>
            <a:pPr indent="-342900" lvl="0" marL="457200" marR="0" rtl="0" algn="l">
              <a:lnSpc>
                <a:spcPct val="100000"/>
              </a:lnSpc>
              <a:spcBef>
                <a:spcPts val="0"/>
              </a:spcBef>
              <a:spcAft>
                <a:spcPts val="0"/>
              </a:spcAft>
              <a:buSzPts val="1800"/>
              <a:buChar char="-"/>
            </a:pPr>
            <a:r>
              <a:rPr lang="fr-FR" sz="1800"/>
              <a:t>Progresser sur la connaissance des flux (6% de trafic PL sur réseau CD64)</a:t>
            </a:r>
            <a:endParaRPr sz="1800"/>
          </a:p>
          <a:p>
            <a:pPr indent="-342900" lvl="0" marL="457200" marR="0" rtl="0" algn="l">
              <a:lnSpc>
                <a:spcPct val="100000"/>
              </a:lnSpc>
              <a:spcBef>
                <a:spcPts val="0"/>
              </a:spcBef>
              <a:spcAft>
                <a:spcPts val="0"/>
              </a:spcAft>
              <a:buSzPts val="1800"/>
              <a:buChar char="-"/>
            </a:pPr>
            <a:r>
              <a:rPr lang="fr-FR" sz="1800"/>
              <a:t>Amener le sujet progressivement dans le débat ? </a:t>
            </a:r>
            <a:endParaRPr sz="1800"/>
          </a:p>
          <a:p>
            <a:pPr indent="-336550" lvl="2" marL="1371600" marR="0" rtl="0" algn="l">
              <a:lnSpc>
                <a:spcPct val="100000"/>
              </a:lnSpc>
              <a:spcBef>
                <a:spcPts val="0"/>
              </a:spcBef>
              <a:spcAft>
                <a:spcPts val="0"/>
              </a:spcAft>
              <a:buSzPts val="1700"/>
              <a:buChar char="-"/>
            </a:pPr>
            <a:r>
              <a:rPr lang="fr-FR" sz="1700"/>
              <a:t>peut concerner uniquement un petit tronçon</a:t>
            </a:r>
            <a:endParaRPr sz="1700"/>
          </a:p>
          <a:p>
            <a:pPr indent="-336550" lvl="2" marL="1371600" marR="0" rtl="0" algn="l">
              <a:lnSpc>
                <a:spcPct val="100000"/>
              </a:lnSpc>
              <a:spcBef>
                <a:spcPts val="0"/>
              </a:spcBef>
              <a:spcAft>
                <a:spcPts val="0"/>
              </a:spcAft>
              <a:buSzPts val="1700"/>
              <a:buChar char="-"/>
            </a:pPr>
            <a:r>
              <a:rPr lang="fr-FR" sz="1700"/>
              <a:t>engager un dialogue avec la Région </a:t>
            </a:r>
            <a:endParaRPr sz="1700"/>
          </a:p>
          <a:p>
            <a:pPr indent="-336550" lvl="2" marL="1371600" marR="0" rtl="0" algn="l">
              <a:lnSpc>
                <a:spcPct val="100000"/>
              </a:lnSpc>
              <a:spcBef>
                <a:spcPts val="0"/>
              </a:spcBef>
              <a:spcAft>
                <a:spcPts val="0"/>
              </a:spcAft>
              <a:buSzPts val="1700"/>
              <a:buChar char="-"/>
            </a:pPr>
            <a:r>
              <a:rPr lang="fr-FR" sz="1700"/>
              <a:t>peut servir de repoussoir mais permettre d’avancer dans les négociations</a:t>
            </a:r>
            <a:endParaRPr sz="18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2"/>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accent1"/>
                </a:highlight>
              </a:rPr>
              <a:t>Qui sommes-nous ? </a:t>
            </a:r>
            <a:endParaRPr>
              <a:highlight>
                <a:schemeClr val="accent1"/>
              </a:highlight>
            </a:endParaRPr>
          </a:p>
        </p:txBody>
      </p:sp>
      <p:sp>
        <p:nvSpPr>
          <p:cNvPr id="58" name="Google Shape;58;p2"/>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
        <p:nvSpPr>
          <p:cNvPr id="59" name="Google Shape;59;p2"/>
          <p:cNvSpPr txBox="1"/>
          <p:nvPr/>
        </p:nvSpPr>
        <p:spPr>
          <a:xfrm>
            <a:off x="4572000" y="1371599"/>
            <a:ext cx="4032250" cy="511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t/>
            </a:r>
            <a:endParaRPr b="0" i="0" sz="2000" u="none" cap="none" strike="noStrike">
              <a:solidFill>
                <a:schemeClr val="dk1"/>
              </a:solidFill>
              <a:latin typeface="Helvetica Neue"/>
              <a:ea typeface="Helvetica Neue"/>
              <a:cs typeface="Helvetica Neue"/>
              <a:sym typeface="Helvetica Neue"/>
            </a:endParaRPr>
          </a:p>
        </p:txBody>
      </p:sp>
      <p:sp>
        <p:nvSpPr>
          <p:cNvPr id="60" name="Google Shape;60;p2"/>
          <p:cNvSpPr txBox="1"/>
          <p:nvPr/>
        </p:nvSpPr>
        <p:spPr>
          <a:xfrm>
            <a:off x="4754908" y="1164535"/>
            <a:ext cx="4032250" cy="511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rgbClr val="424242"/>
              </a:solidFill>
              <a:latin typeface="Helvetica Neue"/>
              <a:ea typeface="Helvetica Neue"/>
              <a:cs typeface="Helvetica Neue"/>
              <a:sym typeface="Helvetica Neue"/>
            </a:endParaRPr>
          </a:p>
        </p:txBody>
      </p:sp>
      <p:sp>
        <p:nvSpPr>
          <p:cNvPr id="61" name="Google Shape;61;p2"/>
          <p:cNvSpPr txBox="1"/>
          <p:nvPr/>
        </p:nvSpPr>
        <p:spPr>
          <a:xfrm>
            <a:off x="539750" y="1371601"/>
            <a:ext cx="7944493" cy="511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fr-FR" sz="2100" u="none" cap="none" strike="noStrike">
                <a:solidFill>
                  <a:schemeClr val="dk1"/>
                </a:solidFill>
                <a:latin typeface="Helvetica Neue"/>
                <a:ea typeface="Helvetica Neue"/>
                <a:cs typeface="Helvetica Neue"/>
                <a:sym typeface="Helvetica Neue"/>
              </a:rPr>
              <a:t>Velluet Rémi - </a:t>
            </a:r>
            <a:r>
              <a:rPr b="1" i="0" lang="fr-FR" sz="2100" u="none" cap="none" strike="noStrike">
                <a:solidFill>
                  <a:schemeClr val="dk1"/>
                </a:solidFill>
                <a:latin typeface="Helvetica Neue"/>
                <a:ea typeface="Helvetica Neue"/>
                <a:cs typeface="Helvetica Neue"/>
                <a:sym typeface="Helvetica Neue"/>
              </a:rPr>
              <a:t>DIR Est</a:t>
            </a:r>
            <a:endParaRPr b="1" i="0" sz="21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0" i="0" lang="fr-FR" sz="2100" u="none" cap="none" strike="noStrike">
                <a:solidFill>
                  <a:schemeClr val="dk1"/>
                </a:solidFill>
                <a:latin typeface="Helvetica Neue"/>
                <a:ea typeface="Helvetica Neue"/>
                <a:cs typeface="Helvetica Neue"/>
                <a:sym typeface="Helvetica Neue"/>
              </a:rPr>
              <a:t>Galard Yannick - </a:t>
            </a:r>
            <a:r>
              <a:rPr b="1" i="0" lang="fr-FR" sz="2100" u="none" cap="none" strike="noStrike">
                <a:solidFill>
                  <a:schemeClr val="dk1"/>
                </a:solidFill>
                <a:latin typeface="Helvetica Neue"/>
                <a:ea typeface="Helvetica Neue"/>
                <a:cs typeface="Helvetica Neue"/>
                <a:sym typeface="Helvetica Neue"/>
              </a:rPr>
              <a:t>DIR Ouest</a:t>
            </a:r>
            <a:endParaRPr b="1" i="0" sz="21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0" i="0" lang="fr-FR" sz="2100" u="none" cap="none" strike="noStrike">
                <a:solidFill>
                  <a:schemeClr val="dk1"/>
                </a:solidFill>
                <a:latin typeface="Helvetica Neue"/>
                <a:ea typeface="Helvetica Neue"/>
                <a:cs typeface="Helvetica Neue"/>
                <a:sym typeface="Helvetica Neue"/>
              </a:rPr>
              <a:t>Leroux Frédéric - </a:t>
            </a:r>
            <a:r>
              <a:rPr b="1" i="0" lang="fr-FR" sz="2100" u="none" cap="none" strike="noStrike">
                <a:solidFill>
                  <a:schemeClr val="dk1"/>
                </a:solidFill>
                <a:latin typeface="Helvetica Neue"/>
                <a:ea typeface="Helvetica Neue"/>
                <a:cs typeface="Helvetica Neue"/>
                <a:sym typeface="Helvetica Neue"/>
              </a:rPr>
              <a:t>FEETS FO</a:t>
            </a:r>
            <a:endParaRPr b="1" i="0" sz="21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0" i="0" lang="fr-FR" sz="2100" u="none" cap="none" strike="noStrike">
                <a:solidFill>
                  <a:schemeClr val="dk1"/>
                </a:solidFill>
                <a:latin typeface="Helvetica Neue"/>
                <a:ea typeface="Helvetica Neue"/>
                <a:cs typeface="Helvetica Neue"/>
                <a:sym typeface="Helvetica Neue"/>
              </a:rPr>
              <a:t>Roblès Didier - </a:t>
            </a:r>
            <a:r>
              <a:rPr b="1" i="0" lang="fr-FR" sz="2100" u="none" cap="none" strike="noStrike">
                <a:solidFill>
                  <a:schemeClr val="dk1"/>
                </a:solidFill>
                <a:latin typeface="Helvetica Neue"/>
                <a:ea typeface="Helvetica Neue"/>
                <a:cs typeface="Helvetica Neue"/>
                <a:sym typeface="Helvetica Neue"/>
              </a:rPr>
              <a:t>SNCF Réseau</a:t>
            </a:r>
            <a:endParaRPr b="1" i="0" sz="21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0" i="0" lang="fr-FR" sz="2100" u="none" cap="none" strike="noStrike">
                <a:solidFill>
                  <a:schemeClr val="dk1"/>
                </a:solidFill>
                <a:latin typeface="Helvetica Neue"/>
                <a:ea typeface="Helvetica Neue"/>
                <a:cs typeface="Helvetica Neue"/>
                <a:sym typeface="Helvetica Neue"/>
              </a:rPr>
              <a:t>Dimnet Eric - </a:t>
            </a:r>
            <a:r>
              <a:rPr b="1" i="0" lang="fr-FR" sz="2100" u="none" cap="none" strike="noStrike">
                <a:solidFill>
                  <a:schemeClr val="dk1"/>
                </a:solidFill>
                <a:latin typeface="Helvetica Neue"/>
                <a:ea typeface="Helvetica Neue"/>
                <a:cs typeface="Helvetica Neue"/>
                <a:sym typeface="Helvetica Neue"/>
              </a:rPr>
              <a:t>DGITM</a:t>
            </a:r>
            <a:endParaRPr b="1" i="0" sz="21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0" i="0" lang="fr-FR" sz="2100" u="none" cap="none" strike="noStrike">
                <a:solidFill>
                  <a:schemeClr val="dk1"/>
                </a:solidFill>
                <a:latin typeface="Helvetica Neue"/>
                <a:ea typeface="Helvetica Neue"/>
                <a:cs typeface="Helvetica Neue"/>
                <a:sym typeface="Helvetica Neue"/>
              </a:rPr>
              <a:t>Ambry Isabelle - </a:t>
            </a:r>
            <a:r>
              <a:rPr b="1" i="0" lang="fr-FR" sz="2100" u="none" cap="none" strike="noStrike">
                <a:solidFill>
                  <a:schemeClr val="dk1"/>
                </a:solidFill>
                <a:latin typeface="Helvetica Neue"/>
                <a:ea typeface="Helvetica Neue"/>
                <a:cs typeface="Helvetica Neue"/>
                <a:sym typeface="Helvetica Neue"/>
              </a:rPr>
              <a:t>LA POSTE</a:t>
            </a:r>
            <a:endParaRPr b="1" i="0" sz="21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0" i="0" lang="fr-FR" sz="2100" u="none" cap="none" strike="noStrike">
                <a:solidFill>
                  <a:schemeClr val="dk1"/>
                </a:solidFill>
                <a:latin typeface="Helvetica Neue"/>
                <a:ea typeface="Helvetica Neue"/>
                <a:cs typeface="Helvetica Neue"/>
                <a:sym typeface="Helvetica Neue"/>
              </a:rPr>
              <a:t>Bourgade Marin- </a:t>
            </a:r>
            <a:r>
              <a:rPr b="1" i="0" lang="fr-FR" sz="2100" u="none" cap="none" strike="noStrike">
                <a:solidFill>
                  <a:schemeClr val="dk1"/>
                </a:solidFill>
                <a:latin typeface="Helvetica Neue"/>
                <a:ea typeface="Helvetica Neue"/>
                <a:cs typeface="Helvetica Neue"/>
                <a:sym typeface="Helvetica Neue"/>
              </a:rPr>
              <a:t>Région Hauts de France</a:t>
            </a:r>
            <a:endParaRPr b="1" i="0" sz="21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0" i="0" lang="fr-FR" sz="2100" u="none" cap="none" strike="noStrike">
                <a:solidFill>
                  <a:schemeClr val="dk1"/>
                </a:solidFill>
                <a:latin typeface="Helvetica Neue"/>
                <a:ea typeface="Helvetica Neue"/>
                <a:cs typeface="Helvetica Neue"/>
                <a:sym typeface="Helvetica Neue"/>
              </a:rPr>
              <a:t>Marache Florence - </a:t>
            </a:r>
            <a:r>
              <a:rPr b="1" i="0" lang="fr-FR" sz="2100" u="none" cap="none" strike="noStrike">
                <a:solidFill>
                  <a:schemeClr val="dk1"/>
                </a:solidFill>
                <a:latin typeface="Helvetica Neue"/>
                <a:ea typeface="Helvetica Neue"/>
                <a:cs typeface="Helvetica Neue"/>
                <a:sym typeface="Helvetica Neue"/>
              </a:rPr>
              <a:t>SNCF Réseau </a:t>
            </a:r>
            <a:endParaRPr b="1" i="0" sz="21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0" i="0" lang="fr-FR" sz="2100" u="none" cap="none" strike="noStrike">
                <a:solidFill>
                  <a:schemeClr val="dk1"/>
                </a:solidFill>
                <a:latin typeface="Helvetica Neue"/>
                <a:ea typeface="Helvetica Neue"/>
                <a:cs typeface="Helvetica Neue"/>
                <a:sym typeface="Helvetica Neue"/>
              </a:rPr>
              <a:t>Leblond Alban - </a:t>
            </a:r>
            <a:r>
              <a:rPr b="1" i="0" lang="fr-FR" sz="2100" u="none" cap="none" strike="noStrike">
                <a:solidFill>
                  <a:schemeClr val="dk1"/>
                </a:solidFill>
                <a:latin typeface="Helvetica Neue"/>
                <a:ea typeface="Helvetica Neue"/>
                <a:cs typeface="Helvetica Neue"/>
                <a:sym typeface="Helvetica Neue"/>
              </a:rPr>
              <a:t>Région Nouvelle Aquitaine</a:t>
            </a:r>
            <a:endParaRPr b="1" i="0" sz="21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lang="fr-FR" sz="2100">
                <a:solidFill>
                  <a:schemeClr val="dk1"/>
                </a:solidFill>
                <a:latin typeface="Helvetica Neue"/>
                <a:ea typeface="Helvetica Neue"/>
                <a:cs typeface="Helvetica Neue"/>
                <a:sym typeface="Helvetica Neue"/>
              </a:rPr>
              <a:t>Loisel Manon - </a:t>
            </a:r>
            <a:r>
              <a:rPr b="1" lang="fr-FR" sz="2100">
                <a:solidFill>
                  <a:schemeClr val="dk1"/>
                </a:solidFill>
                <a:latin typeface="Helvetica Neue"/>
                <a:ea typeface="Helvetica Neue"/>
                <a:cs typeface="Helvetica Neue"/>
                <a:sym typeface="Helvetica Neue"/>
              </a:rPr>
              <a:t>Ihedate</a:t>
            </a:r>
            <a:endParaRPr b="1" sz="2100">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r>
              <a:t/>
            </a:r>
            <a:endParaRPr b="0" i="0" sz="17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br>
              <a:rPr b="0" i="0" lang="fr-FR" sz="1800" u="none" cap="none" strike="noStrike">
                <a:solidFill>
                  <a:schemeClr val="dk1"/>
                </a:solidFill>
                <a:latin typeface="Helvetica Neue"/>
                <a:ea typeface="Helvetica Neue"/>
                <a:cs typeface="Helvetica Neue"/>
                <a:sym typeface="Helvetica Neue"/>
              </a:rPr>
            </a:br>
            <a:endParaRPr b="0" i="0" sz="18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chemeClr val="dk1"/>
                </a:solidFill>
                <a:latin typeface="Helvetica Neue"/>
                <a:ea typeface="Helvetica Neue"/>
                <a:cs typeface="Helvetica Neue"/>
                <a:sym typeface="Helvetica Neue"/>
              </a:rPr>
              <a:t> </a:t>
            </a:r>
            <a:endParaRPr b="0" i="0" sz="18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chemeClr val="dk1"/>
                </a:solidFill>
                <a:latin typeface="Helvetica Neue"/>
                <a:ea typeface="Helvetica Neue"/>
                <a:cs typeface="Helvetica Neue"/>
                <a:sym typeface="Helvetica Neue"/>
              </a:rPr>
              <a:t> </a:t>
            </a:r>
            <a:endParaRPr b="0" i="0" sz="18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br>
              <a:rPr b="0" i="0" lang="fr-FR" sz="1800" u="none" cap="none" strike="noStrike">
                <a:solidFill>
                  <a:schemeClr val="dk1"/>
                </a:solidFill>
                <a:latin typeface="Helvetica Neue"/>
                <a:ea typeface="Helvetica Neue"/>
                <a:cs typeface="Helvetica Neue"/>
                <a:sym typeface="Helvetica Neue"/>
              </a:rPr>
            </a:b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None/>
            </a:pPr>
            <a:r>
              <a:t/>
            </a:r>
            <a:endParaRPr b="0" i="0" sz="200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5"/>
          <p:cNvSpPr txBox="1"/>
          <p:nvPr>
            <p:ph type="title"/>
          </p:nvPr>
        </p:nvSpPr>
        <p:spPr>
          <a:xfrm>
            <a:off x="542259" y="2419815"/>
            <a:ext cx="8244901" cy="1510835"/>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4000"/>
              <a:buFont typeface="Helvetica Neue"/>
              <a:buNone/>
            </a:pPr>
            <a:r>
              <a:rPr lang="fr-FR"/>
              <a:t>Quelques </a:t>
            </a:r>
            <a:endParaRPr/>
          </a:p>
          <a:p>
            <a:pPr indent="0" lvl="0" marL="0" rtl="0" algn="l">
              <a:lnSpc>
                <a:spcPct val="90000"/>
              </a:lnSpc>
              <a:spcBef>
                <a:spcPts val="0"/>
              </a:spcBef>
              <a:spcAft>
                <a:spcPts val="0"/>
              </a:spcAft>
              <a:buClr>
                <a:schemeClr val="dk1"/>
              </a:buClr>
              <a:buSzPts val="4000"/>
              <a:buFont typeface="Helvetica Neue"/>
              <a:buNone/>
            </a:pPr>
            <a:r>
              <a:rPr lang="fr-FR"/>
              <a:t>pistes de travail</a:t>
            </a:r>
            <a:br>
              <a:rPr lang="fr-FR">
                <a:solidFill>
                  <a:schemeClr val="lt1"/>
                </a:solidFill>
              </a:rPr>
            </a:br>
            <a:br>
              <a:rPr lang="fr-FR">
                <a:solidFill>
                  <a:schemeClr val="lt1"/>
                </a:solidFill>
              </a:rPr>
            </a:br>
            <a:endParaRPr>
              <a:solidFill>
                <a:schemeClr val="lt1"/>
              </a:solidFill>
            </a:endParaRPr>
          </a:p>
        </p:txBody>
      </p:sp>
      <p:sp>
        <p:nvSpPr>
          <p:cNvPr id="186" name="Google Shape;186;p15"/>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pic>
        <p:nvPicPr>
          <p:cNvPr id="187" name="Google Shape;187;p15"/>
          <p:cNvPicPr preferRelativeResize="0"/>
          <p:nvPr/>
        </p:nvPicPr>
        <p:blipFill>
          <a:blip r:embed="rId3">
            <a:alphaModFix/>
          </a:blip>
          <a:stretch>
            <a:fillRect/>
          </a:stretch>
        </p:blipFill>
        <p:spPr>
          <a:xfrm>
            <a:off x="4674250" y="862675"/>
            <a:ext cx="3960699" cy="52427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6"/>
          <p:cNvSpPr txBox="1"/>
          <p:nvPr>
            <p:ph type="title"/>
          </p:nvPr>
        </p:nvSpPr>
        <p:spPr>
          <a:xfrm>
            <a:off x="539751" y="376641"/>
            <a:ext cx="8247300" cy="10032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accent1"/>
                </a:highlight>
              </a:rPr>
              <a:t>T</a:t>
            </a:r>
            <a:r>
              <a:rPr lang="fr-FR">
                <a:highlight>
                  <a:schemeClr val="accent1"/>
                </a:highlight>
              </a:rPr>
              <a:t>emps long : pour une prospective de la route</a:t>
            </a:r>
            <a:endParaRPr>
              <a:highlight>
                <a:schemeClr val="accent1"/>
              </a:highlight>
            </a:endParaRPr>
          </a:p>
        </p:txBody>
      </p:sp>
      <p:sp>
        <p:nvSpPr>
          <p:cNvPr id="193" name="Google Shape;193;p16"/>
          <p:cNvSpPr txBox="1"/>
          <p:nvPr>
            <p:ph idx="1" type="body"/>
          </p:nvPr>
        </p:nvSpPr>
        <p:spPr>
          <a:xfrm>
            <a:off x="539750" y="1004730"/>
            <a:ext cx="8247300" cy="5909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fr-FR"/>
              <a:t>Ce qu’on a entendu : </a:t>
            </a:r>
            <a:endParaRPr/>
          </a:p>
          <a:p>
            <a:pPr indent="-342900" lvl="0" marL="457200" rtl="0" algn="l">
              <a:spcBef>
                <a:spcPts val="0"/>
              </a:spcBef>
              <a:spcAft>
                <a:spcPts val="0"/>
              </a:spcAft>
              <a:buSzPts val="1800"/>
              <a:buChar char="-"/>
            </a:pPr>
            <a:r>
              <a:rPr lang="fr-FR" sz="1800"/>
              <a:t>“On devait ouvrir un 43ème collège. Finalement on se questionne sur notre capacité à garder le 42ème et le 41ème.” (agent)</a:t>
            </a:r>
            <a:endParaRPr sz="1800"/>
          </a:p>
          <a:p>
            <a:pPr indent="-342900" lvl="0" marL="457200" rtl="0" algn="l">
              <a:spcBef>
                <a:spcPts val="0"/>
              </a:spcBef>
              <a:spcAft>
                <a:spcPts val="0"/>
              </a:spcAft>
              <a:buSzPts val="1800"/>
              <a:buChar char="-"/>
            </a:pPr>
            <a:r>
              <a:rPr lang="fr-FR" sz="1800"/>
              <a:t>“Les dépenses sociales explosent. Le nombre d’enfants placés à l’ASE aussi.” (agents départementaux)</a:t>
            </a:r>
            <a:endParaRPr sz="1800"/>
          </a:p>
          <a:p>
            <a:pPr indent="-342900" lvl="0" marL="457200" rtl="0" algn="l">
              <a:spcBef>
                <a:spcPts val="0"/>
              </a:spcBef>
              <a:spcAft>
                <a:spcPts val="0"/>
              </a:spcAft>
              <a:buSzPts val="1800"/>
              <a:buChar char="-"/>
            </a:pPr>
            <a:r>
              <a:rPr lang="fr-FR" sz="1800"/>
              <a:t>“Les usages de la route explosent. Il y a de plus en plus de gros camions et de voitures sur les RD chaque jour” (agent technique)</a:t>
            </a:r>
            <a:endParaRPr sz="18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fr-FR"/>
              <a:t>Les compétences socles du département sont dépendantes de grandes mutations / chocs prospectifs qui font l’objet de travaux en commissions : mais qui des routes ? </a:t>
            </a:r>
            <a:endParaRPr/>
          </a:p>
          <a:p>
            <a:pPr indent="-342900" lvl="0" marL="457200" rtl="0" algn="l">
              <a:lnSpc>
                <a:spcPct val="100000"/>
              </a:lnSpc>
              <a:spcBef>
                <a:spcPts val="0"/>
              </a:spcBef>
              <a:spcAft>
                <a:spcPts val="0"/>
              </a:spcAft>
              <a:buSzPts val="1800"/>
              <a:buChar char="-"/>
            </a:pPr>
            <a:r>
              <a:rPr lang="fr-FR" sz="1800"/>
              <a:t>Quels impacts du virage démographique (vieillissement) sur les besoins de mobilités ? Et des réorganisation du CD (sur les collèges, les EPHAD, …) ? </a:t>
            </a:r>
            <a:endParaRPr sz="1800"/>
          </a:p>
          <a:p>
            <a:pPr indent="-342900" lvl="0" marL="457200" rtl="0" algn="l">
              <a:lnSpc>
                <a:spcPct val="100000"/>
              </a:lnSpc>
              <a:spcBef>
                <a:spcPts val="0"/>
              </a:spcBef>
              <a:spcAft>
                <a:spcPts val="0"/>
              </a:spcAft>
              <a:buSzPts val="1800"/>
              <a:buChar char="-"/>
            </a:pPr>
            <a:r>
              <a:rPr lang="fr-FR" sz="1800"/>
              <a:t>Quelles effets des mutations de modes de vie et d’habiter sur le territoire ? Quelles conséquences de la crise du logement ? </a:t>
            </a:r>
            <a:endParaRPr sz="1800"/>
          </a:p>
          <a:p>
            <a:pPr indent="-342900" lvl="0" marL="457200" rtl="0" algn="l">
              <a:lnSpc>
                <a:spcPct val="100000"/>
              </a:lnSpc>
              <a:spcBef>
                <a:spcPts val="0"/>
              </a:spcBef>
              <a:spcAft>
                <a:spcPts val="0"/>
              </a:spcAft>
              <a:buSzPts val="1800"/>
              <a:buChar char="-"/>
            </a:pPr>
            <a:r>
              <a:rPr lang="fr-FR" sz="1800"/>
              <a:t>Quels effets des dérèglements climatiques sur les infra à 10/20/30 ans ? Quelles conséquences sur l’actif routier et sa valorisation ? </a:t>
            </a:r>
            <a:endParaRPr sz="18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fr-FR" sz="1900"/>
              <a:t>Lien avec les enjeux budgétaires : capacité à sortir de la vision annualisée pour produire des </a:t>
            </a:r>
            <a:r>
              <a:rPr lang="fr-FR" sz="1900"/>
              <a:t>orientations pluriannuelles</a:t>
            </a:r>
            <a:endParaRPr sz="1900"/>
          </a:p>
          <a:p>
            <a:pPr indent="0" lvl="0" marL="0" rtl="0" algn="l">
              <a:lnSpc>
                <a:spcPct val="100000"/>
              </a:lnSpc>
              <a:spcBef>
                <a:spcPts val="0"/>
              </a:spcBef>
              <a:spcAft>
                <a:spcPts val="0"/>
              </a:spcAft>
              <a:buNone/>
            </a:pPr>
            <a:r>
              <a:t/>
            </a:r>
            <a:endParaRPr/>
          </a:p>
          <a:p>
            <a:pPr indent="0" lvl="0" marL="0" rtl="0" algn="l">
              <a:spcBef>
                <a:spcPts val="0"/>
              </a:spcBef>
              <a:spcAft>
                <a:spcPts val="0"/>
              </a:spcAft>
              <a:buNone/>
            </a:pPr>
            <a:r>
              <a:t/>
            </a:r>
            <a:endParaRPr>
              <a:highlight>
                <a:schemeClr val="lt1"/>
              </a:highlight>
            </a:endParaRPr>
          </a:p>
          <a:p>
            <a:pPr indent="0" lvl="0" marL="0" rtl="0" algn="l">
              <a:lnSpc>
                <a:spcPct val="100000"/>
              </a:lnSpc>
              <a:spcBef>
                <a:spcPts val="0"/>
              </a:spcBef>
              <a:spcAft>
                <a:spcPts val="0"/>
              </a:spcAft>
              <a:buClr>
                <a:schemeClr val="dk1"/>
              </a:buClr>
              <a:buSzPts val="2000"/>
              <a:buNone/>
            </a:pPr>
            <a:r>
              <a:t/>
            </a:r>
            <a:endParaRPr>
              <a:highlight>
                <a:schemeClr val="lt1"/>
              </a:highlight>
            </a:endParaRPr>
          </a:p>
        </p:txBody>
      </p:sp>
      <p:sp>
        <p:nvSpPr>
          <p:cNvPr id="194" name="Google Shape;194;p16"/>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3ef48754333_0_62"/>
          <p:cNvSpPr txBox="1"/>
          <p:nvPr>
            <p:ph type="title"/>
          </p:nvPr>
        </p:nvSpPr>
        <p:spPr>
          <a:xfrm>
            <a:off x="539751" y="368300"/>
            <a:ext cx="8247300" cy="10032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accent1"/>
                </a:highlight>
              </a:rPr>
              <a:t>Concerter</a:t>
            </a:r>
            <a:endParaRPr>
              <a:highlight>
                <a:schemeClr val="accent1"/>
              </a:highlight>
            </a:endParaRPr>
          </a:p>
        </p:txBody>
      </p:sp>
      <p:sp>
        <p:nvSpPr>
          <p:cNvPr id="200" name="Google Shape;200;g3ef48754333_0_62"/>
          <p:cNvSpPr txBox="1"/>
          <p:nvPr>
            <p:ph idx="1" type="body"/>
          </p:nvPr>
        </p:nvSpPr>
        <p:spPr>
          <a:xfrm>
            <a:off x="539750" y="888561"/>
            <a:ext cx="8247300" cy="5400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2000"/>
              <a:buNone/>
            </a:pPr>
            <a:r>
              <a:rPr lang="fr-FR"/>
              <a:t>Ce que nous avons entendu : </a:t>
            </a:r>
            <a:endParaRPr/>
          </a:p>
          <a:p>
            <a:pPr indent="-342900" lvl="0" marL="457200" marR="0" rtl="0" algn="l">
              <a:lnSpc>
                <a:spcPct val="100000"/>
              </a:lnSpc>
              <a:spcBef>
                <a:spcPts val="0"/>
              </a:spcBef>
              <a:spcAft>
                <a:spcPts val="0"/>
              </a:spcAft>
              <a:buSzPts val="1800"/>
              <a:buChar char="-"/>
            </a:pPr>
            <a:r>
              <a:rPr lang="fr-FR" sz="1800"/>
              <a:t>« On vient en pompier après l’extension d’une ZAE pour élargir la route. Auparavant les entreprises étaient en charge de financer ça.» (DGS)</a:t>
            </a:r>
            <a:endParaRPr sz="1800"/>
          </a:p>
          <a:p>
            <a:pPr indent="-342900" lvl="0" marL="457200" marR="0" rtl="0" algn="l">
              <a:lnSpc>
                <a:spcPct val="100000"/>
              </a:lnSpc>
              <a:spcBef>
                <a:spcPts val="0"/>
              </a:spcBef>
              <a:spcAft>
                <a:spcPts val="0"/>
              </a:spcAft>
              <a:buSzPts val="1800"/>
              <a:buChar char="-"/>
            </a:pPr>
            <a:r>
              <a:rPr lang="fr-FR" sz="1800"/>
              <a:t>« Le CD refait une portion de voirie mais ça percute le fonctionner de l’EPHAD, de l’abattoir et du réseau d’eau » (élu local)</a:t>
            </a:r>
            <a:endParaRPr sz="1800"/>
          </a:p>
          <a:p>
            <a:pPr indent="-342900" lvl="0" marL="457200" marR="0" rtl="0" algn="l">
              <a:lnSpc>
                <a:spcPct val="100000"/>
              </a:lnSpc>
              <a:spcBef>
                <a:spcPts val="0"/>
              </a:spcBef>
              <a:spcAft>
                <a:spcPts val="0"/>
              </a:spcAft>
              <a:buSzPts val="1800"/>
              <a:buChar char="-"/>
            </a:pPr>
            <a:r>
              <a:rPr lang="fr-FR" sz="1800"/>
              <a:t>“Nous avons des préoccupations spécifiques à l’évolution de nos activités (évolution de nos matériels agricoles, besoin de boviducs, accessibilité vers les alpages notamment pour du portage d’eau. Sommes-nous entendus ?”(Chambre d’agri)</a:t>
            </a:r>
            <a:endParaRPr sz="1800"/>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lang="fr-FR"/>
              <a:t>Piste de travail :</a:t>
            </a:r>
            <a:endParaRPr/>
          </a:p>
          <a:p>
            <a:pPr indent="-342900" lvl="0" marL="457200" marR="0" rtl="0" algn="l">
              <a:lnSpc>
                <a:spcPct val="100000"/>
              </a:lnSpc>
              <a:spcBef>
                <a:spcPts val="0"/>
              </a:spcBef>
              <a:spcAft>
                <a:spcPts val="0"/>
              </a:spcAft>
              <a:buSzPts val="1800"/>
              <a:buChar char="-"/>
            </a:pPr>
            <a:r>
              <a:rPr lang="fr-FR" sz="1800"/>
              <a:t>Organiser et piloter la concertation des différentes parties prenantes de la route pour une vision globale et la création de tables de négociation</a:t>
            </a:r>
            <a:endParaRPr sz="1800"/>
          </a:p>
          <a:p>
            <a:pPr indent="-342900" lvl="0" marL="457200" marR="0" rtl="0" algn="l">
              <a:lnSpc>
                <a:spcPct val="100000"/>
              </a:lnSpc>
              <a:spcBef>
                <a:spcPts val="0"/>
              </a:spcBef>
              <a:spcAft>
                <a:spcPts val="0"/>
              </a:spcAft>
              <a:buSzPts val="1800"/>
              <a:buChar char="-"/>
            </a:pPr>
            <a:r>
              <a:rPr lang="fr-FR" sz="1800"/>
              <a:t>Une stratégie à affermir pour conforter le rôle du Département comme une AOR “Autorité Organisatrice de la route” ? Le principal mode de déplacement des personnes et des marchandises n’est pas piloté par les AOM !</a:t>
            </a:r>
            <a:endParaRPr sz="1800"/>
          </a:p>
          <a:p>
            <a:pPr indent="-342900" lvl="0" marL="457200" marR="0" rtl="0" algn="l">
              <a:lnSpc>
                <a:spcPct val="100000"/>
              </a:lnSpc>
              <a:spcBef>
                <a:spcPts val="0"/>
              </a:spcBef>
              <a:spcAft>
                <a:spcPts val="0"/>
              </a:spcAft>
              <a:buSzPts val="1800"/>
              <a:buChar char="-"/>
            </a:pPr>
            <a:r>
              <a:rPr lang="fr-FR" sz="1800"/>
              <a:t>Associer les parties prenantes via des Assises de la route?</a:t>
            </a:r>
            <a:endParaRPr sz="1900"/>
          </a:p>
          <a:p>
            <a:pPr indent="0" lvl="0" marL="457200" rtl="0" algn="l">
              <a:lnSpc>
                <a:spcPct val="100000"/>
              </a:lnSpc>
              <a:spcBef>
                <a:spcPts val="0"/>
              </a:spcBef>
              <a:spcAft>
                <a:spcPts val="0"/>
              </a:spcAft>
              <a:buNone/>
            </a:pPr>
            <a:r>
              <a:t/>
            </a:r>
            <a:endParaRPr/>
          </a:p>
          <a:p>
            <a:pPr indent="0" lvl="0" marL="0" rtl="0" algn="l">
              <a:spcBef>
                <a:spcPts val="0"/>
              </a:spcBef>
              <a:spcAft>
                <a:spcPts val="0"/>
              </a:spcAft>
              <a:buNone/>
            </a:pPr>
            <a:r>
              <a:rPr lang="fr-FR" sz="1900"/>
              <a:t>Piste d’inspiration : Les Assises de la Route qui seront suivies d’une Conférence permanente des routes - CD50</a:t>
            </a:r>
            <a:endParaRPr sz="1900"/>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t/>
            </a:r>
            <a:endParaRPr/>
          </a:p>
        </p:txBody>
      </p:sp>
      <p:sp>
        <p:nvSpPr>
          <p:cNvPr id="201" name="Google Shape;201;g3ef48754333_0_62"/>
          <p:cNvSpPr txBox="1"/>
          <p:nvPr>
            <p:ph idx="12" type="sldNum"/>
          </p:nvPr>
        </p:nvSpPr>
        <p:spPr>
          <a:xfrm>
            <a:off x="8173844" y="6356350"/>
            <a:ext cx="61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0"/>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accent1"/>
                </a:highlight>
              </a:rPr>
              <a:t>Questionner le niveau de service</a:t>
            </a:r>
            <a:endParaRPr>
              <a:highlight>
                <a:schemeClr val="accent1"/>
              </a:highlight>
            </a:endParaRPr>
          </a:p>
        </p:txBody>
      </p:sp>
      <p:sp>
        <p:nvSpPr>
          <p:cNvPr id="207" name="Google Shape;207;p20"/>
          <p:cNvSpPr txBox="1"/>
          <p:nvPr>
            <p:ph idx="1" type="body"/>
          </p:nvPr>
        </p:nvSpPr>
        <p:spPr>
          <a:xfrm>
            <a:off x="539800" y="890726"/>
            <a:ext cx="8247300" cy="47502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2000"/>
              <a:buNone/>
            </a:pPr>
            <a:r>
              <a:rPr lang="fr-FR" sz="1800"/>
              <a:t>Quelques citations : </a:t>
            </a:r>
            <a:endParaRPr sz="1800"/>
          </a:p>
          <a:p>
            <a:pPr indent="-342900" lvl="0" marL="457200" rtl="0" algn="l">
              <a:lnSpc>
                <a:spcPct val="100000"/>
              </a:lnSpc>
              <a:spcBef>
                <a:spcPts val="0"/>
              </a:spcBef>
              <a:spcAft>
                <a:spcPts val="0"/>
              </a:spcAft>
              <a:buSzPts val="1800"/>
              <a:buChar char="-"/>
            </a:pPr>
            <a:r>
              <a:rPr lang="fr-FR" sz="1800"/>
              <a:t>“On a goudronné des petits sentiers de montagne/chemins pastoraux, pour des niveaux de trafics très faibles” (agent)</a:t>
            </a:r>
            <a:endParaRPr sz="1800"/>
          </a:p>
          <a:p>
            <a:pPr indent="-342900" lvl="0" marL="457200" rtl="0" algn="l">
              <a:lnSpc>
                <a:spcPct val="100000"/>
              </a:lnSpc>
              <a:spcBef>
                <a:spcPts val="0"/>
              </a:spcBef>
              <a:spcAft>
                <a:spcPts val="0"/>
              </a:spcAft>
              <a:buSzPts val="1800"/>
              <a:buChar char="-"/>
            </a:pPr>
            <a:r>
              <a:rPr lang="fr-FR" sz="1800"/>
              <a:t>“La priorité n°1, c’est d’assurer la sécurité routière” (asso)</a:t>
            </a:r>
            <a:endParaRPr sz="1800"/>
          </a:p>
          <a:p>
            <a:pPr indent="-342900" lvl="0" marL="457200" rtl="0" algn="l">
              <a:spcBef>
                <a:spcPts val="0"/>
              </a:spcBef>
              <a:spcAft>
                <a:spcPts val="0"/>
              </a:spcAft>
              <a:buSzPts val="1800"/>
              <a:buChar char="-"/>
            </a:pPr>
            <a:r>
              <a:rPr lang="fr-FR" sz="1800"/>
              <a:t>“Je préfère quelques routes fermées, que des routes en mauvais état” </a:t>
            </a:r>
            <a:endParaRPr sz="1800"/>
          </a:p>
          <a:p>
            <a:pPr indent="-342900" lvl="0" marL="457200" rtl="0" algn="l">
              <a:spcBef>
                <a:spcPts val="0"/>
              </a:spcBef>
              <a:spcAft>
                <a:spcPts val="0"/>
              </a:spcAft>
              <a:buSzPts val="1800"/>
              <a:buChar char="-"/>
            </a:pPr>
            <a:r>
              <a:rPr lang="fr-FR" sz="1800"/>
              <a:t>“On ne déneige plus la route de catégorie 4 l’hiver”</a:t>
            </a:r>
            <a:endParaRPr sz="1800"/>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lang="fr-FR" sz="1900"/>
              <a:t>Pistes : </a:t>
            </a:r>
            <a:endParaRPr sz="1900"/>
          </a:p>
          <a:p>
            <a:pPr indent="-342900" lvl="0" marL="457200" rtl="0" algn="l">
              <a:lnSpc>
                <a:spcPct val="100000"/>
              </a:lnSpc>
              <a:spcBef>
                <a:spcPts val="0"/>
              </a:spcBef>
              <a:spcAft>
                <a:spcPts val="0"/>
              </a:spcAft>
              <a:buSzPts val="1800"/>
              <a:buChar char="-"/>
            </a:pPr>
            <a:r>
              <a:rPr lang="fr-FR" sz="1800"/>
              <a:t>Une </a:t>
            </a:r>
            <a:r>
              <a:rPr lang="fr-FR" sz="1800"/>
              <a:t>réglementation incompressible à mettre en regard avec les responsabilités de sécurité → peut-on se permettre des rognages ?</a:t>
            </a:r>
            <a:endParaRPr sz="1800"/>
          </a:p>
          <a:p>
            <a:pPr indent="-342900" lvl="0" marL="457200" rtl="0" algn="l">
              <a:spcBef>
                <a:spcPts val="0"/>
              </a:spcBef>
              <a:spcAft>
                <a:spcPts val="0"/>
              </a:spcAft>
              <a:buSzPts val="1800"/>
              <a:buChar char="-"/>
            </a:pPr>
            <a:r>
              <a:rPr lang="fr-FR" sz="1800"/>
              <a:t>Hiérarchisation du réseau à 4 niveaux → doit-on abandonner ou fermer certaines routes catégorie 4 ? Dans les pratiques on observe déjà certains renoncements (déneigement) mais quelle acceptabilité sociale pour aller plus loin dans un calendrier politique défavorable ?</a:t>
            </a:r>
            <a:endParaRPr sz="1800"/>
          </a:p>
          <a:p>
            <a:pPr indent="-342900" lvl="0" marL="457200" rtl="0" algn="l">
              <a:spcBef>
                <a:spcPts val="0"/>
              </a:spcBef>
              <a:spcAft>
                <a:spcPts val="0"/>
              </a:spcAft>
              <a:buSzPts val="1800"/>
              <a:buChar char="-"/>
            </a:pPr>
            <a:r>
              <a:rPr lang="fr-FR" sz="1800"/>
              <a:t>Reclasser les plus routes cat 4 (voir 3) en voirie communale dans les communes à haut potentiel fiscal ? et son articulation avec l’aide aux communes ? (renforcer pour compenser ?)</a:t>
            </a:r>
            <a:endParaRPr sz="1800"/>
          </a:p>
          <a:p>
            <a:pPr indent="0" lvl="0" marL="0" rtl="0" algn="l">
              <a:lnSpc>
                <a:spcPct val="100000"/>
              </a:lnSpc>
              <a:spcBef>
                <a:spcPts val="0"/>
              </a:spcBef>
              <a:spcAft>
                <a:spcPts val="0"/>
              </a:spcAft>
              <a:buNone/>
            </a:pPr>
            <a:r>
              <a:t/>
            </a:r>
            <a:endParaRPr sz="1900"/>
          </a:p>
          <a:p>
            <a:pPr indent="0" lvl="0" marL="0" rtl="0" algn="l">
              <a:lnSpc>
                <a:spcPct val="100000"/>
              </a:lnSpc>
              <a:spcBef>
                <a:spcPts val="0"/>
              </a:spcBef>
              <a:spcAft>
                <a:spcPts val="0"/>
              </a:spcAft>
              <a:buNone/>
            </a:pPr>
            <a:r>
              <a:rPr lang="fr-FR" sz="1900"/>
              <a:t>Pistes d’inspiration: </a:t>
            </a:r>
            <a:endParaRPr sz="1900"/>
          </a:p>
          <a:p>
            <a:pPr indent="-342900" lvl="0" marL="457200" rtl="0" algn="l">
              <a:lnSpc>
                <a:spcPct val="100000"/>
              </a:lnSpc>
              <a:spcBef>
                <a:spcPts val="0"/>
              </a:spcBef>
              <a:spcAft>
                <a:spcPts val="0"/>
              </a:spcAft>
              <a:buSzPts val="1800"/>
              <a:buChar char="-"/>
            </a:pPr>
            <a:r>
              <a:rPr lang="fr-FR" sz="1800"/>
              <a:t>CD23 / CD58 → communication assumée du déclassement communal</a:t>
            </a:r>
            <a:endParaRPr sz="1800"/>
          </a:p>
          <a:p>
            <a:pPr indent="0" lvl="0" marL="0" rtl="0" algn="l">
              <a:lnSpc>
                <a:spcPct val="100000"/>
              </a:lnSpc>
              <a:spcBef>
                <a:spcPts val="0"/>
              </a:spcBef>
              <a:spcAft>
                <a:spcPts val="0"/>
              </a:spcAft>
              <a:buClr>
                <a:schemeClr val="dk1"/>
              </a:buClr>
              <a:buSzPts val="2000"/>
              <a:buNone/>
            </a:pPr>
            <a:r>
              <a:t/>
            </a:r>
            <a:endParaRPr/>
          </a:p>
        </p:txBody>
      </p:sp>
      <p:sp>
        <p:nvSpPr>
          <p:cNvPr id="208" name="Google Shape;208;p20"/>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8"/>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accent1"/>
                </a:highlight>
              </a:rPr>
              <a:t>Optimiser</a:t>
            </a:r>
            <a:endParaRPr>
              <a:highlight>
                <a:schemeClr val="accent1"/>
              </a:highlight>
            </a:endParaRPr>
          </a:p>
        </p:txBody>
      </p:sp>
      <p:sp>
        <p:nvSpPr>
          <p:cNvPr id="214" name="Google Shape;214;p18"/>
          <p:cNvSpPr txBox="1"/>
          <p:nvPr>
            <p:ph idx="1" type="body"/>
          </p:nvPr>
        </p:nvSpPr>
        <p:spPr>
          <a:xfrm>
            <a:off x="539750" y="966027"/>
            <a:ext cx="8077800" cy="5667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2000"/>
              <a:buNone/>
            </a:pPr>
            <a:r>
              <a:rPr lang="fr-FR" sz="1900"/>
              <a:t>Quelques citations : </a:t>
            </a:r>
            <a:endParaRPr sz="1900"/>
          </a:p>
          <a:p>
            <a:pPr indent="-342900" lvl="0" marL="457200" rtl="0" algn="l">
              <a:lnSpc>
                <a:spcPct val="100000"/>
              </a:lnSpc>
              <a:spcBef>
                <a:spcPts val="0"/>
              </a:spcBef>
              <a:spcAft>
                <a:spcPts val="0"/>
              </a:spcAft>
              <a:buSzPts val="1800"/>
              <a:buChar char="-"/>
            </a:pPr>
            <a:r>
              <a:rPr lang="fr-FR" sz="1800"/>
              <a:t>“On est à l’os pour maintenir le réseau au niveau actuel”</a:t>
            </a:r>
            <a:endParaRPr sz="1800"/>
          </a:p>
          <a:p>
            <a:pPr indent="-342900" lvl="0" marL="457200" rtl="0" algn="l">
              <a:lnSpc>
                <a:spcPct val="100000"/>
              </a:lnSpc>
              <a:spcBef>
                <a:spcPts val="0"/>
              </a:spcBef>
              <a:spcAft>
                <a:spcPts val="0"/>
              </a:spcAft>
              <a:buSzPts val="1800"/>
              <a:buChar char="-"/>
            </a:pPr>
            <a:r>
              <a:rPr lang="fr-FR" sz="1800"/>
              <a:t>“Avant, on n’utilisait jamais la technique du pontage de fissure”</a:t>
            </a:r>
            <a:endParaRPr sz="1800"/>
          </a:p>
          <a:p>
            <a:pPr indent="-342900" lvl="0" marL="457200" rtl="0" algn="l">
              <a:lnSpc>
                <a:spcPct val="100000"/>
              </a:lnSpc>
              <a:spcBef>
                <a:spcPts val="0"/>
              </a:spcBef>
              <a:spcAft>
                <a:spcPts val="0"/>
              </a:spcAft>
              <a:buSzPts val="1800"/>
              <a:buChar char="-"/>
            </a:pPr>
            <a:r>
              <a:rPr lang="fr-FR" sz="1800"/>
              <a:t>“Il y a peut-être une recherche à faire pour développer l’enduisage, et prolonger de 5 à 10 ans la durée de vie”</a:t>
            </a:r>
            <a:endParaRPr sz="1800"/>
          </a:p>
          <a:p>
            <a:pPr indent="0" lvl="0" marL="0" rtl="0" algn="l">
              <a:lnSpc>
                <a:spcPct val="100000"/>
              </a:lnSpc>
              <a:spcBef>
                <a:spcPts val="0"/>
              </a:spcBef>
              <a:spcAft>
                <a:spcPts val="0"/>
              </a:spcAft>
              <a:buClr>
                <a:schemeClr val="dk1"/>
              </a:buClr>
              <a:buSzPts val="2000"/>
              <a:buNone/>
            </a:pPr>
            <a:r>
              <a:t/>
            </a:r>
            <a:endParaRPr sz="1900"/>
          </a:p>
          <a:p>
            <a:pPr indent="0" lvl="0" marL="0" rtl="0" algn="l">
              <a:lnSpc>
                <a:spcPct val="100000"/>
              </a:lnSpc>
              <a:spcBef>
                <a:spcPts val="0"/>
              </a:spcBef>
              <a:spcAft>
                <a:spcPts val="0"/>
              </a:spcAft>
              <a:buClr>
                <a:schemeClr val="dk1"/>
              </a:buClr>
              <a:buSzPts val="2000"/>
              <a:buNone/>
            </a:pPr>
            <a:r>
              <a:rPr lang="fr-FR" sz="1900"/>
              <a:t>Pistes de travail </a:t>
            </a:r>
            <a:endParaRPr sz="1900"/>
          </a:p>
          <a:p>
            <a:pPr indent="-342900" lvl="0" marL="457200" rtl="0" algn="l">
              <a:lnSpc>
                <a:spcPct val="100000"/>
              </a:lnSpc>
              <a:spcBef>
                <a:spcPts val="0"/>
              </a:spcBef>
              <a:spcAft>
                <a:spcPts val="0"/>
              </a:spcAft>
              <a:buSzPts val="1800"/>
              <a:buChar char="-"/>
            </a:pPr>
            <a:r>
              <a:rPr lang="fr-FR" sz="1800"/>
              <a:t>Des marges de manoeuvre RH / outils </a:t>
            </a:r>
            <a:r>
              <a:rPr lang="fr-FR" sz="1800"/>
              <a:t>métiers / commande publique</a:t>
            </a:r>
            <a:r>
              <a:rPr lang="fr-FR" sz="1800"/>
              <a:t> limitées (le passage de la Viabilité Hivernale de 2 à 1 personne est il questionnable ?)</a:t>
            </a:r>
            <a:endParaRPr sz="1800"/>
          </a:p>
          <a:p>
            <a:pPr indent="-342900" lvl="0" marL="457200" rtl="0" algn="l">
              <a:spcBef>
                <a:spcPts val="0"/>
              </a:spcBef>
              <a:spcAft>
                <a:spcPts val="0"/>
              </a:spcAft>
              <a:buSzPts val="1800"/>
              <a:buChar char="-"/>
            </a:pPr>
            <a:r>
              <a:rPr lang="fr-FR" sz="1800"/>
              <a:t>Conforter la mutualisation du matériel intra UT</a:t>
            </a:r>
            <a:endParaRPr sz="1800"/>
          </a:p>
          <a:p>
            <a:pPr indent="-342900" lvl="0" marL="457200" rtl="0" algn="l">
              <a:spcBef>
                <a:spcPts val="0"/>
              </a:spcBef>
              <a:spcAft>
                <a:spcPts val="0"/>
              </a:spcAft>
              <a:buSzPts val="1800"/>
              <a:buChar char="-"/>
            </a:pPr>
            <a:r>
              <a:rPr lang="fr-FR" sz="1800"/>
              <a:t>Développer l’expertise des régies pour limiter les surcouts de la commande publique et contenir la vulnérabilité aux contextes inflationnistes ?</a:t>
            </a:r>
            <a:endParaRPr sz="1800"/>
          </a:p>
          <a:p>
            <a:pPr indent="-342900" lvl="0" marL="457200" rtl="0" algn="l">
              <a:spcBef>
                <a:spcPts val="0"/>
              </a:spcBef>
              <a:spcAft>
                <a:spcPts val="0"/>
              </a:spcAft>
              <a:buSzPts val="1800"/>
              <a:buChar char="-"/>
            </a:pPr>
            <a:r>
              <a:rPr lang="fr-FR" sz="1800"/>
              <a:t>Communiquer et assumer la stratégie de priorisation des travaux face aux pressions locales</a:t>
            </a:r>
            <a:endParaRPr sz="1800"/>
          </a:p>
          <a:p>
            <a:pPr indent="-342900" lvl="0" marL="457200" marR="0" rtl="0" algn="l">
              <a:lnSpc>
                <a:spcPct val="100000"/>
              </a:lnSpc>
              <a:spcBef>
                <a:spcPts val="0"/>
              </a:spcBef>
              <a:spcAft>
                <a:spcPts val="0"/>
              </a:spcAft>
              <a:buSzPts val="1800"/>
              <a:buChar char="-"/>
            </a:pPr>
            <a:r>
              <a:rPr lang="fr-FR" sz="1800"/>
              <a:t>Comptabiliser au bilan les travaux réalisés en régie et valoriser l’actif routier de long terme (30 ans) généré par les investissements sur le réseau</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lang="fr-FR" sz="1800"/>
              <a:t>Piste d’inspiration :</a:t>
            </a:r>
            <a:endParaRPr sz="1800"/>
          </a:p>
          <a:p>
            <a:pPr indent="-342900" lvl="0" marL="457200" rtl="0" algn="l">
              <a:lnSpc>
                <a:spcPct val="100000"/>
              </a:lnSpc>
              <a:spcBef>
                <a:spcPts val="0"/>
              </a:spcBef>
              <a:spcAft>
                <a:spcPts val="0"/>
              </a:spcAft>
              <a:buSzPts val="1800"/>
              <a:buChar char="-"/>
            </a:pPr>
            <a:r>
              <a:rPr lang="fr-FR" sz="1800"/>
              <a:t>Plan de mobilité des AOM</a:t>
            </a:r>
            <a:endParaRPr sz="1900"/>
          </a:p>
        </p:txBody>
      </p:sp>
      <p:sp>
        <p:nvSpPr>
          <p:cNvPr id="215" name="Google Shape;215;p18"/>
          <p:cNvSpPr txBox="1"/>
          <p:nvPr>
            <p:ph idx="12" type="sldNum"/>
          </p:nvPr>
        </p:nvSpPr>
        <p:spPr>
          <a:xfrm>
            <a:off x="8173844" y="6356350"/>
            <a:ext cx="61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g3ef48754333_0_44"/>
          <p:cNvSpPr txBox="1"/>
          <p:nvPr>
            <p:ph type="title"/>
          </p:nvPr>
        </p:nvSpPr>
        <p:spPr>
          <a:xfrm>
            <a:off x="539751" y="368300"/>
            <a:ext cx="8247300" cy="10032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accent1"/>
                </a:highlight>
              </a:rPr>
              <a:t>Améliorer la connaissance du patrimoine</a:t>
            </a:r>
            <a:endParaRPr>
              <a:highlight>
                <a:schemeClr val="accent1"/>
              </a:highlight>
            </a:endParaRPr>
          </a:p>
        </p:txBody>
      </p:sp>
      <p:sp>
        <p:nvSpPr>
          <p:cNvPr id="221" name="Google Shape;221;g3ef48754333_0_44"/>
          <p:cNvSpPr txBox="1"/>
          <p:nvPr>
            <p:ph idx="1" type="body"/>
          </p:nvPr>
        </p:nvSpPr>
        <p:spPr>
          <a:xfrm>
            <a:off x="539750" y="885575"/>
            <a:ext cx="8247300" cy="5604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2000"/>
              <a:buNone/>
            </a:pPr>
            <a:r>
              <a:rPr lang="fr-FR"/>
              <a:t>Quelques citations : </a:t>
            </a:r>
            <a:endParaRPr/>
          </a:p>
          <a:p>
            <a:pPr indent="-342900" lvl="0" marL="457200" rtl="0" algn="l">
              <a:lnSpc>
                <a:spcPct val="100000"/>
              </a:lnSpc>
              <a:spcBef>
                <a:spcPts val="0"/>
              </a:spcBef>
              <a:spcAft>
                <a:spcPts val="0"/>
              </a:spcAft>
              <a:buSzPts val="1800"/>
              <a:buChar char="-"/>
            </a:pPr>
            <a:r>
              <a:rPr lang="fr-FR" sz="1800"/>
              <a:t>“Bien connaître son patrimoine c’est essentiel avoir une gestion active et dégager des marges de manoeuvre” Cour des comptes</a:t>
            </a:r>
            <a:endParaRPr sz="1800"/>
          </a:p>
          <a:p>
            <a:pPr indent="-342900" lvl="0" marL="457200" rtl="0" algn="l">
              <a:lnSpc>
                <a:spcPct val="100000"/>
              </a:lnSpc>
              <a:spcBef>
                <a:spcPts val="0"/>
              </a:spcBef>
              <a:spcAft>
                <a:spcPts val="0"/>
              </a:spcAft>
              <a:buSzPts val="1800"/>
              <a:buChar char="-"/>
            </a:pPr>
            <a:r>
              <a:rPr lang="fr-FR" sz="1800"/>
              <a:t>“On manque d’indicateurs pour bien piloter (...). L’enjeu c’est d’adapter le niveau de service au patrimoine… et pas forcément aux demandes de l’usager!” CD50</a:t>
            </a:r>
            <a:endParaRPr sz="1800"/>
          </a:p>
          <a:p>
            <a:pPr indent="-342900" lvl="0" marL="457200" rtl="0" algn="l">
              <a:lnSpc>
                <a:spcPct val="100000"/>
              </a:lnSpc>
              <a:spcBef>
                <a:spcPts val="0"/>
              </a:spcBef>
              <a:spcAft>
                <a:spcPts val="0"/>
              </a:spcAft>
              <a:buSzPts val="1800"/>
              <a:buChar char="-"/>
            </a:pPr>
            <a:r>
              <a:rPr lang="fr-FR" sz="1800"/>
              <a:t>“On fait une auscultation tous les 6 ans de la chaussée et des glissières, mais pas du reste” CD64 (technicien)</a:t>
            </a:r>
            <a:endParaRPr sz="1800"/>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lang="fr-FR"/>
              <a:t>Pistes :</a:t>
            </a:r>
            <a:endParaRPr/>
          </a:p>
          <a:p>
            <a:pPr indent="-342900" lvl="0" marL="457200" rtl="0" algn="l">
              <a:lnSpc>
                <a:spcPct val="100000"/>
              </a:lnSpc>
              <a:spcBef>
                <a:spcPts val="0"/>
              </a:spcBef>
              <a:spcAft>
                <a:spcPts val="0"/>
              </a:spcAft>
              <a:buSzPts val="1800"/>
              <a:buChar char="-"/>
            </a:pPr>
            <a:r>
              <a:rPr lang="fr-FR" sz="1800"/>
              <a:t>Compléter la base de données existantes en utilisant les “jumeaux numériques” via l’IA pour recenser chaussée, équipements et dépendances et leur état - interroger la fréquence de mise à jour</a:t>
            </a:r>
            <a:endParaRPr sz="1800"/>
          </a:p>
          <a:p>
            <a:pPr indent="-342900" lvl="0" marL="457200" rtl="0" algn="l">
              <a:lnSpc>
                <a:spcPct val="100000"/>
              </a:lnSpc>
              <a:spcBef>
                <a:spcPts val="0"/>
              </a:spcBef>
              <a:spcAft>
                <a:spcPts val="0"/>
              </a:spcAft>
              <a:buSzPts val="1800"/>
              <a:buChar char="-"/>
            </a:pPr>
            <a:r>
              <a:rPr lang="fr-FR" sz="1800"/>
              <a:t>Permettre aux agents de terrain de mieux faire remonter les besoins (numériser les outils)</a:t>
            </a:r>
            <a:endParaRPr sz="1800"/>
          </a:p>
          <a:p>
            <a:pPr indent="-342900" lvl="0" marL="457200" rtl="0" algn="l">
              <a:lnSpc>
                <a:spcPct val="100000"/>
              </a:lnSpc>
              <a:spcBef>
                <a:spcPts val="0"/>
              </a:spcBef>
              <a:spcAft>
                <a:spcPts val="0"/>
              </a:spcAft>
              <a:buSzPts val="1800"/>
              <a:buChar char="-"/>
            </a:pPr>
            <a:r>
              <a:rPr lang="fr-FR" sz="1800"/>
              <a:t>Développer des indicateurs pour piloter une gestion patrimoniale</a:t>
            </a:r>
            <a:endParaRPr sz="1800"/>
          </a:p>
          <a:p>
            <a:pPr indent="-342900" lvl="0" marL="457200" rtl="0" algn="l">
              <a:lnSpc>
                <a:spcPct val="100000"/>
              </a:lnSpc>
              <a:spcBef>
                <a:spcPts val="0"/>
              </a:spcBef>
              <a:spcAft>
                <a:spcPts val="0"/>
              </a:spcAft>
              <a:buSzPts val="1800"/>
              <a:buChar char="-"/>
            </a:pPr>
            <a:r>
              <a:rPr lang="fr-FR" sz="1800"/>
              <a:t>Investir fortement sur la connaissance des ouvrages d’art et des murs, en développant une expertise interne</a:t>
            </a:r>
            <a:endParaRPr sz="1800"/>
          </a:p>
          <a:p>
            <a:pPr indent="0" lvl="0" marL="457200" rtl="0" algn="l">
              <a:lnSpc>
                <a:spcPct val="100000"/>
              </a:lnSpc>
              <a:spcBef>
                <a:spcPts val="0"/>
              </a:spcBef>
              <a:spcAft>
                <a:spcPts val="0"/>
              </a:spcAft>
              <a:buNone/>
            </a:pPr>
            <a:r>
              <a:t/>
            </a:r>
            <a:endParaRPr/>
          </a:p>
          <a:p>
            <a:pPr indent="0" lvl="0" marL="0" rtl="0" algn="l">
              <a:lnSpc>
                <a:spcPct val="100000"/>
              </a:lnSpc>
              <a:spcBef>
                <a:spcPts val="0"/>
              </a:spcBef>
              <a:spcAft>
                <a:spcPts val="0"/>
              </a:spcAft>
              <a:buClr>
                <a:schemeClr val="dk1"/>
              </a:buClr>
              <a:buSzPts val="2000"/>
              <a:buNone/>
            </a:pPr>
            <a:r>
              <a:rPr lang="fr-FR"/>
              <a:t>Piste d’inspiration : Jumeau numérique du CD50</a:t>
            </a:r>
            <a:endParaRPr/>
          </a:p>
        </p:txBody>
      </p:sp>
      <p:sp>
        <p:nvSpPr>
          <p:cNvPr id="222" name="Google Shape;222;g3ef48754333_0_44"/>
          <p:cNvSpPr txBox="1"/>
          <p:nvPr>
            <p:ph idx="12" type="sldNum"/>
          </p:nvPr>
        </p:nvSpPr>
        <p:spPr>
          <a:xfrm>
            <a:off x="8173844" y="6356350"/>
            <a:ext cx="61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3ef48754333_0_50"/>
          <p:cNvSpPr txBox="1"/>
          <p:nvPr>
            <p:ph type="title"/>
          </p:nvPr>
        </p:nvSpPr>
        <p:spPr>
          <a:xfrm>
            <a:off x="539751" y="368300"/>
            <a:ext cx="8247300" cy="10032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accent1"/>
                </a:highlight>
              </a:rPr>
              <a:t>Affirmer la priorité à l’entretien préventif</a:t>
            </a:r>
            <a:endParaRPr>
              <a:highlight>
                <a:schemeClr val="accent1"/>
              </a:highlight>
            </a:endParaRPr>
          </a:p>
        </p:txBody>
      </p:sp>
      <p:sp>
        <p:nvSpPr>
          <p:cNvPr id="228" name="Google Shape;228;g3ef48754333_0_50"/>
          <p:cNvSpPr txBox="1"/>
          <p:nvPr>
            <p:ph idx="1" type="body"/>
          </p:nvPr>
        </p:nvSpPr>
        <p:spPr>
          <a:xfrm>
            <a:off x="539750" y="951000"/>
            <a:ext cx="8157600" cy="592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2000"/>
              <a:buNone/>
            </a:pPr>
            <a:r>
              <a:rPr lang="fr-FR"/>
              <a:t>Quelques citations : </a:t>
            </a:r>
            <a:endParaRPr/>
          </a:p>
          <a:p>
            <a:pPr indent="-349250" lvl="0" marL="457200" rtl="0" algn="l">
              <a:lnSpc>
                <a:spcPct val="100000"/>
              </a:lnSpc>
              <a:spcBef>
                <a:spcPts val="0"/>
              </a:spcBef>
              <a:spcAft>
                <a:spcPts val="0"/>
              </a:spcAft>
              <a:buSzPts val="1900"/>
              <a:buChar char="-"/>
            </a:pPr>
            <a:r>
              <a:rPr lang="fr-FR" sz="1900"/>
              <a:t>“Les enrobés à froid durent 4-5 ans, les enrobés à chaud durent 10 ans” (entreprise)</a:t>
            </a:r>
            <a:endParaRPr sz="1900"/>
          </a:p>
          <a:p>
            <a:pPr indent="-349250" lvl="0" marL="457200" rtl="0" algn="l">
              <a:lnSpc>
                <a:spcPct val="100000"/>
              </a:lnSpc>
              <a:spcBef>
                <a:spcPts val="0"/>
              </a:spcBef>
              <a:spcAft>
                <a:spcPts val="0"/>
              </a:spcAft>
              <a:buSzPts val="1900"/>
              <a:buChar char="-"/>
            </a:pPr>
            <a:r>
              <a:rPr lang="fr-FR" sz="1900"/>
              <a:t>“Le pontage de fissures, je n’en fait que depuis 3 ans, avant ce n’était pas ma tasse de thé” (un technicien)</a:t>
            </a:r>
            <a:endParaRPr sz="1800"/>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lang="fr-FR"/>
              <a:t>Une certaine défiance vis à vis des nouvelles techniques “imposées”</a:t>
            </a:r>
            <a:endParaRPr/>
          </a:p>
          <a:p>
            <a:pPr indent="-349250" lvl="0" marL="457200" rtl="0" algn="l">
              <a:lnSpc>
                <a:spcPct val="100000"/>
              </a:lnSpc>
              <a:spcBef>
                <a:spcPts val="0"/>
              </a:spcBef>
              <a:spcAft>
                <a:spcPts val="0"/>
              </a:spcAft>
              <a:buSzPts val="1900"/>
              <a:buChar char="-"/>
            </a:pPr>
            <a:r>
              <a:rPr lang="fr-FR" sz="1900"/>
              <a:t>Clarifier et partager en interne et externe le référentiel du CD64 sur les techniques d’entretien préventif, incluant une argumentation financière court/long terme</a:t>
            </a:r>
            <a:endParaRPr sz="1900"/>
          </a:p>
          <a:p>
            <a:pPr indent="-349250" lvl="0" marL="457200" rtl="0" algn="l">
              <a:lnSpc>
                <a:spcPct val="100000"/>
              </a:lnSpc>
              <a:spcBef>
                <a:spcPts val="0"/>
              </a:spcBef>
              <a:spcAft>
                <a:spcPts val="0"/>
              </a:spcAft>
              <a:buSzPts val="1900"/>
              <a:buChar char="-"/>
            </a:pPr>
            <a:r>
              <a:rPr lang="fr-FR" sz="1900"/>
              <a:t>Ne pas lésiner sur le pontage de fissures pour prolonger la durée de vie des chaussées</a:t>
            </a:r>
            <a:endParaRPr sz="1900"/>
          </a:p>
          <a:p>
            <a:pPr indent="-349250" lvl="0" marL="457200" rtl="0" algn="l">
              <a:lnSpc>
                <a:spcPct val="100000"/>
              </a:lnSpc>
              <a:spcBef>
                <a:spcPts val="0"/>
              </a:spcBef>
              <a:spcAft>
                <a:spcPts val="0"/>
              </a:spcAft>
              <a:buSzPts val="1900"/>
              <a:buChar char="-"/>
            </a:pPr>
            <a:r>
              <a:rPr lang="fr-FR" sz="1900"/>
              <a:t>Systématiser les programmes d’entretien pluriannuels pour chaussée, équipements de la route, OA et murs</a:t>
            </a:r>
            <a:endParaRPr sz="1900"/>
          </a:p>
          <a:p>
            <a:pPr indent="0" lvl="0" marL="457200" rtl="0" algn="l">
              <a:lnSpc>
                <a:spcPct val="100000"/>
              </a:lnSpc>
              <a:spcBef>
                <a:spcPts val="0"/>
              </a:spcBef>
              <a:spcAft>
                <a:spcPts val="0"/>
              </a:spcAft>
              <a:buNone/>
            </a:pPr>
            <a:r>
              <a:t/>
            </a:r>
            <a:endParaRPr sz="1900"/>
          </a:p>
          <a:p>
            <a:pPr indent="0" lvl="0" marL="0" rtl="0" algn="l">
              <a:lnSpc>
                <a:spcPct val="100000"/>
              </a:lnSpc>
              <a:spcBef>
                <a:spcPts val="0"/>
              </a:spcBef>
              <a:spcAft>
                <a:spcPts val="0"/>
              </a:spcAft>
              <a:buClr>
                <a:schemeClr val="dk1"/>
              </a:buClr>
              <a:buSzPts val="2000"/>
              <a:buNone/>
            </a:pPr>
            <a:r>
              <a:rPr lang="fr-FR" sz="1700"/>
              <a:t>Piste d’inspiration : diffuser la </a:t>
            </a:r>
            <a:r>
              <a:rPr lang="fr-FR" sz="1700" u="sng">
                <a:solidFill>
                  <a:schemeClr val="hlink"/>
                </a:solidFill>
                <a:hlinkClick r:id="rId3"/>
              </a:rPr>
              <a:t>Note de l’IDDRIM sur la gestion patrimoniale appliquée aux infras routières</a:t>
            </a:r>
            <a:endParaRPr sz="1700"/>
          </a:p>
          <a:p>
            <a:pPr indent="0" lvl="0" marL="0" rtl="0" algn="l">
              <a:lnSpc>
                <a:spcPct val="100000"/>
              </a:lnSpc>
              <a:spcBef>
                <a:spcPts val="0"/>
              </a:spcBef>
              <a:spcAft>
                <a:spcPts val="0"/>
              </a:spcAft>
              <a:buClr>
                <a:schemeClr val="dk1"/>
              </a:buClr>
              <a:buSzPts val="2000"/>
              <a:buNone/>
            </a:pPr>
            <a:r>
              <a:t/>
            </a:r>
            <a:endParaRPr sz="1700"/>
          </a:p>
          <a:p>
            <a:pPr indent="0" lvl="0" marL="0" rtl="0" algn="l">
              <a:lnSpc>
                <a:spcPct val="100000"/>
              </a:lnSpc>
              <a:spcBef>
                <a:spcPts val="0"/>
              </a:spcBef>
              <a:spcAft>
                <a:spcPts val="0"/>
              </a:spcAft>
              <a:buClr>
                <a:schemeClr val="dk1"/>
              </a:buClr>
              <a:buSzPts val="2000"/>
              <a:buNone/>
            </a:pPr>
            <a:r>
              <a:t/>
            </a:r>
            <a:endParaRPr sz="1700"/>
          </a:p>
        </p:txBody>
      </p:sp>
      <p:sp>
        <p:nvSpPr>
          <p:cNvPr id="229" name="Google Shape;229;g3ef48754333_0_50"/>
          <p:cNvSpPr txBox="1"/>
          <p:nvPr>
            <p:ph idx="12" type="sldNum"/>
          </p:nvPr>
        </p:nvSpPr>
        <p:spPr>
          <a:xfrm>
            <a:off x="8173844" y="6356350"/>
            <a:ext cx="61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3ef48754333_0_20"/>
          <p:cNvSpPr txBox="1"/>
          <p:nvPr>
            <p:ph type="title"/>
          </p:nvPr>
        </p:nvSpPr>
        <p:spPr>
          <a:xfrm>
            <a:off x="5980550" y="711825"/>
            <a:ext cx="2806500" cy="4128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fr-FR" sz="3400">
                <a:highlight>
                  <a:schemeClr val="accent1"/>
                </a:highlight>
              </a:rPr>
              <a:t>Les acteurs rencontrés</a:t>
            </a:r>
            <a:endParaRPr sz="3400">
              <a:highlight>
                <a:schemeClr val="accent1"/>
              </a:highlight>
            </a:endParaRPr>
          </a:p>
          <a:p>
            <a:pPr indent="0" lvl="0" marL="0" rtl="0" algn="l">
              <a:spcBef>
                <a:spcPts val="0"/>
              </a:spcBef>
              <a:spcAft>
                <a:spcPts val="0"/>
              </a:spcAft>
              <a:buNone/>
            </a:pPr>
            <a:r>
              <a:t/>
            </a:r>
            <a:endParaRPr sz="3400"/>
          </a:p>
          <a:p>
            <a:pPr indent="0" lvl="0" marL="0" rtl="0" algn="l">
              <a:spcBef>
                <a:spcPts val="0"/>
              </a:spcBef>
              <a:spcAft>
                <a:spcPts val="0"/>
              </a:spcAft>
              <a:buNone/>
            </a:pPr>
            <a:r>
              <a:t/>
            </a:r>
            <a:endParaRPr sz="3400"/>
          </a:p>
          <a:p>
            <a:pPr indent="0" lvl="0" marL="0" rtl="0" algn="l">
              <a:spcBef>
                <a:spcPts val="0"/>
              </a:spcBef>
              <a:spcAft>
                <a:spcPts val="0"/>
              </a:spcAft>
              <a:buNone/>
            </a:pPr>
            <a:r>
              <a:rPr lang="fr-FR" sz="3400"/>
              <a:t>&gt; en 36h !</a:t>
            </a:r>
            <a:endParaRPr sz="3400"/>
          </a:p>
          <a:p>
            <a:pPr indent="0" lvl="0" marL="0" rtl="0" algn="l">
              <a:spcBef>
                <a:spcPts val="0"/>
              </a:spcBef>
              <a:spcAft>
                <a:spcPts val="0"/>
              </a:spcAft>
              <a:buNone/>
            </a:pPr>
            <a:r>
              <a:t/>
            </a:r>
            <a:endParaRPr sz="3400"/>
          </a:p>
          <a:p>
            <a:pPr indent="0" lvl="0" marL="0" rtl="0" algn="l">
              <a:spcBef>
                <a:spcPts val="0"/>
              </a:spcBef>
              <a:spcAft>
                <a:spcPts val="0"/>
              </a:spcAft>
              <a:buNone/>
            </a:pPr>
            <a:r>
              <a:rPr lang="fr-FR" sz="3400"/>
              <a:t>&gt; par 40°!</a:t>
            </a:r>
            <a:endParaRPr sz="3400"/>
          </a:p>
        </p:txBody>
      </p:sp>
      <p:sp>
        <p:nvSpPr>
          <p:cNvPr id="68" name="Google Shape;68;g3ef48754333_0_20"/>
          <p:cNvSpPr txBox="1"/>
          <p:nvPr>
            <p:ph idx="12" type="sldNum"/>
          </p:nvPr>
        </p:nvSpPr>
        <p:spPr>
          <a:xfrm>
            <a:off x="8173844" y="6356350"/>
            <a:ext cx="61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fr-FR"/>
              <a:t>‹#›</a:t>
            </a:fld>
            <a:endParaRPr/>
          </a:p>
        </p:txBody>
      </p:sp>
      <p:pic>
        <p:nvPicPr>
          <p:cNvPr id="69" name="Google Shape;69;g3ef48754333_0_20"/>
          <p:cNvPicPr preferRelativeResize="0"/>
          <p:nvPr/>
        </p:nvPicPr>
        <p:blipFill>
          <a:blip r:embed="rId3">
            <a:alphaModFix/>
          </a:blip>
          <a:stretch>
            <a:fillRect/>
          </a:stretch>
        </p:blipFill>
        <p:spPr>
          <a:xfrm>
            <a:off x="1" y="0"/>
            <a:ext cx="5209341" cy="68580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3"/>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
        <p:nvSpPr>
          <p:cNvPr id="75" name="Google Shape;75;p3"/>
          <p:cNvSpPr txBox="1"/>
          <p:nvPr>
            <p:ph type="title"/>
          </p:nvPr>
        </p:nvSpPr>
        <p:spPr>
          <a:xfrm>
            <a:off x="539751" y="368300"/>
            <a:ext cx="8247300" cy="10032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t/>
            </a:r>
            <a:endParaRPr b="0"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Eric MORATILLE, </a:t>
            </a:r>
            <a:r>
              <a:rPr lang="fr-FR" sz="1800">
                <a:solidFill>
                  <a:srgbClr val="000000"/>
                </a:solidFill>
                <a:latin typeface="Arial"/>
                <a:ea typeface="Arial"/>
                <a:cs typeface="Arial"/>
                <a:sym typeface="Arial"/>
              </a:rPr>
              <a:t>DGS</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Aurélie GUYARD, Directrice</a:t>
            </a:r>
            <a:r>
              <a:rPr lang="fr-FR" sz="1800">
                <a:solidFill>
                  <a:srgbClr val="000000"/>
                </a:solidFill>
                <a:latin typeface="Arial"/>
                <a:ea typeface="Arial"/>
                <a:cs typeface="Arial"/>
                <a:sym typeface="Arial"/>
              </a:rPr>
              <a:t> Finances</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Laurent ELLISSALDE, Direction des</a:t>
            </a:r>
            <a:r>
              <a:rPr lang="fr-FR" sz="1800">
                <a:solidFill>
                  <a:srgbClr val="000000"/>
                </a:solidFill>
                <a:latin typeface="Arial"/>
                <a:ea typeface="Arial"/>
                <a:cs typeface="Arial"/>
                <a:sym typeface="Arial"/>
              </a:rPr>
              <a:t> Infra</a:t>
            </a:r>
            <a:r>
              <a:rPr b="0" lang="fr-FR" sz="1800">
                <a:solidFill>
                  <a:srgbClr val="000000"/>
                </a:solidFill>
                <a:latin typeface="Arial"/>
                <a:ea typeface="Arial"/>
                <a:cs typeface="Arial"/>
                <a:sym typeface="Arial"/>
              </a:rPr>
              <a:t>. </a:t>
            </a:r>
            <a:r>
              <a:rPr lang="fr-FR" sz="1800">
                <a:solidFill>
                  <a:srgbClr val="000000"/>
                </a:solidFill>
                <a:latin typeface="Arial"/>
                <a:ea typeface="Arial"/>
                <a:cs typeface="Arial"/>
                <a:sym typeface="Arial"/>
              </a:rPr>
              <a:t>des mobilités,</a:t>
            </a:r>
            <a:r>
              <a:rPr b="0" lang="fr-FR" sz="1800">
                <a:solidFill>
                  <a:srgbClr val="000000"/>
                </a:solidFill>
                <a:latin typeface="Arial"/>
                <a:ea typeface="Arial"/>
                <a:cs typeface="Arial"/>
                <a:sym typeface="Arial"/>
              </a:rPr>
              <a:t> adjoint à la directrice</a:t>
            </a:r>
            <a:endParaRPr b="0"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Céline DELACROIX, Direction </a:t>
            </a:r>
            <a:r>
              <a:rPr lang="fr-FR" sz="1800">
                <a:solidFill>
                  <a:srgbClr val="000000"/>
                </a:solidFill>
                <a:latin typeface="Arial"/>
                <a:ea typeface="Arial"/>
                <a:cs typeface="Arial"/>
                <a:sym typeface="Arial"/>
              </a:rPr>
              <a:t>des Infra</a:t>
            </a:r>
            <a:r>
              <a:rPr b="0" lang="fr-FR" sz="1800">
                <a:solidFill>
                  <a:srgbClr val="000000"/>
                </a:solidFill>
                <a:latin typeface="Arial"/>
                <a:ea typeface="Arial"/>
                <a:cs typeface="Arial"/>
                <a:sym typeface="Arial"/>
              </a:rPr>
              <a:t>. </a:t>
            </a:r>
            <a:r>
              <a:rPr lang="fr-FR" sz="1800">
                <a:solidFill>
                  <a:srgbClr val="000000"/>
                </a:solidFill>
                <a:latin typeface="Arial"/>
                <a:ea typeface="Arial"/>
                <a:cs typeface="Arial"/>
                <a:sym typeface="Arial"/>
              </a:rPr>
              <a:t>des mobilités</a:t>
            </a:r>
            <a:endParaRPr b="0"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Franck LAFOND, Chef de Service</a:t>
            </a:r>
            <a:r>
              <a:rPr lang="fr-FR" sz="1800">
                <a:solidFill>
                  <a:srgbClr val="000000"/>
                </a:solidFill>
                <a:latin typeface="Arial"/>
                <a:ea typeface="Arial"/>
                <a:cs typeface="Arial"/>
                <a:sym typeface="Arial"/>
              </a:rPr>
              <a:t> Gestion du Pat</a:t>
            </a:r>
            <a:r>
              <a:rPr b="0" lang="fr-FR" sz="1800">
                <a:solidFill>
                  <a:srgbClr val="000000"/>
                </a:solidFill>
                <a:latin typeface="Arial"/>
                <a:ea typeface="Arial"/>
                <a:cs typeface="Arial"/>
                <a:sym typeface="Arial"/>
              </a:rPr>
              <a:t>. Infra - Ouvrages d'Art</a:t>
            </a:r>
            <a:endParaRPr b="0"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Frédéric TRIAY, Chef de Service adjoint / </a:t>
            </a:r>
            <a:r>
              <a:rPr lang="fr-FR" sz="1800">
                <a:solidFill>
                  <a:srgbClr val="000000"/>
                </a:solidFill>
                <a:latin typeface="Arial"/>
                <a:ea typeface="Arial"/>
                <a:cs typeface="Arial"/>
                <a:sym typeface="Arial"/>
              </a:rPr>
              <a:t>Renouvellement chaussées</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Francis LAHORE, Expertise </a:t>
            </a:r>
            <a:r>
              <a:rPr lang="fr-FR" sz="1800">
                <a:solidFill>
                  <a:srgbClr val="000000"/>
                </a:solidFill>
                <a:latin typeface="Arial"/>
                <a:ea typeface="Arial"/>
                <a:cs typeface="Arial"/>
                <a:sym typeface="Arial"/>
              </a:rPr>
              <a:t>Batiment</a:t>
            </a:r>
            <a:r>
              <a:rPr b="0" lang="fr-FR" sz="1800">
                <a:solidFill>
                  <a:srgbClr val="000000"/>
                </a:solidFill>
                <a:latin typeface="Arial"/>
                <a:ea typeface="Arial"/>
                <a:cs typeface="Arial"/>
                <a:sym typeface="Arial"/>
              </a:rPr>
              <a:t>/Direction du Patrimoine </a:t>
            </a:r>
            <a:endParaRPr b="0"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Mélanie CHAUVIN, Directrice des </a:t>
            </a:r>
            <a:r>
              <a:rPr lang="fr-FR" sz="1800">
                <a:solidFill>
                  <a:srgbClr val="000000"/>
                </a:solidFill>
                <a:latin typeface="Arial"/>
                <a:ea typeface="Arial"/>
                <a:cs typeface="Arial"/>
                <a:sym typeface="Arial"/>
              </a:rPr>
              <a:t>Routes et Infrastructures </a:t>
            </a:r>
            <a:r>
              <a:rPr b="0" lang="fr-FR" sz="1800">
                <a:solidFill>
                  <a:srgbClr val="000000"/>
                </a:solidFill>
                <a:latin typeface="Arial"/>
                <a:ea typeface="Arial"/>
                <a:cs typeface="Arial"/>
                <a:sym typeface="Arial"/>
              </a:rPr>
              <a:t>de Mobilités</a:t>
            </a:r>
            <a:endParaRPr b="0"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Matthieu RAHARISOA, Chef de s. adj Études et </a:t>
            </a:r>
            <a:r>
              <a:rPr lang="fr-FR" sz="1800">
                <a:solidFill>
                  <a:srgbClr val="000000"/>
                </a:solidFill>
                <a:latin typeface="Arial"/>
                <a:ea typeface="Arial"/>
                <a:cs typeface="Arial"/>
                <a:sym typeface="Arial"/>
              </a:rPr>
              <a:t>Programmation Infrastructures</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Daniel SERIS, Chef du Service Opérationnel Départemental du </a:t>
            </a:r>
            <a:r>
              <a:rPr lang="fr-FR" sz="1800">
                <a:solidFill>
                  <a:srgbClr val="000000"/>
                </a:solidFill>
                <a:latin typeface="Arial"/>
                <a:ea typeface="Arial"/>
                <a:cs typeface="Arial"/>
                <a:sym typeface="Arial"/>
              </a:rPr>
              <a:t>Parc</a:t>
            </a:r>
            <a:r>
              <a:rPr b="0" lang="fr-FR" sz="1800">
                <a:solidFill>
                  <a:srgbClr val="000000"/>
                </a:solidFill>
                <a:latin typeface="Arial"/>
                <a:ea typeface="Arial"/>
                <a:cs typeface="Arial"/>
                <a:sym typeface="Arial"/>
              </a:rPr>
              <a:t> </a:t>
            </a:r>
            <a:endParaRPr b="0"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Valérie ELOIRE, DGA adjointe à la </a:t>
            </a:r>
            <a:r>
              <a:rPr lang="fr-FR" sz="1800">
                <a:solidFill>
                  <a:srgbClr val="000000"/>
                </a:solidFill>
                <a:latin typeface="Arial"/>
                <a:ea typeface="Arial"/>
                <a:cs typeface="Arial"/>
                <a:sym typeface="Arial"/>
              </a:rPr>
              <a:t>Solidarités</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Typhaine DULHAUSTE, Mission Ingénierie et </a:t>
            </a:r>
            <a:r>
              <a:rPr lang="fr-FR" sz="1800">
                <a:solidFill>
                  <a:srgbClr val="000000"/>
                </a:solidFill>
                <a:latin typeface="Arial"/>
                <a:ea typeface="Arial"/>
                <a:cs typeface="Arial"/>
                <a:sym typeface="Arial"/>
              </a:rPr>
              <a:t>Développement des Territoires</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Florence RUPP, Chef de mission Administrative et Financière de la DGA du </a:t>
            </a:r>
            <a:r>
              <a:rPr lang="fr-FR" sz="1800">
                <a:solidFill>
                  <a:srgbClr val="000000"/>
                </a:solidFill>
                <a:latin typeface="Arial"/>
                <a:ea typeface="Arial"/>
                <a:cs typeface="Arial"/>
                <a:sym typeface="Arial"/>
              </a:rPr>
              <a:t>Patrimoine et des Infrastructures</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Christophe MARISSIEAU, Chef de service </a:t>
            </a:r>
            <a:r>
              <a:rPr lang="fr-FR" sz="1800">
                <a:solidFill>
                  <a:srgbClr val="000000"/>
                </a:solidFill>
                <a:latin typeface="Arial"/>
                <a:ea typeface="Arial"/>
                <a:cs typeface="Arial"/>
                <a:sym typeface="Arial"/>
              </a:rPr>
              <a:t>agriculture</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Frédéric DEGERT, Chef de service adjoint </a:t>
            </a:r>
            <a:r>
              <a:rPr lang="fr-FR" sz="1800">
                <a:solidFill>
                  <a:srgbClr val="000000"/>
                </a:solidFill>
                <a:latin typeface="Arial"/>
                <a:ea typeface="Arial"/>
                <a:cs typeface="Arial"/>
                <a:sym typeface="Arial"/>
              </a:rPr>
              <a:t>UTD BNS</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Romain MANESCAU, Technicien secteur routier - GARAZI </a:t>
            </a:r>
            <a:r>
              <a:rPr lang="fr-FR" sz="1800">
                <a:solidFill>
                  <a:srgbClr val="000000"/>
                </a:solidFill>
                <a:latin typeface="Arial"/>
                <a:ea typeface="Arial"/>
                <a:cs typeface="Arial"/>
                <a:sym typeface="Arial"/>
              </a:rPr>
              <a:t>UTD BNS</a:t>
            </a:r>
            <a:endParaRPr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Antonin DUCASSE, Chef de service </a:t>
            </a:r>
            <a:r>
              <a:rPr lang="fr-FR" sz="1800">
                <a:solidFill>
                  <a:srgbClr val="000000"/>
                </a:solidFill>
                <a:latin typeface="Arial"/>
                <a:ea typeface="Arial"/>
                <a:cs typeface="Arial"/>
                <a:sym typeface="Arial"/>
              </a:rPr>
              <a:t>UTD BNS</a:t>
            </a:r>
            <a:r>
              <a:rPr b="0" lang="fr-FR" sz="1800">
                <a:solidFill>
                  <a:srgbClr val="000000"/>
                </a:solidFill>
                <a:latin typeface="Arial"/>
                <a:ea typeface="Arial"/>
                <a:cs typeface="Arial"/>
                <a:sym typeface="Arial"/>
              </a:rPr>
              <a:t> sur Antenne Garazi</a:t>
            </a:r>
            <a:endParaRPr b="0" sz="18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chemeClr val="dk1"/>
              </a:buClr>
              <a:buSzPts val="1800"/>
              <a:buFont typeface="Arial"/>
              <a:buChar char="•"/>
            </a:pPr>
            <a:r>
              <a:rPr b="0" lang="fr-FR" sz="1800">
                <a:solidFill>
                  <a:srgbClr val="000000"/>
                </a:solidFill>
                <a:latin typeface="Arial"/>
                <a:ea typeface="Arial"/>
                <a:cs typeface="Arial"/>
                <a:sym typeface="Arial"/>
              </a:rPr>
              <a:t>Des agents techniques de </a:t>
            </a:r>
            <a:r>
              <a:rPr lang="fr-FR" sz="1800">
                <a:solidFill>
                  <a:srgbClr val="000000"/>
                </a:solidFill>
                <a:latin typeface="Arial"/>
                <a:ea typeface="Arial"/>
                <a:cs typeface="Arial"/>
                <a:sym typeface="Arial"/>
              </a:rPr>
              <a:t>l’UTD</a:t>
            </a:r>
            <a:endParaRPr sz="18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br>
              <a:rPr b="0" lang="fr-FR" sz="1700">
                <a:solidFill>
                  <a:srgbClr val="000000"/>
                </a:solidFill>
                <a:latin typeface="Arial"/>
                <a:ea typeface="Arial"/>
                <a:cs typeface="Arial"/>
                <a:sym typeface="Arial"/>
              </a:rPr>
            </a:br>
            <a:br>
              <a:rPr b="0" lang="fr-FR" sz="1700">
                <a:solidFill>
                  <a:srgbClr val="000000"/>
                </a:solidFill>
                <a:latin typeface="Arial"/>
                <a:ea typeface="Arial"/>
                <a:cs typeface="Arial"/>
                <a:sym typeface="Arial"/>
              </a:rPr>
            </a:br>
            <a:br>
              <a:rPr b="0" lang="fr-FR" sz="1700">
                <a:solidFill>
                  <a:srgbClr val="000000"/>
                </a:solidFill>
                <a:latin typeface="Arial"/>
                <a:ea typeface="Arial"/>
                <a:cs typeface="Arial"/>
                <a:sym typeface="Arial"/>
              </a:rPr>
            </a:b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br>
              <a:rPr b="0" lang="fr-FR" sz="1700">
                <a:solidFill>
                  <a:srgbClr val="000000"/>
                </a:solidFill>
                <a:latin typeface="Arial"/>
                <a:ea typeface="Arial"/>
                <a:cs typeface="Arial"/>
                <a:sym typeface="Arial"/>
              </a:rPr>
            </a:b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br>
              <a:rPr b="0" lang="fr-FR" sz="1700">
                <a:solidFill>
                  <a:srgbClr val="000000"/>
                </a:solidFill>
                <a:latin typeface="Arial"/>
                <a:ea typeface="Arial"/>
                <a:cs typeface="Arial"/>
                <a:sym typeface="Arial"/>
              </a:rPr>
            </a:b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br>
              <a:rPr b="0" lang="fr-FR" sz="1700">
                <a:solidFill>
                  <a:srgbClr val="000000"/>
                </a:solidFill>
                <a:latin typeface="Arial"/>
                <a:ea typeface="Arial"/>
                <a:cs typeface="Arial"/>
                <a:sym typeface="Arial"/>
              </a:rPr>
            </a:b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br>
              <a:rPr b="0" lang="fr-FR" sz="1700">
                <a:solidFill>
                  <a:srgbClr val="000000"/>
                </a:solidFill>
                <a:latin typeface="Arial"/>
                <a:ea typeface="Arial"/>
                <a:cs typeface="Arial"/>
                <a:sym typeface="Arial"/>
              </a:rPr>
            </a:b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br>
              <a:rPr b="0" lang="fr-FR" sz="1700">
                <a:solidFill>
                  <a:srgbClr val="000000"/>
                </a:solidFill>
                <a:latin typeface="Arial"/>
                <a:ea typeface="Arial"/>
                <a:cs typeface="Arial"/>
                <a:sym typeface="Arial"/>
              </a:rPr>
            </a:b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br>
              <a:rPr b="0" lang="fr-FR" sz="1700">
                <a:solidFill>
                  <a:srgbClr val="000000"/>
                </a:solidFill>
                <a:latin typeface="Arial"/>
                <a:ea typeface="Arial"/>
                <a:cs typeface="Arial"/>
                <a:sym typeface="Arial"/>
              </a:rPr>
            </a:br>
            <a:br>
              <a:rPr b="0" lang="fr-FR" sz="1700">
                <a:solidFill>
                  <a:srgbClr val="000000"/>
                </a:solidFill>
                <a:latin typeface="Arial"/>
                <a:ea typeface="Arial"/>
                <a:cs typeface="Arial"/>
                <a:sym typeface="Arial"/>
              </a:rPr>
            </a:b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br>
              <a:rPr b="0" lang="fr-FR" sz="1700">
                <a:solidFill>
                  <a:srgbClr val="000000"/>
                </a:solidFill>
                <a:latin typeface="Arial"/>
                <a:ea typeface="Arial"/>
                <a:cs typeface="Arial"/>
                <a:sym typeface="Arial"/>
              </a:rPr>
            </a:b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r>
              <a:t/>
            </a: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600"/>
              <a:buFont typeface="Arial"/>
              <a:buNone/>
            </a:pPr>
            <a:br>
              <a:rPr b="0" lang="fr-FR" sz="1700">
                <a:solidFill>
                  <a:srgbClr val="000000"/>
                </a:solidFill>
                <a:latin typeface="Arial"/>
                <a:ea typeface="Arial"/>
                <a:cs typeface="Arial"/>
                <a:sym typeface="Arial"/>
              </a:rPr>
            </a:br>
            <a:endParaRPr b="0" sz="17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2000"/>
              <a:buFont typeface="Arial"/>
              <a:buNone/>
            </a:pPr>
            <a:r>
              <a:t/>
            </a:r>
            <a:endParaRPr b="0" sz="1700">
              <a:solidFill>
                <a:srgbClr val="000000"/>
              </a:solidFill>
              <a:latin typeface="Arial"/>
              <a:ea typeface="Arial"/>
              <a:cs typeface="Arial"/>
              <a:sym typeface="Arial"/>
            </a:endParaRPr>
          </a:p>
          <a:p>
            <a:pPr indent="0" lvl="0" marL="5486400" rtl="0" algn="l">
              <a:lnSpc>
                <a:spcPct val="80000"/>
              </a:lnSpc>
              <a:spcBef>
                <a:spcPts val="0"/>
              </a:spcBef>
              <a:spcAft>
                <a:spcPts val="0"/>
              </a:spcAft>
              <a:buClr>
                <a:schemeClr val="dk1"/>
              </a:buClr>
              <a:buSzPts val="2800"/>
              <a:buFont typeface="Helvetica Neue"/>
              <a:buNone/>
            </a:pPr>
            <a:r>
              <a:t/>
            </a:r>
            <a:endParaRPr>
              <a:highlight>
                <a:schemeClr val="accent1"/>
              </a:highlight>
            </a:endParaRPr>
          </a:p>
        </p:txBody>
      </p:sp>
      <p:sp>
        <p:nvSpPr>
          <p:cNvPr id="76" name="Google Shape;76;p3"/>
          <p:cNvSpPr txBox="1"/>
          <p:nvPr/>
        </p:nvSpPr>
        <p:spPr>
          <a:xfrm>
            <a:off x="606125" y="216475"/>
            <a:ext cx="8399400" cy="529500"/>
          </a:xfrm>
          <a:prstGeom prst="rect">
            <a:avLst/>
          </a:prstGeom>
          <a:noFill/>
          <a:ln>
            <a:noFill/>
          </a:ln>
        </p:spPr>
        <p:txBody>
          <a:bodyPr anchorCtr="0" anchor="t" bIns="91425" lIns="91425" spcFirstLastPara="1" rIns="91425" wrap="square" tIns="91425">
            <a:spAutoFit/>
          </a:bodyPr>
          <a:lstStyle/>
          <a:p>
            <a:pPr indent="0" lvl="0" marL="5486400" rtl="0" algn="l">
              <a:lnSpc>
                <a:spcPct val="80000"/>
              </a:lnSpc>
              <a:spcBef>
                <a:spcPts val="0"/>
              </a:spcBef>
              <a:spcAft>
                <a:spcPts val="0"/>
              </a:spcAft>
              <a:buNone/>
            </a:pPr>
            <a:r>
              <a:rPr b="1" lang="fr-FR" sz="2800">
                <a:solidFill>
                  <a:schemeClr val="dk1"/>
                </a:solidFill>
                <a:highlight>
                  <a:schemeClr val="accent1"/>
                </a:highlight>
                <a:latin typeface="Helvetica Neue"/>
                <a:ea typeface="Helvetica Neue"/>
                <a:cs typeface="Helvetica Neue"/>
                <a:sym typeface="Helvetica Neue"/>
              </a:rPr>
              <a:t>Au sein</a:t>
            </a:r>
            <a:r>
              <a:rPr b="1" lang="fr-FR" sz="2800">
                <a:solidFill>
                  <a:schemeClr val="dk1"/>
                </a:solidFill>
                <a:highlight>
                  <a:schemeClr val="accent1"/>
                </a:highlight>
                <a:latin typeface="Helvetica Neue"/>
                <a:ea typeface="Helvetica Neue"/>
                <a:cs typeface="Helvetica Neue"/>
                <a:sym typeface="Helvetica Neue"/>
              </a:rPr>
              <a:t> du CD </a:t>
            </a:r>
            <a:endParaRPr b="1" sz="2800">
              <a:solidFill>
                <a:schemeClr val="dk1"/>
              </a:solidFill>
              <a:highlight>
                <a:schemeClr val="accent1"/>
              </a:highlight>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4"/>
          <p:cNvSpPr txBox="1"/>
          <p:nvPr>
            <p:ph type="title"/>
          </p:nvPr>
        </p:nvSpPr>
        <p:spPr>
          <a:xfrm>
            <a:off x="539750" y="368300"/>
            <a:ext cx="8496673" cy="1003300"/>
          </a:xfrm>
          <a:prstGeom prst="rect">
            <a:avLst/>
          </a:prstGeom>
          <a:noFill/>
          <a:ln>
            <a:noFill/>
          </a:ln>
        </p:spPr>
        <p:txBody>
          <a:bodyPr anchorCtr="0" anchor="t" bIns="0" lIns="0" spcFirstLastPara="1" rIns="0" wrap="square" tIns="0">
            <a:noAutofit/>
          </a:bodyPr>
          <a:lstStyle/>
          <a:p>
            <a:pPr indent="0" lvl="0" marL="5486400" rtl="0" algn="l">
              <a:lnSpc>
                <a:spcPct val="80000"/>
              </a:lnSpc>
              <a:spcBef>
                <a:spcPts val="0"/>
              </a:spcBef>
              <a:spcAft>
                <a:spcPts val="0"/>
              </a:spcAft>
              <a:buClr>
                <a:schemeClr val="dk1"/>
              </a:buClr>
              <a:buSzPts val="2800"/>
              <a:buFont typeface="Helvetica Neue"/>
              <a:buNone/>
            </a:pPr>
            <a:r>
              <a:rPr lang="fr-FR">
                <a:highlight>
                  <a:schemeClr val="accent1"/>
                </a:highlight>
              </a:rPr>
              <a:t>En dehors du CD </a:t>
            </a:r>
            <a:endParaRPr>
              <a:highlight>
                <a:schemeClr val="accent1"/>
              </a:highlight>
            </a:endParaRPr>
          </a:p>
        </p:txBody>
      </p:sp>
      <p:sp>
        <p:nvSpPr>
          <p:cNvPr id="82" name="Google Shape;82;p4"/>
          <p:cNvSpPr txBox="1"/>
          <p:nvPr>
            <p:ph idx="1" type="body"/>
          </p:nvPr>
        </p:nvSpPr>
        <p:spPr>
          <a:xfrm>
            <a:off x="539751" y="1048872"/>
            <a:ext cx="7944493" cy="5118100"/>
          </a:xfrm>
          <a:prstGeom prst="rect">
            <a:avLst/>
          </a:prstGeom>
          <a:noFill/>
          <a:ln>
            <a:noFill/>
          </a:ln>
        </p:spPr>
        <p:txBody>
          <a:bodyPr anchorCtr="0" anchor="t" bIns="0" lIns="0" spcFirstLastPara="1" rIns="0" wrap="square" tIns="0">
            <a:noAutofit/>
          </a:bodyPr>
          <a:lstStyle/>
          <a:p>
            <a:pPr indent="-285750" lvl="0" marL="285750" rtl="0" algn="l">
              <a:lnSpc>
                <a:spcPct val="100000"/>
              </a:lnSpc>
              <a:spcBef>
                <a:spcPts val="0"/>
              </a:spcBef>
              <a:spcAft>
                <a:spcPts val="0"/>
              </a:spcAft>
              <a:buClr>
                <a:schemeClr val="dk1"/>
              </a:buClr>
              <a:buSzPts val="1800"/>
              <a:buFont typeface="Arial"/>
              <a:buChar char="•"/>
            </a:pPr>
            <a:r>
              <a:rPr lang="fr-FR" sz="1800"/>
              <a:t>Léna BATAL, </a:t>
            </a:r>
            <a:r>
              <a:rPr b="1" lang="fr-FR" sz="1800"/>
              <a:t>CEREMA</a:t>
            </a:r>
            <a:r>
              <a:rPr lang="fr-FR" sz="1800"/>
              <a:t> </a:t>
            </a:r>
            <a:endParaRPr/>
          </a:p>
          <a:p>
            <a:pPr indent="-285750" lvl="0" marL="285750" rtl="0" algn="l">
              <a:lnSpc>
                <a:spcPct val="100000"/>
              </a:lnSpc>
              <a:spcBef>
                <a:spcPts val="0"/>
              </a:spcBef>
              <a:spcAft>
                <a:spcPts val="0"/>
              </a:spcAft>
              <a:buClr>
                <a:schemeClr val="dk1"/>
              </a:buClr>
              <a:buSzPts val="1800"/>
              <a:buFont typeface="Arial"/>
              <a:buChar char="•"/>
            </a:pPr>
            <a:r>
              <a:rPr lang="fr-FR" sz="1800"/>
              <a:t>Dominique LOUBIERE, Association l</a:t>
            </a:r>
            <a:r>
              <a:rPr b="1" lang="fr-FR" sz="1800"/>
              <a:t>es Motards en colère</a:t>
            </a:r>
            <a:endParaRPr b="1"/>
          </a:p>
          <a:p>
            <a:pPr indent="-285750" lvl="0" marL="285750" rtl="0" algn="l">
              <a:lnSpc>
                <a:spcPct val="100000"/>
              </a:lnSpc>
              <a:spcBef>
                <a:spcPts val="0"/>
              </a:spcBef>
              <a:spcAft>
                <a:spcPts val="0"/>
              </a:spcAft>
              <a:buClr>
                <a:schemeClr val="dk1"/>
              </a:buClr>
              <a:buSzPts val="1800"/>
              <a:buFont typeface="Arial"/>
              <a:buChar char="•"/>
            </a:pPr>
            <a:r>
              <a:rPr lang="fr-FR" sz="1800"/>
              <a:t>Michele Muret, DGA de la </a:t>
            </a:r>
            <a:r>
              <a:rPr b="1" lang="fr-FR" sz="1800"/>
              <a:t>CCI</a:t>
            </a:r>
            <a:endParaRPr b="1"/>
          </a:p>
          <a:p>
            <a:pPr indent="-285750" lvl="0" marL="285750" rtl="0" algn="l">
              <a:lnSpc>
                <a:spcPct val="100000"/>
              </a:lnSpc>
              <a:spcBef>
                <a:spcPts val="0"/>
              </a:spcBef>
              <a:spcAft>
                <a:spcPts val="0"/>
              </a:spcAft>
              <a:buClr>
                <a:schemeClr val="dk1"/>
              </a:buClr>
              <a:buSzPts val="1800"/>
              <a:buFont typeface="Arial"/>
              <a:buChar char="•"/>
            </a:pPr>
            <a:r>
              <a:rPr lang="fr-FR" sz="1800"/>
              <a:t>Olivier THIRION, Directeur des infrastructures du </a:t>
            </a:r>
            <a:r>
              <a:rPr b="1" lang="fr-FR" sz="1800"/>
              <a:t>CD de la Manche</a:t>
            </a:r>
            <a:endParaRPr b="1"/>
          </a:p>
          <a:p>
            <a:pPr indent="-285750" lvl="0" marL="285750" rtl="0" algn="l">
              <a:lnSpc>
                <a:spcPct val="100000"/>
              </a:lnSpc>
              <a:spcBef>
                <a:spcPts val="0"/>
              </a:spcBef>
              <a:spcAft>
                <a:spcPts val="0"/>
              </a:spcAft>
              <a:buClr>
                <a:schemeClr val="dk1"/>
              </a:buClr>
              <a:buSzPts val="1800"/>
              <a:buFont typeface="Arial"/>
              <a:buChar char="•"/>
            </a:pPr>
            <a:r>
              <a:rPr lang="fr-FR" sz="1800"/>
              <a:t>Virginie CHASTEL-DUBUC, 4ème chambre de la </a:t>
            </a:r>
            <a:r>
              <a:rPr b="1" lang="fr-FR" sz="1800"/>
              <a:t>Cour des comptes</a:t>
            </a:r>
            <a:endParaRPr b="1"/>
          </a:p>
          <a:p>
            <a:pPr indent="-285750" lvl="0" marL="285750" rtl="0" algn="l">
              <a:lnSpc>
                <a:spcPct val="100000"/>
              </a:lnSpc>
              <a:spcBef>
                <a:spcPts val="0"/>
              </a:spcBef>
              <a:spcAft>
                <a:spcPts val="0"/>
              </a:spcAft>
              <a:buClr>
                <a:schemeClr val="dk1"/>
              </a:buClr>
              <a:buSzPts val="1800"/>
              <a:buFont typeface="Arial"/>
              <a:buChar char="•"/>
            </a:pPr>
            <a:r>
              <a:rPr lang="fr-FR" sz="1800"/>
              <a:t>Bénédicte DUCORPS, Déléguée régionale de l’association </a:t>
            </a:r>
            <a:r>
              <a:rPr b="1" lang="fr-FR" sz="1800"/>
              <a:t>Prévention routière</a:t>
            </a:r>
            <a:endParaRPr b="1"/>
          </a:p>
          <a:p>
            <a:pPr indent="-285750" lvl="0" marL="285750" rtl="0" algn="l">
              <a:lnSpc>
                <a:spcPct val="100000"/>
              </a:lnSpc>
              <a:spcBef>
                <a:spcPts val="0"/>
              </a:spcBef>
              <a:spcAft>
                <a:spcPts val="0"/>
              </a:spcAft>
              <a:buClr>
                <a:schemeClr val="dk1"/>
              </a:buClr>
              <a:buSzPts val="1800"/>
              <a:buFont typeface="Arial"/>
              <a:buChar char="•"/>
            </a:pPr>
            <a:r>
              <a:rPr lang="fr-FR" sz="1800"/>
              <a:t>Claire</a:t>
            </a:r>
            <a:r>
              <a:rPr lang="fr-FR" sz="1800"/>
              <a:t> RAMEZI de la </a:t>
            </a:r>
            <a:r>
              <a:rPr b="1" lang="fr-FR" sz="1800"/>
              <a:t>Chambre d’Agriculture, </a:t>
            </a:r>
            <a:endParaRPr b="1"/>
          </a:p>
          <a:p>
            <a:pPr indent="-285750" lvl="0" marL="285750" rtl="0" algn="l">
              <a:lnSpc>
                <a:spcPct val="100000"/>
              </a:lnSpc>
              <a:spcBef>
                <a:spcPts val="0"/>
              </a:spcBef>
              <a:spcAft>
                <a:spcPts val="0"/>
              </a:spcAft>
              <a:buClr>
                <a:schemeClr val="dk1"/>
              </a:buClr>
              <a:buSzPts val="1800"/>
              <a:buFont typeface="Arial"/>
              <a:buChar char="•"/>
            </a:pPr>
            <a:r>
              <a:rPr lang="fr-FR" sz="1800"/>
              <a:t>Nicolas LAHORE, directeur pôle Travaux Publics - </a:t>
            </a:r>
            <a:r>
              <a:rPr b="1" lang="fr-FR" sz="1800"/>
              <a:t>Durruty</a:t>
            </a:r>
            <a:r>
              <a:rPr lang="fr-FR" sz="1800"/>
              <a:t> - entreprise BTP</a:t>
            </a:r>
            <a:endParaRPr/>
          </a:p>
          <a:p>
            <a:pPr indent="-285750" lvl="0" marL="285750" rtl="0" algn="l">
              <a:lnSpc>
                <a:spcPct val="100000"/>
              </a:lnSpc>
              <a:spcBef>
                <a:spcPts val="0"/>
              </a:spcBef>
              <a:spcAft>
                <a:spcPts val="0"/>
              </a:spcAft>
              <a:buClr>
                <a:schemeClr val="dk1"/>
              </a:buClr>
              <a:buSzPts val="1800"/>
              <a:buFont typeface="Arial"/>
              <a:buChar char="•"/>
            </a:pPr>
            <a:r>
              <a:rPr lang="fr-FR" sz="1800"/>
              <a:t>David Tourreuil, Direct</a:t>
            </a:r>
            <a:r>
              <a:rPr lang="fr-FR" sz="1800"/>
              <a:t>eur du </a:t>
            </a:r>
            <a:r>
              <a:rPr b="1" lang="fr-FR" sz="1800"/>
              <a:t>Syndicat de Cize</a:t>
            </a:r>
            <a:endParaRPr b="1" sz="1800"/>
          </a:p>
          <a:p>
            <a:pPr indent="-285750" lvl="0" marL="285750" rtl="0" algn="l">
              <a:lnSpc>
                <a:spcPct val="100000"/>
              </a:lnSpc>
              <a:spcBef>
                <a:spcPts val="0"/>
              </a:spcBef>
              <a:spcAft>
                <a:spcPts val="0"/>
              </a:spcAft>
              <a:buClr>
                <a:schemeClr val="dk1"/>
              </a:buClr>
              <a:buSzPts val="1800"/>
              <a:buFont typeface="Arial"/>
              <a:buChar char="•"/>
            </a:pPr>
            <a:r>
              <a:rPr lang="fr-FR" sz="1800"/>
              <a:t>Louis-Noel CABROL, adjoint au maire à </a:t>
            </a:r>
            <a:r>
              <a:rPr b="1" lang="fr-FR" sz="1800"/>
              <a:t>Garazi</a:t>
            </a:r>
            <a:endParaRPr b="1" sz="1800"/>
          </a:p>
          <a:p>
            <a:pPr indent="-285750" lvl="0" marL="285750" rtl="0" algn="l">
              <a:lnSpc>
                <a:spcPct val="100000"/>
              </a:lnSpc>
              <a:spcBef>
                <a:spcPts val="0"/>
              </a:spcBef>
              <a:spcAft>
                <a:spcPts val="0"/>
              </a:spcAft>
              <a:buSzPts val="1800"/>
              <a:buChar char="•"/>
            </a:pPr>
            <a:r>
              <a:rPr lang="fr-FR" sz="1800"/>
              <a:t>Peyo IDIART, ma</a:t>
            </a:r>
            <a:r>
              <a:rPr lang="fr-FR" sz="1800"/>
              <a:t>ire de </a:t>
            </a:r>
            <a:r>
              <a:rPr b="1" lang="fr-FR" sz="1800"/>
              <a:t>Garazi</a:t>
            </a:r>
            <a:endParaRPr b="1" sz="1800"/>
          </a:p>
          <a:p>
            <a:pPr indent="-285750" lvl="0" marL="285750" rtl="0" algn="l">
              <a:lnSpc>
                <a:spcPct val="100000"/>
              </a:lnSpc>
              <a:spcBef>
                <a:spcPts val="0"/>
              </a:spcBef>
              <a:spcAft>
                <a:spcPts val="0"/>
              </a:spcAft>
              <a:buClr>
                <a:schemeClr val="dk1"/>
              </a:buClr>
              <a:buSzPts val="1800"/>
              <a:buFont typeface="Arial"/>
              <a:buChar char="•"/>
            </a:pPr>
            <a:r>
              <a:rPr lang="fr-FR" sz="1800"/>
              <a:t>Isabelle ARROSSA, adjointe à </a:t>
            </a:r>
            <a:r>
              <a:rPr b="1" lang="fr-FR" sz="1800"/>
              <a:t>Ispourre</a:t>
            </a:r>
            <a:endParaRPr b="1"/>
          </a:p>
          <a:p>
            <a:pPr indent="-285750" lvl="0" marL="285750" rtl="0" algn="l">
              <a:lnSpc>
                <a:spcPct val="100000"/>
              </a:lnSpc>
              <a:spcBef>
                <a:spcPts val="0"/>
              </a:spcBef>
              <a:spcAft>
                <a:spcPts val="0"/>
              </a:spcAft>
              <a:buClr>
                <a:schemeClr val="dk1"/>
              </a:buClr>
              <a:buSzPts val="1800"/>
              <a:buFont typeface="Arial"/>
              <a:buChar char="•"/>
            </a:pPr>
            <a:r>
              <a:rPr lang="fr-FR" sz="1800"/>
              <a:t>Joseph Goyheneix</a:t>
            </a:r>
            <a:r>
              <a:rPr lang="fr-FR" sz="1800"/>
              <a:t>, ancien maire de </a:t>
            </a:r>
            <a:r>
              <a:rPr b="1" lang="fr-FR" sz="1800"/>
              <a:t>Lecumberry</a:t>
            </a:r>
            <a:endParaRPr/>
          </a:p>
          <a:p>
            <a:pPr indent="-285750" lvl="0" marL="285750" rtl="0" algn="l">
              <a:lnSpc>
                <a:spcPct val="100000"/>
              </a:lnSpc>
              <a:spcBef>
                <a:spcPts val="0"/>
              </a:spcBef>
              <a:spcAft>
                <a:spcPts val="0"/>
              </a:spcAft>
              <a:buClr>
                <a:schemeClr val="dk1"/>
              </a:buClr>
              <a:buSzPts val="1800"/>
              <a:buFont typeface="Arial"/>
              <a:buChar char="•"/>
            </a:pPr>
            <a:r>
              <a:rPr lang="fr-FR" sz="1800"/>
              <a:t>Fabien Duprez, directeur du </a:t>
            </a:r>
            <a:r>
              <a:rPr b="1" lang="fr-FR" sz="1800"/>
              <a:t>SMPB</a:t>
            </a:r>
            <a:endParaRPr b="1"/>
          </a:p>
          <a:p>
            <a:pPr indent="-285750" lvl="0" marL="285750" rtl="0" algn="l">
              <a:lnSpc>
                <a:spcPct val="100000"/>
              </a:lnSpc>
              <a:spcBef>
                <a:spcPts val="0"/>
              </a:spcBef>
              <a:spcAft>
                <a:spcPts val="0"/>
              </a:spcAft>
              <a:buClr>
                <a:schemeClr val="dk1"/>
              </a:buClr>
              <a:buSzPts val="1800"/>
              <a:buFont typeface="Arial"/>
              <a:buChar char="•"/>
            </a:pPr>
            <a:r>
              <a:rPr lang="fr-FR" sz="1800"/>
              <a:t>Ludivine Mugnot et Claire Vincent, Association </a:t>
            </a:r>
            <a:r>
              <a:rPr b="1" lang="fr-FR" sz="1800"/>
              <a:t>LOKALA</a:t>
            </a:r>
            <a:r>
              <a:rPr lang="fr-FR" sz="1800"/>
              <a:t> </a:t>
            </a:r>
            <a:endParaRPr/>
          </a:p>
          <a:p>
            <a:pPr indent="0" lvl="0" marL="0" rtl="0" algn="l">
              <a:lnSpc>
                <a:spcPct val="100000"/>
              </a:lnSpc>
              <a:spcBef>
                <a:spcPts val="0"/>
              </a:spcBef>
              <a:spcAft>
                <a:spcPts val="0"/>
              </a:spcAft>
              <a:buClr>
                <a:schemeClr val="dk1"/>
              </a:buClr>
              <a:buSzPts val="1800"/>
              <a:buNone/>
            </a:pPr>
            <a:br>
              <a:rPr lang="fr-FR" sz="1800"/>
            </a:br>
            <a:endParaRPr sz="1800"/>
          </a:p>
          <a:p>
            <a:pPr indent="0" lvl="0" marL="0" rtl="0" algn="l">
              <a:lnSpc>
                <a:spcPct val="100000"/>
              </a:lnSpc>
              <a:spcBef>
                <a:spcPts val="0"/>
              </a:spcBef>
              <a:spcAft>
                <a:spcPts val="0"/>
              </a:spcAft>
              <a:buClr>
                <a:schemeClr val="dk1"/>
              </a:buClr>
              <a:buSzPts val="1800"/>
              <a:buNone/>
            </a:pPr>
            <a:br>
              <a:rPr lang="fr-FR" sz="1800"/>
            </a:br>
            <a:endParaRPr sz="1800"/>
          </a:p>
          <a:p>
            <a:pPr indent="0" lvl="0" marL="0" rtl="0" algn="l">
              <a:lnSpc>
                <a:spcPct val="100000"/>
              </a:lnSpc>
              <a:spcBef>
                <a:spcPts val="0"/>
              </a:spcBef>
              <a:spcAft>
                <a:spcPts val="0"/>
              </a:spcAft>
              <a:buClr>
                <a:schemeClr val="dk1"/>
              </a:buClr>
              <a:buSzPts val="1800"/>
              <a:buNone/>
            </a:pPr>
            <a:br>
              <a:rPr lang="fr-FR" sz="1800"/>
            </a:br>
            <a:endParaRPr sz="1800"/>
          </a:p>
          <a:p>
            <a:pPr indent="0" lvl="0" marL="0" rtl="0" algn="l">
              <a:lnSpc>
                <a:spcPct val="100000"/>
              </a:lnSpc>
              <a:spcBef>
                <a:spcPts val="0"/>
              </a:spcBef>
              <a:spcAft>
                <a:spcPts val="0"/>
              </a:spcAft>
              <a:buClr>
                <a:schemeClr val="dk1"/>
              </a:buClr>
              <a:buSzPts val="1800"/>
              <a:buNone/>
            </a:pPr>
            <a:br>
              <a:rPr lang="fr-FR" sz="1800"/>
            </a:br>
            <a:endParaRPr sz="1800"/>
          </a:p>
          <a:p>
            <a:pPr indent="0" lvl="0" marL="0" rtl="0" algn="l">
              <a:lnSpc>
                <a:spcPct val="100000"/>
              </a:lnSpc>
              <a:spcBef>
                <a:spcPts val="0"/>
              </a:spcBef>
              <a:spcAft>
                <a:spcPts val="0"/>
              </a:spcAft>
              <a:buClr>
                <a:schemeClr val="dk1"/>
              </a:buClr>
              <a:buSzPts val="1800"/>
              <a:buNone/>
            </a:pPr>
            <a:br>
              <a:rPr lang="fr-FR" sz="1800"/>
            </a:br>
            <a:endParaRPr sz="1800"/>
          </a:p>
          <a:p>
            <a:pPr indent="0" lvl="0" marL="0" rtl="0" algn="l">
              <a:lnSpc>
                <a:spcPct val="100000"/>
              </a:lnSpc>
              <a:spcBef>
                <a:spcPts val="0"/>
              </a:spcBef>
              <a:spcAft>
                <a:spcPts val="0"/>
              </a:spcAft>
              <a:buClr>
                <a:schemeClr val="dk1"/>
              </a:buClr>
              <a:buSzPts val="1800"/>
              <a:buNone/>
            </a:pPr>
            <a:br>
              <a:rPr lang="fr-FR" sz="1800"/>
            </a:br>
            <a:endParaRPr sz="1800"/>
          </a:p>
          <a:p>
            <a:pPr indent="0" lvl="0" marL="0" rtl="0" algn="l">
              <a:lnSpc>
                <a:spcPct val="100000"/>
              </a:lnSpc>
              <a:spcBef>
                <a:spcPts val="0"/>
              </a:spcBef>
              <a:spcAft>
                <a:spcPts val="0"/>
              </a:spcAft>
              <a:buClr>
                <a:schemeClr val="dk1"/>
              </a:buClr>
              <a:buSzPts val="1800"/>
              <a:buNone/>
            </a:pPr>
            <a:br>
              <a:rPr lang="fr-FR" sz="1800"/>
            </a:br>
            <a:endParaRPr sz="1800"/>
          </a:p>
          <a:p>
            <a:pPr indent="0" lvl="0" marL="0" rtl="0" algn="l">
              <a:lnSpc>
                <a:spcPct val="100000"/>
              </a:lnSpc>
              <a:spcBef>
                <a:spcPts val="0"/>
              </a:spcBef>
              <a:spcAft>
                <a:spcPts val="0"/>
              </a:spcAft>
              <a:buClr>
                <a:schemeClr val="dk1"/>
              </a:buClr>
              <a:buSzPts val="2000"/>
              <a:buNone/>
            </a:pPr>
            <a:br>
              <a:rPr lang="fr-FR"/>
            </a:br>
            <a:br>
              <a:rPr lang="fr-FR"/>
            </a:br>
            <a:endParaRPr/>
          </a:p>
          <a:p>
            <a:pPr indent="0" lvl="0" marL="0" rtl="0" algn="l">
              <a:lnSpc>
                <a:spcPct val="100000"/>
              </a:lnSpc>
              <a:spcBef>
                <a:spcPts val="0"/>
              </a:spcBef>
              <a:spcAft>
                <a:spcPts val="0"/>
              </a:spcAft>
              <a:buClr>
                <a:schemeClr val="dk1"/>
              </a:buClr>
              <a:buSzPts val="2000"/>
              <a:buNone/>
            </a:pPr>
            <a:br>
              <a:rPr lang="fr-FR"/>
            </a:b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1800"/>
              <a:buNone/>
            </a:pPr>
            <a:br>
              <a:rPr lang="fr-FR" sz="1800"/>
            </a:b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2000"/>
              <a:buNone/>
            </a:pPr>
            <a:r>
              <a:t/>
            </a:r>
            <a:endParaRPr/>
          </a:p>
        </p:txBody>
      </p:sp>
      <p:sp>
        <p:nvSpPr>
          <p:cNvPr id="83" name="Google Shape;83;p4"/>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5"/>
          <p:cNvSpPr txBox="1"/>
          <p:nvPr>
            <p:ph type="title"/>
          </p:nvPr>
        </p:nvSpPr>
        <p:spPr>
          <a:xfrm>
            <a:off x="539751" y="368300"/>
            <a:ext cx="8247410" cy="10033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highlight>
                  <a:schemeClr val="accent1"/>
                </a:highlight>
              </a:rPr>
              <a:t>La vocation de notre présentation </a:t>
            </a:r>
            <a:endParaRPr>
              <a:highlight>
                <a:schemeClr val="accent1"/>
              </a:highlight>
            </a:endParaRPr>
          </a:p>
        </p:txBody>
      </p:sp>
      <p:sp>
        <p:nvSpPr>
          <p:cNvPr id="89" name="Google Shape;89;p5"/>
          <p:cNvSpPr txBox="1"/>
          <p:nvPr>
            <p:ph idx="1" type="body"/>
          </p:nvPr>
        </p:nvSpPr>
        <p:spPr>
          <a:xfrm>
            <a:off x="539750" y="1371601"/>
            <a:ext cx="7944493" cy="5118100"/>
          </a:xfrm>
          <a:prstGeom prst="rect">
            <a:avLst/>
          </a:prstGeom>
          <a:noFill/>
          <a:ln>
            <a:noFill/>
          </a:ln>
        </p:spPr>
        <p:txBody>
          <a:bodyPr anchorCtr="0" anchor="t" bIns="0" lIns="0" spcFirstLastPara="1" rIns="0" wrap="square" tIns="0">
            <a:noAutofit/>
          </a:bodyPr>
          <a:lstStyle/>
          <a:p>
            <a:pPr indent="0" lvl="0" marL="0" rtl="0" algn="just">
              <a:lnSpc>
                <a:spcPct val="115000"/>
              </a:lnSpc>
              <a:spcBef>
                <a:spcPts val="0"/>
              </a:spcBef>
              <a:spcAft>
                <a:spcPts val="0"/>
              </a:spcAft>
              <a:buClr>
                <a:schemeClr val="dk1"/>
              </a:buClr>
              <a:buSzPts val="2000"/>
              <a:buNone/>
            </a:pPr>
            <a:r>
              <a:rPr lang="fr-FR">
                <a:latin typeface="Arial"/>
                <a:ea typeface="Arial"/>
                <a:cs typeface="Arial"/>
                <a:sym typeface="Arial"/>
              </a:rPr>
              <a:t>N’est pas :</a:t>
            </a:r>
            <a:endParaRPr/>
          </a:p>
          <a:p>
            <a:pPr indent="-342900" lvl="0" marL="342900" rtl="0" algn="just">
              <a:lnSpc>
                <a:spcPct val="115000"/>
              </a:lnSpc>
              <a:spcBef>
                <a:spcPts val="0"/>
              </a:spcBef>
              <a:spcAft>
                <a:spcPts val="0"/>
              </a:spcAft>
              <a:buClr>
                <a:schemeClr val="dk1"/>
              </a:buClr>
              <a:buSzPts val="2000"/>
              <a:buFont typeface="Arial"/>
              <a:buChar char="-"/>
            </a:pPr>
            <a:r>
              <a:rPr lang="fr-FR">
                <a:latin typeface="Arial"/>
                <a:ea typeface="Arial"/>
                <a:cs typeface="Arial"/>
                <a:sym typeface="Arial"/>
              </a:rPr>
              <a:t>De prétendre avoir une vision complète des enjeux </a:t>
            </a:r>
            <a:endParaRPr/>
          </a:p>
          <a:p>
            <a:pPr indent="-342900" lvl="0" marL="342900" rtl="0" algn="just">
              <a:lnSpc>
                <a:spcPct val="115000"/>
              </a:lnSpc>
              <a:spcBef>
                <a:spcPts val="0"/>
              </a:spcBef>
              <a:spcAft>
                <a:spcPts val="0"/>
              </a:spcAft>
              <a:buClr>
                <a:schemeClr val="dk1"/>
              </a:buClr>
              <a:buSzPts val="2000"/>
              <a:buFont typeface="Arial"/>
              <a:buChar char="-"/>
            </a:pPr>
            <a:r>
              <a:rPr lang="fr-FR">
                <a:latin typeface="Arial"/>
                <a:ea typeface="Arial"/>
                <a:cs typeface="Arial"/>
                <a:sym typeface="Arial"/>
              </a:rPr>
              <a:t>De faire un audit financier ou technique </a:t>
            </a:r>
            <a:endParaRPr>
              <a:latin typeface="Arial"/>
              <a:ea typeface="Arial"/>
              <a:cs typeface="Arial"/>
              <a:sym typeface="Arial"/>
            </a:endParaRPr>
          </a:p>
          <a:p>
            <a:pPr indent="0" lvl="0" marL="0" rtl="0" algn="just">
              <a:lnSpc>
                <a:spcPct val="115000"/>
              </a:lnSpc>
              <a:spcBef>
                <a:spcPts val="0"/>
              </a:spcBef>
              <a:spcAft>
                <a:spcPts val="0"/>
              </a:spcAft>
              <a:buNone/>
            </a:pPr>
            <a:r>
              <a:t/>
            </a:r>
            <a:endParaRPr>
              <a:latin typeface="Arial"/>
              <a:ea typeface="Arial"/>
              <a:cs typeface="Arial"/>
              <a:sym typeface="Arial"/>
            </a:endParaRPr>
          </a:p>
          <a:p>
            <a:pPr indent="0" lvl="0" marL="0" rtl="0" algn="just">
              <a:lnSpc>
                <a:spcPct val="115000"/>
              </a:lnSpc>
              <a:spcBef>
                <a:spcPts val="0"/>
              </a:spcBef>
              <a:spcAft>
                <a:spcPts val="0"/>
              </a:spcAft>
              <a:buClr>
                <a:schemeClr val="dk1"/>
              </a:buClr>
              <a:buSzPts val="2000"/>
              <a:buFont typeface="Arial"/>
              <a:buNone/>
            </a:pPr>
            <a:r>
              <a:rPr lang="fr-FR">
                <a:latin typeface="Arial"/>
                <a:ea typeface="Arial"/>
                <a:cs typeface="Arial"/>
                <a:sym typeface="Arial"/>
              </a:rPr>
              <a:t>Mais de poser : </a:t>
            </a:r>
            <a:endParaRPr/>
          </a:p>
          <a:p>
            <a:pPr indent="-342900" lvl="0" marL="342900" rtl="0" algn="just">
              <a:lnSpc>
                <a:spcPct val="115000"/>
              </a:lnSpc>
              <a:spcBef>
                <a:spcPts val="0"/>
              </a:spcBef>
              <a:spcAft>
                <a:spcPts val="0"/>
              </a:spcAft>
              <a:buSzPts val="2000"/>
              <a:buChar char="-"/>
            </a:pPr>
            <a:r>
              <a:rPr lang="fr-FR">
                <a:latin typeface="Arial"/>
                <a:ea typeface="Arial"/>
                <a:cs typeface="Arial"/>
                <a:sym typeface="Arial"/>
              </a:rPr>
              <a:t>Quelques </a:t>
            </a:r>
            <a:r>
              <a:rPr b="1" lang="fr-FR">
                <a:latin typeface="Arial"/>
                <a:ea typeface="Arial"/>
                <a:cs typeface="Arial"/>
                <a:sym typeface="Arial"/>
              </a:rPr>
              <a:t>étonnements</a:t>
            </a:r>
            <a:r>
              <a:rPr lang="fr-FR">
                <a:latin typeface="Arial"/>
                <a:ea typeface="Arial"/>
                <a:cs typeface="Arial"/>
                <a:sym typeface="Arial"/>
              </a:rPr>
              <a:t> </a:t>
            </a:r>
            <a:endParaRPr/>
          </a:p>
          <a:p>
            <a:pPr indent="-342900" lvl="0" marL="342900" rtl="0" algn="just">
              <a:lnSpc>
                <a:spcPct val="115000"/>
              </a:lnSpc>
              <a:spcBef>
                <a:spcPts val="0"/>
              </a:spcBef>
              <a:spcAft>
                <a:spcPts val="0"/>
              </a:spcAft>
              <a:buSzPts val="2000"/>
              <a:buChar char="-"/>
            </a:pPr>
            <a:r>
              <a:rPr lang="fr-FR">
                <a:latin typeface="Arial"/>
                <a:ea typeface="Arial"/>
                <a:cs typeface="Arial"/>
                <a:sym typeface="Arial"/>
              </a:rPr>
              <a:t>Quelques </a:t>
            </a:r>
            <a:r>
              <a:rPr b="1" lang="fr-FR">
                <a:latin typeface="Arial"/>
                <a:ea typeface="Arial"/>
                <a:cs typeface="Arial"/>
                <a:sym typeface="Arial"/>
              </a:rPr>
              <a:t>questionnements</a:t>
            </a:r>
            <a:endParaRPr b="1"/>
          </a:p>
          <a:p>
            <a:pPr indent="-342900" lvl="0" marL="342900" rtl="0" algn="just">
              <a:lnSpc>
                <a:spcPct val="115000"/>
              </a:lnSpc>
              <a:spcBef>
                <a:spcPts val="0"/>
              </a:spcBef>
              <a:spcAft>
                <a:spcPts val="0"/>
              </a:spcAft>
              <a:buSzPts val="2000"/>
              <a:buChar char="-"/>
            </a:pPr>
            <a:r>
              <a:rPr lang="fr-FR">
                <a:latin typeface="Arial"/>
                <a:ea typeface="Arial"/>
                <a:cs typeface="Arial"/>
                <a:sym typeface="Arial"/>
              </a:rPr>
              <a:t>Quelques </a:t>
            </a:r>
            <a:r>
              <a:rPr b="1" lang="fr-FR">
                <a:latin typeface="Arial"/>
                <a:ea typeface="Arial"/>
                <a:cs typeface="Arial"/>
                <a:sym typeface="Arial"/>
              </a:rPr>
              <a:t>pistes de travail </a:t>
            </a:r>
            <a:endParaRPr b="1">
              <a:latin typeface="Arial"/>
              <a:ea typeface="Arial"/>
              <a:cs typeface="Arial"/>
              <a:sym typeface="Arial"/>
            </a:endParaRPr>
          </a:p>
          <a:p>
            <a:pPr indent="0" lvl="0" marL="0" rtl="0" algn="just">
              <a:lnSpc>
                <a:spcPct val="115000"/>
              </a:lnSpc>
              <a:spcBef>
                <a:spcPts val="0"/>
              </a:spcBef>
              <a:spcAft>
                <a:spcPts val="0"/>
              </a:spcAft>
              <a:buClr>
                <a:schemeClr val="dk1"/>
              </a:buClr>
              <a:buSzPts val="2000"/>
              <a:buNone/>
            </a:pPr>
            <a:r>
              <a:t/>
            </a:r>
            <a:endParaRPr>
              <a:latin typeface="Arial"/>
              <a:ea typeface="Arial"/>
              <a:cs typeface="Arial"/>
              <a:sym typeface="Arial"/>
            </a:endParaRPr>
          </a:p>
          <a:p>
            <a:pPr indent="0" lvl="0" marL="0" rtl="0" algn="just">
              <a:lnSpc>
                <a:spcPct val="115000"/>
              </a:lnSpc>
              <a:spcBef>
                <a:spcPts val="0"/>
              </a:spcBef>
              <a:spcAft>
                <a:spcPts val="0"/>
              </a:spcAft>
              <a:buClr>
                <a:schemeClr val="dk1"/>
              </a:buClr>
              <a:buSzPts val="2000"/>
              <a:buNone/>
            </a:pPr>
            <a:r>
              <a:rPr lang="fr-FR">
                <a:latin typeface="Arial"/>
                <a:ea typeface="Arial"/>
                <a:cs typeface="Arial"/>
                <a:sym typeface="Arial"/>
              </a:rPr>
              <a:t>La méthode : </a:t>
            </a:r>
            <a:endParaRPr>
              <a:latin typeface="Arial"/>
              <a:ea typeface="Arial"/>
              <a:cs typeface="Arial"/>
              <a:sym typeface="Arial"/>
            </a:endParaRPr>
          </a:p>
          <a:p>
            <a:pPr indent="-355600" lvl="0" marL="457200" rtl="0" algn="just">
              <a:lnSpc>
                <a:spcPct val="115000"/>
              </a:lnSpc>
              <a:spcBef>
                <a:spcPts val="0"/>
              </a:spcBef>
              <a:spcAft>
                <a:spcPts val="0"/>
              </a:spcAft>
              <a:buSzPts val="2000"/>
              <a:buChar char="-"/>
            </a:pPr>
            <a:r>
              <a:rPr b="1" lang="fr-FR">
                <a:latin typeface="Arial"/>
                <a:ea typeface="Arial"/>
                <a:cs typeface="Arial"/>
                <a:sym typeface="Arial"/>
              </a:rPr>
              <a:t>“À dire d’acteurs”</a:t>
            </a:r>
            <a:endParaRPr b="1">
              <a:latin typeface="Arial"/>
              <a:ea typeface="Arial"/>
              <a:cs typeface="Arial"/>
              <a:sym typeface="Arial"/>
            </a:endParaRPr>
          </a:p>
          <a:p>
            <a:pPr indent="-355600" lvl="0" marL="457200" rtl="0" algn="just">
              <a:lnSpc>
                <a:spcPct val="115000"/>
              </a:lnSpc>
              <a:spcBef>
                <a:spcPts val="0"/>
              </a:spcBef>
              <a:spcAft>
                <a:spcPts val="0"/>
              </a:spcAft>
              <a:buSzPts val="2000"/>
              <a:buFont typeface="Arial"/>
              <a:buChar char="-"/>
            </a:pPr>
            <a:r>
              <a:rPr lang="fr-FR">
                <a:latin typeface="Arial"/>
                <a:ea typeface="Arial"/>
                <a:cs typeface="Arial"/>
                <a:sym typeface="Arial"/>
              </a:rPr>
              <a:t>Pour </a:t>
            </a:r>
            <a:r>
              <a:rPr b="1" lang="fr-FR">
                <a:latin typeface="Arial"/>
                <a:ea typeface="Arial"/>
                <a:cs typeface="Arial"/>
                <a:sym typeface="Arial"/>
              </a:rPr>
              <a:t>croiser les regards </a:t>
            </a:r>
            <a:r>
              <a:rPr lang="fr-FR">
                <a:latin typeface="Arial"/>
                <a:ea typeface="Arial"/>
                <a:cs typeface="Arial"/>
                <a:sym typeface="Arial"/>
              </a:rPr>
              <a:t>entre une variété de parties prenantes</a:t>
            </a:r>
            <a:endParaRPr>
              <a:latin typeface="Arial"/>
              <a:ea typeface="Arial"/>
              <a:cs typeface="Arial"/>
              <a:sym typeface="Arial"/>
            </a:endParaRPr>
          </a:p>
          <a:p>
            <a:pPr indent="0" lvl="0" marL="0" rtl="0" algn="just">
              <a:lnSpc>
                <a:spcPct val="115000"/>
              </a:lnSpc>
              <a:spcBef>
                <a:spcPts val="0"/>
              </a:spcBef>
              <a:spcAft>
                <a:spcPts val="0"/>
              </a:spcAft>
              <a:buNone/>
            </a:pPr>
            <a:r>
              <a:t/>
            </a:r>
            <a:endParaRPr>
              <a:latin typeface="Arial"/>
              <a:ea typeface="Arial"/>
              <a:cs typeface="Arial"/>
              <a:sym typeface="Arial"/>
            </a:endParaRPr>
          </a:p>
          <a:p>
            <a:pPr indent="0" lvl="0" marL="0" rtl="0" algn="just">
              <a:lnSpc>
                <a:spcPct val="115000"/>
              </a:lnSpc>
              <a:spcBef>
                <a:spcPts val="0"/>
              </a:spcBef>
              <a:spcAft>
                <a:spcPts val="0"/>
              </a:spcAft>
              <a:buNone/>
            </a:pPr>
            <a:r>
              <a:t/>
            </a:r>
            <a:endParaRPr/>
          </a:p>
          <a:p>
            <a:pPr indent="-171450" lvl="0" marL="285750" rtl="0" algn="just">
              <a:lnSpc>
                <a:spcPct val="115000"/>
              </a:lnSpc>
              <a:spcBef>
                <a:spcPts val="0"/>
              </a:spcBef>
              <a:spcAft>
                <a:spcPts val="0"/>
              </a:spcAft>
              <a:buClr>
                <a:schemeClr val="dk1"/>
              </a:buClr>
              <a:buSzPts val="1800"/>
              <a:buFont typeface="Helvetica Neue"/>
              <a:buNone/>
            </a:pPr>
            <a:r>
              <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2000"/>
              <a:buNone/>
            </a:pPr>
            <a:r>
              <a:t/>
            </a:r>
            <a:endParaRPr/>
          </a:p>
        </p:txBody>
      </p:sp>
      <p:sp>
        <p:nvSpPr>
          <p:cNvPr id="90" name="Google Shape;90;p5"/>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6"/>
          <p:cNvSpPr txBox="1"/>
          <p:nvPr>
            <p:ph type="title"/>
          </p:nvPr>
        </p:nvSpPr>
        <p:spPr>
          <a:xfrm>
            <a:off x="542252" y="2419825"/>
            <a:ext cx="7374300" cy="1510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4000"/>
              <a:buFont typeface="Helvetica Neue"/>
              <a:buNone/>
            </a:pPr>
            <a:r>
              <a:rPr lang="fr-FR"/>
              <a:t>Quelques étonnements</a:t>
            </a:r>
            <a:endParaRPr/>
          </a:p>
        </p:txBody>
      </p:sp>
      <p:sp>
        <p:nvSpPr>
          <p:cNvPr id="96" name="Google Shape;96;p6"/>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7"/>
          <p:cNvSpPr txBox="1"/>
          <p:nvPr>
            <p:ph type="title"/>
          </p:nvPr>
        </p:nvSpPr>
        <p:spPr>
          <a:xfrm>
            <a:off x="336758" y="368300"/>
            <a:ext cx="8247300" cy="4848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dk1"/>
              </a:buClr>
              <a:buSzPts val="2800"/>
              <a:buFont typeface="Helvetica Neue"/>
              <a:buNone/>
            </a:pPr>
            <a:r>
              <a:rPr lang="fr-FR"/>
              <a:t>Un consensus fort sur le bon </a:t>
            </a:r>
            <a:r>
              <a:rPr lang="fr-FR">
                <a:highlight>
                  <a:schemeClr val="accent1"/>
                </a:highlight>
              </a:rPr>
              <a:t>état du réseau </a:t>
            </a:r>
            <a:endParaRPr>
              <a:highlight>
                <a:schemeClr val="accent1"/>
              </a:highlight>
            </a:endParaRPr>
          </a:p>
        </p:txBody>
      </p:sp>
      <p:sp>
        <p:nvSpPr>
          <p:cNvPr id="102" name="Google Shape;102;p7"/>
          <p:cNvSpPr txBox="1"/>
          <p:nvPr>
            <p:ph idx="1" type="body"/>
          </p:nvPr>
        </p:nvSpPr>
        <p:spPr>
          <a:xfrm>
            <a:off x="336750" y="975950"/>
            <a:ext cx="8554500" cy="6353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b="1" lang="fr-FR"/>
              <a:t>Un constat partagé par tous les acteurs sur un réseau historiquement bien entretenu (ce n’est pas le cas partout !)</a:t>
            </a:r>
            <a:endParaRPr b="1"/>
          </a:p>
          <a:p>
            <a:pPr indent="-355600" lvl="0" marL="457200" rtl="0" algn="l">
              <a:lnSpc>
                <a:spcPct val="100000"/>
              </a:lnSpc>
              <a:spcBef>
                <a:spcPts val="0"/>
              </a:spcBef>
              <a:spcAft>
                <a:spcPts val="0"/>
              </a:spcAft>
              <a:buSzPts val="2000"/>
              <a:buChar char="-"/>
            </a:pPr>
            <a:r>
              <a:rPr i="1" lang="fr-FR"/>
              <a:t>“La qualité des routes est plutôt bonne” (CCI)</a:t>
            </a:r>
            <a:endParaRPr i="1"/>
          </a:p>
          <a:p>
            <a:pPr indent="-355600" lvl="0" marL="457200" rtl="0" algn="l">
              <a:lnSpc>
                <a:spcPct val="100000"/>
              </a:lnSpc>
              <a:spcBef>
                <a:spcPts val="0"/>
              </a:spcBef>
              <a:spcAft>
                <a:spcPts val="0"/>
              </a:spcAft>
              <a:buSzPts val="2000"/>
              <a:buChar char="-"/>
            </a:pPr>
            <a:r>
              <a:rPr i="1" lang="fr-FR"/>
              <a:t>“Ici on n’a pas à se plaindre on roule sur des pistes de qualité” (UTD)</a:t>
            </a:r>
            <a:endParaRPr i="1"/>
          </a:p>
          <a:p>
            <a:pPr indent="-355600" lvl="0" marL="457200" rtl="0" algn="l">
              <a:lnSpc>
                <a:spcPct val="100000"/>
              </a:lnSpc>
              <a:spcBef>
                <a:spcPts val="0"/>
              </a:spcBef>
              <a:spcAft>
                <a:spcPts val="0"/>
              </a:spcAft>
              <a:buSzPts val="2000"/>
              <a:buChar char="-"/>
            </a:pPr>
            <a:r>
              <a:rPr i="1" lang="fr-FR"/>
              <a:t>“La voirie est une priorité politique forte des élus” (agent)</a:t>
            </a:r>
            <a:endParaRPr i="1"/>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Clr>
                <a:schemeClr val="dk1"/>
              </a:buClr>
              <a:buSzPts val="2000"/>
              <a:buNone/>
            </a:pPr>
            <a:r>
              <a:rPr b="1" lang="fr-FR"/>
              <a:t>Les équipes techniques</a:t>
            </a:r>
            <a:r>
              <a:rPr lang="fr-FR"/>
              <a:t> </a:t>
            </a:r>
            <a:r>
              <a:rPr b="1" lang="fr-FR"/>
              <a:t>sont apparues très</a:t>
            </a:r>
            <a:r>
              <a:rPr lang="fr-FR"/>
              <a:t> </a:t>
            </a:r>
            <a:r>
              <a:rPr b="1" lang="fr-FR"/>
              <a:t>engagées</a:t>
            </a:r>
            <a:r>
              <a:rPr lang="fr-FR"/>
              <a:t> </a:t>
            </a:r>
            <a:endParaRPr/>
          </a:p>
          <a:p>
            <a:pPr indent="-355600" lvl="0" marL="457200" rtl="0" algn="l">
              <a:lnSpc>
                <a:spcPct val="100000"/>
              </a:lnSpc>
              <a:spcBef>
                <a:spcPts val="0"/>
              </a:spcBef>
              <a:spcAft>
                <a:spcPts val="0"/>
              </a:spcAft>
              <a:buSzPts val="2000"/>
              <a:buChar char="-"/>
            </a:pPr>
            <a:r>
              <a:rPr lang="fr-FR"/>
              <a:t>ex. interventions volontaristes lors des événements météorologiques</a:t>
            </a:r>
            <a:endParaRPr/>
          </a:p>
          <a:p>
            <a:pPr indent="-355600" lvl="0" marL="457200" rtl="0" algn="l">
              <a:lnSpc>
                <a:spcPct val="100000"/>
              </a:lnSpc>
              <a:spcBef>
                <a:spcPts val="0"/>
              </a:spcBef>
              <a:spcAft>
                <a:spcPts val="0"/>
              </a:spcAft>
              <a:buSzPts val="2000"/>
              <a:buChar char="-"/>
            </a:pPr>
            <a:r>
              <a:rPr lang="fr-FR"/>
              <a:t>et </a:t>
            </a:r>
            <a:r>
              <a:rPr lang="fr-FR"/>
              <a:t>très mobilisées sur les enjeux (forte conscience des contraintes budgétaires, des difficultés portant sur les équipes c</a:t>
            </a:r>
            <a:r>
              <a:rPr lang="fr-FR"/>
              <a:t>ôté social,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Clr>
                <a:schemeClr val="dk1"/>
              </a:buClr>
              <a:buSzPts val="2000"/>
              <a:buNone/>
            </a:pPr>
            <a:r>
              <a:rPr b="1" lang="fr-FR"/>
              <a:t>Une</a:t>
            </a:r>
            <a:r>
              <a:rPr lang="fr-FR"/>
              <a:t> </a:t>
            </a:r>
            <a:r>
              <a:rPr b="1" lang="fr-FR"/>
              <a:t>expertise routière solide</a:t>
            </a:r>
            <a:r>
              <a:rPr lang="fr-FR"/>
              <a:t> </a:t>
            </a:r>
            <a:endParaRPr/>
          </a:p>
          <a:p>
            <a:pPr indent="-355600" lvl="0" marL="457200" rtl="0" algn="l">
              <a:lnSpc>
                <a:spcPct val="100000"/>
              </a:lnSpc>
              <a:spcBef>
                <a:spcPts val="0"/>
              </a:spcBef>
              <a:spcAft>
                <a:spcPts val="0"/>
              </a:spcAft>
              <a:buSzPts val="2000"/>
              <a:buChar char="-"/>
            </a:pPr>
            <a:r>
              <a:rPr lang="fr-FR"/>
              <a:t>ex. viabilité hivernale avec une organisation agile et réactive</a:t>
            </a:r>
            <a:endParaRPr/>
          </a:p>
          <a:p>
            <a:pPr indent="-355600" lvl="0" marL="457200" rtl="0" algn="l">
              <a:lnSpc>
                <a:spcPct val="100000"/>
              </a:lnSpc>
              <a:spcBef>
                <a:spcPts val="0"/>
              </a:spcBef>
              <a:spcAft>
                <a:spcPts val="0"/>
              </a:spcAft>
              <a:buSzPts val="2000"/>
              <a:buChar char="-"/>
            </a:pPr>
            <a:r>
              <a:rPr lang="fr-FR"/>
              <a:t>des équipes pr</a:t>
            </a:r>
            <a:r>
              <a:rPr lang="fr-FR"/>
              <a:t>êtes </a:t>
            </a:r>
            <a:r>
              <a:rPr lang="fr-FR"/>
              <a:t>à </a:t>
            </a:r>
            <a:r>
              <a:rPr lang="fr-FR"/>
              <a:t>relever de nouveaux défis </a:t>
            </a:r>
            <a:r>
              <a:rPr lang="fr-FR"/>
              <a:t>(ex. piste cyclable sur voie ferrée à l’abandon)</a:t>
            </a:r>
            <a:endParaRPr/>
          </a:p>
          <a:p>
            <a:pPr indent="0" lvl="0" marL="0" rtl="0" algn="l">
              <a:lnSpc>
                <a:spcPct val="100000"/>
              </a:lnSpc>
              <a:spcBef>
                <a:spcPts val="0"/>
              </a:spcBef>
              <a:spcAft>
                <a:spcPts val="0"/>
              </a:spcAft>
              <a:buClr>
                <a:schemeClr val="dk1"/>
              </a:buClr>
              <a:buSzPts val="2000"/>
              <a:buNone/>
            </a:pPr>
            <a:r>
              <a:t/>
            </a:r>
            <a:endParaRPr/>
          </a:p>
          <a:p>
            <a:pPr indent="0" lvl="0" marL="0" rtl="0" algn="l">
              <a:lnSpc>
                <a:spcPct val="100000"/>
              </a:lnSpc>
              <a:spcBef>
                <a:spcPts val="0"/>
              </a:spcBef>
              <a:spcAft>
                <a:spcPts val="0"/>
              </a:spcAft>
              <a:buNone/>
            </a:pPr>
            <a:r>
              <a:t/>
            </a:r>
            <a:endParaRPr/>
          </a:p>
        </p:txBody>
      </p:sp>
      <p:sp>
        <p:nvSpPr>
          <p:cNvPr id="103" name="Google Shape;103;p7"/>
          <p:cNvSpPr txBox="1"/>
          <p:nvPr>
            <p:ph idx="12" type="sldNum"/>
          </p:nvPr>
        </p:nvSpPr>
        <p:spPr>
          <a:xfrm>
            <a:off x="8173844" y="6356350"/>
            <a:ext cx="61331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fr-FR"/>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3ef48754333_0_37"/>
          <p:cNvSpPr txBox="1"/>
          <p:nvPr>
            <p:ph type="title"/>
          </p:nvPr>
        </p:nvSpPr>
        <p:spPr>
          <a:xfrm>
            <a:off x="539751" y="368300"/>
            <a:ext cx="8247300" cy="100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fr-FR"/>
              <a:t>L'</a:t>
            </a:r>
            <a:r>
              <a:rPr lang="fr-FR">
                <a:highlight>
                  <a:schemeClr val="accent1"/>
                </a:highlight>
              </a:rPr>
              <a:t>hétérogénéité</a:t>
            </a:r>
            <a:r>
              <a:rPr lang="fr-FR">
                <a:highlight>
                  <a:schemeClr val="accent1"/>
                </a:highlight>
              </a:rPr>
              <a:t> des visions</a:t>
            </a:r>
            <a:r>
              <a:rPr lang="fr-FR"/>
              <a:t> sur les impacts des contraintes budgétaires</a:t>
            </a:r>
            <a:endParaRPr/>
          </a:p>
        </p:txBody>
      </p:sp>
      <p:sp>
        <p:nvSpPr>
          <p:cNvPr id="110" name="Google Shape;110;g3ef48754333_0_37"/>
          <p:cNvSpPr txBox="1"/>
          <p:nvPr>
            <p:ph idx="1" type="body"/>
          </p:nvPr>
        </p:nvSpPr>
        <p:spPr>
          <a:xfrm>
            <a:off x="539750" y="1450008"/>
            <a:ext cx="8437500" cy="4750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fr-FR"/>
              <a:t>Quels que soient les services rencontrés, on fait face à une équation difficile : “moins de ressources / plus de défis”</a:t>
            </a:r>
            <a:endParaRPr b="1"/>
          </a:p>
          <a:p>
            <a:pPr indent="-355600" lvl="1" marL="914400" rtl="0" algn="l">
              <a:spcBef>
                <a:spcPts val="500"/>
              </a:spcBef>
              <a:spcAft>
                <a:spcPts val="0"/>
              </a:spcAft>
              <a:buSzPts val="2000"/>
              <a:buChar char="-"/>
            </a:pPr>
            <a:r>
              <a:rPr lang="fr-FR"/>
              <a:t>inflation du coût des matériaux / travaux (concerne la route mais aussi le bailleur départemental, les collèges, …)</a:t>
            </a:r>
            <a:endParaRPr/>
          </a:p>
          <a:p>
            <a:pPr indent="-355600" lvl="1" marL="914400" rtl="0" algn="l">
              <a:spcBef>
                <a:spcPts val="0"/>
              </a:spcBef>
              <a:spcAft>
                <a:spcPts val="0"/>
              </a:spcAft>
              <a:buSzPts val="2000"/>
              <a:buChar char="-"/>
            </a:pPr>
            <a:r>
              <a:rPr lang="fr-FR"/>
              <a:t>complexité normative (concerne la route mais aussi l’accompagnement des agriculteurs, …)</a:t>
            </a:r>
            <a:endParaRPr/>
          </a:p>
          <a:p>
            <a:pPr indent="-355600" lvl="1" marL="914400" rtl="0" algn="l">
              <a:spcBef>
                <a:spcPts val="0"/>
              </a:spcBef>
              <a:spcAft>
                <a:spcPts val="0"/>
              </a:spcAft>
              <a:buSzPts val="2000"/>
              <a:buChar char="-"/>
            </a:pPr>
            <a:r>
              <a:rPr lang="fr-FR"/>
              <a:t>dégâts attribués au </a:t>
            </a:r>
            <a:r>
              <a:rPr lang="fr-FR"/>
              <a:t>dérèglements climatiques (concernent la route mais aussi les équipements publics dans leur ensemble)</a:t>
            </a:r>
            <a:endParaRPr/>
          </a:p>
          <a:p>
            <a:pPr indent="0" lvl="0" marL="914400" rtl="0" algn="l">
              <a:spcBef>
                <a:spcPts val="0"/>
              </a:spcBef>
              <a:spcAft>
                <a:spcPts val="0"/>
              </a:spcAft>
              <a:buNone/>
            </a:pPr>
            <a:r>
              <a:t/>
            </a:r>
            <a:endParaRPr/>
          </a:p>
          <a:p>
            <a:pPr indent="0" lvl="0" marL="0" rtl="0" algn="l">
              <a:spcBef>
                <a:spcPts val="0"/>
              </a:spcBef>
              <a:spcAft>
                <a:spcPts val="0"/>
              </a:spcAft>
              <a:buNone/>
            </a:pPr>
            <a:r>
              <a:rPr b="1" lang="fr-FR"/>
              <a:t>Dans les entretiens l’enjeu des ressources budgétaires est traité de façon variée : </a:t>
            </a:r>
            <a:endParaRPr b="1">
              <a:solidFill>
                <a:srgbClr val="FF0000"/>
              </a:solidFill>
            </a:endParaRPr>
          </a:p>
          <a:p>
            <a:pPr indent="-355600" lvl="0" marL="457200" rtl="0" algn="l">
              <a:spcBef>
                <a:spcPts val="0"/>
              </a:spcBef>
              <a:spcAft>
                <a:spcPts val="0"/>
              </a:spcAft>
              <a:buSzPts val="2000"/>
              <a:buChar char="-"/>
            </a:pPr>
            <a:r>
              <a:rPr lang="fr-FR"/>
              <a:t>Certains considèrent le</a:t>
            </a:r>
            <a:r>
              <a:rPr lang="fr-FR"/>
              <a:t> maintien des budgets actuels comme une évidence (car nécessaire au maintien du service) -&gt; peu d’anticipation des conséquences des arbitrages politiques liés à la baisse des dotations.</a:t>
            </a:r>
            <a:endParaRPr/>
          </a:p>
          <a:p>
            <a:pPr indent="-355600" lvl="0" marL="457200" rtl="0" algn="l">
              <a:spcBef>
                <a:spcPts val="0"/>
              </a:spcBef>
              <a:spcAft>
                <a:spcPts val="0"/>
              </a:spcAft>
              <a:buSzPts val="2000"/>
              <a:buChar char="-"/>
            </a:pPr>
            <a:r>
              <a:rPr lang="fr-FR"/>
              <a:t>D’autres anticipent déjà davantage de contactions à cause de la mise en tension entre les différentes vocations du CD</a:t>
            </a:r>
            <a:endParaRPr/>
          </a:p>
          <a:p>
            <a:pPr indent="0" lvl="0" marL="0" rtl="0" algn="l">
              <a:spcBef>
                <a:spcPts val="0"/>
              </a:spcBef>
              <a:spcAft>
                <a:spcPts val="0"/>
              </a:spcAft>
              <a:buNone/>
            </a:pPr>
            <a:r>
              <a:t/>
            </a:r>
            <a:endParaRPr/>
          </a:p>
        </p:txBody>
      </p:sp>
      <p:sp>
        <p:nvSpPr>
          <p:cNvPr id="111" name="Google Shape;111;g3ef48754333_0_37"/>
          <p:cNvSpPr txBox="1"/>
          <p:nvPr>
            <p:ph idx="12" type="sldNum"/>
          </p:nvPr>
        </p:nvSpPr>
        <p:spPr>
          <a:xfrm>
            <a:off x="8173844" y="6356350"/>
            <a:ext cx="61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fr-FR"/>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Bureau">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sque Partie Prenante">
  <a:themeElements>
    <a:clrScheme name="Couleurs Partie Prenante ">
      <a:dk1>
        <a:srgbClr val="000000"/>
      </a:dk1>
      <a:lt1>
        <a:srgbClr val="FFFFFF"/>
      </a:lt1>
      <a:dk2>
        <a:srgbClr val="44546A"/>
      </a:dk2>
      <a:lt2>
        <a:srgbClr val="E7E6E6"/>
      </a:lt2>
      <a:accent1>
        <a:srgbClr val="FFD600"/>
      </a:accent1>
      <a:accent2>
        <a:srgbClr val="00ACF0"/>
      </a:accent2>
      <a:accent3>
        <a:srgbClr val="E2244E"/>
      </a:accent3>
      <a:accent4>
        <a:srgbClr val="7FBD38"/>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9A5812EC654640AAF0FBDB42E081DB" ma:contentTypeVersion="19" ma:contentTypeDescription="Crée un document." ma:contentTypeScope="" ma:versionID="01c28d7e562030b6f94e0a8473726d8e">
  <xsd:schema xmlns:xsd="http://www.w3.org/2001/XMLSchema" xmlns:xs="http://www.w3.org/2001/XMLSchema" xmlns:p="http://schemas.microsoft.com/office/2006/metadata/properties" xmlns:ns2="ca8b9c18-5e1d-46e5-9d1a-4e2a3224a5d3" xmlns:ns3="597f0e91-a424-40e7-b159-919cd36229ca" targetNamespace="http://schemas.microsoft.com/office/2006/metadata/properties" ma:root="true" ma:fieldsID="dbf580dc9218dd3cf9c85e5315f946b5" ns2:_="" ns3:_="">
    <xsd:import namespace="ca8b9c18-5e1d-46e5-9d1a-4e2a3224a5d3"/>
    <xsd:import namespace="597f0e91-a424-40e7-b159-919cd36229c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b9c18-5e1d-46e5-9d1a-4e2a3224a5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05f3d6fe-baf4-44b9-a882-657db6edb6c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7f0e91-a424-40e7-b159-919cd36229ca" elementFormDefault="qualified">
    <xsd:import namespace="http://schemas.microsoft.com/office/2006/documentManagement/types"/>
    <xsd:import namespace="http://schemas.microsoft.com/office/infopath/2007/PartnerControls"/>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c45a579-8ad3-4386-ab0e-ea2618c9e016}" ma:internalName="TaxCatchAll" ma:showField="CatchAllData" ma:web="597f0e91-a424-40e7-b159-919cd36229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a8b9c18-5e1d-46e5-9d1a-4e2a3224a5d3">
      <Terms xmlns="http://schemas.microsoft.com/office/infopath/2007/PartnerControls"/>
    </lcf76f155ced4ddcb4097134ff3c332f>
    <TaxCatchAll xmlns="597f0e91-a424-40e7-b159-919cd36229ca" xsi:nil="true"/>
  </documentManagement>
</p:properties>
</file>

<file path=customXml/itemProps1.xml><?xml version="1.0" encoding="utf-8"?>
<ds:datastoreItem xmlns:ds="http://schemas.openxmlformats.org/officeDocument/2006/customXml" ds:itemID="{03C06763-BA20-4455-BAF9-230E617D405D}"/>
</file>

<file path=customXml/itemProps2.xml><?xml version="1.0" encoding="utf-8"?>
<ds:datastoreItem xmlns:ds="http://schemas.openxmlformats.org/officeDocument/2006/customXml" ds:itemID="{4E1048CC-E2F8-43F1-8DF1-C04106A64F76}"/>
</file>

<file path=customXml/itemProps3.xml><?xml version="1.0" encoding="utf-8"?>
<ds:datastoreItem xmlns:ds="http://schemas.openxmlformats.org/officeDocument/2006/customXml" ds:itemID="{F78C123A-128D-499D-9532-FC2101E197D6}"/>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Nicolas Rio</dc:creator>
  <dcterms:created xsi:type="dcterms:W3CDTF">2023-10-11T14:20:24Z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0x010100C99A5812EC654640AAF0FBDB42E081DB</vt:lpwstr>
  </property>
</Properties>
</file>